
<file path=[Content_Types].xml><?xml version="1.0" encoding="utf-8"?>
<Types xmlns="http://schemas.openxmlformats.org/package/2006/content-types">
  <Default Extension="bin" ContentType="image/unknown"/>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8"/>
  </p:notesMasterIdLst>
  <p:sldIdLst>
    <p:sldId id="842" r:id="rId2"/>
    <p:sldId id="262" r:id="rId3"/>
    <p:sldId id="258" r:id="rId4"/>
    <p:sldId id="259" r:id="rId5"/>
    <p:sldId id="266" r:id="rId6"/>
    <p:sldId id="260" r:id="rId7"/>
    <p:sldId id="801" r:id="rId8"/>
    <p:sldId id="814" r:id="rId9"/>
    <p:sldId id="257" r:id="rId10"/>
    <p:sldId id="263" r:id="rId11"/>
    <p:sldId id="264" r:id="rId12"/>
    <p:sldId id="268" r:id="rId13"/>
    <p:sldId id="802" r:id="rId14"/>
    <p:sldId id="265" r:id="rId15"/>
    <p:sldId id="267" r:id="rId16"/>
    <p:sldId id="803" r:id="rId17"/>
    <p:sldId id="270" r:id="rId18"/>
    <p:sldId id="271" r:id="rId19"/>
    <p:sldId id="804" r:id="rId20"/>
    <p:sldId id="589" r:id="rId21"/>
    <p:sldId id="781" r:id="rId22"/>
    <p:sldId id="591" r:id="rId23"/>
    <p:sldId id="782" r:id="rId24"/>
    <p:sldId id="739" r:id="rId25"/>
    <p:sldId id="727" r:id="rId26"/>
    <p:sldId id="783" r:id="rId27"/>
    <p:sldId id="805" r:id="rId28"/>
    <p:sldId id="787" r:id="rId29"/>
    <p:sldId id="806" r:id="rId30"/>
    <p:sldId id="784" r:id="rId31"/>
    <p:sldId id="789" r:id="rId32"/>
    <p:sldId id="807" r:id="rId33"/>
    <p:sldId id="790" r:id="rId34"/>
    <p:sldId id="791" r:id="rId35"/>
    <p:sldId id="792" r:id="rId36"/>
    <p:sldId id="788" r:id="rId37"/>
    <p:sldId id="793" r:id="rId38"/>
    <p:sldId id="794" r:id="rId39"/>
    <p:sldId id="795" r:id="rId40"/>
    <p:sldId id="796" r:id="rId41"/>
    <p:sldId id="797" r:id="rId42"/>
    <p:sldId id="798" r:id="rId43"/>
    <p:sldId id="799" r:id="rId44"/>
    <p:sldId id="808" r:id="rId45"/>
    <p:sldId id="809" r:id="rId46"/>
    <p:sldId id="810" r:id="rId47"/>
    <p:sldId id="811" r:id="rId48"/>
    <p:sldId id="812" r:id="rId49"/>
    <p:sldId id="813" r:id="rId50"/>
    <p:sldId id="815" r:id="rId51"/>
    <p:sldId id="785" r:id="rId52"/>
    <p:sldId id="277" r:id="rId53"/>
    <p:sldId id="816" r:id="rId54"/>
    <p:sldId id="817" r:id="rId55"/>
    <p:sldId id="818" r:id="rId56"/>
    <p:sldId id="819" r:id="rId57"/>
    <p:sldId id="261" r:id="rId58"/>
    <p:sldId id="820" r:id="rId59"/>
    <p:sldId id="821" r:id="rId60"/>
    <p:sldId id="822" r:id="rId61"/>
    <p:sldId id="823" r:id="rId62"/>
    <p:sldId id="824" r:id="rId63"/>
    <p:sldId id="825" r:id="rId64"/>
    <p:sldId id="826" r:id="rId65"/>
    <p:sldId id="827" r:id="rId66"/>
    <p:sldId id="272" r:id="rId67"/>
    <p:sldId id="273" r:id="rId68"/>
    <p:sldId id="274" r:id="rId69"/>
    <p:sldId id="828" r:id="rId70"/>
    <p:sldId id="278" r:id="rId71"/>
    <p:sldId id="279" r:id="rId72"/>
    <p:sldId id="280" r:id="rId73"/>
    <p:sldId id="283" r:id="rId74"/>
    <p:sldId id="284" r:id="rId75"/>
    <p:sldId id="285" r:id="rId76"/>
    <p:sldId id="286" r:id="rId77"/>
    <p:sldId id="287" r:id="rId78"/>
    <p:sldId id="288" r:id="rId79"/>
    <p:sldId id="289" r:id="rId80"/>
    <p:sldId id="291" r:id="rId81"/>
    <p:sldId id="292" r:id="rId82"/>
    <p:sldId id="293" r:id="rId83"/>
    <p:sldId id="294" r:id="rId84"/>
    <p:sldId id="295" r:id="rId85"/>
    <p:sldId id="296" r:id="rId86"/>
    <p:sldId id="297" r:id="rId87"/>
    <p:sldId id="304" r:id="rId88"/>
    <p:sldId id="303" r:id="rId89"/>
    <p:sldId id="305" r:id="rId90"/>
    <p:sldId id="298" r:id="rId91"/>
    <p:sldId id="299" r:id="rId92"/>
    <p:sldId id="300" r:id="rId93"/>
    <p:sldId id="350" r:id="rId94"/>
    <p:sldId id="301" r:id="rId95"/>
    <p:sldId id="302" r:id="rId96"/>
    <p:sldId id="306" r:id="rId97"/>
    <p:sldId id="337" r:id="rId98"/>
    <p:sldId id="338" r:id="rId99"/>
    <p:sldId id="339" r:id="rId100"/>
    <p:sldId id="341" r:id="rId101"/>
    <p:sldId id="342" r:id="rId102"/>
    <p:sldId id="356" r:id="rId103"/>
    <p:sldId id="829" r:id="rId104"/>
    <p:sldId id="351" r:id="rId105"/>
    <p:sldId id="352" r:id="rId106"/>
    <p:sldId id="830" r:id="rId107"/>
    <p:sldId id="831" r:id="rId108"/>
    <p:sldId id="832" r:id="rId109"/>
    <p:sldId id="833" r:id="rId110"/>
    <p:sldId id="834" r:id="rId111"/>
    <p:sldId id="835" r:id="rId112"/>
    <p:sldId id="836" r:id="rId113"/>
    <p:sldId id="837" r:id="rId114"/>
    <p:sldId id="838" r:id="rId115"/>
    <p:sldId id="839" r:id="rId116"/>
    <p:sldId id="358" r:id="rId117"/>
    <p:sldId id="361" r:id="rId118"/>
    <p:sldId id="362" r:id="rId119"/>
    <p:sldId id="359" r:id="rId120"/>
    <p:sldId id="360" r:id="rId121"/>
    <p:sldId id="269" r:id="rId122"/>
    <p:sldId id="357" r:id="rId123"/>
    <p:sldId id="343" r:id="rId124"/>
    <p:sldId id="840" r:id="rId125"/>
    <p:sldId id="344" r:id="rId126"/>
    <p:sldId id="345" r:id="rId127"/>
    <p:sldId id="275" r:id="rId128"/>
    <p:sldId id="346" r:id="rId129"/>
    <p:sldId id="276" r:id="rId130"/>
    <p:sldId id="347" r:id="rId131"/>
    <p:sldId id="348" r:id="rId132"/>
    <p:sldId id="349" r:id="rId133"/>
    <p:sldId id="353" r:id="rId134"/>
    <p:sldId id="841" r:id="rId135"/>
    <p:sldId id="764" r:id="rId136"/>
    <p:sldId id="800" r:id="rId13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6DAC"/>
    <a:srgbClr val="8C88A3"/>
    <a:srgbClr val="FFCCFF"/>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492" y="96"/>
      </p:cViewPr>
      <p:guideLst/>
    </p:cSldViewPr>
  </p:slideViewPr>
  <p:notesTextViewPr>
    <p:cViewPr>
      <p:scale>
        <a:sx n="1" d="1"/>
        <a:sy n="1" d="1"/>
      </p:scale>
      <p:origin x="0" y="0"/>
    </p:cViewPr>
  </p:notesTextViewPr>
  <p:sorterViewPr>
    <p:cViewPr>
      <p:scale>
        <a:sx n="100" d="100"/>
        <a:sy n="100" d="100"/>
      </p:scale>
      <p:origin x="0" y="-1974"/>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11T09:20:11.290"/>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76 1021,'-76'35,"2341"-1091,-2327 1085,44-20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2-11T09:21:26.576"/>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103 1,'-102'0,"2586"0,-2146 0,-352 0,-3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0E6722-70CA-4443-BFF0-EFE80EDB8DC4}" type="datetimeFigureOut">
              <a:rPr lang="es-ES" smtClean="0"/>
              <a:t>08/06/2022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C67CE9-0A2B-42FE-9806-1111041BBFDF}" type="slidenum">
              <a:rPr lang="es-ES" smtClean="0"/>
              <a:t>‹Nº›</a:t>
            </a:fld>
            <a:endParaRPr lang="es-ES"/>
          </a:p>
        </p:txBody>
      </p:sp>
    </p:spTree>
    <p:extLst>
      <p:ext uri="{BB962C8B-B14F-4D97-AF65-F5344CB8AC3E}">
        <p14:creationId xmlns:p14="http://schemas.microsoft.com/office/powerpoint/2010/main" val="3390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1 Marcador de imagen de diapositiva">
            <a:extLst>
              <a:ext uri="{FF2B5EF4-FFF2-40B4-BE49-F238E27FC236}">
                <a16:creationId xmlns:a16="http://schemas.microsoft.com/office/drawing/2014/main" id="{9E63CE4F-9AE4-436C-A93D-6509DBA2BB29}"/>
              </a:ext>
            </a:extLst>
          </p:cNvPr>
          <p:cNvSpPr>
            <a:spLocks noGrp="1" noRot="1" noChangeAspect="1" noTextEdit="1"/>
          </p:cNvSpPr>
          <p:nvPr>
            <p:ph type="sldImg"/>
          </p:nvPr>
        </p:nvSpPr>
        <p:spPr>
          <a:ln/>
        </p:spPr>
      </p:sp>
      <p:sp>
        <p:nvSpPr>
          <p:cNvPr id="425987" name="2 Marcador de notas">
            <a:extLst>
              <a:ext uri="{FF2B5EF4-FFF2-40B4-BE49-F238E27FC236}">
                <a16:creationId xmlns:a16="http://schemas.microsoft.com/office/drawing/2014/main" id="{15BCED7D-874C-4788-B40D-B8B05579836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p>
        </p:txBody>
      </p:sp>
      <p:sp>
        <p:nvSpPr>
          <p:cNvPr id="425988" name="3 Marcador de número de diapositiva">
            <a:extLst>
              <a:ext uri="{FF2B5EF4-FFF2-40B4-BE49-F238E27FC236}">
                <a16:creationId xmlns:a16="http://schemas.microsoft.com/office/drawing/2014/main" id="{D93F2CDE-1556-44FE-8F45-A142331872C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B7F21E8F-3062-4CC1-9318-5F5C15C41842}" type="slidenum">
              <a:rPr lang="es-ES" altLang="es-ES">
                <a:latin typeface="Times New Roman" panose="02020603050405020304" pitchFamily="18" charset="0"/>
              </a:rPr>
              <a:pPr eaLnBrk="1" hangingPunct="1"/>
              <a:t>20</a:t>
            </a:fld>
            <a:endParaRPr lang="es-ES" altLang="es-E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1 Marcador de imagen de diapositiva">
            <a:extLst>
              <a:ext uri="{FF2B5EF4-FFF2-40B4-BE49-F238E27FC236}">
                <a16:creationId xmlns:a16="http://schemas.microsoft.com/office/drawing/2014/main" id="{7497AFEB-5433-4FAB-BFFC-08683CA954E7}"/>
              </a:ext>
            </a:extLst>
          </p:cNvPr>
          <p:cNvSpPr>
            <a:spLocks noGrp="1" noRot="1" noChangeAspect="1" noTextEdit="1"/>
          </p:cNvSpPr>
          <p:nvPr>
            <p:ph type="sldImg"/>
          </p:nvPr>
        </p:nvSpPr>
        <p:spPr>
          <a:ln/>
        </p:spPr>
      </p:sp>
      <p:sp>
        <p:nvSpPr>
          <p:cNvPr id="428035" name="2 Marcador de notas">
            <a:extLst>
              <a:ext uri="{FF2B5EF4-FFF2-40B4-BE49-F238E27FC236}">
                <a16:creationId xmlns:a16="http://schemas.microsoft.com/office/drawing/2014/main" id="{553D6209-F9B9-479D-A055-00B791E703D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p>
        </p:txBody>
      </p:sp>
      <p:sp>
        <p:nvSpPr>
          <p:cNvPr id="428036" name="3 Marcador de número de diapositiva">
            <a:extLst>
              <a:ext uri="{FF2B5EF4-FFF2-40B4-BE49-F238E27FC236}">
                <a16:creationId xmlns:a16="http://schemas.microsoft.com/office/drawing/2014/main" id="{2C451D16-74A8-42C3-9F16-4659CC8901A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1156E8DB-6B8D-4B63-9053-7E9357EC88DD}" type="slidenum">
              <a:rPr lang="es-ES" altLang="es-ES">
                <a:latin typeface="Times New Roman" panose="02020603050405020304" pitchFamily="18" charset="0"/>
              </a:rPr>
              <a:pPr eaLnBrk="1" hangingPunct="1"/>
              <a:t>22</a:t>
            </a:fld>
            <a:endParaRPr lang="es-ES" altLang="es-E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1 Marcador de imagen de diapositiva">
            <a:extLst>
              <a:ext uri="{FF2B5EF4-FFF2-40B4-BE49-F238E27FC236}">
                <a16:creationId xmlns:a16="http://schemas.microsoft.com/office/drawing/2014/main" id="{14EB8DDD-77EC-4EAE-85D1-7BFF68AF0E35}"/>
              </a:ext>
            </a:extLst>
          </p:cNvPr>
          <p:cNvSpPr>
            <a:spLocks noGrp="1" noRot="1" noChangeAspect="1" noTextEdit="1"/>
          </p:cNvSpPr>
          <p:nvPr>
            <p:ph type="sldImg"/>
          </p:nvPr>
        </p:nvSpPr>
        <p:spPr>
          <a:ln/>
        </p:spPr>
      </p:sp>
      <p:sp>
        <p:nvSpPr>
          <p:cNvPr id="348163" name="2 Marcador de notas">
            <a:extLst>
              <a:ext uri="{FF2B5EF4-FFF2-40B4-BE49-F238E27FC236}">
                <a16:creationId xmlns:a16="http://schemas.microsoft.com/office/drawing/2014/main" id="{3B45D3F8-5037-4B20-B1B3-543A5D7F31B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p>
        </p:txBody>
      </p:sp>
      <p:sp>
        <p:nvSpPr>
          <p:cNvPr id="348164" name="3 Marcador de número de diapositiva">
            <a:extLst>
              <a:ext uri="{FF2B5EF4-FFF2-40B4-BE49-F238E27FC236}">
                <a16:creationId xmlns:a16="http://schemas.microsoft.com/office/drawing/2014/main" id="{C4F9FB5E-DC09-4893-8A04-110EC27F964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356A7F07-8C86-4C19-93BA-B087F6C04BD7}" type="slidenum">
              <a:rPr lang="es-ES" altLang="es-ES">
                <a:latin typeface="Times New Roman" panose="02020603050405020304" pitchFamily="18" charset="0"/>
              </a:rPr>
              <a:pPr eaLnBrk="1" hangingPunct="1"/>
              <a:t>24</a:t>
            </a:fld>
            <a:endParaRPr lang="es-ES" altLang="es-E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1 Marcador de imagen de diapositiva">
            <a:extLst>
              <a:ext uri="{FF2B5EF4-FFF2-40B4-BE49-F238E27FC236}">
                <a16:creationId xmlns:a16="http://schemas.microsoft.com/office/drawing/2014/main" id="{3B7DCC48-6D33-4443-A32D-01E375A10757}"/>
              </a:ext>
            </a:extLst>
          </p:cNvPr>
          <p:cNvSpPr>
            <a:spLocks noGrp="1" noRot="1" noChangeAspect="1" noTextEdit="1"/>
          </p:cNvSpPr>
          <p:nvPr>
            <p:ph type="sldImg"/>
          </p:nvPr>
        </p:nvSpPr>
        <p:spPr>
          <a:ln/>
        </p:spPr>
      </p:sp>
      <p:sp>
        <p:nvSpPr>
          <p:cNvPr id="351235" name="2 Marcador de notas">
            <a:extLst>
              <a:ext uri="{FF2B5EF4-FFF2-40B4-BE49-F238E27FC236}">
                <a16:creationId xmlns:a16="http://schemas.microsoft.com/office/drawing/2014/main" id="{174936DB-117E-4D62-94A0-AB7715E0576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a:p>
        </p:txBody>
      </p:sp>
      <p:sp>
        <p:nvSpPr>
          <p:cNvPr id="351236" name="3 Marcador de número de diapositiva">
            <a:extLst>
              <a:ext uri="{FF2B5EF4-FFF2-40B4-BE49-F238E27FC236}">
                <a16:creationId xmlns:a16="http://schemas.microsoft.com/office/drawing/2014/main" id="{99CF3CEA-3526-4F28-8263-5C35E2FC51B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fld id="{E4002117-418B-4516-9E31-CDA61486A4B1}" type="slidenum">
              <a:rPr lang="es-ES" altLang="es-ES">
                <a:latin typeface="Times New Roman" panose="02020603050405020304" pitchFamily="18" charset="0"/>
              </a:rPr>
              <a:pPr eaLnBrk="1" hangingPunct="1"/>
              <a:t>25</a:t>
            </a:fld>
            <a:endParaRPr lang="es-ES" altLang="es-E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c2e2ffc80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c2e2ffc80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c2e2ffc80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c2e2ffc80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c2e2ffc80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c2e2ffc80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c2e2ffc803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c2e2ffc803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c2ef595cca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c2ef595cca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c2ef595cca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c2ef595cca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4274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c2ef595cca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c2ef595cca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6017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c2ef595cca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c2ef595cc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c2ef595cca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c2ef595cc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c2ef595cca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c2ef595cca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c2ef595cca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c2ef595cca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c2ef595cca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c2ef595cca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c2e2ffc803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c2e2ffc803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c2ef595cca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c2ef595cca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c2ef595cca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c2ef595cca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c2ef595cca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c2ef595cca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c2ef595cca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c2ef595cca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423852-4E87-48C0-B962-FBB7B101FA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37C888D-D6E0-4961-A671-C3782D8DC8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397051F-7954-4A7D-857B-8BDDB17AE7E5}"/>
              </a:ext>
            </a:extLst>
          </p:cNvPr>
          <p:cNvSpPr>
            <a:spLocks noGrp="1"/>
          </p:cNvSpPr>
          <p:nvPr>
            <p:ph type="dt" sz="half" idx="10"/>
          </p:nvPr>
        </p:nvSpPr>
        <p:spPr/>
        <p:txBody>
          <a:bodyPr/>
          <a:lstStyle/>
          <a:p>
            <a:fld id="{1D4F6949-882B-4C18-9868-85F98A7AD3D7}" type="datetimeFigureOut">
              <a:rPr lang="es-ES" smtClean="0"/>
              <a:t>08/06/2022</a:t>
            </a:fld>
            <a:endParaRPr lang="es-ES"/>
          </a:p>
        </p:txBody>
      </p:sp>
      <p:sp>
        <p:nvSpPr>
          <p:cNvPr id="5" name="Marcador de pie de página 4">
            <a:extLst>
              <a:ext uri="{FF2B5EF4-FFF2-40B4-BE49-F238E27FC236}">
                <a16:creationId xmlns:a16="http://schemas.microsoft.com/office/drawing/2014/main" id="{7737DCDF-17F5-4E1E-A5A4-5D607909B08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659AE69-81BF-40E4-A999-247F52026CDE}"/>
              </a:ext>
            </a:extLst>
          </p:cNvPr>
          <p:cNvSpPr>
            <a:spLocks noGrp="1"/>
          </p:cNvSpPr>
          <p:nvPr>
            <p:ph type="sldNum" sz="quarter" idx="12"/>
          </p:nvPr>
        </p:nvSpPr>
        <p:spPr/>
        <p:txBody>
          <a:bodyPr/>
          <a:lstStyle/>
          <a:p>
            <a:fld id="{3E91741F-88E9-4211-A49C-45334400029E}" type="slidenum">
              <a:rPr lang="es-ES" smtClean="0"/>
              <a:t>‹Nº›</a:t>
            </a:fld>
            <a:endParaRPr lang="es-ES"/>
          </a:p>
        </p:txBody>
      </p:sp>
    </p:spTree>
    <p:extLst>
      <p:ext uri="{BB962C8B-B14F-4D97-AF65-F5344CB8AC3E}">
        <p14:creationId xmlns:p14="http://schemas.microsoft.com/office/powerpoint/2010/main" val="38375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A48735-99DA-4E00-B33A-4493576A058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862F6DE-0A9E-447A-9287-50ECDA1CC9E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6667CB3-35C1-4A0F-909A-F04421204F8C}"/>
              </a:ext>
            </a:extLst>
          </p:cNvPr>
          <p:cNvSpPr>
            <a:spLocks noGrp="1"/>
          </p:cNvSpPr>
          <p:nvPr>
            <p:ph type="dt" sz="half" idx="10"/>
          </p:nvPr>
        </p:nvSpPr>
        <p:spPr/>
        <p:txBody>
          <a:bodyPr/>
          <a:lstStyle/>
          <a:p>
            <a:fld id="{1D4F6949-882B-4C18-9868-85F98A7AD3D7}" type="datetimeFigureOut">
              <a:rPr lang="es-ES" smtClean="0"/>
              <a:t>08/06/2022</a:t>
            </a:fld>
            <a:endParaRPr lang="es-ES"/>
          </a:p>
        </p:txBody>
      </p:sp>
      <p:sp>
        <p:nvSpPr>
          <p:cNvPr id="5" name="Marcador de pie de página 4">
            <a:extLst>
              <a:ext uri="{FF2B5EF4-FFF2-40B4-BE49-F238E27FC236}">
                <a16:creationId xmlns:a16="http://schemas.microsoft.com/office/drawing/2014/main" id="{E05A375F-31B6-462B-B15C-F4A6E0F29E7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1CA6ADA-4023-4F61-B3F2-ED34089F57A1}"/>
              </a:ext>
            </a:extLst>
          </p:cNvPr>
          <p:cNvSpPr>
            <a:spLocks noGrp="1"/>
          </p:cNvSpPr>
          <p:nvPr>
            <p:ph type="sldNum" sz="quarter" idx="12"/>
          </p:nvPr>
        </p:nvSpPr>
        <p:spPr/>
        <p:txBody>
          <a:bodyPr/>
          <a:lstStyle/>
          <a:p>
            <a:fld id="{3E91741F-88E9-4211-A49C-45334400029E}" type="slidenum">
              <a:rPr lang="es-ES" smtClean="0"/>
              <a:t>‹Nº›</a:t>
            </a:fld>
            <a:endParaRPr lang="es-ES"/>
          </a:p>
        </p:txBody>
      </p:sp>
    </p:spTree>
    <p:extLst>
      <p:ext uri="{BB962C8B-B14F-4D97-AF65-F5344CB8AC3E}">
        <p14:creationId xmlns:p14="http://schemas.microsoft.com/office/powerpoint/2010/main" val="3843349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B527A0-1D93-4011-B0B1-5D942376E77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98FF404-94BB-4F19-A70F-BF93475B38B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696357-DD51-4CB7-BF91-7AEB85147A0E}"/>
              </a:ext>
            </a:extLst>
          </p:cNvPr>
          <p:cNvSpPr>
            <a:spLocks noGrp="1"/>
          </p:cNvSpPr>
          <p:nvPr>
            <p:ph type="dt" sz="half" idx="10"/>
          </p:nvPr>
        </p:nvSpPr>
        <p:spPr/>
        <p:txBody>
          <a:bodyPr/>
          <a:lstStyle/>
          <a:p>
            <a:fld id="{1D4F6949-882B-4C18-9868-85F98A7AD3D7}" type="datetimeFigureOut">
              <a:rPr lang="es-ES" smtClean="0"/>
              <a:t>08/06/2022</a:t>
            </a:fld>
            <a:endParaRPr lang="es-ES"/>
          </a:p>
        </p:txBody>
      </p:sp>
      <p:sp>
        <p:nvSpPr>
          <p:cNvPr id="5" name="Marcador de pie de página 4">
            <a:extLst>
              <a:ext uri="{FF2B5EF4-FFF2-40B4-BE49-F238E27FC236}">
                <a16:creationId xmlns:a16="http://schemas.microsoft.com/office/drawing/2014/main" id="{04FFBB8A-24E6-4F4B-907C-02859474AE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D7D916A-0108-4CFF-BBA8-47F14687CB57}"/>
              </a:ext>
            </a:extLst>
          </p:cNvPr>
          <p:cNvSpPr>
            <a:spLocks noGrp="1"/>
          </p:cNvSpPr>
          <p:nvPr>
            <p:ph type="sldNum" sz="quarter" idx="12"/>
          </p:nvPr>
        </p:nvSpPr>
        <p:spPr/>
        <p:txBody>
          <a:bodyPr/>
          <a:lstStyle/>
          <a:p>
            <a:fld id="{3E91741F-88E9-4211-A49C-45334400029E}" type="slidenum">
              <a:rPr lang="es-ES" smtClean="0"/>
              <a:t>‹Nº›</a:t>
            </a:fld>
            <a:endParaRPr lang="es-ES"/>
          </a:p>
        </p:txBody>
      </p:sp>
    </p:spTree>
    <p:extLst>
      <p:ext uri="{BB962C8B-B14F-4D97-AF65-F5344CB8AC3E}">
        <p14:creationId xmlns:p14="http://schemas.microsoft.com/office/powerpoint/2010/main" val="3056422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9E91DD-B541-4F25-814A-0A054BA559C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A078250-1A27-4650-AC2C-CBFC9051B2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5E095E4-5941-4CDB-8418-21BE683BCFF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5418500F-709A-439E-8346-BAD775DFC1D6}"/>
              </a:ext>
            </a:extLst>
          </p:cNvPr>
          <p:cNvSpPr>
            <a:spLocks noGrp="1"/>
          </p:cNvSpPr>
          <p:nvPr>
            <p:ph type="dt" sz="half" idx="10"/>
          </p:nvPr>
        </p:nvSpPr>
        <p:spPr/>
        <p:txBody>
          <a:bodyPr/>
          <a:lstStyle/>
          <a:p>
            <a:fld id="{1D4F6949-882B-4C18-9868-85F98A7AD3D7}" type="datetimeFigureOut">
              <a:rPr lang="es-ES" smtClean="0"/>
              <a:t>08/06/2022</a:t>
            </a:fld>
            <a:endParaRPr lang="es-ES"/>
          </a:p>
        </p:txBody>
      </p:sp>
      <p:sp>
        <p:nvSpPr>
          <p:cNvPr id="6" name="Marcador de pie de página 5">
            <a:extLst>
              <a:ext uri="{FF2B5EF4-FFF2-40B4-BE49-F238E27FC236}">
                <a16:creationId xmlns:a16="http://schemas.microsoft.com/office/drawing/2014/main" id="{99DAE49E-61A9-4F78-8796-0CC5AF7BE9F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4FB98C-DEDC-4BE5-A953-F1ED5F138CF3}"/>
              </a:ext>
            </a:extLst>
          </p:cNvPr>
          <p:cNvSpPr>
            <a:spLocks noGrp="1"/>
          </p:cNvSpPr>
          <p:nvPr>
            <p:ph type="sldNum" sz="quarter" idx="12"/>
          </p:nvPr>
        </p:nvSpPr>
        <p:spPr/>
        <p:txBody>
          <a:bodyPr/>
          <a:lstStyle/>
          <a:p>
            <a:fld id="{3E91741F-88E9-4211-A49C-45334400029E}" type="slidenum">
              <a:rPr lang="es-ES" smtClean="0"/>
              <a:t>‹Nº›</a:t>
            </a:fld>
            <a:endParaRPr lang="es-ES"/>
          </a:p>
        </p:txBody>
      </p:sp>
    </p:spTree>
    <p:extLst>
      <p:ext uri="{BB962C8B-B14F-4D97-AF65-F5344CB8AC3E}">
        <p14:creationId xmlns:p14="http://schemas.microsoft.com/office/powerpoint/2010/main" val="1433439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D5E0D0-13E9-474D-8833-E7AD2A7A681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94AF61D-1D46-4860-B7E7-ECA0C9EBD8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A59873-D87B-49A3-9F59-B2486BD9D02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792D828-D27D-49FF-A57A-01FDD23AD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E2763-1385-4D1B-B303-7D7A061899A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6A68536-F15A-4A2A-BEC6-E02406DFB03E}"/>
              </a:ext>
            </a:extLst>
          </p:cNvPr>
          <p:cNvSpPr>
            <a:spLocks noGrp="1"/>
          </p:cNvSpPr>
          <p:nvPr>
            <p:ph type="dt" sz="half" idx="10"/>
          </p:nvPr>
        </p:nvSpPr>
        <p:spPr/>
        <p:txBody>
          <a:bodyPr/>
          <a:lstStyle/>
          <a:p>
            <a:fld id="{1D4F6949-882B-4C18-9868-85F98A7AD3D7}" type="datetimeFigureOut">
              <a:rPr lang="es-ES" smtClean="0"/>
              <a:t>08/06/2022</a:t>
            </a:fld>
            <a:endParaRPr lang="es-ES"/>
          </a:p>
        </p:txBody>
      </p:sp>
      <p:sp>
        <p:nvSpPr>
          <p:cNvPr id="8" name="Marcador de pie de página 7">
            <a:extLst>
              <a:ext uri="{FF2B5EF4-FFF2-40B4-BE49-F238E27FC236}">
                <a16:creationId xmlns:a16="http://schemas.microsoft.com/office/drawing/2014/main" id="{AFC3C401-C575-4F69-AD61-850BE823A3F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51A16767-0C8F-4C23-9804-857D314B3A71}"/>
              </a:ext>
            </a:extLst>
          </p:cNvPr>
          <p:cNvSpPr>
            <a:spLocks noGrp="1"/>
          </p:cNvSpPr>
          <p:nvPr>
            <p:ph type="sldNum" sz="quarter" idx="12"/>
          </p:nvPr>
        </p:nvSpPr>
        <p:spPr/>
        <p:txBody>
          <a:bodyPr/>
          <a:lstStyle/>
          <a:p>
            <a:fld id="{3E91741F-88E9-4211-A49C-45334400029E}" type="slidenum">
              <a:rPr lang="es-ES" smtClean="0"/>
              <a:t>‹Nº›</a:t>
            </a:fld>
            <a:endParaRPr lang="es-ES"/>
          </a:p>
        </p:txBody>
      </p:sp>
    </p:spTree>
    <p:extLst>
      <p:ext uri="{BB962C8B-B14F-4D97-AF65-F5344CB8AC3E}">
        <p14:creationId xmlns:p14="http://schemas.microsoft.com/office/powerpoint/2010/main" val="522487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A25C77-176A-4DA3-8860-EFC58D1927E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60FD836-1A53-4A5B-BA28-EABA53580FE2}"/>
              </a:ext>
            </a:extLst>
          </p:cNvPr>
          <p:cNvSpPr>
            <a:spLocks noGrp="1"/>
          </p:cNvSpPr>
          <p:nvPr>
            <p:ph type="dt" sz="half" idx="10"/>
          </p:nvPr>
        </p:nvSpPr>
        <p:spPr/>
        <p:txBody>
          <a:bodyPr/>
          <a:lstStyle/>
          <a:p>
            <a:fld id="{1D4F6949-882B-4C18-9868-85F98A7AD3D7}" type="datetimeFigureOut">
              <a:rPr lang="es-ES" smtClean="0"/>
              <a:t>08/06/2022</a:t>
            </a:fld>
            <a:endParaRPr lang="es-ES"/>
          </a:p>
        </p:txBody>
      </p:sp>
      <p:sp>
        <p:nvSpPr>
          <p:cNvPr id="4" name="Marcador de pie de página 3">
            <a:extLst>
              <a:ext uri="{FF2B5EF4-FFF2-40B4-BE49-F238E27FC236}">
                <a16:creationId xmlns:a16="http://schemas.microsoft.com/office/drawing/2014/main" id="{14ACFC5C-E306-432D-BE02-CA279E56947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4038901-E86A-406C-A0AD-8C56489AFBAB}"/>
              </a:ext>
            </a:extLst>
          </p:cNvPr>
          <p:cNvSpPr>
            <a:spLocks noGrp="1"/>
          </p:cNvSpPr>
          <p:nvPr>
            <p:ph type="sldNum" sz="quarter" idx="12"/>
          </p:nvPr>
        </p:nvSpPr>
        <p:spPr/>
        <p:txBody>
          <a:bodyPr/>
          <a:lstStyle/>
          <a:p>
            <a:fld id="{3E91741F-88E9-4211-A49C-45334400029E}" type="slidenum">
              <a:rPr lang="es-ES" smtClean="0"/>
              <a:t>‹Nº›</a:t>
            </a:fld>
            <a:endParaRPr lang="es-ES"/>
          </a:p>
        </p:txBody>
      </p:sp>
    </p:spTree>
    <p:extLst>
      <p:ext uri="{BB962C8B-B14F-4D97-AF65-F5344CB8AC3E}">
        <p14:creationId xmlns:p14="http://schemas.microsoft.com/office/powerpoint/2010/main" val="3849698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580F259-9284-4FA1-8735-B90230E6EC0A}"/>
              </a:ext>
            </a:extLst>
          </p:cNvPr>
          <p:cNvSpPr>
            <a:spLocks noGrp="1"/>
          </p:cNvSpPr>
          <p:nvPr>
            <p:ph type="dt" sz="half" idx="10"/>
          </p:nvPr>
        </p:nvSpPr>
        <p:spPr/>
        <p:txBody>
          <a:bodyPr/>
          <a:lstStyle/>
          <a:p>
            <a:fld id="{1D4F6949-882B-4C18-9868-85F98A7AD3D7}" type="datetimeFigureOut">
              <a:rPr lang="es-ES" smtClean="0"/>
              <a:t>08/06/2022</a:t>
            </a:fld>
            <a:endParaRPr lang="es-ES"/>
          </a:p>
        </p:txBody>
      </p:sp>
      <p:sp>
        <p:nvSpPr>
          <p:cNvPr id="3" name="Marcador de pie de página 2">
            <a:extLst>
              <a:ext uri="{FF2B5EF4-FFF2-40B4-BE49-F238E27FC236}">
                <a16:creationId xmlns:a16="http://schemas.microsoft.com/office/drawing/2014/main" id="{363FE61B-0D53-4785-B42B-1C4DFF21401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C8659E8B-E70A-459A-AA37-E7CB301F8AB7}"/>
              </a:ext>
            </a:extLst>
          </p:cNvPr>
          <p:cNvSpPr>
            <a:spLocks noGrp="1"/>
          </p:cNvSpPr>
          <p:nvPr>
            <p:ph type="sldNum" sz="quarter" idx="12"/>
          </p:nvPr>
        </p:nvSpPr>
        <p:spPr/>
        <p:txBody>
          <a:bodyPr/>
          <a:lstStyle/>
          <a:p>
            <a:fld id="{3E91741F-88E9-4211-A49C-45334400029E}" type="slidenum">
              <a:rPr lang="es-ES" smtClean="0"/>
              <a:t>‹Nº›</a:t>
            </a:fld>
            <a:endParaRPr lang="es-ES"/>
          </a:p>
        </p:txBody>
      </p:sp>
    </p:spTree>
    <p:extLst>
      <p:ext uri="{BB962C8B-B14F-4D97-AF65-F5344CB8AC3E}">
        <p14:creationId xmlns:p14="http://schemas.microsoft.com/office/powerpoint/2010/main" val="3912382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4EF348-35A1-4BC1-B798-DE44816EF2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D7F326E-9581-41A5-9C9E-43E33BECFE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C94DA52-FFC8-43DC-BA25-76213C551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9746434-6EB6-45A3-B9B7-32AB6EF5FD76}"/>
              </a:ext>
            </a:extLst>
          </p:cNvPr>
          <p:cNvSpPr>
            <a:spLocks noGrp="1"/>
          </p:cNvSpPr>
          <p:nvPr>
            <p:ph type="dt" sz="half" idx="10"/>
          </p:nvPr>
        </p:nvSpPr>
        <p:spPr/>
        <p:txBody>
          <a:bodyPr/>
          <a:lstStyle/>
          <a:p>
            <a:fld id="{1D4F6949-882B-4C18-9868-85F98A7AD3D7}" type="datetimeFigureOut">
              <a:rPr lang="es-ES" smtClean="0"/>
              <a:t>08/06/2022</a:t>
            </a:fld>
            <a:endParaRPr lang="es-ES"/>
          </a:p>
        </p:txBody>
      </p:sp>
      <p:sp>
        <p:nvSpPr>
          <p:cNvPr id="6" name="Marcador de pie de página 5">
            <a:extLst>
              <a:ext uri="{FF2B5EF4-FFF2-40B4-BE49-F238E27FC236}">
                <a16:creationId xmlns:a16="http://schemas.microsoft.com/office/drawing/2014/main" id="{617FA2A9-FDEC-4BA4-88B0-A1C85660DA7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486C3E3-BCE8-4C77-A25E-43CC20A003B9}"/>
              </a:ext>
            </a:extLst>
          </p:cNvPr>
          <p:cNvSpPr>
            <a:spLocks noGrp="1"/>
          </p:cNvSpPr>
          <p:nvPr>
            <p:ph type="sldNum" sz="quarter" idx="12"/>
          </p:nvPr>
        </p:nvSpPr>
        <p:spPr/>
        <p:txBody>
          <a:bodyPr/>
          <a:lstStyle/>
          <a:p>
            <a:fld id="{3E91741F-88E9-4211-A49C-45334400029E}" type="slidenum">
              <a:rPr lang="es-ES" smtClean="0"/>
              <a:t>‹Nº›</a:t>
            </a:fld>
            <a:endParaRPr lang="es-ES"/>
          </a:p>
        </p:txBody>
      </p:sp>
    </p:spTree>
    <p:extLst>
      <p:ext uri="{BB962C8B-B14F-4D97-AF65-F5344CB8AC3E}">
        <p14:creationId xmlns:p14="http://schemas.microsoft.com/office/powerpoint/2010/main" val="182488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9DBE25-965B-4EA6-9E1A-5FA2CEFA507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45D4BC2-FFF6-4A37-9190-705FC0A257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04F3035-51AC-49F7-B20D-7B94143CCA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BFB606F-4D0B-4416-855B-23F0B49292F0}"/>
              </a:ext>
            </a:extLst>
          </p:cNvPr>
          <p:cNvSpPr>
            <a:spLocks noGrp="1"/>
          </p:cNvSpPr>
          <p:nvPr>
            <p:ph type="dt" sz="half" idx="10"/>
          </p:nvPr>
        </p:nvSpPr>
        <p:spPr/>
        <p:txBody>
          <a:bodyPr/>
          <a:lstStyle/>
          <a:p>
            <a:fld id="{1D4F6949-882B-4C18-9868-85F98A7AD3D7}" type="datetimeFigureOut">
              <a:rPr lang="es-ES" smtClean="0"/>
              <a:t>08/06/2022</a:t>
            </a:fld>
            <a:endParaRPr lang="es-ES"/>
          </a:p>
        </p:txBody>
      </p:sp>
      <p:sp>
        <p:nvSpPr>
          <p:cNvPr id="6" name="Marcador de pie de página 5">
            <a:extLst>
              <a:ext uri="{FF2B5EF4-FFF2-40B4-BE49-F238E27FC236}">
                <a16:creationId xmlns:a16="http://schemas.microsoft.com/office/drawing/2014/main" id="{BEC97268-9A28-43A8-AB82-CA1CB265328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44A577C-7B6A-4599-9546-E1CF04401C3E}"/>
              </a:ext>
            </a:extLst>
          </p:cNvPr>
          <p:cNvSpPr>
            <a:spLocks noGrp="1"/>
          </p:cNvSpPr>
          <p:nvPr>
            <p:ph type="sldNum" sz="quarter" idx="12"/>
          </p:nvPr>
        </p:nvSpPr>
        <p:spPr/>
        <p:txBody>
          <a:bodyPr/>
          <a:lstStyle/>
          <a:p>
            <a:fld id="{3E91741F-88E9-4211-A49C-45334400029E}" type="slidenum">
              <a:rPr lang="es-ES" smtClean="0"/>
              <a:t>‹Nº›</a:t>
            </a:fld>
            <a:endParaRPr lang="es-ES"/>
          </a:p>
        </p:txBody>
      </p:sp>
    </p:spTree>
    <p:extLst>
      <p:ext uri="{BB962C8B-B14F-4D97-AF65-F5344CB8AC3E}">
        <p14:creationId xmlns:p14="http://schemas.microsoft.com/office/powerpoint/2010/main" val="3486309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370772-99D6-4DE8-98AA-BC75EDDDA57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9135A82-5740-427C-BBA0-1140387A98C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20C0BC1-4AED-433D-9FB5-099B6350350C}"/>
              </a:ext>
            </a:extLst>
          </p:cNvPr>
          <p:cNvSpPr>
            <a:spLocks noGrp="1"/>
          </p:cNvSpPr>
          <p:nvPr>
            <p:ph type="dt" sz="half" idx="10"/>
          </p:nvPr>
        </p:nvSpPr>
        <p:spPr/>
        <p:txBody>
          <a:bodyPr/>
          <a:lstStyle/>
          <a:p>
            <a:fld id="{1D4F6949-882B-4C18-9868-85F98A7AD3D7}" type="datetimeFigureOut">
              <a:rPr lang="es-ES" smtClean="0"/>
              <a:t>08/06/2022</a:t>
            </a:fld>
            <a:endParaRPr lang="es-ES"/>
          </a:p>
        </p:txBody>
      </p:sp>
      <p:sp>
        <p:nvSpPr>
          <p:cNvPr id="5" name="Marcador de pie de página 4">
            <a:extLst>
              <a:ext uri="{FF2B5EF4-FFF2-40B4-BE49-F238E27FC236}">
                <a16:creationId xmlns:a16="http://schemas.microsoft.com/office/drawing/2014/main" id="{F2D90300-C36D-46D7-845C-82A3A4244B9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1D0427A-37AF-4E20-A475-D1C1ECA856E7}"/>
              </a:ext>
            </a:extLst>
          </p:cNvPr>
          <p:cNvSpPr>
            <a:spLocks noGrp="1"/>
          </p:cNvSpPr>
          <p:nvPr>
            <p:ph type="sldNum" sz="quarter" idx="12"/>
          </p:nvPr>
        </p:nvSpPr>
        <p:spPr/>
        <p:txBody>
          <a:bodyPr/>
          <a:lstStyle/>
          <a:p>
            <a:fld id="{3E91741F-88E9-4211-A49C-45334400029E}" type="slidenum">
              <a:rPr lang="es-ES" smtClean="0"/>
              <a:t>‹Nº›</a:t>
            </a:fld>
            <a:endParaRPr lang="es-ES"/>
          </a:p>
        </p:txBody>
      </p:sp>
    </p:spTree>
    <p:extLst>
      <p:ext uri="{BB962C8B-B14F-4D97-AF65-F5344CB8AC3E}">
        <p14:creationId xmlns:p14="http://schemas.microsoft.com/office/powerpoint/2010/main" val="4001065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AD570B7-C1D2-46E2-BAFA-C04888C7D4C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D9E62BC-24B5-4F48-85F4-E521CCE5507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F5F8081-7ED3-4BE9-A9A6-15CC546D60A5}"/>
              </a:ext>
            </a:extLst>
          </p:cNvPr>
          <p:cNvSpPr>
            <a:spLocks noGrp="1"/>
          </p:cNvSpPr>
          <p:nvPr>
            <p:ph type="dt" sz="half" idx="10"/>
          </p:nvPr>
        </p:nvSpPr>
        <p:spPr/>
        <p:txBody>
          <a:bodyPr/>
          <a:lstStyle/>
          <a:p>
            <a:fld id="{1D4F6949-882B-4C18-9868-85F98A7AD3D7}" type="datetimeFigureOut">
              <a:rPr lang="es-ES" smtClean="0"/>
              <a:t>08/06/2022</a:t>
            </a:fld>
            <a:endParaRPr lang="es-ES"/>
          </a:p>
        </p:txBody>
      </p:sp>
      <p:sp>
        <p:nvSpPr>
          <p:cNvPr id="5" name="Marcador de pie de página 4">
            <a:extLst>
              <a:ext uri="{FF2B5EF4-FFF2-40B4-BE49-F238E27FC236}">
                <a16:creationId xmlns:a16="http://schemas.microsoft.com/office/drawing/2014/main" id="{B7E0BF93-0B22-4307-9CFD-19610B5E138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6CB1F18-0597-4557-9B76-E80FA34A4999}"/>
              </a:ext>
            </a:extLst>
          </p:cNvPr>
          <p:cNvSpPr>
            <a:spLocks noGrp="1"/>
          </p:cNvSpPr>
          <p:nvPr>
            <p:ph type="sldNum" sz="quarter" idx="12"/>
          </p:nvPr>
        </p:nvSpPr>
        <p:spPr/>
        <p:txBody>
          <a:bodyPr/>
          <a:lstStyle/>
          <a:p>
            <a:fld id="{3E91741F-88E9-4211-A49C-45334400029E}" type="slidenum">
              <a:rPr lang="es-ES" smtClean="0"/>
              <a:t>‹Nº›</a:t>
            </a:fld>
            <a:endParaRPr lang="es-ES"/>
          </a:p>
        </p:txBody>
      </p:sp>
    </p:spTree>
    <p:extLst>
      <p:ext uri="{BB962C8B-B14F-4D97-AF65-F5344CB8AC3E}">
        <p14:creationId xmlns:p14="http://schemas.microsoft.com/office/powerpoint/2010/main" val="3359024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ES" smtClean="0"/>
              <a:pPr/>
              <a:t>‹Nº›</a:t>
            </a:fld>
            <a:endParaRPr lang="es-ES"/>
          </a:p>
        </p:txBody>
      </p:sp>
    </p:spTree>
    <p:extLst>
      <p:ext uri="{BB962C8B-B14F-4D97-AF65-F5344CB8AC3E}">
        <p14:creationId xmlns:p14="http://schemas.microsoft.com/office/powerpoint/2010/main" val="3783646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17000"/>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61ECEEE-CF52-4269-B7A2-AFDB8C992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812F4D-11A3-4D28-94BC-1A533601AB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2808CA-71AA-4D59-A7C8-DC080C8048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4F6949-882B-4C18-9868-85F98A7AD3D7}" type="datetimeFigureOut">
              <a:rPr lang="es-ES" smtClean="0"/>
              <a:t>08/06/2022</a:t>
            </a:fld>
            <a:endParaRPr lang="es-ES"/>
          </a:p>
        </p:txBody>
      </p:sp>
      <p:sp>
        <p:nvSpPr>
          <p:cNvPr id="5" name="Marcador de pie de página 4">
            <a:extLst>
              <a:ext uri="{FF2B5EF4-FFF2-40B4-BE49-F238E27FC236}">
                <a16:creationId xmlns:a16="http://schemas.microsoft.com/office/drawing/2014/main" id="{4943503E-A460-4C28-8F14-F985F31B68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09E43D7C-43FE-45E0-B757-65B22A4DC3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91741F-88E9-4211-A49C-45334400029E}" type="slidenum">
              <a:rPr lang="es-ES" smtClean="0"/>
              <a:t>‹Nº›</a:t>
            </a:fld>
            <a:endParaRPr lang="es-ES"/>
          </a:p>
        </p:txBody>
      </p:sp>
    </p:spTree>
    <p:extLst>
      <p:ext uri="{BB962C8B-B14F-4D97-AF65-F5344CB8AC3E}">
        <p14:creationId xmlns:p14="http://schemas.microsoft.com/office/powerpoint/2010/main" val="4248986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youtube.com/watch?v=TisJfS80AS0" TargetMode="Externa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dle.rae.es/?id=An0YDmW#4UnnfuT"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2" Type="http://schemas.openxmlformats.org/officeDocument/2006/relationships/hyperlink" Target="https://medlineplus.gov/spanish/infertility.html"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png"/></Relationships>
</file>

<file path=ppt/slides/_rels/slide23.xml.rels><?xml version="1.0" encoding="UTF-8" standalone="yes"?>
<Relationships xmlns="http://schemas.openxmlformats.org/package/2006/relationships"><Relationship Id="rId2" Type="http://schemas.openxmlformats.org/officeDocument/2006/relationships/hyperlink" Target="https://medlineplus.gov/spanish/maleinfertility.html"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8.jpe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sDpWiEoQtpA" TargetMode="External"/><Relationship Id="rId2" Type="http://schemas.openxmlformats.org/officeDocument/2006/relationships/image" Target="../media/image45.bin"/><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www.youtube.com/watch?v=jIhZ0y6yReM"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3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www.youtube.com/watch?v=BU8MFmtZEhw"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youtube.com/watch?v=C24d9iv2t_c"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60.png"/><Relationship Id="rId7" Type="http://schemas.openxmlformats.org/officeDocument/2006/relationships/image" Target="../media/image61.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600.png"/><Relationship Id="rId4" Type="http://schemas.openxmlformats.org/officeDocument/2006/relationships/customXml" Target="../ink/ink1.xml"/><Relationship Id="rId9" Type="http://schemas.openxmlformats.org/officeDocument/2006/relationships/hyperlink" Target="https://www.youtube.com/watch?v=iJDKtQX81dI" TargetMode="Externa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jpg"/><Relationship Id="rId3" Type="http://schemas.openxmlformats.org/officeDocument/2006/relationships/image" Target="../media/image65.jpg"/><Relationship Id="rId7" Type="http://schemas.openxmlformats.org/officeDocument/2006/relationships/image" Target="../media/image69.jpg"/><Relationship Id="rId12" Type="http://schemas.openxmlformats.org/officeDocument/2006/relationships/image" Target="../media/image74.jpg"/><Relationship Id="rId2" Type="http://schemas.openxmlformats.org/officeDocument/2006/relationships/image" Target="../media/image64.jpg"/><Relationship Id="rId1" Type="http://schemas.openxmlformats.org/officeDocument/2006/relationships/slideLayout" Target="../slideLayouts/slideLayout7.xml"/><Relationship Id="rId6" Type="http://schemas.openxmlformats.org/officeDocument/2006/relationships/image" Target="../media/image68.jpg"/><Relationship Id="rId11" Type="http://schemas.openxmlformats.org/officeDocument/2006/relationships/image" Target="../media/image73.png"/><Relationship Id="rId5" Type="http://schemas.openxmlformats.org/officeDocument/2006/relationships/image" Target="../media/image67.jpg"/><Relationship Id="rId15" Type="http://schemas.openxmlformats.org/officeDocument/2006/relationships/image" Target="../media/image77.jpg"/><Relationship Id="rId10" Type="http://schemas.openxmlformats.org/officeDocument/2006/relationships/image" Target="../media/image72.png"/><Relationship Id="rId4" Type="http://schemas.openxmlformats.org/officeDocument/2006/relationships/image" Target="../media/image66.jpg"/><Relationship Id="rId9" Type="http://schemas.openxmlformats.org/officeDocument/2006/relationships/image" Target="../media/image71.png"/><Relationship Id="rId14" Type="http://schemas.openxmlformats.org/officeDocument/2006/relationships/image" Target="../media/image76.jpg"/></Relationships>
</file>

<file path=ppt/slides/_rels/slide5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7.xml"/><Relationship Id="rId5" Type="http://schemas.openxmlformats.org/officeDocument/2006/relationships/image" Target="../media/image81.jpg"/><Relationship Id="rId4" Type="http://schemas.openxmlformats.org/officeDocument/2006/relationships/image" Target="../media/image80.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s://www.youtube.com/watch?v=V-siux-rWQM"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87.png"/></Relationships>
</file>

<file path=ppt/slides/_rels/slide6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92.jpeg"/></Relationships>
</file>

<file path=ppt/slides/_rels/slide6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95.png"/></Relationships>
</file>

<file path=ppt/slides/_rels/slide6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98.jpg"/></Relationships>
</file>

<file path=ppt/slides/_rels/slide6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01.png"/></Relationships>
</file>

<file path=ppt/slides/_rels/slide7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04.png"/></Relationships>
</file>

<file path=ppt/slides/_rels/slide7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107.png"/></Relationships>
</file>

<file path=ppt/slides/_rels/slide7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8" Type="http://schemas.openxmlformats.org/officeDocument/2006/relationships/image" Target="../media/image116.jpg"/><Relationship Id="rId13" Type="http://schemas.openxmlformats.org/officeDocument/2006/relationships/image" Target="../media/image121.jpg"/><Relationship Id="rId3" Type="http://schemas.openxmlformats.org/officeDocument/2006/relationships/image" Target="../media/image111.png"/><Relationship Id="rId7" Type="http://schemas.openxmlformats.org/officeDocument/2006/relationships/image" Target="../media/image115.jpg"/><Relationship Id="rId12" Type="http://schemas.openxmlformats.org/officeDocument/2006/relationships/image" Target="../media/image120.jpg"/><Relationship Id="rId2" Type="http://schemas.openxmlformats.org/officeDocument/2006/relationships/image" Target="../media/image110.png"/><Relationship Id="rId1" Type="http://schemas.openxmlformats.org/officeDocument/2006/relationships/slideLayout" Target="../slideLayouts/slideLayout7.xml"/><Relationship Id="rId6" Type="http://schemas.openxmlformats.org/officeDocument/2006/relationships/image" Target="../media/image114.jpg"/><Relationship Id="rId11" Type="http://schemas.openxmlformats.org/officeDocument/2006/relationships/image" Target="../media/image119.jpg"/><Relationship Id="rId5" Type="http://schemas.openxmlformats.org/officeDocument/2006/relationships/image" Target="../media/image113.jpg"/><Relationship Id="rId10" Type="http://schemas.openxmlformats.org/officeDocument/2006/relationships/image" Target="../media/image118.jpg"/><Relationship Id="rId4" Type="http://schemas.openxmlformats.org/officeDocument/2006/relationships/image" Target="../media/image112.jpg"/><Relationship Id="rId9" Type="http://schemas.openxmlformats.org/officeDocument/2006/relationships/image" Target="../media/image117.jpg"/><Relationship Id="rId14" Type="http://schemas.openxmlformats.org/officeDocument/2006/relationships/image" Target="../media/image122.png"/></Relationships>
</file>

<file path=ppt/slides/_rels/slide7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123.jpg"/><Relationship Id="rId1" Type="http://schemas.openxmlformats.org/officeDocument/2006/relationships/slideLayout" Target="../slideLayouts/slideLayout7.xml"/><Relationship Id="rId4" Type="http://schemas.openxmlformats.org/officeDocument/2006/relationships/image" Target="../media/image125.jpg"/></Relationships>
</file>

<file path=ppt/slides/_rels/slide7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hyperlink" Target="https://www.youtube.com/watch?v=s82iF2ew-yk"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image" Target="../media/image127.jpg"/><Relationship Id="rId1" Type="http://schemas.openxmlformats.org/officeDocument/2006/relationships/slideLayout" Target="../slideLayouts/slideLayout7.xml"/><Relationship Id="rId6" Type="http://schemas.openxmlformats.org/officeDocument/2006/relationships/image" Target="../media/image131.jpg"/><Relationship Id="rId5" Type="http://schemas.openxmlformats.org/officeDocument/2006/relationships/image" Target="../media/image130.jpg"/><Relationship Id="rId4" Type="http://schemas.openxmlformats.org/officeDocument/2006/relationships/image" Target="../media/image129.jpg"/></Relationships>
</file>

<file path=ppt/slides/_rels/slide81.xml.rels><?xml version="1.0" encoding="UTF-8" standalone="yes"?>
<Relationships xmlns="http://schemas.openxmlformats.org/package/2006/relationships"><Relationship Id="rId3" Type="http://schemas.openxmlformats.org/officeDocument/2006/relationships/image" Target="../media/image133.jpg"/><Relationship Id="rId7" Type="http://schemas.openxmlformats.org/officeDocument/2006/relationships/image" Target="../media/image137.jpg"/><Relationship Id="rId2" Type="http://schemas.openxmlformats.org/officeDocument/2006/relationships/image" Target="../media/image132.jpg"/><Relationship Id="rId1" Type="http://schemas.openxmlformats.org/officeDocument/2006/relationships/slideLayout" Target="../slideLayouts/slideLayout7.xml"/><Relationship Id="rId6" Type="http://schemas.openxmlformats.org/officeDocument/2006/relationships/image" Target="../media/image136.jpg"/><Relationship Id="rId5" Type="http://schemas.openxmlformats.org/officeDocument/2006/relationships/image" Target="../media/image135.jpg"/><Relationship Id="rId4" Type="http://schemas.openxmlformats.org/officeDocument/2006/relationships/image" Target="../media/image134.jpg"/></Relationships>
</file>

<file path=ppt/slides/_rels/slide82.xml.rels><?xml version="1.0" encoding="UTF-8" standalone="yes"?>
<Relationships xmlns="http://schemas.openxmlformats.org/package/2006/relationships"><Relationship Id="rId3" Type="http://schemas.openxmlformats.org/officeDocument/2006/relationships/image" Target="../media/image139.jpg"/><Relationship Id="rId7" Type="http://schemas.openxmlformats.org/officeDocument/2006/relationships/image" Target="../media/image143.jpg"/><Relationship Id="rId2" Type="http://schemas.openxmlformats.org/officeDocument/2006/relationships/image" Target="../media/image138.jpg"/><Relationship Id="rId1" Type="http://schemas.openxmlformats.org/officeDocument/2006/relationships/slideLayout" Target="../slideLayouts/slideLayout7.xml"/><Relationship Id="rId6" Type="http://schemas.openxmlformats.org/officeDocument/2006/relationships/image" Target="../media/image142.jpg"/><Relationship Id="rId5" Type="http://schemas.openxmlformats.org/officeDocument/2006/relationships/image" Target="../media/image141.JPG"/><Relationship Id="rId4" Type="http://schemas.openxmlformats.org/officeDocument/2006/relationships/image" Target="../media/image140.jpg"/></Relationships>
</file>

<file path=ppt/slides/_rels/slide83.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7.xml"/><Relationship Id="rId6" Type="http://schemas.openxmlformats.org/officeDocument/2006/relationships/image" Target="../media/image148.jpg"/><Relationship Id="rId5" Type="http://schemas.openxmlformats.org/officeDocument/2006/relationships/image" Target="../media/image147.jpg"/><Relationship Id="rId4" Type="http://schemas.openxmlformats.org/officeDocument/2006/relationships/image" Target="../media/image146.jpg"/></Relationships>
</file>

<file path=ppt/slides/_rels/slide84.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image" Target="../media/image149.jpg"/><Relationship Id="rId1" Type="http://schemas.openxmlformats.org/officeDocument/2006/relationships/slideLayout" Target="../slideLayouts/slideLayout7.xml"/><Relationship Id="rId5" Type="http://schemas.openxmlformats.org/officeDocument/2006/relationships/image" Target="../media/image152.jpg"/><Relationship Id="rId4" Type="http://schemas.openxmlformats.org/officeDocument/2006/relationships/image" Target="../media/image151.jpg"/></Relationships>
</file>

<file path=ppt/slides/_rels/slide85.xml.rels><?xml version="1.0" encoding="UTF-8" standalone="yes"?>
<Relationships xmlns="http://schemas.openxmlformats.org/package/2006/relationships"><Relationship Id="rId3" Type="http://schemas.openxmlformats.org/officeDocument/2006/relationships/image" Target="../media/image154.svg"/><Relationship Id="rId2" Type="http://schemas.openxmlformats.org/officeDocument/2006/relationships/image" Target="../media/image153.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hyperlink" Target="https://www.youtube.com/watch?v=2REkk9SCRn0" TargetMode="Externa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hyperlink" Target="https://www.youtube.com/watch?v=12cBKAcb59Y" TargetMode="Externa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58.svg"/><Relationship Id="rId2" Type="http://schemas.openxmlformats.org/officeDocument/2006/relationships/image" Target="../media/image157.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hyperlink" Target="https://www.youtube.com/watch?v=BpUf7BA-uxc" TargetMode="Externa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8" Type="http://schemas.openxmlformats.org/officeDocument/2006/relationships/image" Target="../media/image166.jpeg"/><Relationship Id="rId3" Type="http://schemas.openxmlformats.org/officeDocument/2006/relationships/image" Target="../media/image161.jpeg"/><Relationship Id="rId7" Type="http://schemas.openxmlformats.org/officeDocument/2006/relationships/image" Target="../media/image165.jpeg"/><Relationship Id="rId2" Type="http://schemas.openxmlformats.org/officeDocument/2006/relationships/image" Target="../media/image160.jpeg"/><Relationship Id="rId1" Type="http://schemas.openxmlformats.org/officeDocument/2006/relationships/slideLayout" Target="../slideLayouts/slideLayout7.xml"/><Relationship Id="rId6" Type="http://schemas.openxmlformats.org/officeDocument/2006/relationships/image" Target="../media/image164.jpeg"/><Relationship Id="rId11" Type="http://schemas.openxmlformats.org/officeDocument/2006/relationships/image" Target="../media/image169.jpeg"/><Relationship Id="rId5" Type="http://schemas.openxmlformats.org/officeDocument/2006/relationships/image" Target="../media/image163.jpeg"/><Relationship Id="rId10" Type="http://schemas.openxmlformats.org/officeDocument/2006/relationships/image" Target="../media/image168.jpeg"/><Relationship Id="rId4" Type="http://schemas.openxmlformats.org/officeDocument/2006/relationships/image" Target="../media/image162.jpeg"/><Relationship Id="rId9" Type="http://schemas.openxmlformats.org/officeDocument/2006/relationships/image" Target="../media/image167.jpeg"/></Relationships>
</file>

<file path=ppt/slides/_rels/slide92.xml.rels><?xml version="1.0" encoding="UTF-8" standalone="yes"?>
<Relationships xmlns="http://schemas.openxmlformats.org/package/2006/relationships"><Relationship Id="rId3" Type="http://schemas.openxmlformats.org/officeDocument/2006/relationships/image" Target="../media/image171.svg"/><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image" Target="../media/image172.jp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hyperlink" Target="https://www.youtube.com/watch?v=uFmBa9il9h0" TargetMode="Externa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hyperlink" Target="https://www.youtube.com/watch?v=Xrp0zJZu0a4" TargetMode="Externa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image" Target="../media/image176.jpg"/><Relationship Id="rId1" Type="http://schemas.openxmlformats.org/officeDocument/2006/relationships/slideLayout" Target="../slideLayouts/slideLayout7.xml"/><Relationship Id="rId5" Type="http://schemas.openxmlformats.org/officeDocument/2006/relationships/image" Target="../media/image179.jpeg"/><Relationship Id="rId4" Type="http://schemas.openxmlformats.org/officeDocument/2006/relationships/image" Target="../media/image178.jpeg"/></Relationships>
</file>

<file path=ppt/slides/_rels/slide97.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image" Target="../media/image176.jpg"/><Relationship Id="rId1" Type="http://schemas.openxmlformats.org/officeDocument/2006/relationships/slideLayout" Target="../slideLayouts/slideLayout7.xml"/><Relationship Id="rId6" Type="http://schemas.openxmlformats.org/officeDocument/2006/relationships/image" Target="../media/image183.jpeg"/><Relationship Id="rId5" Type="http://schemas.openxmlformats.org/officeDocument/2006/relationships/image" Target="../media/image182.jpeg"/><Relationship Id="rId4" Type="http://schemas.openxmlformats.org/officeDocument/2006/relationships/image" Target="../media/image181.jpeg"/></Relationships>
</file>

<file path=ppt/slides/_rels/slide98.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hyperlink" Target="https://www.youtube.com/watch?v=inNJbdp1qh8" TargetMode="Externa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s://www.youtube.com/watch?v=LD70Q41bbqU" TargetMode="Externa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hyperlink" Target="https://www.youtube.com/watch?v=xdCCSyatVx0" TargetMode="Externa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hyperlink" Target="https://www.youtube.com/watch?v=DrAXmzuGgek" TargetMode="Externa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hyperlink" Target="https://www.youtube.com/watch?v=YKnaj2DnKBI" TargetMode="Externa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hyperlink" Target="https://www.youtube.com/watch?v=uw6y0wGeOh8" TargetMode="Externa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hyperlink" Target="https://www.youtube.com/watch?v=mjGAeOPVrPc" TargetMode="Externa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hyperlink" Target="https://www.youtube.com/watch?v=Pun4cd-Wj6I" TargetMode="Externa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hyperlink" Target="https://www.youtube.com/watch?v=nfYPktsd9bs" TargetMode="Externa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hyperlink" Target="https://www.youtube.com/watch?v=HeRjUyZNBtg" TargetMode="Externa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200.jp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203.jp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204.jpe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205.jp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206.jp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hyperlink" Target="https://www.youtube.com/watch?v=IDSAm6w3Fbg" TargetMode="Externa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hyperlink" Target="https://www.youtube.com/watch?v=Pj0Uh2Pe6JU" TargetMode="Externa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hyperlink" Target="https://www.youtube.com/watch?v=E5uGxosifZk" TargetMode="Externa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hyperlink" Target="https://www.youtube.com/watch?v=NPD31qh2570" TargetMode="Externa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7.xml"/><Relationship Id="rId6" Type="http://schemas.openxmlformats.org/officeDocument/2006/relationships/image" Target="../media/image215.jpg"/><Relationship Id="rId5" Type="http://schemas.openxmlformats.org/officeDocument/2006/relationships/image" Target="../media/image214.png"/><Relationship Id="rId4" Type="http://schemas.openxmlformats.org/officeDocument/2006/relationships/image" Target="../media/image2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C8DD10E-C90E-402A-8E4F-016597E6E1B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95062" y="1489150"/>
            <a:ext cx="8488743" cy="4774918"/>
          </a:xfrm>
          <a:prstGeom prst="roundRect">
            <a:avLst>
              <a:gd name="adj" fmla="val 4167"/>
            </a:avLst>
          </a:prstGeom>
          <a:solidFill>
            <a:srgbClr val="FFFFFF"/>
          </a:solidFill>
          <a:ln w="76200" cap="sq">
            <a:solidFill>
              <a:srgbClr val="5F6DAC"/>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Imagen 6" descr="Imagen que contiene Interfaz de usuario gráfica&#10;&#10;Descripción generada automáticamente">
            <a:extLst>
              <a:ext uri="{FF2B5EF4-FFF2-40B4-BE49-F238E27FC236}">
                <a16:creationId xmlns:a16="http://schemas.microsoft.com/office/drawing/2014/main" id="{E5C13E1C-161D-430C-A476-570F7CE82CF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54666" y="-697876"/>
            <a:ext cx="5523650" cy="3106665"/>
          </a:xfrm>
          <a:prstGeom prst="rect">
            <a:avLst/>
          </a:prstGeom>
        </p:spPr>
      </p:pic>
      <p:pic>
        <p:nvPicPr>
          <p:cNvPr id="9" name="Imagen 8">
            <a:extLst>
              <a:ext uri="{FF2B5EF4-FFF2-40B4-BE49-F238E27FC236}">
                <a16:creationId xmlns:a16="http://schemas.microsoft.com/office/drawing/2014/main" id="{5B789846-7405-4B86-AE80-60E9E38E5868}"/>
              </a:ext>
            </a:extLst>
          </p:cNvPr>
          <p:cNvPicPr>
            <a:picLocks noChangeAspect="1"/>
          </p:cNvPicPr>
          <p:nvPr/>
        </p:nvPicPr>
        <p:blipFill>
          <a:blip r:embed="rId4" cstate="hqprint">
            <a:extLst>
              <a:ext uri="{28A0092B-C50C-407E-A947-70E740481C1C}">
                <a14:useLocalDpi xmlns:a14="http://schemas.microsoft.com/office/drawing/2010/main" val="0"/>
              </a:ext>
            </a:extLst>
          </a:blip>
          <a:srcRect/>
          <a:stretch/>
        </p:blipFill>
        <p:spPr>
          <a:xfrm>
            <a:off x="349070" y="3714174"/>
            <a:ext cx="2516858" cy="8389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CuadroTexto 9">
            <a:extLst>
              <a:ext uri="{FF2B5EF4-FFF2-40B4-BE49-F238E27FC236}">
                <a16:creationId xmlns:a16="http://schemas.microsoft.com/office/drawing/2014/main" id="{43689172-E220-4BBF-BDD9-6E410B6383B9}"/>
              </a:ext>
            </a:extLst>
          </p:cNvPr>
          <p:cNvSpPr txBox="1"/>
          <p:nvPr/>
        </p:nvSpPr>
        <p:spPr>
          <a:xfrm>
            <a:off x="1434" y="4706870"/>
            <a:ext cx="329362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Gotham Black" pitchFamily="50" charset="0"/>
                <a:ea typeface="+mn-ea"/>
                <a:cs typeface="+mn-cs"/>
              </a:rPr>
              <a:t>CFIE SORIA</a:t>
            </a:r>
          </a:p>
        </p:txBody>
      </p:sp>
      <p:sp>
        <p:nvSpPr>
          <p:cNvPr id="2" name="Rectángulo: esquinas redondeadas 1">
            <a:extLst>
              <a:ext uri="{FF2B5EF4-FFF2-40B4-BE49-F238E27FC236}">
                <a16:creationId xmlns:a16="http://schemas.microsoft.com/office/drawing/2014/main" id="{BF21086D-6DEC-4869-9EC3-2416797ECB9C}"/>
              </a:ext>
            </a:extLst>
          </p:cNvPr>
          <p:cNvSpPr/>
          <p:nvPr/>
        </p:nvSpPr>
        <p:spPr>
          <a:xfrm>
            <a:off x="7639939" y="3102123"/>
            <a:ext cx="4036764" cy="3076487"/>
          </a:xfrm>
          <a:prstGeom prst="roundRect">
            <a:avLst/>
          </a:prstGeom>
          <a:solidFill>
            <a:schemeClr val="bg1"/>
          </a:solidFill>
          <a:ln w="28575">
            <a:solidFill>
              <a:srgbClr val="5F6D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uadroTexto 5">
            <a:extLst>
              <a:ext uri="{FF2B5EF4-FFF2-40B4-BE49-F238E27FC236}">
                <a16:creationId xmlns:a16="http://schemas.microsoft.com/office/drawing/2014/main" id="{053EA4EF-3EB3-48A1-8F8A-5173EFFA5D10}"/>
              </a:ext>
            </a:extLst>
          </p:cNvPr>
          <p:cNvSpPr txBox="1"/>
          <p:nvPr/>
        </p:nvSpPr>
        <p:spPr>
          <a:xfrm>
            <a:off x="7639939" y="3572142"/>
            <a:ext cx="4036764"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5F6DAC"/>
                </a:solidFill>
                <a:effectLst>
                  <a:outerShdw blurRad="38100" dist="38100" dir="2700000" algn="tl">
                    <a:srgbClr val="000000">
                      <a:alpha val="43137"/>
                    </a:srgbClr>
                  </a:outerShdw>
                </a:effectLst>
                <a:uLnTx/>
                <a:uFillTx/>
                <a:latin typeface="Gotham Black" pitchFamily="50" charset="0"/>
                <a:ea typeface="+mn-ea"/>
                <a:cs typeface="+mn-cs"/>
              </a:rPr>
              <a:t>21 y 22 de MARZO de 2022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5F6DAC"/>
                </a:solidFill>
                <a:effectLst>
                  <a:outerShdw blurRad="38100" dist="38100" dir="2700000" algn="tl">
                    <a:srgbClr val="000000">
                      <a:alpha val="43137"/>
                    </a:srgbClr>
                  </a:outerShdw>
                </a:effectLst>
                <a:uLnTx/>
                <a:uFillTx/>
                <a:latin typeface="Gotham Black" pitchFamily="50" charset="0"/>
                <a:ea typeface="+mn-ea"/>
                <a:cs typeface="+mn-cs"/>
              </a:rPr>
              <a:t>25 de ABRIL de 2022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5F6DAC"/>
              </a:solidFill>
              <a:effectLst>
                <a:outerShdw blurRad="38100" dist="38100" dir="2700000" algn="tl">
                  <a:srgbClr val="000000">
                    <a:alpha val="43137"/>
                  </a:srgbClr>
                </a:outerShdw>
              </a:effectLst>
              <a:uLnTx/>
              <a:uFillTx/>
              <a:latin typeface="Gotham Black"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otham Black" pitchFamily="50" charset="0"/>
                <a:ea typeface="+mn-ea"/>
                <a:cs typeface="+mn-cs"/>
              </a:rPr>
              <a:t>17:00-20:00h.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5F6DAC"/>
              </a:solidFill>
              <a:effectLst>
                <a:outerShdw blurRad="38100" dist="38100" dir="2700000" algn="tl">
                  <a:srgbClr val="000000">
                    <a:alpha val="43137"/>
                  </a:srgbClr>
                </a:outerShdw>
              </a:effectLst>
              <a:uLnTx/>
              <a:uFillTx/>
              <a:latin typeface="Gotham Black"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5F6DAC"/>
                </a:solidFill>
                <a:effectLst>
                  <a:outerShdw blurRad="38100" dist="38100" dir="2700000" algn="tl">
                    <a:srgbClr val="000000">
                      <a:alpha val="43137"/>
                    </a:srgbClr>
                  </a:outerShdw>
                </a:effectLst>
                <a:uLnTx/>
                <a:uFillTx/>
                <a:latin typeface="Gotham Black" pitchFamily="50" charset="0"/>
                <a:ea typeface="+mn-ea"/>
                <a:cs typeface="+mn-cs"/>
              </a:rPr>
              <a:t>JUAN GLEZ. ROMERA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otham Black" pitchFamily="50" charset="0"/>
                <a:ea typeface="+mn-ea"/>
                <a:cs typeface="+mn-cs"/>
              </a:rPr>
              <a:t>-Sexólogo-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5F6DAC"/>
                </a:solidFill>
                <a:effectLst>
                  <a:outerShdw blurRad="38100" dist="38100" dir="2700000" algn="tl">
                    <a:srgbClr val="000000">
                      <a:alpha val="43137"/>
                    </a:srgbClr>
                  </a:outerShdw>
                </a:effectLst>
                <a:uLnTx/>
                <a:uFillTx/>
                <a:latin typeface="Gotham Black" pitchFamily="50" charset="0"/>
                <a:ea typeface="+mn-ea"/>
                <a:cs typeface="+mn-cs"/>
              </a:rPr>
              <a:t>XAT SEXOLOGÍA.</a:t>
            </a:r>
          </a:p>
        </p:txBody>
      </p:sp>
      <p:sp>
        <p:nvSpPr>
          <p:cNvPr id="11" name="CuadroTexto 10">
            <a:extLst>
              <a:ext uri="{FF2B5EF4-FFF2-40B4-BE49-F238E27FC236}">
                <a16:creationId xmlns:a16="http://schemas.microsoft.com/office/drawing/2014/main" id="{0DD96FF4-F25F-4292-96E0-618986A8C5AB}"/>
              </a:ext>
            </a:extLst>
          </p:cNvPr>
          <p:cNvSpPr txBox="1"/>
          <p:nvPr/>
        </p:nvSpPr>
        <p:spPr>
          <a:xfrm>
            <a:off x="-1" y="3244334"/>
            <a:ext cx="321500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5F6DAC"/>
                </a:solidFill>
                <a:effectLst>
                  <a:outerShdw blurRad="38100" dist="38100" dir="2700000" algn="tl">
                    <a:srgbClr val="000000">
                      <a:alpha val="43137"/>
                    </a:srgbClr>
                  </a:outerShdw>
                </a:effectLst>
                <a:uLnTx/>
                <a:uFillTx/>
                <a:latin typeface="Gotham Black" pitchFamily="50" charset="0"/>
                <a:ea typeface="+mn-ea"/>
                <a:cs typeface="+mn-cs"/>
              </a:rPr>
              <a:t>ORGANIZA:</a:t>
            </a:r>
          </a:p>
        </p:txBody>
      </p:sp>
      <p:pic>
        <p:nvPicPr>
          <p:cNvPr id="4" name="Imagen 3" descr="Imagen en blanco y negro&#10;&#10;Descripción generada automáticamente con confianza baja">
            <a:extLst>
              <a:ext uri="{FF2B5EF4-FFF2-40B4-BE49-F238E27FC236}">
                <a16:creationId xmlns:a16="http://schemas.microsoft.com/office/drawing/2014/main" id="{D76E5D49-7672-441D-8C61-C770FD66B7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9192" y="5076202"/>
            <a:ext cx="1324598" cy="1324598"/>
          </a:xfrm>
          <a:prstGeom prst="rect">
            <a:avLst/>
          </a:prstGeom>
        </p:spPr>
      </p:pic>
      <p:sp>
        <p:nvSpPr>
          <p:cNvPr id="12" name="CuadroTexto 11">
            <a:extLst>
              <a:ext uri="{FF2B5EF4-FFF2-40B4-BE49-F238E27FC236}">
                <a16:creationId xmlns:a16="http://schemas.microsoft.com/office/drawing/2014/main" id="{F77F874C-B583-4F14-BF63-67A07DFC1E8E}"/>
              </a:ext>
            </a:extLst>
          </p:cNvPr>
          <p:cNvSpPr txBox="1"/>
          <p:nvPr/>
        </p:nvSpPr>
        <p:spPr>
          <a:xfrm>
            <a:off x="-1" y="6383628"/>
            <a:ext cx="324830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Gotham Black" pitchFamily="50" charset="0"/>
                <a:ea typeface="+mn-ea"/>
                <a:cs typeface="+mn-cs"/>
              </a:rPr>
              <a:t>IES ANTONIO MACHADO</a:t>
            </a:r>
          </a:p>
        </p:txBody>
      </p:sp>
    </p:spTree>
    <p:extLst>
      <p:ext uri="{BB962C8B-B14F-4D97-AF65-F5344CB8AC3E}">
        <p14:creationId xmlns:p14="http://schemas.microsoft.com/office/powerpoint/2010/main" val="1064435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8B9682F-95BF-4002-B8C3-0AFAE33A7BE0}"/>
              </a:ext>
            </a:extLst>
          </p:cNvPr>
          <p:cNvSpPr txBox="1"/>
          <p:nvPr/>
        </p:nvSpPr>
        <p:spPr>
          <a:xfrm>
            <a:off x="0" y="5485468"/>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Adelántate. - YouTube</a:t>
            </a:r>
            <a:endParaRPr lang="es-ES" dirty="0">
              <a:solidFill>
                <a:srgbClr val="5F6DAC"/>
              </a:solidFill>
              <a:latin typeface="Gotham Black" pitchFamily="50" charset="0"/>
            </a:endParaRPr>
          </a:p>
        </p:txBody>
      </p:sp>
      <p:pic>
        <p:nvPicPr>
          <p:cNvPr id="6" name="Imagen 5" descr="Mujer sentada en una banca de madera&#10;&#10;Descripción generada automáticamente">
            <a:extLst>
              <a:ext uri="{FF2B5EF4-FFF2-40B4-BE49-F238E27FC236}">
                <a16:creationId xmlns:a16="http://schemas.microsoft.com/office/drawing/2014/main" id="{ECB67F0D-F9D1-4112-B3B4-2E77A799C2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770" y="368477"/>
            <a:ext cx="6096000" cy="34204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agen 7" descr="Logotipo&#10;&#10;Descripción generada automáticamente">
            <a:extLst>
              <a:ext uri="{FF2B5EF4-FFF2-40B4-BE49-F238E27FC236}">
                <a16:creationId xmlns:a16="http://schemas.microsoft.com/office/drawing/2014/main" id="{D0071A9C-7AE7-4F2E-B002-BDCC524CAB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3516" y="1350237"/>
            <a:ext cx="5434714" cy="30636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73210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B2F181A-0752-4B5E-8CE1-08AC2E55BB36}"/>
              </a:ext>
            </a:extLst>
          </p:cNvPr>
          <p:cNvSpPr txBox="1"/>
          <p:nvPr/>
        </p:nvSpPr>
        <p:spPr>
          <a:xfrm>
            <a:off x="0" y="298580"/>
            <a:ext cx="12192000" cy="523220"/>
          </a:xfrm>
          <a:prstGeom prst="rect">
            <a:avLst/>
          </a:prstGeom>
          <a:noFill/>
        </p:spPr>
        <p:txBody>
          <a:bodyPr wrap="square" rtlCol="0">
            <a:spAutoFit/>
          </a:bodyPr>
          <a:lstStyle/>
          <a:p>
            <a:pPr algn="ctr"/>
            <a:r>
              <a:rPr lang="es-ES" sz="2800" dirty="0">
                <a:solidFill>
                  <a:srgbClr val="5F6DAC"/>
                </a:solidFill>
                <a:latin typeface="Gotham Black" pitchFamily="50" charset="0"/>
              </a:rPr>
              <a:t>PARTIMOS DE DOS AXIOMAS…</a:t>
            </a:r>
          </a:p>
        </p:txBody>
      </p:sp>
      <p:pic>
        <p:nvPicPr>
          <p:cNvPr id="4" name="Imagen 3" descr="Foto en blanco y negro de un hombre con traje y corbata&#10;&#10;Descripción generada automáticamente">
            <a:extLst>
              <a:ext uri="{FF2B5EF4-FFF2-40B4-BE49-F238E27FC236}">
                <a16:creationId xmlns:a16="http://schemas.microsoft.com/office/drawing/2014/main" id="{8FE8BEF1-DF0C-435B-901B-D875AE305C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561" y="1167710"/>
            <a:ext cx="3216628" cy="4522579"/>
          </a:xfrm>
          <a:prstGeom prst="roundRect">
            <a:avLst>
              <a:gd name="adj" fmla="val 4167"/>
            </a:avLst>
          </a:prstGeom>
          <a:solidFill>
            <a:srgbClr val="FFFFFF"/>
          </a:solidFill>
          <a:ln w="76200" cap="sq">
            <a:solidFill>
              <a:srgbClr val="5F6DAC"/>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CuadroTexto 4">
            <a:extLst>
              <a:ext uri="{FF2B5EF4-FFF2-40B4-BE49-F238E27FC236}">
                <a16:creationId xmlns:a16="http://schemas.microsoft.com/office/drawing/2014/main" id="{6AFDC800-0766-4691-BD3F-6E58B40E67DC}"/>
              </a:ext>
            </a:extLst>
          </p:cNvPr>
          <p:cNvSpPr txBox="1"/>
          <p:nvPr/>
        </p:nvSpPr>
        <p:spPr>
          <a:xfrm>
            <a:off x="3953055" y="2274837"/>
            <a:ext cx="7828384" cy="2308324"/>
          </a:xfrm>
          <a:prstGeom prst="rect">
            <a:avLst/>
          </a:prstGeom>
          <a:noFill/>
          <a:ln w="38100">
            <a:solidFill>
              <a:srgbClr val="5F6DAC"/>
            </a:solidFill>
          </a:ln>
        </p:spPr>
        <p:txBody>
          <a:bodyPr wrap="square" rtlCol="0">
            <a:spAutoFit/>
          </a:bodyPr>
          <a:lstStyle/>
          <a:p>
            <a:pPr algn="just"/>
            <a:r>
              <a:rPr lang="es-ES" dirty="0">
                <a:latin typeface="Gotham Black" pitchFamily="50" charset="0"/>
              </a:rPr>
              <a:t>PAUL WATZLAWICK (1921-2007)</a:t>
            </a:r>
          </a:p>
          <a:p>
            <a:pPr algn="just"/>
            <a:endParaRPr lang="es-ES" dirty="0">
              <a:latin typeface="Gotham Black" pitchFamily="50" charset="0"/>
            </a:endParaRPr>
          </a:p>
          <a:p>
            <a:pPr algn="just"/>
            <a:r>
              <a:rPr lang="es-ES" dirty="0">
                <a:solidFill>
                  <a:srgbClr val="5F6DAC"/>
                </a:solidFill>
                <a:latin typeface="Gotham Black" pitchFamily="50" charset="0"/>
              </a:rPr>
              <a:t>PRIMER AXIOMA DE LA COMUNICACIÓN HUMANA:</a:t>
            </a:r>
          </a:p>
          <a:p>
            <a:pPr algn="just"/>
            <a:endParaRPr lang="es-ES" dirty="0">
              <a:latin typeface="Gotham Black" pitchFamily="50" charset="0"/>
            </a:endParaRPr>
          </a:p>
          <a:p>
            <a:r>
              <a:rPr lang="es-ES" dirty="0">
                <a:latin typeface="Gotham Black" pitchFamily="50" charset="0"/>
              </a:rPr>
              <a:t>“</a:t>
            </a:r>
            <a:r>
              <a:rPr lang="es-ES" b="1" dirty="0">
                <a:latin typeface="Gotham Black" pitchFamily="50" charset="0"/>
              </a:rPr>
              <a:t>Es imposible no comunicarse</a:t>
            </a:r>
            <a:r>
              <a:rPr lang="es-ES" dirty="0">
                <a:latin typeface="Gotham Black" pitchFamily="50" charset="0"/>
              </a:rPr>
              <a:t>: Todo comportamiento es una forma de comunicación. Como no existe forma contraria al comportamiento («no comportamiento» o «</a:t>
            </a:r>
            <a:r>
              <a:rPr lang="es-ES" dirty="0" err="1">
                <a:latin typeface="Gotham Black" pitchFamily="50" charset="0"/>
              </a:rPr>
              <a:t>anticomportamiento</a:t>
            </a:r>
            <a:r>
              <a:rPr lang="es-ES" dirty="0">
                <a:latin typeface="Gotham Black" pitchFamily="50" charset="0"/>
              </a:rPr>
              <a:t>»), tampoco existe la «no comunicación”</a:t>
            </a:r>
          </a:p>
        </p:txBody>
      </p:sp>
    </p:spTree>
    <p:extLst>
      <p:ext uri="{BB962C8B-B14F-4D97-AF65-F5344CB8AC3E}">
        <p14:creationId xmlns:p14="http://schemas.microsoft.com/office/powerpoint/2010/main" val="1447750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A5C9E5A-9833-4EE2-A32E-069E137BA37B}"/>
              </a:ext>
            </a:extLst>
          </p:cNvPr>
          <p:cNvSpPr txBox="1"/>
          <p:nvPr/>
        </p:nvSpPr>
        <p:spPr>
          <a:xfrm>
            <a:off x="0" y="298580"/>
            <a:ext cx="12192000" cy="523220"/>
          </a:xfrm>
          <a:prstGeom prst="rect">
            <a:avLst/>
          </a:prstGeom>
          <a:noFill/>
        </p:spPr>
        <p:txBody>
          <a:bodyPr wrap="square" rtlCol="0">
            <a:spAutoFit/>
          </a:bodyPr>
          <a:lstStyle/>
          <a:p>
            <a:pPr algn="ctr"/>
            <a:r>
              <a:rPr lang="es-ES" sz="2800" dirty="0">
                <a:solidFill>
                  <a:srgbClr val="5F6DAC"/>
                </a:solidFill>
                <a:latin typeface="Gotham Black" pitchFamily="50" charset="0"/>
              </a:rPr>
              <a:t>PARTIMOS DE DOS AXIOMAS…</a:t>
            </a:r>
          </a:p>
        </p:txBody>
      </p:sp>
      <p:pic>
        <p:nvPicPr>
          <p:cNvPr id="3" name="Imagen 2">
            <a:extLst>
              <a:ext uri="{FF2B5EF4-FFF2-40B4-BE49-F238E27FC236}">
                <a16:creationId xmlns:a16="http://schemas.microsoft.com/office/drawing/2014/main" id="{D789CADC-40D3-4826-A659-1CBF1075751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10561" y="1291454"/>
            <a:ext cx="3216628" cy="4275091"/>
          </a:xfrm>
          <a:prstGeom prst="roundRect">
            <a:avLst>
              <a:gd name="adj" fmla="val 4167"/>
            </a:avLst>
          </a:prstGeom>
          <a:solidFill>
            <a:srgbClr val="FFFFFF"/>
          </a:solidFill>
          <a:ln w="76200" cap="sq">
            <a:solidFill>
              <a:srgbClr val="5F6DAC"/>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CuadroTexto 3">
            <a:extLst>
              <a:ext uri="{FF2B5EF4-FFF2-40B4-BE49-F238E27FC236}">
                <a16:creationId xmlns:a16="http://schemas.microsoft.com/office/drawing/2014/main" id="{9CB610CE-7138-4596-9959-E0F6E4405D66}"/>
              </a:ext>
            </a:extLst>
          </p:cNvPr>
          <p:cNvSpPr txBox="1"/>
          <p:nvPr/>
        </p:nvSpPr>
        <p:spPr>
          <a:xfrm>
            <a:off x="3953055" y="2413336"/>
            <a:ext cx="7828384" cy="2031325"/>
          </a:xfrm>
          <a:prstGeom prst="rect">
            <a:avLst/>
          </a:prstGeom>
          <a:noFill/>
          <a:ln w="38100">
            <a:solidFill>
              <a:srgbClr val="5F6DAC"/>
            </a:solidFill>
          </a:ln>
        </p:spPr>
        <p:txBody>
          <a:bodyPr wrap="square" rtlCol="0">
            <a:spAutoFit/>
          </a:bodyPr>
          <a:lstStyle/>
          <a:p>
            <a:pPr algn="just"/>
            <a:r>
              <a:rPr lang="es-ES" dirty="0">
                <a:latin typeface="Gotham Black" pitchFamily="50" charset="0"/>
              </a:rPr>
              <a:t>HAVELOCK ELLIS (1859-1939)</a:t>
            </a:r>
          </a:p>
          <a:p>
            <a:pPr algn="just"/>
            <a:endParaRPr lang="es-ES" dirty="0">
              <a:latin typeface="Gotham Black" pitchFamily="50" charset="0"/>
            </a:endParaRPr>
          </a:p>
          <a:p>
            <a:pPr algn="just"/>
            <a:r>
              <a:rPr lang="es-ES" dirty="0">
                <a:solidFill>
                  <a:srgbClr val="5F6DAC"/>
                </a:solidFill>
                <a:latin typeface="Gotham Black" pitchFamily="50" charset="0"/>
              </a:rPr>
              <a:t>PRIMER AXIOMA DE LA SEXUALIDAD HUMANA:</a:t>
            </a:r>
          </a:p>
          <a:p>
            <a:pPr algn="just"/>
            <a:endParaRPr lang="es-ES" dirty="0">
              <a:latin typeface="Gotham Black" pitchFamily="50" charset="0"/>
            </a:endParaRPr>
          </a:p>
          <a:p>
            <a:r>
              <a:rPr lang="es-ES" dirty="0">
                <a:latin typeface="Gotham Black" pitchFamily="50" charset="0"/>
              </a:rPr>
              <a:t>“Entre los sexos y en sus encuentros, se dan más </a:t>
            </a:r>
            <a:r>
              <a:rPr lang="es-ES" b="1" dirty="0">
                <a:latin typeface="Gotham Black" pitchFamily="50" charset="0"/>
              </a:rPr>
              <a:t>situaciones de potencial cultivable</a:t>
            </a:r>
            <a:r>
              <a:rPr lang="es-ES" dirty="0">
                <a:latin typeface="Gotham Black" pitchFamily="50" charset="0"/>
              </a:rPr>
              <a:t> que problemas o trastornos que requieran tratamiento o curación”</a:t>
            </a:r>
          </a:p>
        </p:txBody>
      </p:sp>
    </p:spTree>
    <p:extLst>
      <p:ext uri="{BB962C8B-B14F-4D97-AF65-F5344CB8AC3E}">
        <p14:creationId xmlns:p14="http://schemas.microsoft.com/office/powerpoint/2010/main" val="937138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388A34B-D07A-497F-BD7F-5778939CFA93}"/>
              </a:ext>
            </a:extLst>
          </p:cNvPr>
          <p:cNvSpPr txBox="1">
            <a:spLocks noChangeArrowheads="1"/>
          </p:cNvSpPr>
          <p:nvPr/>
        </p:nvSpPr>
        <p:spPr>
          <a:xfrm>
            <a:off x="0" y="696595"/>
            <a:ext cx="12192000" cy="927100"/>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defRPr/>
            </a:pPr>
            <a:r>
              <a:rPr lang="es-ES" sz="4000" b="1" dirty="0">
                <a:solidFill>
                  <a:srgbClr val="5F6DAC"/>
                </a:solidFill>
                <a:effectLst>
                  <a:outerShdw blurRad="38100" dist="38100" dir="2700000" algn="tl">
                    <a:srgbClr val="000000">
                      <a:alpha val="43137"/>
                    </a:srgbClr>
                  </a:outerShdw>
                </a:effectLst>
                <a:latin typeface="Gotham Black" pitchFamily="50" charset="0"/>
              </a:rPr>
              <a:t>Definiciones sexológicas de taberna</a:t>
            </a:r>
          </a:p>
          <a:p>
            <a:pPr algn="ctr">
              <a:defRPr/>
            </a:pPr>
            <a:endParaRPr lang="es-ES" sz="4000" dirty="0">
              <a:solidFill>
                <a:srgbClr val="FF6600"/>
              </a:solidFill>
              <a:effectLst>
                <a:outerShdw blurRad="38100" dist="38100" dir="2700000" algn="tl">
                  <a:srgbClr val="000000">
                    <a:alpha val="43137"/>
                  </a:srgbClr>
                </a:outerShdw>
              </a:effectLst>
              <a:latin typeface="Gotham" pitchFamily="50" charset="0"/>
            </a:endParaRPr>
          </a:p>
          <a:p>
            <a:pPr algn="ctr">
              <a:defRPr/>
            </a:pPr>
            <a:endParaRPr lang="es-ES" sz="4000" dirty="0">
              <a:solidFill>
                <a:srgbClr val="FF6600"/>
              </a:solidFill>
              <a:effectLst>
                <a:outerShdw blurRad="38100" dist="38100" dir="2700000" algn="tl">
                  <a:srgbClr val="000000">
                    <a:alpha val="43137"/>
                  </a:srgbClr>
                </a:outerShdw>
              </a:effectLst>
              <a:latin typeface="Gotham" pitchFamily="50" charset="0"/>
            </a:endParaRPr>
          </a:p>
        </p:txBody>
      </p:sp>
      <p:sp>
        <p:nvSpPr>
          <p:cNvPr id="3" name="Rectangle 3">
            <a:extLst>
              <a:ext uri="{FF2B5EF4-FFF2-40B4-BE49-F238E27FC236}">
                <a16:creationId xmlns:a16="http://schemas.microsoft.com/office/drawing/2014/main" id="{380ED043-27FB-4140-B005-3679A58B826F}"/>
              </a:ext>
            </a:extLst>
          </p:cNvPr>
          <p:cNvSpPr txBox="1">
            <a:spLocks noChangeArrowheads="1"/>
          </p:cNvSpPr>
          <p:nvPr/>
        </p:nvSpPr>
        <p:spPr>
          <a:xfrm>
            <a:off x="0" y="1850708"/>
            <a:ext cx="12192000" cy="4114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200"/>
              </a:spcBef>
              <a:buClr>
                <a:srgbClr val="333399"/>
              </a:buClr>
              <a:buNone/>
            </a:pPr>
            <a:r>
              <a:rPr lang="es-ES" altLang="es-ES" b="1" dirty="0">
                <a:solidFill>
                  <a:srgbClr val="5F6DAC"/>
                </a:solidFill>
                <a:effectLst>
                  <a:outerShdw blurRad="38100" dist="38100" dir="2700000" algn="tl">
                    <a:srgbClr val="000000">
                      <a:alpha val="43137"/>
                    </a:srgbClr>
                  </a:outerShdw>
                </a:effectLst>
                <a:latin typeface="Gotham Black" pitchFamily="50" charset="0"/>
              </a:rPr>
              <a:t>SEXO:</a:t>
            </a:r>
            <a:r>
              <a:rPr lang="es-ES" altLang="es-ES" b="1" dirty="0">
                <a:solidFill>
                  <a:srgbClr val="FF6600"/>
                </a:solidFill>
                <a:latin typeface="Gotham Black" pitchFamily="50" charset="0"/>
              </a:rPr>
              <a:t> </a:t>
            </a:r>
            <a:r>
              <a:rPr lang="es-ES" altLang="es-ES" b="1" dirty="0">
                <a:latin typeface="Gotham Black" pitchFamily="50" charset="0"/>
              </a:rPr>
              <a:t>Jodienda </a:t>
            </a:r>
          </a:p>
          <a:p>
            <a:pPr marL="0" indent="0" algn="ctr">
              <a:spcBef>
                <a:spcPts val="1200"/>
              </a:spcBef>
              <a:buClr>
                <a:srgbClr val="333399"/>
              </a:buClr>
              <a:buNone/>
            </a:pPr>
            <a:r>
              <a:rPr lang="es-ES" altLang="es-ES" b="1" dirty="0">
                <a:solidFill>
                  <a:srgbClr val="5F6DAC"/>
                </a:solidFill>
                <a:effectLst>
                  <a:outerShdw blurRad="38100" dist="38100" dir="2700000" algn="tl">
                    <a:srgbClr val="000000">
                      <a:alpha val="43137"/>
                    </a:srgbClr>
                  </a:outerShdw>
                </a:effectLst>
                <a:latin typeface="Gotham Black" pitchFamily="50" charset="0"/>
              </a:rPr>
              <a:t>SEXOLOGÍA:</a:t>
            </a:r>
            <a:r>
              <a:rPr lang="es-ES" altLang="es-ES" b="1" dirty="0">
                <a:solidFill>
                  <a:srgbClr val="FF6600"/>
                </a:solidFill>
                <a:effectLst>
                  <a:outerShdw blurRad="38100" dist="38100" dir="2700000" algn="tl">
                    <a:srgbClr val="000000">
                      <a:alpha val="43137"/>
                    </a:srgbClr>
                  </a:outerShdw>
                </a:effectLst>
                <a:latin typeface="Gotham Black" pitchFamily="50" charset="0"/>
              </a:rPr>
              <a:t> </a:t>
            </a:r>
            <a:r>
              <a:rPr lang="es-ES" altLang="es-ES" b="1" dirty="0">
                <a:latin typeface="Gotham Black" pitchFamily="50" charset="0"/>
              </a:rPr>
              <a:t>Ciencia que la estudia </a:t>
            </a:r>
          </a:p>
          <a:p>
            <a:pPr marL="0" indent="0" algn="ctr">
              <a:spcBef>
                <a:spcPts val="1200"/>
              </a:spcBef>
              <a:buClr>
                <a:srgbClr val="333399"/>
              </a:buClr>
              <a:buNone/>
            </a:pPr>
            <a:r>
              <a:rPr lang="es-ES" altLang="es-ES" b="1" dirty="0">
                <a:solidFill>
                  <a:srgbClr val="5F6DAC"/>
                </a:solidFill>
                <a:effectLst>
                  <a:outerShdw blurRad="38100" dist="38100" dir="2700000" algn="tl">
                    <a:srgbClr val="000000">
                      <a:alpha val="43137"/>
                    </a:srgbClr>
                  </a:outerShdw>
                </a:effectLst>
                <a:latin typeface="Gotham Black" pitchFamily="50" charset="0"/>
              </a:rPr>
              <a:t>EDUCACIÓN SEXUAL: </a:t>
            </a:r>
            <a:r>
              <a:rPr lang="es-ES" altLang="es-ES" b="1" dirty="0">
                <a:latin typeface="Gotham Black" pitchFamily="50" charset="0"/>
              </a:rPr>
              <a:t>Arte de enseñarla en </a:t>
            </a:r>
            <a:br>
              <a:rPr lang="es-ES" altLang="es-ES" b="1" dirty="0">
                <a:latin typeface="Gotham Black" pitchFamily="50" charset="0"/>
              </a:rPr>
            </a:br>
            <a:r>
              <a:rPr lang="es-ES" altLang="es-ES" b="1" dirty="0">
                <a:latin typeface="Gotham Black" pitchFamily="50" charset="0"/>
              </a:rPr>
              <a:t>la escuela (con fundamento </a:t>
            </a:r>
            <a:r>
              <a:rPr lang="es-ES" altLang="es-ES" b="1" i="1" dirty="0">
                <a:latin typeface="Gotham Black" pitchFamily="50" charset="0"/>
              </a:rPr>
              <a:t>–técnica erótica– </a:t>
            </a:r>
            <a:br>
              <a:rPr lang="es-ES" altLang="es-ES" b="1" dirty="0">
                <a:latin typeface="Gotham Black" pitchFamily="50" charset="0"/>
              </a:rPr>
            </a:br>
            <a:r>
              <a:rPr lang="es-ES" altLang="es-ES" b="1" dirty="0">
                <a:latin typeface="Gotham Black" pitchFamily="50" charset="0"/>
              </a:rPr>
              <a:t>y con cuidado </a:t>
            </a:r>
            <a:r>
              <a:rPr lang="es-ES" altLang="es-ES" b="1" i="1" dirty="0">
                <a:latin typeface="Gotham Black" pitchFamily="50" charset="0"/>
              </a:rPr>
              <a:t>–salud sexual–</a:t>
            </a:r>
            <a:r>
              <a:rPr lang="es-ES" altLang="es-ES" b="1" dirty="0">
                <a:latin typeface="Gotham Black" pitchFamily="50" charset="0"/>
              </a:rPr>
              <a:t>). </a:t>
            </a:r>
          </a:p>
          <a:p>
            <a:pPr marL="0" indent="0" algn="ctr">
              <a:spcBef>
                <a:spcPts val="1200"/>
              </a:spcBef>
              <a:buClr>
                <a:srgbClr val="333399"/>
              </a:buClr>
              <a:buNone/>
            </a:pPr>
            <a:r>
              <a:rPr lang="es-ES" altLang="es-ES" b="1" dirty="0">
                <a:solidFill>
                  <a:srgbClr val="5F6DAC"/>
                </a:solidFill>
                <a:effectLst>
                  <a:outerShdw blurRad="38100" dist="38100" dir="2700000" algn="tl">
                    <a:srgbClr val="000000">
                      <a:alpha val="43137"/>
                    </a:srgbClr>
                  </a:outerShdw>
                </a:effectLst>
                <a:latin typeface="Gotham Black" pitchFamily="50" charset="0"/>
              </a:rPr>
              <a:t>TERAPIA SEXUAL: </a:t>
            </a:r>
            <a:r>
              <a:rPr lang="es-ES" altLang="es-ES" b="1" dirty="0">
                <a:latin typeface="Gotham Black" pitchFamily="50" charset="0"/>
              </a:rPr>
              <a:t>Curación y/o reparación </a:t>
            </a:r>
            <a:br>
              <a:rPr lang="es-ES" altLang="es-ES" b="1" dirty="0">
                <a:latin typeface="Gotham Black" pitchFamily="50" charset="0"/>
              </a:rPr>
            </a:br>
            <a:r>
              <a:rPr lang="es-ES" altLang="es-ES" b="1" dirty="0">
                <a:latin typeface="Gotham Black" pitchFamily="50" charset="0"/>
              </a:rPr>
              <a:t>de enfermedades o desarreglos relacionados con ella. </a:t>
            </a:r>
          </a:p>
          <a:p>
            <a:pPr marL="0" indent="0" algn="ctr">
              <a:spcBef>
                <a:spcPts val="1200"/>
              </a:spcBef>
              <a:buClr>
                <a:srgbClr val="333399"/>
              </a:buClr>
              <a:buNone/>
            </a:pPr>
            <a:endParaRPr lang="es-ES" altLang="es-ES" b="1" dirty="0">
              <a:latin typeface="Gotham Black" pitchFamily="50" charset="0"/>
            </a:endParaRPr>
          </a:p>
          <a:p>
            <a:pPr marL="0" indent="0" algn="ctr">
              <a:spcBef>
                <a:spcPts val="1200"/>
              </a:spcBef>
              <a:buClr>
                <a:srgbClr val="333399"/>
              </a:buClr>
              <a:buNone/>
            </a:pPr>
            <a:r>
              <a:rPr lang="es-ES" altLang="es-ES" sz="4400" b="1" dirty="0">
                <a:solidFill>
                  <a:srgbClr val="5F6DAC"/>
                </a:solidFill>
                <a:effectLst>
                  <a:outerShdw blurRad="38100" dist="38100" dir="2700000" algn="tl">
                    <a:srgbClr val="000000">
                      <a:alpha val="43137"/>
                    </a:srgbClr>
                  </a:outerShdw>
                </a:effectLst>
                <a:latin typeface="Gotham Ultra" pitchFamily="50" charset="0"/>
              </a:rPr>
              <a:t>¡LOS FOLLÓLOGOS!</a:t>
            </a:r>
          </a:p>
        </p:txBody>
      </p:sp>
    </p:spTree>
    <p:extLst>
      <p:ext uri="{BB962C8B-B14F-4D97-AF65-F5344CB8AC3E}">
        <p14:creationId xmlns:p14="http://schemas.microsoft.com/office/powerpoint/2010/main" val="2377901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0B42FB6-1087-4356-8A26-0FE16ABE60E3}"/>
              </a:ext>
            </a:extLst>
          </p:cNvPr>
          <p:cNvSpPr txBox="1">
            <a:spLocks noChangeArrowheads="1"/>
          </p:cNvSpPr>
          <p:nvPr/>
        </p:nvSpPr>
        <p:spPr>
          <a:xfrm>
            <a:off x="1524000" y="434658"/>
            <a:ext cx="9144000" cy="99412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defRPr/>
            </a:pPr>
            <a:r>
              <a:rPr lang="es-ES" dirty="0">
                <a:effectLst>
                  <a:outerShdw blurRad="38100" dist="38100" dir="2700000" algn="tl">
                    <a:srgbClr val="000000">
                      <a:alpha val="43137"/>
                    </a:srgbClr>
                  </a:outerShdw>
                </a:effectLst>
                <a:latin typeface="Gotham Black" pitchFamily="50" charset="0"/>
              </a:rPr>
              <a:t>RAE: </a:t>
            </a:r>
            <a:r>
              <a:rPr lang="es-ES" dirty="0">
                <a:solidFill>
                  <a:srgbClr val="5F6DAC"/>
                </a:solidFill>
                <a:effectLst>
                  <a:outerShdw blurRad="38100" dist="38100" dir="2700000" algn="tl">
                    <a:srgbClr val="000000">
                      <a:alpha val="43137"/>
                    </a:srgbClr>
                  </a:outerShdw>
                </a:effectLst>
                <a:latin typeface="Gotham Black" pitchFamily="50" charset="0"/>
              </a:rPr>
              <a:t>Sexo y Sexualidad</a:t>
            </a:r>
          </a:p>
        </p:txBody>
      </p:sp>
      <p:sp>
        <p:nvSpPr>
          <p:cNvPr id="3" name="Rectangle 3">
            <a:extLst>
              <a:ext uri="{FF2B5EF4-FFF2-40B4-BE49-F238E27FC236}">
                <a16:creationId xmlns:a16="http://schemas.microsoft.com/office/drawing/2014/main" id="{CFAA97BC-98EE-4B55-A5B7-CB554CDA2091}"/>
              </a:ext>
            </a:extLst>
          </p:cNvPr>
          <p:cNvSpPr txBox="1">
            <a:spLocks noChangeArrowheads="1"/>
          </p:cNvSpPr>
          <p:nvPr/>
        </p:nvSpPr>
        <p:spPr>
          <a:xfrm>
            <a:off x="0" y="1200180"/>
            <a:ext cx="12192000" cy="507489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9728" indent="0">
              <a:lnSpc>
                <a:spcPct val="110000"/>
              </a:lnSpc>
              <a:spcBef>
                <a:spcPts val="1200"/>
              </a:spcBef>
              <a:buNone/>
              <a:defRPr/>
            </a:pPr>
            <a:r>
              <a:rPr lang="es-ES" sz="1500" b="1" dirty="0">
                <a:solidFill>
                  <a:srgbClr val="5F6DAC"/>
                </a:solidFill>
                <a:latin typeface="Gotham Black" pitchFamily="50" charset="0"/>
              </a:rPr>
              <a:t>SEXO</a:t>
            </a:r>
            <a:r>
              <a:rPr lang="es-ES" sz="1500" dirty="0">
                <a:solidFill>
                  <a:srgbClr val="FF6600"/>
                </a:solidFill>
                <a:latin typeface="Gotham Black" pitchFamily="50" charset="0"/>
              </a:rPr>
              <a:t> </a:t>
            </a:r>
            <a:r>
              <a:rPr lang="es-ES" sz="1500" i="1" dirty="0">
                <a:latin typeface="Gotham Black" pitchFamily="50" charset="0"/>
              </a:rPr>
              <a:t>(Del lat. </a:t>
            </a:r>
            <a:r>
              <a:rPr lang="es-ES" sz="1500" i="1" dirty="0" err="1">
                <a:latin typeface="Gotham Black" pitchFamily="50" charset="0"/>
              </a:rPr>
              <a:t>sexus</a:t>
            </a:r>
            <a:r>
              <a:rPr lang="es-ES" sz="1500" i="1" dirty="0">
                <a:latin typeface="Gotham Black" pitchFamily="50" charset="0"/>
              </a:rPr>
              <a:t>). </a:t>
            </a:r>
          </a:p>
          <a:p>
            <a:pPr marL="109728" indent="0">
              <a:lnSpc>
                <a:spcPct val="110000"/>
              </a:lnSpc>
              <a:spcBef>
                <a:spcPts val="1200"/>
              </a:spcBef>
              <a:buNone/>
              <a:defRPr/>
            </a:pPr>
            <a:r>
              <a:rPr lang="es-ES" sz="1500" b="1" dirty="0">
                <a:latin typeface="Gotham Black" pitchFamily="50" charset="0"/>
              </a:rPr>
              <a:t>1.</a:t>
            </a:r>
            <a:r>
              <a:rPr lang="es-ES" sz="1500" dirty="0">
                <a:latin typeface="Gotham Black" pitchFamily="50" charset="0"/>
              </a:rPr>
              <a:t> Condición orgánica, masculina o femenina, de los animales y las plantas. </a:t>
            </a:r>
          </a:p>
          <a:p>
            <a:pPr marL="109728" indent="0">
              <a:lnSpc>
                <a:spcPct val="110000"/>
              </a:lnSpc>
              <a:spcBef>
                <a:spcPts val="1200"/>
              </a:spcBef>
              <a:buNone/>
              <a:defRPr/>
            </a:pPr>
            <a:r>
              <a:rPr lang="es-ES" sz="1500" b="1" dirty="0">
                <a:latin typeface="Gotham Black" pitchFamily="50" charset="0"/>
              </a:rPr>
              <a:t>2. </a:t>
            </a:r>
            <a:r>
              <a:rPr lang="es-ES" sz="1500" dirty="0">
                <a:latin typeface="Gotham Black" pitchFamily="50" charset="0"/>
              </a:rPr>
              <a:t>Conjunto de seres pertenecientes a un mismo </a:t>
            </a:r>
            <a:r>
              <a:rPr lang="es-ES" sz="1500" b="1" dirty="0">
                <a:latin typeface="Gotham Black" pitchFamily="50" charset="0"/>
              </a:rPr>
              <a:t>sexo</a:t>
            </a:r>
            <a:r>
              <a:rPr lang="es-ES" sz="1500" dirty="0">
                <a:latin typeface="Gotham Black" pitchFamily="50" charset="0"/>
              </a:rPr>
              <a:t>. </a:t>
            </a:r>
          </a:p>
          <a:p>
            <a:pPr marL="109728" indent="0">
              <a:lnSpc>
                <a:spcPct val="110000"/>
              </a:lnSpc>
              <a:spcBef>
                <a:spcPts val="1200"/>
              </a:spcBef>
              <a:buNone/>
              <a:defRPr/>
            </a:pPr>
            <a:r>
              <a:rPr lang="es-ES" sz="1500" b="1" dirty="0">
                <a:latin typeface="Gotham Black" pitchFamily="50" charset="0"/>
              </a:rPr>
              <a:t>3. </a:t>
            </a:r>
            <a:r>
              <a:rPr lang="es-ES" sz="1500" dirty="0">
                <a:latin typeface="Gotham Black" pitchFamily="50" charset="0"/>
              </a:rPr>
              <a:t>Órganos sexuales. </a:t>
            </a:r>
          </a:p>
          <a:p>
            <a:pPr marL="109728" indent="0">
              <a:lnSpc>
                <a:spcPct val="110000"/>
              </a:lnSpc>
              <a:spcBef>
                <a:spcPts val="1200"/>
              </a:spcBef>
              <a:buNone/>
              <a:defRPr/>
            </a:pPr>
            <a:r>
              <a:rPr lang="es-ES" sz="1500" b="1" dirty="0">
                <a:latin typeface="Gotham Black" pitchFamily="50" charset="0"/>
              </a:rPr>
              <a:t>4. </a:t>
            </a:r>
            <a:r>
              <a:rPr lang="es-ES" sz="1500" dirty="0">
                <a:latin typeface="Gotham Black" pitchFamily="50" charset="0"/>
              </a:rPr>
              <a:t>Placer venéreo. </a:t>
            </a:r>
          </a:p>
          <a:p>
            <a:pPr marL="109728" indent="0">
              <a:lnSpc>
                <a:spcPct val="110000"/>
              </a:lnSpc>
              <a:spcBef>
                <a:spcPts val="1200"/>
              </a:spcBef>
              <a:buNone/>
              <a:defRPr/>
            </a:pPr>
            <a:r>
              <a:rPr lang="es-ES" sz="1500" b="1" dirty="0">
                <a:solidFill>
                  <a:srgbClr val="5F6DAC"/>
                </a:solidFill>
                <a:latin typeface="Gotham Black" pitchFamily="50" charset="0"/>
              </a:rPr>
              <a:t>SEXUALIDAD</a:t>
            </a:r>
            <a:r>
              <a:rPr lang="es-ES" sz="1500" dirty="0">
                <a:solidFill>
                  <a:srgbClr val="C00000"/>
                </a:solidFill>
                <a:latin typeface="Gotham Black" pitchFamily="50" charset="0"/>
              </a:rPr>
              <a:t> </a:t>
            </a:r>
            <a:r>
              <a:rPr lang="es-ES" sz="1500" i="1" dirty="0">
                <a:latin typeface="Gotham Black" pitchFamily="50" charset="0"/>
              </a:rPr>
              <a:t>(De sexual). </a:t>
            </a:r>
          </a:p>
          <a:p>
            <a:pPr marL="109728" indent="0">
              <a:lnSpc>
                <a:spcPct val="110000"/>
              </a:lnSpc>
              <a:spcBef>
                <a:spcPts val="1200"/>
              </a:spcBef>
              <a:buNone/>
              <a:defRPr/>
            </a:pPr>
            <a:r>
              <a:rPr lang="es-ES" sz="1500" b="1" dirty="0">
                <a:latin typeface="Gotham Black" pitchFamily="50" charset="0"/>
              </a:rPr>
              <a:t>1. </a:t>
            </a:r>
            <a:r>
              <a:rPr lang="es-ES" sz="1500" dirty="0">
                <a:latin typeface="Gotham Black" pitchFamily="50" charset="0"/>
              </a:rPr>
              <a:t>Conjunto de condiciones anatómicas y fisiológicas que caracterizan a cada sexo. </a:t>
            </a:r>
          </a:p>
          <a:p>
            <a:pPr marL="109728" indent="0">
              <a:lnSpc>
                <a:spcPct val="110000"/>
              </a:lnSpc>
              <a:spcBef>
                <a:spcPts val="1200"/>
              </a:spcBef>
              <a:buNone/>
              <a:defRPr/>
            </a:pPr>
            <a:r>
              <a:rPr lang="es-ES" sz="1500" b="1" dirty="0">
                <a:latin typeface="Gotham Black" pitchFamily="50" charset="0"/>
              </a:rPr>
              <a:t>2. </a:t>
            </a:r>
            <a:r>
              <a:rPr lang="es-ES" sz="1500" dirty="0">
                <a:latin typeface="Gotham Black" pitchFamily="50" charset="0"/>
              </a:rPr>
              <a:t>Apetito sexual, propensión al placer carnal.</a:t>
            </a:r>
          </a:p>
          <a:p>
            <a:pPr marL="109728" indent="0">
              <a:lnSpc>
                <a:spcPct val="110000"/>
              </a:lnSpc>
              <a:spcBef>
                <a:spcPts val="1200"/>
              </a:spcBef>
              <a:buNone/>
              <a:defRPr/>
            </a:pPr>
            <a:r>
              <a:rPr lang="es-ES" sz="1500" b="1" dirty="0">
                <a:solidFill>
                  <a:srgbClr val="5F6DAC"/>
                </a:solidFill>
                <a:latin typeface="Gotham Black" pitchFamily="50" charset="0"/>
              </a:rPr>
              <a:t>EROTICA. </a:t>
            </a:r>
          </a:p>
          <a:p>
            <a:pPr marL="109728" indent="0">
              <a:lnSpc>
                <a:spcPct val="110000"/>
              </a:lnSpc>
              <a:spcBef>
                <a:spcPts val="1200"/>
              </a:spcBef>
              <a:buNone/>
              <a:defRPr/>
            </a:pPr>
            <a:r>
              <a:rPr lang="es-ES" sz="1500" b="1" dirty="0">
                <a:latin typeface="Gotham Black" pitchFamily="50" charset="0"/>
              </a:rPr>
              <a:t>1. </a:t>
            </a:r>
            <a:r>
              <a:rPr lang="es-ES" sz="1500" dirty="0">
                <a:latin typeface="Gotham Black" pitchFamily="50" charset="0"/>
              </a:rPr>
              <a:t>Perteneciente o relativo al amor sensual. </a:t>
            </a:r>
          </a:p>
          <a:p>
            <a:pPr marL="109728" indent="0">
              <a:lnSpc>
                <a:spcPct val="110000"/>
              </a:lnSpc>
              <a:spcBef>
                <a:spcPts val="1200"/>
              </a:spcBef>
              <a:buNone/>
              <a:defRPr/>
            </a:pPr>
            <a:r>
              <a:rPr lang="es-ES" sz="1500" b="1" dirty="0">
                <a:latin typeface="Gotham Black" pitchFamily="50" charset="0"/>
              </a:rPr>
              <a:t>2. </a:t>
            </a:r>
            <a:r>
              <a:rPr lang="es-ES" sz="1500" dirty="0">
                <a:latin typeface="Gotham Black" pitchFamily="50" charset="0"/>
              </a:rPr>
              <a:t>Que excita el apetito sexual.</a:t>
            </a:r>
          </a:p>
          <a:p>
            <a:pPr marL="109728" indent="0">
              <a:lnSpc>
                <a:spcPct val="110000"/>
              </a:lnSpc>
              <a:spcBef>
                <a:spcPts val="1200"/>
              </a:spcBef>
              <a:buNone/>
              <a:defRPr/>
            </a:pPr>
            <a:r>
              <a:rPr lang="es-ES" sz="1500" b="1" dirty="0">
                <a:solidFill>
                  <a:srgbClr val="5F6DAC"/>
                </a:solidFill>
                <a:latin typeface="Gotham Black" pitchFamily="50" charset="0"/>
              </a:rPr>
              <a:t>AMATORIA. </a:t>
            </a:r>
          </a:p>
          <a:p>
            <a:pPr marL="109728" indent="0">
              <a:lnSpc>
                <a:spcPct val="110000"/>
              </a:lnSpc>
              <a:spcBef>
                <a:spcPts val="1200"/>
              </a:spcBef>
              <a:buNone/>
              <a:defRPr/>
            </a:pPr>
            <a:r>
              <a:rPr lang="es-ES" sz="1500" b="1" dirty="0">
                <a:latin typeface="Gotham Black" pitchFamily="50" charset="0"/>
              </a:rPr>
              <a:t>1. </a:t>
            </a:r>
            <a:r>
              <a:rPr lang="es-ES" sz="1500" dirty="0">
                <a:latin typeface="Gotham Black" pitchFamily="50" charset="0"/>
              </a:rPr>
              <a:t>Perteneciente o relativo al amor. </a:t>
            </a:r>
          </a:p>
          <a:p>
            <a:pPr marL="109728" indent="0">
              <a:lnSpc>
                <a:spcPct val="110000"/>
              </a:lnSpc>
              <a:spcBef>
                <a:spcPts val="1200"/>
              </a:spcBef>
              <a:buNone/>
              <a:defRPr/>
            </a:pPr>
            <a:r>
              <a:rPr lang="es-ES" sz="1500" b="1" dirty="0">
                <a:latin typeface="Gotham Black" pitchFamily="50" charset="0"/>
              </a:rPr>
              <a:t>2. </a:t>
            </a:r>
            <a:r>
              <a:rPr lang="es-ES" sz="1500" dirty="0">
                <a:latin typeface="Gotham Black" pitchFamily="50" charset="0"/>
              </a:rPr>
              <a:t>Que induce a amar.</a:t>
            </a:r>
          </a:p>
        </p:txBody>
      </p:sp>
    </p:spTree>
    <p:extLst>
      <p:ext uri="{BB962C8B-B14F-4D97-AF65-F5344CB8AC3E}">
        <p14:creationId xmlns:p14="http://schemas.microsoft.com/office/powerpoint/2010/main" val="2547676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additive="base">
                                        <p:cTn id="2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3">
                                            <p:txEl>
                                              <p:pRg st="9" end="9"/>
                                            </p:txEl>
                                          </p:spTgt>
                                        </p:tgtEl>
                                        <p:attrNameLst>
                                          <p:attrName>style.visibility</p:attrName>
                                        </p:attrNameLst>
                                      </p:cBhvr>
                                      <p:to>
                                        <p:strVal val="visible"/>
                                      </p:to>
                                    </p:set>
                                    <p:anim calcmode="lin" valueType="num">
                                      <p:cBhvr additive="base">
                                        <p:cTn id="5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 calcmode="lin" valueType="num">
                                      <p:cBhvr additive="base">
                                        <p:cTn id="5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3">
                                            <p:txEl>
                                              <p:pRg st="11" end="11"/>
                                            </p:txEl>
                                          </p:spTgt>
                                        </p:tgtEl>
                                        <p:attrNameLst>
                                          <p:attrName>style.visibility</p:attrName>
                                        </p:attrNameLst>
                                      </p:cBhvr>
                                      <p:to>
                                        <p:strVal val="visible"/>
                                      </p:to>
                                    </p:set>
                                    <p:anim calcmode="lin" valueType="num">
                                      <p:cBhvr additive="base">
                                        <p:cTn id="6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
                                            <p:txEl>
                                              <p:pRg st="13" end="13"/>
                                            </p:txEl>
                                          </p:spTgt>
                                        </p:tgtEl>
                                        <p:attrNameLst>
                                          <p:attrName>style.visibility</p:attrName>
                                        </p:attrNameLst>
                                      </p:cBhvr>
                                      <p:to>
                                        <p:strVal val="visible"/>
                                      </p:to>
                                    </p:set>
                                    <p:anim calcmode="lin" valueType="num">
                                      <p:cBhvr additive="base">
                                        <p:cTn id="7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DE6C6D61-799C-4B2B-B902-04FC86C53FAB}"/>
              </a:ext>
            </a:extLst>
          </p:cNvPr>
          <p:cNvSpPr txBox="1">
            <a:spLocks noChangeArrowheads="1"/>
          </p:cNvSpPr>
          <p:nvPr/>
        </p:nvSpPr>
        <p:spPr>
          <a:xfrm>
            <a:off x="40372" y="91755"/>
            <a:ext cx="12192000" cy="103125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ES" sz="3600" dirty="0">
                <a:solidFill>
                  <a:srgbClr val="5F6DAC"/>
                </a:solidFill>
                <a:effectLst>
                  <a:outerShdw blurRad="38100" dist="38100" dir="2700000" algn="tl">
                    <a:srgbClr val="000000">
                      <a:alpha val="43137"/>
                    </a:srgbClr>
                  </a:outerShdw>
                </a:effectLst>
                <a:latin typeface="Gotham Black" pitchFamily="50" charset="0"/>
              </a:rPr>
              <a:t>EL ORIGEN DEL CONCEPTO “SEXO”:</a:t>
            </a:r>
          </a:p>
          <a:p>
            <a:pPr algn="ctr">
              <a:defRPr/>
            </a:pPr>
            <a:endParaRPr lang="es-ES" sz="3600" dirty="0">
              <a:solidFill>
                <a:srgbClr val="5F6DAC"/>
              </a:solidFill>
              <a:effectLst>
                <a:outerShdw blurRad="38100" dist="38100" dir="2700000" algn="tl">
                  <a:srgbClr val="000000">
                    <a:alpha val="43137"/>
                  </a:srgbClr>
                </a:outerShdw>
              </a:effectLst>
              <a:latin typeface="Gotham Black" pitchFamily="50" charset="0"/>
            </a:endParaRPr>
          </a:p>
          <a:p>
            <a:pPr algn="ctr">
              <a:defRPr/>
            </a:pPr>
            <a:r>
              <a:rPr lang="es-ES" sz="3600" dirty="0">
                <a:solidFill>
                  <a:srgbClr val="5F6DAC"/>
                </a:solidFill>
                <a:effectLst>
                  <a:outerShdw blurRad="38100" dist="38100" dir="2700000" algn="tl">
                    <a:srgbClr val="000000">
                      <a:alpha val="43137"/>
                    </a:srgbClr>
                  </a:outerShdw>
                </a:effectLst>
                <a:latin typeface="Gotham Black" pitchFamily="50" charset="0"/>
              </a:rPr>
              <a:t>LOS SERES SECCIONADOS</a:t>
            </a:r>
          </a:p>
        </p:txBody>
      </p:sp>
      <p:sp>
        <p:nvSpPr>
          <p:cNvPr id="3" name="Text Box 5">
            <a:extLst>
              <a:ext uri="{FF2B5EF4-FFF2-40B4-BE49-F238E27FC236}">
                <a16:creationId xmlns:a16="http://schemas.microsoft.com/office/drawing/2014/main" id="{E872D4A8-83DF-46F0-B930-DFF940A989FA}"/>
              </a:ext>
            </a:extLst>
          </p:cNvPr>
          <p:cNvSpPr txBox="1">
            <a:spLocks noChangeArrowheads="1"/>
          </p:cNvSpPr>
          <p:nvPr/>
        </p:nvSpPr>
        <p:spPr bwMode="auto">
          <a:xfrm>
            <a:off x="139960" y="5725090"/>
            <a:ext cx="37695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spcBef>
                <a:spcPct val="50000"/>
              </a:spcBef>
            </a:pPr>
            <a:r>
              <a:rPr lang="es-ES" altLang="es-ES" sz="2400" b="1" dirty="0">
                <a:latin typeface="Gotham" pitchFamily="50" charset="0"/>
              </a:rPr>
              <a:t>Platón (428-347 a.C.) </a:t>
            </a:r>
          </a:p>
        </p:txBody>
      </p:sp>
      <p:pic>
        <p:nvPicPr>
          <p:cNvPr id="4" name="Picture 3" descr="platon1">
            <a:extLst>
              <a:ext uri="{FF2B5EF4-FFF2-40B4-BE49-F238E27FC236}">
                <a16:creationId xmlns:a16="http://schemas.microsoft.com/office/drawing/2014/main" id="{D4727E48-A8CF-4736-BC7D-071D90F74A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432376" y="1872120"/>
            <a:ext cx="2992203" cy="37925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banquete">
            <a:extLst>
              <a:ext uri="{FF2B5EF4-FFF2-40B4-BE49-F238E27FC236}">
                <a16:creationId xmlns:a16="http://schemas.microsoft.com/office/drawing/2014/main" id="{5CB33EF8-4F36-4C30-AF17-6BFD5017C0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247438" y="2326938"/>
            <a:ext cx="2035175" cy="2882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 Box 9">
            <a:extLst>
              <a:ext uri="{FF2B5EF4-FFF2-40B4-BE49-F238E27FC236}">
                <a16:creationId xmlns:a16="http://schemas.microsoft.com/office/drawing/2014/main" id="{B790D03B-990F-4B68-9B70-153B2ABF2FF1}"/>
              </a:ext>
            </a:extLst>
          </p:cNvPr>
          <p:cNvSpPr txBox="1">
            <a:spLocks noChangeArrowheads="1"/>
          </p:cNvSpPr>
          <p:nvPr/>
        </p:nvSpPr>
        <p:spPr bwMode="auto">
          <a:xfrm>
            <a:off x="6648450" y="3168313"/>
            <a:ext cx="55435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just" eaLnBrk="1" hangingPunct="1">
              <a:spcBef>
                <a:spcPct val="50000"/>
              </a:spcBef>
            </a:pPr>
            <a:r>
              <a:rPr lang="es-ES" altLang="es-ES" dirty="0">
                <a:latin typeface="Gotham Black" pitchFamily="50" charset="0"/>
              </a:rPr>
              <a:t>El deseo como ausencia (como carencia o vacío que ha de llenarse). La fusión y la redondez primigenias. Complementariedad </a:t>
            </a:r>
            <a:r>
              <a:rPr lang="es-ES" altLang="es-ES" dirty="0" err="1">
                <a:latin typeface="Gotham Black" pitchFamily="50" charset="0"/>
              </a:rPr>
              <a:t>sexistencial</a:t>
            </a:r>
            <a:r>
              <a:rPr lang="es-ES" altLang="es-ES" dirty="0">
                <a:latin typeface="Gotham Black" pitchFamily="50" charset="0"/>
              </a:rPr>
              <a:t>.</a:t>
            </a:r>
          </a:p>
        </p:txBody>
      </p:sp>
    </p:spTree>
    <p:extLst>
      <p:ext uri="{BB962C8B-B14F-4D97-AF65-F5344CB8AC3E}">
        <p14:creationId xmlns:p14="http://schemas.microsoft.com/office/powerpoint/2010/main" val="280773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A6AFE4E-CE83-4EE4-9289-CD9B416F5BCB}"/>
              </a:ext>
            </a:extLst>
          </p:cNvPr>
          <p:cNvSpPr txBox="1"/>
          <p:nvPr/>
        </p:nvSpPr>
        <p:spPr>
          <a:xfrm>
            <a:off x="0" y="217351"/>
            <a:ext cx="12192000" cy="6423297"/>
          </a:xfrm>
          <a:prstGeom prst="rect">
            <a:avLst/>
          </a:prstGeom>
          <a:noFill/>
        </p:spPr>
        <p:txBody>
          <a:bodyPr wrap="square" rtlCol="0">
            <a:spAutoFit/>
          </a:bodyPr>
          <a:lstStyle/>
          <a:p>
            <a:pPr algn="ctr"/>
            <a:r>
              <a:rPr lang="es-ES" sz="2800" dirty="0">
                <a:solidFill>
                  <a:srgbClr val="5F6DB2"/>
                </a:solidFill>
                <a:latin typeface="Gotham Black" pitchFamily="50" charset="0"/>
              </a:rPr>
              <a:t>¿Qué es el amor?</a:t>
            </a:r>
          </a:p>
          <a:p>
            <a:pPr lvl="0" eaLnBrk="0" fontAlgn="base" hangingPunct="0">
              <a:spcBef>
                <a:spcPct val="0"/>
              </a:spcBef>
              <a:spcAft>
                <a:spcPct val="0"/>
              </a:spcAft>
            </a:pPr>
            <a:endParaRPr lang="es-ES" altLang="es-ES" dirty="0">
              <a:solidFill>
                <a:srgbClr val="5F6DAC"/>
              </a:solidFill>
              <a:latin typeface="Gotham Black" pitchFamily="50" charset="0"/>
            </a:endParaRPr>
          </a:p>
          <a:p>
            <a:pPr lvl="0" eaLnBrk="0" fontAlgn="base" hangingPunct="0">
              <a:spcBef>
                <a:spcPct val="0"/>
              </a:spcBef>
              <a:spcAft>
                <a:spcPct val="0"/>
              </a:spcAft>
            </a:pPr>
            <a:r>
              <a:rPr lang="es-ES" altLang="es-ES" dirty="0">
                <a:solidFill>
                  <a:srgbClr val="5F6DAC"/>
                </a:solidFill>
                <a:latin typeface="Gotham Black" pitchFamily="50" charset="0"/>
              </a:rPr>
              <a:t>amor</a:t>
            </a:r>
          </a:p>
          <a:p>
            <a:pPr lvl="2" indent="-914400" eaLnBrk="0" fontAlgn="base" hangingPunct="0">
              <a:spcBef>
                <a:spcPct val="30000"/>
              </a:spcBef>
              <a:spcAft>
                <a:spcPct val="0"/>
              </a:spcAft>
            </a:pPr>
            <a:r>
              <a:rPr lang="es-ES" altLang="es-ES" dirty="0">
                <a:solidFill>
                  <a:srgbClr val="5F6DAC"/>
                </a:solidFill>
                <a:latin typeface="Gotham Black" pitchFamily="50" charset="0"/>
              </a:rPr>
              <a:t>Del lat. </a:t>
            </a:r>
            <a:r>
              <a:rPr lang="es-ES" altLang="es-ES" i="1" dirty="0">
                <a:solidFill>
                  <a:srgbClr val="5F6DAC"/>
                </a:solidFill>
                <a:latin typeface="Gotham Black" pitchFamily="50" charset="0"/>
              </a:rPr>
              <a:t>amor, -oris.</a:t>
            </a:r>
            <a:endParaRPr lang="es-ES" altLang="es-ES" dirty="0">
              <a:solidFill>
                <a:srgbClr val="5F6DAC"/>
              </a:solidFill>
              <a:latin typeface="Gotham Black" pitchFamily="50" charset="0"/>
            </a:endParaRPr>
          </a:p>
          <a:p>
            <a:pPr lvl="0" algn="just" eaLnBrk="0" fontAlgn="base" hangingPunct="0">
              <a:spcBef>
                <a:spcPct val="0"/>
              </a:spcBef>
              <a:spcAft>
                <a:spcPct val="0"/>
              </a:spcAft>
            </a:pPr>
            <a:endParaRPr lang="es-ES" altLang="es-ES" b="1" dirty="0">
              <a:solidFill>
                <a:srgbClr val="000000"/>
              </a:solidFill>
              <a:latin typeface="Gotham Black" pitchFamily="50" charset="0"/>
            </a:endParaRPr>
          </a:p>
          <a:p>
            <a:pPr lvl="0" algn="just" eaLnBrk="0" fontAlgn="base" hangingPunct="0">
              <a:spcBef>
                <a:spcPct val="0"/>
              </a:spcBef>
              <a:spcAft>
                <a:spcPct val="0"/>
              </a:spcAft>
            </a:pPr>
            <a:r>
              <a:rPr lang="es-ES" altLang="es-ES" b="1" dirty="0">
                <a:solidFill>
                  <a:srgbClr val="000000"/>
                </a:solidFill>
                <a:latin typeface="Gotham Black" pitchFamily="50" charset="0"/>
              </a:rPr>
              <a:t>1. </a:t>
            </a:r>
            <a:r>
              <a:rPr lang="es-ES" altLang="es-ES" dirty="0">
                <a:solidFill>
                  <a:srgbClr val="000000"/>
                </a:solidFill>
                <a:latin typeface="Gotham Black" pitchFamily="50" charset="0"/>
              </a:rPr>
              <a:t>m. Sentimiento intenso del ser humano que, partiendo de su propia insuficiencia, necesita y busca el encuentro y unión con otro ser.</a:t>
            </a:r>
            <a:endParaRPr kumimoji="0" lang="es-ES" altLang="es-ES" b="0" i="0" u="none" strike="noStrike" cap="none" normalizeH="0" baseline="0" dirty="0">
              <a:ln>
                <a:noFill/>
              </a:ln>
              <a:solidFill>
                <a:schemeClr val="tx1"/>
              </a:solidFill>
              <a:effectLst/>
              <a:latin typeface="Gotham Black" pitchFamily="50" charset="0"/>
            </a:endParaRPr>
          </a:p>
          <a:p>
            <a:pPr lvl="0" algn="just" eaLnBrk="0" fontAlgn="base" hangingPunct="0">
              <a:spcBef>
                <a:spcPct val="0"/>
              </a:spcBef>
              <a:spcAft>
                <a:spcPct val="0"/>
              </a:spcAft>
            </a:pPr>
            <a:r>
              <a:rPr lang="es-ES" altLang="es-ES" b="1" dirty="0">
                <a:solidFill>
                  <a:srgbClr val="000000"/>
                </a:solidFill>
                <a:latin typeface="Gotham Black" pitchFamily="50" charset="0"/>
              </a:rPr>
              <a:t>2. </a:t>
            </a:r>
            <a:r>
              <a:rPr lang="es-ES" altLang="es-ES" dirty="0">
                <a:solidFill>
                  <a:srgbClr val="000000"/>
                </a:solidFill>
                <a:latin typeface="Gotham Black" pitchFamily="50" charset="0"/>
              </a:rPr>
              <a:t>m. Sentimiento hacia otra persona que naturalmente nos atrae y que, procurando reciprocidad en el deseo de unión, nos completa, alegra y da energía para convivir, comunicarnos y crear.</a:t>
            </a:r>
            <a:endParaRPr kumimoji="0" lang="es-ES" altLang="es-ES" b="0" i="0" u="none" strike="noStrike" cap="none" normalizeH="0" baseline="0" dirty="0">
              <a:ln>
                <a:noFill/>
              </a:ln>
              <a:solidFill>
                <a:schemeClr val="tx1"/>
              </a:solidFill>
              <a:effectLst/>
              <a:latin typeface="Gotham Black" pitchFamily="50" charset="0"/>
            </a:endParaRPr>
          </a:p>
          <a:p>
            <a:pPr lvl="0" algn="just" eaLnBrk="0" fontAlgn="base" hangingPunct="0">
              <a:spcBef>
                <a:spcPct val="0"/>
              </a:spcBef>
              <a:spcAft>
                <a:spcPct val="0"/>
              </a:spcAft>
            </a:pPr>
            <a:r>
              <a:rPr lang="es-ES" altLang="es-ES" b="1" dirty="0">
                <a:solidFill>
                  <a:srgbClr val="000000"/>
                </a:solidFill>
                <a:latin typeface="Gotham Black" pitchFamily="50" charset="0"/>
              </a:rPr>
              <a:t>3. </a:t>
            </a:r>
            <a:r>
              <a:rPr lang="es-ES" altLang="es-ES" dirty="0">
                <a:solidFill>
                  <a:srgbClr val="000000"/>
                </a:solidFill>
                <a:latin typeface="Gotham Black" pitchFamily="50" charset="0"/>
              </a:rPr>
              <a:t>m. Sentimiento de afecto, inclinación y entrega a alguien o algo.</a:t>
            </a:r>
          </a:p>
          <a:p>
            <a:pPr algn="just" eaLnBrk="0" fontAlgn="base" hangingPunct="0">
              <a:spcBef>
                <a:spcPct val="0"/>
              </a:spcBef>
              <a:spcAft>
                <a:spcPct val="0"/>
              </a:spcAft>
            </a:pPr>
            <a:r>
              <a:rPr lang="es-ES" altLang="es-ES" b="1" dirty="0">
                <a:solidFill>
                  <a:srgbClr val="000000"/>
                </a:solidFill>
                <a:latin typeface="Gotham Black" pitchFamily="50" charset="0"/>
              </a:rPr>
              <a:t>4. </a:t>
            </a:r>
            <a:r>
              <a:rPr lang="es-ES" altLang="es-ES" dirty="0">
                <a:latin typeface="Gotham Black" pitchFamily="50" charset="0"/>
              </a:rPr>
              <a:t>m.</a:t>
            </a:r>
            <a:r>
              <a:rPr lang="es-ES" altLang="es-ES" dirty="0">
                <a:solidFill>
                  <a:srgbClr val="000000"/>
                </a:solidFill>
                <a:latin typeface="Gotham Black" pitchFamily="50" charset="0"/>
              </a:rPr>
              <a:t> </a:t>
            </a:r>
            <a:r>
              <a:rPr lang="es-ES" altLang="es-ES" dirty="0">
                <a:latin typeface="Gotham Black" pitchFamily="50" charset="0"/>
              </a:rPr>
              <a:t>Tendencia</a:t>
            </a:r>
            <a:r>
              <a:rPr lang="es-ES" altLang="es-ES" dirty="0">
                <a:solidFill>
                  <a:srgbClr val="000000"/>
                </a:solidFill>
                <a:latin typeface="Gotham Black" pitchFamily="50" charset="0"/>
              </a:rPr>
              <a:t> </a:t>
            </a:r>
            <a:r>
              <a:rPr lang="es-ES" altLang="es-ES" dirty="0">
                <a:latin typeface="Gotham Black" pitchFamily="50" charset="0"/>
              </a:rPr>
              <a:t>a</a:t>
            </a:r>
            <a:r>
              <a:rPr lang="es-ES" altLang="es-ES" dirty="0">
                <a:solidFill>
                  <a:srgbClr val="000000"/>
                </a:solidFill>
                <a:latin typeface="Gotham Black" pitchFamily="50" charset="0"/>
              </a:rPr>
              <a:t> </a:t>
            </a:r>
            <a:r>
              <a:rPr lang="es-ES" altLang="es-ES" dirty="0">
                <a:latin typeface="Gotham Black" pitchFamily="50" charset="0"/>
              </a:rPr>
              <a:t>la</a:t>
            </a:r>
            <a:r>
              <a:rPr lang="es-ES" altLang="es-ES" dirty="0">
                <a:solidFill>
                  <a:srgbClr val="000000"/>
                </a:solidFill>
                <a:latin typeface="Gotham Black" pitchFamily="50" charset="0"/>
              </a:rPr>
              <a:t> </a:t>
            </a:r>
            <a:r>
              <a:rPr lang="es-ES" altLang="es-ES" dirty="0">
                <a:latin typeface="Gotham Black" pitchFamily="50" charset="0"/>
              </a:rPr>
              <a:t>unión</a:t>
            </a:r>
            <a:r>
              <a:rPr lang="es-ES" altLang="es-ES" dirty="0">
                <a:solidFill>
                  <a:srgbClr val="000000"/>
                </a:solidFill>
                <a:latin typeface="Gotham Black" pitchFamily="50" charset="0"/>
              </a:rPr>
              <a:t> </a:t>
            </a:r>
            <a:r>
              <a:rPr lang="es-ES" altLang="es-ES" dirty="0">
                <a:latin typeface="Gotham Black" pitchFamily="50" charset="0"/>
              </a:rPr>
              <a:t>sexual</a:t>
            </a:r>
            <a:r>
              <a:rPr lang="es-ES" altLang="es-ES" dirty="0">
                <a:solidFill>
                  <a:srgbClr val="000000"/>
                </a:solidFill>
                <a:latin typeface="Gotham Black" pitchFamily="50" charset="0"/>
              </a:rPr>
              <a:t>.</a:t>
            </a:r>
            <a:r>
              <a:rPr lang="es-ES" altLang="es-ES" dirty="0">
                <a:latin typeface="Gotham Black" pitchFamily="50" charset="0"/>
              </a:rPr>
              <a:t> </a:t>
            </a:r>
          </a:p>
          <a:p>
            <a:pPr eaLnBrk="0" fontAlgn="base" hangingPunct="0">
              <a:spcBef>
                <a:spcPct val="0"/>
              </a:spcBef>
              <a:spcAft>
                <a:spcPct val="0"/>
              </a:spcAft>
            </a:pPr>
            <a:r>
              <a:rPr lang="es-ES" altLang="es-ES" b="1" dirty="0">
                <a:solidFill>
                  <a:srgbClr val="000000"/>
                </a:solidFill>
                <a:latin typeface="Gotham Black" pitchFamily="50" charset="0"/>
              </a:rPr>
              <a:t>6. </a:t>
            </a:r>
            <a:r>
              <a:rPr lang="es-ES" altLang="es-ES" dirty="0">
                <a:latin typeface="Gotham Black" pitchFamily="50" charset="0"/>
              </a:rPr>
              <a:t>m.</a:t>
            </a:r>
            <a:r>
              <a:rPr lang="es-ES" altLang="es-ES" dirty="0">
                <a:solidFill>
                  <a:srgbClr val="000000"/>
                </a:solidFill>
                <a:latin typeface="Gotham Black" pitchFamily="50" charset="0"/>
              </a:rPr>
              <a:t> </a:t>
            </a:r>
            <a:r>
              <a:rPr lang="es-ES" altLang="es-ES" dirty="0">
                <a:latin typeface="Gotham Black" pitchFamily="50" charset="0"/>
              </a:rPr>
              <a:t>Persona</a:t>
            </a:r>
            <a:r>
              <a:rPr lang="es-ES" altLang="es-ES" dirty="0">
                <a:solidFill>
                  <a:srgbClr val="000000"/>
                </a:solidFill>
                <a:latin typeface="Gotham Black" pitchFamily="50" charset="0"/>
              </a:rPr>
              <a:t> </a:t>
            </a:r>
            <a:r>
              <a:rPr lang="es-ES" altLang="es-ES" dirty="0">
                <a:latin typeface="Gotham Black" pitchFamily="50" charset="0"/>
              </a:rPr>
              <a:t>amada</a:t>
            </a:r>
            <a:r>
              <a:rPr lang="es-ES" altLang="es-ES" dirty="0">
                <a:solidFill>
                  <a:srgbClr val="000000"/>
                </a:solidFill>
                <a:latin typeface="Gotham Black" pitchFamily="50" charset="0"/>
              </a:rPr>
              <a:t>. </a:t>
            </a:r>
          </a:p>
          <a:p>
            <a:pPr eaLnBrk="0" fontAlgn="base" hangingPunct="0">
              <a:spcBef>
                <a:spcPct val="0"/>
              </a:spcBef>
              <a:spcAft>
                <a:spcPct val="0"/>
              </a:spcAft>
            </a:pPr>
            <a:r>
              <a:rPr lang="es-ES" altLang="es-ES" b="1" dirty="0">
                <a:solidFill>
                  <a:srgbClr val="000000"/>
                </a:solidFill>
                <a:latin typeface="Gotham Black" pitchFamily="50" charset="0"/>
              </a:rPr>
              <a:t>8. </a:t>
            </a:r>
            <a:r>
              <a:rPr lang="es-ES" altLang="es-ES" dirty="0">
                <a:latin typeface="Gotham Black" pitchFamily="50" charset="0"/>
              </a:rPr>
              <a:t>m.</a:t>
            </a:r>
            <a:r>
              <a:rPr lang="es-ES" altLang="es-ES" dirty="0">
                <a:solidFill>
                  <a:srgbClr val="000000"/>
                </a:solidFill>
                <a:latin typeface="Gotham Black" pitchFamily="50" charset="0"/>
              </a:rPr>
              <a:t> </a:t>
            </a:r>
            <a:r>
              <a:rPr lang="es-ES" altLang="es-ES" dirty="0">
                <a:latin typeface="Gotham Black" pitchFamily="50" charset="0"/>
              </a:rPr>
              <a:t>p. </a:t>
            </a:r>
            <a:r>
              <a:rPr lang="es-ES" altLang="es-ES" dirty="0" err="1">
                <a:latin typeface="Gotham Black" pitchFamily="50" charset="0"/>
              </a:rPr>
              <a:t>us</a:t>
            </a:r>
            <a:r>
              <a:rPr lang="es-ES" altLang="es-ES" dirty="0">
                <a:latin typeface="Gotham Black" pitchFamily="50" charset="0"/>
              </a:rPr>
              <a:t>.</a:t>
            </a:r>
            <a:r>
              <a:rPr lang="es-ES" altLang="es-ES" dirty="0">
                <a:solidFill>
                  <a:srgbClr val="000000"/>
                </a:solidFill>
                <a:latin typeface="Gotham Black" pitchFamily="50" charset="0"/>
              </a:rPr>
              <a:t> </a:t>
            </a:r>
            <a:r>
              <a:rPr lang="es-ES" altLang="es-ES" dirty="0">
                <a:latin typeface="Gotham Black" pitchFamily="50" charset="0"/>
              </a:rPr>
              <a:t>Apetito</a:t>
            </a:r>
            <a:r>
              <a:rPr lang="es-ES" altLang="es-ES" dirty="0">
                <a:solidFill>
                  <a:srgbClr val="000000"/>
                </a:solidFill>
                <a:latin typeface="Gotham Black" pitchFamily="50" charset="0"/>
              </a:rPr>
              <a:t> </a:t>
            </a:r>
            <a:r>
              <a:rPr lang="es-ES" altLang="es-ES" dirty="0">
                <a:latin typeface="Gotham Black" pitchFamily="50" charset="0"/>
              </a:rPr>
              <a:t>sexual</a:t>
            </a:r>
            <a:r>
              <a:rPr lang="es-ES" altLang="es-ES" dirty="0">
                <a:solidFill>
                  <a:srgbClr val="000000"/>
                </a:solidFill>
                <a:latin typeface="Gotham Black" pitchFamily="50" charset="0"/>
              </a:rPr>
              <a:t> </a:t>
            </a:r>
            <a:r>
              <a:rPr lang="es-ES" altLang="es-ES" dirty="0">
                <a:latin typeface="Gotham Black" pitchFamily="50" charset="0"/>
              </a:rPr>
              <a:t>de</a:t>
            </a:r>
            <a:r>
              <a:rPr lang="es-ES" altLang="es-ES" dirty="0">
                <a:solidFill>
                  <a:srgbClr val="000000"/>
                </a:solidFill>
                <a:latin typeface="Gotham Black" pitchFamily="50" charset="0"/>
              </a:rPr>
              <a:t> </a:t>
            </a:r>
            <a:r>
              <a:rPr lang="es-ES" altLang="es-ES" dirty="0">
                <a:latin typeface="Gotham Black" pitchFamily="50" charset="0"/>
              </a:rPr>
              <a:t>los</a:t>
            </a:r>
            <a:r>
              <a:rPr lang="es-ES" altLang="es-ES" dirty="0">
                <a:solidFill>
                  <a:srgbClr val="000000"/>
                </a:solidFill>
                <a:latin typeface="Gotham Black" pitchFamily="50" charset="0"/>
              </a:rPr>
              <a:t> </a:t>
            </a:r>
            <a:r>
              <a:rPr lang="es-ES" altLang="es-ES" dirty="0">
                <a:latin typeface="Gotham Black" pitchFamily="50" charset="0"/>
              </a:rPr>
              <a:t>animales</a:t>
            </a:r>
            <a:r>
              <a:rPr lang="es-ES" altLang="es-ES" dirty="0">
                <a:solidFill>
                  <a:srgbClr val="000000"/>
                </a:solidFill>
                <a:latin typeface="Gotham Black" pitchFamily="50" charset="0"/>
              </a:rPr>
              <a:t>.</a:t>
            </a:r>
            <a:r>
              <a:rPr lang="es-ES" altLang="es-ES" dirty="0">
                <a:latin typeface="Gotham Black" pitchFamily="50" charset="0"/>
              </a:rPr>
              <a:t> </a:t>
            </a:r>
          </a:p>
          <a:p>
            <a:pPr eaLnBrk="0" fontAlgn="base" hangingPunct="0">
              <a:spcBef>
                <a:spcPct val="0"/>
              </a:spcBef>
              <a:spcAft>
                <a:spcPct val="0"/>
              </a:spcAft>
            </a:pPr>
            <a:r>
              <a:rPr lang="es-ES" altLang="es-ES" b="1" dirty="0">
                <a:solidFill>
                  <a:srgbClr val="000000"/>
                </a:solidFill>
                <a:latin typeface="Gotham Black" pitchFamily="50" charset="0"/>
              </a:rPr>
              <a:t>11. </a:t>
            </a:r>
            <a:r>
              <a:rPr lang="es-ES" altLang="es-ES" dirty="0">
                <a:latin typeface="Gotham Black" pitchFamily="50" charset="0"/>
              </a:rPr>
              <a:t>m.</a:t>
            </a:r>
            <a:r>
              <a:rPr lang="es-ES" altLang="es-ES" dirty="0">
                <a:solidFill>
                  <a:srgbClr val="000000"/>
                </a:solidFill>
                <a:latin typeface="Gotham Black" pitchFamily="50" charset="0"/>
              </a:rPr>
              <a:t> </a:t>
            </a:r>
            <a:r>
              <a:rPr lang="es-ES" altLang="es-ES" dirty="0">
                <a:latin typeface="Gotham Black" pitchFamily="50" charset="0"/>
              </a:rPr>
              <a:t>pl.</a:t>
            </a:r>
            <a:r>
              <a:rPr lang="es-ES" altLang="es-ES" dirty="0">
                <a:solidFill>
                  <a:srgbClr val="000000"/>
                </a:solidFill>
                <a:latin typeface="Gotham Black" pitchFamily="50" charset="0"/>
              </a:rPr>
              <a:t> </a:t>
            </a:r>
            <a:r>
              <a:rPr lang="es-ES" altLang="es-ES" dirty="0">
                <a:latin typeface="Gotham Black" pitchFamily="50" charset="0"/>
              </a:rPr>
              <a:t>Relaciones</a:t>
            </a:r>
            <a:r>
              <a:rPr lang="es-ES" altLang="es-ES" dirty="0">
                <a:solidFill>
                  <a:srgbClr val="000000"/>
                </a:solidFill>
                <a:latin typeface="Gotham Black" pitchFamily="50" charset="0"/>
              </a:rPr>
              <a:t> </a:t>
            </a:r>
            <a:r>
              <a:rPr lang="es-ES" altLang="es-ES" dirty="0">
                <a:latin typeface="Gotham Black" pitchFamily="50" charset="0"/>
              </a:rPr>
              <a:t>amorosas</a:t>
            </a:r>
            <a:r>
              <a:rPr lang="es-ES" altLang="es-ES" dirty="0">
                <a:solidFill>
                  <a:srgbClr val="000000"/>
                </a:solidFill>
                <a:latin typeface="Gotham Black" pitchFamily="50" charset="0"/>
              </a:rPr>
              <a:t>.</a:t>
            </a:r>
            <a:endParaRPr lang="es-ES" altLang="es-ES" dirty="0">
              <a:latin typeface="Gotham Black" pitchFamily="50" charset="0"/>
            </a:endParaRPr>
          </a:p>
          <a:p>
            <a:pPr lvl="0" eaLnBrk="0" fontAlgn="base" hangingPunct="0">
              <a:spcBef>
                <a:spcPct val="0"/>
              </a:spcBef>
              <a:spcAft>
                <a:spcPct val="0"/>
              </a:spcAft>
            </a:pPr>
            <a:endParaRPr lang="es-ES" altLang="es-ES" b="1" u="sng" dirty="0">
              <a:solidFill>
                <a:srgbClr val="5F6DAC"/>
              </a:solidFill>
              <a:latin typeface="Gotham Black" pitchFamily="50" charset="0"/>
            </a:endParaRPr>
          </a:p>
          <a:p>
            <a:pPr lvl="0" eaLnBrk="0" fontAlgn="base" hangingPunct="0">
              <a:spcBef>
                <a:spcPct val="0"/>
              </a:spcBef>
              <a:spcAft>
                <a:spcPct val="0"/>
              </a:spcAft>
            </a:pPr>
            <a:r>
              <a:rPr lang="es-ES" altLang="es-ES" b="1" u="sng" dirty="0">
                <a:solidFill>
                  <a:srgbClr val="5F6DAC"/>
                </a:solidFill>
                <a:latin typeface="Gotham Black" pitchFamily="50" charset="0"/>
              </a:rPr>
              <a:t>amor</a:t>
            </a:r>
            <a:r>
              <a:rPr lang="es-ES" altLang="es-ES" b="1" dirty="0">
                <a:solidFill>
                  <a:srgbClr val="5F6DAC"/>
                </a:solidFill>
                <a:latin typeface="Gotham Black" pitchFamily="50" charset="0"/>
              </a:rPr>
              <a:t> libre</a:t>
            </a:r>
            <a:endParaRPr lang="es-ES" altLang="es-ES" dirty="0">
              <a:solidFill>
                <a:srgbClr val="5F6DAC"/>
              </a:solidFill>
              <a:latin typeface="Gotham Black" pitchFamily="50" charset="0"/>
            </a:endParaRPr>
          </a:p>
          <a:p>
            <a:pPr lvl="0" eaLnBrk="0" fontAlgn="base" hangingPunct="0">
              <a:spcBef>
                <a:spcPct val="0"/>
              </a:spcBef>
              <a:spcAft>
                <a:spcPct val="0"/>
              </a:spcAft>
            </a:pPr>
            <a:r>
              <a:rPr lang="es-ES" altLang="es-ES" b="1" dirty="0">
                <a:solidFill>
                  <a:srgbClr val="000000"/>
                </a:solidFill>
                <a:latin typeface="Gotham Black" pitchFamily="50" charset="0"/>
              </a:rPr>
              <a:t>1. </a:t>
            </a:r>
            <a:r>
              <a:rPr lang="es-ES" altLang="es-ES" dirty="0">
                <a:solidFill>
                  <a:srgbClr val="000000"/>
                </a:solidFill>
                <a:latin typeface="Gotham Black" pitchFamily="50" charset="0"/>
              </a:rPr>
              <a:t>m. Relaciones sexuales no reguladas.</a:t>
            </a:r>
            <a:endParaRPr lang="es-ES" altLang="es-ES" dirty="0">
              <a:latin typeface="Gotham Black" pitchFamily="50" charset="0"/>
            </a:endParaRPr>
          </a:p>
          <a:p>
            <a:pPr lvl="0" eaLnBrk="0" fontAlgn="base" hangingPunct="0">
              <a:spcBef>
                <a:spcPct val="0"/>
              </a:spcBef>
              <a:spcAft>
                <a:spcPct val="0"/>
              </a:spcAft>
            </a:pPr>
            <a:r>
              <a:rPr lang="es-ES" altLang="es-ES" b="1" u="sng" dirty="0">
                <a:solidFill>
                  <a:srgbClr val="5F6DAC"/>
                </a:solidFill>
                <a:latin typeface="Gotham Black" pitchFamily="50" charset="0"/>
              </a:rPr>
              <a:t>amor</a:t>
            </a:r>
            <a:r>
              <a:rPr lang="es-ES" altLang="es-ES" b="1" dirty="0">
                <a:solidFill>
                  <a:srgbClr val="5F6DAC"/>
                </a:solidFill>
                <a:latin typeface="Gotham Black" pitchFamily="50" charset="0"/>
              </a:rPr>
              <a:t> platónico</a:t>
            </a:r>
            <a:endParaRPr lang="es-ES" altLang="es-ES" dirty="0">
              <a:solidFill>
                <a:srgbClr val="5F6DAC"/>
              </a:solidFill>
              <a:latin typeface="Gotham Black" pitchFamily="50" charset="0"/>
            </a:endParaRPr>
          </a:p>
          <a:p>
            <a:pPr lvl="0" eaLnBrk="0" fontAlgn="base" hangingPunct="0">
              <a:spcBef>
                <a:spcPct val="0"/>
              </a:spcBef>
              <a:spcAft>
                <a:spcPct val="0"/>
              </a:spcAft>
            </a:pPr>
            <a:r>
              <a:rPr lang="es-ES" altLang="es-ES" b="1" dirty="0">
                <a:solidFill>
                  <a:srgbClr val="000000"/>
                </a:solidFill>
                <a:latin typeface="Gotham Black" pitchFamily="50" charset="0"/>
              </a:rPr>
              <a:t>1. </a:t>
            </a:r>
            <a:r>
              <a:rPr lang="es-ES" altLang="es-ES" dirty="0">
                <a:solidFill>
                  <a:srgbClr val="000000"/>
                </a:solidFill>
                <a:latin typeface="Gotham Black" pitchFamily="50" charset="0"/>
              </a:rPr>
              <a:t>m. </a:t>
            </a:r>
            <a:r>
              <a:rPr lang="es-ES" altLang="es-ES" b="1" dirty="0">
                <a:latin typeface="Gotham Black" pitchFamily="50" charset="0"/>
              </a:rPr>
              <a:t>amor</a:t>
            </a:r>
            <a:r>
              <a:rPr lang="es-ES" altLang="es-ES" dirty="0">
                <a:solidFill>
                  <a:srgbClr val="000000"/>
                </a:solidFill>
                <a:latin typeface="Gotham Black" pitchFamily="50" charset="0"/>
              </a:rPr>
              <a:t> idealizado y sin relación sexual.</a:t>
            </a:r>
          </a:p>
          <a:p>
            <a:pPr lvl="0" eaLnBrk="0" fontAlgn="base" hangingPunct="0">
              <a:spcBef>
                <a:spcPct val="0"/>
              </a:spcBef>
              <a:spcAft>
                <a:spcPct val="0"/>
              </a:spcAft>
            </a:pPr>
            <a:r>
              <a:rPr lang="es-ES" altLang="es-ES" b="1" dirty="0">
                <a:solidFill>
                  <a:srgbClr val="5F6DAC"/>
                </a:solidFill>
                <a:latin typeface="Gotham Black" pitchFamily="50" charset="0"/>
              </a:rPr>
              <a:t>hacer el </a:t>
            </a:r>
            <a:r>
              <a:rPr lang="es-ES" altLang="es-ES" b="1" u="sng" dirty="0">
                <a:solidFill>
                  <a:srgbClr val="5F6DAC"/>
                </a:solidFill>
                <a:latin typeface="Gotham Black" pitchFamily="50" charset="0"/>
              </a:rPr>
              <a:t>amor</a:t>
            </a:r>
            <a:endParaRPr lang="es-ES" altLang="es-ES" dirty="0">
              <a:solidFill>
                <a:srgbClr val="5F6DAC"/>
              </a:solidFill>
              <a:latin typeface="Gotham Black" pitchFamily="50" charset="0"/>
            </a:endParaRPr>
          </a:p>
          <a:p>
            <a:pPr lvl="0" eaLnBrk="0" fontAlgn="base" hangingPunct="0">
              <a:spcBef>
                <a:spcPct val="0"/>
              </a:spcBef>
              <a:spcAft>
                <a:spcPct val="0"/>
              </a:spcAft>
            </a:pPr>
            <a:r>
              <a:rPr lang="es-ES" altLang="es-ES" b="1" dirty="0">
                <a:solidFill>
                  <a:srgbClr val="000000"/>
                </a:solidFill>
                <a:latin typeface="Gotham Black" pitchFamily="50" charset="0"/>
              </a:rPr>
              <a:t>1. </a:t>
            </a:r>
            <a:r>
              <a:rPr lang="es-ES" altLang="es-ES" dirty="0">
                <a:solidFill>
                  <a:srgbClr val="000000"/>
                </a:solidFill>
                <a:latin typeface="Gotham Black" pitchFamily="50" charset="0"/>
              </a:rPr>
              <a:t>loc. </a:t>
            </a:r>
            <a:r>
              <a:rPr lang="es-ES" altLang="es-ES" dirty="0" err="1">
                <a:solidFill>
                  <a:srgbClr val="000000"/>
                </a:solidFill>
                <a:latin typeface="Gotham Black" pitchFamily="50" charset="0"/>
              </a:rPr>
              <a:t>verb</a:t>
            </a:r>
            <a:r>
              <a:rPr lang="es-ES" altLang="es-ES" dirty="0">
                <a:solidFill>
                  <a:srgbClr val="000000"/>
                </a:solidFill>
                <a:latin typeface="Gotham Black" pitchFamily="50" charset="0"/>
              </a:rPr>
              <a:t>. Enamorar, galantear.</a:t>
            </a:r>
            <a:endParaRPr lang="es-ES" altLang="es-ES" dirty="0">
              <a:latin typeface="Gotham Black" pitchFamily="50" charset="0"/>
            </a:endParaRPr>
          </a:p>
          <a:p>
            <a:pPr lvl="0" eaLnBrk="0" fontAlgn="base" hangingPunct="0">
              <a:spcBef>
                <a:spcPct val="0"/>
              </a:spcBef>
              <a:spcAft>
                <a:spcPct val="0"/>
              </a:spcAft>
            </a:pPr>
            <a:r>
              <a:rPr lang="es-ES" altLang="es-ES" b="1" dirty="0">
                <a:solidFill>
                  <a:srgbClr val="000000"/>
                </a:solidFill>
                <a:latin typeface="Gotham Black" pitchFamily="50" charset="0"/>
              </a:rPr>
              <a:t>2. </a:t>
            </a:r>
            <a:r>
              <a:rPr lang="es-ES" altLang="es-ES" dirty="0">
                <a:solidFill>
                  <a:srgbClr val="000000"/>
                </a:solidFill>
                <a:latin typeface="Gotham Black" pitchFamily="50" charset="0"/>
              </a:rPr>
              <a:t>loc. </a:t>
            </a:r>
            <a:r>
              <a:rPr lang="es-ES" altLang="es-ES" dirty="0" err="1">
                <a:solidFill>
                  <a:srgbClr val="000000"/>
                </a:solidFill>
                <a:latin typeface="Gotham Black" pitchFamily="50" charset="0"/>
              </a:rPr>
              <a:t>verb</a:t>
            </a:r>
            <a:r>
              <a:rPr lang="es-ES" altLang="es-ES" dirty="0">
                <a:solidFill>
                  <a:srgbClr val="000000"/>
                </a:solidFill>
                <a:latin typeface="Gotham Black" pitchFamily="50" charset="0"/>
              </a:rPr>
              <a:t>. </a:t>
            </a:r>
            <a:r>
              <a:rPr lang="es-ES" altLang="es-ES" b="1" dirty="0">
                <a:latin typeface="Gotham Black" pitchFamily="50" charset="0"/>
                <a:hlinkClick r:id="rId2">
                  <a:extLst>
                    <a:ext uri="{A12FA001-AC4F-418D-AE19-62706E023703}">
                      <ahyp:hlinkClr xmlns:ahyp="http://schemas.microsoft.com/office/drawing/2018/hyperlinkcolor" val="tx"/>
                    </a:ext>
                  </a:extLst>
                </a:hlinkClick>
              </a:rPr>
              <a:t>copular</a:t>
            </a:r>
            <a:r>
              <a:rPr lang="es-ES" altLang="es-ES" dirty="0">
                <a:solidFill>
                  <a:srgbClr val="000000"/>
                </a:solidFill>
                <a:latin typeface="Gotham Black" pitchFamily="50" charset="0"/>
              </a:rPr>
              <a:t> (unirse sexualmente).</a:t>
            </a:r>
            <a:endParaRPr lang="es-ES" altLang="es-ES" dirty="0">
              <a:latin typeface="Gotham Black" pitchFamily="50" charset="0"/>
            </a:endParaRPr>
          </a:p>
        </p:txBody>
      </p:sp>
    </p:spTree>
    <p:extLst>
      <p:ext uri="{BB962C8B-B14F-4D97-AF65-F5344CB8AC3E}">
        <p14:creationId xmlns:p14="http://schemas.microsoft.com/office/powerpoint/2010/main" val="3530024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circle(in)">
                                      <p:cBhvr>
                                        <p:cTn id="12" dur="20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circle(in)">
                                      <p:cBhvr>
                                        <p:cTn id="17" dur="20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 calcmode="lin" valueType="num">
                                      <p:cBhvr additive="base">
                                        <p:cTn id="22"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 calcmode="lin" valueType="num">
                                      <p:cBhvr additive="base">
                                        <p:cTn id="28"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 calcmode="lin" valueType="num">
                                      <p:cBhvr additive="base">
                                        <p:cTn id="34"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
                                            <p:txEl>
                                              <p:pRg st="8" end="8"/>
                                            </p:txEl>
                                          </p:spTgt>
                                        </p:tgtEl>
                                        <p:attrNameLst>
                                          <p:attrName>style.visibility</p:attrName>
                                        </p:attrNameLst>
                                      </p:cBhvr>
                                      <p:to>
                                        <p:strVal val="visible"/>
                                      </p:to>
                                    </p:set>
                                    <p:anim calcmode="lin" valueType="num">
                                      <p:cBhvr additive="base">
                                        <p:cTn id="40"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
                                            <p:txEl>
                                              <p:pRg st="9" end="9"/>
                                            </p:txEl>
                                          </p:spTgt>
                                        </p:tgtEl>
                                        <p:attrNameLst>
                                          <p:attrName>style.visibility</p:attrName>
                                        </p:attrNameLst>
                                      </p:cBhvr>
                                      <p:to>
                                        <p:strVal val="visible"/>
                                      </p:to>
                                    </p:set>
                                    <p:anim calcmode="lin" valueType="num">
                                      <p:cBhvr additive="base">
                                        <p:cTn id="46"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
                                            <p:txEl>
                                              <p:pRg st="10" end="10"/>
                                            </p:txEl>
                                          </p:spTgt>
                                        </p:tgtEl>
                                        <p:attrNameLst>
                                          <p:attrName>style.visibility</p:attrName>
                                        </p:attrNameLst>
                                      </p:cBhvr>
                                      <p:to>
                                        <p:strVal val="visible"/>
                                      </p:to>
                                    </p:set>
                                    <p:anim calcmode="lin" valueType="num">
                                      <p:cBhvr additive="base">
                                        <p:cTn id="52"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
                                            <p:txEl>
                                              <p:pRg st="11" end="11"/>
                                            </p:txEl>
                                          </p:spTgt>
                                        </p:tgtEl>
                                        <p:attrNameLst>
                                          <p:attrName>style.visibility</p:attrName>
                                        </p:attrNameLst>
                                      </p:cBhvr>
                                      <p:to>
                                        <p:strVal val="visible"/>
                                      </p:to>
                                    </p:set>
                                    <p:anim calcmode="lin" valueType="num">
                                      <p:cBhvr additive="base">
                                        <p:cTn id="58"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2">
                                            <p:txEl>
                                              <p:pRg st="13" end="13"/>
                                            </p:txEl>
                                          </p:spTgt>
                                        </p:tgtEl>
                                        <p:attrNameLst>
                                          <p:attrName>style.visibility</p:attrName>
                                        </p:attrNameLst>
                                      </p:cBhvr>
                                      <p:to>
                                        <p:strVal val="visible"/>
                                      </p:to>
                                    </p:set>
                                    <p:anim calcmode="lin" valueType="num">
                                      <p:cBhvr additive="base">
                                        <p:cTn id="64"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2">
                                            <p:txEl>
                                              <p:pRg st="14" end="14"/>
                                            </p:txEl>
                                          </p:spTgt>
                                        </p:tgtEl>
                                        <p:attrNameLst>
                                          <p:attrName>style.visibility</p:attrName>
                                        </p:attrNameLst>
                                      </p:cBhvr>
                                      <p:to>
                                        <p:strVal val="visible"/>
                                      </p:to>
                                    </p:set>
                                    <p:anim calcmode="lin" valueType="num">
                                      <p:cBhvr additive="base">
                                        <p:cTn id="70"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2">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2">
                                            <p:txEl>
                                              <p:pRg st="15" end="15"/>
                                            </p:txEl>
                                          </p:spTgt>
                                        </p:tgtEl>
                                        <p:attrNameLst>
                                          <p:attrName>style.visibility</p:attrName>
                                        </p:attrNameLst>
                                      </p:cBhvr>
                                      <p:to>
                                        <p:strVal val="visible"/>
                                      </p:to>
                                    </p:set>
                                    <p:anim calcmode="lin" valueType="num">
                                      <p:cBhvr additive="base">
                                        <p:cTn id="76" dur="500" fill="hold"/>
                                        <p:tgtEl>
                                          <p:spTgt spid="2">
                                            <p:txEl>
                                              <p:pRg st="15" end="15"/>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2">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2">
                                            <p:txEl>
                                              <p:pRg st="16" end="16"/>
                                            </p:txEl>
                                          </p:spTgt>
                                        </p:tgtEl>
                                        <p:attrNameLst>
                                          <p:attrName>style.visibility</p:attrName>
                                        </p:attrNameLst>
                                      </p:cBhvr>
                                      <p:to>
                                        <p:strVal val="visible"/>
                                      </p:to>
                                    </p:set>
                                    <p:anim calcmode="lin" valueType="num">
                                      <p:cBhvr additive="base">
                                        <p:cTn id="82"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2">
                                            <p:txEl>
                                              <p:pRg st="17" end="17"/>
                                            </p:txEl>
                                          </p:spTgt>
                                        </p:tgtEl>
                                        <p:attrNameLst>
                                          <p:attrName>style.visibility</p:attrName>
                                        </p:attrNameLst>
                                      </p:cBhvr>
                                      <p:to>
                                        <p:strVal val="visible"/>
                                      </p:to>
                                    </p:set>
                                    <p:anim calcmode="lin" valueType="num">
                                      <p:cBhvr additive="base">
                                        <p:cTn id="88"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2">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nodeType="clickEffect">
                                  <p:stCondLst>
                                    <p:cond delay="0"/>
                                  </p:stCondLst>
                                  <p:childTnLst>
                                    <p:set>
                                      <p:cBhvr>
                                        <p:cTn id="93" dur="1" fill="hold">
                                          <p:stCondLst>
                                            <p:cond delay="0"/>
                                          </p:stCondLst>
                                        </p:cTn>
                                        <p:tgtEl>
                                          <p:spTgt spid="2">
                                            <p:txEl>
                                              <p:pRg st="18" end="18"/>
                                            </p:txEl>
                                          </p:spTgt>
                                        </p:tgtEl>
                                        <p:attrNameLst>
                                          <p:attrName>style.visibility</p:attrName>
                                        </p:attrNameLst>
                                      </p:cBhvr>
                                      <p:to>
                                        <p:strVal val="visible"/>
                                      </p:to>
                                    </p:set>
                                    <p:anim calcmode="lin" valueType="num">
                                      <p:cBhvr additive="base">
                                        <p:cTn id="94" dur="500" fill="hold"/>
                                        <p:tgtEl>
                                          <p:spTgt spid="2">
                                            <p:txEl>
                                              <p:pRg st="18" end="18"/>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2">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nodeType="clickEffect">
                                  <p:stCondLst>
                                    <p:cond delay="0"/>
                                  </p:stCondLst>
                                  <p:childTnLst>
                                    <p:set>
                                      <p:cBhvr>
                                        <p:cTn id="99" dur="1" fill="hold">
                                          <p:stCondLst>
                                            <p:cond delay="0"/>
                                          </p:stCondLst>
                                        </p:cTn>
                                        <p:tgtEl>
                                          <p:spTgt spid="2">
                                            <p:txEl>
                                              <p:pRg st="19" end="19"/>
                                            </p:txEl>
                                          </p:spTgt>
                                        </p:tgtEl>
                                        <p:attrNameLst>
                                          <p:attrName>style.visibility</p:attrName>
                                        </p:attrNameLst>
                                      </p:cBhvr>
                                      <p:to>
                                        <p:strVal val="visible"/>
                                      </p:to>
                                    </p:set>
                                    <p:anim calcmode="lin" valueType="num">
                                      <p:cBhvr additive="base">
                                        <p:cTn id="100" dur="500" fill="hold"/>
                                        <p:tgtEl>
                                          <p:spTgt spid="2">
                                            <p:txEl>
                                              <p:pRg st="19" end="19"/>
                                            </p:txEl>
                                          </p:spTgt>
                                        </p:tgtEl>
                                        <p:attrNameLst>
                                          <p:attrName>ppt_x</p:attrName>
                                        </p:attrNameLst>
                                      </p:cBhvr>
                                      <p:tavLst>
                                        <p:tav tm="0">
                                          <p:val>
                                            <p:strVal val="#ppt_x"/>
                                          </p:val>
                                        </p:tav>
                                        <p:tav tm="100000">
                                          <p:val>
                                            <p:strVal val="#ppt_x"/>
                                          </p:val>
                                        </p:tav>
                                      </p:tavLst>
                                    </p:anim>
                                    <p:anim calcmode="lin" valueType="num">
                                      <p:cBhvr additive="base">
                                        <p:cTn id="101" dur="500" fill="hold"/>
                                        <p:tgtEl>
                                          <p:spTgt spid="2">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9AA8870-7FFF-4BF0-9202-DC3437491CDC}"/>
              </a:ext>
            </a:extLst>
          </p:cNvPr>
          <p:cNvSpPr txBox="1"/>
          <p:nvPr/>
        </p:nvSpPr>
        <p:spPr>
          <a:xfrm>
            <a:off x="0" y="1720840"/>
            <a:ext cx="12192000" cy="3416320"/>
          </a:xfrm>
          <a:prstGeom prst="rect">
            <a:avLst/>
          </a:prstGeom>
          <a:noFill/>
        </p:spPr>
        <p:txBody>
          <a:bodyPr wrap="square" rtlCol="0">
            <a:spAutoFit/>
          </a:bodyPr>
          <a:lstStyle/>
          <a:p>
            <a:pPr algn="ctr"/>
            <a:r>
              <a:rPr lang="es-ES" sz="7200" b="1" u="heavy" dirty="0">
                <a:solidFill>
                  <a:srgbClr val="5F6DB2"/>
                </a:solidFill>
                <a:effectLst>
                  <a:outerShdw blurRad="38100" dist="38100" dir="2700000" algn="tl">
                    <a:srgbClr val="000000">
                      <a:alpha val="43137"/>
                    </a:srgbClr>
                  </a:outerShdw>
                </a:effectLst>
                <a:latin typeface="Gotham Black" pitchFamily="50" charset="0"/>
              </a:rPr>
              <a:t>SEXO</a:t>
            </a:r>
          </a:p>
          <a:p>
            <a:pPr algn="ctr"/>
            <a:endParaRPr lang="es-ES" sz="7200" dirty="0">
              <a:solidFill>
                <a:srgbClr val="FF6600"/>
              </a:solidFill>
              <a:effectLst>
                <a:outerShdw blurRad="38100" dist="38100" dir="2700000" algn="tl">
                  <a:srgbClr val="000000">
                    <a:alpha val="43137"/>
                  </a:srgbClr>
                </a:outerShdw>
              </a:effectLst>
              <a:latin typeface="Gotham" pitchFamily="50" charset="0"/>
            </a:endParaRPr>
          </a:p>
          <a:p>
            <a:pPr algn="ctr"/>
            <a:r>
              <a:rPr lang="es-ES" sz="7200" dirty="0">
                <a:effectLst>
                  <a:outerShdw blurRad="38100" dist="38100" dir="2700000" algn="tl">
                    <a:srgbClr val="000000">
                      <a:alpha val="43137"/>
                    </a:srgbClr>
                  </a:outerShdw>
                </a:effectLst>
                <a:latin typeface="Gotham Black" pitchFamily="50" charset="0"/>
              </a:rPr>
              <a:t>¿Qué es?</a:t>
            </a:r>
            <a:endParaRPr lang="es-ES" sz="6600" dirty="0">
              <a:latin typeface="Gotham Black" pitchFamily="50" charset="0"/>
            </a:endParaRPr>
          </a:p>
        </p:txBody>
      </p:sp>
    </p:spTree>
    <p:extLst>
      <p:ext uri="{BB962C8B-B14F-4D97-AF65-F5344CB8AC3E}">
        <p14:creationId xmlns:p14="http://schemas.microsoft.com/office/powerpoint/2010/main" val="184773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963C606-C31A-4DE8-BF0C-BB2AE9237CC9}"/>
              </a:ext>
            </a:extLst>
          </p:cNvPr>
          <p:cNvSpPr txBox="1">
            <a:spLocks noChangeArrowheads="1"/>
          </p:cNvSpPr>
          <p:nvPr/>
        </p:nvSpPr>
        <p:spPr>
          <a:xfrm>
            <a:off x="144624" y="2801250"/>
            <a:ext cx="3265716" cy="1103313"/>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defRPr/>
            </a:pPr>
            <a:r>
              <a:rPr lang="es-ES" b="1" cap="all" dirty="0">
                <a:solidFill>
                  <a:srgbClr val="5F6DB2"/>
                </a:solidFill>
                <a:effectLst>
                  <a:outerShdw blurRad="38100" dist="38100" dir="2700000" algn="tl">
                    <a:srgbClr val="000000">
                      <a:alpha val="43137"/>
                    </a:srgbClr>
                  </a:outerShdw>
                </a:effectLst>
                <a:latin typeface="Gotham Black" pitchFamily="50" charset="0"/>
              </a:rPr>
              <a:t>Los tres</a:t>
            </a:r>
          </a:p>
          <a:p>
            <a:pPr algn="ctr">
              <a:defRPr/>
            </a:pPr>
            <a:r>
              <a:rPr lang="es-ES" b="1" cap="all" dirty="0">
                <a:solidFill>
                  <a:srgbClr val="5F6DB2"/>
                </a:solidFill>
                <a:effectLst>
                  <a:outerShdw blurRad="38100" dist="38100" dir="2700000" algn="tl">
                    <a:srgbClr val="000000">
                      <a:alpha val="43137"/>
                    </a:srgbClr>
                  </a:outerShdw>
                </a:effectLst>
                <a:latin typeface="Gotham Black" pitchFamily="50" charset="0"/>
              </a:rPr>
              <a:t> Sexos</a:t>
            </a:r>
          </a:p>
          <a:p>
            <a:pPr algn="ctr">
              <a:defRPr/>
            </a:pPr>
            <a:endParaRPr lang="es-ES" b="1" cap="all" dirty="0">
              <a:solidFill>
                <a:srgbClr val="FF6600"/>
              </a:solidFill>
              <a:effectLst>
                <a:outerShdw blurRad="38100" dist="38100" dir="2700000" algn="tl">
                  <a:srgbClr val="000000">
                    <a:alpha val="43137"/>
                  </a:srgbClr>
                </a:outerShdw>
              </a:effectLst>
              <a:latin typeface="Gotham" pitchFamily="50" charset="0"/>
            </a:endParaRPr>
          </a:p>
        </p:txBody>
      </p:sp>
      <p:sp>
        <p:nvSpPr>
          <p:cNvPr id="3" name="Flecha: a la derecha 2">
            <a:extLst>
              <a:ext uri="{FF2B5EF4-FFF2-40B4-BE49-F238E27FC236}">
                <a16:creationId xmlns:a16="http://schemas.microsoft.com/office/drawing/2014/main" id="{6F1367C4-1E93-44B4-9835-BC0B36CEC2AC}"/>
              </a:ext>
            </a:extLst>
          </p:cNvPr>
          <p:cNvSpPr/>
          <p:nvPr/>
        </p:nvSpPr>
        <p:spPr>
          <a:xfrm>
            <a:off x="3554963" y="3095429"/>
            <a:ext cx="1222310" cy="667140"/>
          </a:xfrm>
          <a:prstGeom prst="rightArrow">
            <a:avLst/>
          </a:prstGeom>
          <a:solidFill>
            <a:schemeClr val="bg1"/>
          </a:solidFill>
          <a:ln w="38100">
            <a:solidFill>
              <a:srgbClr val="5F6D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a la derecha 3">
            <a:extLst>
              <a:ext uri="{FF2B5EF4-FFF2-40B4-BE49-F238E27FC236}">
                <a16:creationId xmlns:a16="http://schemas.microsoft.com/office/drawing/2014/main" id="{F04C522A-D29E-42D4-A105-B4222AE3F188}"/>
              </a:ext>
            </a:extLst>
          </p:cNvPr>
          <p:cNvSpPr/>
          <p:nvPr/>
        </p:nvSpPr>
        <p:spPr>
          <a:xfrm rot="2105550">
            <a:off x="3626687" y="4118973"/>
            <a:ext cx="1222310" cy="667140"/>
          </a:xfrm>
          <a:prstGeom prst="rightArrow">
            <a:avLst/>
          </a:prstGeom>
          <a:solidFill>
            <a:schemeClr val="bg1"/>
          </a:solidFill>
          <a:ln w="38100">
            <a:solidFill>
              <a:srgbClr val="5F6D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Flecha: a la derecha 4">
            <a:extLst>
              <a:ext uri="{FF2B5EF4-FFF2-40B4-BE49-F238E27FC236}">
                <a16:creationId xmlns:a16="http://schemas.microsoft.com/office/drawing/2014/main" id="{5FFC1058-CBB1-47A4-B883-B61CE2379BCF}"/>
              </a:ext>
            </a:extLst>
          </p:cNvPr>
          <p:cNvSpPr/>
          <p:nvPr/>
        </p:nvSpPr>
        <p:spPr>
          <a:xfrm rot="19413199">
            <a:off x="3628733" y="2064773"/>
            <a:ext cx="1222310" cy="667140"/>
          </a:xfrm>
          <a:prstGeom prst="rightArrow">
            <a:avLst/>
          </a:prstGeom>
          <a:solidFill>
            <a:schemeClr val="bg1"/>
          </a:solidFill>
          <a:ln w="38100">
            <a:solidFill>
              <a:srgbClr val="5F6D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BBC7CE92-0E19-46AF-83D9-26D0C5F492F3}"/>
              </a:ext>
            </a:extLst>
          </p:cNvPr>
          <p:cNvSpPr txBox="1"/>
          <p:nvPr/>
        </p:nvSpPr>
        <p:spPr>
          <a:xfrm>
            <a:off x="5001209" y="1632857"/>
            <a:ext cx="5449078" cy="646331"/>
          </a:xfrm>
          <a:prstGeom prst="rect">
            <a:avLst/>
          </a:prstGeom>
          <a:noFill/>
        </p:spPr>
        <p:txBody>
          <a:bodyPr wrap="square" rtlCol="0">
            <a:spAutoFit/>
          </a:bodyPr>
          <a:lstStyle/>
          <a:p>
            <a:r>
              <a:rPr lang="es-ES" dirty="0">
                <a:solidFill>
                  <a:srgbClr val="5F6DAC"/>
                </a:solidFill>
                <a:latin typeface="Gotham Black" pitchFamily="50" charset="0"/>
              </a:rPr>
              <a:t>SE ES. </a:t>
            </a:r>
            <a:r>
              <a:rPr lang="es-ES" dirty="0">
                <a:latin typeface="Gotham Black" pitchFamily="50" charset="0"/>
              </a:rPr>
              <a:t>Sexo como </a:t>
            </a:r>
            <a:r>
              <a:rPr lang="es-ES" dirty="0">
                <a:solidFill>
                  <a:schemeClr val="bg1"/>
                </a:solidFill>
                <a:highlight>
                  <a:srgbClr val="5F6DAC"/>
                </a:highlight>
                <a:latin typeface="Gotham Black" pitchFamily="50" charset="0"/>
              </a:rPr>
              <a:t>condición.</a:t>
            </a:r>
          </a:p>
          <a:p>
            <a:r>
              <a:rPr lang="es-ES" dirty="0">
                <a:latin typeface="Gotham Black" pitchFamily="50" charset="0"/>
              </a:rPr>
              <a:t>(hombre-mujer / masculino-femenino).</a:t>
            </a:r>
          </a:p>
        </p:txBody>
      </p:sp>
      <p:sp>
        <p:nvSpPr>
          <p:cNvPr id="7" name="CuadroTexto 6">
            <a:extLst>
              <a:ext uri="{FF2B5EF4-FFF2-40B4-BE49-F238E27FC236}">
                <a16:creationId xmlns:a16="http://schemas.microsoft.com/office/drawing/2014/main" id="{B7417C8D-F0E7-4EF1-B0BB-CC9ECAC71E5D}"/>
              </a:ext>
            </a:extLst>
          </p:cNvPr>
          <p:cNvSpPr txBox="1"/>
          <p:nvPr/>
        </p:nvSpPr>
        <p:spPr>
          <a:xfrm>
            <a:off x="5066520" y="3029742"/>
            <a:ext cx="6540762" cy="646331"/>
          </a:xfrm>
          <a:prstGeom prst="rect">
            <a:avLst/>
          </a:prstGeom>
          <a:noFill/>
        </p:spPr>
        <p:txBody>
          <a:bodyPr wrap="square" rtlCol="0">
            <a:spAutoFit/>
          </a:bodyPr>
          <a:lstStyle/>
          <a:p>
            <a:r>
              <a:rPr lang="es-ES" dirty="0">
                <a:solidFill>
                  <a:srgbClr val="5F6DAC"/>
                </a:solidFill>
                <a:latin typeface="Gotham Black" pitchFamily="50" charset="0"/>
              </a:rPr>
              <a:t>SE HACE. </a:t>
            </a:r>
            <a:r>
              <a:rPr lang="es-ES" dirty="0">
                <a:latin typeface="Gotham Black" pitchFamily="50" charset="0"/>
              </a:rPr>
              <a:t>Sexo como </a:t>
            </a:r>
            <a:r>
              <a:rPr lang="es-ES" dirty="0">
                <a:solidFill>
                  <a:schemeClr val="bg1"/>
                </a:solidFill>
                <a:highlight>
                  <a:srgbClr val="5F6DAC"/>
                </a:highlight>
                <a:latin typeface="Gotham Black" pitchFamily="50" charset="0"/>
              </a:rPr>
              <a:t>conducta.</a:t>
            </a:r>
            <a:r>
              <a:rPr lang="es-ES" dirty="0">
                <a:solidFill>
                  <a:schemeClr val="bg1"/>
                </a:solidFill>
                <a:latin typeface="Gotham Black" pitchFamily="50" charset="0"/>
              </a:rPr>
              <a:t> </a:t>
            </a:r>
          </a:p>
          <a:p>
            <a:r>
              <a:rPr lang="es-ES" dirty="0">
                <a:latin typeface="Gotham Black" pitchFamily="50" charset="0"/>
              </a:rPr>
              <a:t>(practicar –o no- sexo – tener –o no- actividad sexual).</a:t>
            </a:r>
          </a:p>
        </p:txBody>
      </p:sp>
      <p:sp>
        <p:nvSpPr>
          <p:cNvPr id="8" name="CuadroTexto 7">
            <a:extLst>
              <a:ext uri="{FF2B5EF4-FFF2-40B4-BE49-F238E27FC236}">
                <a16:creationId xmlns:a16="http://schemas.microsoft.com/office/drawing/2014/main" id="{1A94000C-5AD7-411E-91FE-E0C7E7592D90}"/>
              </a:ext>
            </a:extLst>
          </p:cNvPr>
          <p:cNvSpPr txBox="1"/>
          <p:nvPr/>
        </p:nvSpPr>
        <p:spPr>
          <a:xfrm>
            <a:off x="5153609" y="4429908"/>
            <a:ext cx="5449078" cy="646331"/>
          </a:xfrm>
          <a:prstGeom prst="rect">
            <a:avLst/>
          </a:prstGeom>
          <a:noFill/>
        </p:spPr>
        <p:txBody>
          <a:bodyPr wrap="square" rtlCol="0">
            <a:spAutoFit/>
          </a:bodyPr>
          <a:lstStyle/>
          <a:p>
            <a:r>
              <a:rPr lang="es-ES" dirty="0">
                <a:solidFill>
                  <a:srgbClr val="5F6DAC"/>
                </a:solidFill>
                <a:latin typeface="Gotham Black" pitchFamily="50" charset="0"/>
              </a:rPr>
              <a:t>SE TIENE. </a:t>
            </a:r>
            <a:r>
              <a:rPr lang="es-ES" dirty="0">
                <a:latin typeface="Gotham Black" pitchFamily="50" charset="0"/>
              </a:rPr>
              <a:t>Sexo como </a:t>
            </a:r>
            <a:r>
              <a:rPr lang="es-ES" dirty="0">
                <a:solidFill>
                  <a:schemeClr val="bg1"/>
                </a:solidFill>
                <a:highlight>
                  <a:srgbClr val="5F6DAC"/>
                </a:highlight>
                <a:latin typeface="Gotham Black" pitchFamily="50" charset="0"/>
              </a:rPr>
              <a:t>atributo.</a:t>
            </a:r>
          </a:p>
          <a:p>
            <a:r>
              <a:rPr lang="es-ES" dirty="0">
                <a:latin typeface="Gotham Black" pitchFamily="50" charset="0"/>
              </a:rPr>
              <a:t>(tener unos u otros caracteres sexuales*).</a:t>
            </a:r>
          </a:p>
        </p:txBody>
      </p:sp>
    </p:spTree>
    <p:extLst>
      <p:ext uri="{BB962C8B-B14F-4D97-AF65-F5344CB8AC3E}">
        <p14:creationId xmlns:p14="http://schemas.microsoft.com/office/powerpoint/2010/main" val="123003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randombar(horizontal)">
                                      <p:cBhvr>
                                        <p:cTn id="29" dur="500"/>
                                        <p:tgtEl>
                                          <p:spTgt spid="4"/>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5">
            <a:extLst>
              <a:ext uri="{FF2B5EF4-FFF2-40B4-BE49-F238E27FC236}">
                <a16:creationId xmlns:a16="http://schemas.microsoft.com/office/drawing/2014/main" id="{A58BF5C8-82F5-465E-8A0A-431F8D12FD2D}"/>
              </a:ext>
            </a:extLst>
          </p:cNvPr>
          <p:cNvSpPr>
            <a:spLocks noChangeShapeType="1"/>
          </p:cNvSpPr>
          <p:nvPr/>
        </p:nvSpPr>
        <p:spPr bwMode="auto">
          <a:xfrm>
            <a:off x="438538" y="2209888"/>
            <a:ext cx="7733912" cy="3175"/>
          </a:xfrm>
          <a:prstGeom prst="line">
            <a:avLst/>
          </a:prstGeom>
          <a:ln w="57150">
            <a:solidFill>
              <a:srgbClr val="8C88A3"/>
            </a:solidFill>
            <a:headEnd/>
            <a:tailEnd/>
          </a:ln>
        </p:spPr>
        <p:style>
          <a:lnRef idx="2">
            <a:schemeClr val="accent3"/>
          </a:lnRef>
          <a:fillRef idx="0">
            <a:schemeClr val="accent3"/>
          </a:fillRef>
          <a:effectRef idx="1">
            <a:schemeClr val="accent3"/>
          </a:effectRef>
          <a:fontRef idx="minor">
            <a:schemeClr val="tx1"/>
          </a:fontRef>
        </p:style>
        <p:txBody>
          <a:bodyPr/>
          <a:lstStyle/>
          <a:p>
            <a:pPr>
              <a:defRPr/>
            </a:pPr>
            <a:endParaRPr lang="es-ES" dirty="0">
              <a:highlight>
                <a:srgbClr val="5F6DAC"/>
              </a:highlight>
            </a:endParaRPr>
          </a:p>
        </p:txBody>
      </p:sp>
      <p:sp>
        <p:nvSpPr>
          <p:cNvPr id="5" name="Line 6">
            <a:extLst>
              <a:ext uri="{FF2B5EF4-FFF2-40B4-BE49-F238E27FC236}">
                <a16:creationId xmlns:a16="http://schemas.microsoft.com/office/drawing/2014/main" id="{E4DDB6B6-045E-4E4D-8EE8-BB7E1E5FEDC9}"/>
              </a:ext>
            </a:extLst>
          </p:cNvPr>
          <p:cNvSpPr>
            <a:spLocks noChangeShapeType="1"/>
          </p:cNvSpPr>
          <p:nvPr/>
        </p:nvSpPr>
        <p:spPr bwMode="auto">
          <a:xfrm flipV="1">
            <a:off x="438538" y="4941888"/>
            <a:ext cx="7733912" cy="0"/>
          </a:xfrm>
          <a:prstGeom prst="line">
            <a:avLst/>
          </a:prstGeom>
          <a:ln w="57150">
            <a:solidFill>
              <a:srgbClr val="5F6DAC"/>
            </a:solidFill>
            <a:headEnd/>
            <a:tailEnd/>
          </a:ln>
        </p:spPr>
        <p:style>
          <a:lnRef idx="2">
            <a:schemeClr val="accent4"/>
          </a:lnRef>
          <a:fillRef idx="0">
            <a:schemeClr val="accent4"/>
          </a:fillRef>
          <a:effectRef idx="1">
            <a:schemeClr val="accent4"/>
          </a:effectRef>
          <a:fontRef idx="minor">
            <a:schemeClr val="tx1"/>
          </a:fontRef>
        </p:style>
        <p:txBody>
          <a:bodyPr/>
          <a:lstStyle/>
          <a:p>
            <a:pPr>
              <a:defRPr/>
            </a:pPr>
            <a:endParaRPr lang="es-ES"/>
          </a:p>
        </p:txBody>
      </p:sp>
      <p:sp>
        <p:nvSpPr>
          <p:cNvPr id="6" name="Text Box 7">
            <a:extLst>
              <a:ext uri="{FF2B5EF4-FFF2-40B4-BE49-F238E27FC236}">
                <a16:creationId xmlns:a16="http://schemas.microsoft.com/office/drawing/2014/main" id="{91D6533F-E7FF-4EB2-AF4F-767A99176BB9}"/>
              </a:ext>
            </a:extLst>
          </p:cNvPr>
          <p:cNvSpPr txBox="1">
            <a:spLocks noChangeArrowheads="1"/>
          </p:cNvSpPr>
          <p:nvPr/>
        </p:nvSpPr>
        <p:spPr bwMode="auto">
          <a:xfrm>
            <a:off x="11355462" y="1125142"/>
            <a:ext cx="475753" cy="1735928"/>
          </a:xfrm>
          <a:prstGeom prst="rect">
            <a:avLst/>
          </a:prstGeom>
          <a:solidFill>
            <a:srgbClr val="5F6DAC"/>
          </a:solidFill>
          <a:ln>
            <a:headEnd/>
            <a:tailEnd/>
          </a:ln>
        </p:spPr>
        <p:style>
          <a:lnRef idx="1">
            <a:schemeClr val="accent3"/>
          </a:lnRef>
          <a:fillRef idx="2">
            <a:schemeClr val="accent3"/>
          </a:fillRef>
          <a:effectRef idx="1">
            <a:schemeClr val="accent3"/>
          </a:effectRef>
          <a:fontRef idx="minor">
            <a:schemeClr val="dk1"/>
          </a:fontRef>
        </p:style>
        <p:txBody>
          <a:bodyPr vert="eaVert" wrap="square" lIns="83176" tIns="41588" rIns="83176" bIns="41588">
            <a:spAutoFit/>
          </a:bodyPr>
          <a:lstStyle/>
          <a:p>
            <a:pPr algn="ctr" defTabSz="831850">
              <a:spcBef>
                <a:spcPct val="50000"/>
              </a:spcBef>
              <a:defRPr/>
            </a:pPr>
            <a:r>
              <a:rPr lang="es-ES" sz="2000" b="1" dirty="0">
                <a:solidFill>
                  <a:schemeClr val="bg1"/>
                </a:solidFill>
                <a:latin typeface="Gotham Black" pitchFamily="50" charset="0"/>
                <a:cs typeface="Arial" charset="0"/>
              </a:rPr>
              <a:t>INDIVIDUO</a:t>
            </a:r>
          </a:p>
        </p:txBody>
      </p:sp>
      <p:sp>
        <p:nvSpPr>
          <p:cNvPr id="41" name="Line 42">
            <a:extLst>
              <a:ext uri="{FF2B5EF4-FFF2-40B4-BE49-F238E27FC236}">
                <a16:creationId xmlns:a16="http://schemas.microsoft.com/office/drawing/2014/main" id="{0F496FB9-84A9-4044-9D28-2420B193898B}"/>
              </a:ext>
            </a:extLst>
          </p:cNvPr>
          <p:cNvSpPr>
            <a:spLocks noChangeShapeType="1"/>
          </p:cNvSpPr>
          <p:nvPr/>
        </p:nvSpPr>
        <p:spPr bwMode="auto">
          <a:xfrm>
            <a:off x="438538" y="3879850"/>
            <a:ext cx="7735500" cy="0"/>
          </a:xfrm>
          <a:prstGeom prst="line">
            <a:avLst/>
          </a:prstGeom>
          <a:ln w="57150">
            <a:solidFill>
              <a:srgbClr val="5F6DAC"/>
            </a:solidFill>
            <a:headEnd/>
            <a:tailEnd/>
          </a:ln>
        </p:spPr>
        <p:style>
          <a:lnRef idx="2">
            <a:schemeClr val="accent4"/>
          </a:lnRef>
          <a:fillRef idx="0">
            <a:schemeClr val="accent4"/>
          </a:fillRef>
          <a:effectRef idx="1">
            <a:schemeClr val="accent4"/>
          </a:effectRef>
          <a:fontRef idx="minor">
            <a:schemeClr val="tx1"/>
          </a:fontRef>
        </p:style>
        <p:txBody>
          <a:bodyPr/>
          <a:lstStyle/>
          <a:p>
            <a:pPr>
              <a:defRPr/>
            </a:pPr>
            <a:endParaRPr lang="es-ES"/>
          </a:p>
        </p:txBody>
      </p:sp>
      <p:sp>
        <p:nvSpPr>
          <p:cNvPr id="73" name="Flecha: a la derecha 72">
            <a:extLst>
              <a:ext uri="{FF2B5EF4-FFF2-40B4-BE49-F238E27FC236}">
                <a16:creationId xmlns:a16="http://schemas.microsoft.com/office/drawing/2014/main" id="{79C68053-2525-41A4-9493-9D195716DAB3}"/>
              </a:ext>
            </a:extLst>
          </p:cNvPr>
          <p:cNvSpPr/>
          <p:nvPr/>
        </p:nvSpPr>
        <p:spPr>
          <a:xfrm>
            <a:off x="9092205" y="922011"/>
            <a:ext cx="625152" cy="357803"/>
          </a:xfrm>
          <a:prstGeom prst="rightArrow">
            <a:avLst/>
          </a:prstGeom>
          <a:solidFill>
            <a:schemeClr val="bg1"/>
          </a:solidFill>
          <a:ln w="28575">
            <a:solidFill>
              <a:srgbClr val="5F6D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4" name="Flecha: a la derecha 73">
            <a:extLst>
              <a:ext uri="{FF2B5EF4-FFF2-40B4-BE49-F238E27FC236}">
                <a16:creationId xmlns:a16="http://schemas.microsoft.com/office/drawing/2014/main" id="{B9412A73-8D19-4EAD-83B1-70F568FA3B13}"/>
              </a:ext>
            </a:extLst>
          </p:cNvPr>
          <p:cNvSpPr/>
          <p:nvPr/>
        </p:nvSpPr>
        <p:spPr>
          <a:xfrm>
            <a:off x="9087962" y="1334994"/>
            <a:ext cx="629395" cy="357803"/>
          </a:xfrm>
          <a:prstGeom prst="rightArrow">
            <a:avLst/>
          </a:prstGeom>
          <a:solidFill>
            <a:schemeClr val="bg1"/>
          </a:solidFill>
          <a:ln w="28575">
            <a:solidFill>
              <a:srgbClr val="5F6D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5" name="Flecha: a la derecha 74">
            <a:extLst>
              <a:ext uri="{FF2B5EF4-FFF2-40B4-BE49-F238E27FC236}">
                <a16:creationId xmlns:a16="http://schemas.microsoft.com/office/drawing/2014/main" id="{56F28CE9-253A-4A7D-9F7A-2F99FCAA036D}"/>
              </a:ext>
            </a:extLst>
          </p:cNvPr>
          <p:cNvSpPr/>
          <p:nvPr/>
        </p:nvSpPr>
        <p:spPr>
          <a:xfrm>
            <a:off x="9087961" y="1727683"/>
            <a:ext cx="629395" cy="357803"/>
          </a:xfrm>
          <a:prstGeom prst="rightArrow">
            <a:avLst/>
          </a:prstGeom>
          <a:solidFill>
            <a:schemeClr val="bg1"/>
          </a:solidFill>
          <a:ln w="28575">
            <a:solidFill>
              <a:srgbClr val="5F6D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6" name="CuadroTexto 75">
            <a:extLst>
              <a:ext uri="{FF2B5EF4-FFF2-40B4-BE49-F238E27FC236}">
                <a16:creationId xmlns:a16="http://schemas.microsoft.com/office/drawing/2014/main" id="{E0343C23-F513-48DA-8C82-D05A936F569F}"/>
              </a:ext>
            </a:extLst>
          </p:cNvPr>
          <p:cNvSpPr txBox="1"/>
          <p:nvPr/>
        </p:nvSpPr>
        <p:spPr>
          <a:xfrm>
            <a:off x="9717358" y="902285"/>
            <a:ext cx="1390261" cy="369332"/>
          </a:xfrm>
          <a:prstGeom prst="rect">
            <a:avLst/>
          </a:prstGeom>
          <a:noFill/>
        </p:spPr>
        <p:txBody>
          <a:bodyPr wrap="square" rtlCol="0">
            <a:spAutoFit/>
          </a:bodyPr>
          <a:lstStyle/>
          <a:p>
            <a:r>
              <a:rPr lang="es-ES" dirty="0">
                <a:solidFill>
                  <a:srgbClr val="5F6DAC"/>
                </a:solidFill>
                <a:latin typeface="Gotham Black" pitchFamily="50" charset="0"/>
              </a:rPr>
              <a:t>SE TIENE</a:t>
            </a:r>
          </a:p>
        </p:txBody>
      </p:sp>
      <p:sp>
        <p:nvSpPr>
          <p:cNvPr id="77" name="CuadroTexto 76">
            <a:extLst>
              <a:ext uri="{FF2B5EF4-FFF2-40B4-BE49-F238E27FC236}">
                <a16:creationId xmlns:a16="http://schemas.microsoft.com/office/drawing/2014/main" id="{E1EFCDE9-1FF1-4261-8168-57911003669E}"/>
              </a:ext>
            </a:extLst>
          </p:cNvPr>
          <p:cNvSpPr txBox="1"/>
          <p:nvPr/>
        </p:nvSpPr>
        <p:spPr>
          <a:xfrm>
            <a:off x="9723707" y="1309172"/>
            <a:ext cx="1390261" cy="369332"/>
          </a:xfrm>
          <a:prstGeom prst="rect">
            <a:avLst/>
          </a:prstGeom>
          <a:noFill/>
        </p:spPr>
        <p:txBody>
          <a:bodyPr wrap="square" rtlCol="0">
            <a:spAutoFit/>
          </a:bodyPr>
          <a:lstStyle/>
          <a:p>
            <a:r>
              <a:rPr lang="es-ES" dirty="0">
                <a:solidFill>
                  <a:srgbClr val="5F6DAC"/>
                </a:solidFill>
                <a:latin typeface="Gotham Black" pitchFamily="50" charset="0"/>
              </a:rPr>
              <a:t>SE ES</a:t>
            </a:r>
          </a:p>
        </p:txBody>
      </p:sp>
      <p:sp>
        <p:nvSpPr>
          <p:cNvPr id="78" name="CuadroTexto 77">
            <a:extLst>
              <a:ext uri="{FF2B5EF4-FFF2-40B4-BE49-F238E27FC236}">
                <a16:creationId xmlns:a16="http://schemas.microsoft.com/office/drawing/2014/main" id="{BC381441-0568-4CD2-B330-EAC9FA69CFC1}"/>
              </a:ext>
            </a:extLst>
          </p:cNvPr>
          <p:cNvSpPr txBox="1"/>
          <p:nvPr/>
        </p:nvSpPr>
        <p:spPr>
          <a:xfrm>
            <a:off x="9717357" y="1716059"/>
            <a:ext cx="1390261" cy="369332"/>
          </a:xfrm>
          <a:prstGeom prst="rect">
            <a:avLst/>
          </a:prstGeom>
          <a:noFill/>
        </p:spPr>
        <p:txBody>
          <a:bodyPr wrap="square" rtlCol="0">
            <a:spAutoFit/>
          </a:bodyPr>
          <a:lstStyle/>
          <a:p>
            <a:r>
              <a:rPr lang="es-ES" dirty="0">
                <a:solidFill>
                  <a:srgbClr val="5F6DAC"/>
                </a:solidFill>
                <a:latin typeface="Gotham Black" pitchFamily="50" charset="0"/>
              </a:rPr>
              <a:t>SE HACE</a:t>
            </a:r>
          </a:p>
        </p:txBody>
      </p:sp>
      <p:sp>
        <p:nvSpPr>
          <p:cNvPr id="79" name="CuadroTexto 78">
            <a:extLst>
              <a:ext uri="{FF2B5EF4-FFF2-40B4-BE49-F238E27FC236}">
                <a16:creationId xmlns:a16="http://schemas.microsoft.com/office/drawing/2014/main" id="{E2D544A8-8514-4112-ACD5-E07E31A93738}"/>
              </a:ext>
            </a:extLst>
          </p:cNvPr>
          <p:cNvSpPr txBox="1"/>
          <p:nvPr/>
        </p:nvSpPr>
        <p:spPr>
          <a:xfrm>
            <a:off x="438538" y="66062"/>
            <a:ext cx="11392677" cy="646331"/>
          </a:xfrm>
          <a:prstGeom prst="rect">
            <a:avLst/>
          </a:prstGeom>
          <a:solidFill>
            <a:srgbClr val="5F6DAC"/>
          </a:solidFill>
        </p:spPr>
        <p:txBody>
          <a:bodyPr wrap="square" rtlCol="0">
            <a:spAutoFit/>
          </a:bodyPr>
          <a:lstStyle/>
          <a:p>
            <a:pPr algn="ctr"/>
            <a:r>
              <a:rPr lang="es-ES" b="1" dirty="0">
                <a:solidFill>
                  <a:schemeClr val="bg1"/>
                </a:solidFill>
                <a:effectLst>
                  <a:outerShdw blurRad="38100" dist="38100" dir="2700000" algn="tl">
                    <a:srgbClr val="000000">
                      <a:alpha val="43137"/>
                    </a:srgbClr>
                  </a:outerShdw>
                </a:effectLst>
                <a:latin typeface="Gotham Black" pitchFamily="50" charset="0"/>
              </a:rPr>
              <a:t>MAPA DE LA SEXOLOGÍA SUSTANTIVA</a:t>
            </a:r>
          </a:p>
          <a:p>
            <a:pPr algn="ctr"/>
            <a:r>
              <a:rPr lang="es-ES" b="1" dirty="0">
                <a:solidFill>
                  <a:schemeClr val="bg1"/>
                </a:solidFill>
                <a:effectLst>
                  <a:outerShdw blurRad="38100" dist="38100" dir="2700000" algn="tl">
                    <a:srgbClr val="000000">
                      <a:alpha val="43137"/>
                    </a:srgbClr>
                  </a:outerShdw>
                </a:effectLst>
                <a:latin typeface="Gotham Black" pitchFamily="50" charset="0"/>
              </a:rPr>
              <a:t>-Jose Ramón </a:t>
            </a:r>
            <a:r>
              <a:rPr lang="es-ES" b="1" dirty="0" err="1">
                <a:solidFill>
                  <a:schemeClr val="bg1"/>
                </a:solidFill>
                <a:effectLst>
                  <a:outerShdw blurRad="38100" dist="38100" dir="2700000" algn="tl">
                    <a:srgbClr val="000000">
                      <a:alpha val="43137"/>
                    </a:srgbClr>
                  </a:outerShdw>
                </a:effectLst>
                <a:latin typeface="Gotham Black" pitchFamily="50" charset="0"/>
              </a:rPr>
              <a:t>Landarroitajauregi</a:t>
            </a:r>
            <a:r>
              <a:rPr lang="es-ES" b="1" dirty="0">
                <a:solidFill>
                  <a:schemeClr val="bg1"/>
                </a:solidFill>
                <a:effectLst>
                  <a:outerShdw blurRad="38100" dist="38100" dir="2700000" algn="tl">
                    <a:srgbClr val="000000">
                      <a:alpha val="43137"/>
                    </a:srgbClr>
                  </a:outerShdw>
                </a:effectLst>
                <a:latin typeface="Gotham Black" pitchFamily="50" charset="0"/>
              </a:rPr>
              <a:t> Garai-</a:t>
            </a:r>
          </a:p>
        </p:txBody>
      </p:sp>
      <p:sp>
        <p:nvSpPr>
          <p:cNvPr id="121" name="Text Box 45">
            <a:extLst>
              <a:ext uri="{FF2B5EF4-FFF2-40B4-BE49-F238E27FC236}">
                <a16:creationId xmlns:a16="http://schemas.microsoft.com/office/drawing/2014/main" id="{CDA132EA-E296-41AA-B5CD-D3C496CEECCB}"/>
              </a:ext>
            </a:extLst>
          </p:cNvPr>
          <p:cNvSpPr txBox="1">
            <a:spLocks noChangeArrowheads="1"/>
          </p:cNvSpPr>
          <p:nvPr/>
        </p:nvSpPr>
        <p:spPr bwMode="auto">
          <a:xfrm>
            <a:off x="946268" y="2565400"/>
            <a:ext cx="1655762" cy="307975"/>
          </a:xfrm>
          <a:prstGeom prst="rect">
            <a:avLst/>
          </a:prstGeom>
          <a:solidFill>
            <a:srgbClr val="5F6DAC"/>
          </a:solidFill>
          <a:ln>
            <a:solidFill>
              <a:srgbClr val="5F6DAC"/>
            </a:solidFill>
            <a:headEnd/>
            <a:tailEnd/>
          </a:ln>
        </p:spPr>
        <p:style>
          <a:lnRef idx="1">
            <a:schemeClr val="accent3"/>
          </a:lnRef>
          <a:fillRef idx="2">
            <a:schemeClr val="accent3"/>
          </a:fillRef>
          <a:effectRef idx="1">
            <a:schemeClr val="accent3"/>
          </a:effectRef>
          <a:fontRef idx="minor">
            <a:schemeClr val="dk1"/>
          </a:fontRef>
        </p:style>
        <p:txBody>
          <a:bodyPr>
            <a:spAutoFit/>
          </a:bodyPr>
          <a:lstStyle/>
          <a:p>
            <a:pPr algn="ctr">
              <a:spcBef>
                <a:spcPct val="50000"/>
              </a:spcBef>
              <a:defRPr/>
            </a:pPr>
            <a:r>
              <a:rPr lang="es-ES" sz="1400" b="1" dirty="0" err="1">
                <a:solidFill>
                  <a:schemeClr val="bg1"/>
                </a:solidFill>
                <a:latin typeface="Gotham" panose="02000504050000020004" pitchFamily="2" charset="0"/>
                <a:cs typeface="Tahoma" pitchFamily="34" charset="0"/>
              </a:rPr>
              <a:t>Heterotropismo</a:t>
            </a:r>
            <a:endParaRPr lang="es-ES" sz="1400" b="1" dirty="0">
              <a:solidFill>
                <a:schemeClr val="bg1"/>
              </a:solidFill>
              <a:latin typeface="Gotham" panose="02000504050000020004" pitchFamily="2" charset="0"/>
              <a:cs typeface="Tahoma" pitchFamily="34" charset="0"/>
            </a:endParaRPr>
          </a:p>
        </p:txBody>
      </p:sp>
      <p:sp>
        <p:nvSpPr>
          <p:cNvPr id="124" name="Text Box 8">
            <a:extLst>
              <a:ext uri="{FF2B5EF4-FFF2-40B4-BE49-F238E27FC236}">
                <a16:creationId xmlns:a16="http://schemas.microsoft.com/office/drawing/2014/main" id="{82D3AD1D-3201-47EC-86BD-15CC78428C76}"/>
              </a:ext>
            </a:extLst>
          </p:cNvPr>
          <p:cNvSpPr txBox="1">
            <a:spLocks noChangeArrowheads="1"/>
          </p:cNvSpPr>
          <p:nvPr/>
        </p:nvSpPr>
        <p:spPr bwMode="auto">
          <a:xfrm>
            <a:off x="9090630" y="3731422"/>
            <a:ext cx="475753" cy="2145503"/>
          </a:xfrm>
          <a:prstGeom prst="rect">
            <a:avLst/>
          </a:prstGeom>
          <a:solidFill>
            <a:srgbClr val="8C88A3"/>
          </a:solidFill>
          <a:ln>
            <a:solidFill>
              <a:srgbClr val="8C88A3"/>
            </a:solidFill>
            <a:headEnd/>
            <a:tailEnd/>
          </a:ln>
        </p:spPr>
        <p:style>
          <a:lnRef idx="1">
            <a:schemeClr val="accent1"/>
          </a:lnRef>
          <a:fillRef idx="2">
            <a:schemeClr val="accent1"/>
          </a:fillRef>
          <a:effectRef idx="1">
            <a:schemeClr val="accent1"/>
          </a:effectRef>
          <a:fontRef idx="minor">
            <a:schemeClr val="dk1"/>
          </a:fontRef>
        </p:style>
        <p:txBody>
          <a:bodyPr vert="eaVert" wrap="square" lIns="83176" tIns="41588" rIns="83176" bIns="41588">
            <a:spAutoFit/>
          </a:bodyPr>
          <a:lstStyle/>
          <a:p>
            <a:pPr algn="ctr" defTabSz="831850">
              <a:spcBef>
                <a:spcPct val="50000"/>
              </a:spcBef>
              <a:defRPr/>
            </a:pPr>
            <a:r>
              <a:rPr lang="es-ES" sz="2000" b="1" dirty="0">
                <a:solidFill>
                  <a:schemeClr val="bg1"/>
                </a:solidFill>
                <a:latin typeface="Gotham Black" pitchFamily="50" charset="0"/>
                <a:cs typeface="Arial" charset="0"/>
              </a:rPr>
              <a:t>INTERACCIÓN</a:t>
            </a:r>
          </a:p>
        </p:txBody>
      </p:sp>
      <p:sp>
        <p:nvSpPr>
          <p:cNvPr id="125" name="Rectangle 3">
            <a:extLst>
              <a:ext uri="{FF2B5EF4-FFF2-40B4-BE49-F238E27FC236}">
                <a16:creationId xmlns:a16="http://schemas.microsoft.com/office/drawing/2014/main" id="{4C3A3BB4-D21D-426D-81D1-45D6DDEB7B79}"/>
              </a:ext>
            </a:extLst>
          </p:cNvPr>
          <p:cNvSpPr>
            <a:spLocks noChangeArrowheads="1"/>
          </p:cNvSpPr>
          <p:nvPr/>
        </p:nvSpPr>
        <p:spPr bwMode="auto">
          <a:xfrm>
            <a:off x="2746493" y="3284538"/>
            <a:ext cx="6192837" cy="3168650"/>
          </a:xfrm>
          <a:prstGeom prst="rect">
            <a:avLst/>
          </a:prstGeom>
          <a:solidFill>
            <a:srgbClr val="8C88A3"/>
          </a:solidFill>
          <a:ln>
            <a:solidFill>
              <a:srgbClr val="8C88A3"/>
            </a:solidFill>
            <a:headEnd/>
            <a:tailEnd/>
          </a:ln>
        </p:spPr>
        <p:style>
          <a:lnRef idx="1">
            <a:schemeClr val="accent1"/>
          </a:lnRef>
          <a:fillRef idx="2">
            <a:schemeClr val="accent1"/>
          </a:fillRef>
          <a:effectRef idx="1">
            <a:schemeClr val="accent1"/>
          </a:effectRef>
          <a:fontRef idx="minor">
            <a:schemeClr val="dk1"/>
          </a:fontRef>
        </p:style>
        <p:txBody>
          <a:bodyPr wrap="none" anchor="ctr"/>
          <a:lstStyle/>
          <a:p>
            <a:pPr>
              <a:defRPr/>
            </a:pPr>
            <a:endParaRPr lang="es-ES"/>
          </a:p>
        </p:txBody>
      </p:sp>
      <p:sp>
        <p:nvSpPr>
          <p:cNvPr id="126" name="Rectangle 4">
            <a:extLst>
              <a:ext uri="{FF2B5EF4-FFF2-40B4-BE49-F238E27FC236}">
                <a16:creationId xmlns:a16="http://schemas.microsoft.com/office/drawing/2014/main" id="{4CAF529F-9FBF-4279-A225-605F6361AC82}"/>
              </a:ext>
            </a:extLst>
          </p:cNvPr>
          <p:cNvSpPr>
            <a:spLocks noChangeArrowheads="1"/>
          </p:cNvSpPr>
          <p:nvPr/>
        </p:nvSpPr>
        <p:spPr bwMode="auto">
          <a:xfrm>
            <a:off x="2746493" y="804863"/>
            <a:ext cx="6192837" cy="2376487"/>
          </a:xfrm>
          <a:prstGeom prst="rect">
            <a:avLst/>
          </a:prstGeom>
          <a:solidFill>
            <a:srgbClr val="5F6DAC"/>
          </a:solidFill>
          <a:ln>
            <a:headEnd/>
            <a:tailEnd/>
          </a:ln>
        </p:spPr>
        <p:style>
          <a:lnRef idx="1">
            <a:schemeClr val="accent3"/>
          </a:lnRef>
          <a:fillRef idx="2">
            <a:schemeClr val="accent3"/>
          </a:fillRef>
          <a:effectRef idx="1">
            <a:schemeClr val="accent3"/>
          </a:effectRef>
          <a:fontRef idx="minor">
            <a:schemeClr val="dk1"/>
          </a:fontRef>
        </p:style>
        <p:txBody>
          <a:bodyPr wrap="none" lIns="83176" tIns="41588" rIns="83176" bIns="41588" anchor="ctr"/>
          <a:lstStyle/>
          <a:p>
            <a:pPr defTabSz="831850">
              <a:defRPr/>
            </a:pPr>
            <a:endParaRPr lang="es-ES" sz="1700">
              <a:latin typeface="Gotham" panose="02000504050000020004" pitchFamily="2" charset="0"/>
              <a:cs typeface="Arial" charset="0"/>
            </a:endParaRPr>
          </a:p>
        </p:txBody>
      </p:sp>
      <p:sp>
        <p:nvSpPr>
          <p:cNvPr id="127" name="Line 5">
            <a:extLst>
              <a:ext uri="{FF2B5EF4-FFF2-40B4-BE49-F238E27FC236}">
                <a16:creationId xmlns:a16="http://schemas.microsoft.com/office/drawing/2014/main" id="{AA78C26A-B4CB-4292-B6ED-6090FBB2D19A}"/>
              </a:ext>
            </a:extLst>
          </p:cNvPr>
          <p:cNvSpPr>
            <a:spLocks noChangeShapeType="1"/>
          </p:cNvSpPr>
          <p:nvPr/>
        </p:nvSpPr>
        <p:spPr bwMode="auto">
          <a:xfrm>
            <a:off x="946268" y="2205038"/>
            <a:ext cx="7993062" cy="0"/>
          </a:xfrm>
          <a:prstGeom prst="line">
            <a:avLst/>
          </a:prstGeom>
          <a:ln w="57150">
            <a:solidFill>
              <a:srgbClr val="8C88A3"/>
            </a:solidFill>
            <a:headEnd/>
            <a:tailEnd/>
          </a:ln>
        </p:spPr>
        <p:style>
          <a:lnRef idx="2">
            <a:schemeClr val="accent3"/>
          </a:lnRef>
          <a:fillRef idx="0">
            <a:schemeClr val="accent3"/>
          </a:fillRef>
          <a:effectRef idx="1">
            <a:schemeClr val="accent3"/>
          </a:effectRef>
          <a:fontRef idx="minor">
            <a:schemeClr val="tx1"/>
          </a:fontRef>
        </p:style>
        <p:txBody>
          <a:bodyPr/>
          <a:lstStyle/>
          <a:p>
            <a:pPr>
              <a:defRPr/>
            </a:pPr>
            <a:endParaRPr lang="es-ES" dirty="0">
              <a:highlight>
                <a:srgbClr val="5F6DAC"/>
              </a:highlight>
            </a:endParaRPr>
          </a:p>
        </p:txBody>
      </p:sp>
      <p:sp>
        <p:nvSpPr>
          <p:cNvPr id="128" name="Line 6">
            <a:extLst>
              <a:ext uri="{FF2B5EF4-FFF2-40B4-BE49-F238E27FC236}">
                <a16:creationId xmlns:a16="http://schemas.microsoft.com/office/drawing/2014/main" id="{B9D5856E-0611-4C81-B217-C6E3FA883F69}"/>
              </a:ext>
            </a:extLst>
          </p:cNvPr>
          <p:cNvSpPr>
            <a:spLocks noChangeShapeType="1"/>
          </p:cNvSpPr>
          <p:nvPr/>
        </p:nvSpPr>
        <p:spPr bwMode="auto">
          <a:xfrm flipV="1">
            <a:off x="946268" y="4941888"/>
            <a:ext cx="7993062" cy="0"/>
          </a:xfrm>
          <a:prstGeom prst="line">
            <a:avLst/>
          </a:prstGeom>
          <a:ln w="57150">
            <a:solidFill>
              <a:srgbClr val="5F6DAC"/>
            </a:solidFill>
            <a:headEnd/>
            <a:tailEnd/>
          </a:ln>
        </p:spPr>
        <p:style>
          <a:lnRef idx="2">
            <a:schemeClr val="accent4"/>
          </a:lnRef>
          <a:fillRef idx="0">
            <a:schemeClr val="accent4"/>
          </a:fillRef>
          <a:effectRef idx="1">
            <a:schemeClr val="accent4"/>
          </a:effectRef>
          <a:fontRef idx="minor">
            <a:schemeClr val="tx1"/>
          </a:fontRef>
        </p:style>
        <p:txBody>
          <a:bodyPr/>
          <a:lstStyle/>
          <a:p>
            <a:pPr>
              <a:defRPr/>
            </a:pPr>
            <a:endParaRPr lang="es-ES"/>
          </a:p>
        </p:txBody>
      </p:sp>
      <p:sp>
        <p:nvSpPr>
          <p:cNvPr id="129" name="Rectangle 9">
            <a:extLst>
              <a:ext uri="{FF2B5EF4-FFF2-40B4-BE49-F238E27FC236}">
                <a16:creationId xmlns:a16="http://schemas.microsoft.com/office/drawing/2014/main" id="{9231A00C-429B-4E7C-BCE4-60DF06BA50E5}"/>
              </a:ext>
            </a:extLst>
          </p:cNvPr>
          <p:cNvSpPr>
            <a:spLocks noChangeArrowheads="1"/>
          </p:cNvSpPr>
          <p:nvPr/>
        </p:nvSpPr>
        <p:spPr bwMode="auto">
          <a:xfrm>
            <a:off x="2890955" y="4076700"/>
            <a:ext cx="1368425"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a:latin typeface="Gotham" panose="02000504050000020004" pitchFamily="2" charset="0"/>
                <a:cs typeface="Tahoma" panose="020B0604030504040204" pitchFamily="34" charset="0"/>
              </a:rPr>
              <a:t>Amatoria</a:t>
            </a:r>
          </a:p>
        </p:txBody>
      </p:sp>
      <p:sp>
        <p:nvSpPr>
          <p:cNvPr id="130" name="Rectangle 10">
            <a:extLst>
              <a:ext uri="{FF2B5EF4-FFF2-40B4-BE49-F238E27FC236}">
                <a16:creationId xmlns:a16="http://schemas.microsoft.com/office/drawing/2014/main" id="{4F4820C3-8F7D-4DD3-9E80-A0DB1B8A555B}"/>
              </a:ext>
            </a:extLst>
          </p:cNvPr>
          <p:cNvSpPr>
            <a:spLocks noChangeArrowheads="1"/>
          </p:cNvSpPr>
          <p:nvPr/>
        </p:nvSpPr>
        <p:spPr bwMode="auto">
          <a:xfrm>
            <a:off x="4618155" y="4076700"/>
            <a:ext cx="2089150"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err="1">
                <a:latin typeface="Gotham" panose="02000504050000020004" pitchFamily="2" charset="0"/>
                <a:cs typeface="Tahoma" panose="020B0604030504040204" pitchFamily="34" charset="0"/>
              </a:rPr>
              <a:t>Interac</a:t>
            </a:r>
            <a:r>
              <a:rPr lang="es-ES" altLang="es-ES" sz="1400" dirty="0" err="1">
                <a:latin typeface="Gotham" panose="02000504050000020004" pitchFamily="2" charset="0"/>
                <a:cs typeface="Arial" panose="020B0604020202020204" pitchFamily="34" charset="0"/>
              </a:rPr>
              <a:t>.</a:t>
            </a:r>
            <a:r>
              <a:rPr lang="es-ES" altLang="es-ES" sz="1400" b="1" dirty="0" err="1">
                <a:latin typeface="Gotham" panose="02000504050000020004" pitchFamily="2" charset="0"/>
                <a:cs typeface="Tahoma" panose="020B0604030504040204" pitchFamily="34" charset="0"/>
              </a:rPr>
              <a:t>eróticas</a:t>
            </a:r>
            <a:endParaRPr lang="es-ES" altLang="es-ES" sz="1400" b="1" dirty="0">
              <a:latin typeface="Gotham" panose="02000504050000020004" pitchFamily="2" charset="0"/>
              <a:cs typeface="Tahoma" panose="020B0604030504040204" pitchFamily="34" charset="0"/>
            </a:endParaRPr>
          </a:p>
        </p:txBody>
      </p:sp>
      <p:sp>
        <p:nvSpPr>
          <p:cNvPr id="131" name="Rectangle 11">
            <a:extLst>
              <a:ext uri="{FF2B5EF4-FFF2-40B4-BE49-F238E27FC236}">
                <a16:creationId xmlns:a16="http://schemas.microsoft.com/office/drawing/2014/main" id="{F4399226-159D-4A92-BBFA-1EE609E35A50}"/>
              </a:ext>
            </a:extLst>
          </p:cNvPr>
          <p:cNvSpPr>
            <a:spLocks noChangeArrowheads="1"/>
          </p:cNvSpPr>
          <p:nvPr/>
        </p:nvSpPr>
        <p:spPr bwMode="auto">
          <a:xfrm>
            <a:off x="7139105" y="4076700"/>
            <a:ext cx="1655763"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a:latin typeface="Gotham" panose="02000504050000020004" pitchFamily="2" charset="0"/>
                <a:cs typeface="Tahoma" panose="020B0604030504040204" pitchFamily="34" charset="0"/>
              </a:rPr>
              <a:t>Amar(se)</a:t>
            </a:r>
            <a:endParaRPr lang="es-ES" altLang="es-ES" dirty="0">
              <a:latin typeface="Gotham" panose="02000504050000020004" pitchFamily="2" charset="0"/>
              <a:cs typeface="Arial" panose="020B0604020202020204" pitchFamily="34" charset="0"/>
            </a:endParaRPr>
          </a:p>
        </p:txBody>
      </p:sp>
      <p:sp>
        <p:nvSpPr>
          <p:cNvPr id="132" name="Rectangle 12">
            <a:extLst>
              <a:ext uri="{FF2B5EF4-FFF2-40B4-BE49-F238E27FC236}">
                <a16:creationId xmlns:a16="http://schemas.microsoft.com/office/drawing/2014/main" id="{A7165EB7-0F72-4602-B0BE-2D3143DDD0A5}"/>
              </a:ext>
            </a:extLst>
          </p:cNvPr>
          <p:cNvSpPr>
            <a:spLocks noChangeArrowheads="1"/>
          </p:cNvSpPr>
          <p:nvPr/>
        </p:nvSpPr>
        <p:spPr bwMode="auto">
          <a:xfrm>
            <a:off x="2890955" y="5157788"/>
            <a:ext cx="1368425"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a:latin typeface="Gotham" panose="02000504050000020004" pitchFamily="2" charset="0"/>
                <a:cs typeface="Tahoma" panose="020B0604030504040204" pitchFamily="34" charset="0"/>
              </a:rPr>
              <a:t>Pareja</a:t>
            </a:r>
          </a:p>
        </p:txBody>
      </p:sp>
      <p:sp>
        <p:nvSpPr>
          <p:cNvPr id="133" name="Rectangle 13">
            <a:extLst>
              <a:ext uri="{FF2B5EF4-FFF2-40B4-BE49-F238E27FC236}">
                <a16:creationId xmlns:a16="http://schemas.microsoft.com/office/drawing/2014/main" id="{9B1CAE08-10B5-464E-BC70-6CC86B656A13}"/>
              </a:ext>
            </a:extLst>
          </p:cNvPr>
          <p:cNvSpPr>
            <a:spLocks noChangeArrowheads="1"/>
          </p:cNvSpPr>
          <p:nvPr/>
        </p:nvSpPr>
        <p:spPr bwMode="auto">
          <a:xfrm>
            <a:off x="2890955" y="5589588"/>
            <a:ext cx="1368425"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a:latin typeface="Gotham" panose="02000504050000020004" pitchFamily="2" charset="0"/>
                <a:cs typeface="Tahoma" panose="020B0604030504040204" pitchFamily="34" charset="0"/>
              </a:rPr>
              <a:t>Procreación</a:t>
            </a:r>
          </a:p>
        </p:txBody>
      </p:sp>
      <p:sp>
        <p:nvSpPr>
          <p:cNvPr id="134" name="Rectangle 14">
            <a:extLst>
              <a:ext uri="{FF2B5EF4-FFF2-40B4-BE49-F238E27FC236}">
                <a16:creationId xmlns:a16="http://schemas.microsoft.com/office/drawing/2014/main" id="{EE5797EB-8741-4C0D-8538-A755F557205D}"/>
              </a:ext>
            </a:extLst>
          </p:cNvPr>
          <p:cNvSpPr>
            <a:spLocks noChangeArrowheads="1"/>
          </p:cNvSpPr>
          <p:nvPr/>
        </p:nvSpPr>
        <p:spPr bwMode="auto">
          <a:xfrm>
            <a:off x="4618155" y="5157788"/>
            <a:ext cx="2089150"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a:latin typeface="Gotham" panose="02000504050000020004" pitchFamily="2" charset="0"/>
                <a:cs typeface="Tahoma" panose="020B0604030504040204" pitchFamily="34" charset="0"/>
              </a:rPr>
              <a:t>Convivencia</a:t>
            </a:r>
          </a:p>
        </p:txBody>
      </p:sp>
      <p:sp>
        <p:nvSpPr>
          <p:cNvPr id="135" name="Rectangle 15">
            <a:extLst>
              <a:ext uri="{FF2B5EF4-FFF2-40B4-BE49-F238E27FC236}">
                <a16:creationId xmlns:a16="http://schemas.microsoft.com/office/drawing/2014/main" id="{BE47C874-87E2-4CD8-AAE3-B26B2E116A80}"/>
              </a:ext>
            </a:extLst>
          </p:cNvPr>
          <p:cNvSpPr>
            <a:spLocks noChangeArrowheads="1"/>
          </p:cNvSpPr>
          <p:nvPr/>
        </p:nvSpPr>
        <p:spPr bwMode="auto">
          <a:xfrm>
            <a:off x="4618155" y="5572125"/>
            <a:ext cx="2089150"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a:latin typeface="Gotham" panose="02000504050000020004" pitchFamily="2" charset="0"/>
                <a:cs typeface="Tahoma" panose="020B0604030504040204" pitchFamily="34" charset="0"/>
              </a:rPr>
              <a:t>Creación</a:t>
            </a:r>
            <a:r>
              <a:rPr lang="es-ES" altLang="es-ES">
                <a:latin typeface="Gotham" panose="02000504050000020004" pitchFamily="2" charset="0"/>
                <a:cs typeface="Arial" panose="020B0604020202020204" pitchFamily="34" charset="0"/>
              </a:rPr>
              <a:t> </a:t>
            </a:r>
            <a:r>
              <a:rPr lang="es-ES" altLang="es-ES" sz="1400" b="1">
                <a:latin typeface="Gotham" panose="02000504050000020004" pitchFamily="2" charset="0"/>
                <a:cs typeface="Tahoma" panose="020B0604030504040204" pitchFamily="34" charset="0"/>
              </a:rPr>
              <a:t>y Crianza</a:t>
            </a:r>
          </a:p>
        </p:txBody>
      </p:sp>
      <p:sp>
        <p:nvSpPr>
          <p:cNvPr id="136" name="Rectangle 16">
            <a:extLst>
              <a:ext uri="{FF2B5EF4-FFF2-40B4-BE49-F238E27FC236}">
                <a16:creationId xmlns:a16="http://schemas.microsoft.com/office/drawing/2014/main" id="{8FEDED41-FCEB-4A7D-BC83-08553D4C635C}"/>
              </a:ext>
            </a:extLst>
          </p:cNvPr>
          <p:cNvSpPr>
            <a:spLocks noChangeArrowheads="1"/>
          </p:cNvSpPr>
          <p:nvPr/>
        </p:nvSpPr>
        <p:spPr bwMode="auto">
          <a:xfrm>
            <a:off x="7139105" y="5140325"/>
            <a:ext cx="1655763"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a:latin typeface="Gotham" panose="02000504050000020004" pitchFamily="2" charset="0"/>
                <a:cs typeface="Tahoma" panose="020B0604030504040204" pitchFamily="34" charset="0"/>
              </a:rPr>
              <a:t>Compartir(se)</a:t>
            </a:r>
            <a:endParaRPr lang="es-ES" altLang="es-ES" dirty="0">
              <a:latin typeface="Gotham" panose="02000504050000020004" pitchFamily="2" charset="0"/>
              <a:cs typeface="Arial" panose="020B0604020202020204" pitchFamily="34" charset="0"/>
            </a:endParaRPr>
          </a:p>
        </p:txBody>
      </p:sp>
      <p:sp>
        <p:nvSpPr>
          <p:cNvPr id="137" name="Rectangle 17">
            <a:extLst>
              <a:ext uri="{FF2B5EF4-FFF2-40B4-BE49-F238E27FC236}">
                <a16:creationId xmlns:a16="http://schemas.microsoft.com/office/drawing/2014/main" id="{CDAA5D98-D434-46F7-8A36-348B5256B247}"/>
              </a:ext>
            </a:extLst>
          </p:cNvPr>
          <p:cNvSpPr>
            <a:spLocks noChangeArrowheads="1"/>
          </p:cNvSpPr>
          <p:nvPr/>
        </p:nvSpPr>
        <p:spPr bwMode="auto">
          <a:xfrm>
            <a:off x="7139105" y="5572125"/>
            <a:ext cx="1655763"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a:latin typeface="Gotham" panose="02000504050000020004" pitchFamily="2" charset="0"/>
                <a:cs typeface="Tahoma" panose="020B0604030504040204" pitchFamily="34" charset="0"/>
              </a:rPr>
              <a:t>Proyectar(se)</a:t>
            </a:r>
          </a:p>
        </p:txBody>
      </p:sp>
      <p:sp>
        <p:nvSpPr>
          <p:cNvPr id="138" name="Rectangle 18">
            <a:extLst>
              <a:ext uri="{FF2B5EF4-FFF2-40B4-BE49-F238E27FC236}">
                <a16:creationId xmlns:a16="http://schemas.microsoft.com/office/drawing/2014/main" id="{302F126A-9C48-413D-9B75-AEA516A2F830}"/>
              </a:ext>
            </a:extLst>
          </p:cNvPr>
          <p:cNvSpPr>
            <a:spLocks noChangeArrowheads="1"/>
          </p:cNvSpPr>
          <p:nvPr/>
        </p:nvSpPr>
        <p:spPr bwMode="auto">
          <a:xfrm>
            <a:off x="2890955" y="3429000"/>
            <a:ext cx="1368425"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a:latin typeface="Gotham" panose="02000504050000020004" pitchFamily="2" charset="0"/>
                <a:cs typeface="Tahoma" panose="020B0604030504040204" pitchFamily="34" charset="0"/>
              </a:rPr>
              <a:t>Sexmiótica</a:t>
            </a:r>
          </a:p>
        </p:txBody>
      </p:sp>
      <p:sp>
        <p:nvSpPr>
          <p:cNvPr id="139" name="Rectangle 19">
            <a:extLst>
              <a:ext uri="{FF2B5EF4-FFF2-40B4-BE49-F238E27FC236}">
                <a16:creationId xmlns:a16="http://schemas.microsoft.com/office/drawing/2014/main" id="{6CBD5228-25A2-419F-A7CF-204D1255238F}"/>
              </a:ext>
            </a:extLst>
          </p:cNvPr>
          <p:cNvSpPr>
            <a:spLocks noChangeArrowheads="1"/>
          </p:cNvSpPr>
          <p:nvPr/>
        </p:nvSpPr>
        <p:spPr bwMode="auto">
          <a:xfrm>
            <a:off x="4618155" y="3429000"/>
            <a:ext cx="2089150"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a:latin typeface="Gotham" panose="02000504050000020004" pitchFamily="2" charset="0"/>
                <a:cs typeface="Tahoma" panose="020B0604030504040204" pitchFamily="34" charset="0"/>
              </a:rPr>
              <a:t>Interac</a:t>
            </a:r>
            <a:r>
              <a:rPr lang="es-ES" altLang="es-ES">
                <a:latin typeface="Gotham" panose="02000504050000020004" pitchFamily="2" charset="0"/>
                <a:cs typeface="Arial" panose="020B0604020202020204" pitchFamily="34" charset="0"/>
              </a:rPr>
              <a:t>. </a:t>
            </a:r>
            <a:r>
              <a:rPr lang="es-ES" altLang="es-ES" sz="1400" b="1">
                <a:latin typeface="Gotham" panose="02000504050000020004" pitchFamily="2" charset="0"/>
                <a:cs typeface="Tahoma" panose="020B0604030504040204" pitchFamily="34" charset="0"/>
              </a:rPr>
              <a:t>significantes</a:t>
            </a:r>
          </a:p>
        </p:txBody>
      </p:sp>
      <p:sp>
        <p:nvSpPr>
          <p:cNvPr id="140" name="Rectangle 20">
            <a:extLst>
              <a:ext uri="{FF2B5EF4-FFF2-40B4-BE49-F238E27FC236}">
                <a16:creationId xmlns:a16="http://schemas.microsoft.com/office/drawing/2014/main" id="{5C0B5A0B-24BC-4F84-807C-E666EF435009}"/>
              </a:ext>
            </a:extLst>
          </p:cNvPr>
          <p:cNvSpPr>
            <a:spLocks noChangeArrowheads="1"/>
          </p:cNvSpPr>
          <p:nvPr/>
        </p:nvSpPr>
        <p:spPr bwMode="auto">
          <a:xfrm>
            <a:off x="7139105" y="3429000"/>
            <a:ext cx="1655763"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a:latin typeface="Gotham" panose="02000504050000020004" pitchFamily="2" charset="0"/>
                <a:cs typeface="Tahoma" panose="020B0604030504040204" pitchFamily="34" charset="0"/>
              </a:rPr>
              <a:t>Comunicar(se)</a:t>
            </a:r>
            <a:endParaRPr lang="es-ES" altLang="es-ES" dirty="0">
              <a:latin typeface="Gotham" panose="02000504050000020004" pitchFamily="2" charset="0"/>
              <a:cs typeface="Arial" panose="020B0604020202020204" pitchFamily="34" charset="0"/>
            </a:endParaRPr>
          </a:p>
        </p:txBody>
      </p:sp>
      <p:sp>
        <p:nvSpPr>
          <p:cNvPr id="141" name="Rectangle 21">
            <a:extLst>
              <a:ext uri="{FF2B5EF4-FFF2-40B4-BE49-F238E27FC236}">
                <a16:creationId xmlns:a16="http://schemas.microsoft.com/office/drawing/2014/main" id="{BC4E590F-92C6-4BAF-9774-7BACE548D15C}"/>
              </a:ext>
            </a:extLst>
          </p:cNvPr>
          <p:cNvSpPr>
            <a:spLocks noChangeArrowheads="1"/>
          </p:cNvSpPr>
          <p:nvPr/>
        </p:nvSpPr>
        <p:spPr bwMode="auto">
          <a:xfrm>
            <a:off x="2890955" y="4508500"/>
            <a:ext cx="1368425"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err="1">
                <a:latin typeface="Gotham" panose="02000504050000020004" pitchFamily="2" charset="0"/>
                <a:cs typeface="Tahoma" panose="020B0604030504040204" pitchFamily="34" charset="0"/>
              </a:rPr>
              <a:t>Aphrodisia</a:t>
            </a:r>
            <a:endParaRPr lang="es-ES" altLang="es-ES" sz="1400" b="1" dirty="0">
              <a:latin typeface="Gotham" panose="02000504050000020004" pitchFamily="2" charset="0"/>
              <a:cs typeface="Tahoma" panose="020B0604030504040204" pitchFamily="34" charset="0"/>
            </a:endParaRPr>
          </a:p>
        </p:txBody>
      </p:sp>
      <p:sp>
        <p:nvSpPr>
          <p:cNvPr id="142" name="Rectangle 22">
            <a:extLst>
              <a:ext uri="{FF2B5EF4-FFF2-40B4-BE49-F238E27FC236}">
                <a16:creationId xmlns:a16="http://schemas.microsoft.com/office/drawing/2014/main" id="{B0C94EFC-2C40-4469-97A0-BAEA0E8F8F41}"/>
              </a:ext>
            </a:extLst>
          </p:cNvPr>
          <p:cNvSpPr>
            <a:spLocks noChangeArrowheads="1"/>
          </p:cNvSpPr>
          <p:nvPr/>
        </p:nvSpPr>
        <p:spPr bwMode="auto">
          <a:xfrm>
            <a:off x="4618155" y="4508500"/>
            <a:ext cx="2089150"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err="1">
                <a:latin typeface="Gotham" panose="02000504050000020004" pitchFamily="2" charset="0"/>
                <a:cs typeface="Tahoma" panose="020B0604030504040204" pitchFamily="34" charset="0"/>
              </a:rPr>
              <a:t>Interac.hedónicas</a:t>
            </a:r>
            <a:endParaRPr lang="es-ES" altLang="es-ES" sz="1400" b="1" dirty="0">
              <a:latin typeface="Gotham" panose="02000504050000020004" pitchFamily="2" charset="0"/>
              <a:cs typeface="Tahoma" panose="020B0604030504040204" pitchFamily="34" charset="0"/>
            </a:endParaRPr>
          </a:p>
        </p:txBody>
      </p:sp>
      <p:sp>
        <p:nvSpPr>
          <p:cNvPr id="143" name="Rectangle 23">
            <a:extLst>
              <a:ext uri="{FF2B5EF4-FFF2-40B4-BE49-F238E27FC236}">
                <a16:creationId xmlns:a16="http://schemas.microsoft.com/office/drawing/2014/main" id="{B86540EF-984D-416E-B88C-00EAAC39EF19}"/>
              </a:ext>
            </a:extLst>
          </p:cNvPr>
          <p:cNvSpPr>
            <a:spLocks noChangeArrowheads="1"/>
          </p:cNvSpPr>
          <p:nvPr/>
        </p:nvSpPr>
        <p:spPr bwMode="auto">
          <a:xfrm>
            <a:off x="7139105" y="4508500"/>
            <a:ext cx="1655763"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a:latin typeface="Gotham" panose="02000504050000020004" pitchFamily="2" charset="0"/>
                <a:cs typeface="Tahoma" panose="020B0604030504040204" pitchFamily="34" charset="0"/>
              </a:rPr>
              <a:t>Gozar(se)</a:t>
            </a:r>
            <a:endParaRPr lang="es-ES" altLang="es-ES" dirty="0">
              <a:latin typeface="Gotham" panose="02000504050000020004" pitchFamily="2" charset="0"/>
              <a:cs typeface="Arial" panose="020B0604020202020204" pitchFamily="34" charset="0"/>
            </a:endParaRPr>
          </a:p>
        </p:txBody>
      </p:sp>
      <p:sp>
        <p:nvSpPr>
          <p:cNvPr id="144" name="Rectangle 24">
            <a:extLst>
              <a:ext uri="{FF2B5EF4-FFF2-40B4-BE49-F238E27FC236}">
                <a16:creationId xmlns:a16="http://schemas.microsoft.com/office/drawing/2014/main" id="{8E3018D2-9FD3-4C3B-AB35-0EFB0AB4DAD9}"/>
              </a:ext>
            </a:extLst>
          </p:cNvPr>
          <p:cNvSpPr>
            <a:spLocks noChangeArrowheads="1"/>
          </p:cNvSpPr>
          <p:nvPr/>
        </p:nvSpPr>
        <p:spPr bwMode="auto">
          <a:xfrm>
            <a:off x="2890955" y="6021388"/>
            <a:ext cx="1368425"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a:latin typeface="Gotham" panose="02000504050000020004" pitchFamily="2" charset="0"/>
                <a:cs typeface="Tahoma" panose="020B0604030504040204" pitchFamily="34" charset="0"/>
              </a:rPr>
              <a:t>Eudemonia</a:t>
            </a:r>
          </a:p>
        </p:txBody>
      </p:sp>
      <p:sp>
        <p:nvSpPr>
          <p:cNvPr id="145" name="Rectangle 25">
            <a:extLst>
              <a:ext uri="{FF2B5EF4-FFF2-40B4-BE49-F238E27FC236}">
                <a16:creationId xmlns:a16="http://schemas.microsoft.com/office/drawing/2014/main" id="{48AD5A22-54B2-4F29-A4B4-78EAC0299EA7}"/>
              </a:ext>
            </a:extLst>
          </p:cNvPr>
          <p:cNvSpPr>
            <a:spLocks noChangeArrowheads="1"/>
          </p:cNvSpPr>
          <p:nvPr/>
        </p:nvSpPr>
        <p:spPr bwMode="auto">
          <a:xfrm>
            <a:off x="4618155" y="6003925"/>
            <a:ext cx="2089150"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a:latin typeface="Gotham" panose="02000504050000020004" pitchFamily="2" charset="0"/>
                <a:cs typeface="Tahoma" panose="020B0604030504040204" pitchFamily="34" charset="0"/>
              </a:rPr>
              <a:t>Bienestar</a:t>
            </a:r>
          </a:p>
        </p:txBody>
      </p:sp>
      <p:sp>
        <p:nvSpPr>
          <p:cNvPr id="146" name="Rectangle 26">
            <a:extLst>
              <a:ext uri="{FF2B5EF4-FFF2-40B4-BE49-F238E27FC236}">
                <a16:creationId xmlns:a16="http://schemas.microsoft.com/office/drawing/2014/main" id="{AB6C8F4E-038B-441D-917B-2ECFE9C492DC}"/>
              </a:ext>
            </a:extLst>
          </p:cNvPr>
          <p:cNvSpPr>
            <a:spLocks noChangeArrowheads="1"/>
          </p:cNvSpPr>
          <p:nvPr/>
        </p:nvSpPr>
        <p:spPr bwMode="auto">
          <a:xfrm>
            <a:off x="7139105" y="6003925"/>
            <a:ext cx="1655763"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es-ES" altLang="es-ES" sz="1400" b="1" dirty="0">
                <a:latin typeface="Gotham" panose="02000504050000020004" pitchFamily="2" charset="0"/>
                <a:cs typeface="Tahoma" panose="020B0604030504040204" pitchFamily="34" charset="0"/>
              </a:rPr>
              <a:t>Satisfacer(se)</a:t>
            </a:r>
            <a:endParaRPr lang="es-ES" altLang="es-ES" dirty="0">
              <a:latin typeface="Gotham" panose="02000504050000020004" pitchFamily="2" charset="0"/>
              <a:cs typeface="Arial" panose="020B0604020202020204" pitchFamily="34" charset="0"/>
            </a:endParaRPr>
          </a:p>
        </p:txBody>
      </p:sp>
      <p:sp>
        <p:nvSpPr>
          <p:cNvPr id="147" name="Rectangle 27">
            <a:extLst>
              <a:ext uri="{FF2B5EF4-FFF2-40B4-BE49-F238E27FC236}">
                <a16:creationId xmlns:a16="http://schemas.microsoft.com/office/drawing/2014/main" id="{C0E1060E-BE76-4DF2-A1A7-79B9B5792EF9}"/>
              </a:ext>
            </a:extLst>
          </p:cNvPr>
          <p:cNvSpPr>
            <a:spLocks noChangeArrowheads="1"/>
          </p:cNvSpPr>
          <p:nvPr/>
        </p:nvSpPr>
        <p:spPr bwMode="auto">
          <a:xfrm>
            <a:off x="2890955" y="1341438"/>
            <a:ext cx="1368425" cy="304800"/>
          </a:xfrm>
          <a:prstGeom prst="rect">
            <a:avLst/>
          </a:prstGeom>
          <a:solidFill>
            <a:schemeClr val="bg1"/>
          </a:solidFill>
          <a:ln w="9525">
            <a:noFill/>
            <a:miter lim="800000"/>
            <a:headEnd/>
            <a:tailEnd/>
          </a:ln>
          <a:effectLst/>
        </p:spPr>
        <p:txBody>
          <a:bodyPr wrap="none" lIns="83176" tIns="41588" rIns="83176" bIns="41588" anchor="ctr"/>
          <a:lstStyle/>
          <a:p>
            <a:pPr algn="ctr" defTabSz="831850">
              <a:defRPr/>
            </a:pPr>
            <a:r>
              <a:rPr lang="es-ES" sz="1400" b="1" dirty="0" err="1">
                <a:solidFill>
                  <a:srgbClr val="5F6DAC"/>
                </a:solidFill>
                <a:latin typeface="Gotham" panose="02000504050000020004" pitchFamily="2" charset="0"/>
                <a:cs typeface="Tahoma" pitchFamily="34" charset="0"/>
              </a:rPr>
              <a:t>Sexación</a:t>
            </a:r>
            <a:endParaRPr lang="es-ES" sz="1400" b="1" dirty="0">
              <a:solidFill>
                <a:srgbClr val="5F6DAC"/>
              </a:solidFill>
              <a:latin typeface="Gotham" panose="02000504050000020004" pitchFamily="2" charset="0"/>
              <a:cs typeface="Tahoma" pitchFamily="34" charset="0"/>
            </a:endParaRPr>
          </a:p>
        </p:txBody>
      </p:sp>
      <p:sp>
        <p:nvSpPr>
          <p:cNvPr id="148" name="Rectangle 28">
            <a:extLst>
              <a:ext uri="{FF2B5EF4-FFF2-40B4-BE49-F238E27FC236}">
                <a16:creationId xmlns:a16="http://schemas.microsoft.com/office/drawing/2014/main" id="{2EF7D2D4-717B-45F1-B1B5-24B050D4F4B5}"/>
              </a:ext>
            </a:extLst>
          </p:cNvPr>
          <p:cNvSpPr>
            <a:spLocks noChangeArrowheads="1"/>
          </p:cNvSpPr>
          <p:nvPr/>
        </p:nvSpPr>
        <p:spPr bwMode="auto">
          <a:xfrm>
            <a:off x="2890955" y="2349500"/>
            <a:ext cx="1368425"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a:solidFill>
                  <a:srgbClr val="8C88A3"/>
                </a:solidFill>
                <a:latin typeface="Gotham" panose="02000504050000020004" pitchFamily="2" charset="0"/>
                <a:cs typeface="Tahoma" panose="020B0604030504040204" pitchFamily="34" charset="0"/>
              </a:rPr>
              <a:t>Erótica</a:t>
            </a:r>
          </a:p>
        </p:txBody>
      </p:sp>
      <p:sp>
        <p:nvSpPr>
          <p:cNvPr id="149" name="Rectangle 29">
            <a:extLst>
              <a:ext uri="{FF2B5EF4-FFF2-40B4-BE49-F238E27FC236}">
                <a16:creationId xmlns:a16="http://schemas.microsoft.com/office/drawing/2014/main" id="{B22FD06A-812B-4A33-AA61-E37F41EB62A9}"/>
              </a:ext>
            </a:extLst>
          </p:cNvPr>
          <p:cNvSpPr>
            <a:spLocks noChangeArrowheads="1"/>
          </p:cNvSpPr>
          <p:nvPr/>
        </p:nvSpPr>
        <p:spPr bwMode="auto">
          <a:xfrm>
            <a:off x="4978518" y="908050"/>
            <a:ext cx="1362075" cy="304800"/>
          </a:xfrm>
          <a:prstGeom prst="rect">
            <a:avLst/>
          </a:prstGeom>
          <a:solidFill>
            <a:schemeClr val="bg1"/>
          </a:solidFill>
          <a:ln w="9525">
            <a:noFill/>
            <a:miter lim="800000"/>
            <a:headEnd/>
            <a:tailEnd/>
          </a:ln>
          <a:effectLst/>
        </p:spPr>
        <p:txBody>
          <a:bodyPr wrap="none" lIns="83176" tIns="41588" rIns="83176" bIns="41588" anchor="ctr"/>
          <a:lstStyle/>
          <a:p>
            <a:pPr algn="ctr" defTabSz="831850">
              <a:defRPr/>
            </a:pPr>
            <a:r>
              <a:rPr lang="es-ES" sz="1400" b="1" dirty="0">
                <a:solidFill>
                  <a:srgbClr val="5F6DAC"/>
                </a:solidFill>
                <a:latin typeface="Gotham" panose="02000504050000020004" pitchFamily="2" charset="0"/>
                <a:cs typeface="Tahoma" pitchFamily="34" charset="0"/>
              </a:rPr>
              <a:t>Estructuras</a:t>
            </a:r>
          </a:p>
        </p:txBody>
      </p:sp>
      <p:sp>
        <p:nvSpPr>
          <p:cNvPr id="150" name="Rectangle 30">
            <a:extLst>
              <a:ext uri="{FF2B5EF4-FFF2-40B4-BE49-F238E27FC236}">
                <a16:creationId xmlns:a16="http://schemas.microsoft.com/office/drawing/2014/main" id="{9D1691F1-FAC9-4B4F-9AA1-C8F250615561}"/>
              </a:ext>
            </a:extLst>
          </p:cNvPr>
          <p:cNvSpPr>
            <a:spLocks noChangeArrowheads="1"/>
          </p:cNvSpPr>
          <p:nvPr/>
        </p:nvSpPr>
        <p:spPr bwMode="auto">
          <a:xfrm>
            <a:off x="4978518" y="1341438"/>
            <a:ext cx="1368425" cy="304800"/>
          </a:xfrm>
          <a:prstGeom prst="rect">
            <a:avLst/>
          </a:prstGeom>
          <a:solidFill>
            <a:schemeClr val="bg1"/>
          </a:solidFill>
          <a:ln w="9525">
            <a:noFill/>
            <a:miter lim="800000"/>
            <a:headEnd/>
            <a:tailEnd/>
          </a:ln>
          <a:effectLst/>
        </p:spPr>
        <p:txBody>
          <a:bodyPr wrap="none" lIns="83176" tIns="41588" rIns="83176" bIns="41588" anchor="ctr"/>
          <a:lstStyle/>
          <a:p>
            <a:pPr algn="ctr" defTabSz="831850">
              <a:defRPr/>
            </a:pPr>
            <a:r>
              <a:rPr lang="es-ES" sz="1400" b="1" dirty="0">
                <a:solidFill>
                  <a:srgbClr val="5F6DAC"/>
                </a:solidFill>
                <a:latin typeface="Gotham" panose="02000504050000020004" pitchFamily="2" charset="0"/>
                <a:cs typeface="Tahoma" pitchFamily="34" charset="0"/>
              </a:rPr>
              <a:t>Veredictos</a:t>
            </a:r>
          </a:p>
        </p:txBody>
      </p:sp>
      <p:sp>
        <p:nvSpPr>
          <p:cNvPr id="151" name="Rectangle 31">
            <a:extLst>
              <a:ext uri="{FF2B5EF4-FFF2-40B4-BE49-F238E27FC236}">
                <a16:creationId xmlns:a16="http://schemas.microsoft.com/office/drawing/2014/main" id="{035D03D4-CF19-4B2D-BE3E-C7BA858D8AC6}"/>
              </a:ext>
            </a:extLst>
          </p:cNvPr>
          <p:cNvSpPr>
            <a:spLocks noChangeArrowheads="1"/>
          </p:cNvSpPr>
          <p:nvPr/>
        </p:nvSpPr>
        <p:spPr bwMode="auto">
          <a:xfrm>
            <a:off x="4978518" y="2349500"/>
            <a:ext cx="1368425"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a:solidFill>
                  <a:srgbClr val="8C88A3"/>
                </a:solidFill>
                <a:latin typeface="Gotham" panose="02000504050000020004" pitchFamily="2" charset="0"/>
                <a:cs typeface="Tahoma" panose="020B0604030504040204" pitchFamily="34" charset="0"/>
              </a:rPr>
              <a:t>Afectos</a:t>
            </a:r>
          </a:p>
        </p:txBody>
      </p:sp>
      <p:sp>
        <p:nvSpPr>
          <p:cNvPr id="152" name="Rectangle 32">
            <a:extLst>
              <a:ext uri="{FF2B5EF4-FFF2-40B4-BE49-F238E27FC236}">
                <a16:creationId xmlns:a16="http://schemas.microsoft.com/office/drawing/2014/main" id="{52011149-563A-4021-9EA0-A37247CBC6E6}"/>
              </a:ext>
            </a:extLst>
          </p:cNvPr>
          <p:cNvSpPr>
            <a:spLocks noChangeArrowheads="1"/>
          </p:cNvSpPr>
          <p:nvPr/>
        </p:nvSpPr>
        <p:spPr bwMode="auto">
          <a:xfrm>
            <a:off x="7139105" y="909638"/>
            <a:ext cx="1655763" cy="304800"/>
          </a:xfrm>
          <a:prstGeom prst="rect">
            <a:avLst/>
          </a:prstGeom>
          <a:solidFill>
            <a:schemeClr val="bg1"/>
          </a:solidFill>
          <a:ln w="9525">
            <a:noFill/>
            <a:miter lim="800000"/>
            <a:headEnd/>
            <a:tailEnd/>
          </a:ln>
          <a:effectLst/>
        </p:spPr>
        <p:txBody>
          <a:bodyPr wrap="none" lIns="83176" tIns="41588" rIns="83176" bIns="41588" anchor="ctr"/>
          <a:lstStyle/>
          <a:p>
            <a:pPr algn="ctr" defTabSz="831850">
              <a:defRPr/>
            </a:pPr>
            <a:r>
              <a:rPr lang="es-ES" sz="1400" b="1" dirty="0">
                <a:solidFill>
                  <a:srgbClr val="5F6DAC"/>
                </a:solidFill>
                <a:latin typeface="Gotham" panose="02000504050000020004" pitchFamily="2" charset="0"/>
                <a:cs typeface="Tahoma" pitchFamily="34" charset="0"/>
              </a:rPr>
              <a:t>Diferenciar(se)</a:t>
            </a:r>
          </a:p>
        </p:txBody>
      </p:sp>
      <p:sp>
        <p:nvSpPr>
          <p:cNvPr id="153" name="Rectangle 33">
            <a:extLst>
              <a:ext uri="{FF2B5EF4-FFF2-40B4-BE49-F238E27FC236}">
                <a16:creationId xmlns:a16="http://schemas.microsoft.com/office/drawing/2014/main" id="{B710D50C-4FC3-4F2B-BABB-4EC84188B0D2}"/>
              </a:ext>
            </a:extLst>
          </p:cNvPr>
          <p:cNvSpPr>
            <a:spLocks noChangeArrowheads="1"/>
          </p:cNvSpPr>
          <p:nvPr/>
        </p:nvSpPr>
        <p:spPr bwMode="auto">
          <a:xfrm>
            <a:off x="7139105" y="1341438"/>
            <a:ext cx="1655763" cy="304800"/>
          </a:xfrm>
          <a:prstGeom prst="rect">
            <a:avLst/>
          </a:prstGeom>
          <a:solidFill>
            <a:schemeClr val="bg1"/>
          </a:solidFill>
          <a:ln w="9525">
            <a:noFill/>
            <a:miter lim="800000"/>
            <a:headEnd/>
            <a:tailEnd/>
          </a:ln>
          <a:effectLst/>
        </p:spPr>
        <p:txBody>
          <a:bodyPr wrap="none" lIns="83176" tIns="41588" rIns="83176" bIns="41588" anchor="ctr"/>
          <a:lstStyle/>
          <a:p>
            <a:pPr algn="ctr" defTabSz="831850">
              <a:defRPr/>
            </a:pPr>
            <a:r>
              <a:rPr lang="es-ES" sz="1400" b="1" dirty="0">
                <a:solidFill>
                  <a:srgbClr val="5F6DAC"/>
                </a:solidFill>
                <a:latin typeface="Gotham" panose="02000504050000020004" pitchFamily="2" charset="0"/>
                <a:cs typeface="Tahoma" pitchFamily="34" charset="0"/>
              </a:rPr>
              <a:t>Identificar(se)</a:t>
            </a:r>
            <a:endParaRPr lang="es-ES" sz="1700" dirty="0">
              <a:solidFill>
                <a:srgbClr val="5F6DAC"/>
              </a:solidFill>
              <a:latin typeface="Gotham" panose="02000504050000020004" pitchFamily="2" charset="0"/>
              <a:cs typeface="Arial" charset="0"/>
            </a:endParaRPr>
          </a:p>
        </p:txBody>
      </p:sp>
      <p:sp>
        <p:nvSpPr>
          <p:cNvPr id="154" name="Rectangle 34">
            <a:extLst>
              <a:ext uri="{FF2B5EF4-FFF2-40B4-BE49-F238E27FC236}">
                <a16:creationId xmlns:a16="http://schemas.microsoft.com/office/drawing/2014/main" id="{069052F0-5C50-41F5-92D6-226F24DC377C}"/>
              </a:ext>
            </a:extLst>
          </p:cNvPr>
          <p:cNvSpPr>
            <a:spLocks noChangeArrowheads="1"/>
          </p:cNvSpPr>
          <p:nvPr/>
        </p:nvSpPr>
        <p:spPr bwMode="auto">
          <a:xfrm>
            <a:off x="7139105" y="2347913"/>
            <a:ext cx="1655763"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a:solidFill>
                  <a:srgbClr val="8C88A3"/>
                </a:solidFill>
                <a:latin typeface="Gotham" panose="02000504050000020004" pitchFamily="2" charset="0"/>
                <a:cs typeface="Tahoma" panose="020B0604030504040204" pitchFamily="34" charset="0"/>
              </a:rPr>
              <a:t>Sentir(se)</a:t>
            </a:r>
            <a:endParaRPr lang="es-ES" altLang="es-ES" dirty="0">
              <a:solidFill>
                <a:srgbClr val="8C88A3"/>
              </a:solidFill>
              <a:latin typeface="Gotham" panose="02000504050000020004" pitchFamily="2" charset="0"/>
              <a:cs typeface="Arial" panose="020B0604020202020204" pitchFamily="34" charset="0"/>
            </a:endParaRPr>
          </a:p>
        </p:txBody>
      </p:sp>
      <p:sp>
        <p:nvSpPr>
          <p:cNvPr id="155" name="Rectangle 35">
            <a:extLst>
              <a:ext uri="{FF2B5EF4-FFF2-40B4-BE49-F238E27FC236}">
                <a16:creationId xmlns:a16="http://schemas.microsoft.com/office/drawing/2014/main" id="{4E456EEB-879B-4F76-8BBD-294764D08C00}"/>
              </a:ext>
            </a:extLst>
          </p:cNvPr>
          <p:cNvSpPr>
            <a:spLocks noChangeArrowheads="1"/>
          </p:cNvSpPr>
          <p:nvPr/>
        </p:nvSpPr>
        <p:spPr bwMode="auto">
          <a:xfrm>
            <a:off x="2890955" y="1773238"/>
            <a:ext cx="1368425" cy="304800"/>
          </a:xfrm>
          <a:prstGeom prst="rect">
            <a:avLst/>
          </a:prstGeom>
          <a:solidFill>
            <a:schemeClr val="bg1"/>
          </a:solidFill>
          <a:ln w="9525">
            <a:noFill/>
            <a:miter lim="800000"/>
            <a:headEnd/>
            <a:tailEnd/>
          </a:ln>
          <a:effectLst/>
        </p:spPr>
        <p:txBody>
          <a:bodyPr wrap="none" lIns="83176" tIns="41588" rIns="83176" bIns="41588" anchor="ctr"/>
          <a:lstStyle/>
          <a:p>
            <a:pPr algn="ctr" defTabSz="831850">
              <a:defRPr/>
            </a:pPr>
            <a:r>
              <a:rPr lang="es-ES" sz="1400" b="1" dirty="0">
                <a:solidFill>
                  <a:srgbClr val="5F6DAC"/>
                </a:solidFill>
                <a:latin typeface="Gotham" panose="02000504050000020004" pitchFamily="2" charset="0"/>
                <a:cs typeface="Tahoma" pitchFamily="34" charset="0"/>
              </a:rPr>
              <a:t>Sexualidad</a:t>
            </a:r>
          </a:p>
        </p:txBody>
      </p:sp>
      <p:sp>
        <p:nvSpPr>
          <p:cNvPr id="156" name="Rectangle 36">
            <a:extLst>
              <a:ext uri="{FF2B5EF4-FFF2-40B4-BE49-F238E27FC236}">
                <a16:creationId xmlns:a16="http://schemas.microsoft.com/office/drawing/2014/main" id="{1D9C381C-EDD0-4475-A7A5-9DC3C5CAD6BA}"/>
              </a:ext>
            </a:extLst>
          </p:cNvPr>
          <p:cNvSpPr>
            <a:spLocks noChangeArrowheads="1"/>
          </p:cNvSpPr>
          <p:nvPr/>
        </p:nvSpPr>
        <p:spPr bwMode="auto">
          <a:xfrm>
            <a:off x="4978518" y="1773238"/>
            <a:ext cx="1368425" cy="304800"/>
          </a:xfrm>
          <a:prstGeom prst="rect">
            <a:avLst/>
          </a:prstGeom>
          <a:solidFill>
            <a:schemeClr val="bg1"/>
          </a:solidFill>
          <a:ln w="9525">
            <a:noFill/>
            <a:miter lim="800000"/>
            <a:headEnd/>
            <a:tailEnd/>
          </a:ln>
          <a:effectLst/>
        </p:spPr>
        <p:txBody>
          <a:bodyPr wrap="none" lIns="83176" tIns="41588" rIns="83176" bIns="41588" anchor="ctr"/>
          <a:lstStyle/>
          <a:p>
            <a:pPr algn="ctr" defTabSz="831850">
              <a:defRPr/>
            </a:pPr>
            <a:r>
              <a:rPr lang="es-ES" sz="1400" b="1" dirty="0">
                <a:solidFill>
                  <a:srgbClr val="5F6DAC"/>
                </a:solidFill>
                <a:latin typeface="Gotham" panose="02000504050000020004" pitchFamily="2" charset="0"/>
                <a:cs typeface="Tahoma" pitchFamily="34" charset="0"/>
              </a:rPr>
              <a:t>Vivencia</a:t>
            </a:r>
          </a:p>
        </p:txBody>
      </p:sp>
      <p:sp>
        <p:nvSpPr>
          <p:cNvPr id="157" name="Rectangle 37">
            <a:extLst>
              <a:ext uri="{FF2B5EF4-FFF2-40B4-BE49-F238E27FC236}">
                <a16:creationId xmlns:a16="http://schemas.microsoft.com/office/drawing/2014/main" id="{600B6C4A-572E-427F-AC0E-187614EA726B}"/>
              </a:ext>
            </a:extLst>
          </p:cNvPr>
          <p:cNvSpPr>
            <a:spLocks noChangeArrowheads="1"/>
          </p:cNvSpPr>
          <p:nvPr/>
        </p:nvSpPr>
        <p:spPr bwMode="auto">
          <a:xfrm>
            <a:off x="7139105" y="1773238"/>
            <a:ext cx="1655763" cy="304800"/>
          </a:xfrm>
          <a:prstGeom prst="rect">
            <a:avLst/>
          </a:prstGeom>
          <a:solidFill>
            <a:schemeClr val="bg1"/>
          </a:solidFill>
          <a:ln w="9525">
            <a:noFill/>
            <a:miter lim="800000"/>
            <a:headEnd/>
            <a:tailEnd/>
          </a:ln>
          <a:effectLst/>
        </p:spPr>
        <p:txBody>
          <a:bodyPr wrap="none" lIns="83176" tIns="41588" rIns="83176" bIns="41588" anchor="ctr"/>
          <a:lstStyle/>
          <a:p>
            <a:pPr algn="ctr" defTabSz="831850">
              <a:defRPr/>
            </a:pPr>
            <a:r>
              <a:rPr lang="es-ES" sz="1400" b="1" dirty="0">
                <a:solidFill>
                  <a:srgbClr val="5F6DAC"/>
                </a:solidFill>
                <a:latin typeface="Gotham" panose="02000504050000020004" pitchFamily="2" charset="0"/>
                <a:cs typeface="Tahoma" pitchFamily="34" charset="0"/>
              </a:rPr>
              <a:t>Significar(se)</a:t>
            </a:r>
            <a:endParaRPr lang="es-ES" sz="1700" dirty="0">
              <a:solidFill>
                <a:srgbClr val="5F6DAC"/>
              </a:solidFill>
              <a:latin typeface="Gotham" panose="02000504050000020004" pitchFamily="2" charset="0"/>
              <a:cs typeface="Arial" charset="0"/>
            </a:endParaRPr>
          </a:p>
        </p:txBody>
      </p:sp>
      <p:sp>
        <p:nvSpPr>
          <p:cNvPr id="158" name="Rectangle 38">
            <a:extLst>
              <a:ext uri="{FF2B5EF4-FFF2-40B4-BE49-F238E27FC236}">
                <a16:creationId xmlns:a16="http://schemas.microsoft.com/office/drawing/2014/main" id="{3873B6CE-C8C3-4F45-8BBF-8FDE32CB6E63}"/>
              </a:ext>
            </a:extLst>
          </p:cNvPr>
          <p:cNvSpPr>
            <a:spLocks noChangeArrowheads="1"/>
          </p:cNvSpPr>
          <p:nvPr/>
        </p:nvSpPr>
        <p:spPr bwMode="auto">
          <a:xfrm>
            <a:off x="2890955" y="2781300"/>
            <a:ext cx="1368425"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a:solidFill>
                  <a:srgbClr val="8C88A3"/>
                </a:solidFill>
                <a:latin typeface="Gotham" panose="02000504050000020004" pitchFamily="2" charset="0"/>
                <a:cs typeface="Tahoma" panose="020B0604030504040204" pitchFamily="34" charset="0"/>
              </a:rPr>
              <a:t>Hedonia</a:t>
            </a:r>
          </a:p>
        </p:txBody>
      </p:sp>
      <p:sp>
        <p:nvSpPr>
          <p:cNvPr id="159" name="Rectangle 39">
            <a:extLst>
              <a:ext uri="{FF2B5EF4-FFF2-40B4-BE49-F238E27FC236}">
                <a16:creationId xmlns:a16="http://schemas.microsoft.com/office/drawing/2014/main" id="{8ACB4279-1A82-4AF8-82C6-F159AD329350}"/>
              </a:ext>
            </a:extLst>
          </p:cNvPr>
          <p:cNvSpPr>
            <a:spLocks noChangeArrowheads="1"/>
          </p:cNvSpPr>
          <p:nvPr/>
        </p:nvSpPr>
        <p:spPr bwMode="auto">
          <a:xfrm>
            <a:off x="4978518" y="2781300"/>
            <a:ext cx="1360487"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a:solidFill>
                  <a:srgbClr val="8C88A3"/>
                </a:solidFill>
                <a:latin typeface="Gotham" panose="02000504050000020004" pitchFamily="2" charset="0"/>
                <a:cs typeface="Tahoma" panose="020B0604030504040204" pitchFamily="34" charset="0"/>
              </a:rPr>
              <a:t>Sensaciones</a:t>
            </a:r>
          </a:p>
        </p:txBody>
      </p:sp>
      <p:sp>
        <p:nvSpPr>
          <p:cNvPr id="160" name="Rectangle 40">
            <a:extLst>
              <a:ext uri="{FF2B5EF4-FFF2-40B4-BE49-F238E27FC236}">
                <a16:creationId xmlns:a16="http://schemas.microsoft.com/office/drawing/2014/main" id="{97C9FFD0-0D81-469F-9C39-174CAA1E9A2B}"/>
              </a:ext>
            </a:extLst>
          </p:cNvPr>
          <p:cNvSpPr>
            <a:spLocks noChangeArrowheads="1"/>
          </p:cNvSpPr>
          <p:nvPr/>
        </p:nvSpPr>
        <p:spPr bwMode="auto">
          <a:xfrm>
            <a:off x="7139105" y="2763838"/>
            <a:ext cx="1655763" cy="304800"/>
          </a:xfrm>
          <a:prstGeom prst="rect">
            <a:avLst/>
          </a:prstGeom>
          <a:solidFill>
            <a:schemeClr val="bg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err="1">
                <a:solidFill>
                  <a:srgbClr val="8C88A3"/>
                </a:solidFill>
                <a:latin typeface="Gotham" panose="02000504050000020004" pitchFamily="2" charset="0"/>
                <a:cs typeface="Tahoma" panose="020B0604030504040204" pitchFamily="34" charset="0"/>
              </a:rPr>
              <a:t>Sensar</a:t>
            </a:r>
            <a:r>
              <a:rPr lang="es-ES" altLang="es-ES" sz="1400" b="1" dirty="0">
                <a:solidFill>
                  <a:srgbClr val="8C88A3"/>
                </a:solidFill>
                <a:latin typeface="Gotham" panose="02000504050000020004" pitchFamily="2" charset="0"/>
                <a:cs typeface="Tahoma" panose="020B0604030504040204" pitchFamily="34" charset="0"/>
              </a:rPr>
              <a:t>(se)</a:t>
            </a:r>
            <a:endParaRPr lang="es-ES" altLang="es-ES" dirty="0">
              <a:solidFill>
                <a:srgbClr val="8C88A3"/>
              </a:solidFill>
              <a:latin typeface="Gotham" panose="02000504050000020004" pitchFamily="2" charset="0"/>
              <a:cs typeface="Arial" panose="020B0604020202020204" pitchFamily="34" charset="0"/>
            </a:endParaRPr>
          </a:p>
        </p:txBody>
      </p:sp>
      <p:sp>
        <p:nvSpPr>
          <p:cNvPr id="161" name="Rectangle 41">
            <a:extLst>
              <a:ext uri="{FF2B5EF4-FFF2-40B4-BE49-F238E27FC236}">
                <a16:creationId xmlns:a16="http://schemas.microsoft.com/office/drawing/2014/main" id="{6D795BD7-1BA2-4E0F-A982-6850754979C4}"/>
              </a:ext>
            </a:extLst>
          </p:cNvPr>
          <p:cNvSpPr>
            <a:spLocks noChangeArrowheads="1"/>
          </p:cNvSpPr>
          <p:nvPr/>
        </p:nvSpPr>
        <p:spPr bwMode="auto">
          <a:xfrm>
            <a:off x="2890955" y="908050"/>
            <a:ext cx="1368425" cy="304800"/>
          </a:xfrm>
          <a:prstGeom prst="rect">
            <a:avLst/>
          </a:prstGeom>
          <a:solidFill>
            <a:schemeClr val="bg1"/>
          </a:solidFill>
          <a:ln w="9525">
            <a:noFill/>
            <a:miter lim="800000"/>
            <a:headEnd/>
            <a:tailEnd/>
          </a:ln>
          <a:effectLst/>
        </p:spPr>
        <p:txBody>
          <a:bodyPr wrap="none" lIns="83176" tIns="41588" rIns="83176" bIns="41588" anchor="ctr"/>
          <a:lstStyle/>
          <a:p>
            <a:pPr algn="ctr" defTabSz="831850">
              <a:defRPr/>
            </a:pPr>
            <a:r>
              <a:rPr lang="es-ES" sz="1400" b="1" dirty="0" err="1">
                <a:solidFill>
                  <a:srgbClr val="5F6DAC"/>
                </a:solidFill>
                <a:latin typeface="Gotham" panose="02000504050000020004" pitchFamily="2" charset="0"/>
                <a:cs typeface="Tahoma" pitchFamily="34" charset="0"/>
              </a:rPr>
              <a:t>Sexuación</a:t>
            </a:r>
            <a:endParaRPr lang="es-ES" sz="1400" b="1" dirty="0">
              <a:solidFill>
                <a:srgbClr val="5F6DAC"/>
              </a:solidFill>
              <a:latin typeface="Gotham" panose="02000504050000020004" pitchFamily="2" charset="0"/>
              <a:cs typeface="Tahoma" pitchFamily="34" charset="0"/>
            </a:endParaRPr>
          </a:p>
        </p:txBody>
      </p:sp>
      <p:sp>
        <p:nvSpPr>
          <p:cNvPr id="162" name="Line 42">
            <a:extLst>
              <a:ext uri="{FF2B5EF4-FFF2-40B4-BE49-F238E27FC236}">
                <a16:creationId xmlns:a16="http://schemas.microsoft.com/office/drawing/2014/main" id="{05CDF1A5-C1AF-4E96-A618-06F912156FE9}"/>
              </a:ext>
            </a:extLst>
          </p:cNvPr>
          <p:cNvSpPr>
            <a:spLocks noChangeShapeType="1"/>
          </p:cNvSpPr>
          <p:nvPr/>
        </p:nvSpPr>
        <p:spPr bwMode="auto">
          <a:xfrm>
            <a:off x="946268" y="3879850"/>
            <a:ext cx="7994650" cy="0"/>
          </a:xfrm>
          <a:prstGeom prst="line">
            <a:avLst/>
          </a:prstGeom>
          <a:ln w="57150">
            <a:solidFill>
              <a:srgbClr val="5F6DAC"/>
            </a:solidFill>
            <a:headEnd/>
            <a:tailEnd/>
          </a:ln>
        </p:spPr>
        <p:style>
          <a:lnRef idx="2">
            <a:schemeClr val="accent4"/>
          </a:lnRef>
          <a:fillRef idx="0">
            <a:schemeClr val="accent4"/>
          </a:fillRef>
          <a:effectRef idx="1">
            <a:schemeClr val="accent4"/>
          </a:effectRef>
          <a:fontRef idx="minor">
            <a:schemeClr val="tx1"/>
          </a:fontRef>
        </p:style>
        <p:txBody>
          <a:bodyPr/>
          <a:lstStyle/>
          <a:p>
            <a:pPr>
              <a:defRPr/>
            </a:pPr>
            <a:endParaRPr lang="es-ES"/>
          </a:p>
        </p:txBody>
      </p:sp>
      <p:sp>
        <p:nvSpPr>
          <p:cNvPr id="163" name="Text Box 43">
            <a:extLst>
              <a:ext uri="{FF2B5EF4-FFF2-40B4-BE49-F238E27FC236}">
                <a16:creationId xmlns:a16="http://schemas.microsoft.com/office/drawing/2014/main" id="{EBF97FD2-3FF9-45CC-9FA8-A030C1A030A6}"/>
              </a:ext>
            </a:extLst>
          </p:cNvPr>
          <p:cNvSpPr txBox="1">
            <a:spLocks noChangeArrowheads="1"/>
          </p:cNvSpPr>
          <p:nvPr/>
        </p:nvSpPr>
        <p:spPr bwMode="auto">
          <a:xfrm>
            <a:off x="946268" y="3429000"/>
            <a:ext cx="1655762" cy="307975"/>
          </a:xfrm>
          <a:prstGeom prst="rect">
            <a:avLst/>
          </a:prstGeom>
          <a:solidFill>
            <a:srgbClr val="8C88A3"/>
          </a:solidFill>
          <a:ln w="9525">
            <a:solidFill>
              <a:srgbClr val="8C88A3"/>
            </a:solidFill>
            <a:miter lim="800000"/>
            <a:headEnd/>
            <a:tailEnd/>
          </a:ln>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spcBef>
                <a:spcPct val="50000"/>
              </a:spcBef>
            </a:pPr>
            <a:r>
              <a:rPr lang="es-ES" altLang="es-ES" sz="1400" b="1" dirty="0">
                <a:solidFill>
                  <a:schemeClr val="bg1"/>
                </a:solidFill>
                <a:latin typeface="Gotham" panose="02000504050000020004" pitchFamily="2" charset="0"/>
                <a:cs typeface="Tahoma" panose="020B0604030504040204" pitchFamily="34" charset="0"/>
              </a:rPr>
              <a:t>Comunicación</a:t>
            </a:r>
          </a:p>
        </p:txBody>
      </p:sp>
      <p:sp>
        <p:nvSpPr>
          <p:cNvPr id="164" name="Text Box 44">
            <a:extLst>
              <a:ext uri="{FF2B5EF4-FFF2-40B4-BE49-F238E27FC236}">
                <a16:creationId xmlns:a16="http://schemas.microsoft.com/office/drawing/2014/main" id="{DC76504F-3367-41BE-963A-607E7D4864B6}"/>
              </a:ext>
            </a:extLst>
          </p:cNvPr>
          <p:cNvSpPr txBox="1">
            <a:spLocks noChangeArrowheads="1"/>
          </p:cNvSpPr>
          <p:nvPr/>
        </p:nvSpPr>
        <p:spPr bwMode="auto">
          <a:xfrm>
            <a:off x="946268" y="1341438"/>
            <a:ext cx="1655762" cy="306387"/>
          </a:xfrm>
          <a:prstGeom prst="rect">
            <a:avLst/>
          </a:prstGeom>
          <a:solidFill>
            <a:srgbClr val="5F6DAC"/>
          </a:solidFill>
          <a:ln>
            <a:solidFill>
              <a:srgbClr val="5F6DAC"/>
            </a:solidFill>
            <a:headEnd/>
            <a:tailEnd/>
          </a:ln>
        </p:spPr>
        <p:style>
          <a:lnRef idx="1">
            <a:schemeClr val="accent3"/>
          </a:lnRef>
          <a:fillRef idx="2">
            <a:schemeClr val="accent3"/>
          </a:fillRef>
          <a:effectRef idx="1">
            <a:schemeClr val="accent3"/>
          </a:effectRef>
          <a:fontRef idx="minor">
            <a:schemeClr val="dk1"/>
          </a:fontRef>
        </p:style>
        <p:txBody>
          <a:bodyPr>
            <a:spAutoFit/>
          </a:bodyPr>
          <a:lstStyle/>
          <a:p>
            <a:pPr algn="ctr">
              <a:spcBef>
                <a:spcPct val="50000"/>
              </a:spcBef>
              <a:defRPr/>
            </a:pPr>
            <a:r>
              <a:rPr lang="es-ES" sz="1400" b="1" dirty="0">
                <a:solidFill>
                  <a:schemeClr val="bg1"/>
                </a:solidFill>
                <a:latin typeface="Gotham" panose="02000504050000020004" pitchFamily="2" charset="0"/>
                <a:cs typeface="Tahoma" pitchFamily="34" charset="0"/>
              </a:rPr>
              <a:t>Diferencia</a:t>
            </a:r>
          </a:p>
        </p:txBody>
      </p:sp>
      <p:sp>
        <p:nvSpPr>
          <p:cNvPr id="165" name="Text Box 46">
            <a:extLst>
              <a:ext uri="{FF2B5EF4-FFF2-40B4-BE49-F238E27FC236}">
                <a16:creationId xmlns:a16="http://schemas.microsoft.com/office/drawing/2014/main" id="{D49C7459-7B3F-48DB-9862-40DB3406DADF}"/>
              </a:ext>
            </a:extLst>
          </p:cNvPr>
          <p:cNvSpPr txBox="1">
            <a:spLocks noChangeArrowheads="1"/>
          </p:cNvSpPr>
          <p:nvPr/>
        </p:nvSpPr>
        <p:spPr bwMode="auto">
          <a:xfrm>
            <a:off x="946268" y="4292600"/>
            <a:ext cx="1655762" cy="307975"/>
          </a:xfrm>
          <a:prstGeom prst="rect">
            <a:avLst/>
          </a:prstGeom>
          <a:solidFill>
            <a:srgbClr val="8C88A3"/>
          </a:solidFill>
          <a:ln w="9525">
            <a:solidFill>
              <a:srgbClr val="8C88A3"/>
            </a:solidFill>
            <a:miter lim="800000"/>
            <a:headEnd/>
            <a:tailEnd/>
          </a:ln>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spcBef>
                <a:spcPct val="50000"/>
              </a:spcBef>
            </a:pPr>
            <a:r>
              <a:rPr lang="es-ES" altLang="es-ES" sz="1400" b="1" dirty="0">
                <a:solidFill>
                  <a:schemeClr val="bg1"/>
                </a:solidFill>
                <a:latin typeface="Gotham" panose="02000504050000020004" pitchFamily="2" charset="0"/>
                <a:cs typeface="Tahoma" panose="020B0604030504040204" pitchFamily="34" charset="0"/>
              </a:rPr>
              <a:t>Comunión</a:t>
            </a:r>
          </a:p>
        </p:txBody>
      </p:sp>
      <p:sp>
        <p:nvSpPr>
          <p:cNvPr id="166" name="Text Box 47">
            <a:extLst>
              <a:ext uri="{FF2B5EF4-FFF2-40B4-BE49-F238E27FC236}">
                <a16:creationId xmlns:a16="http://schemas.microsoft.com/office/drawing/2014/main" id="{FB78CA6A-DDFD-47A8-81D1-9D3AF58D9FCE}"/>
              </a:ext>
            </a:extLst>
          </p:cNvPr>
          <p:cNvSpPr txBox="1">
            <a:spLocks noChangeArrowheads="1"/>
          </p:cNvSpPr>
          <p:nvPr/>
        </p:nvSpPr>
        <p:spPr bwMode="auto">
          <a:xfrm>
            <a:off x="946268" y="5589588"/>
            <a:ext cx="1655762" cy="307975"/>
          </a:xfrm>
          <a:prstGeom prst="rect">
            <a:avLst/>
          </a:prstGeom>
          <a:solidFill>
            <a:srgbClr val="8C88A3"/>
          </a:solidFill>
          <a:ln w="9525">
            <a:solidFill>
              <a:srgbClr val="8C88A3"/>
            </a:solidFill>
            <a:miter lim="800000"/>
            <a:headEnd/>
            <a:tailEnd/>
          </a:ln>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spcBef>
                <a:spcPct val="50000"/>
              </a:spcBef>
            </a:pPr>
            <a:r>
              <a:rPr lang="es-ES" altLang="es-ES" sz="1400" b="1">
                <a:solidFill>
                  <a:schemeClr val="bg1"/>
                </a:solidFill>
                <a:latin typeface="Gotham" panose="02000504050000020004" pitchFamily="2" charset="0"/>
                <a:cs typeface="Tahoma" panose="020B0604030504040204" pitchFamily="34" charset="0"/>
              </a:rPr>
              <a:t>Sinergia</a:t>
            </a:r>
          </a:p>
        </p:txBody>
      </p:sp>
      <p:sp>
        <p:nvSpPr>
          <p:cNvPr id="57" name="Rectangle 24">
            <a:extLst>
              <a:ext uri="{FF2B5EF4-FFF2-40B4-BE49-F238E27FC236}">
                <a16:creationId xmlns:a16="http://schemas.microsoft.com/office/drawing/2014/main" id="{8A84A2F0-A557-44BC-8D44-A4D56B5F3605}"/>
              </a:ext>
            </a:extLst>
          </p:cNvPr>
          <p:cNvSpPr>
            <a:spLocks noChangeArrowheads="1"/>
          </p:cNvSpPr>
          <p:nvPr/>
        </p:nvSpPr>
        <p:spPr bwMode="auto">
          <a:xfrm>
            <a:off x="2890955" y="6507162"/>
            <a:ext cx="1368425" cy="304800"/>
          </a:xfrm>
          <a:prstGeom prst="rect">
            <a:avLst/>
          </a:prstGeom>
          <a:solidFill>
            <a:schemeClr val="tx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a:solidFill>
                  <a:schemeClr val="bg1"/>
                </a:solidFill>
                <a:latin typeface="Gotham" panose="02000504050000020004" pitchFamily="2" charset="0"/>
                <a:cs typeface="Tahoma" panose="020B0604030504040204" pitchFamily="34" charset="0"/>
              </a:rPr>
              <a:t>ÁREA</a:t>
            </a:r>
          </a:p>
        </p:txBody>
      </p:sp>
      <p:sp>
        <p:nvSpPr>
          <p:cNvPr id="58" name="Rectangle 25">
            <a:extLst>
              <a:ext uri="{FF2B5EF4-FFF2-40B4-BE49-F238E27FC236}">
                <a16:creationId xmlns:a16="http://schemas.microsoft.com/office/drawing/2014/main" id="{9D4CFCF0-532C-4BDE-B339-F7CF63B351B2}"/>
              </a:ext>
            </a:extLst>
          </p:cNvPr>
          <p:cNvSpPr>
            <a:spLocks noChangeArrowheads="1"/>
          </p:cNvSpPr>
          <p:nvPr/>
        </p:nvSpPr>
        <p:spPr bwMode="auto">
          <a:xfrm>
            <a:off x="4618155" y="6487138"/>
            <a:ext cx="2089150" cy="304800"/>
          </a:xfrm>
          <a:prstGeom prst="rect">
            <a:avLst/>
          </a:prstGeom>
          <a:solidFill>
            <a:schemeClr val="tx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a:solidFill>
                  <a:schemeClr val="bg1"/>
                </a:solidFill>
                <a:latin typeface="Gotham" panose="02000504050000020004" pitchFamily="2" charset="0"/>
                <a:cs typeface="Tahoma" panose="020B0604030504040204" pitchFamily="34" charset="0"/>
              </a:rPr>
              <a:t>INFLUENCIA</a:t>
            </a:r>
          </a:p>
        </p:txBody>
      </p:sp>
      <p:sp>
        <p:nvSpPr>
          <p:cNvPr id="59" name="Rectangle 26">
            <a:extLst>
              <a:ext uri="{FF2B5EF4-FFF2-40B4-BE49-F238E27FC236}">
                <a16:creationId xmlns:a16="http://schemas.microsoft.com/office/drawing/2014/main" id="{EDE50FA0-6173-4459-916F-49737605E4D5}"/>
              </a:ext>
            </a:extLst>
          </p:cNvPr>
          <p:cNvSpPr>
            <a:spLocks noChangeArrowheads="1"/>
          </p:cNvSpPr>
          <p:nvPr/>
        </p:nvSpPr>
        <p:spPr bwMode="auto">
          <a:xfrm>
            <a:off x="7139105" y="6487138"/>
            <a:ext cx="1655763" cy="304800"/>
          </a:xfrm>
          <a:prstGeom prst="rect">
            <a:avLst/>
          </a:prstGeom>
          <a:solidFill>
            <a:schemeClr val="tx1"/>
          </a:solidFill>
          <a:ln>
            <a:noFill/>
          </a:ln>
        </p:spPr>
        <p:txBody>
          <a:bodyPr wrap="none" lIns="83176" tIns="41588" rIns="83176" bIns="41588" anchor="ctr"/>
          <a:lstStyle>
            <a:lvl1pPr defTabSz="831850" eaLnBrk="0" hangingPunct="0">
              <a:defRPr>
                <a:solidFill>
                  <a:schemeClr val="tx1"/>
                </a:solidFill>
                <a:latin typeface="Verdana" panose="020B0604030504040204" pitchFamily="34" charset="0"/>
              </a:defRPr>
            </a:lvl1pPr>
            <a:lvl2pPr marL="742950" indent="-285750" defTabSz="831850" eaLnBrk="0" hangingPunct="0">
              <a:defRPr>
                <a:solidFill>
                  <a:schemeClr val="tx1"/>
                </a:solidFill>
                <a:latin typeface="Verdana" panose="020B0604030504040204" pitchFamily="34" charset="0"/>
              </a:defRPr>
            </a:lvl2pPr>
            <a:lvl3pPr marL="1143000" indent="-228600" defTabSz="831850" eaLnBrk="0" hangingPunct="0">
              <a:defRPr>
                <a:solidFill>
                  <a:schemeClr val="tx1"/>
                </a:solidFill>
                <a:latin typeface="Verdana" panose="020B0604030504040204" pitchFamily="34" charset="0"/>
              </a:defRPr>
            </a:lvl3pPr>
            <a:lvl4pPr marL="1600200" indent="-228600" defTabSz="831850" eaLnBrk="0" hangingPunct="0">
              <a:defRPr>
                <a:solidFill>
                  <a:schemeClr val="tx1"/>
                </a:solidFill>
                <a:latin typeface="Verdana" panose="020B0604030504040204" pitchFamily="34" charset="0"/>
              </a:defRPr>
            </a:lvl4pPr>
            <a:lvl5pPr marL="2057400" indent="-228600" defTabSz="831850" eaLnBrk="0" hangingPunct="0">
              <a:defRPr>
                <a:solidFill>
                  <a:schemeClr val="tx1"/>
                </a:solidFill>
                <a:latin typeface="Verdana" panose="020B0604030504040204" pitchFamily="34" charset="0"/>
              </a:defRPr>
            </a:lvl5pPr>
            <a:lvl6pPr marL="2514600" indent="-228600" defTabSz="831850" eaLnBrk="0" fontAlgn="base" hangingPunct="0">
              <a:spcBef>
                <a:spcPct val="0"/>
              </a:spcBef>
              <a:spcAft>
                <a:spcPct val="0"/>
              </a:spcAft>
              <a:defRPr>
                <a:solidFill>
                  <a:schemeClr val="tx1"/>
                </a:solidFill>
                <a:latin typeface="Verdana" panose="020B0604030504040204" pitchFamily="34" charset="0"/>
              </a:defRPr>
            </a:lvl6pPr>
            <a:lvl7pPr marL="2971800" indent="-228600" defTabSz="831850" eaLnBrk="0" fontAlgn="base" hangingPunct="0">
              <a:spcBef>
                <a:spcPct val="0"/>
              </a:spcBef>
              <a:spcAft>
                <a:spcPct val="0"/>
              </a:spcAft>
              <a:defRPr>
                <a:solidFill>
                  <a:schemeClr val="tx1"/>
                </a:solidFill>
                <a:latin typeface="Verdana" panose="020B0604030504040204" pitchFamily="34" charset="0"/>
              </a:defRPr>
            </a:lvl7pPr>
            <a:lvl8pPr marL="3429000" indent="-228600" defTabSz="831850" eaLnBrk="0" fontAlgn="base" hangingPunct="0">
              <a:spcBef>
                <a:spcPct val="0"/>
              </a:spcBef>
              <a:spcAft>
                <a:spcPct val="0"/>
              </a:spcAft>
              <a:defRPr>
                <a:solidFill>
                  <a:schemeClr val="tx1"/>
                </a:solidFill>
                <a:latin typeface="Verdana" panose="020B0604030504040204" pitchFamily="34" charset="0"/>
              </a:defRPr>
            </a:lvl8pPr>
            <a:lvl9pPr marL="3886200" indent="-228600" defTabSz="83185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r>
              <a:rPr lang="es-ES" altLang="es-ES" sz="1400" b="1" dirty="0">
                <a:solidFill>
                  <a:schemeClr val="bg1"/>
                </a:solidFill>
                <a:latin typeface="Gotham" panose="02000504050000020004" pitchFamily="2" charset="0"/>
                <a:cs typeface="Tahoma" panose="020B0604030504040204" pitchFamily="34" charset="0"/>
              </a:rPr>
              <a:t>MANIFESTACIÓN</a:t>
            </a:r>
            <a:endParaRPr lang="es-ES" altLang="es-ES" dirty="0">
              <a:solidFill>
                <a:schemeClr val="bg1"/>
              </a:solidFill>
              <a:latin typeface="Gotham" panose="02000504050000020004" pitchFamily="2" charset="0"/>
              <a:cs typeface="Arial" panose="020B0604020202020204" pitchFamily="34" charset="0"/>
            </a:endParaRPr>
          </a:p>
        </p:txBody>
      </p:sp>
    </p:spTree>
    <p:extLst>
      <p:ext uri="{BB962C8B-B14F-4D97-AF65-F5344CB8AC3E}">
        <p14:creationId xmlns:p14="http://schemas.microsoft.com/office/powerpoint/2010/main" val="35754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ppt_x"/>
                                          </p:val>
                                        </p:tav>
                                        <p:tav tm="100000">
                                          <p:val>
                                            <p:strVal val="#ppt_x"/>
                                          </p:val>
                                        </p:tav>
                                      </p:tavLst>
                                    </p:anim>
                                    <p:anim calcmode="lin" valueType="num">
                                      <p:cBhvr additive="base">
                                        <p:cTn id="8"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6"/>
                                        </p:tgtEl>
                                        <p:attrNameLst>
                                          <p:attrName>style.visibility</p:attrName>
                                        </p:attrNameLst>
                                      </p:cBhvr>
                                      <p:to>
                                        <p:strVal val="visible"/>
                                      </p:to>
                                    </p:set>
                                    <p:anim calcmode="lin" valueType="num">
                                      <p:cBhvr additive="base">
                                        <p:cTn id="13" dur="500" fill="hold"/>
                                        <p:tgtEl>
                                          <p:spTgt spid="126"/>
                                        </p:tgtEl>
                                        <p:attrNameLst>
                                          <p:attrName>ppt_x</p:attrName>
                                        </p:attrNameLst>
                                      </p:cBhvr>
                                      <p:tavLst>
                                        <p:tav tm="0">
                                          <p:val>
                                            <p:strVal val="#ppt_x"/>
                                          </p:val>
                                        </p:tav>
                                        <p:tav tm="100000">
                                          <p:val>
                                            <p:strVal val="#ppt_x"/>
                                          </p:val>
                                        </p:tav>
                                      </p:tavLst>
                                    </p:anim>
                                    <p:anim calcmode="lin" valueType="num">
                                      <p:cBhvr additive="base">
                                        <p:cTn id="14" dur="500" fill="hold"/>
                                        <p:tgtEl>
                                          <p:spTgt spid="1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4"/>
                                        </p:tgtEl>
                                        <p:attrNameLst>
                                          <p:attrName>style.visibility</p:attrName>
                                        </p:attrNameLst>
                                      </p:cBhvr>
                                      <p:to>
                                        <p:strVal val="visible"/>
                                      </p:to>
                                    </p:set>
                                    <p:anim calcmode="lin" valueType="num">
                                      <p:cBhvr additive="base">
                                        <p:cTn id="19" dur="500" fill="hold"/>
                                        <p:tgtEl>
                                          <p:spTgt spid="164"/>
                                        </p:tgtEl>
                                        <p:attrNameLst>
                                          <p:attrName>ppt_x</p:attrName>
                                        </p:attrNameLst>
                                      </p:cBhvr>
                                      <p:tavLst>
                                        <p:tav tm="0">
                                          <p:val>
                                            <p:strVal val="#ppt_x"/>
                                          </p:val>
                                        </p:tav>
                                        <p:tav tm="100000">
                                          <p:val>
                                            <p:strVal val="#ppt_x"/>
                                          </p:val>
                                        </p:tav>
                                      </p:tavLst>
                                    </p:anim>
                                    <p:anim calcmode="lin" valueType="num">
                                      <p:cBhvr additive="base">
                                        <p:cTn id="20" dur="500" fill="hold"/>
                                        <p:tgtEl>
                                          <p:spTgt spid="16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1"/>
                                        </p:tgtEl>
                                        <p:attrNameLst>
                                          <p:attrName>style.visibility</p:attrName>
                                        </p:attrNameLst>
                                      </p:cBhvr>
                                      <p:to>
                                        <p:strVal val="visible"/>
                                      </p:to>
                                    </p:set>
                                    <p:anim calcmode="lin" valueType="num">
                                      <p:cBhvr additive="base">
                                        <p:cTn id="25" dur="500" fill="hold"/>
                                        <p:tgtEl>
                                          <p:spTgt spid="161"/>
                                        </p:tgtEl>
                                        <p:attrNameLst>
                                          <p:attrName>ppt_x</p:attrName>
                                        </p:attrNameLst>
                                      </p:cBhvr>
                                      <p:tavLst>
                                        <p:tav tm="0">
                                          <p:val>
                                            <p:strVal val="#ppt_x"/>
                                          </p:val>
                                        </p:tav>
                                        <p:tav tm="100000">
                                          <p:val>
                                            <p:strVal val="#ppt_x"/>
                                          </p:val>
                                        </p:tav>
                                      </p:tavLst>
                                    </p:anim>
                                    <p:anim calcmode="lin" valueType="num">
                                      <p:cBhvr additive="base">
                                        <p:cTn id="26" dur="500" fill="hold"/>
                                        <p:tgtEl>
                                          <p:spTgt spid="16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9"/>
                                        </p:tgtEl>
                                        <p:attrNameLst>
                                          <p:attrName>style.visibility</p:attrName>
                                        </p:attrNameLst>
                                      </p:cBhvr>
                                      <p:to>
                                        <p:strVal val="visible"/>
                                      </p:to>
                                    </p:set>
                                    <p:anim calcmode="lin" valueType="num">
                                      <p:cBhvr additive="base">
                                        <p:cTn id="29" dur="500" fill="hold"/>
                                        <p:tgtEl>
                                          <p:spTgt spid="149"/>
                                        </p:tgtEl>
                                        <p:attrNameLst>
                                          <p:attrName>ppt_x</p:attrName>
                                        </p:attrNameLst>
                                      </p:cBhvr>
                                      <p:tavLst>
                                        <p:tav tm="0">
                                          <p:val>
                                            <p:strVal val="#ppt_x"/>
                                          </p:val>
                                        </p:tav>
                                        <p:tav tm="100000">
                                          <p:val>
                                            <p:strVal val="#ppt_x"/>
                                          </p:val>
                                        </p:tav>
                                      </p:tavLst>
                                    </p:anim>
                                    <p:anim calcmode="lin" valueType="num">
                                      <p:cBhvr additive="base">
                                        <p:cTn id="30" dur="500" fill="hold"/>
                                        <p:tgtEl>
                                          <p:spTgt spid="14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52"/>
                                        </p:tgtEl>
                                        <p:attrNameLst>
                                          <p:attrName>style.visibility</p:attrName>
                                        </p:attrNameLst>
                                      </p:cBhvr>
                                      <p:to>
                                        <p:strVal val="visible"/>
                                      </p:to>
                                    </p:set>
                                    <p:anim calcmode="lin" valueType="num">
                                      <p:cBhvr additive="base">
                                        <p:cTn id="33" dur="500" fill="hold"/>
                                        <p:tgtEl>
                                          <p:spTgt spid="152"/>
                                        </p:tgtEl>
                                        <p:attrNameLst>
                                          <p:attrName>ppt_x</p:attrName>
                                        </p:attrNameLst>
                                      </p:cBhvr>
                                      <p:tavLst>
                                        <p:tav tm="0">
                                          <p:val>
                                            <p:strVal val="#ppt_x"/>
                                          </p:val>
                                        </p:tav>
                                        <p:tav tm="100000">
                                          <p:val>
                                            <p:strVal val="#ppt_x"/>
                                          </p:val>
                                        </p:tav>
                                      </p:tavLst>
                                    </p:anim>
                                    <p:anim calcmode="lin" valueType="num">
                                      <p:cBhvr additive="base">
                                        <p:cTn id="34" dur="500" fill="hold"/>
                                        <p:tgtEl>
                                          <p:spTgt spid="15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3"/>
                                        </p:tgtEl>
                                        <p:attrNameLst>
                                          <p:attrName>style.visibility</p:attrName>
                                        </p:attrNameLst>
                                      </p:cBhvr>
                                      <p:to>
                                        <p:strVal val="visible"/>
                                      </p:to>
                                    </p:set>
                                    <p:anim calcmode="lin" valueType="num">
                                      <p:cBhvr additive="base">
                                        <p:cTn id="39" dur="500" fill="hold"/>
                                        <p:tgtEl>
                                          <p:spTgt spid="73"/>
                                        </p:tgtEl>
                                        <p:attrNameLst>
                                          <p:attrName>ppt_x</p:attrName>
                                        </p:attrNameLst>
                                      </p:cBhvr>
                                      <p:tavLst>
                                        <p:tav tm="0">
                                          <p:val>
                                            <p:strVal val="#ppt_x"/>
                                          </p:val>
                                        </p:tav>
                                        <p:tav tm="100000">
                                          <p:val>
                                            <p:strVal val="#ppt_x"/>
                                          </p:val>
                                        </p:tav>
                                      </p:tavLst>
                                    </p:anim>
                                    <p:anim calcmode="lin" valueType="num">
                                      <p:cBhvr additive="base">
                                        <p:cTn id="40" dur="500" fill="hold"/>
                                        <p:tgtEl>
                                          <p:spTgt spid="7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76"/>
                                        </p:tgtEl>
                                        <p:attrNameLst>
                                          <p:attrName>style.visibility</p:attrName>
                                        </p:attrNameLst>
                                      </p:cBhvr>
                                      <p:to>
                                        <p:strVal val="visible"/>
                                      </p:to>
                                    </p:set>
                                    <p:anim calcmode="lin" valueType="num">
                                      <p:cBhvr additive="base">
                                        <p:cTn id="43" dur="500" fill="hold"/>
                                        <p:tgtEl>
                                          <p:spTgt spid="76"/>
                                        </p:tgtEl>
                                        <p:attrNameLst>
                                          <p:attrName>ppt_x</p:attrName>
                                        </p:attrNameLst>
                                      </p:cBhvr>
                                      <p:tavLst>
                                        <p:tav tm="0">
                                          <p:val>
                                            <p:strVal val="#ppt_x"/>
                                          </p:val>
                                        </p:tav>
                                        <p:tav tm="100000">
                                          <p:val>
                                            <p:strVal val="#ppt_x"/>
                                          </p:val>
                                        </p:tav>
                                      </p:tavLst>
                                    </p:anim>
                                    <p:anim calcmode="lin" valueType="num">
                                      <p:cBhvr additive="base">
                                        <p:cTn id="44"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7"/>
                                        </p:tgtEl>
                                        <p:attrNameLst>
                                          <p:attrName>style.visibility</p:attrName>
                                        </p:attrNameLst>
                                      </p:cBhvr>
                                      <p:to>
                                        <p:strVal val="visible"/>
                                      </p:to>
                                    </p:set>
                                    <p:anim calcmode="lin" valueType="num">
                                      <p:cBhvr additive="base">
                                        <p:cTn id="49" dur="500" fill="hold"/>
                                        <p:tgtEl>
                                          <p:spTgt spid="147"/>
                                        </p:tgtEl>
                                        <p:attrNameLst>
                                          <p:attrName>ppt_x</p:attrName>
                                        </p:attrNameLst>
                                      </p:cBhvr>
                                      <p:tavLst>
                                        <p:tav tm="0">
                                          <p:val>
                                            <p:strVal val="#ppt_x"/>
                                          </p:val>
                                        </p:tav>
                                        <p:tav tm="100000">
                                          <p:val>
                                            <p:strVal val="#ppt_x"/>
                                          </p:val>
                                        </p:tav>
                                      </p:tavLst>
                                    </p:anim>
                                    <p:anim calcmode="lin" valueType="num">
                                      <p:cBhvr additive="base">
                                        <p:cTn id="50" dur="500" fill="hold"/>
                                        <p:tgtEl>
                                          <p:spTgt spid="14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50"/>
                                        </p:tgtEl>
                                        <p:attrNameLst>
                                          <p:attrName>style.visibility</p:attrName>
                                        </p:attrNameLst>
                                      </p:cBhvr>
                                      <p:to>
                                        <p:strVal val="visible"/>
                                      </p:to>
                                    </p:set>
                                    <p:anim calcmode="lin" valueType="num">
                                      <p:cBhvr additive="base">
                                        <p:cTn id="53" dur="500" fill="hold"/>
                                        <p:tgtEl>
                                          <p:spTgt spid="150"/>
                                        </p:tgtEl>
                                        <p:attrNameLst>
                                          <p:attrName>ppt_x</p:attrName>
                                        </p:attrNameLst>
                                      </p:cBhvr>
                                      <p:tavLst>
                                        <p:tav tm="0">
                                          <p:val>
                                            <p:strVal val="#ppt_x"/>
                                          </p:val>
                                        </p:tav>
                                        <p:tav tm="100000">
                                          <p:val>
                                            <p:strVal val="#ppt_x"/>
                                          </p:val>
                                        </p:tav>
                                      </p:tavLst>
                                    </p:anim>
                                    <p:anim calcmode="lin" valueType="num">
                                      <p:cBhvr additive="base">
                                        <p:cTn id="54" dur="500" fill="hold"/>
                                        <p:tgtEl>
                                          <p:spTgt spid="150"/>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53"/>
                                        </p:tgtEl>
                                        <p:attrNameLst>
                                          <p:attrName>style.visibility</p:attrName>
                                        </p:attrNameLst>
                                      </p:cBhvr>
                                      <p:to>
                                        <p:strVal val="visible"/>
                                      </p:to>
                                    </p:set>
                                    <p:anim calcmode="lin" valueType="num">
                                      <p:cBhvr additive="base">
                                        <p:cTn id="57" dur="500" fill="hold"/>
                                        <p:tgtEl>
                                          <p:spTgt spid="153"/>
                                        </p:tgtEl>
                                        <p:attrNameLst>
                                          <p:attrName>ppt_x</p:attrName>
                                        </p:attrNameLst>
                                      </p:cBhvr>
                                      <p:tavLst>
                                        <p:tav tm="0">
                                          <p:val>
                                            <p:strVal val="#ppt_x"/>
                                          </p:val>
                                        </p:tav>
                                        <p:tav tm="100000">
                                          <p:val>
                                            <p:strVal val="#ppt_x"/>
                                          </p:val>
                                        </p:tav>
                                      </p:tavLst>
                                    </p:anim>
                                    <p:anim calcmode="lin" valueType="num">
                                      <p:cBhvr additive="base">
                                        <p:cTn id="58" dur="500" fill="hold"/>
                                        <p:tgtEl>
                                          <p:spTgt spid="153"/>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ppt_x"/>
                                          </p:val>
                                        </p:tav>
                                        <p:tav tm="100000">
                                          <p:val>
                                            <p:strVal val="#ppt_x"/>
                                          </p:val>
                                        </p:tav>
                                      </p:tavLst>
                                    </p:anim>
                                    <p:anim calcmode="lin" valueType="num">
                                      <p:cBhvr additive="base">
                                        <p:cTn id="64" dur="500" fill="hold"/>
                                        <p:tgtEl>
                                          <p:spTgt spid="7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77"/>
                                        </p:tgtEl>
                                        <p:attrNameLst>
                                          <p:attrName>style.visibility</p:attrName>
                                        </p:attrNameLst>
                                      </p:cBhvr>
                                      <p:to>
                                        <p:strVal val="visible"/>
                                      </p:to>
                                    </p:set>
                                    <p:anim calcmode="lin" valueType="num">
                                      <p:cBhvr additive="base">
                                        <p:cTn id="67" dur="500" fill="hold"/>
                                        <p:tgtEl>
                                          <p:spTgt spid="77"/>
                                        </p:tgtEl>
                                        <p:attrNameLst>
                                          <p:attrName>ppt_x</p:attrName>
                                        </p:attrNameLst>
                                      </p:cBhvr>
                                      <p:tavLst>
                                        <p:tav tm="0">
                                          <p:val>
                                            <p:strVal val="#ppt_x"/>
                                          </p:val>
                                        </p:tav>
                                        <p:tav tm="100000">
                                          <p:val>
                                            <p:strVal val="#ppt_x"/>
                                          </p:val>
                                        </p:tav>
                                      </p:tavLst>
                                    </p:anim>
                                    <p:anim calcmode="lin" valueType="num">
                                      <p:cBhvr additive="base">
                                        <p:cTn id="68"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55"/>
                                        </p:tgtEl>
                                        <p:attrNameLst>
                                          <p:attrName>style.visibility</p:attrName>
                                        </p:attrNameLst>
                                      </p:cBhvr>
                                      <p:to>
                                        <p:strVal val="visible"/>
                                      </p:to>
                                    </p:set>
                                    <p:anim calcmode="lin" valueType="num">
                                      <p:cBhvr additive="base">
                                        <p:cTn id="73" dur="500" fill="hold"/>
                                        <p:tgtEl>
                                          <p:spTgt spid="155"/>
                                        </p:tgtEl>
                                        <p:attrNameLst>
                                          <p:attrName>ppt_x</p:attrName>
                                        </p:attrNameLst>
                                      </p:cBhvr>
                                      <p:tavLst>
                                        <p:tav tm="0">
                                          <p:val>
                                            <p:strVal val="#ppt_x"/>
                                          </p:val>
                                        </p:tav>
                                        <p:tav tm="100000">
                                          <p:val>
                                            <p:strVal val="#ppt_x"/>
                                          </p:val>
                                        </p:tav>
                                      </p:tavLst>
                                    </p:anim>
                                    <p:anim calcmode="lin" valueType="num">
                                      <p:cBhvr additive="base">
                                        <p:cTn id="74" dur="500" fill="hold"/>
                                        <p:tgtEl>
                                          <p:spTgt spid="155"/>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56"/>
                                        </p:tgtEl>
                                        <p:attrNameLst>
                                          <p:attrName>style.visibility</p:attrName>
                                        </p:attrNameLst>
                                      </p:cBhvr>
                                      <p:to>
                                        <p:strVal val="visible"/>
                                      </p:to>
                                    </p:set>
                                    <p:anim calcmode="lin" valueType="num">
                                      <p:cBhvr additive="base">
                                        <p:cTn id="77" dur="500" fill="hold"/>
                                        <p:tgtEl>
                                          <p:spTgt spid="156"/>
                                        </p:tgtEl>
                                        <p:attrNameLst>
                                          <p:attrName>ppt_x</p:attrName>
                                        </p:attrNameLst>
                                      </p:cBhvr>
                                      <p:tavLst>
                                        <p:tav tm="0">
                                          <p:val>
                                            <p:strVal val="#ppt_x"/>
                                          </p:val>
                                        </p:tav>
                                        <p:tav tm="100000">
                                          <p:val>
                                            <p:strVal val="#ppt_x"/>
                                          </p:val>
                                        </p:tav>
                                      </p:tavLst>
                                    </p:anim>
                                    <p:anim calcmode="lin" valueType="num">
                                      <p:cBhvr additive="base">
                                        <p:cTn id="78" dur="500" fill="hold"/>
                                        <p:tgtEl>
                                          <p:spTgt spid="156"/>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57"/>
                                        </p:tgtEl>
                                        <p:attrNameLst>
                                          <p:attrName>style.visibility</p:attrName>
                                        </p:attrNameLst>
                                      </p:cBhvr>
                                      <p:to>
                                        <p:strVal val="visible"/>
                                      </p:to>
                                    </p:set>
                                    <p:anim calcmode="lin" valueType="num">
                                      <p:cBhvr additive="base">
                                        <p:cTn id="81" dur="500" fill="hold"/>
                                        <p:tgtEl>
                                          <p:spTgt spid="157"/>
                                        </p:tgtEl>
                                        <p:attrNameLst>
                                          <p:attrName>ppt_x</p:attrName>
                                        </p:attrNameLst>
                                      </p:cBhvr>
                                      <p:tavLst>
                                        <p:tav tm="0">
                                          <p:val>
                                            <p:strVal val="#ppt_x"/>
                                          </p:val>
                                        </p:tav>
                                        <p:tav tm="100000">
                                          <p:val>
                                            <p:strVal val="#ppt_x"/>
                                          </p:val>
                                        </p:tav>
                                      </p:tavLst>
                                    </p:anim>
                                    <p:anim calcmode="lin" valueType="num">
                                      <p:cBhvr additive="base">
                                        <p:cTn id="82" dur="500" fill="hold"/>
                                        <p:tgtEl>
                                          <p:spTgt spid="157"/>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75"/>
                                        </p:tgtEl>
                                        <p:attrNameLst>
                                          <p:attrName>style.visibility</p:attrName>
                                        </p:attrNameLst>
                                      </p:cBhvr>
                                      <p:to>
                                        <p:strVal val="visible"/>
                                      </p:to>
                                    </p:set>
                                    <p:anim calcmode="lin" valueType="num">
                                      <p:cBhvr additive="base">
                                        <p:cTn id="87" dur="500" fill="hold"/>
                                        <p:tgtEl>
                                          <p:spTgt spid="75"/>
                                        </p:tgtEl>
                                        <p:attrNameLst>
                                          <p:attrName>ppt_x</p:attrName>
                                        </p:attrNameLst>
                                      </p:cBhvr>
                                      <p:tavLst>
                                        <p:tav tm="0">
                                          <p:val>
                                            <p:strVal val="#ppt_x"/>
                                          </p:val>
                                        </p:tav>
                                        <p:tav tm="100000">
                                          <p:val>
                                            <p:strVal val="#ppt_x"/>
                                          </p:val>
                                        </p:tav>
                                      </p:tavLst>
                                    </p:anim>
                                    <p:anim calcmode="lin" valueType="num">
                                      <p:cBhvr additive="base">
                                        <p:cTn id="88" dur="500" fill="hold"/>
                                        <p:tgtEl>
                                          <p:spTgt spid="75"/>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 calcmode="lin" valueType="num">
                                      <p:cBhvr additive="base">
                                        <p:cTn id="91" dur="500" fill="hold"/>
                                        <p:tgtEl>
                                          <p:spTgt spid="78"/>
                                        </p:tgtEl>
                                        <p:attrNameLst>
                                          <p:attrName>ppt_x</p:attrName>
                                        </p:attrNameLst>
                                      </p:cBhvr>
                                      <p:tavLst>
                                        <p:tav tm="0">
                                          <p:val>
                                            <p:strVal val="#ppt_x"/>
                                          </p:val>
                                        </p:tav>
                                        <p:tav tm="100000">
                                          <p:val>
                                            <p:strVal val="#ppt_x"/>
                                          </p:val>
                                        </p:tav>
                                      </p:tavLst>
                                    </p:anim>
                                    <p:anim calcmode="lin" valueType="num">
                                      <p:cBhvr additive="base">
                                        <p:cTn id="92"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6"/>
                                        </p:tgtEl>
                                        <p:attrNameLst>
                                          <p:attrName>style.visibility</p:attrName>
                                        </p:attrNameLst>
                                      </p:cBhvr>
                                      <p:to>
                                        <p:strVal val="visible"/>
                                      </p:to>
                                    </p:set>
                                    <p:anim calcmode="lin" valueType="num">
                                      <p:cBhvr additive="base">
                                        <p:cTn id="97" dur="500" fill="hold"/>
                                        <p:tgtEl>
                                          <p:spTgt spid="6"/>
                                        </p:tgtEl>
                                        <p:attrNameLst>
                                          <p:attrName>ppt_x</p:attrName>
                                        </p:attrNameLst>
                                      </p:cBhvr>
                                      <p:tavLst>
                                        <p:tav tm="0">
                                          <p:val>
                                            <p:strVal val="#ppt_x"/>
                                          </p:val>
                                        </p:tav>
                                        <p:tav tm="100000">
                                          <p:val>
                                            <p:strVal val="#ppt_x"/>
                                          </p:val>
                                        </p:tav>
                                      </p:tavLst>
                                    </p:anim>
                                    <p:anim calcmode="lin" valueType="num">
                                      <p:cBhvr additive="base">
                                        <p:cTn id="9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4"/>
                                        </p:tgtEl>
                                        <p:attrNameLst>
                                          <p:attrName>style.visibility</p:attrName>
                                        </p:attrNameLst>
                                      </p:cBhvr>
                                      <p:to>
                                        <p:strVal val="visible"/>
                                      </p:to>
                                    </p:set>
                                    <p:anim calcmode="lin" valueType="num">
                                      <p:cBhvr additive="base">
                                        <p:cTn id="103" dur="500" fill="hold"/>
                                        <p:tgtEl>
                                          <p:spTgt spid="4"/>
                                        </p:tgtEl>
                                        <p:attrNameLst>
                                          <p:attrName>ppt_x</p:attrName>
                                        </p:attrNameLst>
                                      </p:cBhvr>
                                      <p:tavLst>
                                        <p:tav tm="0">
                                          <p:val>
                                            <p:strVal val="#ppt_x"/>
                                          </p:val>
                                        </p:tav>
                                        <p:tav tm="100000">
                                          <p:val>
                                            <p:strVal val="#ppt_x"/>
                                          </p:val>
                                        </p:tav>
                                      </p:tavLst>
                                    </p:anim>
                                    <p:anim calcmode="lin" valueType="num">
                                      <p:cBhvr additive="base">
                                        <p:cTn id="104" dur="500" fill="hold"/>
                                        <p:tgtEl>
                                          <p:spTgt spid="4"/>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127"/>
                                        </p:tgtEl>
                                        <p:attrNameLst>
                                          <p:attrName>style.visibility</p:attrName>
                                        </p:attrNameLst>
                                      </p:cBhvr>
                                      <p:to>
                                        <p:strVal val="visible"/>
                                      </p:to>
                                    </p:set>
                                    <p:anim calcmode="lin" valueType="num">
                                      <p:cBhvr additive="base">
                                        <p:cTn id="107" dur="500" fill="hold"/>
                                        <p:tgtEl>
                                          <p:spTgt spid="127"/>
                                        </p:tgtEl>
                                        <p:attrNameLst>
                                          <p:attrName>ppt_x</p:attrName>
                                        </p:attrNameLst>
                                      </p:cBhvr>
                                      <p:tavLst>
                                        <p:tav tm="0">
                                          <p:val>
                                            <p:strVal val="#ppt_x"/>
                                          </p:val>
                                        </p:tav>
                                        <p:tav tm="100000">
                                          <p:val>
                                            <p:strVal val="#ppt_x"/>
                                          </p:val>
                                        </p:tav>
                                      </p:tavLst>
                                    </p:anim>
                                    <p:anim calcmode="lin" valueType="num">
                                      <p:cBhvr additive="base">
                                        <p:cTn id="108" dur="500" fill="hold"/>
                                        <p:tgtEl>
                                          <p:spTgt spid="127"/>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121"/>
                                        </p:tgtEl>
                                        <p:attrNameLst>
                                          <p:attrName>style.visibility</p:attrName>
                                        </p:attrNameLst>
                                      </p:cBhvr>
                                      <p:to>
                                        <p:strVal val="visible"/>
                                      </p:to>
                                    </p:set>
                                    <p:anim calcmode="lin" valueType="num">
                                      <p:cBhvr additive="base">
                                        <p:cTn id="113" dur="500" fill="hold"/>
                                        <p:tgtEl>
                                          <p:spTgt spid="121"/>
                                        </p:tgtEl>
                                        <p:attrNameLst>
                                          <p:attrName>ppt_x</p:attrName>
                                        </p:attrNameLst>
                                      </p:cBhvr>
                                      <p:tavLst>
                                        <p:tav tm="0">
                                          <p:val>
                                            <p:strVal val="#ppt_x"/>
                                          </p:val>
                                        </p:tav>
                                        <p:tav tm="100000">
                                          <p:val>
                                            <p:strVal val="#ppt_x"/>
                                          </p:val>
                                        </p:tav>
                                      </p:tavLst>
                                    </p:anim>
                                    <p:anim calcmode="lin" valueType="num">
                                      <p:cBhvr additive="base">
                                        <p:cTn id="114" dur="500" fill="hold"/>
                                        <p:tgtEl>
                                          <p:spTgt spid="121"/>
                                        </p:tgtEl>
                                        <p:attrNameLst>
                                          <p:attrName>ppt_y</p:attrName>
                                        </p:attrNameLst>
                                      </p:cBhvr>
                                      <p:tavLst>
                                        <p:tav tm="0">
                                          <p:val>
                                            <p:strVal val="1+#ppt_h/2"/>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4" fill="hold" grpId="0" nodeType="clickEffect">
                                  <p:stCondLst>
                                    <p:cond delay="0"/>
                                  </p:stCondLst>
                                  <p:childTnLst>
                                    <p:set>
                                      <p:cBhvr>
                                        <p:cTn id="118" dur="1" fill="hold">
                                          <p:stCondLst>
                                            <p:cond delay="0"/>
                                          </p:stCondLst>
                                        </p:cTn>
                                        <p:tgtEl>
                                          <p:spTgt spid="148"/>
                                        </p:tgtEl>
                                        <p:attrNameLst>
                                          <p:attrName>style.visibility</p:attrName>
                                        </p:attrNameLst>
                                      </p:cBhvr>
                                      <p:to>
                                        <p:strVal val="visible"/>
                                      </p:to>
                                    </p:set>
                                    <p:anim calcmode="lin" valueType="num">
                                      <p:cBhvr additive="base">
                                        <p:cTn id="119" dur="500" fill="hold"/>
                                        <p:tgtEl>
                                          <p:spTgt spid="148"/>
                                        </p:tgtEl>
                                        <p:attrNameLst>
                                          <p:attrName>ppt_x</p:attrName>
                                        </p:attrNameLst>
                                      </p:cBhvr>
                                      <p:tavLst>
                                        <p:tav tm="0">
                                          <p:val>
                                            <p:strVal val="#ppt_x"/>
                                          </p:val>
                                        </p:tav>
                                        <p:tav tm="100000">
                                          <p:val>
                                            <p:strVal val="#ppt_x"/>
                                          </p:val>
                                        </p:tav>
                                      </p:tavLst>
                                    </p:anim>
                                    <p:anim calcmode="lin" valueType="num">
                                      <p:cBhvr additive="base">
                                        <p:cTn id="120" dur="500" fill="hold"/>
                                        <p:tgtEl>
                                          <p:spTgt spid="148"/>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151"/>
                                        </p:tgtEl>
                                        <p:attrNameLst>
                                          <p:attrName>style.visibility</p:attrName>
                                        </p:attrNameLst>
                                      </p:cBhvr>
                                      <p:to>
                                        <p:strVal val="visible"/>
                                      </p:to>
                                    </p:set>
                                    <p:anim calcmode="lin" valueType="num">
                                      <p:cBhvr additive="base">
                                        <p:cTn id="123" dur="500" fill="hold"/>
                                        <p:tgtEl>
                                          <p:spTgt spid="151"/>
                                        </p:tgtEl>
                                        <p:attrNameLst>
                                          <p:attrName>ppt_x</p:attrName>
                                        </p:attrNameLst>
                                      </p:cBhvr>
                                      <p:tavLst>
                                        <p:tav tm="0">
                                          <p:val>
                                            <p:strVal val="#ppt_x"/>
                                          </p:val>
                                        </p:tav>
                                        <p:tav tm="100000">
                                          <p:val>
                                            <p:strVal val="#ppt_x"/>
                                          </p:val>
                                        </p:tav>
                                      </p:tavLst>
                                    </p:anim>
                                    <p:anim calcmode="lin" valueType="num">
                                      <p:cBhvr additive="base">
                                        <p:cTn id="124" dur="500" fill="hold"/>
                                        <p:tgtEl>
                                          <p:spTgt spid="151"/>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154"/>
                                        </p:tgtEl>
                                        <p:attrNameLst>
                                          <p:attrName>style.visibility</p:attrName>
                                        </p:attrNameLst>
                                      </p:cBhvr>
                                      <p:to>
                                        <p:strVal val="visible"/>
                                      </p:to>
                                    </p:set>
                                    <p:anim calcmode="lin" valueType="num">
                                      <p:cBhvr additive="base">
                                        <p:cTn id="127" dur="500" fill="hold"/>
                                        <p:tgtEl>
                                          <p:spTgt spid="154"/>
                                        </p:tgtEl>
                                        <p:attrNameLst>
                                          <p:attrName>ppt_x</p:attrName>
                                        </p:attrNameLst>
                                      </p:cBhvr>
                                      <p:tavLst>
                                        <p:tav tm="0">
                                          <p:val>
                                            <p:strVal val="#ppt_x"/>
                                          </p:val>
                                        </p:tav>
                                        <p:tav tm="100000">
                                          <p:val>
                                            <p:strVal val="#ppt_x"/>
                                          </p:val>
                                        </p:tav>
                                      </p:tavLst>
                                    </p:anim>
                                    <p:anim calcmode="lin" valueType="num">
                                      <p:cBhvr additive="base">
                                        <p:cTn id="128"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158"/>
                                        </p:tgtEl>
                                        <p:attrNameLst>
                                          <p:attrName>style.visibility</p:attrName>
                                        </p:attrNameLst>
                                      </p:cBhvr>
                                      <p:to>
                                        <p:strVal val="visible"/>
                                      </p:to>
                                    </p:set>
                                    <p:anim calcmode="lin" valueType="num">
                                      <p:cBhvr additive="base">
                                        <p:cTn id="133" dur="500" fill="hold"/>
                                        <p:tgtEl>
                                          <p:spTgt spid="158"/>
                                        </p:tgtEl>
                                        <p:attrNameLst>
                                          <p:attrName>ppt_x</p:attrName>
                                        </p:attrNameLst>
                                      </p:cBhvr>
                                      <p:tavLst>
                                        <p:tav tm="0">
                                          <p:val>
                                            <p:strVal val="#ppt_x"/>
                                          </p:val>
                                        </p:tav>
                                        <p:tav tm="100000">
                                          <p:val>
                                            <p:strVal val="#ppt_x"/>
                                          </p:val>
                                        </p:tav>
                                      </p:tavLst>
                                    </p:anim>
                                    <p:anim calcmode="lin" valueType="num">
                                      <p:cBhvr additive="base">
                                        <p:cTn id="134" dur="500" fill="hold"/>
                                        <p:tgtEl>
                                          <p:spTgt spid="158"/>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159"/>
                                        </p:tgtEl>
                                        <p:attrNameLst>
                                          <p:attrName>style.visibility</p:attrName>
                                        </p:attrNameLst>
                                      </p:cBhvr>
                                      <p:to>
                                        <p:strVal val="visible"/>
                                      </p:to>
                                    </p:set>
                                    <p:anim calcmode="lin" valueType="num">
                                      <p:cBhvr additive="base">
                                        <p:cTn id="137" dur="500" fill="hold"/>
                                        <p:tgtEl>
                                          <p:spTgt spid="159"/>
                                        </p:tgtEl>
                                        <p:attrNameLst>
                                          <p:attrName>ppt_x</p:attrName>
                                        </p:attrNameLst>
                                      </p:cBhvr>
                                      <p:tavLst>
                                        <p:tav tm="0">
                                          <p:val>
                                            <p:strVal val="#ppt_x"/>
                                          </p:val>
                                        </p:tav>
                                        <p:tav tm="100000">
                                          <p:val>
                                            <p:strVal val="#ppt_x"/>
                                          </p:val>
                                        </p:tav>
                                      </p:tavLst>
                                    </p:anim>
                                    <p:anim calcmode="lin" valueType="num">
                                      <p:cBhvr additive="base">
                                        <p:cTn id="138" dur="500" fill="hold"/>
                                        <p:tgtEl>
                                          <p:spTgt spid="159"/>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160"/>
                                        </p:tgtEl>
                                        <p:attrNameLst>
                                          <p:attrName>style.visibility</p:attrName>
                                        </p:attrNameLst>
                                      </p:cBhvr>
                                      <p:to>
                                        <p:strVal val="visible"/>
                                      </p:to>
                                    </p:set>
                                    <p:anim calcmode="lin" valueType="num">
                                      <p:cBhvr additive="base">
                                        <p:cTn id="141" dur="500" fill="hold"/>
                                        <p:tgtEl>
                                          <p:spTgt spid="160"/>
                                        </p:tgtEl>
                                        <p:attrNameLst>
                                          <p:attrName>ppt_x</p:attrName>
                                        </p:attrNameLst>
                                      </p:cBhvr>
                                      <p:tavLst>
                                        <p:tav tm="0">
                                          <p:val>
                                            <p:strVal val="#ppt_x"/>
                                          </p:val>
                                        </p:tav>
                                        <p:tav tm="100000">
                                          <p:val>
                                            <p:strVal val="#ppt_x"/>
                                          </p:val>
                                        </p:tav>
                                      </p:tavLst>
                                    </p:anim>
                                    <p:anim calcmode="lin" valueType="num">
                                      <p:cBhvr additive="base">
                                        <p:cTn id="142" dur="500" fill="hold"/>
                                        <p:tgtEl>
                                          <p:spTgt spid="160"/>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grpId="0" nodeType="clickEffect">
                                  <p:stCondLst>
                                    <p:cond delay="0"/>
                                  </p:stCondLst>
                                  <p:childTnLst>
                                    <p:set>
                                      <p:cBhvr>
                                        <p:cTn id="146" dur="1" fill="hold">
                                          <p:stCondLst>
                                            <p:cond delay="0"/>
                                          </p:stCondLst>
                                        </p:cTn>
                                        <p:tgtEl>
                                          <p:spTgt spid="125"/>
                                        </p:tgtEl>
                                        <p:attrNameLst>
                                          <p:attrName>style.visibility</p:attrName>
                                        </p:attrNameLst>
                                      </p:cBhvr>
                                      <p:to>
                                        <p:strVal val="visible"/>
                                      </p:to>
                                    </p:set>
                                    <p:anim calcmode="lin" valueType="num">
                                      <p:cBhvr additive="base">
                                        <p:cTn id="147" dur="500" fill="hold"/>
                                        <p:tgtEl>
                                          <p:spTgt spid="125"/>
                                        </p:tgtEl>
                                        <p:attrNameLst>
                                          <p:attrName>ppt_x</p:attrName>
                                        </p:attrNameLst>
                                      </p:cBhvr>
                                      <p:tavLst>
                                        <p:tav tm="0">
                                          <p:val>
                                            <p:strVal val="#ppt_x"/>
                                          </p:val>
                                        </p:tav>
                                        <p:tav tm="100000">
                                          <p:val>
                                            <p:strVal val="#ppt_x"/>
                                          </p:val>
                                        </p:tav>
                                      </p:tavLst>
                                    </p:anim>
                                    <p:anim calcmode="lin" valueType="num">
                                      <p:cBhvr additive="base">
                                        <p:cTn id="148"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2" presetClass="entr" presetSubtype="4" fill="hold" grpId="0" nodeType="clickEffect">
                                  <p:stCondLst>
                                    <p:cond delay="0"/>
                                  </p:stCondLst>
                                  <p:childTnLst>
                                    <p:set>
                                      <p:cBhvr>
                                        <p:cTn id="152" dur="1" fill="hold">
                                          <p:stCondLst>
                                            <p:cond delay="0"/>
                                          </p:stCondLst>
                                        </p:cTn>
                                        <p:tgtEl>
                                          <p:spTgt spid="163"/>
                                        </p:tgtEl>
                                        <p:attrNameLst>
                                          <p:attrName>style.visibility</p:attrName>
                                        </p:attrNameLst>
                                      </p:cBhvr>
                                      <p:to>
                                        <p:strVal val="visible"/>
                                      </p:to>
                                    </p:set>
                                    <p:anim calcmode="lin" valueType="num">
                                      <p:cBhvr additive="base">
                                        <p:cTn id="153" dur="500" fill="hold"/>
                                        <p:tgtEl>
                                          <p:spTgt spid="163"/>
                                        </p:tgtEl>
                                        <p:attrNameLst>
                                          <p:attrName>ppt_x</p:attrName>
                                        </p:attrNameLst>
                                      </p:cBhvr>
                                      <p:tavLst>
                                        <p:tav tm="0">
                                          <p:val>
                                            <p:strVal val="#ppt_x"/>
                                          </p:val>
                                        </p:tav>
                                        <p:tav tm="100000">
                                          <p:val>
                                            <p:strVal val="#ppt_x"/>
                                          </p:val>
                                        </p:tav>
                                      </p:tavLst>
                                    </p:anim>
                                    <p:anim calcmode="lin" valueType="num">
                                      <p:cBhvr additive="base">
                                        <p:cTn id="154" dur="500" fill="hold"/>
                                        <p:tgtEl>
                                          <p:spTgt spid="163"/>
                                        </p:tgtEl>
                                        <p:attrNameLst>
                                          <p:attrName>ppt_y</p:attrName>
                                        </p:attrNameLst>
                                      </p:cBhvr>
                                      <p:tavLst>
                                        <p:tav tm="0">
                                          <p:val>
                                            <p:strVal val="1+#ppt_h/2"/>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2" presetClass="entr" presetSubtype="4" fill="hold" grpId="0" nodeType="clickEffect">
                                  <p:stCondLst>
                                    <p:cond delay="0"/>
                                  </p:stCondLst>
                                  <p:childTnLst>
                                    <p:set>
                                      <p:cBhvr>
                                        <p:cTn id="158" dur="1" fill="hold">
                                          <p:stCondLst>
                                            <p:cond delay="0"/>
                                          </p:stCondLst>
                                        </p:cTn>
                                        <p:tgtEl>
                                          <p:spTgt spid="138"/>
                                        </p:tgtEl>
                                        <p:attrNameLst>
                                          <p:attrName>style.visibility</p:attrName>
                                        </p:attrNameLst>
                                      </p:cBhvr>
                                      <p:to>
                                        <p:strVal val="visible"/>
                                      </p:to>
                                    </p:set>
                                    <p:anim calcmode="lin" valueType="num">
                                      <p:cBhvr additive="base">
                                        <p:cTn id="159" dur="500" fill="hold"/>
                                        <p:tgtEl>
                                          <p:spTgt spid="138"/>
                                        </p:tgtEl>
                                        <p:attrNameLst>
                                          <p:attrName>ppt_x</p:attrName>
                                        </p:attrNameLst>
                                      </p:cBhvr>
                                      <p:tavLst>
                                        <p:tav tm="0">
                                          <p:val>
                                            <p:strVal val="#ppt_x"/>
                                          </p:val>
                                        </p:tav>
                                        <p:tav tm="100000">
                                          <p:val>
                                            <p:strVal val="#ppt_x"/>
                                          </p:val>
                                        </p:tav>
                                      </p:tavLst>
                                    </p:anim>
                                    <p:anim calcmode="lin" valueType="num">
                                      <p:cBhvr additive="base">
                                        <p:cTn id="160" dur="500" fill="hold"/>
                                        <p:tgtEl>
                                          <p:spTgt spid="138"/>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139"/>
                                        </p:tgtEl>
                                        <p:attrNameLst>
                                          <p:attrName>style.visibility</p:attrName>
                                        </p:attrNameLst>
                                      </p:cBhvr>
                                      <p:to>
                                        <p:strVal val="visible"/>
                                      </p:to>
                                    </p:set>
                                    <p:anim calcmode="lin" valueType="num">
                                      <p:cBhvr additive="base">
                                        <p:cTn id="163" dur="500" fill="hold"/>
                                        <p:tgtEl>
                                          <p:spTgt spid="139"/>
                                        </p:tgtEl>
                                        <p:attrNameLst>
                                          <p:attrName>ppt_x</p:attrName>
                                        </p:attrNameLst>
                                      </p:cBhvr>
                                      <p:tavLst>
                                        <p:tav tm="0">
                                          <p:val>
                                            <p:strVal val="#ppt_x"/>
                                          </p:val>
                                        </p:tav>
                                        <p:tav tm="100000">
                                          <p:val>
                                            <p:strVal val="#ppt_x"/>
                                          </p:val>
                                        </p:tav>
                                      </p:tavLst>
                                    </p:anim>
                                    <p:anim calcmode="lin" valueType="num">
                                      <p:cBhvr additive="base">
                                        <p:cTn id="164" dur="500" fill="hold"/>
                                        <p:tgtEl>
                                          <p:spTgt spid="139"/>
                                        </p:tgtEl>
                                        <p:attrNameLst>
                                          <p:attrName>ppt_y</p:attrName>
                                        </p:attrNameLst>
                                      </p:cBhvr>
                                      <p:tavLst>
                                        <p:tav tm="0">
                                          <p:val>
                                            <p:strVal val="1+#ppt_h/2"/>
                                          </p:val>
                                        </p:tav>
                                        <p:tav tm="100000">
                                          <p:val>
                                            <p:strVal val="#ppt_y"/>
                                          </p:val>
                                        </p:tav>
                                      </p:tavLst>
                                    </p:anim>
                                  </p:childTnLst>
                                </p:cTn>
                              </p:par>
                              <p:par>
                                <p:cTn id="165" presetID="2" presetClass="entr" presetSubtype="4" fill="hold" grpId="0" nodeType="withEffect">
                                  <p:stCondLst>
                                    <p:cond delay="0"/>
                                  </p:stCondLst>
                                  <p:childTnLst>
                                    <p:set>
                                      <p:cBhvr>
                                        <p:cTn id="166" dur="1" fill="hold">
                                          <p:stCondLst>
                                            <p:cond delay="0"/>
                                          </p:stCondLst>
                                        </p:cTn>
                                        <p:tgtEl>
                                          <p:spTgt spid="140"/>
                                        </p:tgtEl>
                                        <p:attrNameLst>
                                          <p:attrName>style.visibility</p:attrName>
                                        </p:attrNameLst>
                                      </p:cBhvr>
                                      <p:to>
                                        <p:strVal val="visible"/>
                                      </p:to>
                                    </p:set>
                                    <p:anim calcmode="lin" valueType="num">
                                      <p:cBhvr additive="base">
                                        <p:cTn id="167" dur="500" fill="hold"/>
                                        <p:tgtEl>
                                          <p:spTgt spid="140"/>
                                        </p:tgtEl>
                                        <p:attrNameLst>
                                          <p:attrName>ppt_x</p:attrName>
                                        </p:attrNameLst>
                                      </p:cBhvr>
                                      <p:tavLst>
                                        <p:tav tm="0">
                                          <p:val>
                                            <p:strVal val="#ppt_x"/>
                                          </p:val>
                                        </p:tav>
                                        <p:tav tm="100000">
                                          <p:val>
                                            <p:strVal val="#ppt_x"/>
                                          </p:val>
                                        </p:tav>
                                      </p:tavLst>
                                    </p:anim>
                                    <p:anim calcmode="lin" valueType="num">
                                      <p:cBhvr additive="base">
                                        <p:cTn id="168" dur="500" fill="hold"/>
                                        <p:tgtEl>
                                          <p:spTgt spid="140"/>
                                        </p:tgtEl>
                                        <p:attrNameLst>
                                          <p:attrName>ppt_y</p:attrName>
                                        </p:attrNameLst>
                                      </p:cBhvr>
                                      <p:tavLst>
                                        <p:tav tm="0">
                                          <p:val>
                                            <p:strVal val="1+#ppt_h/2"/>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2" presetClass="entr" presetSubtype="4" fill="hold" grpId="0" nodeType="clickEffect">
                                  <p:stCondLst>
                                    <p:cond delay="0"/>
                                  </p:stCondLst>
                                  <p:childTnLst>
                                    <p:set>
                                      <p:cBhvr>
                                        <p:cTn id="172" dur="1" fill="hold">
                                          <p:stCondLst>
                                            <p:cond delay="0"/>
                                          </p:stCondLst>
                                        </p:cTn>
                                        <p:tgtEl>
                                          <p:spTgt spid="162"/>
                                        </p:tgtEl>
                                        <p:attrNameLst>
                                          <p:attrName>style.visibility</p:attrName>
                                        </p:attrNameLst>
                                      </p:cBhvr>
                                      <p:to>
                                        <p:strVal val="visible"/>
                                      </p:to>
                                    </p:set>
                                    <p:anim calcmode="lin" valueType="num">
                                      <p:cBhvr additive="base">
                                        <p:cTn id="173" dur="500" fill="hold"/>
                                        <p:tgtEl>
                                          <p:spTgt spid="162"/>
                                        </p:tgtEl>
                                        <p:attrNameLst>
                                          <p:attrName>ppt_x</p:attrName>
                                        </p:attrNameLst>
                                      </p:cBhvr>
                                      <p:tavLst>
                                        <p:tav tm="0">
                                          <p:val>
                                            <p:strVal val="#ppt_x"/>
                                          </p:val>
                                        </p:tav>
                                        <p:tav tm="100000">
                                          <p:val>
                                            <p:strVal val="#ppt_x"/>
                                          </p:val>
                                        </p:tav>
                                      </p:tavLst>
                                    </p:anim>
                                    <p:anim calcmode="lin" valueType="num">
                                      <p:cBhvr additive="base">
                                        <p:cTn id="174" dur="500" fill="hold"/>
                                        <p:tgtEl>
                                          <p:spTgt spid="162"/>
                                        </p:tgtEl>
                                        <p:attrNameLst>
                                          <p:attrName>ppt_y</p:attrName>
                                        </p:attrNameLst>
                                      </p:cBhvr>
                                      <p:tavLst>
                                        <p:tav tm="0">
                                          <p:val>
                                            <p:strVal val="1+#ppt_h/2"/>
                                          </p:val>
                                        </p:tav>
                                        <p:tav tm="100000">
                                          <p:val>
                                            <p:strVal val="#ppt_y"/>
                                          </p:val>
                                        </p:tav>
                                      </p:tavLst>
                                    </p:anim>
                                  </p:childTnLst>
                                </p:cTn>
                              </p:par>
                              <p:par>
                                <p:cTn id="175" presetID="2" presetClass="entr" presetSubtype="4" fill="hold" grpId="0" nodeType="withEffect">
                                  <p:stCondLst>
                                    <p:cond delay="0"/>
                                  </p:stCondLst>
                                  <p:childTnLst>
                                    <p:set>
                                      <p:cBhvr>
                                        <p:cTn id="176" dur="1" fill="hold">
                                          <p:stCondLst>
                                            <p:cond delay="0"/>
                                          </p:stCondLst>
                                        </p:cTn>
                                        <p:tgtEl>
                                          <p:spTgt spid="41"/>
                                        </p:tgtEl>
                                        <p:attrNameLst>
                                          <p:attrName>style.visibility</p:attrName>
                                        </p:attrNameLst>
                                      </p:cBhvr>
                                      <p:to>
                                        <p:strVal val="visible"/>
                                      </p:to>
                                    </p:set>
                                    <p:anim calcmode="lin" valueType="num">
                                      <p:cBhvr additive="base">
                                        <p:cTn id="177" dur="500" fill="hold"/>
                                        <p:tgtEl>
                                          <p:spTgt spid="41"/>
                                        </p:tgtEl>
                                        <p:attrNameLst>
                                          <p:attrName>ppt_x</p:attrName>
                                        </p:attrNameLst>
                                      </p:cBhvr>
                                      <p:tavLst>
                                        <p:tav tm="0">
                                          <p:val>
                                            <p:strVal val="#ppt_x"/>
                                          </p:val>
                                        </p:tav>
                                        <p:tav tm="100000">
                                          <p:val>
                                            <p:strVal val="#ppt_x"/>
                                          </p:val>
                                        </p:tav>
                                      </p:tavLst>
                                    </p:anim>
                                    <p:anim calcmode="lin" valueType="num">
                                      <p:cBhvr additive="base">
                                        <p:cTn id="17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79" fill="hold">
                      <p:stCondLst>
                        <p:cond delay="indefinite"/>
                      </p:stCondLst>
                      <p:childTnLst>
                        <p:par>
                          <p:cTn id="180" fill="hold">
                            <p:stCondLst>
                              <p:cond delay="0"/>
                            </p:stCondLst>
                            <p:childTnLst>
                              <p:par>
                                <p:cTn id="181" presetID="2" presetClass="entr" presetSubtype="4" fill="hold" grpId="0" nodeType="clickEffect">
                                  <p:stCondLst>
                                    <p:cond delay="0"/>
                                  </p:stCondLst>
                                  <p:childTnLst>
                                    <p:set>
                                      <p:cBhvr>
                                        <p:cTn id="182" dur="1" fill="hold">
                                          <p:stCondLst>
                                            <p:cond delay="0"/>
                                          </p:stCondLst>
                                        </p:cTn>
                                        <p:tgtEl>
                                          <p:spTgt spid="165"/>
                                        </p:tgtEl>
                                        <p:attrNameLst>
                                          <p:attrName>style.visibility</p:attrName>
                                        </p:attrNameLst>
                                      </p:cBhvr>
                                      <p:to>
                                        <p:strVal val="visible"/>
                                      </p:to>
                                    </p:set>
                                    <p:anim calcmode="lin" valueType="num">
                                      <p:cBhvr additive="base">
                                        <p:cTn id="183" dur="500" fill="hold"/>
                                        <p:tgtEl>
                                          <p:spTgt spid="165"/>
                                        </p:tgtEl>
                                        <p:attrNameLst>
                                          <p:attrName>ppt_x</p:attrName>
                                        </p:attrNameLst>
                                      </p:cBhvr>
                                      <p:tavLst>
                                        <p:tav tm="0">
                                          <p:val>
                                            <p:strVal val="#ppt_x"/>
                                          </p:val>
                                        </p:tav>
                                        <p:tav tm="100000">
                                          <p:val>
                                            <p:strVal val="#ppt_x"/>
                                          </p:val>
                                        </p:tav>
                                      </p:tavLst>
                                    </p:anim>
                                    <p:anim calcmode="lin" valueType="num">
                                      <p:cBhvr additive="base">
                                        <p:cTn id="184" dur="500" fill="hold"/>
                                        <p:tgtEl>
                                          <p:spTgt spid="165"/>
                                        </p:tgtEl>
                                        <p:attrNameLst>
                                          <p:attrName>ppt_y</p:attrName>
                                        </p:attrNameLst>
                                      </p:cBhvr>
                                      <p:tavLst>
                                        <p:tav tm="0">
                                          <p:val>
                                            <p:strVal val="1+#ppt_h/2"/>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2" presetClass="entr" presetSubtype="4" fill="hold" grpId="0" nodeType="clickEffect">
                                  <p:stCondLst>
                                    <p:cond delay="0"/>
                                  </p:stCondLst>
                                  <p:childTnLst>
                                    <p:set>
                                      <p:cBhvr>
                                        <p:cTn id="188" dur="1" fill="hold">
                                          <p:stCondLst>
                                            <p:cond delay="0"/>
                                          </p:stCondLst>
                                        </p:cTn>
                                        <p:tgtEl>
                                          <p:spTgt spid="129"/>
                                        </p:tgtEl>
                                        <p:attrNameLst>
                                          <p:attrName>style.visibility</p:attrName>
                                        </p:attrNameLst>
                                      </p:cBhvr>
                                      <p:to>
                                        <p:strVal val="visible"/>
                                      </p:to>
                                    </p:set>
                                    <p:anim calcmode="lin" valueType="num">
                                      <p:cBhvr additive="base">
                                        <p:cTn id="189" dur="500" fill="hold"/>
                                        <p:tgtEl>
                                          <p:spTgt spid="129"/>
                                        </p:tgtEl>
                                        <p:attrNameLst>
                                          <p:attrName>ppt_x</p:attrName>
                                        </p:attrNameLst>
                                      </p:cBhvr>
                                      <p:tavLst>
                                        <p:tav tm="0">
                                          <p:val>
                                            <p:strVal val="#ppt_x"/>
                                          </p:val>
                                        </p:tav>
                                        <p:tav tm="100000">
                                          <p:val>
                                            <p:strVal val="#ppt_x"/>
                                          </p:val>
                                        </p:tav>
                                      </p:tavLst>
                                    </p:anim>
                                    <p:anim calcmode="lin" valueType="num">
                                      <p:cBhvr additive="base">
                                        <p:cTn id="190" dur="500" fill="hold"/>
                                        <p:tgtEl>
                                          <p:spTgt spid="129"/>
                                        </p:tgtEl>
                                        <p:attrNameLst>
                                          <p:attrName>ppt_y</p:attrName>
                                        </p:attrNameLst>
                                      </p:cBhvr>
                                      <p:tavLst>
                                        <p:tav tm="0">
                                          <p:val>
                                            <p:strVal val="1+#ppt_h/2"/>
                                          </p:val>
                                        </p:tav>
                                        <p:tav tm="100000">
                                          <p:val>
                                            <p:strVal val="#ppt_y"/>
                                          </p:val>
                                        </p:tav>
                                      </p:tavLst>
                                    </p:anim>
                                  </p:childTnLst>
                                </p:cTn>
                              </p:par>
                              <p:par>
                                <p:cTn id="191" presetID="2" presetClass="entr" presetSubtype="4" fill="hold" grpId="0" nodeType="withEffect">
                                  <p:stCondLst>
                                    <p:cond delay="0"/>
                                  </p:stCondLst>
                                  <p:childTnLst>
                                    <p:set>
                                      <p:cBhvr>
                                        <p:cTn id="192" dur="1" fill="hold">
                                          <p:stCondLst>
                                            <p:cond delay="0"/>
                                          </p:stCondLst>
                                        </p:cTn>
                                        <p:tgtEl>
                                          <p:spTgt spid="130"/>
                                        </p:tgtEl>
                                        <p:attrNameLst>
                                          <p:attrName>style.visibility</p:attrName>
                                        </p:attrNameLst>
                                      </p:cBhvr>
                                      <p:to>
                                        <p:strVal val="visible"/>
                                      </p:to>
                                    </p:set>
                                    <p:anim calcmode="lin" valueType="num">
                                      <p:cBhvr additive="base">
                                        <p:cTn id="193" dur="500" fill="hold"/>
                                        <p:tgtEl>
                                          <p:spTgt spid="130"/>
                                        </p:tgtEl>
                                        <p:attrNameLst>
                                          <p:attrName>ppt_x</p:attrName>
                                        </p:attrNameLst>
                                      </p:cBhvr>
                                      <p:tavLst>
                                        <p:tav tm="0">
                                          <p:val>
                                            <p:strVal val="#ppt_x"/>
                                          </p:val>
                                        </p:tav>
                                        <p:tav tm="100000">
                                          <p:val>
                                            <p:strVal val="#ppt_x"/>
                                          </p:val>
                                        </p:tav>
                                      </p:tavLst>
                                    </p:anim>
                                    <p:anim calcmode="lin" valueType="num">
                                      <p:cBhvr additive="base">
                                        <p:cTn id="194" dur="500" fill="hold"/>
                                        <p:tgtEl>
                                          <p:spTgt spid="130"/>
                                        </p:tgtEl>
                                        <p:attrNameLst>
                                          <p:attrName>ppt_y</p:attrName>
                                        </p:attrNameLst>
                                      </p:cBhvr>
                                      <p:tavLst>
                                        <p:tav tm="0">
                                          <p:val>
                                            <p:strVal val="1+#ppt_h/2"/>
                                          </p:val>
                                        </p:tav>
                                        <p:tav tm="100000">
                                          <p:val>
                                            <p:strVal val="#ppt_y"/>
                                          </p:val>
                                        </p:tav>
                                      </p:tavLst>
                                    </p:anim>
                                  </p:childTnLst>
                                </p:cTn>
                              </p:par>
                              <p:par>
                                <p:cTn id="195" presetID="2" presetClass="entr" presetSubtype="4" fill="hold" grpId="0" nodeType="withEffect">
                                  <p:stCondLst>
                                    <p:cond delay="0"/>
                                  </p:stCondLst>
                                  <p:childTnLst>
                                    <p:set>
                                      <p:cBhvr>
                                        <p:cTn id="196" dur="1" fill="hold">
                                          <p:stCondLst>
                                            <p:cond delay="0"/>
                                          </p:stCondLst>
                                        </p:cTn>
                                        <p:tgtEl>
                                          <p:spTgt spid="131"/>
                                        </p:tgtEl>
                                        <p:attrNameLst>
                                          <p:attrName>style.visibility</p:attrName>
                                        </p:attrNameLst>
                                      </p:cBhvr>
                                      <p:to>
                                        <p:strVal val="visible"/>
                                      </p:to>
                                    </p:set>
                                    <p:anim calcmode="lin" valueType="num">
                                      <p:cBhvr additive="base">
                                        <p:cTn id="197" dur="500" fill="hold"/>
                                        <p:tgtEl>
                                          <p:spTgt spid="131"/>
                                        </p:tgtEl>
                                        <p:attrNameLst>
                                          <p:attrName>ppt_x</p:attrName>
                                        </p:attrNameLst>
                                      </p:cBhvr>
                                      <p:tavLst>
                                        <p:tav tm="0">
                                          <p:val>
                                            <p:strVal val="#ppt_x"/>
                                          </p:val>
                                        </p:tav>
                                        <p:tav tm="100000">
                                          <p:val>
                                            <p:strVal val="#ppt_x"/>
                                          </p:val>
                                        </p:tav>
                                      </p:tavLst>
                                    </p:anim>
                                    <p:anim calcmode="lin" valueType="num">
                                      <p:cBhvr additive="base">
                                        <p:cTn id="198" dur="500" fill="hold"/>
                                        <p:tgtEl>
                                          <p:spTgt spid="131"/>
                                        </p:tgtEl>
                                        <p:attrNameLst>
                                          <p:attrName>ppt_y</p:attrName>
                                        </p:attrNameLst>
                                      </p:cBhvr>
                                      <p:tavLst>
                                        <p:tav tm="0">
                                          <p:val>
                                            <p:strVal val="1+#ppt_h/2"/>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 presetClass="entr" presetSubtype="4" fill="hold" grpId="0" nodeType="clickEffect">
                                  <p:stCondLst>
                                    <p:cond delay="0"/>
                                  </p:stCondLst>
                                  <p:childTnLst>
                                    <p:set>
                                      <p:cBhvr>
                                        <p:cTn id="202" dur="1" fill="hold">
                                          <p:stCondLst>
                                            <p:cond delay="0"/>
                                          </p:stCondLst>
                                        </p:cTn>
                                        <p:tgtEl>
                                          <p:spTgt spid="141"/>
                                        </p:tgtEl>
                                        <p:attrNameLst>
                                          <p:attrName>style.visibility</p:attrName>
                                        </p:attrNameLst>
                                      </p:cBhvr>
                                      <p:to>
                                        <p:strVal val="visible"/>
                                      </p:to>
                                    </p:set>
                                    <p:anim calcmode="lin" valueType="num">
                                      <p:cBhvr additive="base">
                                        <p:cTn id="203" dur="500" fill="hold"/>
                                        <p:tgtEl>
                                          <p:spTgt spid="141"/>
                                        </p:tgtEl>
                                        <p:attrNameLst>
                                          <p:attrName>ppt_x</p:attrName>
                                        </p:attrNameLst>
                                      </p:cBhvr>
                                      <p:tavLst>
                                        <p:tav tm="0">
                                          <p:val>
                                            <p:strVal val="#ppt_x"/>
                                          </p:val>
                                        </p:tav>
                                        <p:tav tm="100000">
                                          <p:val>
                                            <p:strVal val="#ppt_x"/>
                                          </p:val>
                                        </p:tav>
                                      </p:tavLst>
                                    </p:anim>
                                    <p:anim calcmode="lin" valueType="num">
                                      <p:cBhvr additive="base">
                                        <p:cTn id="204" dur="500" fill="hold"/>
                                        <p:tgtEl>
                                          <p:spTgt spid="141"/>
                                        </p:tgtEl>
                                        <p:attrNameLst>
                                          <p:attrName>ppt_y</p:attrName>
                                        </p:attrNameLst>
                                      </p:cBhvr>
                                      <p:tavLst>
                                        <p:tav tm="0">
                                          <p:val>
                                            <p:strVal val="1+#ppt_h/2"/>
                                          </p:val>
                                        </p:tav>
                                        <p:tav tm="100000">
                                          <p:val>
                                            <p:strVal val="#ppt_y"/>
                                          </p:val>
                                        </p:tav>
                                      </p:tavLst>
                                    </p:anim>
                                  </p:childTnLst>
                                </p:cTn>
                              </p:par>
                              <p:par>
                                <p:cTn id="205" presetID="2" presetClass="entr" presetSubtype="4" fill="hold" grpId="0" nodeType="withEffect">
                                  <p:stCondLst>
                                    <p:cond delay="0"/>
                                  </p:stCondLst>
                                  <p:childTnLst>
                                    <p:set>
                                      <p:cBhvr>
                                        <p:cTn id="206" dur="1" fill="hold">
                                          <p:stCondLst>
                                            <p:cond delay="0"/>
                                          </p:stCondLst>
                                        </p:cTn>
                                        <p:tgtEl>
                                          <p:spTgt spid="142"/>
                                        </p:tgtEl>
                                        <p:attrNameLst>
                                          <p:attrName>style.visibility</p:attrName>
                                        </p:attrNameLst>
                                      </p:cBhvr>
                                      <p:to>
                                        <p:strVal val="visible"/>
                                      </p:to>
                                    </p:set>
                                    <p:anim calcmode="lin" valueType="num">
                                      <p:cBhvr additive="base">
                                        <p:cTn id="207" dur="500" fill="hold"/>
                                        <p:tgtEl>
                                          <p:spTgt spid="142"/>
                                        </p:tgtEl>
                                        <p:attrNameLst>
                                          <p:attrName>ppt_x</p:attrName>
                                        </p:attrNameLst>
                                      </p:cBhvr>
                                      <p:tavLst>
                                        <p:tav tm="0">
                                          <p:val>
                                            <p:strVal val="#ppt_x"/>
                                          </p:val>
                                        </p:tav>
                                        <p:tav tm="100000">
                                          <p:val>
                                            <p:strVal val="#ppt_x"/>
                                          </p:val>
                                        </p:tav>
                                      </p:tavLst>
                                    </p:anim>
                                    <p:anim calcmode="lin" valueType="num">
                                      <p:cBhvr additive="base">
                                        <p:cTn id="208" dur="500" fill="hold"/>
                                        <p:tgtEl>
                                          <p:spTgt spid="142"/>
                                        </p:tgtEl>
                                        <p:attrNameLst>
                                          <p:attrName>ppt_y</p:attrName>
                                        </p:attrNameLst>
                                      </p:cBhvr>
                                      <p:tavLst>
                                        <p:tav tm="0">
                                          <p:val>
                                            <p:strVal val="1+#ppt_h/2"/>
                                          </p:val>
                                        </p:tav>
                                        <p:tav tm="100000">
                                          <p:val>
                                            <p:strVal val="#ppt_y"/>
                                          </p:val>
                                        </p:tav>
                                      </p:tavLst>
                                    </p:anim>
                                  </p:childTnLst>
                                </p:cTn>
                              </p:par>
                              <p:par>
                                <p:cTn id="209" presetID="2" presetClass="entr" presetSubtype="4" fill="hold" grpId="0" nodeType="withEffect">
                                  <p:stCondLst>
                                    <p:cond delay="0"/>
                                  </p:stCondLst>
                                  <p:childTnLst>
                                    <p:set>
                                      <p:cBhvr>
                                        <p:cTn id="210" dur="1" fill="hold">
                                          <p:stCondLst>
                                            <p:cond delay="0"/>
                                          </p:stCondLst>
                                        </p:cTn>
                                        <p:tgtEl>
                                          <p:spTgt spid="143"/>
                                        </p:tgtEl>
                                        <p:attrNameLst>
                                          <p:attrName>style.visibility</p:attrName>
                                        </p:attrNameLst>
                                      </p:cBhvr>
                                      <p:to>
                                        <p:strVal val="visible"/>
                                      </p:to>
                                    </p:set>
                                    <p:anim calcmode="lin" valueType="num">
                                      <p:cBhvr additive="base">
                                        <p:cTn id="211" dur="500" fill="hold"/>
                                        <p:tgtEl>
                                          <p:spTgt spid="143"/>
                                        </p:tgtEl>
                                        <p:attrNameLst>
                                          <p:attrName>ppt_x</p:attrName>
                                        </p:attrNameLst>
                                      </p:cBhvr>
                                      <p:tavLst>
                                        <p:tav tm="0">
                                          <p:val>
                                            <p:strVal val="#ppt_x"/>
                                          </p:val>
                                        </p:tav>
                                        <p:tav tm="100000">
                                          <p:val>
                                            <p:strVal val="#ppt_x"/>
                                          </p:val>
                                        </p:tav>
                                      </p:tavLst>
                                    </p:anim>
                                    <p:anim calcmode="lin" valueType="num">
                                      <p:cBhvr additive="base">
                                        <p:cTn id="212" dur="500" fill="hold"/>
                                        <p:tgtEl>
                                          <p:spTgt spid="143"/>
                                        </p:tgtEl>
                                        <p:attrNameLst>
                                          <p:attrName>ppt_y</p:attrName>
                                        </p:attrNameLst>
                                      </p:cBhvr>
                                      <p:tavLst>
                                        <p:tav tm="0">
                                          <p:val>
                                            <p:strVal val="1+#ppt_h/2"/>
                                          </p:val>
                                        </p:tav>
                                        <p:tav tm="100000">
                                          <p:val>
                                            <p:strVal val="#ppt_y"/>
                                          </p:val>
                                        </p:tav>
                                      </p:tavLst>
                                    </p:anim>
                                  </p:childTnLst>
                                </p:cTn>
                              </p:par>
                            </p:childTnLst>
                          </p:cTn>
                        </p:par>
                      </p:childTnLst>
                    </p:cTn>
                  </p:par>
                  <p:par>
                    <p:cTn id="213" fill="hold">
                      <p:stCondLst>
                        <p:cond delay="indefinite"/>
                      </p:stCondLst>
                      <p:childTnLst>
                        <p:par>
                          <p:cTn id="214" fill="hold">
                            <p:stCondLst>
                              <p:cond delay="0"/>
                            </p:stCondLst>
                            <p:childTnLst>
                              <p:par>
                                <p:cTn id="215" presetID="2" presetClass="entr" presetSubtype="4" fill="hold" grpId="0" nodeType="clickEffect">
                                  <p:stCondLst>
                                    <p:cond delay="0"/>
                                  </p:stCondLst>
                                  <p:childTnLst>
                                    <p:set>
                                      <p:cBhvr>
                                        <p:cTn id="216" dur="1" fill="hold">
                                          <p:stCondLst>
                                            <p:cond delay="0"/>
                                          </p:stCondLst>
                                        </p:cTn>
                                        <p:tgtEl>
                                          <p:spTgt spid="128"/>
                                        </p:tgtEl>
                                        <p:attrNameLst>
                                          <p:attrName>style.visibility</p:attrName>
                                        </p:attrNameLst>
                                      </p:cBhvr>
                                      <p:to>
                                        <p:strVal val="visible"/>
                                      </p:to>
                                    </p:set>
                                    <p:anim calcmode="lin" valueType="num">
                                      <p:cBhvr additive="base">
                                        <p:cTn id="217" dur="500" fill="hold"/>
                                        <p:tgtEl>
                                          <p:spTgt spid="128"/>
                                        </p:tgtEl>
                                        <p:attrNameLst>
                                          <p:attrName>ppt_x</p:attrName>
                                        </p:attrNameLst>
                                      </p:cBhvr>
                                      <p:tavLst>
                                        <p:tav tm="0">
                                          <p:val>
                                            <p:strVal val="#ppt_x"/>
                                          </p:val>
                                        </p:tav>
                                        <p:tav tm="100000">
                                          <p:val>
                                            <p:strVal val="#ppt_x"/>
                                          </p:val>
                                        </p:tav>
                                      </p:tavLst>
                                    </p:anim>
                                    <p:anim calcmode="lin" valueType="num">
                                      <p:cBhvr additive="base">
                                        <p:cTn id="218" dur="500" fill="hold"/>
                                        <p:tgtEl>
                                          <p:spTgt spid="128"/>
                                        </p:tgtEl>
                                        <p:attrNameLst>
                                          <p:attrName>ppt_y</p:attrName>
                                        </p:attrNameLst>
                                      </p:cBhvr>
                                      <p:tavLst>
                                        <p:tav tm="0">
                                          <p:val>
                                            <p:strVal val="1+#ppt_h/2"/>
                                          </p:val>
                                        </p:tav>
                                        <p:tav tm="100000">
                                          <p:val>
                                            <p:strVal val="#ppt_y"/>
                                          </p:val>
                                        </p:tav>
                                      </p:tavLst>
                                    </p:anim>
                                  </p:childTnLst>
                                </p:cTn>
                              </p:par>
                              <p:par>
                                <p:cTn id="219" presetID="2" presetClass="entr" presetSubtype="4" fill="hold" grpId="0" nodeType="withEffect">
                                  <p:stCondLst>
                                    <p:cond delay="0"/>
                                  </p:stCondLst>
                                  <p:childTnLst>
                                    <p:set>
                                      <p:cBhvr>
                                        <p:cTn id="220" dur="1" fill="hold">
                                          <p:stCondLst>
                                            <p:cond delay="0"/>
                                          </p:stCondLst>
                                        </p:cTn>
                                        <p:tgtEl>
                                          <p:spTgt spid="5"/>
                                        </p:tgtEl>
                                        <p:attrNameLst>
                                          <p:attrName>style.visibility</p:attrName>
                                        </p:attrNameLst>
                                      </p:cBhvr>
                                      <p:to>
                                        <p:strVal val="visible"/>
                                      </p:to>
                                    </p:set>
                                    <p:anim calcmode="lin" valueType="num">
                                      <p:cBhvr additive="base">
                                        <p:cTn id="221" dur="500" fill="hold"/>
                                        <p:tgtEl>
                                          <p:spTgt spid="5"/>
                                        </p:tgtEl>
                                        <p:attrNameLst>
                                          <p:attrName>ppt_x</p:attrName>
                                        </p:attrNameLst>
                                      </p:cBhvr>
                                      <p:tavLst>
                                        <p:tav tm="0">
                                          <p:val>
                                            <p:strVal val="#ppt_x"/>
                                          </p:val>
                                        </p:tav>
                                        <p:tav tm="100000">
                                          <p:val>
                                            <p:strVal val="#ppt_x"/>
                                          </p:val>
                                        </p:tav>
                                      </p:tavLst>
                                    </p:anim>
                                    <p:anim calcmode="lin" valueType="num">
                                      <p:cBhvr additive="base">
                                        <p:cTn id="2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23" fill="hold">
                      <p:stCondLst>
                        <p:cond delay="indefinite"/>
                      </p:stCondLst>
                      <p:childTnLst>
                        <p:par>
                          <p:cTn id="224" fill="hold">
                            <p:stCondLst>
                              <p:cond delay="0"/>
                            </p:stCondLst>
                            <p:childTnLst>
                              <p:par>
                                <p:cTn id="225" presetID="2" presetClass="entr" presetSubtype="4" fill="hold" grpId="0" nodeType="clickEffect">
                                  <p:stCondLst>
                                    <p:cond delay="0"/>
                                  </p:stCondLst>
                                  <p:childTnLst>
                                    <p:set>
                                      <p:cBhvr>
                                        <p:cTn id="226" dur="1" fill="hold">
                                          <p:stCondLst>
                                            <p:cond delay="0"/>
                                          </p:stCondLst>
                                        </p:cTn>
                                        <p:tgtEl>
                                          <p:spTgt spid="166"/>
                                        </p:tgtEl>
                                        <p:attrNameLst>
                                          <p:attrName>style.visibility</p:attrName>
                                        </p:attrNameLst>
                                      </p:cBhvr>
                                      <p:to>
                                        <p:strVal val="visible"/>
                                      </p:to>
                                    </p:set>
                                    <p:anim calcmode="lin" valueType="num">
                                      <p:cBhvr additive="base">
                                        <p:cTn id="227" dur="500" fill="hold"/>
                                        <p:tgtEl>
                                          <p:spTgt spid="166"/>
                                        </p:tgtEl>
                                        <p:attrNameLst>
                                          <p:attrName>ppt_x</p:attrName>
                                        </p:attrNameLst>
                                      </p:cBhvr>
                                      <p:tavLst>
                                        <p:tav tm="0">
                                          <p:val>
                                            <p:strVal val="#ppt_x"/>
                                          </p:val>
                                        </p:tav>
                                        <p:tav tm="100000">
                                          <p:val>
                                            <p:strVal val="#ppt_x"/>
                                          </p:val>
                                        </p:tav>
                                      </p:tavLst>
                                    </p:anim>
                                    <p:anim calcmode="lin" valueType="num">
                                      <p:cBhvr additive="base">
                                        <p:cTn id="228" dur="500" fill="hold"/>
                                        <p:tgtEl>
                                          <p:spTgt spid="166"/>
                                        </p:tgtEl>
                                        <p:attrNameLst>
                                          <p:attrName>ppt_y</p:attrName>
                                        </p:attrNameLst>
                                      </p:cBhvr>
                                      <p:tavLst>
                                        <p:tav tm="0">
                                          <p:val>
                                            <p:strVal val="1+#ppt_h/2"/>
                                          </p:val>
                                        </p:tav>
                                        <p:tav tm="100000">
                                          <p:val>
                                            <p:strVal val="#ppt_y"/>
                                          </p:val>
                                        </p:tav>
                                      </p:tavLst>
                                    </p:anim>
                                  </p:childTnLst>
                                </p:cTn>
                              </p:par>
                            </p:childTnLst>
                          </p:cTn>
                        </p:par>
                      </p:childTnLst>
                    </p:cTn>
                  </p:par>
                  <p:par>
                    <p:cTn id="229" fill="hold">
                      <p:stCondLst>
                        <p:cond delay="indefinite"/>
                      </p:stCondLst>
                      <p:childTnLst>
                        <p:par>
                          <p:cTn id="230" fill="hold">
                            <p:stCondLst>
                              <p:cond delay="0"/>
                            </p:stCondLst>
                            <p:childTnLst>
                              <p:par>
                                <p:cTn id="231" presetID="2" presetClass="entr" presetSubtype="4" fill="hold" grpId="0" nodeType="clickEffect">
                                  <p:stCondLst>
                                    <p:cond delay="0"/>
                                  </p:stCondLst>
                                  <p:childTnLst>
                                    <p:set>
                                      <p:cBhvr>
                                        <p:cTn id="232" dur="1" fill="hold">
                                          <p:stCondLst>
                                            <p:cond delay="0"/>
                                          </p:stCondLst>
                                        </p:cTn>
                                        <p:tgtEl>
                                          <p:spTgt spid="132"/>
                                        </p:tgtEl>
                                        <p:attrNameLst>
                                          <p:attrName>style.visibility</p:attrName>
                                        </p:attrNameLst>
                                      </p:cBhvr>
                                      <p:to>
                                        <p:strVal val="visible"/>
                                      </p:to>
                                    </p:set>
                                    <p:anim calcmode="lin" valueType="num">
                                      <p:cBhvr additive="base">
                                        <p:cTn id="233" dur="500" fill="hold"/>
                                        <p:tgtEl>
                                          <p:spTgt spid="132"/>
                                        </p:tgtEl>
                                        <p:attrNameLst>
                                          <p:attrName>ppt_x</p:attrName>
                                        </p:attrNameLst>
                                      </p:cBhvr>
                                      <p:tavLst>
                                        <p:tav tm="0">
                                          <p:val>
                                            <p:strVal val="#ppt_x"/>
                                          </p:val>
                                        </p:tav>
                                        <p:tav tm="100000">
                                          <p:val>
                                            <p:strVal val="#ppt_x"/>
                                          </p:val>
                                        </p:tav>
                                      </p:tavLst>
                                    </p:anim>
                                    <p:anim calcmode="lin" valueType="num">
                                      <p:cBhvr additive="base">
                                        <p:cTn id="234" dur="500" fill="hold"/>
                                        <p:tgtEl>
                                          <p:spTgt spid="132"/>
                                        </p:tgtEl>
                                        <p:attrNameLst>
                                          <p:attrName>ppt_y</p:attrName>
                                        </p:attrNameLst>
                                      </p:cBhvr>
                                      <p:tavLst>
                                        <p:tav tm="0">
                                          <p:val>
                                            <p:strVal val="1+#ppt_h/2"/>
                                          </p:val>
                                        </p:tav>
                                        <p:tav tm="100000">
                                          <p:val>
                                            <p:strVal val="#ppt_y"/>
                                          </p:val>
                                        </p:tav>
                                      </p:tavLst>
                                    </p:anim>
                                  </p:childTnLst>
                                </p:cTn>
                              </p:par>
                              <p:par>
                                <p:cTn id="235" presetID="2" presetClass="entr" presetSubtype="4" fill="hold" grpId="0" nodeType="withEffect">
                                  <p:stCondLst>
                                    <p:cond delay="0"/>
                                  </p:stCondLst>
                                  <p:childTnLst>
                                    <p:set>
                                      <p:cBhvr>
                                        <p:cTn id="236" dur="1" fill="hold">
                                          <p:stCondLst>
                                            <p:cond delay="0"/>
                                          </p:stCondLst>
                                        </p:cTn>
                                        <p:tgtEl>
                                          <p:spTgt spid="134"/>
                                        </p:tgtEl>
                                        <p:attrNameLst>
                                          <p:attrName>style.visibility</p:attrName>
                                        </p:attrNameLst>
                                      </p:cBhvr>
                                      <p:to>
                                        <p:strVal val="visible"/>
                                      </p:to>
                                    </p:set>
                                    <p:anim calcmode="lin" valueType="num">
                                      <p:cBhvr additive="base">
                                        <p:cTn id="237" dur="500" fill="hold"/>
                                        <p:tgtEl>
                                          <p:spTgt spid="134"/>
                                        </p:tgtEl>
                                        <p:attrNameLst>
                                          <p:attrName>ppt_x</p:attrName>
                                        </p:attrNameLst>
                                      </p:cBhvr>
                                      <p:tavLst>
                                        <p:tav tm="0">
                                          <p:val>
                                            <p:strVal val="#ppt_x"/>
                                          </p:val>
                                        </p:tav>
                                        <p:tav tm="100000">
                                          <p:val>
                                            <p:strVal val="#ppt_x"/>
                                          </p:val>
                                        </p:tav>
                                      </p:tavLst>
                                    </p:anim>
                                    <p:anim calcmode="lin" valueType="num">
                                      <p:cBhvr additive="base">
                                        <p:cTn id="238" dur="500" fill="hold"/>
                                        <p:tgtEl>
                                          <p:spTgt spid="134"/>
                                        </p:tgtEl>
                                        <p:attrNameLst>
                                          <p:attrName>ppt_y</p:attrName>
                                        </p:attrNameLst>
                                      </p:cBhvr>
                                      <p:tavLst>
                                        <p:tav tm="0">
                                          <p:val>
                                            <p:strVal val="1+#ppt_h/2"/>
                                          </p:val>
                                        </p:tav>
                                        <p:tav tm="100000">
                                          <p:val>
                                            <p:strVal val="#ppt_y"/>
                                          </p:val>
                                        </p:tav>
                                      </p:tavLst>
                                    </p:anim>
                                  </p:childTnLst>
                                </p:cTn>
                              </p:par>
                              <p:par>
                                <p:cTn id="239" presetID="2" presetClass="entr" presetSubtype="4" fill="hold" grpId="0" nodeType="withEffect">
                                  <p:stCondLst>
                                    <p:cond delay="0"/>
                                  </p:stCondLst>
                                  <p:childTnLst>
                                    <p:set>
                                      <p:cBhvr>
                                        <p:cTn id="240" dur="1" fill="hold">
                                          <p:stCondLst>
                                            <p:cond delay="0"/>
                                          </p:stCondLst>
                                        </p:cTn>
                                        <p:tgtEl>
                                          <p:spTgt spid="136"/>
                                        </p:tgtEl>
                                        <p:attrNameLst>
                                          <p:attrName>style.visibility</p:attrName>
                                        </p:attrNameLst>
                                      </p:cBhvr>
                                      <p:to>
                                        <p:strVal val="visible"/>
                                      </p:to>
                                    </p:set>
                                    <p:anim calcmode="lin" valueType="num">
                                      <p:cBhvr additive="base">
                                        <p:cTn id="241" dur="500" fill="hold"/>
                                        <p:tgtEl>
                                          <p:spTgt spid="136"/>
                                        </p:tgtEl>
                                        <p:attrNameLst>
                                          <p:attrName>ppt_x</p:attrName>
                                        </p:attrNameLst>
                                      </p:cBhvr>
                                      <p:tavLst>
                                        <p:tav tm="0">
                                          <p:val>
                                            <p:strVal val="#ppt_x"/>
                                          </p:val>
                                        </p:tav>
                                        <p:tav tm="100000">
                                          <p:val>
                                            <p:strVal val="#ppt_x"/>
                                          </p:val>
                                        </p:tav>
                                      </p:tavLst>
                                    </p:anim>
                                    <p:anim calcmode="lin" valueType="num">
                                      <p:cBhvr additive="base">
                                        <p:cTn id="242" dur="500" fill="hold"/>
                                        <p:tgtEl>
                                          <p:spTgt spid="136"/>
                                        </p:tgtEl>
                                        <p:attrNameLst>
                                          <p:attrName>ppt_y</p:attrName>
                                        </p:attrNameLst>
                                      </p:cBhvr>
                                      <p:tavLst>
                                        <p:tav tm="0">
                                          <p:val>
                                            <p:strVal val="1+#ppt_h/2"/>
                                          </p:val>
                                        </p:tav>
                                        <p:tav tm="100000">
                                          <p:val>
                                            <p:strVal val="#ppt_y"/>
                                          </p:val>
                                        </p:tav>
                                      </p:tavLst>
                                    </p:anim>
                                  </p:childTnLst>
                                </p:cTn>
                              </p:par>
                            </p:childTnLst>
                          </p:cTn>
                        </p:par>
                      </p:childTnLst>
                    </p:cTn>
                  </p:par>
                  <p:par>
                    <p:cTn id="243" fill="hold">
                      <p:stCondLst>
                        <p:cond delay="indefinite"/>
                      </p:stCondLst>
                      <p:childTnLst>
                        <p:par>
                          <p:cTn id="244" fill="hold">
                            <p:stCondLst>
                              <p:cond delay="0"/>
                            </p:stCondLst>
                            <p:childTnLst>
                              <p:par>
                                <p:cTn id="245" presetID="2" presetClass="entr" presetSubtype="4" fill="hold" grpId="0" nodeType="clickEffect">
                                  <p:stCondLst>
                                    <p:cond delay="0"/>
                                  </p:stCondLst>
                                  <p:childTnLst>
                                    <p:set>
                                      <p:cBhvr>
                                        <p:cTn id="246" dur="1" fill="hold">
                                          <p:stCondLst>
                                            <p:cond delay="0"/>
                                          </p:stCondLst>
                                        </p:cTn>
                                        <p:tgtEl>
                                          <p:spTgt spid="133"/>
                                        </p:tgtEl>
                                        <p:attrNameLst>
                                          <p:attrName>style.visibility</p:attrName>
                                        </p:attrNameLst>
                                      </p:cBhvr>
                                      <p:to>
                                        <p:strVal val="visible"/>
                                      </p:to>
                                    </p:set>
                                    <p:anim calcmode="lin" valueType="num">
                                      <p:cBhvr additive="base">
                                        <p:cTn id="247" dur="500" fill="hold"/>
                                        <p:tgtEl>
                                          <p:spTgt spid="133"/>
                                        </p:tgtEl>
                                        <p:attrNameLst>
                                          <p:attrName>ppt_x</p:attrName>
                                        </p:attrNameLst>
                                      </p:cBhvr>
                                      <p:tavLst>
                                        <p:tav tm="0">
                                          <p:val>
                                            <p:strVal val="#ppt_x"/>
                                          </p:val>
                                        </p:tav>
                                        <p:tav tm="100000">
                                          <p:val>
                                            <p:strVal val="#ppt_x"/>
                                          </p:val>
                                        </p:tav>
                                      </p:tavLst>
                                    </p:anim>
                                    <p:anim calcmode="lin" valueType="num">
                                      <p:cBhvr additive="base">
                                        <p:cTn id="248" dur="500" fill="hold"/>
                                        <p:tgtEl>
                                          <p:spTgt spid="133"/>
                                        </p:tgtEl>
                                        <p:attrNameLst>
                                          <p:attrName>ppt_y</p:attrName>
                                        </p:attrNameLst>
                                      </p:cBhvr>
                                      <p:tavLst>
                                        <p:tav tm="0">
                                          <p:val>
                                            <p:strVal val="1+#ppt_h/2"/>
                                          </p:val>
                                        </p:tav>
                                        <p:tav tm="100000">
                                          <p:val>
                                            <p:strVal val="#ppt_y"/>
                                          </p:val>
                                        </p:tav>
                                      </p:tavLst>
                                    </p:anim>
                                  </p:childTnLst>
                                </p:cTn>
                              </p:par>
                              <p:par>
                                <p:cTn id="249" presetID="2" presetClass="entr" presetSubtype="4" fill="hold" grpId="0" nodeType="withEffect">
                                  <p:stCondLst>
                                    <p:cond delay="0"/>
                                  </p:stCondLst>
                                  <p:childTnLst>
                                    <p:set>
                                      <p:cBhvr>
                                        <p:cTn id="250" dur="1" fill="hold">
                                          <p:stCondLst>
                                            <p:cond delay="0"/>
                                          </p:stCondLst>
                                        </p:cTn>
                                        <p:tgtEl>
                                          <p:spTgt spid="135"/>
                                        </p:tgtEl>
                                        <p:attrNameLst>
                                          <p:attrName>style.visibility</p:attrName>
                                        </p:attrNameLst>
                                      </p:cBhvr>
                                      <p:to>
                                        <p:strVal val="visible"/>
                                      </p:to>
                                    </p:set>
                                    <p:anim calcmode="lin" valueType="num">
                                      <p:cBhvr additive="base">
                                        <p:cTn id="251" dur="500" fill="hold"/>
                                        <p:tgtEl>
                                          <p:spTgt spid="135"/>
                                        </p:tgtEl>
                                        <p:attrNameLst>
                                          <p:attrName>ppt_x</p:attrName>
                                        </p:attrNameLst>
                                      </p:cBhvr>
                                      <p:tavLst>
                                        <p:tav tm="0">
                                          <p:val>
                                            <p:strVal val="#ppt_x"/>
                                          </p:val>
                                        </p:tav>
                                        <p:tav tm="100000">
                                          <p:val>
                                            <p:strVal val="#ppt_x"/>
                                          </p:val>
                                        </p:tav>
                                      </p:tavLst>
                                    </p:anim>
                                    <p:anim calcmode="lin" valueType="num">
                                      <p:cBhvr additive="base">
                                        <p:cTn id="252" dur="500" fill="hold"/>
                                        <p:tgtEl>
                                          <p:spTgt spid="135"/>
                                        </p:tgtEl>
                                        <p:attrNameLst>
                                          <p:attrName>ppt_y</p:attrName>
                                        </p:attrNameLst>
                                      </p:cBhvr>
                                      <p:tavLst>
                                        <p:tav tm="0">
                                          <p:val>
                                            <p:strVal val="1+#ppt_h/2"/>
                                          </p:val>
                                        </p:tav>
                                        <p:tav tm="100000">
                                          <p:val>
                                            <p:strVal val="#ppt_y"/>
                                          </p:val>
                                        </p:tav>
                                      </p:tavLst>
                                    </p:anim>
                                  </p:childTnLst>
                                </p:cTn>
                              </p:par>
                              <p:par>
                                <p:cTn id="253" presetID="2" presetClass="entr" presetSubtype="4" fill="hold" grpId="0" nodeType="withEffect">
                                  <p:stCondLst>
                                    <p:cond delay="0"/>
                                  </p:stCondLst>
                                  <p:childTnLst>
                                    <p:set>
                                      <p:cBhvr>
                                        <p:cTn id="254" dur="1" fill="hold">
                                          <p:stCondLst>
                                            <p:cond delay="0"/>
                                          </p:stCondLst>
                                        </p:cTn>
                                        <p:tgtEl>
                                          <p:spTgt spid="137"/>
                                        </p:tgtEl>
                                        <p:attrNameLst>
                                          <p:attrName>style.visibility</p:attrName>
                                        </p:attrNameLst>
                                      </p:cBhvr>
                                      <p:to>
                                        <p:strVal val="visible"/>
                                      </p:to>
                                    </p:set>
                                    <p:anim calcmode="lin" valueType="num">
                                      <p:cBhvr additive="base">
                                        <p:cTn id="255" dur="500" fill="hold"/>
                                        <p:tgtEl>
                                          <p:spTgt spid="137"/>
                                        </p:tgtEl>
                                        <p:attrNameLst>
                                          <p:attrName>ppt_x</p:attrName>
                                        </p:attrNameLst>
                                      </p:cBhvr>
                                      <p:tavLst>
                                        <p:tav tm="0">
                                          <p:val>
                                            <p:strVal val="#ppt_x"/>
                                          </p:val>
                                        </p:tav>
                                        <p:tav tm="100000">
                                          <p:val>
                                            <p:strVal val="#ppt_x"/>
                                          </p:val>
                                        </p:tav>
                                      </p:tavLst>
                                    </p:anim>
                                    <p:anim calcmode="lin" valueType="num">
                                      <p:cBhvr additive="base">
                                        <p:cTn id="256" dur="500" fill="hold"/>
                                        <p:tgtEl>
                                          <p:spTgt spid="137"/>
                                        </p:tgtEl>
                                        <p:attrNameLst>
                                          <p:attrName>ppt_y</p:attrName>
                                        </p:attrNameLst>
                                      </p:cBhvr>
                                      <p:tavLst>
                                        <p:tav tm="0">
                                          <p:val>
                                            <p:strVal val="1+#ppt_h/2"/>
                                          </p:val>
                                        </p:tav>
                                        <p:tav tm="100000">
                                          <p:val>
                                            <p:strVal val="#ppt_y"/>
                                          </p:val>
                                        </p:tav>
                                      </p:tavLst>
                                    </p:anim>
                                  </p:childTnLst>
                                </p:cTn>
                              </p:par>
                            </p:childTnLst>
                          </p:cTn>
                        </p:par>
                      </p:childTnLst>
                    </p:cTn>
                  </p:par>
                  <p:par>
                    <p:cTn id="257" fill="hold">
                      <p:stCondLst>
                        <p:cond delay="indefinite"/>
                      </p:stCondLst>
                      <p:childTnLst>
                        <p:par>
                          <p:cTn id="258" fill="hold">
                            <p:stCondLst>
                              <p:cond delay="0"/>
                            </p:stCondLst>
                            <p:childTnLst>
                              <p:par>
                                <p:cTn id="259" presetID="2" presetClass="entr" presetSubtype="4" fill="hold" grpId="0" nodeType="clickEffect">
                                  <p:stCondLst>
                                    <p:cond delay="0"/>
                                  </p:stCondLst>
                                  <p:childTnLst>
                                    <p:set>
                                      <p:cBhvr>
                                        <p:cTn id="260" dur="1" fill="hold">
                                          <p:stCondLst>
                                            <p:cond delay="0"/>
                                          </p:stCondLst>
                                        </p:cTn>
                                        <p:tgtEl>
                                          <p:spTgt spid="144"/>
                                        </p:tgtEl>
                                        <p:attrNameLst>
                                          <p:attrName>style.visibility</p:attrName>
                                        </p:attrNameLst>
                                      </p:cBhvr>
                                      <p:to>
                                        <p:strVal val="visible"/>
                                      </p:to>
                                    </p:set>
                                    <p:anim calcmode="lin" valueType="num">
                                      <p:cBhvr additive="base">
                                        <p:cTn id="261" dur="500" fill="hold"/>
                                        <p:tgtEl>
                                          <p:spTgt spid="144"/>
                                        </p:tgtEl>
                                        <p:attrNameLst>
                                          <p:attrName>ppt_x</p:attrName>
                                        </p:attrNameLst>
                                      </p:cBhvr>
                                      <p:tavLst>
                                        <p:tav tm="0">
                                          <p:val>
                                            <p:strVal val="#ppt_x"/>
                                          </p:val>
                                        </p:tav>
                                        <p:tav tm="100000">
                                          <p:val>
                                            <p:strVal val="#ppt_x"/>
                                          </p:val>
                                        </p:tav>
                                      </p:tavLst>
                                    </p:anim>
                                    <p:anim calcmode="lin" valueType="num">
                                      <p:cBhvr additive="base">
                                        <p:cTn id="262" dur="500" fill="hold"/>
                                        <p:tgtEl>
                                          <p:spTgt spid="144"/>
                                        </p:tgtEl>
                                        <p:attrNameLst>
                                          <p:attrName>ppt_y</p:attrName>
                                        </p:attrNameLst>
                                      </p:cBhvr>
                                      <p:tavLst>
                                        <p:tav tm="0">
                                          <p:val>
                                            <p:strVal val="1+#ppt_h/2"/>
                                          </p:val>
                                        </p:tav>
                                        <p:tav tm="100000">
                                          <p:val>
                                            <p:strVal val="#ppt_y"/>
                                          </p:val>
                                        </p:tav>
                                      </p:tavLst>
                                    </p:anim>
                                  </p:childTnLst>
                                </p:cTn>
                              </p:par>
                              <p:par>
                                <p:cTn id="263" presetID="2" presetClass="entr" presetSubtype="4" fill="hold" grpId="0" nodeType="withEffect">
                                  <p:stCondLst>
                                    <p:cond delay="0"/>
                                  </p:stCondLst>
                                  <p:childTnLst>
                                    <p:set>
                                      <p:cBhvr>
                                        <p:cTn id="264" dur="1" fill="hold">
                                          <p:stCondLst>
                                            <p:cond delay="0"/>
                                          </p:stCondLst>
                                        </p:cTn>
                                        <p:tgtEl>
                                          <p:spTgt spid="145"/>
                                        </p:tgtEl>
                                        <p:attrNameLst>
                                          <p:attrName>style.visibility</p:attrName>
                                        </p:attrNameLst>
                                      </p:cBhvr>
                                      <p:to>
                                        <p:strVal val="visible"/>
                                      </p:to>
                                    </p:set>
                                    <p:anim calcmode="lin" valueType="num">
                                      <p:cBhvr additive="base">
                                        <p:cTn id="265" dur="500" fill="hold"/>
                                        <p:tgtEl>
                                          <p:spTgt spid="145"/>
                                        </p:tgtEl>
                                        <p:attrNameLst>
                                          <p:attrName>ppt_x</p:attrName>
                                        </p:attrNameLst>
                                      </p:cBhvr>
                                      <p:tavLst>
                                        <p:tav tm="0">
                                          <p:val>
                                            <p:strVal val="#ppt_x"/>
                                          </p:val>
                                        </p:tav>
                                        <p:tav tm="100000">
                                          <p:val>
                                            <p:strVal val="#ppt_x"/>
                                          </p:val>
                                        </p:tav>
                                      </p:tavLst>
                                    </p:anim>
                                    <p:anim calcmode="lin" valueType="num">
                                      <p:cBhvr additive="base">
                                        <p:cTn id="266" dur="500" fill="hold"/>
                                        <p:tgtEl>
                                          <p:spTgt spid="145"/>
                                        </p:tgtEl>
                                        <p:attrNameLst>
                                          <p:attrName>ppt_y</p:attrName>
                                        </p:attrNameLst>
                                      </p:cBhvr>
                                      <p:tavLst>
                                        <p:tav tm="0">
                                          <p:val>
                                            <p:strVal val="1+#ppt_h/2"/>
                                          </p:val>
                                        </p:tav>
                                        <p:tav tm="100000">
                                          <p:val>
                                            <p:strVal val="#ppt_y"/>
                                          </p:val>
                                        </p:tav>
                                      </p:tavLst>
                                    </p:anim>
                                  </p:childTnLst>
                                </p:cTn>
                              </p:par>
                              <p:par>
                                <p:cTn id="267" presetID="2" presetClass="entr" presetSubtype="4" fill="hold" grpId="0" nodeType="withEffect">
                                  <p:stCondLst>
                                    <p:cond delay="0"/>
                                  </p:stCondLst>
                                  <p:childTnLst>
                                    <p:set>
                                      <p:cBhvr>
                                        <p:cTn id="268" dur="1" fill="hold">
                                          <p:stCondLst>
                                            <p:cond delay="0"/>
                                          </p:stCondLst>
                                        </p:cTn>
                                        <p:tgtEl>
                                          <p:spTgt spid="146"/>
                                        </p:tgtEl>
                                        <p:attrNameLst>
                                          <p:attrName>style.visibility</p:attrName>
                                        </p:attrNameLst>
                                      </p:cBhvr>
                                      <p:to>
                                        <p:strVal val="visible"/>
                                      </p:to>
                                    </p:set>
                                    <p:anim calcmode="lin" valueType="num">
                                      <p:cBhvr additive="base">
                                        <p:cTn id="269" dur="500" fill="hold"/>
                                        <p:tgtEl>
                                          <p:spTgt spid="146"/>
                                        </p:tgtEl>
                                        <p:attrNameLst>
                                          <p:attrName>ppt_x</p:attrName>
                                        </p:attrNameLst>
                                      </p:cBhvr>
                                      <p:tavLst>
                                        <p:tav tm="0">
                                          <p:val>
                                            <p:strVal val="#ppt_x"/>
                                          </p:val>
                                        </p:tav>
                                        <p:tav tm="100000">
                                          <p:val>
                                            <p:strVal val="#ppt_x"/>
                                          </p:val>
                                        </p:tav>
                                      </p:tavLst>
                                    </p:anim>
                                    <p:anim calcmode="lin" valueType="num">
                                      <p:cBhvr additive="base">
                                        <p:cTn id="270" dur="500" fill="hold"/>
                                        <p:tgtEl>
                                          <p:spTgt spid="146"/>
                                        </p:tgtEl>
                                        <p:attrNameLst>
                                          <p:attrName>ppt_y</p:attrName>
                                        </p:attrNameLst>
                                      </p:cBhvr>
                                      <p:tavLst>
                                        <p:tav tm="0">
                                          <p:val>
                                            <p:strVal val="1+#ppt_h/2"/>
                                          </p:val>
                                        </p:tav>
                                        <p:tav tm="100000">
                                          <p:val>
                                            <p:strVal val="#ppt_y"/>
                                          </p:val>
                                        </p:tav>
                                      </p:tavLst>
                                    </p:anim>
                                  </p:childTnLst>
                                </p:cTn>
                              </p:par>
                            </p:childTnLst>
                          </p:cTn>
                        </p:par>
                      </p:childTnLst>
                    </p:cTn>
                  </p:par>
                  <p:par>
                    <p:cTn id="271" fill="hold">
                      <p:stCondLst>
                        <p:cond delay="indefinite"/>
                      </p:stCondLst>
                      <p:childTnLst>
                        <p:par>
                          <p:cTn id="272" fill="hold">
                            <p:stCondLst>
                              <p:cond delay="0"/>
                            </p:stCondLst>
                            <p:childTnLst>
                              <p:par>
                                <p:cTn id="273" presetID="2" presetClass="entr" presetSubtype="4" fill="hold" grpId="0" nodeType="clickEffect">
                                  <p:stCondLst>
                                    <p:cond delay="0"/>
                                  </p:stCondLst>
                                  <p:childTnLst>
                                    <p:set>
                                      <p:cBhvr>
                                        <p:cTn id="274" dur="1" fill="hold">
                                          <p:stCondLst>
                                            <p:cond delay="0"/>
                                          </p:stCondLst>
                                        </p:cTn>
                                        <p:tgtEl>
                                          <p:spTgt spid="124"/>
                                        </p:tgtEl>
                                        <p:attrNameLst>
                                          <p:attrName>style.visibility</p:attrName>
                                        </p:attrNameLst>
                                      </p:cBhvr>
                                      <p:to>
                                        <p:strVal val="visible"/>
                                      </p:to>
                                    </p:set>
                                    <p:anim calcmode="lin" valueType="num">
                                      <p:cBhvr additive="base">
                                        <p:cTn id="275" dur="500" fill="hold"/>
                                        <p:tgtEl>
                                          <p:spTgt spid="124"/>
                                        </p:tgtEl>
                                        <p:attrNameLst>
                                          <p:attrName>ppt_x</p:attrName>
                                        </p:attrNameLst>
                                      </p:cBhvr>
                                      <p:tavLst>
                                        <p:tav tm="0">
                                          <p:val>
                                            <p:strVal val="#ppt_x"/>
                                          </p:val>
                                        </p:tav>
                                        <p:tav tm="100000">
                                          <p:val>
                                            <p:strVal val="#ppt_x"/>
                                          </p:val>
                                        </p:tav>
                                      </p:tavLst>
                                    </p:anim>
                                    <p:anim calcmode="lin" valueType="num">
                                      <p:cBhvr additive="base">
                                        <p:cTn id="276" dur="500" fill="hold"/>
                                        <p:tgtEl>
                                          <p:spTgt spid="124"/>
                                        </p:tgtEl>
                                        <p:attrNameLst>
                                          <p:attrName>ppt_y</p:attrName>
                                        </p:attrNameLst>
                                      </p:cBhvr>
                                      <p:tavLst>
                                        <p:tav tm="0">
                                          <p:val>
                                            <p:strVal val="1+#ppt_h/2"/>
                                          </p:val>
                                        </p:tav>
                                        <p:tav tm="100000">
                                          <p:val>
                                            <p:strVal val="#ppt_y"/>
                                          </p:val>
                                        </p:tav>
                                      </p:tavLst>
                                    </p:anim>
                                  </p:childTnLst>
                                </p:cTn>
                              </p:par>
                            </p:childTnLst>
                          </p:cTn>
                        </p:par>
                      </p:childTnLst>
                    </p:cTn>
                  </p:par>
                  <p:par>
                    <p:cTn id="277" fill="hold">
                      <p:stCondLst>
                        <p:cond delay="indefinite"/>
                      </p:stCondLst>
                      <p:childTnLst>
                        <p:par>
                          <p:cTn id="278" fill="hold">
                            <p:stCondLst>
                              <p:cond delay="0"/>
                            </p:stCondLst>
                            <p:childTnLst>
                              <p:par>
                                <p:cTn id="279" presetID="2" presetClass="entr" presetSubtype="4" fill="hold" grpId="0" nodeType="clickEffect">
                                  <p:stCondLst>
                                    <p:cond delay="0"/>
                                  </p:stCondLst>
                                  <p:childTnLst>
                                    <p:set>
                                      <p:cBhvr>
                                        <p:cTn id="280" dur="1" fill="hold">
                                          <p:stCondLst>
                                            <p:cond delay="0"/>
                                          </p:stCondLst>
                                        </p:cTn>
                                        <p:tgtEl>
                                          <p:spTgt spid="57"/>
                                        </p:tgtEl>
                                        <p:attrNameLst>
                                          <p:attrName>style.visibility</p:attrName>
                                        </p:attrNameLst>
                                      </p:cBhvr>
                                      <p:to>
                                        <p:strVal val="visible"/>
                                      </p:to>
                                    </p:set>
                                    <p:anim calcmode="lin" valueType="num">
                                      <p:cBhvr additive="base">
                                        <p:cTn id="281" dur="500" fill="hold"/>
                                        <p:tgtEl>
                                          <p:spTgt spid="57"/>
                                        </p:tgtEl>
                                        <p:attrNameLst>
                                          <p:attrName>ppt_x</p:attrName>
                                        </p:attrNameLst>
                                      </p:cBhvr>
                                      <p:tavLst>
                                        <p:tav tm="0">
                                          <p:val>
                                            <p:strVal val="#ppt_x"/>
                                          </p:val>
                                        </p:tav>
                                        <p:tav tm="100000">
                                          <p:val>
                                            <p:strVal val="#ppt_x"/>
                                          </p:val>
                                        </p:tav>
                                      </p:tavLst>
                                    </p:anim>
                                    <p:anim calcmode="lin" valueType="num">
                                      <p:cBhvr additive="base">
                                        <p:cTn id="282" dur="500" fill="hold"/>
                                        <p:tgtEl>
                                          <p:spTgt spid="57"/>
                                        </p:tgtEl>
                                        <p:attrNameLst>
                                          <p:attrName>ppt_y</p:attrName>
                                        </p:attrNameLst>
                                      </p:cBhvr>
                                      <p:tavLst>
                                        <p:tav tm="0">
                                          <p:val>
                                            <p:strVal val="1+#ppt_h/2"/>
                                          </p:val>
                                        </p:tav>
                                        <p:tav tm="100000">
                                          <p:val>
                                            <p:strVal val="#ppt_y"/>
                                          </p:val>
                                        </p:tav>
                                      </p:tavLst>
                                    </p:anim>
                                  </p:childTnLst>
                                </p:cTn>
                              </p:par>
                              <p:par>
                                <p:cTn id="283" presetID="2" presetClass="entr" presetSubtype="4" fill="hold" grpId="0" nodeType="withEffect">
                                  <p:stCondLst>
                                    <p:cond delay="0"/>
                                  </p:stCondLst>
                                  <p:childTnLst>
                                    <p:set>
                                      <p:cBhvr>
                                        <p:cTn id="284" dur="1" fill="hold">
                                          <p:stCondLst>
                                            <p:cond delay="0"/>
                                          </p:stCondLst>
                                        </p:cTn>
                                        <p:tgtEl>
                                          <p:spTgt spid="58"/>
                                        </p:tgtEl>
                                        <p:attrNameLst>
                                          <p:attrName>style.visibility</p:attrName>
                                        </p:attrNameLst>
                                      </p:cBhvr>
                                      <p:to>
                                        <p:strVal val="visible"/>
                                      </p:to>
                                    </p:set>
                                    <p:anim calcmode="lin" valueType="num">
                                      <p:cBhvr additive="base">
                                        <p:cTn id="285" dur="500" fill="hold"/>
                                        <p:tgtEl>
                                          <p:spTgt spid="58"/>
                                        </p:tgtEl>
                                        <p:attrNameLst>
                                          <p:attrName>ppt_x</p:attrName>
                                        </p:attrNameLst>
                                      </p:cBhvr>
                                      <p:tavLst>
                                        <p:tav tm="0">
                                          <p:val>
                                            <p:strVal val="#ppt_x"/>
                                          </p:val>
                                        </p:tav>
                                        <p:tav tm="100000">
                                          <p:val>
                                            <p:strVal val="#ppt_x"/>
                                          </p:val>
                                        </p:tav>
                                      </p:tavLst>
                                    </p:anim>
                                    <p:anim calcmode="lin" valueType="num">
                                      <p:cBhvr additive="base">
                                        <p:cTn id="286" dur="500" fill="hold"/>
                                        <p:tgtEl>
                                          <p:spTgt spid="58"/>
                                        </p:tgtEl>
                                        <p:attrNameLst>
                                          <p:attrName>ppt_y</p:attrName>
                                        </p:attrNameLst>
                                      </p:cBhvr>
                                      <p:tavLst>
                                        <p:tav tm="0">
                                          <p:val>
                                            <p:strVal val="1+#ppt_h/2"/>
                                          </p:val>
                                        </p:tav>
                                        <p:tav tm="100000">
                                          <p:val>
                                            <p:strVal val="#ppt_y"/>
                                          </p:val>
                                        </p:tav>
                                      </p:tavLst>
                                    </p:anim>
                                  </p:childTnLst>
                                </p:cTn>
                              </p:par>
                              <p:par>
                                <p:cTn id="287" presetID="2" presetClass="entr" presetSubtype="4" fill="hold" grpId="0" nodeType="withEffect">
                                  <p:stCondLst>
                                    <p:cond delay="0"/>
                                  </p:stCondLst>
                                  <p:childTnLst>
                                    <p:set>
                                      <p:cBhvr>
                                        <p:cTn id="288" dur="1" fill="hold">
                                          <p:stCondLst>
                                            <p:cond delay="0"/>
                                          </p:stCondLst>
                                        </p:cTn>
                                        <p:tgtEl>
                                          <p:spTgt spid="59"/>
                                        </p:tgtEl>
                                        <p:attrNameLst>
                                          <p:attrName>style.visibility</p:attrName>
                                        </p:attrNameLst>
                                      </p:cBhvr>
                                      <p:to>
                                        <p:strVal val="visible"/>
                                      </p:to>
                                    </p:set>
                                    <p:anim calcmode="lin" valueType="num">
                                      <p:cBhvr additive="base">
                                        <p:cTn id="289" dur="500" fill="hold"/>
                                        <p:tgtEl>
                                          <p:spTgt spid="59"/>
                                        </p:tgtEl>
                                        <p:attrNameLst>
                                          <p:attrName>ppt_x</p:attrName>
                                        </p:attrNameLst>
                                      </p:cBhvr>
                                      <p:tavLst>
                                        <p:tav tm="0">
                                          <p:val>
                                            <p:strVal val="#ppt_x"/>
                                          </p:val>
                                        </p:tav>
                                        <p:tav tm="100000">
                                          <p:val>
                                            <p:strVal val="#ppt_x"/>
                                          </p:val>
                                        </p:tav>
                                      </p:tavLst>
                                    </p:anim>
                                    <p:anim calcmode="lin" valueType="num">
                                      <p:cBhvr additive="base">
                                        <p:cTn id="290"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41" grpId="0" animBg="1"/>
      <p:bldP spid="73" grpId="0" animBg="1"/>
      <p:bldP spid="74" grpId="0" animBg="1"/>
      <p:bldP spid="75" grpId="0" animBg="1"/>
      <p:bldP spid="76" grpId="0"/>
      <p:bldP spid="77" grpId="0"/>
      <p:bldP spid="78" grpId="0"/>
      <p:bldP spid="79" grpId="0" animBg="1"/>
      <p:bldP spid="121"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4" grpId="0" animBg="1"/>
      <p:bldP spid="145" grpId="0" animBg="1"/>
      <p:bldP spid="146" grpId="0" animBg="1"/>
      <p:bldP spid="147"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57" grpId="0" animBg="1"/>
      <p:bldP spid="58" grpId="0" animBg="1"/>
      <p:bldP spid="5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366B9A7-2076-4969-BB6C-34AE12D362CC}"/>
              </a:ext>
            </a:extLst>
          </p:cNvPr>
          <p:cNvSpPr txBox="1"/>
          <p:nvPr/>
        </p:nvSpPr>
        <p:spPr>
          <a:xfrm>
            <a:off x="0" y="293615"/>
            <a:ext cx="12192000" cy="646331"/>
          </a:xfrm>
          <a:prstGeom prst="rect">
            <a:avLst/>
          </a:prstGeom>
          <a:noFill/>
        </p:spPr>
        <p:txBody>
          <a:bodyPr wrap="square" rtlCol="0">
            <a:spAutoFit/>
          </a:bodyPr>
          <a:lstStyle/>
          <a:p>
            <a:pPr algn="ctr"/>
            <a:r>
              <a:rPr lang="es-ES" sz="3600" dirty="0">
                <a:solidFill>
                  <a:srgbClr val="5F6DAC"/>
                </a:solidFill>
                <a:effectLst>
                  <a:outerShdw blurRad="38100" dist="38100" dir="2700000" algn="tl">
                    <a:srgbClr val="000000">
                      <a:alpha val="43137"/>
                    </a:srgbClr>
                  </a:outerShdw>
                </a:effectLst>
                <a:latin typeface="Gotham Black" pitchFamily="50" charset="0"/>
              </a:rPr>
              <a:t>SEXACIÓN</a:t>
            </a:r>
          </a:p>
        </p:txBody>
      </p:sp>
      <p:pic>
        <p:nvPicPr>
          <p:cNvPr id="5" name="Imagen 4">
            <a:extLst>
              <a:ext uri="{FF2B5EF4-FFF2-40B4-BE49-F238E27FC236}">
                <a16:creationId xmlns:a16="http://schemas.microsoft.com/office/drawing/2014/main" id="{6E5E365E-8A7D-45D1-B2CC-C0B7E4FE2C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638" y="511982"/>
            <a:ext cx="3885468" cy="58340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20084263-9187-4E6F-AAC3-50122C545A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3896" y="511982"/>
            <a:ext cx="3885468" cy="58340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51F30D94-E3CA-41F0-986D-17431C96537B}"/>
              </a:ext>
            </a:extLst>
          </p:cNvPr>
          <p:cNvSpPr txBox="1"/>
          <p:nvPr/>
        </p:nvSpPr>
        <p:spPr>
          <a:xfrm>
            <a:off x="2969703" y="5699687"/>
            <a:ext cx="1238403" cy="646331"/>
          </a:xfrm>
          <a:prstGeom prst="rect">
            <a:avLst/>
          </a:prstGeom>
          <a:noFill/>
        </p:spPr>
        <p:txBody>
          <a:bodyPr wrap="square" rtlCol="0">
            <a:spAutoFit/>
          </a:bodyPr>
          <a:lstStyle/>
          <a:p>
            <a:pPr algn="r"/>
            <a:r>
              <a:rPr lang="es-ES" dirty="0">
                <a:solidFill>
                  <a:schemeClr val="bg1"/>
                </a:solidFill>
                <a:latin typeface="Gotham Black" pitchFamily="50" charset="0"/>
              </a:rPr>
              <a:t>ANDREJ PEJIC</a:t>
            </a:r>
          </a:p>
        </p:txBody>
      </p:sp>
      <p:sp>
        <p:nvSpPr>
          <p:cNvPr id="9" name="CuadroTexto 8">
            <a:extLst>
              <a:ext uri="{FF2B5EF4-FFF2-40B4-BE49-F238E27FC236}">
                <a16:creationId xmlns:a16="http://schemas.microsoft.com/office/drawing/2014/main" id="{04E9C2C4-4C77-42A5-AA4B-6FE18CC30076}"/>
              </a:ext>
            </a:extLst>
          </p:cNvPr>
          <p:cNvSpPr txBox="1"/>
          <p:nvPr/>
        </p:nvSpPr>
        <p:spPr>
          <a:xfrm>
            <a:off x="7983896" y="5699687"/>
            <a:ext cx="1666613" cy="646331"/>
          </a:xfrm>
          <a:prstGeom prst="rect">
            <a:avLst/>
          </a:prstGeom>
          <a:noFill/>
        </p:spPr>
        <p:txBody>
          <a:bodyPr wrap="square" rtlCol="0">
            <a:spAutoFit/>
          </a:bodyPr>
          <a:lstStyle/>
          <a:p>
            <a:r>
              <a:rPr lang="es-ES" dirty="0">
                <a:solidFill>
                  <a:schemeClr val="bg1"/>
                </a:solidFill>
                <a:latin typeface="Gotham Black" pitchFamily="50" charset="0"/>
              </a:rPr>
              <a:t>ERIKA LINDER</a:t>
            </a:r>
          </a:p>
        </p:txBody>
      </p:sp>
      <p:pic>
        <p:nvPicPr>
          <p:cNvPr id="10" name="Imagen 9" descr="Icono&#10;&#10;Descripción generada automáticamente">
            <a:extLst>
              <a:ext uri="{FF2B5EF4-FFF2-40B4-BE49-F238E27FC236}">
                <a16:creationId xmlns:a16="http://schemas.microsoft.com/office/drawing/2014/main" id="{E61D49BF-5EC2-49A0-8C3D-B838C3138B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8006" y="642052"/>
            <a:ext cx="535364" cy="5294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Imagen 10" descr="Icono&#10;&#10;Descripción generada automáticamente">
            <a:extLst>
              <a:ext uri="{FF2B5EF4-FFF2-40B4-BE49-F238E27FC236}">
                <a16:creationId xmlns:a16="http://schemas.microsoft.com/office/drawing/2014/main" id="{E122199E-8B00-4AD3-B163-7B167BC46F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3308" y="642052"/>
            <a:ext cx="539969" cy="5340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Rectangle 3">
            <a:extLst>
              <a:ext uri="{FF2B5EF4-FFF2-40B4-BE49-F238E27FC236}">
                <a16:creationId xmlns:a16="http://schemas.microsoft.com/office/drawing/2014/main" id="{6532ED3C-27D1-4953-9A3D-55828A59096F}"/>
              </a:ext>
            </a:extLst>
          </p:cNvPr>
          <p:cNvSpPr>
            <a:spLocks noChangeArrowheads="1"/>
          </p:cNvSpPr>
          <p:nvPr/>
        </p:nvSpPr>
        <p:spPr bwMode="auto">
          <a:xfrm>
            <a:off x="2541491" y="1016794"/>
            <a:ext cx="7772400" cy="4824412"/>
          </a:xfrm>
          <a:prstGeom prst="rect">
            <a:avLst/>
          </a:prstGeom>
          <a:solidFill>
            <a:schemeClr val="bg1"/>
          </a:solidFill>
          <a:ln w="38100">
            <a:solidFill>
              <a:srgbClr val="5F6DAC"/>
            </a:solidFill>
            <a:miter lim="800000"/>
            <a:headEnd/>
            <a:tailEnd/>
          </a:ln>
        </p:spPr>
        <p:txBody>
          <a:bodyPr/>
          <a:lstStyle/>
          <a:p>
            <a:pPr marL="342900" indent="15875">
              <a:spcBef>
                <a:spcPts val="0"/>
              </a:spcBef>
              <a:spcAft>
                <a:spcPts val="1200"/>
              </a:spcAft>
              <a:defRPr/>
            </a:pPr>
            <a:endParaRPr lang="es-ES_tradnl" sz="2800" b="1" dirty="0">
              <a:solidFill>
                <a:srgbClr val="000066"/>
              </a:solidFill>
              <a:latin typeface="+mj-lt"/>
            </a:endParaRPr>
          </a:p>
          <a:p>
            <a:pPr marL="342900" indent="15875" algn="ctr">
              <a:spcBef>
                <a:spcPts val="0"/>
              </a:spcBef>
              <a:spcAft>
                <a:spcPts val="1200"/>
              </a:spcAft>
              <a:defRPr/>
            </a:pPr>
            <a:r>
              <a:rPr lang="es-ES_tradnl" sz="2000" b="1" dirty="0" err="1">
                <a:solidFill>
                  <a:srgbClr val="5F6DAC"/>
                </a:solidFill>
                <a:latin typeface="Gotham Black" pitchFamily="50" charset="0"/>
              </a:rPr>
              <a:t>Autosexación</a:t>
            </a:r>
            <a:r>
              <a:rPr lang="es-ES_tradnl" sz="2000" dirty="0">
                <a:solidFill>
                  <a:srgbClr val="5F6DAC"/>
                </a:solidFill>
                <a:latin typeface="Gotham Black" pitchFamily="50" charset="0"/>
              </a:rPr>
              <a:t>: </a:t>
            </a:r>
            <a:br>
              <a:rPr lang="es-ES_tradnl" sz="2000" dirty="0">
                <a:latin typeface="Gotham Black" pitchFamily="50" charset="0"/>
              </a:rPr>
            </a:br>
            <a:r>
              <a:rPr lang="es-ES_tradnl" sz="2000" dirty="0">
                <a:latin typeface="Gotham Black" pitchFamily="50" charset="0"/>
              </a:rPr>
              <a:t>Etiqueta sexual que me pongo a mí mismo. </a:t>
            </a:r>
          </a:p>
          <a:p>
            <a:pPr marL="342900" indent="15875" algn="ctr">
              <a:spcBef>
                <a:spcPts val="0"/>
              </a:spcBef>
              <a:spcAft>
                <a:spcPts val="1200"/>
              </a:spcAft>
              <a:defRPr/>
            </a:pPr>
            <a:r>
              <a:rPr lang="es-ES_tradnl" sz="2000" b="1" dirty="0" err="1">
                <a:solidFill>
                  <a:srgbClr val="5F6DAC"/>
                </a:solidFill>
                <a:latin typeface="Gotham Black" pitchFamily="50" charset="0"/>
              </a:rPr>
              <a:t>Alosexación</a:t>
            </a:r>
            <a:r>
              <a:rPr lang="es-ES_tradnl" sz="2000" dirty="0">
                <a:solidFill>
                  <a:srgbClr val="5F6DAC"/>
                </a:solidFill>
                <a:latin typeface="Gotham Black" pitchFamily="50" charset="0"/>
              </a:rPr>
              <a:t>: </a:t>
            </a:r>
            <a:br>
              <a:rPr lang="es-ES_tradnl" sz="2000" dirty="0">
                <a:latin typeface="Gotham Black" pitchFamily="50" charset="0"/>
              </a:rPr>
            </a:br>
            <a:r>
              <a:rPr lang="es-ES_tradnl" sz="2000" dirty="0">
                <a:latin typeface="Gotham Black" pitchFamily="50" charset="0"/>
              </a:rPr>
              <a:t>Etiqueta sexual que pongo a los demás. </a:t>
            </a:r>
          </a:p>
          <a:p>
            <a:pPr marL="342900" indent="15875" algn="ctr">
              <a:spcBef>
                <a:spcPts val="0"/>
              </a:spcBef>
              <a:spcAft>
                <a:spcPts val="1200"/>
              </a:spcAft>
              <a:defRPr/>
            </a:pPr>
            <a:r>
              <a:rPr lang="es-ES_tradnl" sz="2000" dirty="0">
                <a:latin typeface="Gotham Black" pitchFamily="50" charset="0"/>
              </a:rPr>
              <a:t>Agentes </a:t>
            </a:r>
            <a:r>
              <a:rPr lang="es-ES_tradnl" sz="2000" dirty="0" err="1">
                <a:latin typeface="Gotham Black" pitchFamily="50" charset="0"/>
              </a:rPr>
              <a:t>alosexantes</a:t>
            </a:r>
            <a:r>
              <a:rPr lang="es-ES_tradnl" sz="2000" dirty="0">
                <a:latin typeface="Gotham Black" pitchFamily="50" charset="0"/>
              </a:rPr>
              <a:t>.  </a:t>
            </a:r>
          </a:p>
          <a:p>
            <a:pPr marL="342900" indent="15875" algn="ctr">
              <a:spcBef>
                <a:spcPts val="0"/>
              </a:spcBef>
              <a:spcAft>
                <a:spcPts val="1200"/>
              </a:spcAft>
              <a:defRPr/>
            </a:pPr>
            <a:r>
              <a:rPr lang="es-ES_tradnl" sz="2000" dirty="0">
                <a:latin typeface="Gotham Black" pitchFamily="50" charset="0"/>
              </a:rPr>
              <a:t>Dos tipos: formal e informal. </a:t>
            </a:r>
          </a:p>
          <a:p>
            <a:pPr marL="342900" indent="15875" algn="ctr">
              <a:spcBef>
                <a:spcPts val="0"/>
              </a:spcBef>
              <a:spcAft>
                <a:spcPts val="1200"/>
              </a:spcAft>
              <a:defRPr/>
            </a:pPr>
            <a:r>
              <a:rPr lang="es-ES_tradnl" sz="2000" b="1" dirty="0">
                <a:solidFill>
                  <a:srgbClr val="5F6DAC"/>
                </a:solidFill>
                <a:latin typeface="Gotham Black" pitchFamily="50" charset="0"/>
              </a:rPr>
              <a:t>Inducción </a:t>
            </a:r>
            <a:r>
              <a:rPr lang="es-ES_tradnl" sz="2000" b="1" dirty="0" err="1">
                <a:solidFill>
                  <a:srgbClr val="5F6DAC"/>
                </a:solidFill>
                <a:latin typeface="Gotham Black" pitchFamily="50" charset="0"/>
              </a:rPr>
              <a:t>autosexante</a:t>
            </a:r>
            <a:r>
              <a:rPr lang="es-ES_tradnl" sz="2000" dirty="0">
                <a:solidFill>
                  <a:srgbClr val="5F6DAC"/>
                </a:solidFill>
                <a:latin typeface="Gotham Black" pitchFamily="50" charset="0"/>
              </a:rPr>
              <a:t>: </a:t>
            </a:r>
            <a:br>
              <a:rPr lang="es-ES_tradnl" sz="2000" dirty="0">
                <a:latin typeface="Gotham Black" pitchFamily="50" charset="0"/>
              </a:rPr>
            </a:br>
            <a:r>
              <a:rPr lang="es-ES_tradnl" sz="2000" dirty="0">
                <a:latin typeface="Gotham Black" pitchFamily="50" charset="0"/>
              </a:rPr>
              <a:t>Mecanismos que propician que los demás me etiqueten como quiero ser sexualmente etiquetado.</a:t>
            </a:r>
            <a:endParaRPr lang="es-ES_tradnl" sz="2800" dirty="0">
              <a:latin typeface="Gotham Black" pitchFamily="50" charset="0"/>
            </a:endParaRPr>
          </a:p>
        </p:txBody>
      </p:sp>
    </p:spTree>
    <p:extLst>
      <p:ext uri="{BB962C8B-B14F-4D97-AF65-F5344CB8AC3E}">
        <p14:creationId xmlns:p14="http://schemas.microsoft.com/office/powerpoint/2010/main" val="57082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500"/>
                                        <p:tgtEl>
                                          <p:spTgt spid="10"/>
                                        </p:tgtEl>
                                      </p:cBhvr>
                                    </p:animEffect>
                                  </p:childTnLst>
                                </p:cTn>
                              </p:par>
                              <p:par>
                                <p:cTn id="26" presetID="14" presetClass="entr" presetSubtype="1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fltVal val="0"/>
                                          </p:val>
                                        </p:tav>
                                        <p:tav tm="100000">
                                          <p:val>
                                            <p:strVal val="#ppt_w"/>
                                          </p:val>
                                        </p:tav>
                                      </p:tavLst>
                                    </p:anim>
                                    <p:anim calcmode="lin" valueType="num">
                                      <p:cBhvr>
                                        <p:cTn id="34" dur="1000" fill="hold"/>
                                        <p:tgtEl>
                                          <p:spTgt spid="12"/>
                                        </p:tgtEl>
                                        <p:attrNameLst>
                                          <p:attrName>ppt_h</p:attrName>
                                        </p:attrNameLst>
                                      </p:cBhvr>
                                      <p:tavLst>
                                        <p:tav tm="0">
                                          <p:val>
                                            <p:fltVal val="0"/>
                                          </p:val>
                                        </p:tav>
                                        <p:tav tm="100000">
                                          <p:val>
                                            <p:strVal val="#ppt_h"/>
                                          </p:val>
                                        </p:tav>
                                      </p:tavLst>
                                    </p:anim>
                                    <p:anim calcmode="lin" valueType="num">
                                      <p:cBhvr>
                                        <p:cTn id="35" dur="1000" fill="hold"/>
                                        <p:tgtEl>
                                          <p:spTgt spid="12"/>
                                        </p:tgtEl>
                                        <p:attrNameLst>
                                          <p:attrName>style.rotation</p:attrName>
                                        </p:attrNameLst>
                                      </p:cBhvr>
                                      <p:tavLst>
                                        <p:tav tm="0">
                                          <p:val>
                                            <p:fltVal val="90"/>
                                          </p:val>
                                        </p:tav>
                                        <p:tav tm="100000">
                                          <p:val>
                                            <p:fltVal val="0"/>
                                          </p:val>
                                        </p:tav>
                                      </p:tavLst>
                                    </p:anim>
                                    <p:animEffect transition="in" filter="fade">
                                      <p:cBhvr>
                                        <p:cTn id="3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magen que contiene persona, gafas, interior, sujetando&#10;&#10;Descripción generada con confianza muy alta">
            <a:extLst>
              <a:ext uri="{FF2B5EF4-FFF2-40B4-BE49-F238E27FC236}">
                <a16:creationId xmlns:a16="http://schemas.microsoft.com/office/drawing/2014/main" id="{48A41CA2-B20C-406E-A0B3-95A792AD73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502" y="1831275"/>
            <a:ext cx="4497509" cy="35880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9E2A5D3C-889B-4606-8922-4093997D78BA}"/>
              </a:ext>
            </a:extLst>
          </p:cNvPr>
          <p:cNvSpPr txBox="1"/>
          <p:nvPr/>
        </p:nvSpPr>
        <p:spPr>
          <a:xfrm>
            <a:off x="0" y="293615"/>
            <a:ext cx="12192000" cy="646331"/>
          </a:xfrm>
          <a:prstGeom prst="rect">
            <a:avLst/>
          </a:prstGeom>
          <a:noFill/>
        </p:spPr>
        <p:txBody>
          <a:bodyPr wrap="square" rtlCol="0">
            <a:spAutoFit/>
          </a:bodyPr>
          <a:lstStyle/>
          <a:p>
            <a:pPr algn="ctr"/>
            <a:r>
              <a:rPr lang="es-ES" sz="3600" dirty="0">
                <a:solidFill>
                  <a:srgbClr val="5F6DAC"/>
                </a:solidFill>
                <a:effectLst>
                  <a:outerShdw blurRad="38100" dist="38100" dir="2700000" algn="tl">
                    <a:srgbClr val="000000">
                      <a:alpha val="43137"/>
                    </a:srgbClr>
                  </a:outerShdw>
                </a:effectLst>
                <a:latin typeface="Gotham Black" pitchFamily="50" charset="0"/>
              </a:rPr>
              <a:t>SEXACIÓN</a:t>
            </a:r>
          </a:p>
        </p:txBody>
      </p:sp>
      <p:pic>
        <p:nvPicPr>
          <p:cNvPr id="5" name="Imagen 4">
            <a:extLst>
              <a:ext uri="{FF2B5EF4-FFF2-40B4-BE49-F238E27FC236}">
                <a16:creationId xmlns:a16="http://schemas.microsoft.com/office/drawing/2014/main" id="{47284768-5F09-4C9B-926C-2DBC0F3CB3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0605" y="1831275"/>
            <a:ext cx="4523893" cy="35880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Flecha: hacia abajo 5">
            <a:extLst>
              <a:ext uri="{FF2B5EF4-FFF2-40B4-BE49-F238E27FC236}">
                <a16:creationId xmlns:a16="http://schemas.microsoft.com/office/drawing/2014/main" id="{17048FF0-5DB5-4A04-B50B-9D88A7929A4F}"/>
              </a:ext>
            </a:extLst>
          </p:cNvPr>
          <p:cNvSpPr/>
          <p:nvPr/>
        </p:nvSpPr>
        <p:spPr>
          <a:xfrm>
            <a:off x="5441659" y="1259585"/>
            <a:ext cx="1308682" cy="4731391"/>
          </a:xfrm>
          <a:prstGeom prst="downArrow">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10B7636F-8833-4D33-9CEF-F692F81AEC3F}"/>
              </a:ext>
            </a:extLst>
          </p:cNvPr>
          <p:cNvSpPr txBox="1"/>
          <p:nvPr/>
        </p:nvSpPr>
        <p:spPr>
          <a:xfrm>
            <a:off x="0" y="5993934"/>
            <a:ext cx="12192000" cy="646331"/>
          </a:xfrm>
          <a:prstGeom prst="rect">
            <a:avLst/>
          </a:prstGeom>
          <a:noFill/>
        </p:spPr>
        <p:txBody>
          <a:bodyPr wrap="square" rtlCol="0">
            <a:spAutoFit/>
          </a:bodyPr>
          <a:lstStyle/>
          <a:p>
            <a:pPr algn="ctr"/>
            <a:r>
              <a:rPr lang="es-ES" sz="3600" dirty="0">
                <a:solidFill>
                  <a:srgbClr val="5F6DAC"/>
                </a:solidFill>
                <a:effectLst>
                  <a:outerShdw blurRad="38100" dist="38100" dir="2700000" algn="tl">
                    <a:srgbClr val="000000">
                      <a:alpha val="43137"/>
                    </a:srgbClr>
                  </a:outerShdw>
                </a:effectLst>
                <a:latin typeface="Gotham Black" pitchFamily="50" charset="0"/>
              </a:rPr>
              <a:t>Identidad Sexual.</a:t>
            </a:r>
          </a:p>
        </p:txBody>
      </p:sp>
    </p:spTree>
    <p:extLst>
      <p:ext uri="{BB962C8B-B14F-4D97-AF65-F5344CB8AC3E}">
        <p14:creationId xmlns:p14="http://schemas.microsoft.com/office/powerpoint/2010/main" val="3125370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4A6D051-21EF-4271-A8B1-4B520EBE43B6}"/>
              </a:ext>
            </a:extLst>
          </p:cNvPr>
          <p:cNvSpPr txBox="1"/>
          <p:nvPr/>
        </p:nvSpPr>
        <p:spPr>
          <a:xfrm>
            <a:off x="0" y="214604"/>
            <a:ext cx="12192000" cy="2308324"/>
          </a:xfrm>
          <a:prstGeom prst="rect">
            <a:avLst/>
          </a:prstGeom>
          <a:noFill/>
        </p:spPr>
        <p:txBody>
          <a:bodyPr wrap="square" rtlCol="0">
            <a:spAutoFit/>
          </a:bodyPr>
          <a:lstStyle/>
          <a:p>
            <a:pPr algn="ctr"/>
            <a:r>
              <a:rPr lang="es-ES" sz="4800" b="1" dirty="0">
                <a:solidFill>
                  <a:srgbClr val="5F6DAC"/>
                </a:solidFill>
                <a:effectLst>
                  <a:outerShdw blurRad="38100" dist="38100" dir="2700000" algn="tl">
                    <a:srgbClr val="000000">
                      <a:alpha val="43137"/>
                    </a:srgbClr>
                  </a:outerShdw>
                </a:effectLst>
                <a:latin typeface="Gotham Black" pitchFamily="50" charset="0"/>
              </a:rPr>
              <a:t>SEXACIÓN</a:t>
            </a:r>
          </a:p>
          <a:p>
            <a:pPr algn="ctr"/>
            <a:r>
              <a:rPr lang="es-ES" sz="4800" b="1" dirty="0">
                <a:solidFill>
                  <a:srgbClr val="5F6DAC"/>
                </a:solidFill>
                <a:effectLst>
                  <a:outerShdw blurRad="38100" dist="38100" dir="2700000" algn="tl">
                    <a:srgbClr val="000000">
                      <a:alpha val="43137"/>
                    </a:srgbClr>
                  </a:outerShdw>
                </a:effectLst>
                <a:latin typeface="Gotham Black" pitchFamily="50" charset="0"/>
              </a:rPr>
              <a:t>vs.</a:t>
            </a:r>
          </a:p>
          <a:p>
            <a:pPr algn="ctr"/>
            <a:r>
              <a:rPr lang="es-ES" sz="4800" b="1" dirty="0">
                <a:solidFill>
                  <a:srgbClr val="5F6DAC"/>
                </a:solidFill>
                <a:effectLst>
                  <a:outerShdw blurRad="38100" dist="38100" dir="2700000" algn="tl">
                    <a:srgbClr val="000000">
                      <a:alpha val="43137"/>
                    </a:srgbClr>
                  </a:outerShdw>
                </a:effectLst>
                <a:latin typeface="Gotham Black" pitchFamily="50" charset="0"/>
              </a:rPr>
              <a:t>SEX</a:t>
            </a:r>
            <a:r>
              <a:rPr lang="es-ES" sz="4800" b="1" dirty="0">
                <a:solidFill>
                  <a:srgbClr val="8C88A3"/>
                </a:solidFill>
                <a:effectLst>
                  <a:outerShdw blurRad="38100" dist="38100" dir="2700000" algn="tl">
                    <a:srgbClr val="000000">
                      <a:alpha val="43137"/>
                    </a:srgbClr>
                  </a:outerShdw>
                </a:effectLst>
                <a:latin typeface="Gotham Black" pitchFamily="50" charset="0"/>
              </a:rPr>
              <a:t>U</a:t>
            </a:r>
            <a:r>
              <a:rPr lang="es-ES" sz="4800" b="1" dirty="0">
                <a:solidFill>
                  <a:srgbClr val="5F6DAC"/>
                </a:solidFill>
                <a:effectLst>
                  <a:outerShdw blurRad="38100" dist="38100" dir="2700000" algn="tl">
                    <a:srgbClr val="000000">
                      <a:alpha val="43137"/>
                    </a:srgbClr>
                  </a:outerShdw>
                </a:effectLst>
                <a:latin typeface="Gotham Black" pitchFamily="50" charset="0"/>
              </a:rPr>
              <a:t>ACIÓN</a:t>
            </a:r>
            <a:endParaRPr lang="es-ES" sz="3600" b="1" dirty="0">
              <a:solidFill>
                <a:srgbClr val="5F6DAC"/>
              </a:solidFill>
              <a:effectLst>
                <a:outerShdw blurRad="38100" dist="38100" dir="2700000" algn="tl">
                  <a:srgbClr val="000000">
                    <a:alpha val="43137"/>
                  </a:srgbClr>
                </a:outerShdw>
              </a:effectLst>
              <a:latin typeface="Gotham Black" pitchFamily="50" charset="0"/>
            </a:endParaRPr>
          </a:p>
        </p:txBody>
      </p:sp>
      <p:sp>
        <p:nvSpPr>
          <p:cNvPr id="5" name="CuadroTexto 4">
            <a:extLst>
              <a:ext uri="{FF2B5EF4-FFF2-40B4-BE49-F238E27FC236}">
                <a16:creationId xmlns:a16="http://schemas.microsoft.com/office/drawing/2014/main" id="{3E1D912E-EA39-4CDF-816A-343730066EEF}"/>
              </a:ext>
            </a:extLst>
          </p:cNvPr>
          <p:cNvSpPr txBox="1"/>
          <p:nvPr/>
        </p:nvSpPr>
        <p:spPr>
          <a:xfrm>
            <a:off x="637561" y="2522928"/>
            <a:ext cx="3590488" cy="3847207"/>
          </a:xfrm>
          <a:prstGeom prst="rect">
            <a:avLst/>
          </a:prstGeom>
          <a:noFill/>
          <a:ln w="57150">
            <a:solidFill>
              <a:srgbClr val="5F6DAC"/>
            </a:solidFill>
          </a:ln>
        </p:spPr>
        <p:txBody>
          <a:bodyPr wrap="square" rtlCol="0">
            <a:spAutoFit/>
          </a:bodyPr>
          <a:lstStyle/>
          <a:p>
            <a:pPr algn="ctr"/>
            <a:r>
              <a:rPr lang="es-ES" sz="3200" dirty="0">
                <a:solidFill>
                  <a:srgbClr val="5F6DAC"/>
                </a:solidFill>
                <a:latin typeface="Gotham Black" pitchFamily="50" charset="0"/>
              </a:rPr>
              <a:t>SEXACIÓN:</a:t>
            </a:r>
          </a:p>
          <a:p>
            <a:endParaRPr lang="es-ES" dirty="0"/>
          </a:p>
          <a:p>
            <a:pPr algn="ctr"/>
            <a:r>
              <a:rPr lang="es-ES" sz="1600" b="1" dirty="0">
                <a:latin typeface="Gotham" panose="02000504050000020004" pitchFamily="2" charset="0"/>
              </a:rPr>
              <a:t>Cómo me vivo y me identifico. Etiqueta que me pongo a mí mismo.</a:t>
            </a:r>
          </a:p>
          <a:p>
            <a:pPr algn="ctr"/>
            <a:r>
              <a:rPr lang="es-ES" sz="1600" b="1" dirty="0">
                <a:solidFill>
                  <a:schemeClr val="bg1"/>
                </a:solidFill>
                <a:highlight>
                  <a:srgbClr val="8C88A3"/>
                </a:highlight>
                <a:latin typeface="Gotham" panose="02000504050000020004" pitchFamily="2" charset="0"/>
              </a:rPr>
              <a:t>(AUTOSEXACIÓN).</a:t>
            </a:r>
          </a:p>
          <a:p>
            <a:pPr algn="ctr"/>
            <a:endParaRPr lang="es-ES" sz="1600" b="1" dirty="0">
              <a:solidFill>
                <a:schemeClr val="bg1"/>
              </a:solidFill>
              <a:latin typeface="Gotham" panose="02000504050000020004" pitchFamily="2" charset="0"/>
            </a:endParaRPr>
          </a:p>
          <a:p>
            <a:pPr algn="ctr"/>
            <a:r>
              <a:rPr lang="es-ES" sz="1600" b="1" dirty="0">
                <a:latin typeface="Gotham" panose="02000504050000020004" pitchFamily="2" charset="0"/>
              </a:rPr>
              <a:t>Cómo identifico a los demás.</a:t>
            </a:r>
          </a:p>
          <a:p>
            <a:pPr algn="ctr"/>
            <a:r>
              <a:rPr lang="es-ES" sz="1600" b="1" dirty="0">
                <a:latin typeface="Gotham" panose="02000504050000020004" pitchFamily="2" charset="0"/>
              </a:rPr>
              <a:t>Formal-informal.</a:t>
            </a:r>
            <a:br>
              <a:rPr lang="es-ES" sz="1600" b="1" dirty="0">
                <a:latin typeface="Gotham" panose="02000504050000020004" pitchFamily="2" charset="0"/>
              </a:rPr>
            </a:br>
            <a:r>
              <a:rPr lang="es-ES" sz="1600" b="1" dirty="0">
                <a:solidFill>
                  <a:schemeClr val="bg1"/>
                </a:solidFill>
                <a:highlight>
                  <a:srgbClr val="8C88A3"/>
                </a:highlight>
                <a:latin typeface="Gotham" panose="02000504050000020004" pitchFamily="2" charset="0"/>
              </a:rPr>
              <a:t>(ALOSEXACIÓN).</a:t>
            </a:r>
          </a:p>
          <a:p>
            <a:endParaRPr lang="es-ES" sz="1600" b="1" dirty="0">
              <a:latin typeface="Gotham" panose="02000504050000020004" pitchFamily="2" charset="0"/>
            </a:endParaRPr>
          </a:p>
          <a:p>
            <a:pPr algn="ctr"/>
            <a:r>
              <a:rPr lang="es-ES" sz="1600" b="1" dirty="0">
                <a:solidFill>
                  <a:schemeClr val="bg1"/>
                </a:solidFill>
                <a:highlight>
                  <a:srgbClr val="5F6DAC"/>
                </a:highlight>
                <a:latin typeface="Gotham" panose="02000504050000020004" pitchFamily="2" charset="0"/>
              </a:rPr>
              <a:t>IDENTIDAD SEXUAL.</a:t>
            </a:r>
          </a:p>
          <a:p>
            <a:pPr algn="ctr"/>
            <a:r>
              <a:rPr lang="es-ES" sz="1600" b="1" dirty="0">
                <a:solidFill>
                  <a:schemeClr val="bg1"/>
                </a:solidFill>
                <a:highlight>
                  <a:srgbClr val="5F6DAC"/>
                </a:highlight>
                <a:latin typeface="Gotham" panose="02000504050000020004" pitchFamily="2" charset="0"/>
              </a:rPr>
              <a:t>-Inductores-</a:t>
            </a:r>
          </a:p>
          <a:p>
            <a:endParaRPr lang="es-ES" dirty="0"/>
          </a:p>
        </p:txBody>
      </p:sp>
      <p:sp>
        <p:nvSpPr>
          <p:cNvPr id="6" name="CuadroTexto 5">
            <a:extLst>
              <a:ext uri="{FF2B5EF4-FFF2-40B4-BE49-F238E27FC236}">
                <a16:creationId xmlns:a16="http://schemas.microsoft.com/office/drawing/2014/main" id="{088FAA99-E0C0-48E7-B6F4-9A653311B4A5}"/>
              </a:ext>
            </a:extLst>
          </p:cNvPr>
          <p:cNvSpPr txBox="1"/>
          <p:nvPr/>
        </p:nvSpPr>
        <p:spPr>
          <a:xfrm>
            <a:off x="7963951" y="2522928"/>
            <a:ext cx="3590488" cy="3847207"/>
          </a:xfrm>
          <a:prstGeom prst="rect">
            <a:avLst/>
          </a:prstGeom>
          <a:noFill/>
          <a:ln w="57150">
            <a:solidFill>
              <a:srgbClr val="5F6DAC"/>
            </a:solidFill>
          </a:ln>
        </p:spPr>
        <p:txBody>
          <a:bodyPr wrap="square" rtlCol="0">
            <a:spAutoFit/>
          </a:bodyPr>
          <a:lstStyle/>
          <a:p>
            <a:pPr algn="ctr"/>
            <a:r>
              <a:rPr lang="es-ES" sz="3200" dirty="0">
                <a:solidFill>
                  <a:srgbClr val="5F6DAC"/>
                </a:solidFill>
                <a:latin typeface="Gotham Black" pitchFamily="50" charset="0"/>
              </a:rPr>
              <a:t>SEX</a:t>
            </a:r>
            <a:r>
              <a:rPr lang="es-ES" sz="3200" dirty="0">
                <a:solidFill>
                  <a:srgbClr val="8C88A3"/>
                </a:solidFill>
                <a:latin typeface="Gotham Black" pitchFamily="50" charset="0"/>
              </a:rPr>
              <a:t>U</a:t>
            </a:r>
            <a:r>
              <a:rPr lang="es-ES" sz="3200" dirty="0">
                <a:solidFill>
                  <a:srgbClr val="5F6DAC"/>
                </a:solidFill>
                <a:latin typeface="Gotham Black" pitchFamily="50" charset="0"/>
              </a:rPr>
              <a:t>ACIÓN:</a:t>
            </a:r>
          </a:p>
          <a:p>
            <a:endParaRPr lang="es-ES" dirty="0"/>
          </a:p>
          <a:p>
            <a:pPr algn="ctr"/>
            <a:r>
              <a:rPr lang="es-ES" sz="1600" b="1" dirty="0">
                <a:latin typeface="Gotham" panose="02000504050000020004" pitchFamily="2" charset="0"/>
              </a:rPr>
              <a:t>Cómo los distintos agentes </a:t>
            </a:r>
            <a:r>
              <a:rPr lang="es-ES" sz="1600" b="1" dirty="0" err="1">
                <a:latin typeface="Gotham" panose="02000504050000020004" pitchFamily="2" charset="0"/>
              </a:rPr>
              <a:t>sexuantes</a:t>
            </a:r>
            <a:r>
              <a:rPr lang="es-ES" sz="1600" b="1" dirty="0">
                <a:latin typeface="Gotham" panose="02000504050000020004" pitchFamily="2" charset="0"/>
              </a:rPr>
              <a:t> </a:t>
            </a:r>
            <a:r>
              <a:rPr lang="es-ES" sz="1600" b="1" dirty="0">
                <a:solidFill>
                  <a:schemeClr val="bg1"/>
                </a:solidFill>
                <a:highlight>
                  <a:srgbClr val="8C88A3"/>
                </a:highlight>
                <a:latin typeface="Gotham" panose="02000504050000020004" pitchFamily="2" charset="0"/>
              </a:rPr>
              <a:t>(hormonas)</a:t>
            </a:r>
            <a:r>
              <a:rPr lang="es-ES" sz="1600" b="1" dirty="0">
                <a:solidFill>
                  <a:schemeClr val="bg1"/>
                </a:solidFill>
                <a:latin typeface="Gotham" panose="02000504050000020004" pitchFamily="2" charset="0"/>
              </a:rPr>
              <a:t> </a:t>
            </a:r>
            <a:r>
              <a:rPr lang="es-ES" sz="1600" b="1" dirty="0">
                <a:latin typeface="Gotham" panose="02000504050000020004" pitchFamily="2" charset="0"/>
              </a:rPr>
              <a:t>y procesos de sexuación me van dotando de ciertos caracteres a través de los cuales me diferencio del resto, tanto física como intelectual o conductualmente.</a:t>
            </a:r>
          </a:p>
          <a:p>
            <a:pPr algn="ctr"/>
            <a:endParaRPr lang="es-ES" sz="1600" b="1" dirty="0">
              <a:latin typeface="Gotham" panose="02000504050000020004" pitchFamily="2" charset="0"/>
            </a:endParaRPr>
          </a:p>
          <a:p>
            <a:pPr algn="ctr"/>
            <a:r>
              <a:rPr lang="es-ES" sz="1600" b="1" dirty="0">
                <a:solidFill>
                  <a:schemeClr val="bg1"/>
                </a:solidFill>
                <a:highlight>
                  <a:srgbClr val="8C88A3"/>
                </a:highlight>
                <a:latin typeface="Gotham" panose="02000504050000020004" pitchFamily="2" charset="0"/>
              </a:rPr>
              <a:t>(</a:t>
            </a:r>
            <a:r>
              <a:rPr lang="es-ES" sz="1600" b="1" dirty="0" err="1">
                <a:solidFill>
                  <a:schemeClr val="bg1"/>
                </a:solidFill>
                <a:highlight>
                  <a:srgbClr val="8C88A3"/>
                </a:highlight>
                <a:latin typeface="Gotham" panose="02000504050000020004" pitchFamily="2" charset="0"/>
              </a:rPr>
              <a:t>ginización-andrización</a:t>
            </a:r>
            <a:r>
              <a:rPr lang="es-ES" sz="1600" b="1" dirty="0">
                <a:solidFill>
                  <a:schemeClr val="bg1"/>
                </a:solidFill>
                <a:highlight>
                  <a:srgbClr val="8C88A3"/>
                </a:highlight>
                <a:latin typeface="Gotham" panose="02000504050000020004" pitchFamily="2" charset="0"/>
              </a:rPr>
              <a:t>)</a:t>
            </a:r>
          </a:p>
          <a:p>
            <a:pPr algn="ctr"/>
            <a:endParaRPr lang="es-ES" sz="1600" b="1" dirty="0">
              <a:solidFill>
                <a:schemeClr val="bg1"/>
              </a:solidFill>
              <a:highlight>
                <a:srgbClr val="8C88A3"/>
              </a:highlight>
              <a:latin typeface="Gotham" panose="02000504050000020004" pitchFamily="2" charset="0"/>
            </a:endParaRPr>
          </a:p>
          <a:p>
            <a:endParaRPr lang="es-ES" dirty="0"/>
          </a:p>
        </p:txBody>
      </p:sp>
    </p:spTree>
    <p:extLst>
      <p:ext uri="{BB962C8B-B14F-4D97-AF65-F5344CB8AC3E}">
        <p14:creationId xmlns:p14="http://schemas.microsoft.com/office/powerpoint/2010/main" val="1432235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Conector recto 36">
            <a:extLst>
              <a:ext uri="{FF2B5EF4-FFF2-40B4-BE49-F238E27FC236}">
                <a16:creationId xmlns:a16="http://schemas.microsoft.com/office/drawing/2014/main" id="{047B5E3D-BADE-4ABA-9118-893872267027}"/>
              </a:ext>
            </a:extLst>
          </p:cNvPr>
          <p:cNvCxnSpPr>
            <a:cxnSpLocks/>
          </p:cNvCxnSpPr>
          <p:nvPr/>
        </p:nvCxnSpPr>
        <p:spPr>
          <a:xfrm>
            <a:off x="777240" y="4366260"/>
            <a:ext cx="10549890" cy="0"/>
          </a:xfrm>
          <a:prstGeom prst="line">
            <a:avLst/>
          </a:prstGeom>
          <a:ln w="19050">
            <a:solidFill>
              <a:srgbClr val="5F6DAC"/>
            </a:solidFill>
          </a:ln>
        </p:spPr>
        <p:style>
          <a:lnRef idx="3">
            <a:schemeClr val="accent2"/>
          </a:lnRef>
          <a:fillRef idx="0">
            <a:schemeClr val="accent2"/>
          </a:fillRef>
          <a:effectRef idx="2">
            <a:schemeClr val="accent2"/>
          </a:effectRef>
          <a:fontRef idx="minor">
            <a:schemeClr val="tx1"/>
          </a:fontRef>
        </p:style>
      </p:cxnSp>
      <p:sp>
        <p:nvSpPr>
          <p:cNvPr id="38" name="CuadroTexto 37">
            <a:extLst>
              <a:ext uri="{FF2B5EF4-FFF2-40B4-BE49-F238E27FC236}">
                <a16:creationId xmlns:a16="http://schemas.microsoft.com/office/drawing/2014/main" id="{6BD4BB15-A192-4B95-A1CC-7C434EA834BF}"/>
              </a:ext>
            </a:extLst>
          </p:cNvPr>
          <p:cNvSpPr txBox="1"/>
          <p:nvPr/>
        </p:nvSpPr>
        <p:spPr>
          <a:xfrm>
            <a:off x="689610" y="4468237"/>
            <a:ext cx="605790" cy="461665"/>
          </a:xfrm>
          <a:prstGeom prst="rect">
            <a:avLst/>
          </a:prstGeom>
          <a:noFill/>
        </p:spPr>
        <p:txBody>
          <a:bodyPr wrap="square" rtlCol="0">
            <a:spAutoFit/>
          </a:bodyPr>
          <a:lstStyle/>
          <a:p>
            <a:r>
              <a:rPr lang="es-ES" sz="2400" b="1" dirty="0">
                <a:solidFill>
                  <a:srgbClr val="5F6DAC"/>
                </a:solidFill>
                <a:latin typeface="Gotham" pitchFamily="50" charset="0"/>
              </a:rPr>
              <a:t>0</a:t>
            </a:r>
          </a:p>
        </p:txBody>
      </p:sp>
      <p:sp>
        <p:nvSpPr>
          <p:cNvPr id="39" name="CuadroTexto 38">
            <a:extLst>
              <a:ext uri="{FF2B5EF4-FFF2-40B4-BE49-F238E27FC236}">
                <a16:creationId xmlns:a16="http://schemas.microsoft.com/office/drawing/2014/main" id="{1FEC0BBB-FE89-4686-BBA0-D9CF66E67D47}"/>
              </a:ext>
            </a:extLst>
          </p:cNvPr>
          <p:cNvSpPr txBox="1"/>
          <p:nvPr/>
        </p:nvSpPr>
        <p:spPr>
          <a:xfrm>
            <a:off x="10896600" y="4468237"/>
            <a:ext cx="605790" cy="461665"/>
          </a:xfrm>
          <a:prstGeom prst="rect">
            <a:avLst/>
          </a:prstGeom>
          <a:noFill/>
        </p:spPr>
        <p:txBody>
          <a:bodyPr wrap="square" rtlCol="0">
            <a:spAutoFit/>
          </a:bodyPr>
          <a:lstStyle/>
          <a:p>
            <a:r>
              <a:rPr lang="es-ES" sz="2400" b="1" dirty="0">
                <a:solidFill>
                  <a:srgbClr val="5F6DAC"/>
                </a:solidFill>
                <a:latin typeface="Gotham" pitchFamily="50" charset="0"/>
              </a:rPr>
              <a:t>10</a:t>
            </a:r>
          </a:p>
        </p:txBody>
      </p:sp>
      <p:sp>
        <p:nvSpPr>
          <p:cNvPr id="40" name="CuadroTexto 39">
            <a:extLst>
              <a:ext uri="{FF2B5EF4-FFF2-40B4-BE49-F238E27FC236}">
                <a16:creationId xmlns:a16="http://schemas.microsoft.com/office/drawing/2014/main" id="{ADA936D0-766E-4366-A9A4-C014E2BEBBC2}"/>
              </a:ext>
            </a:extLst>
          </p:cNvPr>
          <p:cNvSpPr txBox="1"/>
          <p:nvPr/>
        </p:nvSpPr>
        <p:spPr>
          <a:xfrm>
            <a:off x="444551" y="559472"/>
            <a:ext cx="3463290" cy="369332"/>
          </a:xfrm>
          <a:prstGeom prst="rect">
            <a:avLst/>
          </a:prstGeom>
          <a:noFill/>
        </p:spPr>
        <p:txBody>
          <a:bodyPr wrap="square" rtlCol="0">
            <a:spAutoFit/>
          </a:bodyPr>
          <a:lstStyle/>
          <a:p>
            <a:r>
              <a:rPr lang="es-ES" b="1" dirty="0">
                <a:solidFill>
                  <a:srgbClr val="C00000"/>
                </a:solidFill>
                <a:latin typeface="Gotham" pitchFamily="50" charset="0"/>
              </a:rPr>
              <a:t>MUSCULATURA (M)</a:t>
            </a:r>
          </a:p>
        </p:txBody>
      </p:sp>
      <p:sp>
        <p:nvSpPr>
          <p:cNvPr id="41" name="CuadroTexto 40">
            <a:extLst>
              <a:ext uri="{FF2B5EF4-FFF2-40B4-BE49-F238E27FC236}">
                <a16:creationId xmlns:a16="http://schemas.microsoft.com/office/drawing/2014/main" id="{4605AB33-3133-48D0-947B-92DBF03DBCE5}"/>
              </a:ext>
            </a:extLst>
          </p:cNvPr>
          <p:cNvSpPr txBox="1"/>
          <p:nvPr/>
        </p:nvSpPr>
        <p:spPr>
          <a:xfrm>
            <a:off x="444551" y="928804"/>
            <a:ext cx="3463290" cy="369332"/>
          </a:xfrm>
          <a:prstGeom prst="rect">
            <a:avLst/>
          </a:prstGeom>
          <a:noFill/>
        </p:spPr>
        <p:txBody>
          <a:bodyPr wrap="square" rtlCol="0">
            <a:spAutoFit/>
          </a:bodyPr>
          <a:lstStyle/>
          <a:p>
            <a:r>
              <a:rPr lang="es-ES" b="1" dirty="0">
                <a:solidFill>
                  <a:srgbClr val="FF0000"/>
                </a:solidFill>
                <a:latin typeface="Gotham" pitchFamily="50" charset="0"/>
              </a:rPr>
              <a:t>VELLO CORPORAL (V)</a:t>
            </a:r>
          </a:p>
        </p:txBody>
      </p:sp>
      <p:sp>
        <p:nvSpPr>
          <p:cNvPr id="42" name="CuadroTexto 41">
            <a:extLst>
              <a:ext uri="{FF2B5EF4-FFF2-40B4-BE49-F238E27FC236}">
                <a16:creationId xmlns:a16="http://schemas.microsoft.com/office/drawing/2014/main" id="{8D603036-8B53-4ABF-9F62-D72793131440}"/>
              </a:ext>
            </a:extLst>
          </p:cNvPr>
          <p:cNvSpPr txBox="1"/>
          <p:nvPr/>
        </p:nvSpPr>
        <p:spPr>
          <a:xfrm>
            <a:off x="444551" y="190140"/>
            <a:ext cx="3463290" cy="369332"/>
          </a:xfrm>
          <a:prstGeom prst="rect">
            <a:avLst/>
          </a:prstGeom>
          <a:noFill/>
        </p:spPr>
        <p:txBody>
          <a:bodyPr wrap="square" rtlCol="0">
            <a:spAutoFit/>
          </a:bodyPr>
          <a:lstStyle/>
          <a:p>
            <a:r>
              <a:rPr lang="es-ES" b="1" dirty="0">
                <a:solidFill>
                  <a:srgbClr val="002060"/>
                </a:solidFill>
                <a:latin typeface="Gotham" pitchFamily="50" charset="0"/>
              </a:rPr>
              <a:t>VOZ GRAVE (G)</a:t>
            </a:r>
          </a:p>
        </p:txBody>
      </p:sp>
      <p:sp>
        <p:nvSpPr>
          <p:cNvPr id="43" name="CuadroTexto 42">
            <a:extLst>
              <a:ext uri="{FF2B5EF4-FFF2-40B4-BE49-F238E27FC236}">
                <a16:creationId xmlns:a16="http://schemas.microsoft.com/office/drawing/2014/main" id="{B0D85636-23DA-4FFD-99DD-7F06F755B8FA}"/>
              </a:ext>
            </a:extLst>
          </p:cNvPr>
          <p:cNvSpPr txBox="1"/>
          <p:nvPr/>
        </p:nvSpPr>
        <p:spPr>
          <a:xfrm>
            <a:off x="3974058" y="190140"/>
            <a:ext cx="4751070" cy="369332"/>
          </a:xfrm>
          <a:prstGeom prst="rect">
            <a:avLst/>
          </a:prstGeom>
          <a:noFill/>
        </p:spPr>
        <p:txBody>
          <a:bodyPr wrap="square" rtlCol="0">
            <a:spAutoFit/>
          </a:bodyPr>
          <a:lstStyle/>
          <a:p>
            <a:r>
              <a:rPr lang="es-ES" b="1" dirty="0">
                <a:solidFill>
                  <a:srgbClr val="7030A0"/>
                </a:solidFill>
                <a:latin typeface="Gotham" pitchFamily="50" charset="0"/>
              </a:rPr>
              <a:t>ORIENTACIÓN y VISIÓN ESPACIAL (O)</a:t>
            </a:r>
          </a:p>
        </p:txBody>
      </p:sp>
      <p:sp>
        <p:nvSpPr>
          <p:cNvPr id="44" name="CuadroTexto 43">
            <a:extLst>
              <a:ext uri="{FF2B5EF4-FFF2-40B4-BE49-F238E27FC236}">
                <a16:creationId xmlns:a16="http://schemas.microsoft.com/office/drawing/2014/main" id="{DAB36245-2325-4FDD-BBA5-460AF8C7B613}"/>
              </a:ext>
            </a:extLst>
          </p:cNvPr>
          <p:cNvSpPr txBox="1"/>
          <p:nvPr/>
        </p:nvSpPr>
        <p:spPr>
          <a:xfrm>
            <a:off x="3974058" y="928804"/>
            <a:ext cx="4751070" cy="923330"/>
          </a:xfrm>
          <a:prstGeom prst="rect">
            <a:avLst/>
          </a:prstGeom>
          <a:noFill/>
        </p:spPr>
        <p:txBody>
          <a:bodyPr wrap="square" rtlCol="0">
            <a:spAutoFit/>
          </a:bodyPr>
          <a:lstStyle/>
          <a:p>
            <a:r>
              <a:rPr lang="es-ES" b="1" dirty="0">
                <a:solidFill>
                  <a:srgbClr val="00B050"/>
                </a:solidFill>
                <a:latin typeface="Gotham" pitchFamily="50" charset="0"/>
              </a:rPr>
              <a:t>DIFICULTAD PARA LA COMUNICACIÓN VERBAL y PÚBLICA (C)</a:t>
            </a:r>
          </a:p>
        </p:txBody>
      </p:sp>
      <p:sp>
        <p:nvSpPr>
          <p:cNvPr id="45" name="CuadroTexto 44">
            <a:extLst>
              <a:ext uri="{FF2B5EF4-FFF2-40B4-BE49-F238E27FC236}">
                <a16:creationId xmlns:a16="http://schemas.microsoft.com/office/drawing/2014/main" id="{04103DF3-64EF-4F97-9FAD-36475D3EBBE0}"/>
              </a:ext>
            </a:extLst>
          </p:cNvPr>
          <p:cNvSpPr txBox="1"/>
          <p:nvPr/>
        </p:nvSpPr>
        <p:spPr>
          <a:xfrm>
            <a:off x="3974058" y="559472"/>
            <a:ext cx="5021580" cy="369332"/>
          </a:xfrm>
          <a:prstGeom prst="rect">
            <a:avLst/>
          </a:prstGeom>
          <a:noFill/>
        </p:spPr>
        <p:txBody>
          <a:bodyPr wrap="square" rtlCol="0">
            <a:spAutoFit/>
          </a:bodyPr>
          <a:lstStyle/>
          <a:p>
            <a:r>
              <a:rPr lang="es-ES" b="1" dirty="0">
                <a:solidFill>
                  <a:srgbClr val="00B0F0"/>
                </a:solidFill>
                <a:latin typeface="Gotham" pitchFamily="50" charset="0"/>
              </a:rPr>
              <a:t>INDIVIDUALISMO y COMPETITIVIDAD (I)</a:t>
            </a:r>
          </a:p>
        </p:txBody>
      </p:sp>
      <p:sp>
        <p:nvSpPr>
          <p:cNvPr id="46" name="Rectángulo 45">
            <a:extLst>
              <a:ext uri="{FF2B5EF4-FFF2-40B4-BE49-F238E27FC236}">
                <a16:creationId xmlns:a16="http://schemas.microsoft.com/office/drawing/2014/main" id="{8307EA39-87FA-42A2-9993-9E7D2A10FF0B}"/>
              </a:ext>
            </a:extLst>
          </p:cNvPr>
          <p:cNvSpPr/>
          <p:nvPr/>
        </p:nvSpPr>
        <p:spPr>
          <a:xfrm>
            <a:off x="5810505" y="4047917"/>
            <a:ext cx="570990" cy="369332"/>
          </a:xfrm>
          <a:prstGeom prst="rect">
            <a:avLst/>
          </a:prstGeom>
        </p:spPr>
        <p:txBody>
          <a:bodyPr wrap="none">
            <a:spAutoFit/>
          </a:bodyPr>
          <a:lstStyle/>
          <a:p>
            <a:r>
              <a:rPr lang="es-ES" b="1" dirty="0">
                <a:solidFill>
                  <a:srgbClr val="002060"/>
                </a:solidFill>
                <a:latin typeface="Gotham" pitchFamily="50" charset="0"/>
              </a:rPr>
              <a:t>(G)</a:t>
            </a:r>
            <a:endParaRPr lang="es-ES" dirty="0"/>
          </a:p>
        </p:txBody>
      </p:sp>
      <p:sp>
        <p:nvSpPr>
          <p:cNvPr id="47" name="Rectángulo 46">
            <a:extLst>
              <a:ext uri="{FF2B5EF4-FFF2-40B4-BE49-F238E27FC236}">
                <a16:creationId xmlns:a16="http://schemas.microsoft.com/office/drawing/2014/main" id="{2D825088-ADA4-46BE-9994-6FAC8F714760}"/>
              </a:ext>
            </a:extLst>
          </p:cNvPr>
          <p:cNvSpPr/>
          <p:nvPr/>
        </p:nvSpPr>
        <p:spPr>
          <a:xfrm>
            <a:off x="2261436" y="4047917"/>
            <a:ext cx="590226" cy="369332"/>
          </a:xfrm>
          <a:prstGeom prst="rect">
            <a:avLst/>
          </a:prstGeom>
        </p:spPr>
        <p:txBody>
          <a:bodyPr wrap="none">
            <a:spAutoFit/>
          </a:bodyPr>
          <a:lstStyle/>
          <a:p>
            <a:r>
              <a:rPr lang="es-ES" b="1" dirty="0">
                <a:solidFill>
                  <a:srgbClr val="C00000"/>
                </a:solidFill>
                <a:latin typeface="Gotham" pitchFamily="50" charset="0"/>
              </a:rPr>
              <a:t>(M)</a:t>
            </a:r>
            <a:endParaRPr lang="es-ES" dirty="0"/>
          </a:p>
        </p:txBody>
      </p:sp>
      <p:sp>
        <p:nvSpPr>
          <p:cNvPr id="48" name="Rectángulo 47">
            <a:extLst>
              <a:ext uri="{FF2B5EF4-FFF2-40B4-BE49-F238E27FC236}">
                <a16:creationId xmlns:a16="http://schemas.microsoft.com/office/drawing/2014/main" id="{893A46F8-D66B-46ED-BF46-D7B00E992725}"/>
              </a:ext>
            </a:extLst>
          </p:cNvPr>
          <p:cNvSpPr/>
          <p:nvPr/>
        </p:nvSpPr>
        <p:spPr>
          <a:xfrm>
            <a:off x="10000619" y="4047917"/>
            <a:ext cx="562975" cy="369332"/>
          </a:xfrm>
          <a:prstGeom prst="rect">
            <a:avLst/>
          </a:prstGeom>
        </p:spPr>
        <p:txBody>
          <a:bodyPr wrap="none">
            <a:spAutoFit/>
          </a:bodyPr>
          <a:lstStyle/>
          <a:p>
            <a:r>
              <a:rPr lang="es-ES" b="1" dirty="0">
                <a:solidFill>
                  <a:srgbClr val="FF0000"/>
                </a:solidFill>
                <a:latin typeface="Gotham" pitchFamily="50" charset="0"/>
              </a:rPr>
              <a:t>(V)</a:t>
            </a:r>
            <a:endParaRPr lang="es-ES" dirty="0"/>
          </a:p>
        </p:txBody>
      </p:sp>
      <p:sp>
        <p:nvSpPr>
          <p:cNvPr id="49" name="Rectángulo 48">
            <a:extLst>
              <a:ext uri="{FF2B5EF4-FFF2-40B4-BE49-F238E27FC236}">
                <a16:creationId xmlns:a16="http://schemas.microsoft.com/office/drawing/2014/main" id="{50645783-D27E-483B-B86C-AF3363A1FFBE}"/>
              </a:ext>
            </a:extLst>
          </p:cNvPr>
          <p:cNvSpPr/>
          <p:nvPr/>
        </p:nvSpPr>
        <p:spPr>
          <a:xfrm>
            <a:off x="1777399" y="4047917"/>
            <a:ext cx="585417" cy="369332"/>
          </a:xfrm>
          <a:prstGeom prst="rect">
            <a:avLst/>
          </a:prstGeom>
        </p:spPr>
        <p:txBody>
          <a:bodyPr wrap="none">
            <a:spAutoFit/>
          </a:bodyPr>
          <a:lstStyle/>
          <a:p>
            <a:r>
              <a:rPr lang="es-ES" b="1" dirty="0">
                <a:solidFill>
                  <a:srgbClr val="7030A0"/>
                </a:solidFill>
                <a:latin typeface="Gotham" pitchFamily="50" charset="0"/>
              </a:rPr>
              <a:t>(O)</a:t>
            </a:r>
            <a:endParaRPr lang="es-ES" dirty="0"/>
          </a:p>
        </p:txBody>
      </p:sp>
      <p:sp>
        <p:nvSpPr>
          <p:cNvPr id="50" name="Rectángulo 49">
            <a:extLst>
              <a:ext uri="{FF2B5EF4-FFF2-40B4-BE49-F238E27FC236}">
                <a16:creationId xmlns:a16="http://schemas.microsoft.com/office/drawing/2014/main" id="{EB0A39FA-995D-491E-B0EB-67ED1F40BB77}"/>
              </a:ext>
            </a:extLst>
          </p:cNvPr>
          <p:cNvSpPr/>
          <p:nvPr/>
        </p:nvSpPr>
        <p:spPr>
          <a:xfrm>
            <a:off x="10414601" y="4047917"/>
            <a:ext cx="466794" cy="369332"/>
          </a:xfrm>
          <a:prstGeom prst="rect">
            <a:avLst/>
          </a:prstGeom>
        </p:spPr>
        <p:txBody>
          <a:bodyPr wrap="square">
            <a:spAutoFit/>
          </a:bodyPr>
          <a:lstStyle/>
          <a:p>
            <a:r>
              <a:rPr lang="es-ES" b="1" dirty="0">
                <a:solidFill>
                  <a:srgbClr val="00B0F0"/>
                </a:solidFill>
                <a:latin typeface="Gotham" pitchFamily="50" charset="0"/>
              </a:rPr>
              <a:t>(I)</a:t>
            </a:r>
            <a:endParaRPr lang="es-ES" dirty="0"/>
          </a:p>
        </p:txBody>
      </p:sp>
      <p:sp>
        <p:nvSpPr>
          <p:cNvPr id="51" name="Rectángulo 50">
            <a:extLst>
              <a:ext uri="{FF2B5EF4-FFF2-40B4-BE49-F238E27FC236}">
                <a16:creationId xmlns:a16="http://schemas.microsoft.com/office/drawing/2014/main" id="{749DA656-4977-42EC-8D0F-7EBF11AB9870}"/>
              </a:ext>
            </a:extLst>
          </p:cNvPr>
          <p:cNvSpPr/>
          <p:nvPr/>
        </p:nvSpPr>
        <p:spPr>
          <a:xfrm>
            <a:off x="1295400" y="4047917"/>
            <a:ext cx="559769" cy="369332"/>
          </a:xfrm>
          <a:prstGeom prst="rect">
            <a:avLst/>
          </a:prstGeom>
        </p:spPr>
        <p:txBody>
          <a:bodyPr wrap="none">
            <a:spAutoFit/>
          </a:bodyPr>
          <a:lstStyle/>
          <a:p>
            <a:r>
              <a:rPr lang="es-ES" b="1" dirty="0">
                <a:solidFill>
                  <a:srgbClr val="00B050"/>
                </a:solidFill>
                <a:latin typeface="Gotham" pitchFamily="50" charset="0"/>
              </a:rPr>
              <a:t>(C)</a:t>
            </a:r>
            <a:endParaRPr lang="es-ES" dirty="0"/>
          </a:p>
        </p:txBody>
      </p:sp>
    </p:spTree>
    <p:extLst>
      <p:ext uri="{BB962C8B-B14F-4D97-AF65-F5344CB8AC3E}">
        <p14:creationId xmlns:p14="http://schemas.microsoft.com/office/powerpoint/2010/main" val="401361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ppt_x"/>
                                          </p:val>
                                        </p:tav>
                                        <p:tav tm="100000">
                                          <p:val>
                                            <p:strVal val="#ppt_x"/>
                                          </p:val>
                                        </p:tav>
                                      </p:tavLst>
                                    </p:anim>
                                    <p:anim calcmode="lin" valueType="num">
                                      <p:cBhvr additive="base">
                                        <p:cTn id="12" dur="5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ppt_x"/>
                                          </p:val>
                                        </p:tav>
                                        <p:tav tm="100000">
                                          <p:val>
                                            <p:strVal val="#ppt_x"/>
                                          </p:val>
                                        </p:tav>
                                      </p:tavLst>
                                    </p:anim>
                                    <p:anim calcmode="lin" valueType="num">
                                      <p:cBhvr additive="base">
                                        <p:cTn id="16" dur="500" fill="hold"/>
                                        <p:tgtEl>
                                          <p:spTgt spid="4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ppt_x"/>
                                          </p:val>
                                        </p:tav>
                                        <p:tav tm="100000">
                                          <p:val>
                                            <p:strVal val="#ppt_x"/>
                                          </p:val>
                                        </p:tav>
                                      </p:tavLst>
                                    </p:anim>
                                    <p:anim calcmode="lin" valueType="num">
                                      <p:cBhvr additive="base">
                                        <p:cTn id="20" dur="500" fill="hold"/>
                                        <p:tgtEl>
                                          <p:spTgt spid="4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ppt_x"/>
                                          </p:val>
                                        </p:tav>
                                        <p:tav tm="100000">
                                          <p:val>
                                            <p:strVal val="#ppt_x"/>
                                          </p:val>
                                        </p:tav>
                                      </p:tavLst>
                                    </p:anim>
                                    <p:anim calcmode="lin" valueType="num">
                                      <p:cBhvr additive="base">
                                        <p:cTn id="24" dur="500" fill="hold"/>
                                        <p:tgtEl>
                                          <p:spTgt spid="4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down)">
                                      <p:cBhvr>
                                        <p:cTn id="33" dur="500"/>
                                        <p:tgtEl>
                                          <p:spTgt spid="3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down)">
                                      <p:cBhvr>
                                        <p:cTn id="36" dur="500"/>
                                        <p:tgtEl>
                                          <p:spTgt spid="3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down)">
                                      <p:cBhvr>
                                        <p:cTn id="39" dur="500"/>
                                        <p:tgtEl>
                                          <p:spTgt spid="39"/>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circle(in)">
                                      <p:cBhvr>
                                        <p:cTn id="44" dur="2000"/>
                                        <p:tgtEl>
                                          <p:spTgt spid="46"/>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circle(in)">
                                      <p:cBhvr>
                                        <p:cTn id="49" dur="2000"/>
                                        <p:tgtEl>
                                          <p:spTgt spid="47"/>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grpId="0" nodeType="click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circle(in)">
                                      <p:cBhvr>
                                        <p:cTn id="54" dur="2000"/>
                                        <p:tgtEl>
                                          <p:spTgt spid="48"/>
                                        </p:tgtEl>
                                      </p:cBhvr>
                                    </p:animEffect>
                                  </p:childTnLst>
                                </p:cTn>
                              </p:par>
                            </p:childTnLst>
                          </p:cTn>
                        </p:par>
                      </p:childTnLst>
                    </p:cTn>
                  </p:par>
                  <p:par>
                    <p:cTn id="55" fill="hold">
                      <p:stCondLst>
                        <p:cond delay="indefinite"/>
                      </p:stCondLst>
                      <p:childTnLst>
                        <p:par>
                          <p:cTn id="56" fill="hold">
                            <p:stCondLst>
                              <p:cond delay="0"/>
                            </p:stCondLst>
                            <p:childTnLst>
                              <p:par>
                                <p:cTn id="57" presetID="21" presetClass="entr" presetSubtype="1" fill="hold" grpId="0"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heel(1)">
                                      <p:cBhvr>
                                        <p:cTn id="59" dur="2000"/>
                                        <p:tgtEl>
                                          <p:spTgt spid="49"/>
                                        </p:tgtEl>
                                      </p:cBhvr>
                                    </p:animEffect>
                                  </p:childTnLst>
                                </p:cTn>
                              </p:par>
                            </p:childTnLst>
                          </p:cTn>
                        </p:par>
                      </p:childTnLst>
                    </p:cTn>
                  </p:par>
                  <p:par>
                    <p:cTn id="60" fill="hold">
                      <p:stCondLst>
                        <p:cond delay="indefinite"/>
                      </p:stCondLst>
                      <p:childTnLst>
                        <p:par>
                          <p:cTn id="61" fill="hold">
                            <p:stCondLst>
                              <p:cond delay="0"/>
                            </p:stCondLst>
                            <p:childTnLst>
                              <p:par>
                                <p:cTn id="62" presetID="21" presetClass="entr" presetSubtype="1" fill="hold" grpId="0" nodeType="click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wheel(1)">
                                      <p:cBhvr>
                                        <p:cTn id="64" dur="2000"/>
                                        <p:tgtEl>
                                          <p:spTgt spid="50"/>
                                        </p:tgtEl>
                                      </p:cBhvr>
                                    </p:animEffect>
                                  </p:childTnLst>
                                </p:cTn>
                              </p:par>
                            </p:childTnLst>
                          </p:cTn>
                        </p:par>
                      </p:childTnLst>
                    </p:cTn>
                  </p:par>
                  <p:par>
                    <p:cTn id="65" fill="hold">
                      <p:stCondLst>
                        <p:cond delay="indefinite"/>
                      </p:stCondLst>
                      <p:childTnLst>
                        <p:par>
                          <p:cTn id="66" fill="hold">
                            <p:stCondLst>
                              <p:cond delay="0"/>
                            </p:stCondLst>
                            <p:childTnLst>
                              <p:par>
                                <p:cTn id="67" presetID="21" presetClass="entr" presetSubtype="1" fill="hold" grpId="0" nodeType="click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heel(1)">
                                      <p:cBhvr>
                                        <p:cTn id="69"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1C40B3E-E587-4012-AC51-EBAC4D88EB5A}"/>
              </a:ext>
            </a:extLst>
          </p:cNvPr>
          <p:cNvSpPr txBox="1"/>
          <p:nvPr/>
        </p:nvSpPr>
        <p:spPr>
          <a:xfrm>
            <a:off x="0" y="293615"/>
            <a:ext cx="12192000" cy="646331"/>
          </a:xfrm>
          <a:prstGeom prst="rect">
            <a:avLst/>
          </a:prstGeom>
          <a:noFill/>
        </p:spPr>
        <p:txBody>
          <a:bodyPr wrap="square" rtlCol="0">
            <a:spAutoFit/>
          </a:bodyPr>
          <a:lstStyle/>
          <a:p>
            <a:pPr algn="ctr"/>
            <a:r>
              <a:rPr lang="es-ES" sz="3600" dirty="0">
                <a:solidFill>
                  <a:srgbClr val="5F6DAC"/>
                </a:solidFill>
                <a:effectLst>
                  <a:outerShdw blurRad="38100" dist="38100" dir="2700000" algn="tl">
                    <a:srgbClr val="000000">
                      <a:alpha val="43137"/>
                    </a:srgbClr>
                  </a:outerShdw>
                </a:effectLst>
                <a:latin typeface="Gotham Black" pitchFamily="50" charset="0"/>
              </a:rPr>
              <a:t>SEXUACIÓN</a:t>
            </a:r>
          </a:p>
        </p:txBody>
      </p:sp>
      <p:sp>
        <p:nvSpPr>
          <p:cNvPr id="3" name="CuadroTexto 2">
            <a:extLst>
              <a:ext uri="{FF2B5EF4-FFF2-40B4-BE49-F238E27FC236}">
                <a16:creationId xmlns:a16="http://schemas.microsoft.com/office/drawing/2014/main" id="{AE593ED4-C24A-4F56-861D-FF156AFEA526}"/>
              </a:ext>
            </a:extLst>
          </p:cNvPr>
          <p:cNvSpPr txBox="1"/>
          <p:nvPr/>
        </p:nvSpPr>
        <p:spPr>
          <a:xfrm>
            <a:off x="295013" y="1059120"/>
            <a:ext cx="11601974" cy="2123658"/>
          </a:xfrm>
          <a:prstGeom prst="rect">
            <a:avLst/>
          </a:prstGeom>
          <a:noFill/>
          <a:ln w="57150">
            <a:solidFill>
              <a:srgbClr val="5F6DAC"/>
            </a:solidFill>
          </a:ln>
        </p:spPr>
        <p:txBody>
          <a:bodyPr wrap="square" rtlCol="0">
            <a:spAutoFit/>
          </a:bodyPr>
          <a:lstStyle/>
          <a:p>
            <a:endParaRPr lang="es-ES" dirty="0"/>
          </a:p>
          <a:p>
            <a:pPr algn="ctr"/>
            <a:r>
              <a:rPr lang="es-ES" sz="1600" b="1" dirty="0">
                <a:latin typeface="Gotham" panose="02000504050000020004" pitchFamily="2" charset="0"/>
              </a:rPr>
              <a:t>Cómo los distintos agentes </a:t>
            </a:r>
            <a:r>
              <a:rPr lang="es-ES" sz="1600" b="1" dirty="0" err="1">
                <a:latin typeface="Gotham" panose="02000504050000020004" pitchFamily="2" charset="0"/>
              </a:rPr>
              <a:t>sexuantes</a:t>
            </a:r>
            <a:r>
              <a:rPr lang="es-ES" sz="1600" b="1" dirty="0">
                <a:latin typeface="Gotham" panose="02000504050000020004" pitchFamily="2" charset="0"/>
              </a:rPr>
              <a:t> </a:t>
            </a:r>
            <a:r>
              <a:rPr lang="es-ES" sz="1600" b="1" dirty="0">
                <a:solidFill>
                  <a:schemeClr val="bg1"/>
                </a:solidFill>
                <a:highlight>
                  <a:srgbClr val="8C88A3"/>
                </a:highlight>
                <a:latin typeface="Gotham" panose="02000504050000020004" pitchFamily="2" charset="0"/>
              </a:rPr>
              <a:t>(hormonas)</a:t>
            </a:r>
            <a:r>
              <a:rPr lang="es-ES" sz="1600" b="1" dirty="0">
                <a:solidFill>
                  <a:schemeClr val="bg1"/>
                </a:solidFill>
                <a:latin typeface="Gotham" panose="02000504050000020004" pitchFamily="2" charset="0"/>
              </a:rPr>
              <a:t> </a:t>
            </a:r>
            <a:r>
              <a:rPr lang="es-ES" sz="1600" b="1" dirty="0">
                <a:latin typeface="Gotham" panose="02000504050000020004" pitchFamily="2" charset="0"/>
              </a:rPr>
              <a:t>y procesos de sexuación me van dotando de ciertos caracteres a través de los cuales me diferencio del resto, tanto física como intelectual o conductualmente.</a:t>
            </a:r>
          </a:p>
          <a:p>
            <a:pPr algn="ctr"/>
            <a:endParaRPr lang="es-ES" sz="1600" b="1" dirty="0">
              <a:latin typeface="Gotham" panose="02000504050000020004" pitchFamily="2" charset="0"/>
            </a:endParaRPr>
          </a:p>
          <a:p>
            <a:pPr algn="ctr"/>
            <a:r>
              <a:rPr lang="es-ES" sz="1600" b="1" dirty="0">
                <a:solidFill>
                  <a:schemeClr val="bg1"/>
                </a:solidFill>
                <a:highlight>
                  <a:srgbClr val="8C88A3"/>
                </a:highlight>
                <a:latin typeface="Gotham" panose="02000504050000020004" pitchFamily="2" charset="0"/>
              </a:rPr>
              <a:t>(</a:t>
            </a:r>
            <a:r>
              <a:rPr lang="es-ES" sz="1600" b="1" dirty="0" err="1">
                <a:solidFill>
                  <a:schemeClr val="bg1"/>
                </a:solidFill>
                <a:highlight>
                  <a:srgbClr val="8C88A3"/>
                </a:highlight>
                <a:latin typeface="Gotham" panose="02000504050000020004" pitchFamily="2" charset="0"/>
              </a:rPr>
              <a:t>Ginización-Andrización</a:t>
            </a:r>
            <a:r>
              <a:rPr lang="es-ES" sz="1600" b="1" dirty="0">
                <a:solidFill>
                  <a:schemeClr val="bg1"/>
                </a:solidFill>
                <a:highlight>
                  <a:srgbClr val="8C88A3"/>
                </a:highlight>
                <a:latin typeface="Gotham" panose="02000504050000020004" pitchFamily="2" charset="0"/>
              </a:rPr>
              <a:t>)</a:t>
            </a:r>
          </a:p>
          <a:p>
            <a:pPr algn="ctr"/>
            <a:endParaRPr lang="es-ES" sz="1600" b="1" dirty="0">
              <a:solidFill>
                <a:schemeClr val="bg1"/>
              </a:solidFill>
              <a:highlight>
                <a:srgbClr val="8C88A3"/>
              </a:highlight>
              <a:latin typeface="Gotham" panose="02000504050000020004" pitchFamily="2" charset="0"/>
            </a:endParaRPr>
          </a:p>
          <a:p>
            <a:pPr algn="ctr"/>
            <a:r>
              <a:rPr lang="es-ES" sz="1600" b="1" dirty="0">
                <a:latin typeface="Gotham" panose="02000504050000020004" pitchFamily="2" charset="0"/>
              </a:rPr>
              <a:t>PROCESO DE DIFERENCIACIÓN.</a:t>
            </a:r>
          </a:p>
          <a:p>
            <a:endParaRPr lang="es-ES" dirty="0"/>
          </a:p>
        </p:txBody>
      </p:sp>
      <p:sp>
        <p:nvSpPr>
          <p:cNvPr id="4" name="CuadroTexto 3">
            <a:extLst>
              <a:ext uri="{FF2B5EF4-FFF2-40B4-BE49-F238E27FC236}">
                <a16:creationId xmlns:a16="http://schemas.microsoft.com/office/drawing/2014/main" id="{42AF0E2D-9708-40A6-80BA-16D25441CF63}"/>
              </a:ext>
            </a:extLst>
          </p:cNvPr>
          <p:cNvSpPr txBox="1"/>
          <p:nvPr/>
        </p:nvSpPr>
        <p:spPr>
          <a:xfrm>
            <a:off x="620785" y="4395479"/>
            <a:ext cx="2801923" cy="1477328"/>
          </a:xfrm>
          <a:prstGeom prst="rect">
            <a:avLst/>
          </a:prstGeom>
          <a:noFill/>
        </p:spPr>
        <p:txBody>
          <a:bodyPr wrap="square" rtlCol="0">
            <a:spAutoFit/>
          </a:bodyPr>
          <a:lstStyle/>
          <a:p>
            <a:pPr algn="ctr"/>
            <a:r>
              <a:rPr lang="es-ES" dirty="0">
                <a:latin typeface="Gotham Black" pitchFamily="50" charset="0"/>
              </a:rPr>
              <a:t>Estructura potencialmente </a:t>
            </a:r>
            <a:r>
              <a:rPr lang="es-ES" dirty="0" err="1">
                <a:latin typeface="Gotham Black" pitchFamily="50" charset="0"/>
              </a:rPr>
              <a:t>sexuable</a:t>
            </a:r>
            <a:endParaRPr lang="es-ES" dirty="0">
              <a:latin typeface="Gotham Black" pitchFamily="50" charset="0"/>
            </a:endParaRPr>
          </a:p>
          <a:p>
            <a:pPr algn="ctr"/>
            <a:r>
              <a:rPr lang="es-ES" dirty="0">
                <a:latin typeface="Gotham Black" pitchFamily="50" charset="0"/>
              </a:rPr>
              <a:t>+</a:t>
            </a:r>
          </a:p>
          <a:p>
            <a:pPr algn="ctr"/>
            <a:r>
              <a:rPr lang="es-ES" dirty="0">
                <a:latin typeface="Gotham Black" pitchFamily="50" charset="0"/>
              </a:rPr>
              <a:t>Momento crítico</a:t>
            </a:r>
          </a:p>
        </p:txBody>
      </p:sp>
      <p:sp>
        <p:nvSpPr>
          <p:cNvPr id="5" name="Flecha: a la derecha 4">
            <a:extLst>
              <a:ext uri="{FF2B5EF4-FFF2-40B4-BE49-F238E27FC236}">
                <a16:creationId xmlns:a16="http://schemas.microsoft.com/office/drawing/2014/main" id="{63A784D5-D3F0-4586-98D0-DAE3873DF3A4}"/>
              </a:ext>
            </a:extLst>
          </p:cNvPr>
          <p:cNvSpPr/>
          <p:nvPr/>
        </p:nvSpPr>
        <p:spPr>
          <a:xfrm>
            <a:off x="3171039" y="4764948"/>
            <a:ext cx="721453" cy="461394"/>
          </a:xfrm>
          <a:prstGeom prst="rightArrow">
            <a:avLst/>
          </a:prstGeom>
          <a:solidFill>
            <a:schemeClr val="bg1"/>
          </a:solidFill>
          <a:ln w="38100">
            <a:solidFill>
              <a:srgbClr val="5F6D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AB35CC9E-0444-4176-940B-ADD7DFA0F0B0}"/>
              </a:ext>
            </a:extLst>
          </p:cNvPr>
          <p:cNvSpPr txBox="1"/>
          <p:nvPr/>
        </p:nvSpPr>
        <p:spPr>
          <a:xfrm>
            <a:off x="3294077" y="4672479"/>
            <a:ext cx="2801923" cy="646331"/>
          </a:xfrm>
          <a:prstGeom prst="rect">
            <a:avLst/>
          </a:prstGeom>
          <a:noFill/>
        </p:spPr>
        <p:txBody>
          <a:bodyPr wrap="square" rtlCol="0">
            <a:spAutoFit/>
          </a:bodyPr>
          <a:lstStyle/>
          <a:p>
            <a:pPr algn="ctr"/>
            <a:r>
              <a:rPr lang="es-ES" dirty="0">
                <a:latin typeface="Gotham Black" pitchFamily="50" charset="0"/>
              </a:rPr>
              <a:t>AGENTE </a:t>
            </a:r>
          </a:p>
          <a:p>
            <a:pPr algn="ctr"/>
            <a:r>
              <a:rPr lang="es-ES" dirty="0">
                <a:latin typeface="Gotham Black" pitchFamily="50" charset="0"/>
              </a:rPr>
              <a:t>SEXUANTE</a:t>
            </a:r>
          </a:p>
        </p:txBody>
      </p:sp>
      <p:sp>
        <p:nvSpPr>
          <p:cNvPr id="7" name="Flecha: a la derecha 6">
            <a:extLst>
              <a:ext uri="{FF2B5EF4-FFF2-40B4-BE49-F238E27FC236}">
                <a16:creationId xmlns:a16="http://schemas.microsoft.com/office/drawing/2014/main" id="{EC1608A0-B639-4475-BCDA-CB09B64F57CE}"/>
              </a:ext>
            </a:extLst>
          </p:cNvPr>
          <p:cNvSpPr/>
          <p:nvPr/>
        </p:nvSpPr>
        <p:spPr>
          <a:xfrm rot="19544643">
            <a:off x="5412802" y="4332942"/>
            <a:ext cx="978408" cy="484632"/>
          </a:xfrm>
          <a:prstGeom prst="rightArrow">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Flecha: a la derecha 7">
            <a:extLst>
              <a:ext uri="{FF2B5EF4-FFF2-40B4-BE49-F238E27FC236}">
                <a16:creationId xmlns:a16="http://schemas.microsoft.com/office/drawing/2014/main" id="{6A4CE3ED-C757-4A3C-9552-EBF3938D9F26}"/>
              </a:ext>
            </a:extLst>
          </p:cNvPr>
          <p:cNvSpPr/>
          <p:nvPr/>
        </p:nvSpPr>
        <p:spPr>
          <a:xfrm rot="1358865">
            <a:off x="5483758" y="5011793"/>
            <a:ext cx="978408" cy="484632"/>
          </a:xfrm>
          <a:prstGeom prst="rightArrow">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CuadroTexto 8">
            <a:extLst>
              <a:ext uri="{FF2B5EF4-FFF2-40B4-BE49-F238E27FC236}">
                <a16:creationId xmlns:a16="http://schemas.microsoft.com/office/drawing/2014/main" id="{AF658674-6956-4F43-815B-C481E1F7E045}"/>
              </a:ext>
            </a:extLst>
          </p:cNvPr>
          <p:cNvSpPr txBox="1"/>
          <p:nvPr/>
        </p:nvSpPr>
        <p:spPr>
          <a:xfrm>
            <a:off x="6442746" y="4099607"/>
            <a:ext cx="1591812" cy="369332"/>
          </a:xfrm>
          <a:prstGeom prst="rect">
            <a:avLst/>
          </a:prstGeom>
          <a:noFill/>
        </p:spPr>
        <p:txBody>
          <a:bodyPr wrap="square" rtlCol="0">
            <a:spAutoFit/>
          </a:bodyPr>
          <a:lstStyle/>
          <a:p>
            <a:r>
              <a:rPr lang="es-ES" dirty="0">
                <a:solidFill>
                  <a:srgbClr val="00B0F0"/>
                </a:solidFill>
                <a:latin typeface="Gotham Black" pitchFamily="50" charset="0"/>
              </a:rPr>
              <a:t>Andrógeno</a:t>
            </a:r>
          </a:p>
        </p:txBody>
      </p:sp>
      <p:sp>
        <p:nvSpPr>
          <p:cNvPr id="10" name="CuadroTexto 9">
            <a:extLst>
              <a:ext uri="{FF2B5EF4-FFF2-40B4-BE49-F238E27FC236}">
                <a16:creationId xmlns:a16="http://schemas.microsoft.com/office/drawing/2014/main" id="{7039E5C4-44FA-47CB-875C-892075813E61}"/>
              </a:ext>
            </a:extLst>
          </p:cNvPr>
          <p:cNvSpPr txBox="1"/>
          <p:nvPr/>
        </p:nvSpPr>
        <p:spPr>
          <a:xfrm>
            <a:off x="6517751" y="5160939"/>
            <a:ext cx="1913186" cy="646331"/>
          </a:xfrm>
          <a:prstGeom prst="rect">
            <a:avLst/>
          </a:prstGeom>
          <a:noFill/>
        </p:spPr>
        <p:txBody>
          <a:bodyPr wrap="square" rtlCol="0">
            <a:spAutoFit/>
          </a:bodyPr>
          <a:lstStyle/>
          <a:p>
            <a:r>
              <a:rPr lang="es-ES" dirty="0" err="1">
                <a:solidFill>
                  <a:srgbClr val="FF3399"/>
                </a:solidFill>
                <a:latin typeface="Gotham Black" pitchFamily="50" charset="0"/>
              </a:rPr>
              <a:t>Ginógeno</a:t>
            </a:r>
            <a:endParaRPr lang="es-ES" dirty="0">
              <a:solidFill>
                <a:srgbClr val="FF3399"/>
              </a:solidFill>
              <a:latin typeface="Gotham Black" pitchFamily="50" charset="0"/>
            </a:endParaRPr>
          </a:p>
          <a:p>
            <a:r>
              <a:rPr lang="es-ES" dirty="0">
                <a:solidFill>
                  <a:srgbClr val="FF3399"/>
                </a:solidFill>
                <a:latin typeface="Gotham Black" pitchFamily="50" charset="0"/>
              </a:rPr>
              <a:t>(¿estrógeno?)</a:t>
            </a:r>
          </a:p>
        </p:txBody>
      </p:sp>
      <p:sp>
        <p:nvSpPr>
          <p:cNvPr id="13" name="Flecha: a la derecha 12">
            <a:extLst>
              <a:ext uri="{FF2B5EF4-FFF2-40B4-BE49-F238E27FC236}">
                <a16:creationId xmlns:a16="http://schemas.microsoft.com/office/drawing/2014/main" id="{38DEB2C0-84C9-40D0-806E-C7D8E403DC6E}"/>
              </a:ext>
            </a:extLst>
          </p:cNvPr>
          <p:cNvSpPr/>
          <p:nvPr/>
        </p:nvSpPr>
        <p:spPr>
          <a:xfrm>
            <a:off x="7941733" y="4079029"/>
            <a:ext cx="978408" cy="462959"/>
          </a:xfrm>
          <a:prstGeom prst="rightArrow">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F7E8C0C6-124E-43EE-97A4-F28E5FD3A386}"/>
              </a:ext>
            </a:extLst>
          </p:cNvPr>
          <p:cNvSpPr txBox="1"/>
          <p:nvPr/>
        </p:nvSpPr>
        <p:spPr>
          <a:xfrm>
            <a:off x="8922937" y="3987342"/>
            <a:ext cx="2832835" cy="646331"/>
          </a:xfrm>
          <a:prstGeom prst="rect">
            <a:avLst/>
          </a:prstGeom>
          <a:noFill/>
        </p:spPr>
        <p:txBody>
          <a:bodyPr wrap="square" rtlCol="0">
            <a:spAutoFit/>
          </a:bodyPr>
          <a:lstStyle/>
          <a:p>
            <a:r>
              <a:rPr lang="es-ES" dirty="0" err="1">
                <a:solidFill>
                  <a:srgbClr val="00B0F0"/>
                </a:solidFill>
                <a:latin typeface="Gotham Black" pitchFamily="50" charset="0"/>
              </a:rPr>
              <a:t>Andrización</a:t>
            </a:r>
            <a:r>
              <a:rPr lang="es-ES" dirty="0">
                <a:solidFill>
                  <a:srgbClr val="00B0F0"/>
                </a:solidFill>
                <a:latin typeface="Gotham Black" pitchFamily="50" charset="0"/>
              </a:rPr>
              <a:t>-Estructura </a:t>
            </a:r>
            <a:r>
              <a:rPr lang="es-ES" dirty="0" err="1">
                <a:solidFill>
                  <a:srgbClr val="00B0F0"/>
                </a:solidFill>
                <a:latin typeface="Gotham Black" pitchFamily="50" charset="0"/>
              </a:rPr>
              <a:t>ándrica</a:t>
            </a:r>
            <a:endParaRPr lang="es-ES" dirty="0">
              <a:solidFill>
                <a:srgbClr val="00B0F0"/>
              </a:solidFill>
              <a:latin typeface="Gotham Black" pitchFamily="50" charset="0"/>
            </a:endParaRPr>
          </a:p>
        </p:txBody>
      </p:sp>
      <p:sp>
        <p:nvSpPr>
          <p:cNvPr id="15" name="Flecha: a la derecha 14">
            <a:extLst>
              <a:ext uri="{FF2B5EF4-FFF2-40B4-BE49-F238E27FC236}">
                <a16:creationId xmlns:a16="http://schemas.microsoft.com/office/drawing/2014/main" id="{C9C85767-8EC5-4C4D-98F1-1543BD28DF4C}"/>
              </a:ext>
            </a:extLst>
          </p:cNvPr>
          <p:cNvSpPr/>
          <p:nvPr/>
        </p:nvSpPr>
        <p:spPr>
          <a:xfrm>
            <a:off x="8280088" y="5217585"/>
            <a:ext cx="978408" cy="462959"/>
          </a:xfrm>
          <a:prstGeom prst="rightArrow">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CuadroTexto 15">
            <a:extLst>
              <a:ext uri="{FF2B5EF4-FFF2-40B4-BE49-F238E27FC236}">
                <a16:creationId xmlns:a16="http://schemas.microsoft.com/office/drawing/2014/main" id="{2AC9E1A8-2905-470F-863D-D9BB26B46029}"/>
              </a:ext>
            </a:extLst>
          </p:cNvPr>
          <p:cNvSpPr txBox="1"/>
          <p:nvPr/>
        </p:nvSpPr>
        <p:spPr>
          <a:xfrm>
            <a:off x="9258496" y="5133162"/>
            <a:ext cx="2832835" cy="646331"/>
          </a:xfrm>
          <a:prstGeom prst="rect">
            <a:avLst/>
          </a:prstGeom>
          <a:noFill/>
        </p:spPr>
        <p:txBody>
          <a:bodyPr wrap="square" rtlCol="0">
            <a:spAutoFit/>
          </a:bodyPr>
          <a:lstStyle/>
          <a:p>
            <a:r>
              <a:rPr lang="es-ES" dirty="0" err="1">
                <a:solidFill>
                  <a:srgbClr val="FF3399"/>
                </a:solidFill>
                <a:latin typeface="Gotham Black" pitchFamily="50" charset="0"/>
              </a:rPr>
              <a:t>Ginización</a:t>
            </a:r>
            <a:r>
              <a:rPr lang="es-ES" dirty="0">
                <a:solidFill>
                  <a:srgbClr val="FF3399"/>
                </a:solidFill>
                <a:latin typeface="Gotham Black" pitchFamily="50" charset="0"/>
              </a:rPr>
              <a:t>-Estructura </a:t>
            </a:r>
            <a:r>
              <a:rPr lang="es-ES" dirty="0" err="1">
                <a:solidFill>
                  <a:srgbClr val="FF3399"/>
                </a:solidFill>
                <a:latin typeface="Gotham Black" pitchFamily="50" charset="0"/>
              </a:rPr>
              <a:t>gínica</a:t>
            </a:r>
            <a:endParaRPr lang="es-ES" dirty="0">
              <a:solidFill>
                <a:srgbClr val="FF3399"/>
              </a:solidFill>
              <a:latin typeface="Gotham Black" pitchFamily="50" charset="0"/>
            </a:endParaRPr>
          </a:p>
        </p:txBody>
      </p:sp>
      <p:pic>
        <p:nvPicPr>
          <p:cNvPr id="17" name="Imagen 16" descr="Icono&#10;&#10;Descripción generada automáticamente">
            <a:extLst>
              <a:ext uri="{FF2B5EF4-FFF2-40B4-BE49-F238E27FC236}">
                <a16:creationId xmlns:a16="http://schemas.microsoft.com/office/drawing/2014/main" id="{BE39B519-280D-418F-8A54-2C94D551D3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42277" y="5685001"/>
            <a:ext cx="535364" cy="5294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8" name="Imagen 17" descr="Icono&#10;&#10;Descripción generada automáticamente">
            <a:extLst>
              <a:ext uri="{FF2B5EF4-FFF2-40B4-BE49-F238E27FC236}">
                <a16:creationId xmlns:a16="http://schemas.microsoft.com/office/drawing/2014/main" id="{830A366F-46AA-4ED8-8F70-9490AE965A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42277" y="4079029"/>
            <a:ext cx="539969" cy="5340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23510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000"/>
                                        <p:tgtEl>
                                          <p:spTgt spid="13"/>
                                        </p:tgtEl>
                                      </p:cBhvr>
                                    </p:animEffect>
                                    <p:anim calcmode="lin" valueType="num">
                                      <p:cBhvr>
                                        <p:cTn id="50" dur="2000" fill="hold"/>
                                        <p:tgtEl>
                                          <p:spTgt spid="13"/>
                                        </p:tgtEl>
                                        <p:attrNameLst>
                                          <p:attrName>ppt_w</p:attrName>
                                        </p:attrNameLst>
                                      </p:cBhvr>
                                      <p:tavLst>
                                        <p:tav tm="0" fmla="#ppt_w*sin(2.5*pi*$)">
                                          <p:val>
                                            <p:fltVal val="0"/>
                                          </p:val>
                                        </p:tav>
                                        <p:tav tm="100000">
                                          <p:val>
                                            <p:fltVal val="1"/>
                                          </p:val>
                                        </p:tav>
                                      </p:tavLst>
                                    </p:anim>
                                    <p:anim calcmode="lin" valueType="num">
                                      <p:cBhvr>
                                        <p:cTn id="51" dur="2000" fill="hold"/>
                                        <p:tgtEl>
                                          <p:spTgt spid="13"/>
                                        </p:tgtEl>
                                        <p:attrNameLst>
                                          <p:attrName>ppt_h</p:attrName>
                                        </p:attrNameLst>
                                      </p:cBhvr>
                                      <p:tavLst>
                                        <p:tav tm="0">
                                          <p:val>
                                            <p:strVal val="#ppt_h"/>
                                          </p:val>
                                        </p:tav>
                                        <p:tav tm="100000">
                                          <p:val>
                                            <p:strVal val="#ppt_h"/>
                                          </p:val>
                                        </p:tav>
                                      </p:tavLst>
                                    </p:anim>
                                  </p:childTnLst>
                                </p:cTn>
                              </p:par>
                              <p:par>
                                <p:cTn id="52" presetID="45"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2000"/>
                                        <p:tgtEl>
                                          <p:spTgt spid="15"/>
                                        </p:tgtEl>
                                      </p:cBhvr>
                                    </p:animEffect>
                                    <p:anim calcmode="lin" valueType="num">
                                      <p:cBhvr>
                                        <p:cTn id="55" dur="2000" fill="hold"/>
                                        <p:tgtEl>
                                          <p:spTgt spid="15"/>
                                        </p:tgtEl>
                                        <p:attrNameLst>
                                          <p:attrName>ppt_w</p:attrName>
                                        </p:attrNameLst>
                                      </p:cBhvr>
                                      <p:tavLst>
                                        <p:tav tm="0" fmla="#ppt_w*sin(2.5*pi*$)">
                                          <p:val>
                                            <p:fltVal val="0"/>
                                          </p:val>
                                        </p:tav>
                                        <p:tav tm="100000">
                                          <p:val>
                                            <p:fltVal val="1"/>
                                          </p:val>
                                        </p:tav>
                                      </p:tavLst>
                                    </p:anim>
                                    <p:anim calcmode="lin" valueType="num">
                                      <p:cBhvr>
                                        <p:cTn id="56" dur="2000" fill="hold"/>
                                        <p:tgtEl>
                                          <p:spTgt spid="15"/>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000"/>
                                        <p:tgtEl>
                                          <p:spTgt spid="14"/>
                                        </p:tgtEl>
                                      </p:cBhvr>
                                    </p:animEffect>
                                    <p:anim calcmode="lin" valueType="num">
                                      <p:cBhvr>
                                        <p:cTn id="60" dur="2000" fill="hold"/>
                                        <p:tgtEl>
                                          <p:spTgt spid="14"/>
                                        </p:tgtEl>
                                        <p:attrNameLst>
                                          <p:attrName>ppt_w</p:attrName>
                                        </p:attrNameLst>
                                      </p:cBhvr>
                                      <p:tavLst>
                                        <p:tav tm="0" fmla="#ppt_w*sin(2.5*pi*$)">
                                          <p:val>
                                            <p:fltVal val="0"/>
                                          </p:val>
                                        </p:tav>
                                        <p:tav tm="100000">
                                          <p:val>
                                            <p:fltVal val="1"/>
                                          </p:val>
                                        </p:tav>
                                      </p:tavLst>
                                    </p:anim>
                                    <p:anim calcmode="lin" valueType="num">
                                      <p:cBhvr>
                                        <p:cTn id="61" dur="2000" fill="hold"/>
                                        <p:tgtEl>
                                          <p:spTgt spid="14"/>
                                        </p:tgtEl>
                                        <p:attrNameLst>
                                          <p:attrName>ppt_h</p:attrName>
                                        </p:attrNameLst>
                                      </p:cBhvr>
                                      <p:tavLst>
                                        <p:tav tm="0">
                                          <p:val>
                                            <p:strVal val="#ppt_h"/>
                                          </p:val>
                                        </p:tav>
                                        <p:tav tm="100000">
                                          <p:val>
                                            <p:strVal val="#ppt_h"/>
                                          </p:val>
                                        </p:tav>
                                      </p:tavLst>
                                    </p:anim>
                                  </p:childTnLst>
                                </p:cTn>
                              </p:par>
                              <p:par>
                                <p:cTn id="62" presetID="45" presetClass="entr" presetSubtype="0"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2000"/>
                                        <p:tgtEl>
                                          <p:spTgt spid="16"/>
                                        </p:tgtEl>
                                      </p:cBhvr>
                                    </p:animEffect>
                                    <p:anim calcmode="lin" valueType="num">
                                      <p:cBhvr>
                                        <p:cTn id="65" dur="2000" fill="hold"/>
                                        <p:tgtEl>
                                          <p:spTgt spid="16"/>
                                        </p:tgtEl>
                                        <p:attrNameLst>
                                          <p:attrName>ppt_w</p:attrName>
                                        </p:attrNameLst>
                                      </p:cBhvr>
                                      <p:tavLst>
                                        <p:tav tm="0" fmla="#ppt_w*sin(2.5*pi*$)">
                                          <p:val>
                                            <p:fltVal val="0"/>
                                          </p:val>
                                        </p:tav>
                                        <p:tav tm="100000">
                                          <p:val>
                                            <p:fltVal val="1"/>
                                          </p:val>
                                        </p:tav>
                                      </p:tavLst>
                                    </p:anim>
                                    <p:anim calcmode="lin" valueType="num">
                                      <p:cBhvr>
                                        <p:cTn id="66" dur="2000" fill="hold"/>
                                        <p:tgtEl>
                                          <p:spTgt spid="16"/>
                                        </p:tgtEl>
                                        <p:attrNameLst>
                                          <p:attrName>ppt_h</p:attrName>
                                        </p:attrNameLst>
                                      </p:cBhvr>
                                      <p:tavLst>
                                        <p:tav tm="0">
                                          <p:val>
                                            <p:strVal val="#ppt_h"/>
                                          </p:val>
                                        </p:tav>
                                        <p:tav tm="100000">
                                          <p:val>
                                            <p:strVal val="#ppt_h"/>
                                          </p:val>
                                        </p:tav>
                                      </p:tavLst>
                                    </p:anim>
                                  </p:childTnLst>
                                </p:cTn>
                              </p:par>
                              <p:par>
                                <p:cTn id="67" presetID="45" presetClass="entr" presetSubtype="0" fill="hold"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2000"/>
                                        <p:tgtEl>
                                          <p:spTgt spid="18"/>
                                        </p:tgtEl>
                                      </p:cBhvr>
                                    </p:animEffect>
                                    <p:anim calcmode="lin" valueType="num">
                                      <p:cBhvr>
                                        <p:cTn id="70" dur="2000" fill="hold"/>
                                        <p:tgtEl>
                                          <p:spTgt spid="18"/>
                                        </p:tgtEl>
                                        <p:attrNameLst>
                                          <p:attrName>ppt_w</p:attrName>
                                        </p:attrNameLst>
                                      </p:cBhvr>
                                      <p:tavLst>
                                        <p:tav tm="0" fmla="#ppt_w*sin(2.5*pi*$)">
                                          <p:val>
                                            <p:fltVal val="0"/>
                                          </p:val>
                                        </p:tav>
                                        <p:tav tm="100000">
                                          <p:val>
                                            <p:fltVal val="1"/>
                                          </p:val>
                                        </p:tav>
                                      </p:tavLst>
                                    </p:anim>
                                    <p:anim calcmode="lin" valueType="num">
                                      <p:cBhvr>
                                        <p:cTn id="71" dur="2000" fill="hold"/>
                                        <p:tgtEl>
                                          <p:spTgt spid="18"/>
                                        </p:tgtEl>
                                        <p:attrNameLst>
                                          <p:attrName>ppt_h</p:attrName>
                                        </p:attrNameLst>
                                      </p:cBhvr>
                                      <p:tavLst>
                                        <p:tav tm="0">
                                          <p:val>
                                            <p:strVal val="#ppt_h"/>
                                          </p:val>
                                        </p:tav>
                                        <p:tav tm="100000">
                                          <p:val>
                                            <p:strVal val="#ppt_h"/>
                                          </p:val>
                                        </p:tav>
                                      </p:tavLst>
                                    </p:anim>
                                  </p:childTnLst>
                                </p:cTn>
                              </p:par>
                              <p:par>
                                <p:cTn id="72" presetID="45" presetClass="entr" presetSubtype="0" fill="hold"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2000"/>
                                        <p:tgtEl>
                                          <p:spTgt spid="17"/>
                                        </p:tgtEl>
                                      </p:cBhvr>
                                    </p:animEffect>
                                    <p:anim calcmode="lin" valueType="num">
                                      <p:cBhvr>
                                        <p:cTn id="75" dur="2000" fill="hold"/>
                                        <p:tgtEl>
                                          <p:spTgt spid="17"/>
                                        </p:tgtEl>
                                        <p:attrNameLst>
                                          <p:attrName>ppt_w</p:attrName>
                                        </p:attrNameLst>
                                      </p:cBhvr>
                                      <p:tavLst>
                                        <p:tav tm="0" fmla="#ppt_w*sin(2.5*pi*$)">
                                          <p:val>
                                            <p:fltVal val="0"/>
                                          </p:val>
                                        </p:tav>
                                        <p:tav tm="100000">
                                          <p:val>
                                            <p:fltVal val="1"/>
                                          </p:val>
                                        </p:tav>
                                      </p:tavLst>
                                    </p:anim>
                                    <p:anim calcmode="lin" valueType="num">
                                      <p:cBhvr>
                                        <p:cTn id="76" dur="20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animBg="1"/>
      <p:bldP spid="9" grpId="0"/>
      <p:bldP spid="10" grpId="0"/>
      <p:bldP spid="13" grpId="0" animBg="1"/>
      <p:bldP spid="14" grpId="0"/>
      <p:bldP spid="15" grpId="0" animBg="1"/>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B5220F7B-A196-4626-9F99-DFD99CB8AB14}"/>
              </a:ext>
            </a:extLst>
          </p:cNvPr>
          <p:cNvSpPr/>
          <p:nvPr/>
        </p:nvSpPr>
        <p:spPr>
          <a:xfrm>
            <a:off x="0" y="201336"/>
            <a:ext cx="12191999" cy="3908762"/>
          </a:xfrm>
          <a:prstGeom prst="rect">
            <a:avLst/>
          </a:prstGeom>
        </p:spPr>
        <p:txBody>
          <a:bodyPr wrap="square">
            <a:spAutoFit/>
          </a:bodyPr>
          <a:lstStyle/>
          <a:p>
            <a:pPr algn="ctr"/>
            <a:r>
              <a:rPr lang="es-ES" sz="3200" b="1" u="sng" dirty="0">
                <a:solidFill>
                  <a:srgbClr val="5F6DAC"/>
                </a:solidFill>
                <a:effectLst>
                  <a:outerShdw blurRad="38100" dist="38100" dir="2700000" algn="tl">
                    <a:srgbClr val="000000">
                      <a:alpha val="43137"/>
                    </a:srgbClr>
                  </a:outerShdw>
                </a:effectLst>
                <a:latin typeface="Gotham Black" pitchFamily="50" charset="0"/>
              </a:rPr>
              <a:t>CARACTERES SEXUALES</a:t>
            </a:r>
            <a:r>
              <a:rPr lang="es-ES" sz="3200" u="sng" dirty="0">
                <a:solidFill>
                  <a:srgbClr val="5F6DAC"/>
                </a:solidFill>
                <a:effectLst>
                  <a:outerShdw blurRad="38100" dist="38100" dir="2700000" algn="tl">
                    <a:srgbClr val="000000">
                      <a:alpha val="43137"/>
                    </a:srgbClr>
                  </a:outerShdw>
                </a:effectLst>
                <a:latin typeface="Gotham Black" pitchFamily="50" charset="0"/>
              </a:rPr>
              <a:t>:</a:t>
            </a:r>
          </a:p>
          <a:p>
            <a:endParaRPr lang="es-ES" dirty="0">
              <a:latin typeface="Gotham" pitchFamily="50" charset="0"/>
            </a:endParaRPr>
          </a:p>
          <a:p>
            <a:pPr algn="ctr"/>
            <a:r>
              <a:rPr lang="es-ES" sz="1600" dirty="0">
                <a:solidFill>
                  <a:srgbClr val="5F6DAC"/>
                </a:solidFill>
                <a:latin typeface="Gotham Black" pitchFamily="50" charset="0"/>
              </a:rPr>
              <a:t>TERCIARIOS: </a:t>
            </a:r>
          </a:p>
          <a:p>
            <a:r>
              <a:rPr lang="es-ES" sz="1600" dirty="0">
                <a:latin typeface="Gotham Black" pitchFamily="50" charset="0"/>
              </a:rPr>
              <a:t>	tienen relación con aspectos relacionados con las capacidades o los comportamientos.</a:t>
            </a:r>
          </a:p>
          <a:p>
            <a:endParaRPr lang="es-ES" sz="1600" dirty="0">
              <a:latin typeface="Gotham Black" pitchFamily="50" charset="0"/>
            </a:endParaRPr>
          </a:p>
          <a:p>
            <a:r>
              <a:rPr lang="es-ES" sz="1600" dirty="0">
                <a:latin typeface="Gotham Black" pitchFamily="50" charset="0"/>
              </a:rPr>
              <a:t>	</a:t>
            </a:r>
          </a:p>
          <a:p>
            <a:endParaRPr lang="es-ES" sz="1600" dirty="0">
              <a:latin typeface="Gotham Black" pitchFamily="50" charset="0"/>
            </a:endParaRPr>
          </a:p>
          <a:p>
            <a:endParaRPr lang="es-ES" sz="1600" dirty="0">
              <a:latin typeface="Gotham Black" pitchFamily="50" charset="0"/>
            </a:endParaRPr>
          </a:p>
          <a:p>
            <a:r>
              <a:rPr lang="es-ES" sz="1600" dirty="0">
                <a:latin typeface="Gotham Black" pitchFamily="50" charset="0"/>
              </a:rPr>
              <a:t>	</a:t>
            </a:r>
          </a:p>
          <a:p>
            <a:endParaRPr lang="es-ES" sz="1600" dirty="0">
              <a:solidFill>
                <a:srgbClr val="5F6DAC"/>
              </a:solidFill>
              <a:latin typeface="Gotham Black" pitchFamily="50" charset="0"/>
            </a:endParaRPr>
          </a:p>
          <a:p>
            <a:pPr algn="ctr"/>
            <a:r>
              <a:rPr lang="es-ES" sz="1600" dirty="0">
                <a:solidFill>
                  <a:srgbClr val="5F6DAC"/>
                </a:solidFill>
                <a:latin typeface="Gotham Black" pitchFamily="50" charset="0"/>
              </a:rPr>
              <a:t>SECUNDARIOS: </a:t>
            </a:r>
          </a:p>
          <a:p>
            <a:pPr algn="ctr"/>
            <a:r>
              <a:rPr lang="es-ES" sz="1600" dirty="0">
                <a:latin typeface="Gotham Black" pitchFamily="50" charset="0"/>
              </a:rPr>
              <a:t>tienen relación con aspectos anatómicos, funcionales o biológicos.</a:t>
            </a:r>
          </a:p>
          <a:p>
            <a:endParaRPr lang="es-ES" dirty="0">
              <a:latin typeface="Gotham" pitchFamily="50" charset="0"/>
            </a:endParaRPr>
          </a:p>
          <a:p>
            <a:endParaRPr lang="es-ES" dirty="0">
              <a:latin typeface="Gotham" pitchFamily="50" charset="0"/>
            </a:endParaRPr>
          </a:p>
        </p:txBody>
      </p:sp>
      <p:sp>
        <p:nvSpPr>
          <p:cNvPr id="3" name="CuadroTexto 2">
            <a:extLst>
              <a:ext uri="{FF2B5EF4-FFF2-40B4-BE49-F238E27FC236}">
                <a16:creationId xmlns:a16="http://schemas.microsoft.com/office/drawing/2014/main" id="{C0205D3F-99D0-4AD0-B372-86E756D80E20}"/>
              </a:ext>
            </a:extLst>
          </p:cNvPr>
          <p:cNvSpPr txBox="1"/>
          <p:nvPr/>
        </p:nvSpPr>
        <p:spPr>
          <a:xfrm>
            <a:off x="0" y="1633046"/>
            <a:ext cx="12191998" cy="338554"/>
          </a:xfrm>
          <a:prstGeom prst="rect">
            <a:avLst/>
          </a:prstGeom>
          <a:noFill/>
        </p:spPr>
        <p:txBody>
          <a:bodyPr wrap="square" rtlCol="0">
            <a:spAutoFit/>
          </a:bodyPr>
          <a:lstStyle/>
          <a:p>
            <a:pPr algn="ctr"/>
            <a:r>
              <a:rPr lang="es-ES" sz="1600" b="1" dirty="0">
                <a:solidFill>
                  <a:srgbClr val="7030A0"/>
                </a:solidFill>
                <a:latin typeface="Gotham" pitchFamily="50" charset="0"/>
              </a:rPr>
              <a:t>ORIENTACIÓN y VISIÓN ESPACIAL (O)</a:t>
            </a:r>
          </a:p>
        </p:txBody>
      </p:sp>
      <p:sp>
        <p:nvSpPr>
          <p:cNvPr id="4" name="CuadroTexto 3">
            <a:extLst>
              <a:ext uri="{FF2B5EF4-FFF2-40B4-BE49-F238E27FC236}">
                <a16:creationId xmlns:a16="http://schemas.microsoft.com/office/drawing/2014/main" id="{CA8F235F-D4AC-4CB4-8A29-9BF8FC9E1F77}"/>
              </a:ext>
            </a:extLst>
          </p:cNvPr>
          <p:cNvSpPr txBox="1"/>
          <p:nvPr/>
        </p:nvSpPr>
        <p:spPr>
          <a:xfrm>
            <a:off x="-1" y="2366613"/>
            <a:ext cx="12191996" cy="338554"/>
          </a:xfrm>
          <a:prstGeom prst="rect">
            <a:avLst/>
          </a:prstGeom>
          <a:noFill/>
        </p:spPr>
        <p:txBody>
          <a:bodyPr wrap="square" rtlCol="0">
            <a:spAutoFit/>
          </a:bodyPr>
          <a:lstStyle/>
          <a:p>
            <a:pPr algn="ctr"/>
            <a:r>
              <a:rPr lang="es-ES" sz="1600" b="1" dirty="0">
                <a:solidFill>
                  <a:srgbClr val="00B050"/>
                </a:solidFill>
                <a:latin typeface="Gotham" pitchFamily="50" charset="0"/>
              </a:rPr>
              <a:t>DIFICULTAD PARA LA COMUNICACIÓN VERBAL y PÚBLICA (C)</a:t>
            </a:r>
          </a:p>
        </p:txBody>
      </p:sp>
      <p:sp>
        <p:nvSpPr>
          <p:cNvPr id="5" name="CuadroTexto 4">
            <a:extLst>
              <a:ext uri="{FF2B5EF4-FFF2-40B4-BE49-F238E27FC236}">
                <a16:creationId xmlns:a16="http://schemas.microsoft.com/office/drawing/2014/main" id="{6B8E591F-7D35-4187-80B2-C1B270C8C060}"/>
              </a:ext>
            </a:extLst>
          </p:cNvPr>
          <p:cNvSpPr txBox="1"/>
          <p:nvPr/>
        </p:nvSpPr>
        <p:spPr>
          <a:xfrm>
            <a:off x="3" y="2002378"/>
            <a:ext cx="12191997" cy="338554"/>
          </a:xfrm>
          <a:prstGeom prst="rect">
            <a:avLst/>
          </a:prstGeom>
          <a:noFill/>
        </p:spPr>
        <p:txBody>
          <a:bodyPr wrap="square" rtlCol="0">
            <a:spAutoFit/>
          </a:bodyPr>
          <a:lstStyle/>
          <a:p>
            <a:pPr algn="ctr"/>
            <a:r>
              <a:rPr lang="es-ES" sz="1600" b="1" dirty="0">
                <a:solidFill>
                  <a:srgbClr val="00B0F0"/>
                </a:solidFill>
                <a:latin typeface="Gotham" pitchFamily="50" charset="0"/>
              </a:rPr>
              <a:t>INDIVIDUALISMO y COMPETITIVIDAD (I)</a:t>
            </a:r>
          </a:p>
        </p:txBody>
      </p:sp>
      <p:sp>
        <p:nvSpPr>
          <p:cNvPr id="6" name="CuadroTexto 5">
            <a:extLst>
              <a:ext uri="{FF2B5EF4-FFF2-40B4-BE49-F238E27FC236}">
                <a16:creationId xmlns:a16="http://schemas.microsoft.com/office/drawing/2014/main" id="{214CE349-C336-4EF6-B6EF-919B7096C91D}"/>
              </a:ext>
            </a:extLst>
          </p:cNvPr>
          <p:cNvSpPr txBox="1"/>
          <p:nvPr/>
        </p:nvSpPr>
        <p:spPr>
          <a:xfrm>
            <a:off x="0" y="3903755"/>
            <a:ext cx="12192000" cy="338554"/>
          </a:xfrm>
          <a:prstGeom prst="rect">
            <a:avLst/>
          </a:prstGeom>
          <a:noFill/>
        </p:spPr>
        <p:txBody>
          <a:bodyPr wrap="square" rtlCol="0">
            <a:spAutoFit/>
          </a:bodyPr>
          <a:lstStyle/>
          <a:p>
            <a:pPr algn="ctr"/>
            <a:r>
              <a:rPr lang="es-ES" sz="1600" b="1" dirty="0">
                <a:solidFill>
                  <a:srgbClr val="C00000"/>
                </a:solidFill>
                <a:latin typeface="Gotham" pitchFamily="50" charset="0"/>
              </a:rPr>
              <a:t>MUSCULATURA (M)</a:t>
            </a:r>
          </a:p>
        </p:txBody>
      </p:sp>
      <p:sp>
        <p:nvSpPr>
          <p:cNvPr id="7" name="CuadroTexto 6">
            <a:extLst>
              <a:ext uri="{FF2B5EF4-FFF2-40B4-BE49-F238E27FC236}">
                <a16:creationId xmlns:a16="http://schemas.microsoft.com/office/drawing/2014/main" id="{9550820C-F4E8-4D84-A02B-86BD709AF99D}"/>
              </a:ext>
            </a:extLst>
          </p:cNvPr>
          <p:cNvSpPr txBox="1"/>
          <p:nvPr/>
        </p:nvSpPr>
        <p:spPr>
          <a:xfrm>
            <a:off x="-1" y="4273087"/>
            <a:ext cx="12191994" cy="338554"/>
          </a:xfrm>
          <a:prstGeom prst="rect">
            <a:avLst/>
          </a:prstGeom>
          <a:noFill/>
        </p:spPr>
        <p:txBody>
          <a:bodyPr wrap="square" rtlCol="0">
            <a:spAutoFit/>
          </a:bodyPr>
          <a:lstStyle/>
          <a:p>
            <a:pPr algn="ctr"/>
            <a:r>
              <a:rPr lang="es-ES" sz="1600" b="1" dirty="0">
                <a:solidFill>
                  <a:srgbClr val="FF0000"/>
                </a:solidFill>
                <a:latin typeface="Gotham" pitchFamily="50" charset="0"/>
              </a:rPr>
              <a:t>VELLO CORPORAL (V)</a:t>
            </a:r>
          </a:p>
        </p:txBody>
      </p:sp>
      <p:sp>
        <p:nvSpPr>
          <p:cNvPr id="8" name="CuadroTexto 7">
            <a:extLst>
              <a:ext uri="{FF2B5EF4-FFF2-40B4-BE49-F238E27FC236}">
                <a16:creationId xmlns:a16="http://schemas.microsoft.com/office/drawing/2014/main" id="{E3E55115-D51A-4C13-8183-8FE3A813750C}"/>
              </a:ext>
            </a:extLst>
          </p:cNvPr>
          <p:cNvSpPr txBox="1"/>
          <p:nvPr/>
        </p:nvSpPr>
        <p:spPr>
          <a:xfrm>
            <a:off x="5" y="3571836"/>
            <a:ext cx="12191995" cy="338554"/>
          </a:xfrm>
          <a:prstGeom prst="rect">
            <a:avLst/>
          </a:prstGeom>
          <a:noFill/>
        </p:spPr>
        <p:txBody>
          <a:bodyPr wrap="square" rtlCol="0">
            <a:spAutoFit/>
          </a:bodyPr>
          <a:lstStyle/>
          <a:p>
            <a:pPr algn="ctr"/>
            <a:r>
              <a:rPr lang="es-ES" sz="1600" b="1" dirty="0">
                <a:solidFill>
                  <a:srgbClr val="002060"/>
                </a:solidFill>
                <a:latin typeface="Gotham" pitchFamily="50" charset="0"/>
              </a:rPr>
              <a:t>VOZ GRAVE (G)</a:t>
            </a:r>
          </a:p>
        </p:txBody>
      </p:sp>
      <p:cxnSp>
        <p:nvCxnSpPr>
          <p:cNvPr id="27" name="Conector recto 26">
            <a:extLst>
              <a:ext uri="{FF2B5EF4-FFF2-40B4-BE49-F238E27FC236}">
                <a16:creationId xmlns:a16="http://schemas.microsoft.com/office/drawing/2014/main" id="{73B5E54C-B911-4ECF-8B76-24DCC69353E6}"/>
              </a:ext>
            </a:extLst>
          </p:cNvPr>
          <p:cNvCxnSpPr>
            <a:cxnSpLocks/>
          </p:cNvCxnSpPr>
          <p:nvPr/>
        </p:nvCxnSpPr>
        <p:spPr>
          <a:xfrm>
            <a:off x="777240" y="5136317"/>
            <a:ext cx="10549890" cy="0"/>
          </a:xfrm>
          <a:prstGeom prst="line">
            <a:avLst/>
          </a:prstGeom>
          <a:ln w="19050">
            <a:solidFill>
              <a:srgbClr val="5F6DAC"/>
            </a:solidFill>
          </a:ln>
        </p:spPr>
        <p:style>
          <a:lnRef idx="3">
            <a:schemeClr val="accent2"/>
          </a:lnRef>
          <a:fillRef idx="0">
            <a:schemeClr val="accent2"/>
          </a:fillRef>
          <a:effectRef idx="2">
            <a:schemeClr val="accent2"/>
          </a:effectRef>
          <a:fontRef idx="minor">
            <a:schemeClr val="tx1"/>
          </a:fontRef>
        </p:style>
      </p:cxnSp>
      <p:sp>
        <p:nvSpPr>
          <p:cNvPr id="28" name="CuadroTexto 27">
            <a:extLst>
              <a:ext uri="{FF2B5EF4-FFF2-40B4-BE49-F238E27FC236}">
                <a16:creationId xmlns:a16="http://schemas.microsoft.com/office/drawing/2014/main" id="{5C96F54C-B287-46B5-B2AA-3615F49D585C}"/>
              </a:ext>
            </a:extLst>
          </p:cNvPr>
          <p:cNvSpPr txBox="1"/>
          <p:nvPr/>
        </p:nvSpPr>
        <p:spPr>
          <a:xfrm>
            <a:off x="689610" y="5238294"/>
            <a:ext cx="605790" cy="461665"/>
          </a:xfrm>
          <a:prstGeom prst="rect">
            <a:avLst/>
          </a:prstGeom>
          <a:noFill/>
        </p:spPr>
        <p:txBody>
          <a:bodyPr wrap="square" rtlCol="0">
            <a:spAutoFit/>
          </a:bodyPr>
          <a:lstStyle/>
          <a:p>
            <a:r>
              <a:rPr lang="es-ES" sz="2400" b="1" dirty="0">
                <a:solidFill>
                  <a:srgbClr val="5F6DAC"/>
                </a:solidFill>
                <a:latin typeface="Gotham" pitchFamily="50" charset="0"/>
              </a:rPr>
              <a:t>0</a:t>
            </a:r>
          </a:p>
        </p:txBody>
      </p:sp>
      <p:sp>
        <p:nvSpPr>
          <p:cNvPr id="29" name="CuadroTexto 28">
            <a:extLst>
              <a:ext uri="{FF2B5EF4-FFF2-40B4-BE49-F238E27FC236}">
                <a16:creationId xmlns:a16="http://schemas.microsoft.com/office/drawing/2014/main" id="{9D279B7E-3199-47E0-8057-CA6357FC3088}"/>
              </a:ext>
            </a:extLst>
          </p:cNvPr>
          <p:cNvSpPr txBox="1"/>
          <p:nvPr/>
        </p:nvSpPr>
        <p:spPr>
          <a:xfrm>
            <a:off x="10896600" y="5238294"/>
            <a:ext cx="605790" cy="461665"/>
          </a:xfrm>
          <a:prstGeom prst="rect">
            <a:avLst/>
          </a:prstGeom>
          <a:noFill/>
        </p:spPr>
        <p:txBody>
          <a:bodyPr wrap="square" rtlCol="0">
            <a:spAutoFit/>
          </a:bodyPr>
          <a:lstStyle/>
          <a:p>
            <a:r>
              <a:rPr lang="es-ES" sz="2400" b="1" dirty="0">
                <a:solidFill>
                  <a:srgbClr val="5F6DAC"/>
                </a:solidFill>
                <a:latin typeface="Gotham" pitchFamily="50" charset="0"/>
              </a:rPr>
              <a:t>10</a:t>
            </a:r>
          </a:p>
        </p:txBody>
      </p:sp>
      <p:sp>
        <p:nvSpPr>
          <p:cNvPr id="30" name="Rectángulo 29">
            <a:extLst>
              <a:ext uri="{FF2B5EF4-FFF2-40B4-BE49-F238E27FC236}">
                <a16:creationId xmlns:a16="http://schemas.microsoft.com/office/drawing/2014/main" id="{05C40352-3392-45C9-8AA8-71829A8E6A65}"/>
              </a:ext>
            </a:extLst>
          </p:cNvPr>
          <p:cNvSpPr/>
          <p:nvPr/>
        </p:nvSpPr>
        <p:spPr>
          <a:xfrm>
            <a:off x="5810505" y="4817974"/>
            <a:ext cx="570990" cy="369332"/>
          </a:xfrm>
          <a:prstGeom prst="rect">
            <a:avLst/>
          </a:prstGeom>
        </p:spPr>
        <p:txBody>
          <a:bodyPr wrap="none">
            <a:spAutoFit/>
          </a:bodyPr>
          <a:lstStyle/>
          <a:p>
            <a:r>
              <a:rPr lang="es-ES" b="1" dirty="0">
                <a:solidFill>
                  <a:srgbClr val="002060"/>
                </a:solidFill>
                <a:latin typeface="Gotham" pitchFamily="50" charset="0"/>
              </a:rPr>
              <a:t>(G)</a:t>
            </a:r>
            <a:endParaRPr lang="es-ES" dirty="0"/>
          </a:p>
        </p:txBody>
      </p:sp>
      <p:sp>
        <p:nvSpPr>
          <p:cNvPr id="31" name="Rectángulo 30">
            <a:extLst>
              <a:ext uri="{FF2B5EF4-FFF2-40B4-BE49-F238E27FC236}">
                <a16:creationId xmlns:a16="http://schemas.microsoft.com/office/drawing/2014/main" id="{6A437868-05E8-4E54-8865-FCB2DD86D435}"/>
              </a:ext>
            </a:extLst>
          </p:cNvPr>
          <p:cNvSpPr/>
          <p:nvPr/>
        </p:nvSpPr>
        <p:spPr>
          <a:xfrm>
            <a:off x="2261436" y="4817974"/>
            <a:ext cx="590226" cy="369332"/>
          </a:xfrm>
          <a:prstGeom prst="rect">
            <a:avLst/>
          </a:prstGeom>
        </p:spPr>
        <p:txBody>
          <a:bodyPr wrap="none">
            <a:spAutoFit/>
          </a:bodyPr>
          <a:lstStyle/>
          <a:p>
            <a:r>
              <a:rPr lang="es-ES" b="1" dirty="0">
                <a:solidFill>
                  <a:srgbClr val="C00000"/>
                </a:solidFill>
                <a:latin typeface="Gotham" pitchFamily="50" charset="0"/>
              </a:rPr>
              <a:t>(M)</a:t>
            </a:r>
            <a:endParaRPr lang="es-ES" dirty="0"/>
          </a:p>
        </p:txBody>
      </p:sp>
      <p:sp>
        <p:nvSpPr>
          <p:cNvPr id="32" name="Rectángulo 31">
            <a:extLst>
              <a:ext uri="{FF2B5EF4-FFF2-40B4-BE49-F238E27FC236}">
                <a16:creationId xmlns:a16="http://schemas.microsoft.com/office/drawing/2014/main" id="{6C0ABE05-FE70-4443-8907-427936A539B6}"/>
              </a:ext>
            </a:extLst>
          </p:cNvPr>
          <p:cNvSpPr/>
          <p:nvPr/>
        </p:nvSpPr>
        <p:spPr>
          <a:xfrm>
            <a:off x="10000619" y="4817974"/>
            <a:ext cx="562975" cy="369332"/>
          </a:xfrm>
          <a:prstGeom prst="rect">
            <a:avLst/>
          </a:prstGeom>
        </p:spPr>
        <p:txBody>
          <a:bodyPr wrap="none">
            <a:spAutoFit/>
          </a:bodyPr>
          <a:lstStyle/>
          <a:p>
            <a:r>
              <a:rPr lang="es-ES" b="1" dirty="0">
                <a:solidFill>
                  <a:srgbClr val="FF0000"/>
                </a:solidFill>
                <a:latin typeface="Gotham" pitchFamily="50" charset="0"/>
              </a:rPr>
              <a:t>(V)</a:t>
            </a:r>
            <a:endParaRPr lang="es-ES" dirty="0"/>
          </a:p>
        </p:txBody>
      </p:sp>
      <p:sp>
        <p:nvSpPr>
          <p:cNvPr id="33" name="Rectángulo 32">
            <a:extLst>
              <a:ext uri="{FF2B5EF4-FFF2-40B4-BE49-F238E27FC236}">
                <a16:creationId xmlns:a16="http://schemas.microsoft.com/office/drawing/2014/main" id="{5FAE79E4-6818-418E-B43C-4A84E7DE51F2}"/>
              </a:ext>
            </a:extLst>
          </p:cNvPr>
          <p:cNvSpPr/>
          <p:nvPr/>
        </p:nvSpPr>
        <p:spPr>
          <a:xfrm>
            <a:off x="1777399" y="4817974"/>
            <a:ext cx="585417" cy="369332"/>
          </a:xfrm>
          <a:prstGeom prst="rect">
            <a:avLst/>
          </a:prstGeom>
        </p:spPr>
        <p:txBody>
          <a:bodyPr wrap="none">
            <a:spAutoFit/>
          </a:bodyPr>
          <a:lstStyle/>
          <a:p>
            <a:r>
              <a:rPr lang="es-ES" b="1" dirty="0">
                <a:solidFill>
                  <a:srgbClr val="7030A0"/>
                </a:solidFill>
                <a:latin typeface="Gotham" pitchFamily="50" charset="0"/>
              </a:rPr>
              <a:t>(O)</a:t>
            </a:r>
            <a:endParaRPr lang="es-ES" dirty="0"/>
          </a:p>
        </p:txBody>
      </p:sp>
      <p:sp>
        <p:nvSpPr>
          <p:cNvPr id="34" name="Rectángulo 33">
            <a:extLst>
              <a:ext uri="{FF2B5EF4-FFF2-40B4-BE49-F238E27FC236}">
                <a16:creationId xmlns:a16="http://schemas.microsoft.com/office/drawing/2014/main" id="{BA9AA625-D44A-4975-A7D5-C00007BB117A}"/>
              </a:ext>
            </a:extLst>
          </p:cNvPr>
          <p:cNvSpPr/>
          <p:nvPr/>
        </p:nvSpPr>
        <p:spPr>
          <a:xfrm>
            <a:off x="10414601" y="4817974"/>
            <a:ext cx="466794" cy="369332"/>
          </a:xfrm>
          <a:prstGeom prst="rect">
            <a:avLst/>
          </a:prstGeom>
        </p:spPr>
        <p:txBody>
          <a:bodyPr wrap="square">
            <a:spAutoFit/>
          </a:bodyPr>
          <a:lstStyle/>
          <a:p>
            <a:r>
              <a:rPr lang="es-ES" b="1" dirty="0">
                <a:solidFill>
                  <a:srgbClr val="00B0F0"/>
                </a:solidFill>
                <a:latin typeface="Gotham" pitchFamily="50" charset="0"/>
              </a:rPr>
              <a:t>(I)</a:t>
            </a:r>
            <a:endParaRPr lang="es-ES" dirty="0"/>
          </a:p>
        </p:txBody>
      </p:sp>
      <p:sp>
        <p:nvSpPr>
          <p:cNvPr id="35" name="Rectángulo 34">
            <a:extLst>
              <a:ext uri="{FF2B5EF4-FFF2-40B4-BE49-F238E27FC236}">
                <a16:creationId xmlns:a16="http://schemas.microsoft.com/office/drawing/2014/main" id="{903E470A-3C74-4666-82E4-DB222FADDF3D}"/>
              </a:ext>
            </a:extLst>
          </p:cNvPr>
          <p:cNvSpPr/>
          <p:nvPr/>
        </p:nvSpPr>
        <p:spPr>
          <a:xfrm>
            <a:off x="1295400" y="4817974"/>
            <a:ext cx="559769" cy="369332"/>
          </a:xfrm>
          <a:prstGeom prst="rect">
            <a:avLst/>
          </a:prstGeom>
        </p:spPr>
        <p:txBody>
          <a:bodyPr wrap="none">
            <a:spAutoFit/>
          </a:bodyPr>
          <a:lstStyle/>
          <a:p>
            <a:r>
              <a:rPr lang="es-ES" b="1" dirty="0">
                <a:solidFill>
                  <a:srgbClr val="00B050"/>
                </a:solidFill>
                <a:latin typeface="Gotham" pitchFamily="50" charset="0"/>
              </a:rPr>
              <a:t>(C)</a:t>
            </a:r>
            <a:endParaRPr lang="es-ES" dirty="0"/>
          </a:p>
        </p:txBody>
      </p:sp>
      <p:pic>
        <p:nvPicPr>
          <p:cNvPr id="37" name="Imagen 36" descr="Icono&#10;&#10;Descripción generada automáticamente">
            <a:extLst>
              <a:ext uri="{FF2B5EF4-FFF2-40B4-BE49-F238E27FC236}">
                <a16:creationId xmlns:a16="http://schemas.microsoft.com/office/drawing/2014/main" id="{34C8C061-F117-42AA-B6A4-877C06CE46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191" y="5750947"/>
            <a:ext cx="535364" cy="5294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9" name="Imagen 38" descr="Icono&#10;&#10;Descripción generada automáticamente">
            <a:extLst>
              <a:ext uri="{FF2B5EF4-FFF2-40B4-BE49-F238E27FC236}">
                <a16:creationId xmlns:a16="http://schemas.microsoft.com/office/drawing/2014/main" id="{D9BE00D7-D0CC-4850-AA97-CD6B07A6EB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9510" y="5750947"/>
            <a:ext cx="539969" cy="5340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0" name="Rectángulo 39">
            <a:extLst>
              <a:ext uri="{FF2B5EF4-FFF2-40B4-BE49-F238E27FC236}">
                <a16:creationId xmlns:a16="http://schemas.microsoft.com/office/drawing/2014/main" id="{CA2564F8-C5F4-4606-9D3A-1364EFA14E80}"/>
              </a:ext>
            </a:extLst>
          </p:cNvPr>
          <p:cNvSpPr/>
          <p:nvPr/>
        </p:nvSpPr>
        <p:spPr>
          <a:xfrm>
            <a:off x="-1" y="5301617"/>
            <a:ext cx="12191993" cy="584775"/>
          </a:xfrm>
          <a:prstGeom prst="rect">
            <a:avLst/>
          </a:prstGeom>
        </p:spPr>
        <p:txBody>
          <a:bodyPr wrap="square">
            <a:spAutoFit/>
          </a:bodyPr>
          <a:lstStyle/>
          <a:p>
            <a:pPr algn="ctr"/>
            <a:r>
              <a:rPr lang="es-ES" sz="1600" dirty="0">
                <a:solidFill>
                  <a:srgbClr val="5F6DAC"/>
                </a:solidFill>
                <a:latin typeface="Gotham Black" pitchFamily="50" charset="0"/>
              </a:rPr>
              <a:t>PRIMARIOS: </a:t>
            </a:r>
          </a:p>
          <a:p>
            <a:pPr algn="ctr"/>
            <a:r>
              <a:rPr lang="es-ES" sz="1600" dirty="0">
                <a:latin typeface="Gotham Black" pitchFamily="50" charset="0"/>
              </a:rPr>
              <a:t>rasgos que distinguen fenotípicamente al hombre y la mujer. Dicotómicos.</a:t>
            </a:r>
          </a:p>
        </p:txBody>
      </p:sp>
      <p:sp>
        <p:nvSpPr>
          <p:cNvPr id="41" name="CuadroTexto 40">
            <a:extLst>
              <a:ext uri="{FF2B5EF4-FFF2-40B4-BE49-F238E27FC236}">
                <a16:creationId xmlns:a16="http://schemas.microsoft.com/office/drawing/2014/main" id="{E4645D86-B91D-40DE-9089-0E4362373252}"/>
              </a:ext>
            </a:extLst>
          </p:cNvPr>
          <p:cNvSpPr txBox="1"/>
          <p:nvPr/>
        </p:nvSpPr>
        <p:spPr>
          <a:xfrm>
            <a:off x="5200478" y="6051691"/>
            <a:ext cx="1703413" cy="369332"/>
          </a:xfrm>
          <a:prstGeom prst="rect">
            <a:avLst/>
          </a:prstGeom>
          <a:solidFill>
            <a:srgbClr val="5F6DAC"/>
          </a:solidFill>
          <a:ln>
            <a:noFill/>
          </a:ln>
        </p:spPr>
        <p:txBody>
          <a:bodyPr wrap="square" rtlCol="0">
            <a:spAutoFit/>
          </a:bodyPr>
          <a:lstStyle/>
          <a:p>
            <a:pPr algn="ctr"/>
            <a:r>
              <a:rPr lang="es-ES" b="1" dirty="0">
                <a:solidFill>
                  <a:schemeClr val="bg1"/>
                </a:solidFill>
                <a:latin typeface="Gotham" pitchFamily="50" charset="0"/>
              </a:rPr>
              <a:t>GENITALES</a:t>
            </a:r>
          </a:p>
        </p:txBody>
      </p:sp>
      <p:sp>
        <p:nvSpPr>
          <p:cNvPr id="42" name="CuadroTexto 41">
            <a:extLst>
              <a:ext uri="{FF2B5EF4-FFF2-40B4-BE49-F238E27FC236}">
                <a16:creationId xmlns:a16="http://schemas.microsoft.com/office/drawing/2014/main" id="{387175DA-61ED-482A-9453-2D3E8EBB5911}"/>
              </a:ext>
            </a:extLst>
          </p:cNvPr>
          <p:cNvSpPr txBox="1"/>
          <p:nvPr/>
        </p:nvSpPr>
        <p:spPr>
          <a:xfrm rot="2899166">
            <a:off x="10246640" y="4454550"/>
            <a:ext cx="1703413" cy="369332"/>
          </a:xfrm>
          <a:prstGeom prst="rect">
            <a:avLst/>
          </a:prstGeom>
          <a:solidFill>
            <a:srgbClr val="5F6DAC"/>
          </a:solidFill>
          <a:ln>
            <a:noFill/>
          </a:ln>
        </p:spPr>
        <p:txBody>
          <a:bodyPr wrap="square" rtlCol="0">
            <a:spAutoFit/>
          </a:bodyPr>
          <a:lstStyle/>
          <a:p>
            <a:pPr algn="ctr"/>
            <a:r>
              <a:rPr lang="es-ES" b="1" dirty="0">
                <a:solidFill>
                  <a:schemeClr val="bg1"/>
                </a:solidFill>
                <a:latin typeface="Gotham" pitchFamily="50" charset="0"/>
              </a:rPr>
              <a:t>GENITALES</a:t>
            </a:r>
          </a:p>
        </p:txBody>
      </p:sp>
    </p:spTree>
    <p:extLst>
      <p:ext uri="{BB962C8B-B14F-4D97-AF65-F5344CB8AC3E}">
        <p14:creationId xmlns:p14="http://schemas.microsoft.com/office/powerpoint/2010/main" val="3830245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anim calcmode="lin" valueType="num">
                                      <p:cBhvr additive="base">
                                        <p:cTn id="1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anim calcmode="lin" valueType="num">
                                      <p:cBhvr additive="base">
                                        <p:cTn id="3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11" end="11"/>
                                            </p:txEl>
                                          </p:spTgt>
                                        </p:tgtEl>
                                        <p:attrNameLst>
                                          <p:attrName>style.visibility</p:attrName>
                                        </p:attrNameLst>
                                      </p:cBhvr>
                                      <p:to>
                                        <p:strVal val="visible"/>
                                      </p:to>
                                    </p:set>
                                    <p:anim calcmode="lin" valueType="num">
                                      <p:cBhvr additive="base">
                                        <p:cTn id="35"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ppt_x"/>
                                          </p:val>
                                        </p:tav>
                                        <p:tav tm="100000">
                                          <p:val>
                                            <p:strVal val="#ppt_x"/>
                                          </p:val>
                                        </p:tav>
                                      </p:tavLst>
                                    </p:anim>
                                    <p:anim calcmode="lin" valueType="num">
                                      <p:cBhvr additive="base">
                                        <p:cTn id="46" dur="500" fill="hold"/>
                                        <p:tgtEl>
                                          <p:spTgt spid="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additive="base">
                                        <p:cTn id="55" dur="500" fill="hold"/>
                                        <p:tgtEl>
                                          <p:spTgt spid="27"/>
                                        </p:tgtEl>
                                        <p:attrNameLst>
                                          <p:attrName>ppt_x</p:attrName>
                                        </p:attrNameLst>
                                      </p:cBhvr>
                                      <p:tavLst>
                                        <p:tav tm="0">
                                          <p:val>
                                            <p:strVal val="#ppt_x"/>
                                          </p:val>
                                        </p:tav>
                                        <p:tav tm="100000">
                                          <p:val>
                                            <p:strVal val="#ppt_x"/>
                                          </p:val>
                                        </p:tav>
                                      </p:tavLst>
                                    </p:anim>
                                    <p:anim calcmode="lin" valueType="num">
                                      <p:cBhvr additive="base">
                                        <p:cTn id="56" dur="500" fill="hold"/>
                                        <p:tgtEl>
                                          <p:spTgt spid="2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ppt_x"/>
                                          </p:val>
                                        </p:tav>
                                        <p:tav tm="100000">
                                          <p:val>
                                            <p:strVal val="#ppt_x"/>
                                          </p:val>
                                        </p:tav>
                                      </p:tavLst>
                                    </p:anim>
                                    <p:anim calcmode="lin" valueType="num">
                                      <p:cBhvr additive="base">
                                        <p:cTn id="60" dur="500" fill="hold"/>
                                        <p:tgtEl>
                                          <p:spTgt spid="2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ppt_x"/>
                                          </p:val>
                                        </p:tav>
                                        <p:tav tm="100000">
                                          <p:val>
                                            <p:strVal val="#ppt_x"/>
                                          </p:val>
                                        </p:tav>
                                      </p:tavLst>
                                    </p:anim>
                                    <p:anim calcmode="lin" valueType="num">
                                      <p:cBhvr additive="base">
                                        <p:cTn id="64" dur="500" fill="hold"/>
                                        <p:tgtEl>
                                          <p:spTgt spid="3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500" fill="hold"/>
                                        <p:tgtEl>
                                          <p:spTgt spid="33"/>
                                        </p:tgtEl>
                                        <p:attrNameLst>
                                          <p:attrName>ppt_x</p:attrName>
                                        </p:attrNameLst>
                                      </p:cBhvr>
                                      <p:tavLst>
                                        <p:tav tm="0">
                                          <p:val>
                                            <p:strVal val="#ppt_x"/>
                                          </p:val>
                                        </p:tav>
                                        <p:tav tm="100000">
                                          <p:val>
                                            <p:strVal val="#ppt_x"/>
                                          </p:val>
                                        </p:tav>
                                      </p:tavLst>
                                    </p:anim>
                                    <p:anim calcmode="lin" valueType="num">
                                      <p:cBhvr additive="base">
                                        <p:cTn id="68" dur="500" fill="hold"/>
                                        <p:tgtEl>
                                          <p:spTgt spid="3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fill="hold"/>
                                        <p:tgtEl>
                                          <p:spTgt spid="31"/>
                                        </p:tgtEl>
                                        <p:attrNameLst>
                                          <p:attrName>ppt_x</p:attrName>
                                        </p:attrNameLst>
                                      </p:cBhvr>
                                      <p:tavLst>
                                        <p:tav tm="0">
                                          <p:val>
                                            <p:strVal val="#ppt_x"/>
                                          </p:val>
                                        </p:tav>
                                        <p:tav tm="100000">
                                          <p:val>
                                            <p:strVal val="#ppt_x"/>
                                          </p:val>
                                        </p:tav>
                                      </p:tavLst>
                                    </p:anim>
                                    <p:anim calcmode="lin" valueType="num">
                                      <p:cBhvr additive="base">
                                        <p:cTn id="72" dur="500" fill="hold"/>
                                        <p:tgtEl>
                                          <p:spTgt spid="3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additive="base">
                                        <p:cTn id="75" dur="500" fill="hold"/>
                                        <p:tgtEl>
                                          <p:spTgt spid="30"/>
                                        </p:tgtEl>
                                        <p:attrNameLst>
                                          <p:attrName>ppt_x</p:attrName>
                                        </p:attrNameLst>
                                      </p:cBhvr>
                                      <p:tavLst>
                                        <p:tav tm="0">
                                          <p:val>
                                            <p:strVal val="#ppt_x"/>
                                          </p:val>
                                        </p:tav>
                                        <p:tav tm="100000">
                                          <p:val>
                                            <p:strVal val="#ppt_x"/>
                                          </p:val>
                                        </p:tav>
                                      </p:tavLst>
                                    </p:anim>
                                    <p:anim calcmode="lin" valueType="num">
                                      <p:cBhvr additive="base">
                                        <p:cTn id="76" dur="500" fill="hold"/>
                                        <p:tgtEl>
                                          <p:spTgt spid="30"/>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fill="hold"/>
                                        <p:tgtEl>
                                          <p:spTgt spid="32"/>
                                        </p:tgtEl>
                                        <p:attrNameLst>
                                          <p:attrName>ppt_x</p:attrName>
                                        </p:attrNameLst>
                                      </p:cBhvr>
                                      <p:tavLst>
                                        <p:tav tm="0">
                                          <p:val>
                                            <p:strVal val="#ppt_x"/>
                                          </p:val>
                                        </p:tav>
                                        <p:tav tm="100000">
                                          <p:val>
                                            <p:strVal val="#ppt_x"/>
                                          </p:val>
                                        </p:tav>
                                      </p:tavLst>
                                    </p:anim>
                                    <p:anim calcmode="lin" valueType="num">
                                      <p:cBhvr additive="base">
                                        <p:cTn id="80" dur="500" fill="hold"/>
                                        <p:tgtEl>
                                          <p:spTgt spid="3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additive="base">
                                        <p:cTn id="83" dur="500" fill="hold"/>
                                        <p:tgtEl>
                                          <p:spTgt spid="34"/>
                                        </p:tgtEl>
                                        <p:attrNameLst>
                                          <p:attrName>ppt_x</p:attrName>
                                        </p:attrNameLst>
                                      </p:cBhvr>
                                      <p:tavLst>
                                        <p:tav tm="0">
                                          <p:val>
                                            <p:strVal val="#ppt_x"/>
                                          </p:val>
                                        </p:tav>
                                        <p:tav tm="100000">
                                          <p:val>
                                            <p:strVal val="#ppt_x"/>
                                          </p:val>
                                        </p:tav>
                                      </p:tavLst>
                                    </p:anim>
                                    <p:anim calcmode="lin" valueType="num">
                                      <p:cBhvr additive="base">
                                        <p:cTn id="84" dur="500" fill="hold"/>
                                        <p:tgtEl>
                                          <p:spTgt spid="34"/>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additive="base">
                                        <p:cTn id="87" dur="500" fill="hold"/>
                                        <p:tgtEl>
                                          <p:spTgt spid="29"/>
                                        </p:tgtEl>
                                        <p:attrNameLst>
                                          <p:attrName>ppt_x</p:attrName>
                                        </p:attrNameLst>
                                      </p:cBhvr>
                                      <p:tavLst>
                                        <p:tav tm="0">
                                          <p:val>
                                            <p:strVal val="#ppt_x"/>
                                          </p:val>
                                        </p:tav>
                                        <p:tav tm="100000">
                                          <p:val>
                                            <p:strVal val="#ppt_x"/>
                                          </p:val>
                                        </p:tav>
                                      </p:tavLst>
                                    </p:anim>
                                    <p:anim calcmode="lin" valueType="num">
                                      <p:cBhvr additive="base">
                                        <p:cTn id="8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14" presetClass="entr" presetSubtype="10" fill="hold" nodeType="click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randombar(horizontal)">
                                      <p:cBhvr>
                                        <p:cTn id="93" dur="500"/>
                                        <p:tgtEl>
                                          <p:spTgt spid="37"/>
                                        </p:tgtEl>
                                      </p:cBhvr>
                                    </p:animEffect>
                                  </p:childTnLst>
                                </p:cTn>
                              </p:par>
                              <p:par>
                                <p:cTn id="94" presetID="14" presetClass="entr" presetSubtype="10" fill="hold" nodeType="with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randombar(horizontal)">
                                      <p:cBhvr>
                                        <p:cTn id="96" dur="500"/>
                                        <p:tgtEl>
                                          <p:spTgt spid="39"/>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40">
                                            <p:txEl>
                                              <p:pRg st="0" end="0"/>
                                            </p:txEl>
                                          </p:spTgt>
                                        </p:tgtEl>
                                        <p:attrNameLst>
                                          <p:attrName>style.visibility</p:attrName>
                                        </p:attrNameLst>
                                      </p:cBhvr>
                                      <p:to>
                                        <p:strVal val="visible"/>
                                      </p:to>
                                    </p:set>
                                    <p:anim calcmode="lin" valueType="num">
                                      <p:cBhvr additive="base">
                                        <p:cTn id="101"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40">
                                            <p:txEl>
                                              <p:pRg st="0" end="0"/>
                                            </p:txEl>
                                          </p:spTgt>
                                        </p:tgtEl>
                                        <p:attrNameLst>
                                          <p:attrName>ppt_y</p:attrName>
                                        </p:attrNameLst>
                                      </p:cBhvr>
                                      <p:tavLst>
                                        <p:tav tm="0">
                                          <p:val>
                                            <p:strVal val="1+#ppt_h/2"/>
                                          </p:val>
                                        </p:tav>
                                        <p:tav tm="100000">
                                          <p:val>
                                            <p:strVal val="#ppt_y"/>
                                          </p:val>
                                        </p:tav>
                                      </p:tavLst>
                                    </p:anim>
                                  </p:childTnLst>
                                </p:cTn>
                              </p:par>
                              <p:par>
                                <p:cTn id="103" presetID="2" presetClass="entr" presetSubtype="4" fill="hold" nodeType="withEffect">
                                  <p:stCondLst>
                                    <p:cond delay="0"/>
                                  </p:stCondLst>
                                  <p:childTnLst>
                                    <p:set>
                                      <p:cBhvr>
                                        <p:cTn id="104" dur="1" fill="hold">
                                          <p:stCondLst>
                                            <p:cond delay="0"/>
                                          </p:stCondLst>
                                        </p:cTn>
                                        <p:tgtEl>
                                          <p:spTgt spid="40">
                                            <p:txEl>
                                              <p:pRg st="1" end="1"/>
                                            </p:txEl>
                                          </p:spTgt>
                                        </p:tgtEl>
                                        <p:attrNameLst>
                                          <p:attrName>style.visibility</p:attrName>
                                        </p:attrNameLst>
                                      </p:cBhvr>
                                      <p:to>
                                        <p:strVal val="visible"/>
                                      </p:to>
                                    </p:set>
                                    <p:anim calcmode="lin" valueType="num">
                                      <p:cBhvr additive="base">
                                        <p:cTn id="105" dur="500" fill="hold"/>
                                        <p:tgtEl>
                                          <p:spTgt spid="40">
                                            <p:txEl>
                                              <p:pRg st="1" end="1"/>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4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14" presetClass="entr" presetSubtype="10" fill="hold" grpId="0" nodeType="clickEffect">
                                  <p:stCondLst>
                                    <p:cond delay="0"/>
                                  </p:stCondLst>
                                  <p:childTnLst>
                                    <p:set>
                                      <p:cBhvr>
                                        <p:cTn id="110" dur="1" fill="hold">
                                          <p:stCondLst>
                                            <p:cond delay="0"/>
                                          </p:stCondLst>
                                        </p:cTn>
                                        <p:tgtEl>
                                          <p:spTgt spid="41"/>
                                        </p:tgtEl>
                                        <p:attrNameLst>
                                          <p:attrName>style.visibility</p:attrName>
                                        </p:attrNameLst>
                                      </p:cBhvr>
                                      <p:to>
                                        <p:strVal val="visible"/>
                                      </p:to>
                                    </p:set>
                                    <p:animEffect transition="in" filter="randombar(horizontal)">
                                      <p:cBhvr>
                                        <p:cTn id="111" dur="500"/>
                                        <p:tgtEl>
                                          <p:spTgt spid="41"/>
                                        </p:tgtEl>
                                      </p:cBhvr>
                                    </p:animEffect>
                                  </p:childTnLst>
                                </p:cTn>
                              </p:par>
                            </p:childTnLst>
                          </p:cTn>
                        </p:par>
                      </p:childTnLst>
                    </p:cTn>
                  </p:par>
                  <p:par>
                    <p:cTn id="112" fill="hold">
                      <p:stCondLst>
                        <p:cond delay="indefinite"/>
                      </p:stCondLst>
                      <p:childTnLst>
                        <p:par>
                          <p:cTn id="113" fill="hold">
                            <p:stCondLst>
                              <p:cond delay="0"/>
                            </p:stCondLst>
                            <p:childTnLst>
                              <p:par>
                                <p:cTn id="114" presetID="31" presetClass="entr" presetSubtype="0" fill="hold" grpId="0" nodeType="clickEffect">
                                  <p:stCondLst>
                                    <p:cond delay="0"/>
                                  </p:stCondLst>
                                  <p:childTnLst>
                                    <p:set>
                                      <p:cBhvr>
                                        <p:cTn id="115" dur="1" fill="hold">
                                          <p:stCondLst>
                                            <p:cond delay="0"/>
                                          </p:stCondLst>
                                        </p:cTn>
                                        <p:tgtEl>
                                          <p:spTgt spid="42"/>
                                        </p:tgtEl>
                                        <p:attrNameLst>
                                          <p:attrName>style.visibility</p:attrName>
                                        </p:attrNameLst>
                                      </p:cBhvr>
                                      <p:to>
                                        <p:strVal val="visible"/>
                                      </p:to>
                                    </p:set>
                                    <p:anim calcmode="lin" valueType="num">
                                      <p:cBhvr>
                                        <p:cTn id="116" dur="1000" fill="hold"/>
                                        <p:tgtEl>
                                          <p:spTgt spid="42"/>
                                        </p:tgtEl>
                                        <p:attrNameLst>
                                          <p:attrName>ppt_w</p:attrName>
                                        </p:attrNameLst>
                                      </p:cBhvr>
                                      <p:tavLst>
                                        <p:tav tm="0">
                                          <p:val>
                                            <p:fltVal val="0"/>
                                          </p:val>
                                        </p:tav>
                                        <p:tav tm="100000">
                                          <p:val>
                                            <p:strVal val="#ppt_w"/>
                                          </p:val>
                                        </p:tav>
                                      </p:tavLst>
                                    </p:anim>
                                    <p:anim calcmode="lin" valueType="num">
                                      <p:cBhvr>
                                        <p:cTn id="117" dur="1000" fill="hold"/>
                                        <p:tgtEl>
                                          <p:spTgt spid="42"/>
                                        </p:tgtEl>
                                        <p:attrNameLst>
                                          <p:attrName>ppt_h</p:attrName>
                                        </p:attrNameLst>
                                      </p:cBhvr>
                                      <p:tavLst>
                                        <p:tav tm="0">
                                          <p:val>
                                            <p:fltVal val="0"/>
                                          </p:val>
                                        </p:tav>
                                        <p:tav tm="100000">
                                          <p:val>
                                            <p:strVal val="#ppt_h"/>
                                          </p:val>
                                        </p:tav>
                                      </p:tavLst>
                                    </p:anim>
                                    <p:anim calcmode="lin" valueType="num">
                                      <p:cBhvr>
                                        <p:cTn id="118" dur="1000" fill="hold"/>
                                        <p:tgtEl>
                                          <p:spTgt spid="42"/>
                                        </p:tgtEl>
                                        <p:attrNameLst>
                                          <p:attrName>style.rotation</p:attrName>
                                        </p:attrNameLst>
                                      </p:cBhvr>
                                      <p:tavLst>
                                        <p:tav tm="0">
                                          <p:val>
                                            <p:fltVal val="90"/>
                                          </p:val>
                                        </p:tav>
                                        <p:tav tm="100000">
                                          <p:val>
                                            <p:fltVal val="0"/>
                                          </p:val>
                                        </p:tav>
                                      </p:tavLst>
                                    </p:anim>
                                    <p:animEffect transition="in" filter="fade">
                                      <p:cBhvr>
                                        <p:cTn id="119"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28" grpId="0"/>
      <p:bldP spid="29" grpId="0"/>
      <p:bldP spid="30" grpId="0"/>
      <p:bldP spid="31" grpId="0"/>
      <p:bldP spid="32" grpId="0"/>
      <p:bldP spid="33" grpId="0"/>
      <p:bldP spid="34" grpId="0"/>
      <p:bldP spid="35" grpId="0"/>
      <p:bldP spid="41" grpId="0" animBg="1"/>
      <p:bldP spid="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B18A11F-135B-4CD5-B18C-08788C68B450}"/>
              </a:ext>
            </a:extLst>
          </p:cNvPr>
          <p:cNvSpPr txBox="1"/>
          <p:nvPr/>
        </p:nvSpPr>
        <p:spPr>
          <a:xfrm>
            <a:off x="0" y="148590"/>
            <a:ext cx="12192000" cy="3477875"/>
          </a:xfrm>
          <a:prstGeom prst="rect">
            <a:avLst/>
          </a:prstGeom>
          <a:noFill/>
        </p:spPr>
        <p:txBody>
          <a:bodyPr wrap="square" rtlCol="0">
            <a:spAutoFit/>
          </a:bodyPr>
          <a:lstStyle/>
          <a:p>
            <a:pPr algn="ctr"/>
            <a:r>
              <a:rPr lang="es-ES" sz="2800" dirty="0">
                <a:solidFill>
                  <a:srgbClr val="5F6DAC"/>
                </a:solidFill>
                <a:effectLst>
                  <a:outerShdw blurRad="38100" dist="38100" dir="2700000" algn="tl">
                    <a:srgbClr val="000000">
                      <a:alpha val="43137"/>
                    </a:srgbClr>
                  </a:outerShdw>
                </a:effectLst>
                <a:latin typeface="Gotham Black" pitchFamily="50" charset="0"/>
              </a:rPr>
              <a:t>INTERSEXUALIDAD</a:t>
            </a:r>
            <a:r>
              <a:rPr lang="es-ES" sz="2800" dirty="0">
                <a:solidFill>
                  <a:srgbClr val="5F6DAC"/>
                </a:solidFill>
                <a:latin typeface="Gotham Black" pitchFamily="50" charset="0"/>
              </a:rPr>
              <a:t> </a:t>
            </a:r>
            <a:r>
              <a:rPr lang="es-ES" sz="1600" dirty="0">
                <a:solidFill>
                  <a:srgbClr val="5F6DAC"/>
                </a:solidFill>
                <a:latin typeface="Gotham Black" pitchFamily="50" charset="0"/>
              </a:rPr>
              <a:t>(no </a:t>
            </a:r>
            <a:r>
              <a:rPr lang="es-ES" sz="1600" dirty="0" err="1">
                <a:solidFill>
                  <a:srgbClr val="5F6DAC"/>
                </a:solidFill>
                <a:latin typeface="Gotham Black" pitchFamily="50" charset="0"/>
              </a:rPr>
              <a:t>intergenitalidad</a:t>
            </a:r>
            <a:r>
              <a:rPr lang="es-ES" sz="1600" dirty="0">
                <a:solidFill>
                  <a:srgbClr val="5F6DAC"/>
                </a:solidFill>
                <a:latin typeface="Gotham Black" pitchFamily="50" charset="0"/>
              </a:rPr>
              <a:t>-síndromes cromosómicos)</a:t>
            </a:r>
          </a:p>
          <a:p>
            <a:r>
              <a:rPr lang="es-ES" sz="1600" dirty="0">
                <a:solidFill>
                  <a:srgbClr val="5F6DB2"/>
                </a:solidFill>
                <a:latin typeface="Gotham Black" pitchFamily="50" charset="0"/>
              </a:rPr>
              <a:t>	</a:t>
            </a:r>
          </a:p>
          <a:p>
            <a:pPr algn="ctr"/>
            <a:r>
              <a:rPr lang="es-ES" sz="1600" dirty="0">
                <a:latin typeface="Gotham Black" pitchFamily="50" charset="0"/>
              </a:rPr>
              <a:t>No es la excepción, sino la norma.</a:t>
            </a:r>
          </a:p>
          <a:p>
            <a:pPr algn="ctr"/>
            <a:endParaRPr lang="es-ES" sz="1600" dirty="0">
              <a:latin typeface="Gotham Black" pitchFamily="50" charset="0"/>
            </a:endParaRPr>
          </a:p>
          <a:p>
            <a:pPr algn="ctr"/>
            <a:r>
              <a:rPr lang="es-ES" sz="1600" dirty="0">
                <a:latin typeface="Gotham Black" pitchFamily="50" charset="0"/>
              </a:rPr>
              <a:t>Somos un edificio complejo y estamos hechos de muchísimos ladrillos. Los ladrillos se colorean de azul o rosa.</a:t>
            </a:r>
          </a:p>
          <a:p>
            <a:pPr algn="ctr"/>
            <a:endParaRPr lang="es-ES" sz="1600" dirty="0">
              <a:latin typeface="Gotham Black" pitchFamily="50" charset="0"/>
            </a:endParaRPr>
          </a:p>
          <a:p>
            <a:pPr algn="ctr"/>
            <a:r>
              <a:rPr lang="es-ES" sz="1600" dirty="0">
                <a:latin typeface="Gotham Black" pitchFamily="50" charset="0"/>
              </a:rPr>
              <a:t>El edificio es, se siente y se ve, azul o rosa.</a:t>
            </a:r>
          </a:p>
          <a:p>
            <a:pPr algn="ctr"/>
            <a:endParaRPr lang="es-ES" sz="1600" dirty="0">
              <a:latin typeface="Gotham Black" pitchFamily="50" charset="0"/>
            </a:endParaRPr>
          </a:p>
          <a:p>
            <a:pPr algn="ctr"/>
            <a:r>
              <a:rPr lang="es-ES" sz="1600" dirty="0">
                <a:latin typeface="Gotham Black" pitchFamily="50" charset="0"/>
              </a:rPr>
              <a:t>Pero no hay ningún edificio completamente azul o completamente rosa (sólo con ladrillos azules o sólo con ladrillos rosas).</a:t>
            </a:r>
          </a:p>
          <a:p>
            <a:endParaRPr lang="es-ES" sz="1600" dirty="0">
              <a:latin typeface="Gotham Black" pitchFamily="50" charset="0"/>
            </a:endParaRPr>
          </a:p>
          <a:p>
            <a:pPr algn="ctr"/>
            <a:r>
              <a:rPr lang="es-ES" sz="1600" dirty="0">
                <a:latin typeface="Gotham Black" pitchFamily="50" charset="0"/>
              </a:rPr>
              <a:t>(Ni siquiera él)</a:t>
            </a:r>
          </a:p>
          <a:p>
            <a:endParaRPr lang="es-ES" sz="1600" dirty="0">
              <a:latin typeface="Gotham Black" pitchFamily="50" charset="0"/>
            </a:endParaRPr>
          </a:p>
        </p:txBody>
      </p:sp>
      <p:pic>
        <p:nvPicPr>
          <p:cNvPr id="3" name="Imagen 2">
            <a:extLst>
              <a:ext uri="{FF2B5EF4-FFF2-40B4-BE49-F238E27FC236}">
                <a16:creationId xmlns:a16="http://schemas.microsoft.com/office/drawing/2014/main" id="{BED24075-5345-464A-B768-046B10C76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8970" y="3121522"/>
            <a:ext cx="2893219"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E398D444-393A-4716-8A74-B2CDE64358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9098" y="3121522"/>
            <a:ext cx="2853932" cy="19049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3B6B860E-0874-4328-861F-AA9EE5D5DD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4657" y="3429000"/>
            <a:ext cx="1982686" cy="19826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8" descr="maranon">
            <a:extLst>
              <a:ext uri="{FF2B5EF4-FFF2-40B4-BE49-F238E27FC236}">
                <a16:creationId xmlns:a16="http://schemas.microsoft.com/office/drawing/2014/main" id="{0F427253-1EA5-4CAA-B3E4-DD95E5FC232D}"/>
              </a:ext>
            </a:extLst>
          </p:cNvPr>
          <p:cNvPicPr>
            <a:picLocks noChangeAspect="1" noChangeArrowheads="1"/>
          </p:cNvPicPr>
          <p:nvPr/>
        </p:nvPicPr>
        <p:blipFill>
          <a:blip r:embed="rId5" cstate="print"/>
          <a:stretch>
            <a:fillRect/>
          </a:stretch>
        </p:blipFill>
        <p:spPr>
          <a:xfrm>
            <a:off x="282509" y="4726724"/>
            <a:ext cx="2098864" cy="1954567"/>
          </a:xfrm>
          <a:prstGeom prst="rect">
            <a:avLst/>
          </a:prstGeo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ángulo 6">
            <a:extLst>
              <a:ext uri="{FF2B5EF4-FFF2-40B4-BE49-F238E27FC236}">
                <a16:creationId xmlns:a16="http://schemas.microsoft.com/office/drawing/2014/main" id="{150A54CE-4612-41DB-9864-E7C726EF1E0C}"/>
              </a:ext>
            </a:extLst>
          </p:cNvPr>
          <p:cNvSpPr/>
          <p:nvPr/>
        </p:nvSpPr>
        <p:spPr>
          <a:xfrm>
            <a:off x="2511104" y="5786080"/>
            <a:ext cx="9680896" cy="830997"/>
          </a:xfrm>
          <a:prstGeom prst="rect">
            <a:avLst/>
          </a:prstGeom>
        </p:spPr>
        <p:txBody>
          <a:bodyPr wrap="square">
            <a:spAutoFit/>
          </a:bodyPr>
          <a:lstStyle/>
          <a:p>
            <a:r>
              <a:rPr lang="es-ES" sz="1600" i="1" dirty="0">
                <a:latin typeface="Gotham Black" pitchFamily="50" charset="0"/>
              </a:rPr>
              <a:t>“Lo masculino y lo femenino no son dos valores opuestos, sino grados sucesivos del desarrollo de una función única, la sexualidad” </a:t>
            </a:r>
          </a:p>
          <a:p>
            <a:r>
              <a:rPr lang="es-ES" sz="1600" dirty="0">
                <a:latin typeface="Gotham Black" pitchFamily="50" charset="0"/>
              </a:rPr>
              <a:t>–Gregorio Marañón- “La evolución de la sexualidad y los estados intersexuales” (1930)</a:t>
            </a:r>
          </a:p>
        </p:txBody>
      </p:sp>
    </p:spTree>
    <p:extLst>
      <p:ext uri="{BB962C8B-B14F-4D97-AF65-F5344CB8AC3E}">
        <p14:creationId xmlns:p14="http://schemas.microsoft.com/office/powerpoint/2010/main" val="95221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randombar(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randombar(horizontal)">
                                      <p:cBhvr>
                                        <p:cTn id="27" dur="500"/>
                                        <p:tgtEl>
                                          <p:spTgt spid="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Effect transition="in" filter="randombar(horizontal)">
                                      <p:cBhvr>
                                        <p:cTn id="32" dur="500"/>
                                        <p:tgtEl>
                                          <p:spTgt spid="2">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ircle(in)">
                                      <p:cBhvr>
                                        <p:cTn id="37" dur="2000"/>
                                        <p:tgtEl>
                                          <p:spTgt spid="3"/>
                                        </p:tgtEl>
                                      </p:cBhvr>
                                    </p:animEffect>
                                  </p:childTnLst>
                                </p:cTn>
                              </p:par>
                              <p:par>
                                <p:cTn id="38" presetID="6" presetClass="entr" presetSubtype="16"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circle(in)">
                                      <p:cBhvr>
                                        <p:cTn id="40" dur="20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2">
                                            <p:txEl>
                                              <p:pRg st="10" end="10"/>
                                            </p:txEl>
                                          </p:spTgt>
                                        </p:tgtEl>
                                        <p:attrNameLst>
                                          <p:attrName>style.visibility</p:attrName>
                                        </p:attrNameLst>
                                      </p:cBhvr>
                                      <p:to>
                                        <p:strVal val="visible"/>
                                      </p:to>
                                    </p:set>
                                    <p:animEffect transition="in" filter="randombar(horizontal)">
                                      <p:cBhvr>
                                        <p:cTn id="45" dur="500"/>
                                        <p:tgtEl>
                                          <p:spTgt spid="2">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1" presetClass="entr" presetSubtype="0"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1000" fill="hold"/>
                                        <p:tgtEl>
                                          <p:spTgt spid="5"/>
                                        </p:tgtEl>
                                        <p:attrNameLst>
                                          <p:attrName>ppt_w</p:attrName>
                                        </p:attrNameLst>
                                      </p:cBhvr>
                                      <p:tavLst>
                                        <p:tav tm="0">
                                          <p:val>
                                            <p:fltVal val="0"/>
                                          </p:val>
                                        </p:tav>
                                        <p:tav tm="100000">
                                          <p:val>
                                            <p:strVal val="#ppt_w"/>
                                          </p:val>
                                        </p:tav>
                                      </p:tavLst>
                                    </p:anim>
                                    <p:anim calcmode="lin" valueType="num">
                                      <p:cBhvr>
                                        <p:cTn id="51" dur="1000" fill="hold"/>
                                        <p:tgtEl>
                                          <p:spTgt spid="5"/>
                                        </p:tgtEl>
                                        <p:attrNameLst>
                                          <p:attrName>ppt_h</p:attrName>
                                        </p:attrNameLst>
                                      </p:cBhvr>
                                      <p:tavLst>
                                        <p:tav tm="0">
                                          <p:val>
                                            <p:fltVal val="0"/>
                                          </p:val>
                                        </p:tav>
                                        <p:tav tm="100000">
                                          <p:val>
                                            <p:strVal val="#ppt_h"/>
                                          </p:val>
                                        </p:tav>
                                      </p:tavLst>
                                    </p:anim>
                                    <p:anim calcmode="lin" valueType="num">
                                      <p:cBhvr>
                                        <p:cTn id="52" dur="1000" fill="hold"/>
                                        <p:tgtEl>
                                          <p:spTgt spid="5"/>
                                        </p:tgtEl>
                                        <p:attrNameLst>
                                          <p:attrName>style.rotation</p:attrName>
                                        </p:attrNameLst>
                                      </p:cBhvr>
                                      <p:tavLst>
                                        <p:tav tm="0">
                                          <p:val>
                                            <p:fltVal val="90"/>
                                          </p:val>
                                        </p:tav>
                                        <p:tav tm="100000">
                                          <p:val>
                                            <p:fltVal val="0"/>
                                          </p:val>
                                        </p:tav>
                                      </p:tavLst>
                                    </p:anim>
                                    <p:animEffect transition="in" filter="fade">
                                      <p:cBhvr>
                                        <p:cTn id="53" dur="1000"/>
                                        <p:tgtEl>
                                          <p:spTgt spid="5"/>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additive="base">
                                        <p:cTn id="58" dur="500" fill="hold"/>
                                        <p:tgtEl>
                                          <p:spTgt spid="6"/>
                                        </p:tgtEl>
                                        <p:attrNameLst>
                                          <p:attrName>ppt_x</p:attrName>
                                        </p:attrNameLst>
                                      </p:cBhvr>
                                      <p:tavLst>
                                        <p:tav tm="0">
                                          <p:val>
                                            <p:strVal val="#ppt_x"/>
                                          </p:val>
                                        </p:tav>
                                        <p:tav tm="100000">
                                          <p:val>
                                            <p:strVal val="#ppt_x"/>
                                          </p:val>
                                        </p:tav>
                                      </p:tavLst>
                                    </p:anim>
                                    <p:anim calcmode="lin" valueType="num">
                                      <p:cBhvr additive="base">
                                        <p:cTn id="59" dur="500" fill="hold"/>
                                        <p:tgtEl>
                                          <p:spTgt spid="6"/>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fill="hold"/>
                                        <p:tgtEl>
                                          <p:spTgt spid="7"/>
                                        </p:tgtEl>
                                        <p:attrNameLst>
                                          <p:attrName>ppt_x</p:attrName>
                                        </p:attrNameLst>
                                      </p:cBhvr>
                                      <p:tavLst>
                                        <p:tav tm="0">
                                          <p:val>
                                            <p:strVal val="#ppt_x"/>
                                          </p:val>
                                        </p:tav>
                                        <p:tav tm="100000">
                                          <p:val>
                                            <p:strVal val="#ppt_x"/>
                                          </p:val>
                                        </p:tav>
                                      </p:tavLst>
                                    </p:anim>
                                    <p:anim calcmode="lin" valueType="num">
                                      <p:cBhvr additive="base">
                                        <p:cTn id="6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D599A2C8-D926-44AB-9106-4E755AEA27AD}"/>
              </a:ext>
            </a:extLst>
          </p:cNvPr>
          <p:cNvSpPr/>
          <p:nvPr/>
        </p:nvSpPr>
        <p:spPr>
          <a:xfrm>
            <a:off x="0" y="201336"/>
            <a:ext cx="12191999" cy="6494085"/>
          </a:xfrm>
          <a:prstGeom prst="rect">
            <a:avLst/>
          </a:prstGeom>
        </p:spPr>
        <p:txBody>
          <a:bodyPr wrap="square">
            <a:spAutoFit/>
          </a:bodyPr>
          <a:lstStyle/>
          <a:p>
            <a:pPr algn="ctr"/>
            <a:r>
              <a:rPr lang="es-ES" sz="3200" b="1" dirty="0">
                <a:solidFill>
                  <a:srgbClr val="5F6DAC"/>
                </a:solidFill>
                <a:effectLst>
                  <a:outerShdw blurRad="38100" dist="38100" dir="2700000" algn="tl">
                    <a:srgbClr val="000000">
                      <a:alpha val="43137"/>
                    </a:srgbClr>
                  </a:outerShdw>
                </a:effectLst>
                <a:latin typeface="Gotham Black" pitchFamily="50" charset="0"/>
              </a:rPr>
              <a:t>SEXUACIÓN: NIVELES DE SEXUACIÓN.</a:t>
            </a:r>
            <a:endParaRPr lang="es-ES" sz="3200" dirty="0">
              <a:solidFill>
                <a:srgbClr val="5F6DAC"/>
              </a:solidFill>
              <a:effectLst>
                <a:outerShdw blurRad="38100" dist="38100" dir="2700000" algn="tl">
                  <a:srgbClr val="000000">
                    <a:alpha val="43137"/>
                  </a:srgbClr>
                </a:outerShdw>
              </a:effectLst>
              <a:latin typeface="Gotham Black" pitchFamily="50" charset="0"/>
            </a:endParaRPr>
          </a:p>
          <a:p>
            <a:endParaRPr lang="es-ES" dirty="0">
              <a:latin typeface="Gotham" pitchFamily="50" charset="0"/>
            </a:endParaRPr>
          </a:p>
          <a:p>
            <a:endParaRPr lang="es-ES" dirty="0">
              <a:latin typeface="Gotham Black" pitchFamily="50" charset="0"/>
            </a:endParaRPr>
          </a:p>
          <a:p>
            <a:endParaRPr lang="es-ES" dirty="0">
              <a:latin typeface="Gotham Black" pitchFamily="50" charset="0"/>
            </a:endParaRPr>
          </a:p>
          <a:p>
            <a:endParaRPr lang="es-ES" dirty="0">
              <a:latin typeface="Gotham Black" pitchFamily="50" charset="0"/>
            </a:endParaRPr>
          </a:p>
          <a:p>
            <a:pPr marL="342900" indent="-342900">
              <a:buAutoNum type="arabicPeriod"/>
            </a:pPr>
            <a:endParaRPr lang="es-ES" sz="1400" dirty="0">
              <a:latin typeface="Gotham Black" pitchFamily="50" charset="0"/>
            </a:endParaRPr>
          </a:p>
          <a:p>
            <a:pPr marL="342900" indent="-342900">
              <a:buAutoNum type="arabicPeriod"/>
            </a:pPr>
            <a:r>
              <a:rPr lang="es-ES" sz="1400" dirty="0">
                <a:latin typeface="Gotham Black" pitchFamily="50" charset="0"/>
              </a:rPr>
              <a:t>Nivel genético </a:t>
            </a:r>
            <a:r>
              <a:rPr lang="es-ES" sz="1400" dirty="0">
                <a:latin typeface="Gotham Black" pitchFamily="50" charset="0"/>
                <a:sym typeface="Wingdings" panose="05000000000000000000" pitchFamily="2" charset="2"/>
              </a:rPr>
              <a:t></a:t>
            </a:r>
            <a:r>
              <a:rPr lang="es-ES" sz="1400" dirty="0">
                <a:solidFill>
                  <a:srgbClr val="FF3399"/>
                </a:solidFill>
                <a:latin typeface="Gotham Black" pitchFamily="50" charset="0"/>
                <a:sym typeface="Wingdings" panose="05000000000000000000" pitchFamily="2" charset="2"/>
              </a:rPr>
              <a:t>XX</a:t>
            </a:r>
            <a:r>
              <a:rPr lang="es-ES" sz="1400" dirty="0">
                <a:latin typeface="Gotham Black" pitchFamily="50" charset="0"/>
                <a:sym typeface="Wingdings" panose="05000000000000000000" pitchFamily="2" charset="2"/>
              </a:rPr>
              <a:t> – </a:t>
            </a:r>
            <a:r>
              <a:rPr lang="es-ES" sz="1400" dirty="0">
                <a:solidFill>
                  <a:srgbClr val="00B0F0"/>
                </a:solidFill>
                <a:latin typeface="Gotham Black" pitchFamily="50" charset="0"/>
                <a:sym typeface="Wingdings" panose="05000000000000000000" pitchFamily="2" charset="2"/>
              </a:rPr>
              <a:t>XY</a:t>
            </a:r>
            <a:r>
              <a:rPr lang="es-ES" sz="1400" dirty="0">
                <a:latin typeface="Gotham Black" pitchFamily="50" charset="0"/>
                <a:sym typeface="Wingdings" panose="05000000000000000000" pitchFamily="2" charset="2"/>
              </a:rPr>
              <a:t> (genitales ambiguos – síndromes cromosómicos).</a:t>
            </a:r>
          </a:p>
          <a:p>
            <a:pPr marL="342900" indent="-342900">
              <a:buAutoNum type="arabicPeriod"/>
            </a:pPr>
            <a:endParaRPr lang="es-ES" sz="1400" dirty="0">
              <a:latin typeface="Gotham Black" pitchFamily="50" charset="0"/>
              <a:sym typeface="Wingdings" panose="05000000000000000000" pitchFamily="2" charset="2"/>
            </a:endParaRPr>
          </a:p>
          <a:p>
            <a:pPr marL="342900" indent="-342900">
              <a:buAutoNum type="arabicPeriod"/>
            </a:pPr>
            <a:r>
              <a:rPr lang="es-ES" sz="1400" dirty="0">
                <a:latin typeface="Gotham Black" pitchFamily="50" charset="0"/>
                <a:sym typeface="Wingdings" panose="05000000000000000000" pitchFamily="2" charset="2"/>
              </a:rPr>
              <a:t>Nivel gonadal  función </a:t>
            </a:r>
            <a:r>
              <a:rPr lang="es-ES" sz="1400" dirty="0" err="1">
                <a:latin typeface="Gotham Black" pitchFamily="50" charset="0"/>
                <a:sym typeface="Wingdings" panose="05000000000000000000" pitchFamily="2" charset="2"/>
              </a:rPr>
              <a:t>sexuante</a:t>
            </a:r>
            <a:r>
              <a:rPr lang="es-ES" sz="1400" dirty="0">
                <a:latin typeface="Gotham Black" pitchFamily="50" charset="0"/>
                <a:sym typeface="Wingdings" panose="05000000000000000000" pitchFamily="2" charset="2"/>
              </a:rPr>
              <a:t>. 6ª semana. Si el embrión era XY, comienza la actuación de los andrógenos sobre la </a:t>
            </a:r>
            <a:r>
              <a:rPr lang="es-ES" sz="1400" dirty="0" err="1">
                <a:latin typeface="Gotham Black" pitchFamily="50" charset="0"/>
                <a:sym typeface="Wingdings" panose="05000000000000000000" pitchFamily="2" charset="2"/>
              </a:rPr>
              <a:t>progónada</a:t>
            </a:r>
            <a:r>
              <a:rPr lang="es-ES" sz="1400" dirty="0">
                <a:latin typeface="Gotham Black" pitchFamily="50" charset="0"/>
                <a:sym typeface="Wingdings" panose="05000000000000000000" pitchFamily="2" charset="2"/>
              </a:rPr>
              <a:t> indiferenciada para fabricar testículos. </a:t>
            </a:r>
          </a:p>
          <a:p>
            <a:pPr marL="342900" indent="-342900">
              <a:buAutoNum type="arabicPeriod"/>
            </a:pPr>
            <a:endParaRPr lang="es-ES" sz="1400" dirty="0">
              <a:latin typeface="Gotham Black" pitchFamily="50" charset="0"/>
              <a:sym typeface="Wingdings" panose="05000000000000000000" pitchFamily="2" charset="2"/>
            </a:endParaRPr>
          </a:p>
          <a:p>
            <a:pPr marL="342900" indent="-342900">
              <a:buAutoNum type="arabicPeriod"/>
            </a:pPr>
            <a:r>
              <a:rPr lang="es-ES" sz="1400" dirty="0">
                <a:latin typeface="Gotham Black" pitchFamily="50" charset="0"/>
                <a:sym typeface="Wingdings" panose="05000000000000000000" pitchFamily="2" charset="2"/>
              </a:rPr>
              <a:t>Nivel genital interno  </a:t>
            </a:r>
            <a:r>
              <a:rPr lang="es-ES" sz="1400" dirty="0" err="1">
                <a:latin typeface="Gotham Black" pitchFamily="50" charset="0"/>
                <a:sym typeface="Wingdings" panose="05000000000000000000" pitchFamily="2" charset="2"/>
              </a:rPr>
              <a:t>progónada</a:t>
            </a:r>
            <a:r>
              <a:rPr lang="es-ES" sz="1400" dirty="0">
                <a:latin typeface="Gotham Black" pitchFamily="50" charset="0"/>
                <a:sym typeface="Wingdings" panose="05000000000000000000" pitchFamily="2" charset="2"/>
              </a:rPr>
              <a:t>: conductos de Wolff y conductos de Müller. </a:t>
            </a:r>
          </a:p>
          <a:p>
            <a:r>
              <a:rPr lang="es-ES" sz="1400" dirty="0">
                <a:latin typeface="Gotham Black" pitchFamily="50" charset="0"/>
                <a:sym typeface="Wingdings" panose="05000000000000000000" pitchFamily="2" charset="2"/>
              </a:rPr>
              <a:t>	</a:t>
            </a:r>
            <a:r>
              <a:rPr lang="es-ES" sz="1400" dirty="0">
                <a:solidFill>
                  <a:srgbClr val="00B0F0"/>
                </a:solidFill>
                <a:latin typeface="Gotham Black" pitchFamily="50" charset="0"/>
                <a:sym typeface="Wingdings" panose="05000000000000000000" pitchFamily="2" charset="2"/>
              </a:rPr>
              <a:t>XY: testículo fetal. Hormona </a:t>
            </a:r>
            <a:r>
              <a:rPr lang="es-ES" sz="1400" dirty="0" err="1">
                <a:solidFill>
                  <a:srgbClr val="00B0F0"/>
                </a:solidFill>
                <a:latin typeface="Gotham Black" pitchFamily="50" charset="0"/>
                <a:sym typeface="Wingdings" panose="05000000000000000000" pitchFamily="2" charset="2"/>
              </a:rPr>
              <a:t>antimülleriana</a:t>
            </a:r>
            <a:r>
              <a:rPr lang="es-ES" sz="1400" dirty="0">
                <a:solidFill>
                  <a:srgbClr val="00B0F0"/>
                </a:solidFill>
                <a:latin typeface="Gotham Black" pitchFamily="50" charset="0"/>
                <a:sym typeface="Wingdings" panose="05000000000000000000" pitchFamily="2" charset="2"/>
              </a:rPr>
              <a:t> + testosterona = canales eyaculatorios.</a:t>
            </a:r>
          </a:p>
          <a:p>
            <a:r>
              <a:rPr lang="es-ES" sz="1400" dirty="0">
                <a:latin typeface="Gotham Black" pitchFamily="50" charset="0"/>
                <a:sym typeface="Wingdings" panose="05000000000000000000" pitchFamily="2" charset="2"/>
              </a:rPr>
              <a:t>	</a:t>
            </a:r>
            <a:r>
              <a:rPr lang="es-ES" sz="1400" dirty="0">
                <a:solidFill>
                  <a:srgbClr val="FF3399"/>
                </a:solidFill>
                <a:latin typeface="Gotham Black" pitchFamily="50" charset="0"/>
                <a:sym typeface="Wingdings" panose="05000000000000000000" pitchFamily="2" charset="2"/>
              </a:rPr>
              <a:t>XX: gónada indiferenciada hasta semana 12. Atrofia conductos de Wolff. Conductos de Müller, forman vagina, útero y 	parte de las trompas. SIN ACCIÓN HORMONAL. TENDENCIA NATURAL.</a:t>
            </a:r>
          </a:p>
          <a:p>
            <a:endParaRPr lang="es-ES" sz="1400" dirty="0">
              <a:latin typeface="Gotham Black" pitchFamily="50" charset="0"/>
              <a:sym typeface="Wingdings" panose="05000000000000000000" pitchFamily="2" charset="2"/>
            </a:endParaRPr>
          </a:p>
          <a:p>
            <a:r>
              <a:rPr lang="es-ES" sz="1400" dirty="0">
                <a:latin typeface="Gotham Black" pitchFamily="50" charset="0"/>
                <a:sym typeface="Wingdings" panose="05000000000000000000" pitchFamily="2" charset="2"/>
              </a:rPr>
              <a:t>4. Nivel genital externo  hasta 8ª semana: seno urogenital. Acción testosterona generada por testículos fetales (semanas 8-11)</a:t>
            </a:r>
          </a:p>
          <a:p>
            <a:r>
              <a:rPr lang="es-ES" sz="1400" dirty="0">
                <a:latin typeface="Gotham Black" pitchFamily="50" charset="0"/>
                <a:sym typeface="Wingdings" panose="05000000000000000000" pitchFamily="2" charset="2"/>
              </a:rPr>
              <a:t>	</a:t>
            </a:r>
            <a:r>
              <a:rPr lang="es-ES" sz="1400" dirty="0">
                <a:solidFill>
                  <a:srgbClr val="00B0F0"/>
                </a:solidFill>
                <a:latin typeface="Gotham Black" pitchFamily="50" charset="0"/>
                <a:sym typeface="Wingdings" panose="05000000000000000000" pitchFamily="2" charset="2"/>
              </a:rPr>
              <a:t>XY: </a:t>
            </a:r>
            <a:r>
              <a:rPr lang="es-ES" sz="1400" dirty="0">
                <a:latin typeface="Gotham Black" pitchFamily="50" charset="0"/>
                <a:sym typeface="Wingdings" panose="05000000000000000000" pitchFamily="2" charset="2"/>
              </a:rPr>
              <a:t>						</a:t>
            </a:r>
            <a:r>
              <a:rPr lang="es-ES" sz="1400" dirty="0">
                <a:solidFill>
                  <a:srgbClr val="FF3399"/>
                </a:solidFill>
                <a:latin typeface="Gotham Black" pitchFamily="50" charset="0"/>
                <a:sym typeface="Wingdings" panose="05000000000000000000" pitchFamily="2" charset="2"/>
              </a:rPr>
              <a:t>XX:</a:t>
            </a:r>
          </a:p>
          <a:p>
            <a:r>
              <a:rPr lang="es-ES" sz="1400" dirty="0">
                <a:latin typeface="Gotham Black" pitchFamily="50" charset="0"/>
                <a:sym typeface="Wingdings" panose="05000000000000000000" pitchFamily="2" charset="2"/>
              </a:rPr>
              <a:t>	</a:t>
            </a:r>
            <a:r>
              <a:rPr lang="es-ES" sz="1400" dirty="0">
                <a:solidFill>
                  <a:srgbClr val="00B0F0"/>
                </a:solidFill>
                <a:latin typeface="Gotham Black" pitchFamily="50" charset="0"/>
                <a:sym typeface="Wingdings" panose="05000000000000000000" pitchFamily="2" charset="2"/>
              </a:rPr>
              <a:t>glande y parte del pene</a:t>
            </a:r>
            <a:r>
              <a:rPr lang="es-ES" sz="1400" dirty="0">
                <a:latin typeface="Gotham Black" pitchFamily="50" charset="0"/>
                <a:sym typeface="Wingdings" panose="05000000000000000000" pitchFamily="2" charset="2"/>
              </a:rPr>
              <a:t>				</a:t>
            </a:r>
            <a:r>
              <a:rPr lang="es-ES" sz="1400" dirty="0">
                <a:solidFill>
                  <a:srgbClr val="FF3399"/>
                </a:solidFill>
                <a:latin typeface="Gotham Black" pitchFamily="50" charset="0"/>
                <a:sym typeface="Wingdings" panose="05000000000000000000" pitchFamily="2" charset="2"/>
              </a:rPr>
              <a:t>clítoris</a:t>
            </a:r>
          </a:p>
          <a:p>
            <a:r>
              <a:rPr lang="es-ES" sz="1400" dirty="0">
                <a:latin typeface="Gotham Black" pitchFamily="50" charset="0"/>
                <a:sym typeface="Wingdings" panose="05000000000000000000" pitchFamily="2" charset="2"/>
              </a:rPr>
              <a:t>	</a:t>
            </a:r>
            <a:r>
              <a:rPr lang="es-ES" sz="1400" dirty="0">
                <a:solidFill>
                  <a:srgbClr val="00B0F0"/>
                </a:solidFill>
                <a:latin typeface="Gotham Black" pitchFamily="50" charset="0"/>
                <a:sym typeface="Wingdings" panose="05000000000000000000" pitchFamily="2" charset="2"/>
              </a:rPr>
              <a:t>pliegues internos unidos: uretra</a:t>
            </a:r>
            <a:r>
              <a:rPr lang="es-ES" sz="1400" dirty="0">
                <a:latin typeface="Gotham Black" pitchFamily="50" charset="0"/>
                <a:sym typeface="Wingdings" panose="05000000000000000000" pitchFamily="2" charset="2"/>
              </a:rPr>
              <a:t>			</a:t>
            </a:r>
            <a:r>
              <a:rPr lang="es-ES" sz="1400" dirty="0">
                <a:solidFill>
                  <a:srgbClr val="FF3399"/>
                </a:solidFill>
                <a:latin typeface="Gotham Black" pitchFamily="50" charset="0"/>
                <a:sym typeface="Wingdings" panose="05000000000000000000" pitchFamily="2" charset="2"/>
              </a:rPr>
              <a:t>pliegues internos separados: labios menores</a:t>
            </a:r>
          </a:p>
          <a:p>
            <a:r>
              <a:rPr lang="es-ES" sz="1400" dirty="0">
                <a:solidFill>
                  <a:srgbClr val="FF3399"/>
                </a:solidFill>
                <a:latin typeface="Gotham Black" pitchFamily="50" charset="0"/>
                <a:sym typeface="Wingdings" panose="05000000000000000000" pitchFamily="2" charset="2"/>
              </a:rPr>
              <a:t>	</a:t>
            </a:r>
            <a:r>
              <a:rPr lang="es-ES" sz="1400" dirty="0">
                <a:solidFill>
                  <a:srgbClr val="00B0F0"/>
                </a:solidFill>
                <a:latin typeface="Gotham Black" pitchFamily="50" charset="0"/>
                <a:sym typeface="Wingdings" panose="05000000000000000000" pitchFamily="2" charset="2"/>
              </a:rPr>
              <a:t>pliegues externos: escroto	</a:t>
            </a:r>
            <a:r>
              <a:rPr lang="es-ES" sz="1400" dirty="0">
                <a:solidFill>
                  <a:srgbClr val="FF3399"/>
                </a:solidFill>
                <a:latin typeface="Gotham Black" pitchFamily="50" charset="0"/>
                <a:sym typeface="Wingdings" panose="05000000000000000000" pitchFamily="2" charset="2"/>
              </a:rPr>
              <a:t>			pliegues externos: labios mayores</a:t>
            </a:r>
          </a:p>
          <a:p>
            <a:endParaRPr lang="es-ES" sz="1400" dirty="0">
              <a:solidFill>
                <a:srgbClr val="FF3399"/>
              </a:solidFill>
              <a:latin typeface="Gotham Black" pitchFamily="50" charset="0"/>
              <a:sym typeface="Wingdings" panose="05000000000000000000" pitchFamily="2" charset="2"/>
            </a:endParaRPr>
          </a:p>
          <a:p>
            <a:pPr marL="342900" indent="-342900">
              <a:buAutoNum type="arabicPeriod" startAt="5"/>
            </a:pPr>
            <a:r>
              <a:rPr lang="es-ES" sz="1400" dirty="0">
                <a:latin typeface="Gotham Black" pitchFamily="50" charset="0"/>
                <a:sym typeface="Wingdings" panose="05000000000000000000" pitchFamily="2" charset="2"/>
              </a:rPr>
              <a:t>Nivel eje hipotálamo-hipofisario  meses 4º a 7º. Estructura potencialmente </a:t>
            </a:r>
            <a:r>
              <a:rPr lang="es-ES" sz="1400" dirty="0" err="1">
                <a:latin typeface="Gotham Black" pitchFamily="50" charset="0"/>
                <a:sym typeface="Wingdings" panose="05000000000000000000" pitchFamily="2" charset="2"/>
              </a:rPr>
              <a:t>sexuable</a:t>
            </a:r>
            <a:r>
              <a:rPr lang="es-ES" sz="1400" dirty="0">
                <a:latin typeface="Gotham Black" pitchFamily="50" charset="0"/>
                <a:sym typeface="Wingdings" panose="05000000000000000000" pitchFamily="2" charset="2"/>
              </a:rPr>
              <a:t>: cerebro. Agente </a:t>
            </a:r>
            <a:r>
              <a:rPr lang="es-ES" sz="1400" dirty="0" err="1">
                <a:latin typeface="Gotham Black" pitchFamily="50" charset="0"/>
                <a:sym typeface="Wingdings" panose="05000000000000000000" pitchFamily="2" charset="2"/>
              </a:rPr>
              <a:t>sexuante</a:t>
            </a:r>
            <a:r>
              <a:rPr lang="es-ES" sz="1400" dirty="0">
                <a:latin typeface="Gotham Black" pitchFamily="50" charset="0"/>
                <a:sym typeface="Wingdings" panose="05000000000000000000" pitchFamily="2" charset="2"/>
              </a:rPr>
              <a:t>: hormonas 	fetales. Sexuación cerebral NO en sentido DIMÓRFICO, sino INTERSEXUAL (topografía de las </a:t>
            </a:r>
            <a:r>
              <a:rPr lang="es-ES" sz="1400" dirty="0" err="1">
                <a:latin typeface="Gotham Black" pitchFamily="50" charset="0"/>
                <a:sym typeface="Wingdings" panose="05000000000000000000" pitchFamily="2" charset="2"/>
              </a:rPr>
              <a:t>sinápsis</a:t>
            </a:r>
            <a:r>
              <a:rPr lang="es-ES" sz="1400" dirty="0">
                <a:latin typeface="Gotham Black" pitchFamily="50" charset="0"/>
                <a:sym typeface="Wingdings" panose="05000000000000000000" pitchFamily="2" charset="2"/>
              </a:rPr>
              <a:t> neuronales).</a:t>
            </a:r>
          </a:p>
          <a:p>
            <a:pPr lvl="2"/>
            <a:r>
              <a:rPr lang="es-ES" sz="1400" dirty="0">
                <a:latin typeface="Gotham Black" pitchFamily="50" charset="0"/>
                <a:sym typeface="Wingdings" panose="05000000000000000000" pitchFamily="2" charset="2"/>
              </a:rPr>
              <a:t>Ejemplo: eje hipotálamo-hipófisis-gónadas: producción de gametos  </a:t>
            </a:r>
            <a:r>
              <a:rPr lang="es-ES" sz="1400" dirty="0">
                <a:solidFill>
                  <a:srgbClr val="00B0F0"/>
                </a:solidFill>
                <a:latin typeface="Gotham Black" pitchFamily="50" charset="0"/>
                <a:sym typeface="Wingdings" panose="05000000000000000000" pitchFamily="2" charset="2"/>
              </a:rPr>
              <a:t>XY continua </a:t>
            </a:r>
            <a:r>
              <a:rPr lang="es-ES" sz="1400" dirty="0">
                <a:latin typeface="Gotham Black" pitchFamily="50" charset="0"/>
                <a:sym typeface="Wingdings" panose="05000000000000000000" pitchFamily="2" charset="2"/>
              </a:rPr>
              <a:t>– </a:t>
            </a:r>
            <a:r>
              <a:rPr lang="es-ES" sz="1400" dirty="0">
                <a:solidFill>
                  <a:srgbClr val="FF3399"/>
                </a:solidFill>
                <a:latin typeface="Gotham Black" pitchFamily="50" charset="0"/>
                <a:sym typeface="Wingdings" panose="05000000000000000000" pitchFamily="2" charset="2"/>
              </a:rPr>
              <a:t>XX cíclica.</a:t>
            </a:r>
          </a:p>
          <a:p>
            <a:pPr lvl="2"/>
            <a:r>
              <a:rPr lang="es-ES" sz="1400" dirty="0">
                <a:latin typeface="Gotham Black" pitchFamily="50" charset="0"/>
                <a:sym typeface="Wingdings" panose="05000000000000000000" pitchFamily="2" charset="2"/>
              </a:rPr>
              <a:t>Diferenciación prenatal, manifestación-apreciación evolutiva.</a:t>
            </a:r>
          </a:p>
          <a:p>
            <a:pPr marL="342900" indent="-342900">
              <a:buAutoNum type="arabicPeriod"/>
            </a:pPr>
            <a:endParaRPr lang="es-ES" dirty="0">
              <a:latin typeface="Gotham Black" pitchFamily="50" charset="0"/>
            </a:endParaRPr>
          </a:p>
        </p:txBody>
      </p:sp>
      <p:sp>
        <p:nvSpPr>
          <p:cNvPr id="3" name="CuadroTexto 2">
            <a:extLst>
              <a:ext uri="{FF2B5EF4-FFF2-40B4-BE49-F238E27FC236}">
                <a16:creationId xmlns:a16="http://schemas.microsoft.com/office/drawing/2014/main" id="{1C5F4933-79C5-4FF8-A71C-98F09E4BA62C}"/>
              </a:ext>
            </a:extLst>
          </p:cNvPr>
          <p:cNvSpPr txBox="1"/>
          <p:nvPr/>
        </p:nvSpPr>
        <p:spPr>
          <a:xfrm>
            <a:off x="3415716" y="1023457"/>
            <a:ext cx="5360565" cy="646331"/>
          </a:xfrm>
          <a:prstGeom prst="rect">
            <a:avLst/>
          </a:prstGeom>
          <a:solidFill>
            <a:srgbClr val="FF3399"/>
          </a:solidFill>
          <a:ln w="38100">
            <a:solidFill>
              <a:schemeClr val="tx1"/>
            </a:solidFill>
          </a:ln>
        </p:spPr>
        <p:txBody>
          <a:bodyPr wrap="square" rtlCol="0">
            <a:spAutoFit/>
          </a:bodyPr>
          <a:lstStyle/>
          <a:p>
            <a:pPr algn="ctr"/>
            <a:r>
              <a:rPr lang="es-ES" dirty="0">
                <a:solidFill>
                  <a:schemeClr val="bg1"/>
                </a:solidFill>
                <a:effectLst>
                  <a:outerShdw blurRad="38100" dist="38100" dir="2700000" algn="tl">
                    <a:srgbClr val="000000">
                      <a:alpha val="43137"/>
                    </a:srgbClr>
                  </a:outerShdw>
                </a:effectLst>
                <a:latin typeface="Gotham Black" pitchFamily="50" charset="0"/>
              </a:rPr>
              <a:t>EL SEXO POR OMISIÓN ES FEMENINO.</a:t>
            </a:r>
          </a:p>
          <a:p>
            <a:pPr algn="ctr"/>
            <a:r>
              <a:rPr lang="es-ES" dirty="0">
                <a:solidFill>
                  <a:schemeClr val="bg1"/>
                </a:solidFill>
                <a:effectLst>
                  <a:outerShdw blurRad="38100" dist="38100" dir="2700000" algn="tl">
                    <a:srgbClr val="000000">
                      <a:alpha val="43137"/>
                    </a:srgbClr>
                  </a:outerShdw>
                </a:effectLst>
                <a:latin typeface="Gotham Black" pitchFamily="50" charset="0"/>
              </a:rPr>
              <a:t>GEN “SRY”</a:t>
            </a:r>
            <a:endParaRPr lang="es-ES" dirty="0">
              <a:solidFill>
                <a:schemeClr val="bg1"/>
              </a:solidFill>
              <a:effectLst>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468D9679-AE76-45F6-B2BB-51D2ABFA4830}"/>
              </a:ext>
            </a:extLst>
          </p:cNvPr>
          <p:cNvSpPr txBox="1"/>
          <p:nvPr/>
        </p:nvSpPr>
        <p:spPr>
          <a:xfrm>
            <a:off x="10152076" y="6283246"/>
            <a:ext cx="2039923" cy="507831"/>
          </a:xfrm>
          <a:prstGeom prst="rect">
            <a:avLst/>
          </a:prstGeom>
          <a:noFill/>
        </p:spPr>
        <p:txBody>
          <a:bodyPr wrap="square" rtlCol="0">
            <a:spAutoFit/>
          </a:bodyPr>
          <a:lstStyle/>
          <a:p>
            <a:pPr algn="r"/>
            <a:r>
              <a:rPr lang="es-ES" sz="900" i="1" dirty="0">
                <a:latin typeface="Gotham Black" pitchFamily="50" charset="0"/>
              </a:rPr>
              <a:t>“Sexo básico” – </a:t>
            </a:r>
          </a:p>
          <a:p>
            <a:pPr algn="r"/>
            <a:r>
              <a:rPr lang="es-ES" sz="900" i="1" dirty="0" err="1">
                <a:latin typeface="Gotham Black" pitchFamily="50" charset="0"/>
              </a:rPr>
              <a:t>Silberio</a:t>
            </a:r>
            <a:r>
              <a:rPr lang="es-ES" sz="900" i="1" dirty="0">
                <a:latin typeface="Gotham Black" pitchFamily="50" charset="0"/>
              </a:rPr>
              <a:t> Sáez Sesma. </a:t>
            </a:r>
          </a:p>
          <a:p>
            <a:pPr algn="r"/>
            <a:r>
              <a:rPr lang="es-ES" sz="900" i="1" dirty="0" err="1">
                <a:latin typeface="Gotham Black" pitchFamily="50" charset="0"/>
              </a:rPr>
              <a:t>Ed.Fundamentos</a:t>
            </a:r>
            <a:endParaRPr lang="es-ES" sz="900" i="1" dirty="0">
              <a:latin typeface="Gotham Black" pitchFamily="50" charset="0"/>
            </a:endParaRPr>
          </a:p>
        </p:txBody>
      </p:sp>
    </p:spTree>
    <p:extLst>
      <p:ext uri="{BB962C8B-B14F-4D97-AF65-F5344CB8AC3E}">
        <p14:creationId xmlns:p14="http://schemas.microsoft.com/office/powerpoint/2010/main" val="2227484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additive="base">
                                        <p:cTn id="3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 calcmode="lin" valueType="num">
                                      <p:cBhvr additive="base">
                                        <p:cTn id="37"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
                                            <p:txEl>
                                              <p:pRg st="11" end="11"/>
                                            </p:txEl>
                                          </p:spTgt>
                                        </p:tgtEl>
                                        <p:attrNameLst>
                                          <p:attrName>style.visibility</p:attrName>
                                        </p:attrNameLst>
                                      </p:cBhvr>
                                      <p:to>
                                        <p:strVal val="visible"/>
                                      </p:to>
                                    </p:set>
                                    <p:anim calcmode="lin" valueType="num">
                                      <p:cBhvr additive="base">
                                        <p:cTn id="4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11" end="11"/>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
                                            <p:txEl>
                                              <p:pRg st="12" end="12"/>
                                            </p:txEl>
                                          </p:spTgt>
                                        </p:tgtEl>
                                        <p:attrNameLst>
                                          <p:attrName>style.visibility</p:attrName>
                                        </p:attrNameLst>
                                      </p:cBhvr>
                                      <p:to>
                                        <p:strVal val="visible"/>
                                      </p:to>
                                    </p:set>
                                    <p:anim calcmode="lin" valueType="num">
                                      <p:cBhvr additive="base">
                                        <p:cTn id="45"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14" end="14"/>
                                            </p:txEl>
                                          </p:spTgt>
                                        </p:tgtEl>
                                        <p:attrNameLst>
                                          <p:attrName>style.visibility</p:attrName>
                                        </p:attrNameLst>
                                      </p:cBhvr>
                                      <p:to>
                                        <p:strVal val="visible"/>
                                      </p:to>
                                    </p:set>
                                    <p:anim calcmode="lin" valueType="num">
                                      <p:cBhvr additive="base">
                                        <p:cTn id="51"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14" end="14"/>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
                                            <p:txEl>
                                              <p:pRg st="15" end="15"/>
                                            </p:txEl>
                                          </p:spTgt>
                                        </p:tgtEl>
                                        <p:attrNameLst>
                                          <p:attrName>style.visibility</p:attrName>
                                        </p:attrNameLst>
                                      </p:cBhvr>
                                      <p:to>
                                        <p:strVal val="visible"/>
                                      </p:to>
                                    </p:set>
                                    <p:anim calcmode="lin" valueType="num">
                                      <p:cBhvr additive="base">
                                        <p:cTn id="55" dur="500" fill="hold"/>
                                        <p:tgtEl>
                                          <p:spTgt spid="2">
                                            <p:txEl>
                                              <p:pRg st="15" end="1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5" end="15"/>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
                                            <p:txEl>
                                              <p:pRg st="16" end="16"/>
                                            </p:txEl>
                                          </p:spTgt>
                                        </p:tgtEl>
                                        <p:attrNameLst>
                                          <p:attrName>style.visibility</p:attrName>
                                        </p:attrNameLst>
                                      </p:cBhvr>
                                      <p:to>
                                        <p:strVal val="visible"/>
                                      </p:to>
                                    </p:set>
                                    <p:anim calcmode="lin" valueType="num">
                                      <p:cBhvr additive="base">
                                        <p:cTn id="59" dur="500" fill="hold"/>
                                        <p:tgtEl>
                                          <p:spTgt spid="2">
                                            <p:txEl>
                                              <p:pRg st="16" end="16"/>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16" end="16"/>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
                                            <p:txEl>
                                              <p:pRg st="17" end="17"/>
                                            </p:txEl>
                                          </p:spTgt>
                                        </p:tgtEl>
                                        <p:attrNameLst>
                                          <p:attrName>style.visibility</p:attrName>
                                        </p:attrNameLst>
                                      </p:cBhvr>
                                      <p:to>
                                        <p:strVal val="visible"/>
                                      </p:to>
                                    </p:set>
                                    <p:anim calcmode="lin" valueType="num">
                                      <p:cBhvr additive="base">
                                        <p:cTn id="63"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
                                            <p:txEl>
                                              <p:pRg st="17" end="17"/>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2">
                                            <p:txEl>
                                              <p:pRg st="18" end="18"/>
                                            </p:txEl>
                                          </p:spTgt>
                                        </p:tgtEl>
                                        <p:attrNameLst>
                                          <p:attrName>style.visibility</p:attrName>
                                        </p:attrNameLst>
                                      </p:cBhvr>
                                      <p:to>
                                        <p:strVal val="visible"/>
                                      </p:to>
                                    </p:set>
                                    <p:anim calcmode="lin" valueType="num">
                                      <p:cBhvr additive="base">
                                        <p:cTn id="67" dur="500" fill="hold"/>
                                        <p:tgtEl>
                                          <p:spTgt spid="2">
                                            <p:txEl>
                                              <p:pRg st="18" end="18"/>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
                                            <p:txEl>
                                              <p:pRg st="20" end="20"/>
                                            </p:txEl>
                                          </p:spTgt>
                                        </p:tgtEl>
                                        <p:attrNameLst>
                                          <p:attrName>style.visibility</p:attrName>
                                        </p:attrNameLst>
                                      </p:cBhvr>
                                      <p:to>
                                        <p:strVal val="visible"/>
                                      </p:to>
                                    </p:set>
                                    <p:anim calcmode="lin" valueType="num">
                                      <p:cBhvr additive="base">
                                        <p:cTn id="73" dur="500" fill="hold"/>
                                        <p:tgtEl>
                                          <p:spTgt spid="2">
                                            <p:txEl>
                                              <p:pRg st="20" end="2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2">
                                            <p:txEl>
                                              <p:pRg st="20" end="20"/>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
                                            <p:txEl>
                                              <p:pRg st="21" end="21"/>
                                            </p:txEl>
                                          </p:spTgt>
                                        </p:tgtEl>
                                        <p:attrNameLst>
                                          <p:attrName>style.visibility</p:attrName>
                                        </p:attrNameLst>
                                      </p:cBhvr>
                                      <p:to>
                                        <p:strVal val="visible"/>
                                      </p:to>
                                    </p:set>
                                    <p:anim calcmode="lin" valueType="num">
                                      <p:cBhvr additive="base">
                                        <p:cTn id="77" dur="500" fill="hold"/>
                                        <p:tgtEl>
                                          <p:spTgt spid="2">
                                            <p:txEl>
                                              <p:pRg st="21" end="21"/>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2">
                                            <p:txEl>
                                              <p:pRg st="21" end="21"/>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
                                            <p:txEl>
                                              <p:pRg st="22" end="22"/>
                                            </p:txEl>
                                          </p:spTgt>
                                        </p:tgtEl>
                                        <p:attrNameLst>
                                          <p:attrName>style.visibility</p:attrName>
                                        </p:attrNameLst>
                                      </p:cBhvr>
                                      <p:to>
                                        <p:strVal val="visible"/>
                                      </p:to>
                                    </p:set>
                                    <p:anim calcmode="lin" valueType="num">
                                      <p:cBhvr additive="base">
                                        <p:cTn id="81" dur="500" fill="hold"/>
                                        <p:tgtEl>
                                          <p:spTgt spid="2">
                                            <p:txEl>
                                              <p:pRg st="22" end="22"/>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
                                            <p:txEl>
                                              <p:pRg st="22" end="22"/>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wipe(down)">
                                      <p:cBhvr>
                                        <p:cTn id="8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4771" name="Picture 3" descr="turner9">
            <a:extLst>
              <a:ext uri="{FF2B5EF4-FFF2-40B4-BE49-F238E27FC236}">
                <a16:creationId xmlns:a16="http://schemas.microsoft.com/office/drawing/2014/main" id="{8FAFFF0C-15B9-4A87-A6CF-EA26C31BBE60}"/>
              </a:ext>
            </a:extLst>
          </p:cNvPr>
          <p:cNvPicPr>
            <a:picLocks noGrp="1" noChangeAspect="1" noChangeArrowheads="1"/>
          </p:cNvPicPr>
          <p:nvPr>
            <p:ph sz="quarter" idx="4294967295"/>
          </p:nvPr>
        </p:nvPicPr>
        <p:blipFill>
          <a:blip r:embed="rId3" cstate="print"/>
          <a:srcRect/>
          <a:stretch>
            <a:fillRect/>
          </a:stretch>
        </p:blipFill>
        <p:spPr>
          <a:xfrm>
            <a:off x="818960" y="4318299"/>
            <a:ext cx="2935288" cy="2185988"/>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44772" name="Picture 4" descr="turner8">
            <a:extLst>
              <a:ext uri="{FF2B5EF4-FFF2-40B4-BE49-F238E27FC236}">
                <a16:creationId xmlns:a16="http://schemas.microsoft.com/office/drawing/2014/main" id="{A0C86759-917A-4614-A1E1-20041A7AD7CE}"/>
              </a:ext>
            </a:extLst>
          </p:cNvPr>
          <p:cNvPicPr>
            <a:picLocks noGrp="1" noChangeAspect="1" noChangeArrowheads="1"/>
          </p:cNvPicPr>
          <p:nvPr>
            <p:ph sz="quarter" idx="4294967295"/>
          </p:nvPr>
        </p:nvPicPr>
        <p:blipFill>
          <a:blip r:embed="rId4"/>
          <a:srcRect/>
          <a:stretch>
            <a:fillRect/>
          </a:stretch>
        </p:blipFill>
        <p:spPr>
          <a:xfrm>
            <a:off x="8859117" y="4318299"/>
            <a:ext cx="1600200" cy="2185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44773" name="Picture 5" descr="turner6">
            <a:extLst>
              <a:ext uri="{FF2B5EF4-FFF2-40B4-BE49-F238E27FC236}">
                <a16:creationId xmlns:a16="http://schemas.microsoft.com/office/drawing/2014/main" id="{EAACA8C1-B8AB-4F8F-BA55-2F51E9FBCFD5}"/>
              </a:ext>
            </a:extLst>
          </p:cNvPr>
          <p:cNvPicPr>
            <a:picLocks noGrp="1" noChangeAspect="1" noChangeArrowheads="1"/>
          </p:cNvPicPr>
          <p:nvPr>
            <p:ph sz="quarter" idx="4294967295"/>
          </p:nvPr>
        </p:nvPicPr>
        <p:blipFill>
          <a:blip r:embed="rId5" cstate="print"/>
          <a:srcRect/>
          <a:stretch>
            <a:fillRect/>
          </a:stretch>
        </p:blipFill>
        <p:spPr>
          <a:xfrm>
            <a:off x="510192" y="1132542"/>
            <a:ext cx="3552825" cy="2668587"/>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44774" name="Picture 6" descr="Turner5">
            <a:extLst>
              <a:ext uri="{FF2B5EF4-FFF2-40B4-BE49-F238E27FC236}">
                <a16:creationId xmlns:a16="http://schemas.microsoft.com/office/drawing/2014/main" id="{F118009B-4BE5-4BF6-BCD1-35C2FFC02190}"/>
              </a:ext>
            </a:extLst>
          </p:cNvPr>
          <p:cNvPicPr>
            <a:picLocks noGrp="1" noChangeAspect="1" noChangeArrowheads="1"/>
          </p:cNvPicPr>
          <p:nvPr>
            <p:ph sz="quarter" idx="4294967295"/>
          </p:nvPr>
        </p:nvPicPr>
        <p:blipFill>
          <a:blip r:embed="rId6"/>
          <a:srcRect/>
          <a:stretch>
            <a:fillRect/>
          </a:stretch>
        </p:blipFill>
        <p:spPr>
          <a:xfrm>
            <a:off x="5318918" y="4318299"/>
            <a:ext cx="1554162" cy="19446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44775" name="Picture 7" descr="turner4">
            <a:extLst>
              <a:ext uri="{FF2B5EF4-FFF2-40B4-BE49-F238E27FC236}">
                <a16:creationId xmlns:a16="http://schemas.microsoft.com/office/drawing/2014/main" id="{98596950-EB06-478F-99D1-8E4868D1FA9E}"/>
              </a:ext>
            </a:extLst>
          </p:cNvPr>
          <p:cNvPicPr>
            <a:picLocks noChangeAspect="1" noChangeArrowheads="1"/>
          </p:cNvPicPr>
          <p:nvPr/>
        </p:nvPicPr>
        <p:blipFill>
          <a:blip r:embed="rId7"/>
          <a:srcRect/>
          <a:stretch>
            <a:fillRect/>
          </a:stretch>
        </p:blipFill>
        <p:spPr bwMode="auto">
          <a:xfrm>
            <a:off x="5104605" y="1451629"/>
            <a:ext cx="1982787" cy="2349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44776" name="Picture 8" descr="turner10">
            <a:extLst>
              <a:ext uri="{FF2B5EF4-FFF2-40B4-BE49-F238E27FC236}">
                <a16:creationId xmlns:a16="http://schemas.microsoft.com/office/drawing/2014/main" id="{C345DBDF-B28C-4F32-BC32-0607E080B1D1}"/>
              </a:ext>
            </a:extLst>
          </p:cNvPr>
          <p:cNvPicPr>
            <a:picLocks noChangeAspect="1" noChangeArrowheads="1"/>
          </p:cNvPicPr>
          <p:nvPr/>
        </p:nvPicPr>
        <p:blipFill>
          <a:blip r:embed="rId8"/>
          <a:srcRect l="19377"/>
          <a:stretch>
            <a:fillRect/>
          </a:stretch>
        </p:blipFill>
        <p:spPr bwMode="auto">
          <a:xfrm>
            <a:off x="8310636" y="1292879"/>
            <a:ext cx="2697162" cy="25082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2">
            <a:extLst>
              <a:ext uri="{FF2B5EF4-FFF2-40B4-BE49-F238E27FC236}">
                <a16:creationId xmlns:a16="http://schemas.microsoft.com/office/drawing/2014/main" id="{F22BC696-50FE-4B51-83DA-4799DE55B529}"/>
              </a:ext>
            </a:extLst>
          </p:cNvPr>
          <p:cNvSpPr txBox="1">
            <a:spLocks noChangeArrowheads="1"/>
          </p:cNvSpPr>
          <p:nvPr/>
        </p:nvSpPr>
        <p:spPr>
          <a:xfrm>
            <a:off x="0" y="79375"/>
            <a:ext cx="121920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ES" sz="3600" b="1">
                <a:solidFill>
                  <a:srgbClr val="5F6DAC"/>
                </a:solidFill>
                <a:effectLst>
                  <a:outerShdw blurRad="38100" dist="38100" dir="2700000" algn="tl">
                    <a:srgbClr val="000000">
                      <a:alpha val="43137"/>
                    </a:srgbClr>
                  </a:outerShdw>
                </a:effectLst>
                <a:latin typeface="Gotham Black" pitchFamily="50" charset="0"/>
              </a:rPr>
              <a:t>SÍNDROME DE TURNER (X0)</a:t>
            </a:r>
            <a:endParaRPr lang="es-ES" sz="3600" b="1" dirty="0">
              <a:solidFill>
                <a:srgbClr val="5F6DAC"/>
              </a:solidFill>
              <a:effectLst>
                <a:outerShdw blurRad="38100" dist="38100" dir="2700000" algn="tl">
                  <a:srgbClr val="000000">
                    <a:alpha val="43137"/>
                  </a:srgbClr>
                </a:outerShdw>
              </a:effectLst>
              <a:latin typeface="Gotham Black" pitchFamily="50" charset="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F0D32A3-7179-4BDF-9ED7-47264BC94ADE}"/>
              </a:ext>
            </a:extLst>
          </p:cNvPr>
          <p:cNvSpPr txBox="1"/>
          <p:nvPr/>
        </p:nvSpPr>
        <p:spPr>
          <a:xfrm>
            <a:off x="0" y="1582340"/>
            <a:ext cx="12192000" cy="3693319"/>
          </a:xfrm>
          <a:prstGeom prst="rect">
            <a:avLst/>
          </a:prstGeom>
          <a:noFill/>
        </p:spPr>
        <p:txBody>
          <a:bodyPr wrap="square" rtlCol="0">
            <a:spAutoFit/>
          </a:bodyPr>
          <a:lstStyle/>
          <a:p>
            <a:pPr fontAlgn="base"/>
            <a:r>
              <a:rPr lang="es-ES" dirty="0">
                <a:latin typeface="Gotham Black" pitchFamily="50" charset="0"/>
              </a:rPr>
              <a:t>La causa es un cromosoma X ausente o incompleto. Las niñas que lo presentan son de baja estatura y sus ovarios no funcionan en forma adecuada.</a:t>
            </a:r>
          </a:p>
          <a:p>
            <a:pPr fontAlgn="base"/>
            <a:endParaRPr lang="es-ES" dirty="0">
              <a:latin typeface="Gotham Black" pitchFamily="50" charset="0"/>
            </a:endParaRPr>
          </a:p>
          <a:p>
            <a:pPr fontAlgn="base"/>
            <a:r>
              <a:rPr lang="es-ES" dirty="0">
                <a:latin typeface="Gotham Black" pitchFamily="50" charset="0"/>
              </a:rPr>
              <a:t>Otras características físicas típicas del síndrome de Turner son:</a:t>
            </a:r>
          </a:p>
          <a:p>
            <a:pPr fontAlgn="base"/>
            <a:r>
              <a:rPr lang="es-ES" dirty="0">
                <a:latin typeface="Gotham Black" pitchFamily="50" charset="0"/>
              </a:rPr>
              <a:t>	-Cuello corto con "pliegues" que van desde la parte superior de los hombros hasta los lados 	del cuello</a:t>
            </a:r>
          </a:p>
          <a:p>
            <a:pPr fontAlgn="base"/>
            <a:r>
              <a:rPr lang="es-ES" dirty="0">
                <a:latin typeface="Gotham Black" pitchFamily="50" charset="0"/>
              </a:rPr>
              <a:t>	-Línea del cabello bajo en la espalda</a:t>
            </a:r>
          </a:p>
          <a:p>
            <a:pPr fontAlgn="base"/>
            <a:r>
              <a:rPr lang="es-ES" dirty="0">
                <a:latin typeface="Gotham Black" pitchFamily="50" charset="0"/>
              </a:rPr>
              <a:t>	-Baja ubicación de las orejas</a:t>
            </a:r>
          </a:p>
          <a:p>
            <a:pPr fontAlgn="base"/>
            <a:r>
              <a:rPr lang="es-ES" dirty="0">
                <a:latin typeface="Gotham Black" pitchFamily="50" charset="0"/>
              </a:rPr>
              <a:t>	-Manos y pies inflamados</a:t>
            </a:r>
          </a:p>
          <a:p>
            <a:pPr fontAlgn="base"/>
            <a:r>
              <a:rPr lang="es-ES" dirty="0">
                <a:latin typeface="Gotham Black" pitchFamily="50" charset="0"/>
              </a:rPr>
              <a:t>	-La mayoría de las mujeres con síndrome de Turner son </a:t>
            </a: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infértiles</a:t>
            </a:r>
            <a:r>
              <a:rPr lang="es-ES" dirty="0">
                <a:solidFill>
                  <a:srgbClr val="5F6DAC"/>
                </a:solidFill>
                <a:latin typeface="Gotham Black" pitchFamily="50" charset="0"/>
              </a:rPr>
              <a:t>.</a:t>
            </a:r>
            <a:r>
              <a:rPr lang="es-ES" dirty="0">
                <a:solidFill>
                  <a:srgbClr val="FF6600"/>
                </a:solidFill>
                <a:latin typeface="Gotham Black" pitchFamily="50" charset="0"/>
              </a:rPr>
              <a:t> </a:t>
            </a:r>
            <a:r>
              <a:rPr lang="es-ES" dirty="0">
                <a:latin typeface="Gotham Black" pitchFamily="50" charset="0"/>
              </a:rPr>
              <a:t>Corren el riesgo de tener 	problemas de salud como hipertensión arterial, problemas renales, diabetes, cataratas, 	osteoporosis y problemas tiroideos.</a:t>
            </a:r>
          </a:p>
          <a:p>
            <a:endParaRPr lang="es-ES" dirty="0"/>
          </a:p>
        </p:txBody>
      </p:sp>
    </p:spTree>
    <p:extLst>
      <p:ext uri="{BB962C8B-B14F-4D97-AF65-F5344CB8AC3E}">
        <p14:creationId xmlns:p14="http://schemas.microsoft.com/office/powerpoint/2010/main" val="3136426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6819" name="Picture 3" descr="klinefelter12">
            <a:extLst>
              <a:ext uri="{FF2B5EF4-FFF2-40B4-BE49-F238E27FC236}">
                <a16:creationId xmlns:a16="http://schemas.microsoft.com/office/drawing/2014/main" id="{A104F7D5-FCAF-4E8F-95A9-8EF4346C8365}"/>
              </a:ext>
            </a:extLst>
          </p:cNvPr>
          <p:cNvPicPr>
            <a:picLocks noGrp="1" noChangeAspect="1" noChangeArrowheads="1"/>
          </p:cNvPicPr>
          <p:nvPr>
            <p:ph sz="quarter" idx="4294967295"/>
          </p:nvPr>
        </p:nvPicPr>
        <p:blipFill>
          <a:blip r:embed="rId3" cstate="print"/>
          <a:srcRect l="-12484" r="-4035" b="-8704"/>
          <a:stretch>
            <a:fillRect/>
          </a:stretch>
        </p:blipFill>
        <p:spPr>
          <a:xfrm>
            <a:off x="6240016" y="1484784"/>
            <a:ext cx="2016224" cy="237626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46820" name="Picture 4" descr="klinefelter5">
            <a:extLst>
              <a:ext uri="{FF2B5EF4-FFF2-40B4-BE49-F238E27FC236}">
                <a16:creationId xmlns:a16="http://schemas.microsoft.com/office/drawing/2014/main" id="{CAA27B33-E836-4F73-8F30-2E570ECBA48C}"/>
              </a:ext>
            </a:extLst>
          </p:cNvPr>
          <p:cNvPicPr>
            <a:picLocks noGrp="1" noChangeAspect="1" noChangeArrowheads="1"/>
          </p:cNvPicPr>
          <p:nvPr>
            <p:ph sz="quarter" idx="4294967295"/>
          </p:nvPr>
        </p:nvPicPr>
        <p:blipFill>
          <a:blip r:embed="rId4"/>
          <a:srcRect/>
          <a:stretch>
            <a:fillRect/>
          </a:stretch>
        </p:blipFill>
        <p:spPr>
          <a:xfrm>
            <a:off x="8616950" y="1412875"/>
            <a:ext cx="1131888" cy="1987550"/>
          </a:xfrm>
          <a:ln w="38100" cap="sq">
            <a:solidFill>
              <a:srgbClr val="000000"/>
            </a:solidFill>
          </a:ln>
          <a:effectLst>
            <a:outerShdw blurRad="50800" dist="38100" dir="2700000" algn="tl" rotWithShape="0">
              <a:srgbClr val="000000">
                <a:alpha val="43000"/>
              </a:srgbClr>
            </a:outerShdw>
          </a:effectLst>
        </p:spPr>
      </p:pic>
      <p:pic>
        <p:nvPicPr>
          <p:cNvPr id="546822" name="Picture 6" descr="kleinfelter4">
            <a:extLst>
              <a:ext uri="{FF2B5EF4-FFF2-40B4-BE49-F238E27FC236}">
                <a16:creationId xmlns:a16="http://schemas.microsoft.com/office/drawing/2014/main" id="{8032C480-04EC-4C34-BC22-3B783C4C1DAC}"/>
              </a:ext>
            </a:extLst>
          </p:cNvPr>
          <p:cNvPicPr>
            <a:picLocks noGrp="1" noChangeAspect="1" noChangeArrowheads="1"/>
          </p:cNvPicPr>
          <p:nvPr>
            <p:ph sz="quarter" idx="4294967295"/>
          </p:nvPr>
        </p:nvPicPr>
        <p:blipFill>
          <a:blip r:embed="rId5" cstate="print"/>
          <a:srcRect r="6902" b="5878"/>
          <a:stretch>
            <a:fillRect/>
          </a:stretch>
        </p:blipFill>
        <p:spPr>
          <a:xfrm>
            <a:off x="1919536" y="1412776"/>
            <a:ext cx="1296144" cy="1872208"/>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46823" name="Picture 7" descr="klinefelter8">
            <a:extLst>
              <a:ext uri="{FF2B5EF4-FFF2-40B4-BE49-F238E27FC236}">
                <a16:creationId xmlns:a16="http://schemas.microsoft.com/office/drawing/2014/main" id="{61AF49AD-BBA2-47A4-8FC6-EE2BCD0224EA}"/>
              </a:ext>
            </a:extLst>
          </p:cNvPr>
          <p:cNvPicPr>
            <a:picLocks noChangeAspect="1" noChangeArrowheads="1"/>
          </p:cNvPicPr>
          <p:nvPr/>
        </p:nvPicPr>
        <p:blipFill>
          <a:blip r:embed="rId6"/>
          <a:srcRect/>
          <a:stretch>
            <a:fillRect/>
          </a:stretch>
        </p:blipFill>
        <p:spPr bwMode="auto">
          <a:xfrm>
            <a:off x="3552826" y="1484313"/>
            <a:ext cx="2543175" cy="2957512"/>
          </a:xfrm>
          <a:prstGeom prst="rect">
            <a:avLst/>
          </a:prstGeom>
          <a:ln>
            <a:solidFill>
              <a:schemeClr val="tx1">
                <a:lumMod val="50000"/>
                <a:lumOff val="50000"/>
              </a:schemeClr>
            </a:solidFill>
          </a:ln>
          <a:effectLst>
            <a:outerShdw blurRad="292100" dist="139700" dir="2700000" algn="tl" rotWithShape="0">
              <a:srgbClr val="333333">
                <a:alpha val="65000"/>
              </a:srgbClr>
            </a:outerShdw>
          </a:effectLst>
        </p:spPr>
      </p:pic>
      <p:pic>
        <p:nvPicPr>
          <p:cNvPr id="101383" name="Picture 8" descr="klinefelter7">
            <a:extLst>
              <a:ext uri="{FF2B5EF4-FFF2-40B4-BE49-F238E27FC236}">
                <a16:creationId xmlns:a16="http://schemas.microsoft.com/office/drawing/2014/main" id="{04060576-8FEB-47A0-ABC0-E4A29739D0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43701" y="3933826"/>
            <a:ext cx="1654175"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6825" name="Picture 9" descr="klinefelter14">
            <a:extLst>
              <a:ext uri="{FF2B5EF4-FFF2-40B4-BE49-F238E27FC236}">
                <a16:creationId xmlns:a16="http://schemas.microsoft.com/office/drawing/2014/main" id="{E923918A-2B10-4F51-92B2-9D1632E6A3D5}"/>
              </a:ext>
            </a:extLst>
          </p:cNvPr>
          <p:cNvPicPr>
            <a:picLocks noChangeAspect="1" noChangeArrowheads="1"/>
          </p:cNvPicPr>
          <p:nvPr/>
        </p:nvPicPr>
        <p:blipFill>
          <a:blip r:embed="rId8" cstate="print"/>
          <a:srcRect/>
          <a:stretch>
            <a:fillRect/>
          </a:stretch>
        </p:blipFill>
        <p:spPr bwMode="auto">
          <a:xfrm>
            <a:off x="4799857" y="3933057"/>
            <a:ext cx="1679575" cy="2544763"/>
          </a:xfrm>
          <a:prstGeom prst="rect">
            <a:avLst/>
          </a:prstGeom>
          <a:ln>
            <a:noFill/>
          </a:ln>
          <a:effectLst>
            <a:softEdge rad="112500"/>
          </a:effectLst>
        </p:spPr>
      </p:pic>
      <p:pic>
        <p:nvPicPr>
          <p:cNvPr id="546826" name="Picture 10">
            <a:extLst>
              <a:ext uri="{FF2B5EF4-FFF2-40B4-BE49-F238E27FC236}">
                <a16:creationId xmlns:a16="http://schemas.microsoft.com/office/drawing/2014/main" id="{00AEF562-D185-4839-A364-6C57C894AFD0}"/>
              </a:ext>
            </a:extLst>
          </p:cNvPr>
          <p:cNvPicPr>
            <a:picLocks noChangeAspect="1" noChangeArrowheads="1"/>
          </p:cNvPicPr>
          <p:nvPr/>
        </p:nvPicPr>
        <p:blipFill>
          <a:blip r:embed="rId9" cstate="print"/>
          <a:srcRect/>
          <a:stretch>
            <a:fillRect/>
          </a:stretch>
        </p:blipFill>
        <p:spPr bwMode="auto">
          <a:xfrm>
            <a:off x="8688288" y="3789041"/>
            <a:ext cx="1701800" cy="2676525"/>
          </a:xfrm>
          <a:prstGeom prst="roundRect">
            <a:avLst>
              <a:gd name="adj" fmla="val 16667"/>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46821" name="Picture 5" descr="klinefelter16">
            <a:extLst>
              <a:ext uri="{FF2B5EF4-FFF2-40B4-BE49-F238E27FC236}">
                <a16:creationId xmlns:a16="http://schemas.microsoft.com/office/drawing/2014/main" id="{7A16162F-17B5-413B-ABDB-835170B5B633}"/>
              </a:ext>
            </a:extLst>
          </p:cNvPr>
          <p:cNvPicPr>
            <a:picLocks noGrp="1" noChangeAspect="1" noChangeArrowheads="1"/>
          </p:cNvPicPr>
          <p:nvPr>
            <p:ph sz="quarter" idx="4294967295"/>
          </p:nvPr>
        </p:nvPicPr>
        <p:blipFill>
          <a:blip r:embed="rId10" cstate="print"/>
          <a:srcRect/>
          <a:stretch>
            <a:fillRect/>
          </a:stretch>
        </p:blipFill>
        <p:spPr>
          <a:xfrm>
            <a:off x="2351584" y="3645024"/>
            <a:ext cx="1512168" cy="2523209"/>
          </a:xfrm>
          <a:ln w="190500" cap="sq">
            <a:solidFill>
              <a:srgbClr val="C8C6BD"/>
            </a:solidFill>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0" name="Rectangle 2">
            <a:extLst>
              <a:ext uri="{FF2B5EF4-FFF2-40B4-BE49-F238E27FC236}">
                <a16:creationId xmlns:a16="http://schemas.microsoft.com/office/drawing/2014/main" id="{67ED228E-2617-4549-8F6B-00088D2B928D}"/>
              </a:ext>
            </a:extLst>
          </p:cNvPr>
          <p:cNvSpPr txBox="1">
            <a:spLocks noChangeArrowheads="1"/>
          </p:cNvSpPr>
          <p:nvPr/>
        </p:nvSpPr>
        <p:spPr>
          <a:xfrm>
            <a:off x="0" y="196998"/>
            <a:ext cx="121920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ES" b="1" dirty="0">
                <a:solidFill>
                  <a:srgbClr val="5F6DAC"/>
                </a:solidFill>
                <a:effectLst>
                  <a:outerShdw blurRad="38100" dist="38100" dir="2700000" algn="tl">
                    <a:srgbClr val="000000">
                      <a:alpha val="43137"/>
                    </a:srgbClr>
                  </a:outerShdw>
                </a:effectLst>
                <a:latin typeface="Gotham Black" pitchFamily="50" charset="0"/>
              </a:rPr>
              <a:t>SÍNDROME DE KLINEFELTER (XXY)</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A367D1F-C0C0-4780-8EF8-BB11578E5CAE}"/>
              </a:ext>
            </a:extLst>
          </p:cNvPr>
          <p:cNvSpPr txBox="1"/>
          <p:nvPr/>
        </p:nvSpPr>
        <p:spPr>
          <a:xfrm>
            <a:off x="0" y="1846107"/>
            <a:ext cx="12192000" cy="3416320"/>
          </a:xfrm>
          <a:prstGeom prst="rect">
            <a:avLst/>
          </a:prstGeom>
          <a:noFill/>
        </p:spPr>
        <p:txBody>
          <a:bodyPr wrap="square" rtlCol="0">
            <a:spAutoFit/>
          </a:bodyPr>
          <a:lstStyle/>
          <a:p>
            <a:r>
              <a:rPr lang="es-ES" dirty="0">
                <a:latin typeface="Gotham Black" pitchFamily="50" charset="0"/>
              </a:rPr>
              <a:t>El síndrome de Klinefelter es un cuadro que ocurre entre los hombres que tienen un cromosoma X adicional en la mayoría de sus células. </a:t>
            </a:r>
          </a:p>
          <a:p>
            <a:endParaRPr lang="es-ES" dirty="0">
              <a:latin typeface="Gotham Black" pitchFamily="50" charset="0"/>
            </a:endParaRPr>
          </a:p>
          <a:p>
            <a:r>
              <a:rPr lang="es-ES" dirty="0">
                <a:latin typeface="Gotham Black" pitchFamily="50" charset="0"/>
              </a:rPr>
              <a:t>El síndrome puede afectar las diversas etapas del desarrollo físico, social y del lenguaje. El síntoma más común es la </a:t>
            </a: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infertilidad</a:t>
            </a:r>
            <a:r>
              <a:rPr lang="es-ES" dirty="0">
                <a:solidFill>
                  <a:srgbClr val="5F6DAC"/>
                </a:solidFill>
                <a:latin typeface="Gotham Black" pitchFamily="50" charset="0"/>
              </a:rPr>
              <a:t>.</a:t>
            </a:r>
            <a:r>
              <a:rPr lang="es-ES" dirty="0">
                <a:latin typeface="Gotham Black" pitchFamily="50" charset="0"/>
              </a:rPr>
              <a:t> </a:t>
            </a:r>
          </a:p>
          <a:p>
            <a:endParaRPr lang="es-ES" dirty="0">
              <a:latin typeface="Gotham Black" pitchFamily="50" charset="0"/>
            </a:endParaRPr>
          </a:p>
          <a:p>
            <a:r>
              <a:rPr lang="es-ES" dirty="0">
                <a:latin typeface="Gotham Black" pitchFamily="50" charset="0"/>
              </a:rPr>
              <a:t>Debido a que generalmente no producen la misma cantidad de testosterona que los demás varones, los adolescentes con síndrome de Klinefelter pueden tener menos vello facial y corporal y ser menos musculosos que otros niños.</a:t>
            </a:r>
          </a:p>
          <a:p>
            <a:r>
              <a:rPr lang="es-ES" dirty="0">
                <a:latin typeface="Gotham Black" pitchFamily="50" charset="0"/>
              </a:rPr>
              <a:t> </a:t>
            </a:r>
          </a:p>
          <a:p>
            <a:r>
              <a:rPr lang="es-ES" dirty="0">
                <a:solidFill>
                  <a:schemeClr val="bg1"/>
                </a:solidFill>
                <a:highlight>
                  <a:srgbClr val="5F6DAC"/>
                </a:highlight>
                <a:latin typeface="Gotham Black" pitchFamily="50" charset="0"/>
              </a:rPr>
              <a:t>Pueden presentar dificultades para usar el lenguaje y expresarse. </a:t>
            </a:r>
          </a:p>
          <a:p>
            <a:r>
              <a:rPr lang="es-ES" dirty="0">
                <a:solidFill>
                  <a:schemeClr val="bg1"/>
                </a:solidFill>
                <a:highlight>
                  <a:srgbClr val="5F6DAC"/>
                </a:highlight>
                <a:latin typeface="Gotham Black" pitchFamily="50" charset="0"/>
              </a:rPr>
              <a:t>Es posible que sean tímidos y tengan problemas de adaptación.</a:t>
            </a:r>
          </a:p>
        </p:txBody>
      </p:sp>
    </p:spTree>
    <p:extLst>
      <p:ext uri="{BB962C8B-B14F-4D97-AF65-F5344CB8AC3E}">
        <p14:creationId xmlns:p14="http://schemas.microsoft.com/office/powerpoint/2010/main" val="71624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858" name="Rectangle 2">
            <a:extLst>
              <a:ext uri="{FF2B5EF4-FFF2-40B4-BE49-F238E27FC236}">
                <a16:creationId xmlns:a16="http://schemas.microsoft.com/office/drawing/2014/main" id="{6C34C680-FF40-46B1-8B9F-9E682AC24A40}"/>
              </a:ext>
            </a:extLst>
          </p:cNvPr>
          <p:cNvSpPr>
            <a:spLocks noGrp="1" noChangeArrowheads="1"/>
          </p:cNvSpPr>
          <p:nvPr>
            <p:ph type="title"/>
          </p:nvPr>
        </p:nvSpPr>
        <p:spPr>
          <a:xfrm>
            <a:off x="0" y="188640"/>
            <a:ext cx="12192000" cy="633412"/>
          </a:xfrm>
        </p:spPr>
        <p:txBody>
          <a:bodyPr>
            <a:normAutofit fontScale="90000"/>
          </a:bodyPr>
          <a:lstStyle/>
          <a:p>
            <a:pPr algn="ctr">
              <a:defRPr/>
            </a:pPr>
            <a:r>
              <a:rPr lang="es-ES" sz="3200" dirty="0">
                <a:effectLst>
                  <a:outerShdw blurRad="38100" dist="38100" dir="2700000" algn="tl">
                    <a:srgbClr val="000000">
                      <a:alpha val="43137"/>
                    </a:srgbClr>
                  </a:outerShdw>
                </a:effectLst>
                <a:latin typeface="Gotham Black" pitchFamily="50" charset="0"/>
              </a:rPr>
              <a:t>Los </a:t>
            </a:r>
            <a:r>
              <a:rPr lang="es-ES" sz="3200" dirty="0">
                <a:solidFill>
                  <a:srgbClr val="5F6DAC"/>
                </a:solidFill>
                <a:effectLst>
                  <a:outerShdw blurRad="38100" dist="38100" dir="2700000" algn="tl">
                    <a:srgbClr val="000000">
                      <a:alpha val="43137"/>
                    </a:srgbClr>
                  </a:outerShdw>
                </a:effectLst>
                <a:latin typeface="Gotham Black" pitchFamily="50" charset="0"/>
              </a:rPr>
              <a:t>“</a:t>
            </a:r>
            <a:r>
              <a:rPr lang="es-ES" sz="3200" dirty="0" err="1">
                <a:solidFill>
                  <a:srgbClr val="5F6DAC"/>
                </a:solidFill>
                <a:effectLst>
                  <a:outerShdw blurRad="38100" dist="38100" dir="2700000" algn="tl">
                    <a:srgbClr val="000000">
                      <a:alpha val="43137"/>
                    </a:srgbClr>
                  </a:outerShdw>
                </a:effectLst>
                <a:latin typeface="Gotham Black" pitchFamily="50" charset="0"/>
              </a:rPr>
              <a:t>huevodoce</a:t>
            </a:r>
            <a:r>
              <a:rPr lang="es-ES" sz="3200" dirty="0">
                <a:solidFill>
                  <a:srgbClr val="5F6DAC"/>
                </a:solidFill>
                <a:effectLst>
                  <a:outerShdw blurRad="38100" dist="38100" dir="2700000" algn="tl">
                    <a:srgbClr val="000000">
                      <a:alpha val="43137"/>
                    </a:srgbClr>
                  </a:outerShdw>
                </a:effectLst>
                <a:latin typeface="Gotham Black" pitchFamily="50" charset="0"/>
              </a:rPr>
              <a:t>” </a:t>
            </a:r>
            <a:r>
              <a:rPr lang="es-ES" sz="3200" dirty="0">
                <a:effectLst>
                  <a:outerShdw blurRad="38100" dist="38100" dir="2700000" algn="tl">
                    <a:srgbClr val="000000">
                      <a:alpha val="43137"/>
                    </a:srgbClr>
                  </a:outerShdw>
                </a:effectLst>
                <a:latin typeface="Gotham Black" pitchFamily="50" charset="0"/>
              </a:rPr>
              <a:t>en República Dominicana</a:t>
            </a:r>
            <a:r>
              <a:rPr lang="es-ES" sz="4000" dirty="0">
                <a:effectLst>
                  <a:outerShdw blurRad="38100" dist="38100" dir="2700000" algn="tl">
                    <a:srgbClr val="000000">
                      <a:alpha val="43137"/>
                    </a:srgbClr>
                  </a:outerShdw>
                </a:effectLst>
                <a:latin typeface="Gotham Black" pitchFamily="50" charset="0"/>
              </a:rPr>
              <a:t> </a:t>
            </a:r>
          </a:p>
        </p:txBody>
      </p:sp>
      <p:pic>
        <p:nvPicPr>
          <p:cNvPr id="1017859" name="Picture 3" descr="Mapa República Dominicana">
            <a:extLst>
              <a:ext uri="{FF2B5EF4-FFF2-40B4-BE49-F238E27FC236}">
                <a16:creationId xmlns:a16="http://schemas.microsoft.com/office/drawing/2014/main" id="{EBCC4F20-360D-42DE-996C-B80114698025}"/>
              </a:ext>
            </a:extLst>
          </p:cNvPr>
          <p:cNvPicPr>
            <a:picLocks noChangeAspect="1" noChangeArrowheads="1"/>
          </p:cNvPicPr>
          <p:nvPr/>
        </p:nvPicPr>
        <p:blipFill>
          <a:blip r:embed="rId3"/>
          <a:srcRect b="14352"/>
          <a:stretch>
            <a:fillRect/>
          </a:stretch>
        </p:blipFill>
        <p:spPr bwMode="auto">
          <a:xfrm>
            <a:off x="1841500" y="1989138"/>
            <a:ext cx="5691188" cy="3600450"/>
          </a:xfrm>
          <a:prstGeom prst="rect">
            <a:avLst/>
          </a:prstGeom>
          <a:ln w="19050" cap="sq">
            <a:solidFill>
              <a:schemeClr val="tx1"/>
            </a:solidFill>
            <a:prstDash val="solid"/>
            <a:miter lim="800000"/>
          </a:ln>
          <a:effectLst>
            <a:outerShdw blurRad="152400" dist="317500" dir="5400000" sx="90000" sy="-19000" rotWithShape="0">
              <a:prstClr val="black">
                <a:alpha val="15000"/>
              </a:prstClr>
            </a:outerShdw>
          </a:effectLst>
        </p:spPr>
      </p:pic>
      <p:pic>
        <p:nvPicPr>
          <p:cNvPr id="21509" name="Picture 4" descr="Julianne Imperato_mcginley">
            <a:extLst>
              <a:ext uri="{FF2B5EF4-FFF2-40B4-BE49-F238E27FC236}">
                <a16:creationId xmlns:a16="http://schemas.microsoft.com/office/drawing/2014/main" id="{91817FC3-D09A-4F2B-B86A-8372FC60AC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6589" y="1557338"/>
            <a:ext cx="1887537"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7861" name="Text Box 5">
            <a:extLst>
              <a:ext uri="{FF2B5EF4-FFF2-40B4-BE49-F238E27FC236}">
                <a16:creationId xmlns:a16="http://schemas.microsoft.com/office/drawing/2014/main" id="{458B93A0-EB37-4923-A687-E22B8F91C5BA}"/>
              </a:ext>
            </a:extLst>
          </p:cNvPr>
          <p:cNvSpPr txBox="1">
            <a:spLocks noChangeArrowheads="1"/>
          </p:cNvSpPr>
          <p:nvPr/>
        </p:nvSpPr>
        <p:spPr bwMode="auto">
          <a:xfrm>
            <a:off x="8089901" y="4149725"/>
            <a:ext cx="2829736" cy="276999"/>
          </a:xfrm>
          <a:prstGeom prst="rect">
            <a:avLst/>
          </a:prstGeom>
          <a:noFill/>
          <a:ln w="9525">
            <a:noFill/>
            <a:miter lim="800000"/>
            <a:headEnd/>
            <a:tailEnd/>
          </a:ln>
          <a:effectLst/>
        </p:spPr>
        <p:txBody>
          <a:bodyPr wrap="square">
            <a:spAutoFit/>
          </a:bodyPr>
          <a:lstStyle/>
          <a:p>
            <a:pPr>
              <a:spcBef>
                <a:spcPct val="50000"/>
              </a:spcBef>
              <a:defRPr/>
            </a:pPr>
            <a:r>
              <a:rPr lang="es-ES" sz="1200" b="1" dirty="0" err="1">
                <a:latin typeface="Gotham" pitchFamily="50" charset="0"/>
              </a:rPr>
              <a:t>Julianne</a:t>
            </a:r>
            <a:r>
              <a:rPr lang="es-ES" sz="1200" b="1" dirty="0">
                <a:latin typeface="Gotham" pitchFamily="50" charset="0"/>
              </a:rPr>
              <a:t> </a:t>
            </a:r>
            <a:r>
              <a:rPr lang="es-ES" sz="1200" b="1" dirty="0" err="1">
                <a:latin typeface="Gotham" pitchFamily="50" charset="0"/>
              </a:rPr>
              <a:t>Imperato-McGinley</a:t>
            </a:r>
            <a:endParaRPr lang="es-ES" sz="1200" b="1" dirty="0">
              <a:latin typeface="Gotham" pitchFamily="50" charset="0"/>
            </a:endParaRPr>
          </a:p>
        </p:txBody>
      </p:sp>
      <p:sp>
        <p:nvSpPr>
          <p:cNvPr id="1017864" name="Text Box 8">
            <a:extLst>
              <a:ext uri="{FF2B5EF4-FFF2-40B4-BE49-F238E27FC236}">
                <a16:creationId xmlns:a16="http://schemas.microsoft.com/office/drawing/2014/main" id="{BDA3DC56-20C9-4A2E-B5A0-1FE32AD779B2}"/>
              </a:ext>
            </a:extLst>
          </p:cNvPr>
          <p:cNvSpPr txBox="1">
            <a:spLocks noChangeArrowheads="1"/>
          </p:cNvSpPr>
          <p:nvPr/>
        </p:nvSpPr>
        <p:spPr bwMode="auto">
          <a:xfrm>
            <a:off x="0" y="981075"/>
            <a:ext cx="12192000" cy="368300"/>
          </a:xfrm>
          <a:prstGeom prst="rect">
            <a:avLst/>
          </a:prstGeom>
          <a:noFill/>
          <a:ln w="9525">
            <a:noFill/>
            <a:miter lim="800000"/>
            <a:headEnd/>
            <a:tailEnd/>
          </a:ln>
          <a:effectLst/>
        </p:spPr>
        <p:txBody>
          <a:bodyPr wrap="square">
            <a:spAutoFit/>
          </a:bodyPr>
          <a:lstStyle/>
          <a:p>
            <a:pPr algn="ctr">
              <a:spcBef>
                <a:spcPct val="50000"/>
              </a:spcBef>
              <a:defRPr/>
            </a:pPr>
            <a:r>
              <a:rPr lang="es-ES" b="1" dirty="0">
                <a:latin typeface="Gotham Black" pitchFamily="50" charset="0"/>
              </a:rPr>
              <a:t>Déficit de 5-alfa-reductasa y/o 17-beta-oxidorreductasa </a:t>
            </a:r>
          </a:p>
        </p:txBody>
      </p:sp>
      <p:pic>
        <p:nvPicPr>
          <p:cNvPr id="10" name="Picture 7" descr="huevodoce1">
            <a:extLst>
              <a:ext uri="{FF2B5EF4-FFF2-40B4-BE49-F238E27FC236}">
                <a16:creationId xmlns:a16="http://schemas.microsoft.com/office/drawing/2014/main" id="{6B8611E8-31E9-4951-8434-C0B1D07B5C51}"/>
              </a:ext>
            </a:extLst>
          </p:cNvPr>
          <p:cNvPicPr>
            <a:picLocks noChangeAspect="1" noChangeArrowheads="1"/>
          </p:cNvPicPr>
          <p:nvPr/>
        </p:nvPicPr>
        <p:blipFill>
          <a:blip r:embed="rId5"/>
          <a:srcRect/>
          <a:stretch>
            <a:fillRect/>
          </a:stretch>
        </p:blipFill>
        <p:spPr bwMode="auto">
          <a:xfrm>
            <a:off x="5303839" y="4581525"/>
            <a:ext cx="5184775" cy="2076450"/>
          </a:xfrm>
          <a:prstGeom prst="rect">
            <a:avLst/>
          </a:prstGeom>
          <a:ln w="38100">
            <a:solidFill>
              <a:schemeClr val="tx1"/>
            </a:solidFill>
          </a:ln>
          <a:effectLst>
            <a:outerShdw blurRad="190500" algn="tl" rotWithShape="0">
              <a:srgbClr val="000000">
                <a:alpha val="70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0756" name="Picture 4">
            <a:extLst>
              <a:ext uri="{FF2B5EF4-FFF2-40B4-BE49-F238E27FC236}">
                <a16:creationId xmlns:a16="http://schemas.microsoft.com/office/drawing/2014/main" id="{91FB09DD-E0F6-4133-A446-02CDD557EB1D}"/>
              </a:ext>
            </a:extLst>
          </p:cNvPr>
          <p:cNvPicPr>
            <a:picLocks noGrp="1" noChangeAspect="1" noChangeArrowheads="1"/>
          </p:cNvPicPr>
          <p:nvPr>
            <p:ph idx="1"/>
          </p:nvPr>
        </p:nvPicPr>
        <p:blipFill>
          <a:blip r:embed="rId3" cstate="print"/>
          <a:srcRect l="4487" r="3538"/>
          <a:stretch>
            <a:fillRect/>
          </a:stretch>
        </p:blipFill>
        <p:spPr>
          <a:xfrm>
            <a:off x="2315729" y="2165568"/>
            <a:ext cx="2952328" cy="4308475"/>
          </a:xfrm>
          <a:solidFill>
            <a:srgbClr val="FFFFFF">
              <a:shade val="85000"/>
            </a:srgbClr>
          </a:solidFill>
          <a:ln w="88900" cap="sq">
            <a:solidFill>
              <a:srgbClr val="FFFFFF"/>
            </a:solidFill>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0754" name="Rectangle 2">
            <a:extLst>
              <a:ext uri="{FF2B5EF4-FFF2-40B4-BE49-F238E27FC236}">
                <a16:creationId xmlns:a16="http://schemas.microsoft.com/office/drawing/2014/main" id="{0C9737C2-E075-4675-B965-3E18C47DC26A}"/>
              </a:ext>
            </a:extLst>
          </p:cNvPr>
          <p:cNvSpPr>
            <a:spLocks noGrp="1" noChangeArrowheads="1"/>
          </p:cNvSpPr>
          <p:nvPr>
            <p:ph type="title"/>
          </p:nvPr>
        </p:nvSpPr>
        <p:spPr>
          <a:xfrm>
            <a:off x="0" y="227014"/>
            <a:ext cx="12191999" cy="777875"/>
          </a:xfrm>
        </p:spPr>
        <p:txBody>
          <a:bodyPr>
            <a:normAutofit fontScale="90000"/>
          </a:bodyPr>
          <a:lstStyle/>
          <a:p>
            <a:pPr algn="ctr">
              <a:defRPr/>
            </a:pPr>
            <a:r>
              <a:rPr lang="es-ES" sz="2800" dirty="0">
                <a:solidFill>
                  <a:srgbClr val="5F6DAC"/>
                </a:solidFill>
                <a:effectLst>
                  <a:outerShdw blurRad="38100" dist="38100" dir="2700000" algn="tl">
                    <a:srgbClr val="000000">
                      <a:alpha val="43137"/>
                    </a:srgbClr>
                  </a:outerShdw>
                </a:effectLst>
                <a:latin typeface="Gotham Black" pitchFamily="50" charset="0"/>
              </a:rPr>
              <a:t>Las gemelas Andrea y Laura </a:t>
            </a:r>
            <a:br>
              <a:rPr lang="es-ES" sz="2800" dirty="0">
                <a:solidFill>
                  <a:srgbClr val="5F6DAC"/>
                </a:solidFill>
                <a:effectLst>
                  <a:outerShdw blurRad="38100" dist="38100" dir="2700000" algn="tl">
                    <a:srgbClr val="000000">
                      <a:alpha val="43137"/>
                    </a:srgbClr>
                  </a:outerShdw>
                </a:effectLst>
                <a:latin typeface="Gotham Black" pitchFamily="50" charset="0"/>
              </a:rPr>
            </a:br>
            <a:r>
              <a:rPr lang="es-ES" sz="2800" dirty="0">
                <a:solidFill>
                  <a:srgbClr val="5F6DAC"/>
                </a:solidFill>
                <a:effectLst>
                  <a:outerShdw blurRad="38100" dist="38100" dir="2700000" algn="tl">
                    <a:srgbClr val="000000">
                      <a:alpha val="43137"/>
                    </a:srgbClr>
                  </a:outerShdw>
                </a:effectLst>
                <a:latin typeface="Gotham Black" pitchFamily="50" charset="0"/>
              </a:rPr>
              <a:t>no pueden ser olímpicas</a:t>
            </a:r>
          </a:p>
        </p:txBody>
      </p:sp>
      <p:sp>
        <p:nvSpPr>
          <p:cNvPr id="330755" name="Text Box 3">
            <a:extLst>
              <a:ext uri="{FF2B5EF4-FFF2-40B4-BE49-F238E27FC236}">
                <a16:creationId xmlns:a16="http://schemas.microsoft.com/office/drawing/2014/main" id="{55BF5C3D-5568-40FF-9784-D3968B0A7BD1}"/>
              </a:ext>
            </a:extLst>
          </p:cNvPr>
          <p:cNvSpPr txBox="1">
            <a:spLocks noChangeArrowheads="1"/>
          </p:cNvSpPr>
          <p:nvPr/>
        </p:nvSpPr>
        <p:spPr bwMode="auto">
          <a:xfrm>
            <a:off x="475375" y="1221320"/>
            <a:ext cx="11241247" cy="369332"/>
          </a:xfrm>
          <a:prstGeom prst="rect">
            <a:avLst/>
          </a:prstGeom>
          <a:noFill/>
          <a:ln w="38100">
            <a:solidFill>
              <a:srgbClr val="5F6DAC"/>
            </a:solidFill>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ctr">
              <a:spcBef>
                <a:spcPct val="50000"/>
              </a:spcBef>
              <a:defRPr/>
            </a:pPr>
            <a:r>
              <a:rPr lang="es-ES" b="1" dirty="0">
                <a:solidFill>
                  <a:srgbClr val="5F6DAC"/>
                </a:solidFill>
                <a:latin typeface="Gotham Black" pitchFamily="50" charset="0"/>
              </a:rPr>
              <a:t>Porque son XY  </a:t>
            </a:r>
            <a:r>
              <a:rPr lang="es-ES" dirty="0">
                <a:latin typeface="Gotham Black" pitchFamily="50" charset="0"/>
              </a:rPr>
              <a:t>con Déficit Total de Receptores androgénicos </a:t>
            </a:r>
            <a:r>
              <a:rPr lang="es-ES" b="1" dirty="0">
                <a:solidFill>
                  <a:srgbClr val="5F6DAC"/>
                </a:solidFill>
                <a:latin typeface="Gotham Black" pitchFamily="50" charset="0"/>
              </a:rPr>
              <a:t>(SIA)</a:t>
            </a:r>
          </a:p>
        </p:txBody>
      </p:sp>
      <p:pic>
        <p:nvPicPr>
          <p:cNvPr id="330757" name="Picture 5">
            <a:extLst>
              <a:ext uri="{FF2B5EF4-FFF2-40B4-BE49-F238E27FC236}">
                <a16:creationId xmlns:a16="http://schemas.microsoft.com/office/drawing/2014/main" id="{3435946F-A24E-4520-8BA2-36ABAB5DAE40}"/>
              </a:ext>
            </a:extLst>
          </p:cNvPr>
          <p:cNvPicPr>
            <a:picLocks noChangeAspect="1" noChangeArrowheads="1"/>
          </p:cNvPicPr>
          <p:nvPr/>
        </p:nvPicPr>
        <p:blipFill>
          <a:blip r:embed="rId4" cstate="print"/>
          <a:srcRect l="2350" t="1646" r="5991" b="2896"/>
          <a:stretch>
            <a:fillRect/>
          </a:stretch>
        </p:blipFill>
        <p:spPr bwMode="auto">
          <a:xfrm>
            <a:off x="6599920" y="2176415"/>
            <a:ext cx="2808312" cy="41764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0758" name="Text Box 6">
            <a:extLst>
              <a:ext uri="{FF2B5EF4-FFF2-40B4-BE49-F238E27FC236}">
                <a16:creationId xmlns:a16="http://schemas.microsoft.com/office/drawing/2014/main" id="{0FD4FA5E-3EBF-4DF1-9DF7-DDC6B337B852}"/>
              </a:ext>
            </a:extLst>
          </p:cNvPr>
          <p:cNvSpPr txBox="1">
            <a:spLocks noChangeArrowheads="1"/>
          </p:cNvSpPr>
          <p:nvPr/>
        </p:nvSpPr>
        <p:spPr bwMode="auto">
          <a:xfrm>
            <a:off x="2207568" y="6352879"/>
            <a:ext cx="3168650" cy="366713"/>
          </a:xfrm>
          <a:prstGeom prst="rect">
            <a:avLst/>
          </a:prstGeom>
          <a:solidFill>
            <a:srgbClr val="5F6DAC"/>
          </a:solidFill>
          <a:ln>
            <a:headEnd/>
            <a:tailEnd/>
          </a:ln>
        </p:spPr>
        <p:style>
          <a:lnRef idx="0">
            <a:schemeClr val="accent3"/>
          </a:lnRef>
          <a:fillRef idx="3">
            <a:schemeClr val="accent3"/>
          </a:fillRef>
          <a:effectRef idx="3">
            <a:schemeClr val="accent3"/>
          </a:effectRef>
          <a:fontRef idx="minor">
            <a:schemeClr val="lt1"/>
          </a:fontRef>
        </p:style>
        <p:txBody>
          <a:bodyPr>
            <a:spAutoFit/>
          </a:bodyPr>
          <a:lstStyle/>
          <a:p>
            <a:pPr>
              <a:spcBef>
                <a:spcPct val="50000"/>
              </a:spcBef>
              <a:defRPr/>
            </a:pPr>
            <a:r>
              <a:rPr lang="es-ES" dirty="0">
                <a:latin typeface="Arial" charset="0"/>
              </a:rPr>
              <a:t>Andrea y Laura con 12 años</a:t>
            </a:r>
          </a:p>
        </p:txBody>
      </p:sp>
      <p:sp>
        <p:nvSpPr>
          <p:cNvPr id="330759" name="Text Box 7">
            <a:extLst>
              <a:ext uri="{FF2B5EF4-FFF2-40B4-BE49-F238E27FC236}">
                <a16:creationId xmlns:a16="http://schemas.microsoft.com/office/drawing/2014/main" id="{2B720AED-596A-4125-93A7-980EEC4637C3}"/>
              </a:ext>
            </a:extLst>
          </p:cNvPr>
          <p:cNvSpPr txBox="1">
            <a:spLocks noChangeArrowheads="1"/>
          </p:cNvSpPr>
          <p:nvPr/>
        </p:nvSpPr>
        <p:spPr bwMode="auto">
          <a:xfrm>
            <a:off x="6384032" y="6352878"/>
            <a:ext cx="3240087" cy="366713"/>
          </a:xfrm>
          <a:prstGeom prst="rect">
            <a:avLst/>
          </a:prstGeom>
          <a:solidFill>
            <a:srgbClr val="5F6DAC"/>
          </a:solidFill>
          <a:ln>
            <a:noFill/>
            <a:headEnd/>
            <a:tailEnd/>
          </a:ln>
        </p:spPr>
        <p:style>
          <a:lnRef idx="0">
            <a:schemeClr val="accent3"/>
          </a:lnRef>
          <a:fillRef idx="3">
            <a:schemeClr val="accent3"/>
          </a:fillRef>
          <a:effectRef idx="3">
            <a:schemeClr val="accent3"/>
          </a:effectRef>
          <a:fontRef idx="minor">
            <a:schemeClr val="lt1"/>
          </a:fontRef>
        </p:style>
        <p:txBody>
          <a:bodyPr>
            <a:spAutoFit/>
          </a:bodyPr>
          <a:lstStyle/>
          <a:p>
            <a:pPr>
              <a:spcBef>
                <a:spcPct val="50000"/>
              </a:spcBef>
              <a:defRPr/>
            </a:pPr>
            <a:r>
              <a:rPr lang="es-ES" dirty="0">
                <a:latin typeface="Arial" charset="0"/>
              </a:rPr>
              <a:t>Andrea y Laura con 15 años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nodeType="clickEffect">
                                  <p:stCondLst>
                                    <p:cond delay="0"/>
                                  </p:stCondLst>
                                  <p:childTnLst>
                                    <p:set>
                                      <p:cBhvr>
                                        <p:cTn id="6" dur="1" fill="hold">
                                          <p:stCondLst>
                                            <p:cond delay="0"/>
                                          </p:stCondLst>
                                        </p:cTn>
                                        <p:tgtEl>
                                          <p:spTgt spid="330756"/>
                                        </p:tgtEl>
                                        <p:attrNameLst>
                                          <p:attrName>style.visibility</p:attrName>
                                        </p:attrNameLst>
                                      </p:cBhvr>
                                      <p:to>
                                        <p:strVal val="visible"/>
                                      </p:to>
                                    </p:set>
                                    <p:animEffect transition="in" filter="wheel(4)">
                                      <p:cBhvr>
                                        <p:cTn id="7" dur="2000"/>
                                        <p:tgtEl>
                                          <p:spTgt spid="330756"/>
                                        </p:tgtEl>
                                      </p:cBhvr>
                                    </p:animEffect>
                                  </p:childTnLst>
                                </p:cTn>
                              </p:par>
                              <p:par>
                                <p:cTn id="8" presetID="21" presetClass="entr" presetSubtype="4" fill="hold" nodeType="withEffect">
                                  <p:stCondLst>
                                    <p:cond delay="0"/>
                                  </p:stCondLst>
                                  <p:childTnLst>
                                    <p:set>
                                      <p:cBhvr>
                                        <p:cTn id="9" dur="1" fill="hold">
                                          <p:stCondLst>
                                            <p:cond delay="0"/>
                                          </p:stCondLst>
                                        </p:cTn>
                                        <p:tgtEl>
                                          <p:spTgt spid="330757"/>
                                        </p:tgtEl>
                                        <p:attrNameLst>
                                          <p:attrName>style.visibility</p:attrName>
                                        </p:attrNameLst>
                                      </p:cBhvr>
                                      <p:to>
                                        <p:strVal val="visible"/>
                                      </p:to>
                                    </p:set>
                                    <p:animEffect transition="in" filter="wheel(4)">
                                      <p:cBhvr>
                                        <p:cTn id="10" dur="2000"/>
                                        <p:tgtEl>
                                          <p:spTgt spid="330757"/>
                                        </p:tgtEl>
                                      </p:cBhvr>
                                    </p:animEffect>
                                  </p:childTnLst>
                                </p:cTn>
                              </p:par>
                              <p:par>
                                <p:cTn id="11" presetID="21" presetClass="entr" presetSubtype="4" fill="hold" nodeType="withEffect">
                                  <p:stCondLst>
                                    <p:cond delay="0"/>
                                  </p:stCondLst>
                                  <p:childTnLst>
                                    <p:set>
                                      <p:cBhvr>
                                        <p:cTn id="12" dur="1" fill="hold">
                                          <p:stCondLst>
                                            <p:cond delay="0"/>
                                          </p:stCondLst>
                                        </p:cTn>
                                        <p:tgtEl>
                                          <p:spTgt spid="330758"/>
                                        </p:tgtEl>
                                        <p:attrNameLst>
                                          <p:attrName>style.visibility</p:attrName>
                                        </p:attrNameLst>
                                      </p:cBhvr>
                                      <p:to>
                                        <p:strVal val="visible"/>
                                      </p:to>
                                    </p:set>
                                    <p:animEffect transition="in" filter="wheel(4)">
                                      <p:cBhvr>
                                        <p:cTn id="13" dur="2000"/>
                                        <p:tgtEl>
                                          <p:spTgt spid="330758"/>
                                        </p:tgtEl>
                                      </p:cBhvr>
                                    </p:animEffect>
                                  </p:childTnLst>
                                </p:cTn>
                              </p:par>
                              <p:par>
                                <p:cTn id="14" presetID="21" presetClass="entr" presetSubtype="4" fill="hold" nodeType="withEffect">
                                  <p:stCondLst>
                                    <p:cond delay="0"/>
                                  </p:stCondLst>
                                  <p:childTnLst>
                                    <p:set>
                                      <p:cBhvr>
                                        <p:cTn id="15" dur="1" fill="hold">
                                          <p:stCondLst>
                                            <p:cond delay="0"/>
                                          </p:stCondLst>
                                        </p:cTn>
                                        <p:tgtEl>
                                          <p:spTgt spid="330759"/>
                                        </p:tgtEl>
                                        <p:attrNameLst>
                                          <p:attrName>style.visibility</p:attrName>
                                        </p:attrNameLst>
                                      </p:cBhvr>
                                      <p:to>
                                        <p:strVal val="visible"/>
                                      </p:to>
                                    </p:set>
                                    <p:animEffect transition="in" filter="wheel(4)">
                                      <p:cBhvr>
                                        <p:cTn id="16" dur="2000"/>
                                        <p:tgtEl>
                                          <p:spTgt spid="33075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30755"/>
                                        </p:tgtEl>
                                        <p:attrNameLst>
                                          <p:attrName>style.visibility</p:attrName>
                                        </p:attrNameLst>
                                      </p:cBhvr>
                                      <p:to>
                                        <p:strVal val="visible"/>
                                      </p:to>
                                    </p:set>
                                    <p:animEffect transition="in" filter="wipe(down)">
                                      <p:cBhvr>
                                        <p:cTn id="21" dur="500"/>
                                        <p:tgtEl>
                                          <p:spTgt spid="3307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5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3BF13381-C573-4595-98D7-0F7C099204B9}"/>
              </a:ext>
            </a:extLst>
          </p:cNvPr>
          <p:cNvSpPr txBox="1"/>
          <p:nvPr/>
        </p:nvSpPr>
        <p:spPr>
          <a:xfrm>
            <a:off x="0" y="310393"/>
            <a:ext cx="12192000" cy="646331"/>
          </a:xfrm>
          <a:prstGeom prst="rect">
            <a:avLst/>
          </a:prstGeom>
          <a:noFill/>
        </p:spPr>
        <p:txBody>
          <a:bodyPr wrap="square" rtlCol="0">
            <a:spAutoFit/>
          </a:bodyPr>
          <a:lstStyle/>
          <a:p>
            <a:pPr algn="ctr"/>
            <a:r>
              <a:rPr lang="es-ES" sz="3600" b="1" dirty="0">
                <a:solidFill>
                  <a:srgbClr val="5F6DAC"/>
                </a:solidFill>
                <a:effectLst>
                  <a:outerShdw blurRad="38100" dist="38100" dir="2700000" algn="tl">
                    <a:srgbClr val="000000">
                      <a:alpha val="43137"/>
                    </a:srgbClr>
                  </a:outerShdw>
                </a:effectLst>
                <a:latin typeface="Gotham Black" pitchFamily="50" charset="0"/>
              </a:rPr>
              <a:t>IDENTIDAD SEXUAL</a:t>
            </a:r>
          </a:p>
        </p:txBody>
      </p:sp>
      <p:pic>
        <p:nvPicPr>
          <p:cNvPr id="6" name="Imagen 5" descr="Interfaz de usuario gráfica, Sitio web&#10;&#10;Descripción generada automáticamente">
            <a:extLst>
              <a:ext uri="{FF2B5EF4-FFF2-40B4-BE49-F238E27FC236}">
                <a16:creationId xmlns:a16="http://schemas.microsoft.com/office/drawing/2014/main" id="{BB1F6AB5-C2E5-4388-9E84-040F498F6C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155" y="1082178"/>
            <a:ext cx="5148466" cy="45258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descr="Interfaz de usuario gráfica, Texto, Aplicación, Correo electrónico&#10;&#10;Descripción generada automáticamente">
            <a:extLst>
              <a:ext uri="{FF2B5EF4-FFF2-40B4-BE49-F238E27FC236}">
                <a16:creationId xmlns:a16="http://schemas.microsoft.com/office/drawing/2014/main" id="{B77F2607-A65E-499E-8408-58756E6D3D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7387" y="2803641"/>
            <a:ext cx="6637041" cy="38480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n 9" descr="Interfaz de usuario gráfica, Texto, Aplicación&#10;&#10;Descripción generada automáticamente">
            <a:extLst>
              <a:ext uri="{FF2B5EF4-FFF2-40B4-BE49-F238E27FC236}">
                <a16:creationId xmlns:a16="http://schemas.microsoft.com/office/drawing/2014/main" id="{22DA5D76-DDD8-44B3-9EB8-F41F348F2F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870" y="1665547"/>
            <a:ext cx="5430809" cy="47226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descr="Interfaz de usuario gráfica&#10;&#10;Descripción generada automáticamente">
            <a:extLst>
              <a:ext uri="{FF2B5EF4-FFF2-40B4-BE49-F238E27FC236}">
                <a16:creationId xmlns:a16="http://schemas.microsoft.com/office/drawing/2014/main" id="{32527E4B-0C23-4529-A423-8B6FA9F027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2009" y="1174623"/>
            <a:ext cx="6457032" cy="47438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8414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ircle(in)">
                                      <p:cBhvr>
                                        <p:cTn id="2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9DE1049-BAC5-4096-9A29-E68FF7EB6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3380" y="202274"/>
            <a:ext cx="3143486" cy="36776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CuadroTexto 6">
            <a:extLst>
              <a:ext uri="{FF2B5EF4-FFF2-40B4-BE49-F238E27FC236}">
                <a16:creationId xmlns:a16="http://schemas.microsoft.com/office/drawing/2014/main" id="{53CF7FBA-DAA6-44A0-8902-C20077B89460}"/>
              </a:ext>
            </a:extLst>
          </p:cNvPr>
          <p:cNvSpPr txBox="1"/>
          <p:nvPr/>
        </p:nvSpPr>
        <p:spPr>
          <a:xfrm>
            <a:off x="0" y="5263278"/>
            <a:ext cx="12192000" cy="646331"/>
          </a:xfrm>
          <a:prstGeom prst="rect">
            <a:avLst/>
          </a:prstGeom>
          <a:noFill/>
        </p:spPr>
        <p:txBody>
          <a:bodyPr wrap="square">
            <a:spAutoFit/>
          </a:bodyPr>
          <a:lstStyle/>
          <a:p>
            <a:pPr algn="ctr"/>
            <a:r>
              <a:rPr lang="es-ES" b="1" dirty="0">
                <a:latin typeface="Gotham Black" pitchFamily="50" charset="0"/>
                <a:hlinkClick r:id="rId3">
                  <a:extLst>
                    <a:ext uri="{A12FA001-AC4F-418D-AE19-62706E023703}">
                      <ahyp:hlinkClr xmlns:ahyp="http://schemas.microsoft.com/office/drawing/2018/hyperlinkcolor" val="tx"/>
                    </a:ext>
                  </a:extLst>
                </a:hlinkClick>
              </a:rPr>
              <a:t>VIDEO:</a:t>
            </a:r>
          </a:p>
          <a:p>
            <a:pPr algn="ctr"/>
            <a:r>
              <a:rPr lang="es-ES" b="1" dirty="0">
                <a:solidFill>
                  <a:srgbClr val="5F6DAC"/>
                </a:solidFill>
                <a:latin typeface="Gotham Black" pitchFamily="50" charset="0"/>
                <a:hlinkClick r:id="rId3">
                  <a:extLst>
                    <a:ext uri="{A12FA001-AC4F-418D-AE19-62706E023703}">
                      <ahyp:hlinkClr xmlns:ahyp="http://schemas.microsoft.com/office/drawing/2018/hyperlinkcolor" val="tx"/>
                    </a:ext>
                  </a:extLst>
                </a:hlinkClick>
              </a:rPr>
              <a:t>HILARIO PINO y ÁNGELA PONCE en LA SEXTA. - YouTube</a:t>
            </a:r>
            <a:endParaRPr lang="es-ES" b="1" dirty="0">
              <a:solidFill>
                <a:srgbClr val="5F6DAC"/>
              </a:solidFill>
              <a:latin typeface="Gotham Black" pitchFamily="50" charset="0"/>
            </a:endParaRPr>
          </a:p>
        </p:txBody>
      </p:sp>
      <p:pic>
        <p:nvPicPr>
          <p:cNvPr id="9" name="Imagen 8" descr="Un par de personas de pie&#10;&#10;Descripción generada automáticamente con confianza baja">
            <a:extLst>
              <a:ext uri="{FF2B5EF4-FFF2-40B4-BE49-F238E27FC236}">
                <a16:creationId xmlns:a16="http://schemas.microsoft.com/office/drawing/2014/main" id="{2E585EEA-85D9-4E5B-93B4-25B4DC0999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7277" y="1454080"/>
            <a:ext cx="6317446" cy="35909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3863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E7030BF-7900-44A8-8622-3AA8C55E6EB3}"/>
              </a:ext>
            </a:extLst>
          </p:cNvPr>
          <p:cNvSpPr txBox="1"/>
          <p:nvPr/>
        </p:nvSpPr>
        <p:spPr>
          <a:xfrm>
            <a:off x="-1" y="5620435"/>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La vida nos ha hecho una putada | Alicia García | </a:t>
            </a:r>
            <a:r>
              <a:rPr lang="es-ES" dirty="0" err="1">
                <a:solidFill>
                  <a:srgbClr val="5F6DAC"/>
                </a:solidFill>
                <a:latin typeface="Gotham Black" pitchFamily="50" charset="0"/>
                <a:hlinkClick r:id="rId2">
                  <a:extLst>
                    <a:ext uri="{A12FA001-AC4F-418D-AE19-62706E023703}">
                      <ahyp:hlinkClr xmlns:ahyp="http://schemas.microsoft.com/office/drawing/2018/hyperlinkcolor" val="tx"/>
                    </a:ext>
                  </a:extLst>
                </a:hlinkClick>
              </a:rPr>
              <a:t>HeartWorks</a:t>
            </a: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 </a:t>
            </a:r>
            <a:r>
              <a:rPr lang="es-ES" dirty="0" err="1">
                <a:solidFill>
                  <a:srgbClr val="5F6DAC"/>
                </a:solidFill>
                <a:latin typeface="Gotham Black" pitchFamily="50" charset="0"/>
                <a:hlinkClick r:id="rId2">
                  <a:extLst>
                    <a:ext uri="{A12FA001-AC4F-418D-AE19-62706E023703}">
                      <ahyp:hlinkClr xmlns:ahyp="http://schemas.microsoft.com/office/drawing/2018/hyperlinkcolor" val="tx"/>
                    </a:ext>
                  </a:extLst>
                </a:hlinkClick>
              </a:rPr>
              <a:t>Productions</a:t>
            </a: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 - YouTube</a:t>
            </a:r>
            <a:endParaRPr lang="es-ES" dirty="0">
              <a:solidFill>
                <a:srgbClr val="5F6DAC"/>
              </a:solidFill>
              <a:latin typeface="Gotham Black" pitchFamily="50" charset="0"/>
            </a:endParaRPr>
          </a:p>
        </p:txBody>
      </p:sp>
      <p:pic>
        <p:nvPicPr>
          <p:cNvPr id="6" name="Imagen 5" descr="Imagen que contiene árbol, exterior, planta, hombre&#10;&#10;Descripción generada automáticamente">
            <a:extLst>
              <a:ext uri="{FF2B5EF4-FFF2-40B4-BE49-F238E27FC236}">
                <a16:creationId xmlns:a16="http://schemas.microsoft.com/office/drawing/2014/main" id="{1378D6DF-1579-4EAC-899E-5AEDE9DE98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7618" y="223763"/>
            <a:ext cx="9216761" cy="52001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91677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EAEF6FC-1B4A-494E-92B0-32459DA784AC}"/>
              </a:ext>
            </a:extLst>
          </p:cNvPr>
          <p:cNvSpPr txBox="1"/>
          <p:nvPr/>
        </p:nvSpPr>
        <p:spPr>
          <a:xfrm>
            <a:off x="0" y="828288"/>
            <a:ext cx="12192000" cy="5201424"/>
          </a:xfrm>
          <a:prstGeom prst="rect">
            <a:avLst/>
          </a:prstGeom>
          <a:noFill/>
        </p:spPr>
        <p:txBody>
          <a:bodyPr wrap="square" rtlCol="0">
            <a:spAutoFit/>
          </a:bodyPr>
          <a:lstStyle/>
          <a:p>
            <a:pPr algn="ctr"/>
            <a:r>
              <a:rPr lang="es-ES" sz="4000" dirty="0">
                <a:solidFill>
                  <a:srgbClr val="5F6DB2"/>
                </a:solidFill>
                <a:effectLst>
                  <a:outerShdw blurRad="38100" dist="38100" dir="2700000" algn="tl">
                    <a:srgbClr val="000000">
                      <a:alpha val="43137"/>
                    </a:srgbClr>
                  </a:outerShdw>
                </a:effectLst>
                <a:latin typeface="Gotham Black" pitchFamily="50" charset="0"/>
              </a:rPr>
              <a:t>IDENTIDAD SEXUAL:</a:t>
            </a:r>
          </a:p>
          <a:p>
            <a:endParaRPr lang="es-ES" sz="3600" dirty="0">
              <a:solidFill>
                <a:srgbClr val="5F6DB2"/>
              </a:solidFill>
              <a:latin typeface="Gotham Black" pitchFamily="50" charset="0"/>
            </a:endParaRPr>
          </a:p>
          <a:p>
            <a:r>
              <a:rPr lang="es-ES" sz="3600" dirty="0">
                <a:solidFill>
                  <a:srgbClr val="8C88A3"/>
                </a:solidFill>
                <a:latin typeface="Gotham Black" pitchFamily="50" charset="0"/>
              </a:rPr>
              <a:t>	</a:t>
            </a:r>
            <a:r>
              <a:rPr lang="es-ES" sz="3600" dirty="0">
                <a:latin typeface="Gotham Black" pitchFamily="50" charset="0"/>
              </a:rPr>
              <a:t>- No se inventa, se descubre.</a:t>
            </a:r>
          </a:p>
          <a:p>
            <a:r>
              <a:rPr lang="es-ES" sz="3600" dirty="0">
                <a:latin typeface="Gotham Black" pitchFamily="50" charset="0"/>
              </a:rPr>
              <a:t>	- No se elige (ladrillo </a:t>
            </a:r>
            <a:r>
              <a:rPr lang="es-ES" sz="3600" dirty="0" err="1">
                <a:latin typeface="Gotham Black" pitchFamily="50" charset="0"/>
              </a:rPr>
              <a:t>transexuado</a:t>
            </a:r>
            <a:r>
              <a:rPr lang="es-ES" sz="3600" dirty="0">
                <a:latin typeface="Gotham Black" pitchFamily="50" charset="0"/>
              </a:rPr>
              <a:t>).</a:t>
            </a:r>
          </a:p>
          <a:p>
            <a:r>
              <a:rPr lang="es-ES" sz="3600" dirty="0">
                <a:latin typeface="Gotham Black" pitchFamily="50" charset="0"/>
              </a:rPr>
              <a:t>	- No se aprende. I.S = G +C</a:t>
            </a:r>
          </a:p>
          <a:p>
            <a:r>
              <a:rPr lang="es-ES" sz="3600" dirty="0">
                <a:latin typeface="Gotham Black" pitchFamily="50" charset="0"/>
              </a:rPr>
              <a:t>	- Se construye sobre un asiento natural 	(</a:t>
            </a:r>
            <a:r>
              <a:rPr lang="es-ES" sz="3600" dirty="0" err="1">
                <a:latin typeface="Gotham Black" pitchFamily="50" charset="0"/>
              </a:rPr>
              <a:t>egosexuación</a:t>
            </a:r>
            <a:r>
              <a:rPr lang="es-ES" sz="3600" dirty="0">
                <a:latin typeface="Gotham Black" pitchFamily="50" charset="0"/>
              </a:rPr>
              <a:t>) NLET</a:t>
            </a:r>
          </a:p>
          <a:p>
            <a:endParaRPr lang="es-ES" sz="4000" dirty="0">
              <a:solidFill>
                <a:srgbClr val="5F6DB2"/>
              </a:solidFill>
              <a:latin typeface="Gotham" pitchFamily="50" charset="0"/>
            </a:endParaRPr>
          </a:p>
          <a:p>
            <a:endParaRPr lang="es-ES" dirty="0"/>
          </a:p>
          <a:p>
            <a:endParaRPr lang="es-ES" dirty="0"/>
          </a:p>
        </p:txBody>
      </p:sp>
    </p:spTree>
    <p:extLst>
      <p:ext uri="{BB962C8B-B14F-4D97-AF65-F5344CB8AC3E}">
        <p14:creationId xmlns:p14="http://schemas.microsoft.com/office/powerpoint/2010/main" val="227982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los gemelos judíos">
            <a:extLst>
              <a:ext uri="{FF2B5EF4-FFF2-40B4-BE49-F238E27FC236}">
                <a16:creationId xmlns:a16="http://schemas.microsoft.com/office/drawing/2014/main" id="{CF6DF595-1670-4CA9-A3E7-7D678192A5EE}"/>
              </a:ext>
            </a:extLst>
          </p:cNvPr>
          <p:cNvPicPr>
            <a:picLocks noChangeAspect="1" noChangeArrowheads="1"/>
          </p:cNvPicPr>
          <p:nvPr/>
        </p:nvPicPr>
        <p:blipFill>
          <a:blip r:embed="rId2" cstate="print"/>
          <a:srcRect/>
          <a:stretch>
            <a:fillRect/>
          </a:stretch>
        </p:blipFill>
        <p:spPr>
          <a:xfrm>
            <a:off x="6682199" y="1807826"/>
            <a:ext cx="2443819" cy="3242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 Box 6">
            <a:extLst>
              <a:ext uri="{FF2B5EF4-FFF2-40B4-BE49-F238E27FC236}">
                <a16:creationId xmlns:a16="http://schemas.microsoft.com/office/drawing/2014/main" id="{0DB6C697-D24A-44DA-BC8B-9DB69578641E}"/>
              </a:ext>
            </a:extLst>
          </p:cNvPr>
          <p:cNvSpPr txBox="1">
            <a:spLocks noChangeArrowheads="1"/>
          </p:cNvSpPr>
          <p:nvPr/>
        </p:nvSpPr>
        <p:spPr bwMode="auto">
          <a:xfrm>
            <a:off x="0" y="5306555"/>
            <a:ext cx="12191999" cy="1453347"/>
          </a:xfrm>
          <a:prstGeom prst="rect">
            <a:avLst/>
          </a:prstGeom>
          <a:noFill/>
          <a:ln w="38100">
            <a:noFill/>
            <a:miter lim="800000"/>
            <a:headEnd/>
            <a:tailEnd/>
          </a:ln>
          <a:effectLst/>
        </p:spPr>
        <p:txBody>
          <a:bodyPr wrap="square">
            <a:spAutoFit/>
          </a:bodyPr>
          <a:lstStyle/>
          <a:p>
            <a:pPr>
              <a:lnSpc>
                <a:spcPts val="1800"/>
              </a:lnSpc>
              <a:defRPr/>
            </a:pPr>
            <a:r>
              <a:rPr lang="es-ES" sz="1400" dirty="0">
                <a:latin typeface="Gotham Black" pitchFamily="50" charset="0"/>
              </a:rPr>
              <a:t>En 1964, el matrimonio </a:t>
            </a:r>
            <a:r>
              <a:rPr lang="es-ES" sz="1400" dirty="0" err="1">
                <a:latin typeface="Gotham Black" pitchFamily="50" charset="0"/>
              </a:rPr>
              <a:t>Reimer</a:t>
            </a:r>
            <a:r>
              <a:rPr lang="es-ES" sz="1400" dirty="0">
                <a:latin typeface="Gotham Black" pitchFamily="50" charset="0"/>
              </a:rPr>
              <a:t> tuvo dos gemelos varones (Bruce y Brian). A los siete meses, al practicarles la circuncisión eléctrica, uno de ellos (Bruce) sufrió una quemadura que le produjo </a:t>
            </a:r>
            <a:r>
              <a:rPr lang="es-ES" sz="1400" dirty="0" err="1">
                <a:latin typeface="Gotham Black" pitchFamily="50" charset="0"/>
              </a:rPr>
              <a:t>necrosia</a:t>
            </a:r>
            <a:r>
              <a:rPr lang="es-ES" sz="1400" dirty="0">
                <a:latin typeface="Gotham Black" pitchFamily="50" charset="0"/>
              </a:rPr>
              <a:t> genital a nivel abdominal. En el Johns Hopkins Hospital, el equipo del psiquiatra John Money (Baltimore), aconsejó al matrimonio un tratamiento quirúrgico y hormonal con el objetivo de la  reasignación sexual (con </a:t>
            </a:r>
            <a:r>
              <a:rPr lang="es-ES" sz="1400" dirty="0" err="1">
                <a:latin typeface="Gotham Black" pitchFamily="50" charset="0"/>
              </a:rPr>
              <a:t>genitoplastia</a:t>
            </a:r>
            <a:r>
              <a:rPr lang="es-ES" sz="1400" dirty="0">
                <a:latin typeface="Gotham Black" pitchFamily="50" charset="0"/>
              </a:rPr>
              <a:t> </a:t>
            </a:r>
            <a:r>
              <a:rPr lang="es-ES" sz="1400" dirty="0" err="1">
                <a:latin typeface="Gotham Black" pitchFamily="50" charset="0"/>
              </a:rPr>
              <a:t>feminizante</a:t>
            </a:r>
            <a:r>
              <a:rPr lang="es-ES" sz="1400" dirty="0">
                <a:latin typeface="Gotham Black" pitchFamily="50" charset="0"/>
              </a:rPr>
              <a:t> y crianza femenina). En seguimiento a ocho años (1972) todo parecía ir bien:  “</a:t>
            </a:r>
            <a:r>
              <a:rPr lang="es-ES" sz="1400" i="1" dirty="0">
                <a:latin typeface="Gotham Black" pitchFamily="50" charset="0"/>
              </a:rPr>
              <a:t>la niña (Brenda) tiene muchos rasgos de </a:t>
            </a:r>
            <a:r>
              <a:rPr lang="es-ES" sz="1400" i="1" dirty="0" err="1">
                <a:latin typeface="Gotham Black" pitchFamily="50" charset="0"/>
              </a:rPr>
              <a:t>viragismo</a:t>
            </a:r>
            <a:r>
              <a:rPr lang="es-ES" sz="1400" i="1" dirty="0">
                <a:latin typeface="Gotham Black" pitchFamily="50" charset="0"/>
              </a:rPr>
              <a:t> como gran energía física, un alto nivel de actividad, </a:t>
            </a:r>
            <a:r>
              <a:rPr lang="es-ES" sz="1400" i="1" dirty="0" err="1">
                <a:latin typeface="Gotham Black" pitchFamily="50" charset="0"/>
              </a:rPr>
              <a:t>testadurez</a:t>
            </a:r>
            <a:r>
              <a:rPr lang="es-ES" sz="1400" i="1" dirty="0">
                <a:latin typeface="Gotham Black" pitchFamily="50" charset="0"/>
              </a:rPr>
              <a:t> y con frecuencia es la que domina en un grupo de chicas</a:t>
            </a:r>
            <a:r>
              <a:rPr lang="es-ES" sz="1400" dirty="0">
                <a:latin typeface="Gotham Black" pitchFamily="50" charset="0"/>
              </a:rPr>
              <a:t>”.</a:t>
            </a:r>
          </a:p>
        </p:txBody>
      </p:sp>
      <p:pic>
        <p:nvPicPr>
          <p:cNvPr id="4" name="Picture 4" descr="Scan0025">
            <a:extLst>
              <a:ext uri="{FF2B5EF4-FFF2-40B4-BE49-F238E27FC236}">
                <a16:creationId xmlns:a16="http://schemas.microsoft.com/office/drawing/2014/main" id="{C30C7F7B-E41E-4152-9194-2EDBA5E3C9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050" y="2240756"/>
            <a:ext cx="1573213" cy="23764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B236BAC8-5C47-46D4-9F34-83B5B1662644}"/>
              </a:ext>
            </a:extLst>
          </p:cNvPr>
          <p:cNvSpPr txBox="1">
            <a:spLocks noChangeArrowheads="1"/>
          </p:cNvSpPr>
          <p:nvPr/>
        </p:nvSpPr>
        <p:spPr>
          <a:xfrm>
            <a:off x="0" y="188914"/>
            <a:ext cx="12192000" cy="12144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ES" sz="3200" b="1" dirty="0">
                <a:solidFill>
                  <a:srgbClr val="5F6DAC"/>
                </a:solidFill>
                <a:effectLst>
                  <a:outerShdw blurRad="38100" dist="38100" dir="2700000" algn="tl">
                    <a:srgbClr val="000000">
                      <a:alpha val="43137"/>
                    </a:srgbClr>
                  </a:outerShdw>
                </a:effectLst>
                <a:latin typeface="Gotham Black" pitchFamily="50" charset="0"/>
              </a:rPr>
              <a:t>La tragedia del gemelo judío </a:t>
            </a:r>
            <a:br>
              <a:rPr lang="es-ES" sz="3200" b="1" dirty="0">
                <a:solidFill>
                  <a:srgbClr val="5F6DAC"/>
                </a:solidFill>
                <a:effectLst>
                  <a:outerShdw blurRad="38100" dist="38100" dir="2700000" algn="tl">
                    <a:srgbClr val="000000">
                      <a:alpha val="43137"/>
                    </a:srgbClr>
                  </a:outerShdw>
                </a:effectLst>
                <a:latin typeface="Gotham Black" pitchFamily="50" charset="0"/>
              </a:rPr>
            </a:br>
            <a:r>
              <a:rPr lang="es-ES" sz="3200" b="1" dirty="0">
                <a:solidFill>
                  <a:srgbClr val="5F6DAC"/>
                </a:solidFill>
                <a:effectLst>
                  <a:outerShdw blurRad="38100" dist="38100" dir="2700000" algn="tl">
                    <a:srgbClr val="000000">
                      <a:alpha val="43137"/>
                    </a:srgbClr>
                  </a:outerShdw>
                </a:effectLst>
                <a:latin typeface="Gotham Black" pitchFamily="50" charset="0"/>
              </a:rPr>
              <a:t>y el género aprendido.</a:t>
            </a:r>
          </a:p>
          <a:p>
            <a:pPr algn="ctr">
              <a:defRPr/>
            </a:pPr>
            <a:r>
              <a:rPr lang="es-ES" sz="3200" b="1" dirty="0">
                <a:solidFill>
                  <a:srgbClr val="5F6DAC"/>
                </a:solidFill>
                <a:effectLst>
                  <a:outerShdw blurRad="38100" dist="38100" dir="2700000" algn="tl">
                    <a:srgbClr val="000000">
                      <a:alpha val="43137"/>
                    </a:srgbClr>
                  </a:outerShdw>
                </a:effectLst>
                <a:latin typeface="Gotham Black" pitchFamily="50" charset="0"/>
              </a:rPr>
              <a:t>-John Money y David </a:t>
            </a:r>
            <a:r>
              <a:rPr lang="es-ES" sz="3200" b="1" dirty="0" err="1">
                <a:solidFill>
                  <a:srgbClr val="5F6DAC"/>
                </a:solidFill>
                <a:effectLst>
                  <a:outerShdw blurRad="38100" dist="38100" dir="2700000" algn="tl">
                    <a:srgbClr val="000000">
                      <a:alpha val="43137"/>
                    </a:srgbClr>
                  </a:outerShdw>
                </a:effectLst>
                <a:latin typeface="Gotham Black" pitchFamily="50" charset="0"/>
              </a:rPr>
              <a:t>Reimer</a:t>
            </a:r>
            <a:r>
              <a:rPr lang="es-ES" sz="3200" b="1" dirty="0">
                <a:solidFill>
                  <a:srgbClr val="5F6DAC"/>
                </a:solidFill>
                <a:effectLst>
                  <a:outerShdw blurRad="38100" dist="38100" dir="2700000" algn="tl">
                    <a:srgbClr val="000000">
                      <a:alpha val="43137"/>
                    </a:srgbClr>
                  </a:outerShdw>
                </a:effectLst>
                <a:latin typeface="Gotham Black" pitchFamily="50" charset="0"/>
              </a:rPr>
              <a:t>-</a:t>
            </a:r>
          </a:p>
        </p:txBody>
      </p:sp>
    </p:spTree>
    <p:extLst>
      <p:ext uri="{BB962C8B-B14F-4D97-AF65-F5344CB8AC3E}">
        <p14:creationId xmlns:p14="http://schemas.microsoft.com/office/powerpoint/2010/main" val="860998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3B2814B-8F6F-4A22-A20C-C6B78DB6E70E}"/>
              </a:ext>
            </a:extLst>
          </p:cNvPr>
          <p:cNvSpPr txBox="1">
            <a:spLocks noChangeArrowheads="1"/>
          </p:cNvSpPr>
          <p:nvPr/>
        </p:nvSpPr>
        <p:spPr>
          <a:xfrm>
            <a:off x="-1" y="260351"/>
            <a:ext cx="12191999" cy="93662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s-ES" sz="3600" dirty="0">
                <a:solidFill>
                  <a:srgbClr val="5F6DAC"/>
                </a:solidFill>
                <a:latin typeface="Gotham Black" pitchFamily="50" charset="0"/>
              </a:rPr>
              <a:t>La verdadera historia de David </a:t>
            </a:r>
            <a:r>
              <a:rPr lang="es-ES" sz="3600" dirty="0" err="1">
                <a:solidFill>
                  <a:srgbClr val="5F6DAC"/>
                </a:solidFill>
                <a:latin typeface="Gotham Black" pitchFamily="50" charset="0"/>
              </a:rPr>
              <a:t>Reimer</a:t>
            </a:r>
            <a:r>
              <a:rPr lang="es-ES" sz="3600" dirty="0">
                <a:solidFill>
                  <a:srgbClr val="5F6DAC"/>
                </a:solidFill>
                <a:latin typeface="Gotham Black" pitchFamily="50" charset="0"/>
              </a:rPr>
              <a:t> </a:t>
            </a:r>
            <a:br>
              <a:rPr lang="es-ES" sz="3600" dirty="0">
                <a:solidFill>
                  <a:srgbClr val="5F6DAC"/>
                </a:solidFill>
                <a:latin typeface="Gotham Black" pitchFamily="50" charset="0"/>
              </a:rPr>
            </a:br>
            <a:r>
              <a:rPr lang="es-ES" sz="3600" dirty="0">
                <a:solidFill>
                  <a:srgbClr val="5F6DAC"/>
                </a:solidFill>
                <a:latin typeface="Gotham Black" pitchFamily="50" charset="0"/>
              </a:rPr>
              <a:t> </a:t>
            </a:r>
          </a:p>
          <a:p>
            <a:pPr algn="ctr">
              <a:defRPr/>
            </a:pPr>
            <a:r>
              <a:rPr lang="es-ES" sz="3600" dirty="0">
                <a:solidFill>
                  <a:srgbClr val="5F6DAC"/>
                </a:solidFill>
                <a:latin typeface="Gotham Black" pitchFamily="50" charset="0"/>
              </a:rPr>
              <a:t>el transexual </a:t>
            </a:r>
            <a:r>
              <a:rPr lang="es-ES" sz="3600" dirty="0" err="1">
                <a:solidFill>
                  <a:srgbClr val="5F6DAC"/>
                </a:solidFill>
                <a:latin typeface="Gotham Black" pitchFamily="50" charset="0"/>
              </a:rPr>
              <a:t>transexualizado</a:t>
            </a:r>
            <a:br>
              <a:rPr lang="es-ES" sz="3600" dirty="0">
                <a:solidFill>
                  <a:srgbClr val="5F6DAC"/>
                </a:solidFill>
                <a:latin typeface="Gotham Black" pitchFamily="50" charset="0"/>
              </a:rPr>
            </a:br>
            <a:endParaRPr lang="es-ES" sz="3600" dirty="0">
              <a:solidFill>
                <a:srgbClr val="5F6DAC"/>
              </a:solidFill>
              <a:latin typeface="Gotham Black" pitchFamily="50" charset="0"/>
            </a:endParaRPr>
          </a:p>
        </p:txBody>
      </p:sp>
      <p:pic>
        <p:nvPicPr>
          <p:cNvPr id="4" name="Picture 3" descr="Como la naturaleza le hizo">
            <a:extLst>
              <a:ext uri="{FF2B5EF4-FFF2-40B4-BE49-F238E27FC236}">
                <a16:creationId xmlns:a16="http://schemas.microsoft.com/office/drawing/2014/main" id="{B6C7015C-65F2-4B12-9B2E-6A819076AA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66763" y="2334419"/>
            <a:ext cx="1335087" cy="2189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9" descr="Brenda David Reimer1">
            <a:extLst>
              <a:ext uri="{FF2B5EF4-FFF2-40B4-BE49-F238E27FC236}">
                <a16:creationId xmlns:a16="http://schemas.microsoft.com/office/drawing/2014/main" id="{701E1B3A-6466-423D-98D6-4F18A1512E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53140"/>
          <a:stretch>
            <a:fillRect/>
          </a:stretch>
        </p:blipFill>
        <p:spPr bwMode="auto">
          <a:xfrm>
            <a:off x="5551489" y="2919412"/>
            <a:ext cx="1397000" cy="1079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10" descr="david reimer">
            <a:extLst>
              <a:ext uri="{FF2B5EF4-FFF2-40B4-BE49-F238E27FC236}">
                <a16:creationId xmlns:a16="http://schemas.microsoft.com/office/drawing/2014/main" id="{3C262632-BDCD-4895-B322-B16E5D1D7D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3813" y="2439987"/>
            <a:ext cx="2525713" cy="19780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9" descr="Brenda David Reimer1">
            <a:extLst>
              <a:ext uri="{FF2B5EF4-FFF2-40B4-BE49-F238E27FC236}">
                <a16:creationId xmlns:a16="http://schemas.microsoft.com/office/drawing/2014/main" id="{9B891424-5BD5-4492-BA00-BB504DB055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6860" b="6282"/>
          <a:stretch>
            <a:fillRect/>
          </a:stretch>
        </p:blipFill>
        <p:spPr bwMode="auto">
          <a:xfrm>
            <a:off x="7410452" y="2938105"/>
            <a:ext cx="1397000" cy="1079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8" name="Text Box 7">
            <a:extLst>
              <a:ext uri="{FF2B5EF4-FFF2-40B4-BE49-F238E27FC236}">
                <a16:creationId xmlns:a16="http://schemas.microsoft.com/office/drawing/2014/main" id="{135C6140-178C-4D2B-87CD-AB65ABEFD3C5}"/>
              </a:ext>
            </a:extLst>
          </p:cNvPr>
          <p:cNvSpPr txBox="1">
            <a:spLocks noChangeArrowheads="1"/>
          </p:cNvSpPr>
          <p:nvPr/>
        </p:nvSpPr>
        <p:spPr bwMode="auto">
          <a:xfrm>
            <a:off x="0" y="5380038"/>
            <a:ext cx="12192000" cy="986873"/>
          </a:xfrm>
          <a:prstGeom prst="rect">
            <a:avLst/>
          </a:prstGeom>
          <a:noFill/>
          <a:ln w="9525">
            <a:noFill/>
            <a:miter lim="800000"/>
            <a:headEnd/>
            <a:tailEnd/>
          </a:ln>
          <a:effectLst/>
        </p:spPr>
        <p:txBody>
          <a:bodyPr wrap="square">
            <a:spAutoFit/>
          </a:bodyPr>
          <a:lstStyle/>
          <a:p>
            <a:pPr algn="ctr">
              <a:lnSpc>
                <a:spcPts val="1800"/>
              </a:lnSpc>
              <a:defRPr/>
            </a:pPr>
            <a:r>
              <a:rPr lang="es-ES" sz="1200" dirty="0">
                <a:latin typeface="Gotham Black" pitchFamily="50" charset="0"/>
              </a:rPr>
              <a:t>En 1997 </a:t>
            </a:r>
            <a:r>
              <a:rPr lang="es-ES" sz="1200" dirty="0" err="1">
                <a:latin typeface="Gotham Black" pitchFamily="50" charset="0"/>
              </a:rPr>
              <a:t>Diamond</a:t>
            </a:r>
            <a:r>
              <a:rPr lang="es-ES" sz="1200" dirty="0">
                <a:latin typeface="Gotham Black" pitchFamily="50" charset="0"/>
              </a:rPr>
              <a:t> y </a:t>
            </a:r>
            <a:r>
              <a:rPr lang="es-ES" sz="1200" dirty="0" err="1">
                <a:latin typeface="Gotham Black" pitchFamily="50" charset="0"/>
              </a:rPr>
              <a:t>Sigmunson</a:t>
            </a:r>
            <a:r>
              <a:rPr lang="es-ES" sz="1200" dirty="0">
                <a:latin typeface="Gotham Black" pitchFamily="50" charset="0"/>
              </a:rPr>
              <a:t> refutaron las conclusiones de Money y </a:t>
            </a:r>
            <a:r>
              <a:rPr lang="es-ES" sz="1200" dirty="0" err="1">
                <a:latin typeface="Gotham Black" pitchFamily="50" charset="0"/>
              </a:rPr>
              <a:t>Ehrhardt</a:t>
            </a:r>
            <a:r>
              <a:rPr lang="es-ES" sz="1200" dirty="0">
                <a:latin typeface="Gotham Black" pitchFamily="50" charset="0"/>
              </a:rPr>
              <a:t>. En el  2000 el periodista John </a:t>
            </a:r>
            <a:r>
              <a:rPr lang="es-ES" sz="1200" dirty="0" err="1">
                <a:latin typeface="Gotham Black" pitchFamily="50" charset="0"/>
              </a:rPr>
              <a:t>Colapinto</a:t>
            </a:r>
            <a:r>
              <a:rPr lang="es-ES" sz="1200" dirty="0">
                <a:latin typeface="Gotham Black" pitchFamily="50" charset="0"/>
              </a:rPr>
              <a:t> publicó un libro con la historia de David. Bruce (Brenda) </a:t>
            </a:r>
            <a:r>
              <a:rPr lang="es-ES" sz="1200" dirty="0" err="1">
                <a:latin typeface="Gotham Black" pitchFamily="50" charset="0"/>
              </a:rPr>
              <a:t>Reimer</a:t>
            </a:r>
            <a:r>
              <a:rPr lang="es-ES" sz="1200" dirty="0">
                <a:latin typeface="Gotham Black" pitchFamily="50" charset="0"/>
              </a:rPr>
              <a:t>, llegado a la adolescencia rechazó continuar con el estudio de Money, cambió su nombre por David y llegado a la edad adulta se </a:t>
            </a:r>
            <a:r>
              <a:rPr lang="es-ES" sz="1200" dirty="0" err="1">
                <a:latin typeface="Gotham Black" pitchFamily="50" charset="0"/>
              </a:rPr>
              <a:t>transexualizó</a:t>
            </a:r>
            <a:r>
              <a:rPr lang="es-ES" sz="1200" dirty="0">
                <a:latin typeface="Gotham Black" pitchFamily="50" charset="0"/>
              </a:rPr>
              <a:t> (tratamiento con andrógenos y </a:t>
            </a:r>
            <a:r>
              <a:rPr lang="es-ES" sz="1200" dirty="0" err="1">
                <a:latin typeface="Gotham Black" pitchFamily="50" charset="0"/>
              </a:rPr>
              <a:t>faloplasia</a:t>
            </a:r>
            <a:r>
              <a:rPr lang="es-ES" sz="1200" dirty="0">
                <a:latin typeface="Gotham Black" pitchFamily="50" charset="0"/>
              </a:rPr>
              <a:t>). </a:t>
            </a:r>
            <a:r>
              <a:rPr lang="en-GB" sz="1200" dirty="0" err="1">
                <a:latin typeface="Gotham Black" pitchFamily="50" charset="0"/>
              </a:rPr>
              <a:t>Aunque</a:t>
            </a:r>
            <a:r>
              <a:rPr lang="en-GB" sz="1200" dirty="0">
                <a:latin typeface="Gotham Black" pitchFamily="50" charset="0"/>
              </a:rPr>
              <a:t> con </a:t>
            </a:r>
            <a:r>
              <a:rPr lang="en-GB" sz="1200" dirty="0" err="1">
                <a:latin typeface="Gotham Black" pitchFamily="50" charset="0"/>
              </a:rPr>
              <a:t>dificultades</a:t>
            </a:r>
            <a:r>
              <a:rPr lang="en-GB" sz="1200" dirty="0">
                <a:latin typeface="Gotham Black" pitchFamily="50" charset="0"/>
              </a:rPr>
              <a:t> (</a:t>
            </a:r>
            <a:r>
              <a:rPr lang="en-GB" sz="1200" dirty="0" err="1">
                <a:latin typeface="Gotham Black" pitchFamily="50" charset="0"/>
              </a:rPr>
              <a:t>por</a:t>
            </a:r>
            <a:r>
              <a:rPr lang="en-GB" sz="1200" dirty="0">
                <a:latin typeface="Gotham Black" pitchFamily="50" charset="0"/>
              </a:rPr>
              <a:t> </a:t>
            </a:r>
            <a:r>
              <a:rPr lang="en-GB" sz="1200" dirty="0" err="1">
                <a:latin typeface="Gotham Black" pitchFamily="50" charset="0"/>
              </a:rPr>
              <a:t>su</a:t>
            </a:r>
            <a:r>
              <a:rPr lang="en-GB" sz="1200" dirty="0">
                <a:latin typeface="Gotham Black" pitchFamily="50" charset="0"/>
              </a:rPr>
              <a:t> </a:t>
            </a:r>
            <a:r>
              <a:rPr lang="en-GB" sz="1200" dirty="0" err="1">
                <a:latin typeface="Gotham Black" pitchFamily="50" charset="0"/>
              </a:rPr>
              <a:t>crianza</a:t>
            </a:r>
            <a:r>
              <a:rPr lang="en-GB" sz="1200" dirty="0">
                <a:latin typeface="Gotham Black" pitchFamily="50" charset="0"/>
              </a:rPr>
              <a:t> en </a:t>
            </a:r>
            <a:r>
              <a:rPr lang="en-GB" sz="1200" dirty="0" err="1">
                <a:latin typeface="Gotham Black" pitchFamily="50" charset="0"/>
              </a:rPr>
              <a:t>sentido</a:t>
            </a:r>
            <a:r>
              <a:rPr lang="en-GB" sz="1200" dirty="0">
                <a:latin typeface="Gotham Black" pitchFamily="50" charset="0"/>
              </a:rPr>
              <a:t> </a:t>
            </a:r>
            <a:r>
              <a:rPr lang="en-GB" sz="1200" dirty="0" err="1">
                <a:latin typeface="Gotham Black" pitchFamily="50" charset="0"/>
              </a:rPr>
              <a:t>inverso</a:t>
            </a:r>
            <a:r>
              <a:rPr lang="en-GB" sz="1200" dirty="0">
                <a:latin typeface="Gotham Black" pitchFamily="50" charset="0"/>
              </a:rPr>
              <a:t>) </a:t>
            </a:r>
            <a:r>
              <a:rPr lang="en-GB" sz="1200" dirty="0" err="1">
                <a:latin typeface="Gotham Black" pitchFamily="50" charset="0"/>
              </a:rPr>
              <a:t>adquirió</a:t>
            </a:r>
            <a:r>
              <a:rPr lang="en-GB" sz="1200" dirty="0">
                <a:latin typeface="Gotham Black" pitchFamily="50" charset="0"/>
              </a:rPr>
              <a:t> </a:t>
            </a:r>
            <a:r>
              <a:rPr lang="en-GB" sz="1200" dirty="0" err="1">
                <a:latin typeface="Gotham Black" pitchFamily="50" charset="0"/>
              </a:rPr>
              <a:t>una</a:t>
            </a:r>
            <a:r>
              <a:rPr lang="en-GB" sz="1200" dirty="0">
                <a:latin typeface="Gotham Black" pitchFamily="50" charset="0"/>
              </a:rPr>
              <a:t>  </a:t>
            </a:r>
            <a:r>
              <a:rPr lang="en-GB" sz="1200" dirty="0" err="1">
                <a:latin typeface="Gotham Black" pitchFamily="50" charset="0"/>
              </a:rPr>
              <a:t>identidad</a:t>
            </a:r>
            <a:r>
              <a:rPr lang="en-GB" sz="1200" dirty="0">
                <a:latin typeface="Gotham Black" pitchFamily="50" charset="0"/>
              </a:rPr>
              <a:t> sexual </a:t>
            </a:r>
            <a:r>
              <a:rPr lang="en-GB" sz="1200" dirty="0" err="1">
                <a:latin typeface="Gotham Black" pitchFamily="50" charset="0"/>
              </a:rPr>
              <a:t>masculina</a:t>
            </a:r>
            <a:r>
              <a:rPr lang="en-GB" sz="1200" dirty="0">
                <a:latin typeface="Gotham Black" pitchFamily="50" charset="0"/>
              </a:rPr>
              <a:t>. </a:t>
            </a:r>
            <a:r>
              <a:rPr lang="es-ES" sz="1200" dirty="0">
                <a:latin typeface="Gotham Black" pitchFamily="50" charset="0"/>
              </a:rPr>
              <a:t>Se casó con una mujer y adoptó un hijo.</a:t>
            </a:r>
            <a:r>
              <a:rPr lang="en-GB" sz="1200" dirty="0">
                <a:latin typeface="Gotham Black" pitchFamily="50" charset="0"/>
              </a:rPr>
              <a:t> En primavera del 2004 se </a:t>
            </a:r>
            <a:r>
              <a:rPr lang="en-GB" sz="1200" dirty="0" err="1">
                <a:latin typeface="Gotham Black" pitchFamily="50" charset="0"/>
              </a:rPr>
              <a:t>suicidó</a:t>
            </a:r>
            <a:r>
              <a:rPr lang="en-GB" sz="1200" dirty="0">
                <a:latin typeface="Gotham Black" pitchFamily="50" charset="0"/>
              </a:rPr>
              <a:t>.</a:t>
            </a:r>
            <a:endParaRPr lang="es-ES" sz="1200" dirty="0">
              <a:latin typeface="Gotham Black" pitchFamily="50" charset="0"/>
            </a:endParaRPr>
          </a:p>
        </p:txBody>
      </p:sp>
    </p:spTree>
    <p:extLst>
      <p:ext uri="{BB962C8B-B14F-4D97-AF65-F5344CB8AC3E}">
        <p14:creationId xmlns:p14="http://schemas.microsoft.com/office/powerpoint/2010/main" val="459934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agen que contiene hombre, pared, persona, texto&#10;&#10;Descripción generada con confianza muy alta">
            <a:extLst>
              <a:ext uri="{FF2B5EF4-FFF2-40B4-BE49-F238E27FC236}">
                <a16:creationId xmlns:a16="http://schemas.microsoft.com/office/drawing/2014/main" id="{272CC4CE-80B8-46B5-9CD7-3802F2A79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570" y="889000"/>
            <a:ext cx="3810000" cy="508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uadroTexto 3">
            <a:extLst>
              <a:ext uri="{FF2B5EF4-FFF2-40B4-BE49-F238E27FC236}">
                <a16:creationId xmlns:a16="http://schemas.microsoft.com/office/drawing/2014/main" id="{8FFC389C-0811-4803-AC1D-248AEF2C8BA5}"/>
              </a:ext>
            </a:extLst>
          </p:cNvPr>
          <p:cNvSpPr txBox="1"/>
          <p:nvPr/>
        </p:nvSpPr>
        <p:spPr>
          <a:xfrm>
            <a:off x="4560570" y="2828835"/>
            <a:ext cx="7631430" cy="923330"/>
          </a:xfrm>
          <a:prstGeom prst="rect">
            <a:avLst/>
          </a:prstGeom>
          <a:noFill/>
        </p:spPr>
        <p:txBody>
          <a:bodyPr wrap="square" rtlCol="0">
            <a:spAutoFit/>
          </a:bodyPr>
          <a:lstStyle/>
          <a:p>
            <a:pPr algn="ctr"/>
            <a:r>
              <a:rPr lang="es-ES" dirty="0">
                <a:latin typeface="Gotham Black" pitchFamily="50" charset="0"/>
              </a:rPr>
              <a:t>Antonio de Erauso.</a:t>
            </a:r>
          </a:p>
          <a:p>
            <a:pPr algn="ctr"/>
            <a:endParaRPr lang="es-ES" dirty="0">
              <a:latin typeface="Gotham Black" pitchFamily="50" charset="0"/>
            </a:endParaRPr>
          </a:p>
          <a:p>
            <a:pPr algn="ctr"/>
            <a:r>
              <a:rPr lang="es-ES" dirty="0">
                <a:latin typeface="Gotham Black" pitchFamily="50" charset="0"/>
              </a:rPr>
              <a:t>San Sebastián 1592 – Virreinato de Nueva España 1650</a:t>
            </a:r>
          </a:p>
        </p:txBody>
      </p:sp>
      <p:sp>
        <p:nvSpPr>
          <p:cNvPr id="5" name="CuadroTexto 4">
            <a:extLst>
              <a:ext uri="{FF2B5EF4-FFF2-40B4-BE49-F238E27FC236}">
                <a16:creationId xmlns:a16="http://schemas.microsoft.com/office/drawing/2014/main" id="{B04BF559-3FD1-4D8D-932D-DC6890E01C4A}"/>
              </a:ext>
            </a:extLst>
          </p:cNvPr>
          <p:cNvSpPr txBox="1"/>
          <p:nvPr/>
        </p:nvSpPr>
        <p:spPr>
          <a:xfrm>
            <a:off x="4560571" y="4600103"/>
            <a:ext cx="7631429" cy="369332"/>
          </a:xfrm>
          <a:prstGeom prst="rect">
            <a:avLst/>
          </a:prstGeom>
          <a:noFill/>
        </p:spPr>
        <p:txBody>
          <a:bodyPr wrap="square" rtlCol="0">
            <a:spAutoFit/>
          </a:bodyPr>
          <a:lstStyle/>
          <a:p>
            <a:pPr algn="ctr"/>
            <a:r>
              <a:rPr lang="es-ES" dirty="0">
                <a:solidFill>
                  <a:srgbClr val="5F6DB2"/>
                </a:solidFill>
                <a:latin typeface="Gotham Black" pitchFamily="50" charset="0"/>
              </a:rPr>
              <a:t>Catalina de Erauso, LA MONJA ALFÉREZ</a:t>
            </a:r>
          </a:p>
        </p:txBody>
      </p:sp>
      <p:sp>
        <p:nvSpPr>
          <p:cNvPr id="2" name="CuadroTexto 1">
            <a:extLst>
              <a:ext uri="{FF2B5EF4-FFF2-40B4-BE49-F238E27FC236}">
                <a16:creationId xmlns:a16="http://schemas.microsoft.com/office/drawing/2014/main" id="{7B55B017-5A55-430C-95D6-9770D112A670}"/>
              </a:ext>
            </a:extLst>
          </p:cNvPr>
          <p:cNvSpPr txBox="1"/>
          <p:nvPr/>
        </p:nvSpPr>
        <p:spPr>
          <a:xfrm rot="19231010">
            <a:off x="8249967" y="1059828"/>
            <a:ext cx="3191054" cy="646331"/>
          </a:xfrm>
          <a:prstGeom prst="rect">
            <a:avLst/>
          </a:prstGeom>
          <a:solidFill>
            <a:srgbClr val="5F6DAC"/>
          </a:solidFill>
        </p:spPr>
        <p:txBody>
          <a:bodyPr wrap="square" rtlCol="0">
            <a:spAutoFit/>
          </a:bodyPr>
          <a:lstStyle/>
          <a:p>
            <a:r>
              <a:rPr lang="es-ES" dirty="0">
                <a:solidFill>
                  <a:schemeClr val="bg1"/>
                </a:solidFill>
                <a:latin typeface="Gotham Black" pitchFamily="50" charset="0"/>
              </a:rPr>
              <a:t>TIRESIAS.</a:t>
            </a:r>
          </a:p>
          <a:p>
            <a:r>
              <a:rPr lang="es-ES" dirty="0">
                <a:solidFill>
                  <a:schemeClr val="bg1"/>
                </a:solidFill>
                <a:latin typeface="Gotham Black" pitchFamily="50" charset="0"/>
              </a:rPr>
              <a:t>LOS “DOS ESPÍRITUS”</a:t>
            </a:r>
          </a:p>
        </p:txBody>
      </p:sp>
    </p:spTree>
    <p:extLst>
      <p:ext uri="{BB962C8B-B14F-4D97-AF65-F5344CB8AC3E}">
        <p14:creationId xmlns:p14="http://schemas.microsoft.com/office/powerpoint/2010/main" val="4057615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BSTc sex diferences1">
            <a:extLst>
              <a:ext uri="{FF2B5EF4-FFF2-40B4-BE49-F238E27FC236}">
                <a16:creationId xmlns:a16="http://schemas.microsoft.com/office/drawing/2014/main" id="{3F19FBB2-9BC6-4EAF-A85F-8D51C5DDB6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8468" y="944562"/>
            <a:ext cx="3675063" cy="4968875"/>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47D03852-A15D-40AD-B7E7-41FAB223D866}"/>
              </a:ext>
            </a:extLst>
          </p:cNvPr>
          <p:cNvSpPr txBox="1"/>
          <p:nvPr/>
        </p:nvSpPr>
        <p:spPr>
          <a:xfrm rot="18614237">
            <a:off x="3417811" y="1775701"/>
            <a:ext cx="3235749" cy="369332"/>
          </a:xfrm>
          <a:prstGeom prst="rect">
            <a:avLst/>
          </a:prstGeom>
          <a:noFill/>
        </p:spPr>
        <p:txBody>
          <a:bodyPr wrap="square" rtlCol="0">
            <a:spAutoFit/>
          </a:bodyPr>
          <a:lstStyle/>
          <a:p>
            <a:r>
              <a:rPr lang="es-ES" b="1" dirty="0">
                <a:latin typeface="Gotham" pitchFamily="50" charset="0"/>
              </a:rPr>
              <a:t>HOMBRE HETEROSEXUAL</a:t>
            </a:r>
          </a:p>
        </p:txBody>
      </p:sp>
      <p:sp>
        <p:nvSpPr>
          <p:cNvPr id="4" name="CuadroTexto 3">
            <a:extLst>
              <a:ext uri="{FF2B5EF4-FFF2-40B4-BE49-F238E27FC236}">
                <a16:creationId xmlns:a16="http://schemas.microsoft.com/office/drawing/2014/main" id="{64A6CBDF-70C9-44AC-93C7-BCA708D14ECE}"/>
              </a:ext>
            </a:extLst>
          </p:cNvPr>
          <p:cNvSpPr txBox="1"/>
          <p:nvPr/>
        </p:nvSpPr>
        <p:spPr>
          <a:xfrm rot="18614237">
            <a:off x="3364468" y="4324591"/>
            <a:ext cx="3235749" cy="369332"/>
          </a:xfrm>
          <a:prstGeom prst="rect">
            <a:avLst/>
          </a:prstGeom>
          <a:noFill/>
        </p:spPr>
        <p:txBody>
          <a:bodyPr wrap="square" rtlCol="0">
            <a:spAutoFit/>
          </a:bodyPr>
          <a:lstStyle/>
          <a:p>
            <a:r>
              <a:rPr lang="es-ES" b="1" dirty="0">
                <a:latin typeface="Gotham" pitchFamily="50" charset="0"/>
              </a:rPr>
              <a:t>HOMBRE HOMOSEXUAL</a:t>
            </a:r>
          </a:p>
        </p:txBody>
      </p:sp>
      <p:sp>
        <p:nvSpPr>
          <p:cNvPr id="5" name="CuadroTexto 4">
            <a:extLst>
              <a:ext uri="{FF2B5EF4-FFF2-40B4-BE49-F238E27FC236}">
                <a16:creationId xmlns:a16="http://schemas.microsoft.com/office/drawing/2014/main" id="{B1652A81-EC62-4531-A4F1-730AD91064E9}"/>
              </a:ext>
            </a:extLst>
          </p:cNvPr>
          <p:cNvSpPr txBox="1"/>
          <p:nvPr/>
        </p:nvSpPr>
        <p:spPr>
          <a:xfrm rot="18614237">
            <a:off x="5664172" y="1777886"/>
            <a:ext cx="3235749" cy="369332"/>
          </a:xfrm>
          <a:prstGeom prst="rect">
            <a:avLst/>
          </a:prstGeom>
          <a:noFill/>
        </p:spPr>
        <p:txBody>
          <a:bodyPr wrap="square" rtlCol="0">
            <a:spAutoFit/>
          </a:bodyPr>
          <a:lstStyle/>
          <a:p>
            <a:r>
              <a:rPr lang="es-ES" b="1" dirty="0">
                <a:latin typeface="Gotham" pitchFamily="50" charset="0"/>
              </a:rPr>
              <a:t>MUJER HETEROSEXUAL</a:t>
            </a:r>
          </a:p>
        </p:txBody>
      </p:sp>
      <p:sp>
        <p:nvSpPr>
          <p:cNvPr id="6" name="CuadroTexto 5">
            <a:extLst>
              <a:ext uri="{FF2B5EF4-FFF2-40B4-BE49-F238E27FC236}">
                <a16:creationId xmlns:a16="http://schemas.microsoft.com/office/drawing/2014/main" id="{1F56A129-E796-4972-A3B6-B9258AA61EED}"/>
              </a:ext>
            </a:extLst>
          </p:cNvPr>
          <p:cNvSpPr txBox="1"/>
          <p:nvPr/>
        </p:nvSpPr>
        <p:spPr>
          <a:xfrm rot="18614237">
            <a:off x="5843240" y="4159136"/>
            <a:ext cx="3235749" cy="369332"/>
          </a:xfrm>
          <a:prstGeom prst="rect">
            <a:avLst/>
          </a:prstGeom>
          <a:noFill/>
        </p:spPr>
        <p:txBody>
          <a:bodyPr wrap="square" rtlCol="0">
            <a:spAutoFit/>
          </a:bodyPr>
          <a:lstStyle/>
          <a:p>
            <a:r>
              <a:rPr lang="es-ES" b="1" dirty="0">
                <a:latin typeface="Gotham" pitchFamily="50" charset="0"/>
              </a:rPr>
              <a:t>MUJER HETEROSEXUAL</a:t>
            </a:r>
          </a:p>
        </p:txBody>
      </p:sp>
      <p:sp>
        <p:nvSpPr>
          <p:cNvPr id="7" name="Flecha: a la derecha 6">
            <a:extLst>
              <a:ext uri="{FF2B5EF4-FFF2-40B4-BE49-F238E27FC236}">
                <a16:creationId xmlns:a16="http://schemas.microsoft.com/office/drawing/2014/main" id="{6F7F5084-B940-402F-9DED-0D51C7DC2625}"/>
              </a:ext>
            </a:extLst>
          </p:cNvPr>
          <p:cNvSpPr/>
          <p:nvPr/>
        </p:nvSpPr>
        <p:spPr>
          <a:xfrm rot="10800000">
            <a:off x="8338933" y="4217671"/>
            <a:ext cx="1760220" cy="1108710"/>
          </a:xfrm>
          <a:prstGeom prst="rightArrow">
            <a:avLst/>
          </a:prstGeom>
          <a:solidFill>
            <a:srgbClr val="5F6DB2"/>
          </a:solidFill>
          <a:ln w="57150">
            <a:solidFill>
              <a:srgbClr val="8C8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EB2E36F4-129C-4968-B9D0-778E3ED68A7A}"/>
              </a:ext>
            </a:extLst>
          </p:cNvPr>
          <p:cNvSpPr txBox="1"/>
          <p:nvPr/>
        </p:nvSpPr>
        <p:spPr>
          <a:xfrm>
            <a:off x="8943953" y="4587360"/>
            <a:ext cx="1451995" cy="369332"/>
          </a:xfrm>
          <a:prstGeom prst="rect">
            <a:avLst/>
          </a:prstGeom>
          <a:noFill/>
        </p:spPr>
        <p:txBody>
          <a:bodyPr wrap="square" rtlCol="0">
            <a:spAutoFit/>
          </a:bodyPr>
          <a:lstStyle/>
          <a:p>
            <a:r>
              <a:rPr lang="es-ES" dirty="0">
                <a:latin typeface="Gotham" pitchFamily="50" charset="0"/>
              </a:rPr>
              <a:t>TRANS</a:t>
            </a:r>
          </a:p>
        </p:txBody>
      </p:sp>
      <p:sp>
        <p:nvSpPr>
          <p:cNvPr id="9" name="CuadroTexto 8">
            <a:extLst>
              <a:ext uri="{FF2B5EF4-FFF2-40B4-BE49-F238E27FC236}">
                <a16:creationId xmlns:a16="http://schemas.microsoft.com/office/drawing/2014/main" id="{068894BE-B868-4EF5-BE4F-D5DEF9DF359E}"/>
              </a:ext>
            </a:extLst>
          </p:cNvPr>
          <p:cNvSpPr txBox="1"/>
          <p:nvPr/>
        </p:nvSpPr>
        <p:spPr>
          <a:xfrm>
            <a:off x="0" y="209725"/>
            <a:ext cx="12192000" cy="584775"/>
          </a:xfrm>
          <a:prstGeom prst="rect">
            <a:avLst/>
          </a:prstGeom>
          <a:noFill/>
        </p:spPr>
        <p:txBody>
          <a:bodyPr wrap="square" rtlCol="0">
            <a:spAutoFit/>
          </a:bodyPr>
          <a:lstStyle/>
          <a:p>
            <a:pPr algn="ctr"/>
            <a:r>
              <a:rPr lang="es-ES" sz="3200" b="1" dirty="0">
                <a:solidFill>
                  <a:srgbClr val="5F6DAC"/>
                </a:solidFill>
                <a:effectLst>
                  <a:outerShdw blurRad="38100" dist="38100" dir="2700000" algn="tl">
                    <a:srgbClr val="000000">
                      <a:alpha val="43137"/>
                    </a:srgbClr>
                  </a:outerShdw>
                </a:effectLst>
                <a:latin typeface="Gotham Black" pitchFamily="50" charset="0"/>
              </a:rPr>
              <a:t>NÚCLEO DEL LECHO DE LA ESTRÍA TERMINAL</a:t>
            </a:r>
          </a:p>
        </p:txBody>
      </p:sp>
    </p:spTree>
    <p:extLst>
      <p:ext uri="{BB962C8B-B14F-4D97-AF65-F5344CB8AC3E}">
        <p14:creationId xmlns:p14="http://schemas.microsoft.com/office/powerpoint/2010/main" val="24835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style.rotation</p:attrName>
                                        </p:attrNameLst>
                                      </p:cBhvr>
                                      <p:tavLst>
                                        <p:tav tm="0">
                                          <p:val>
                                            <p:fltVal val="90"/>
                                          </p:val>
                                        </p:tav>
                                        <p:tav tm="100000">
                                          <p:val>
                                            <p:fltVal val="0"/>
                                          </p:val>
                                        </p:tav>
                                      </p:tavLst>
                                    </p:anim>
                                    <p:animEffect transition="in" filter="fade">
                                      <p:cBhvr>
                                        <p:cTn id="30" dur="10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animEffect transition="in" filter="randombar(horizontal)">
                                      <p:cBhvr>
                                        <p:cTn id="35"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DC49FBC-EBFC-45C8-8C44-C7D210A011C4}"/>
              </a:ext>
            </a:extLst>
          </p:cNvPr>
          <p:cNvSpPr txBox="1"/>
          <p:nvPr/>
        </p:nvSpPr>
        <p:spPr>
          <a:xfrm>
            <a:off x="0" y="797510"/>
            <a:ext cx="12192000" cy="4930581"/>
          </a:xfrm>
          <a:prstGeom prst="rect">
            <a:avLst/>
          </a:prstGeom>
          <a:noFill/>
        </p:spPr>
        <p:txBody>
          <a:bodyPr wrap="square" rtlCol="0">
            <a:spAutoFit/>
          </a:bodyPr>
          <a:lstStyle/>
          <a:p>
            <a:pPr algn="ctr"/>
            <a:r>
              <a:rPr lang="es-ES" sz="4000" dirty="0">
                <a:solidFill>
                  <a:srgbClr val="5F6DB2"/>
                </a:solidFill>
                <a:latin typeface="Gotham Black" pitchFamily="50" charset="0"/>
              </a:rPr>
              <a:t>REFLEXIÓN CRÍTICA </a:t>
            </a:r>
          </a:p>
          <a:p>
            <a:pPr algn="ctr"/>
            <a:r>
              <a:rPr lang="es-ES" sz="4000" dirty="0">
                <a:solidFill>
                  <a:srgbClr val="5F6DB2"/>
                </a:solidFill>
                <a:latin typeface="Gotham Black" pitchFamily="50" charset="0"/>
              </a:rPr>
              <a:t>(Joserra </a:t>
            </a:r>
            <a:r>
              <a:rPr lang="es-ES" sz="4000" dirty="0" err="1">
                <a:solidFill>
                  <a:srgbClr val="5F6DB2"/>
                </a:solidFill>
                <a:latin typeface="Gotham Black" pitchFamily="50" charset="0"/>
              </a:rPr>
              <a:t>Landarroitajauregi</a:t>
            </a:r>
            <a:r>
              <a:rPr lang="es-ES" sz="4000" dirty="0">
                <a:solidFill>
                  <a:srgbClr val="5F6DB2"/>
                </a:solidFill>
                <a:latin typeface="Gotham Black" pitchFamily="50" charset="0"/>
              </a:rPr>
              <a:t>):</a:t>
            </a:r>
          </a:p>
          <a:p>
            <a:endParaRPr lang="es-ES" sz="4000" dirty="0">
              <a:solidFill>
                <a:srgbClr val="5F6DB2"/>
              </a:solidFill>
              <a:latin typeface="Gotham" pitchFamily="50" charset="0"/>
            </a:endParaRPr>
          </a:p>
          <a:p>
            <a:pPr>
              <a:lnSpc>
                <a:spcPct val="80000"/>
              </a:lnSpc>
              <a:spcBef>
                <a:spcPct val="20000"/>
              </a:spcBef>
              <a:buFontTx/>
              <a:buChar char="•"/>
            </a:pPr>
            <a:r>
              <a:rPr lang="es-ES" altLang="es-ES" sz="2400" dirty="0">
                <a:latin typeface="Gotham Black" pitchFamily="50" charset="0"/>
              </a:rPr>
              <a:t>Nuestro sistema de </a:t>
            </a:r>
            <a:r>
              <a:rPr lang="es-ES" altLang="es-ES" sz="2400" b="1" dirty="0" err="1">
                <a:latin typeface="Gotham Black" pitchFamily="50" charset="0"/>
              </a:rPr>
              <a:t>alosexación</a:t>
            </a:r>
            <a:r>
              <a:rPr lang="es-ES" altLang="es-ES" sz="2400" b="1" dirty="0">
                <a:latin typeface="Gotham Black" pitchFamily="50" charset="0"/>
              </a:rPr>
              <a:t> formal neonatal</a:t>
            </a:r>
            <a:r>
              <a:rPr lang="es-ES" altLang="es-ES" sz="2400" dirty="0">
                <a:latin typeface="Gotham Black" pitchFamily="50" charset="0"/>
              </a:rPr>
              <a:t> es sumamente primitivo. </a:t>
            </a:r>
          </a:p>
          <a:p>
            <a:pPr>
              <a:lnSpc>
                <a:spcPct val="80000"/>
              </a:lnSpc>
              <a:spcBef>
                <a:spcPct val="20000"/>
              </a:spcBef>
              <a:buFontTx/>
              <a:buChar char="•"/>
            </a:pPr>
            <a:r>
              <a:rPr lang="es-ES" altLang="es-ES" sz="2400" dirty="0">
                <a:latin typeface="Gotham Black" pitchFamily="50" charset="0"/>
              </a:rPr>
              <a:t> Se basa en la observación de la apariencia genital hecha a vuelapluma (sin apenas formación, medios, ni tiempo). </a:t>
            </a:r>
          </a:p>
          <a:p>
            <a:pPr>
              <a:lnSpc>
                <a:spcPct val="80000"/>
              </a:lnSpc>
              <a:spcBef>
                <a:spcPct val="20000"/>
              </a:spcBef>
              <a:buFontTx/>
              <a:buChar char="•"/>
            </a:pPr>
            <a:r>
              <a:rPr lang="es-ES" altLang="es-ES" sz="2400" dirty="0">
                <a:latin typeface="Gotham Black" pitchFamily="50" charset="0"/>
              </a:rPr>
              <a:t> Los errores no son muchos; pero sí son muy graves.</a:t>
            </a:r>
          </a:p>
          <a:p>
            <a:pPr>
              <a:lnSpc>
                <a:spcPct val="80000"/>
              </a:lnSpc>
              <a:spcBef>
                <a:spcPct val="20000"/>
              </a:spcBef>
              <a:buFontTx/>
              <a:buChar char="•"/>
            </a:pPr>
            <a:r>
              <a:rPr lang="es-ES" altLang="es-ES" sz="2400" dirty="0">
                <a:latin typeface="Gotham Black" pitchFamily="50" charset="0"/>
              </a:rPr>
              <a:t> Con los y las transexuales la tasa de acierto es cero. </a:t>
            </a:r>
          </a:p>
          <a:p>
            <a:pPr>
              <a:lnSpc>
                <a:spcPct val="80000"/>
              </a:lnSpc>
              <a:spcBef>
                <a:spcPct val="20000"/>
              </a:spcBef>
              <a:buFontTx/>
              <a:buChar char="•"/>
            </a:pPr>
            <a:r>
              <a:rPr lang="es-ES" altLang="es-ES" sz="2400" dirty="0">
                <a:latin typeface="Gotham Black" pitchFamily="50" charset="0"/>
              </a:rPr>
              <a:t>En tanto que no mejoremos los aciertos a priori; deberíamos facilitar las rectificaciones a posteriori. </a:t>
            </a:r>
          </a:p>
          <a:p>
            <a:endParaRPr lang="es-ES" sz="3600" dirty="0">
              <a:solidFill>
                <a:srgbClr val="8C88A3"/>
              </a:solidFill>
              <a:latin typeface="Gotham" pitchFamily="50" charset="0"/>
            </a:endParaRPr>
          </a:p>
        </p:txBody>
      </p:sp>
    </p:spTree>
    <p:extLst>
      <p:ext uri="{BB962C8B-B14F-4D97-AF65-F5344CB8AC3E}">
        <p14:creationId xmlns:p14="http://schemas.microsoft.com/office/powerpoint/2010/main" val="96593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13173D4-57FA-4C3F-8319-033B8543B65D}"/>
              </a:ext>
            </a:extLst>
          </p:cNvPr>
          <p:cNvSpPr txBox="1"/>
          <p:nvPr/>
        </p:nvSpPr>
        <p:spPr>
          <a:xfrm>
            <a:off x="0" y="0"/>
            <a:ext cx="12192000" cy="7478970"/>
          </a:xfrm>
          <a:prstGeom prst="rect">
            <a:avLst/>
          </a:prstGeom>
          <a:noFill/>
        </p:spPr>
        <p:txBody>
          <a:bodyPr wrap="square" rtlCol="0">
            <a:spAutoFit/>
          </a:bodyPr>
          <a:lstStyle/>
          <a:p>
            <a:pPr algn="ctr"/>
            <a:r>
              <a:rPr lang="es-ES" sz="4000" dirty="0">
                <a:solidFill>
                  <a:srgbClr val="5F6DB2"/>
                </a:solidFill>
                <a:effectLst>
                  <a:outerShdw blurRad="38100" dist="38100" dir="2700000" algn="tl">
                    <a:srgbClr val="000000">
                      <a:alpha val="43137"/>
                    </a:srgbClr>
                  </a:outerShdw>
                </a:effectLst>
                <a:latin typeface="Gotham Black" pitchFamily="50" charset="0"/>
              </a:rPr>
              <a:t>CONCLUSIONES</a:t>
            </a:r>
          </a:p>
          <a:p>
            <a:pPr algn="ctr"/>
            <a:r>
              <a:rPr lang="es-ES" sz="3200" dirty="0">
                <a:solidFill>
                  <a:srgbClr val="8C88A3"/>
                </a:solidFill>
                <a:effectLst>
                  <a:outerShdw blurRad="38100" dist="38100" dir="2700000" algn="tl">
                    <a:srgbClr val="000000">
                      <a:alpha val="43137"/>
                    </a:srgbClr>
                  </a:outerShdw>
                </a:effectLst>
                <a:latin typeface="Gotham Black" pitchFamily="50" charset="0"/>
              </a:rPr>
              <a:t>LOS Y LAS TRANSEXUALES:</a:t>
            </a:r>
          </a:p>
          <a:p>
            <a:pPr algn="ctr"/>
            <a:endParaRPr lang="es-ES" sz="3200" dirty="0">
              <a:solidFill>
                <a:srgbClr val="8C88A3"/>
              </a:solidFill>
              <a:latin typeface="Gotham" pitchFamily="50" charset="0"/>
            </a:endParaRPr>
          </a:p>
          <a:p>
            <a:pPr>
              <a:lnSpc>
                <a:spcPct val="80000"/>
              </a:lnSpc>
            </a:pPr>
            <a:r>
              <a:rPr lang="es-ES" altLang="es-ES" sz="1900" dirty="0">
                <a:latin typeface="Gotham Black" pitchFamily="50" charset="0"/>
              </a:rPr>
              <a:t>-Son el resultante de un suceso </a:t>
            </a:r>
            <a:r>
              <a:rPr lang="es-ES" altLang="es-ES" sz="1900" dirty="0" err="1">
                <a:latin typeface="Gotham Black" pitchFamily="50" charset="0"/>
              </a:rPr>
              <a:t>transexuante</a:t>
            </a:r>
            <a:r>
              <a:rPr lang="es-ES" altLang="es-ES" sz="1900" dirty="0">
                <a:latin typeface="Gotham Black" pitchFamily="50" charset="0"/>
              </a:rPr>
              <a:t> cerebral prenatal y un error de </a:t>
            </a:r>
            <a:r>
              <a:rPr lang="es-ES" altLang="es-ES" sz="1900" dirty="0" err="1">
                <a:latin typeface="Gotham Black" pitchFamily="50" charset="0"/>
              </a:rPr>
              <a:t>alosexación</a:t>
            </a:r>
            <a:r>
              <a:rPr lang="es-ES" altLang="es-ES" sz="1900" dirty="0">
                <a:latin typeface="Gotham Black" pitchFamily="50" charset="0"/>
              </a:rPr>
              <a:t> formal neonatal.</a:t>
            </a:r>
          </a:p>
          <a:p>
            <a:pPr>
              <a:lnSpc>
                <a:spcPct val="80000"/>
              </a:lnSpc>
            </a:pPr>
            <a:endParaRPr lang="es-ES" altLang="es-ES" sz="1900" dirty="0">
              <a:latin typeface="Gotham Black" pitchFamily="50" charset="0"/>
            </a:endParaRPr>
          </a:p>
          <a:p>
            <a:pPr>
              <a:lnSpc>
                <a:spcPct val="80000"/>
              </a:lnSpc>
            </a:pPr>
            <a:r>
              <a:rPr lang="es-ES" altLang="es-ES" sz="1900" dirty="0">
                <a:latin typeface="Gotham Black" pitchFamily="50" charset="0"/>
              </a:rPr>
              <a:t>-Su </a:t>
            </a:r>
            <a:r>
              <a:rPr lang="es-ES" altLang="es-ES" sz="1900" dirty="0" err="1">
                <a:latin typeface="Gotham Black" pitchFamily="50" charset="0"/>
              </a:rPr>
              <a:t>autosexación</a:t>
            </a:r>
            <a:r>
              <a:rPr lang="es-ES" altLang="es-ES" sz="1900" dirty="0">
                <a:latin typeface="Gotham Black" pitchFamily="50" charset="0"/>
              </a:rPr>
              <a:t> difiere de la </a:t>
            </a:r>
            <a:r>
              <a:rPr lang="es-ES" altLang="es-ES" sz="1900" dirty="0" err="1">
                <a:latin typeface="Gotham Black" pitchFamily="50" charset="0"/>
              </a:rPr>
              <a:t>alosexación</a:t>
            </a:r>
            <a:r>
              <a:rPr lang="es-ES" altLang="es-ES" sz="1900" dirty="0">
                <a:latin typeface="Gotham Black" pitchFamily="50" charset="0"/>
              </a:rPr>
              <a:t> de los demás. </a:t>
            </a:r>
          </a:p>
          <a:p>
            <a:pPr>
              <a:lnSpc>
                <a:spcPct val="80000"/>
              </a:lnSpc>
            </a:pPr>
            <a:endParaRPr lang="es-ES" altLang="es-ES" sz="1900" dirty="0">
              <a:latin typeface="Gotham Black" pitchFamily="50" charset="0"/>
            </a:endParaRPr>
          </a:p>
          <a:p>
            <a:pPr>
              <a:lnSpc>
                <a:spcPct val="80000"/>
              </a:lnSpc>
            </a:pPr>
            <a:r>
              <a:rPr lang="es-ES" altLang="es-ES" sz="1900" dirty="0">
                <a:latin typeface="Gotham Black" pitchFamily="50" charset="0"/>
              </a:rPr>
              <a:t>-Todo su proceso de socialización  es contracorriente</a:t>
            </a:r>
          </a:p>
          <a:p>
            <a:pPr>
              <a:lnSpc>
                <a:spcPct val="80000"/>
              </a:lnSpc>
            </a:pPr>
            <a:endParaRPr lang="es-ES" altLang="es-ES" sz="1900" dirty="0">
              <a:latin typeface="Gotham Black" pitchFamily="50" charset="0"/>
            </a:endParaRPr>
          </a:p>
          <a:p>
            <a:pPr>
              <a:lnSpc>
                <a:spcPct val="80000"/>
              </a:lnSpc>
            </a:pPr>
            <a:r>
              <a:rPr lang="es-ES" altLang="es-ES" sz="1900" dirty="0">
                <a:latin typeface="Gotham Black" pitchFamily="50" charset="0"/>
              </a:rPr>
              <a:t>-Aunque con dificultades, adquieren –o pueden hacerlo- una identidad sexual firme,  consistente y egosintónica. </a:t>
            </a:r>
          </a:p>
          <a:p>
            <a:pPr>
              <a:lnSpc>
                <a:spcPct val="80000"/>
              </a:lnSpc>
            </a:pPr>
            <a:endParaRPr lang="es-ES" altLang="es-ES" sz="1900" dirty="0">
              <a:latin typeface="Gotham Black" pitchFamily="50" charset="0"/>
            </a:endParaRPr>
          </a:p>
          <a:p>
            <a:pPr>
              <a:lnSpc>
                <a:spcPct val="80000"/>
              </a:lnSpc>
            </a:pPr>
            <a:r>
              <a:rPr lang="es-ES" altLang="es-ES" sz="1900" dirty="0">
                <a:latin typeface="Gotham Black" pitchFamily="50" charset="0"/>
              </a:rPr>
              <a:t>-Son víctimas de dos competencias </a:t>
            </a:r>
            <a:r>
              <a:rPr lang="es-ES" altLang="es-ES" sz="1900" dirty="0" err="1">
                <a:latin typeface="Gotham Black" pitchFamily="50" charset="0"/>
              </a:rPr>
              <a:t>sexantes</a:t>
            </a:r>
            <a:r>
              <a:rPr lang="es-ES" altLang="es-ES" sz="1900" dirty="0">
                <a:latin typeface="Gotham Black" pitchFamily="50" charset="0"/>
              </a:rPr>
              <a:t>:  </a:t>
            </a:r>
          </a:p>
          <a:p>
            <a:pPr lvl="1">
              <a:lnSpc>
                <a:spcPct val="80000"/>
              </a:lnSpc>
            </a:pPr>
            <a:r>
              <a:rPr lang="es-ES" altLang="es-ES" sz="1700" b="1" u="sng" dirty="0">
                <a:latin typeface="Gotham Black" pitchFamily="50" charset="0"/>
              </a:rPr>
              <a:t>Competencia </a:t>
            </a:r>
            <a:r>
              <a:rPr lang="es-ES" altLang="es-ES" sz="1700" b="1" u="sng" dirty="0" err="1">
                <a:latin typeface="Gotham Black" pitchFamily="50" charset="0"/>
              </a:rPr>
              <a:t>Sexante</a:t>
            </a:r>
            <a:r>
              <a:rPr lang="es-ES" altLang="es-ES" sz="1700" b="1" u="sng" dirty="0">
                <a:latin typeface="Gotham Black" pitchFamily="50" charset="0"/>
              </a:rPr>
              <a:t> Interna</a:t>
            </a:r>
            <a:r>
              <a:rPr lang="es-ES" altLang="es-ES" sz="1700" dirty="0">
                <a:latin typeface="Gotham Black" pitchFamily="50" charset="0"/>
              </a:rPr>
              <a:t>: contradicción entre los modos de </a:t>
            </a:r>
            <a:r>
              <a:rPr lang="es-ES" altLang="es-ES" sz="1700" dirty="0" err="1">
                <a:latin typeface="Gotham Black" pitchFamily="50" charset="0"/>
              </a:rPr>
              <a:t>alosexar</a:t>
            </a:r>
            <a:r>
              <a:rPr lang="es-ES" altLang="es-ES" sz="1700" dirty="0">
                <a:latin typeface="Gotham Black" pitchFamily="50" charset="0"/>
              </a:rPr>
              <a:t> a los demás y los de </a:t>
            </a:r>
            <a:r>
              <a:rPr lang="es-ES" altLang="es-ES" sz="1700" dirty="0" err="1">
                <a:latin typeface="Gotham Black" pitchFamily="50" charset="0"/>
              </a:rPr>
              <a:t>autosexarse</a:t>
            </a:r>
            <a:r>
              <a:rPr lang="es-ES" altLang="es-ES" sz="1700" dirty="0">
                <a:latin typeface="Gotham Black" pitchFamily="50" charset="0"/>
              </a:rPr>
              <a:t> a sí mismo. </a:t>
            </a:r>
          </a:p>
          <a:p>
            <a:pPr lvl="1">
              <a:lnSpc>
                <a:spcPct val="80000"/>
              </a:lnSpc>
            </a:pPr>
            <a:r>
              <a:rPr lang="es-ES" altLang="es-ES" sz="1700" b="1" u="sng" dirty="0">
                <a:latin typeface="Gotham Black" pitchFamily="50" charset="0"/>
              </a:rPr>
              <a:t>Competencia </a:t>
            </a:r>
            <a:r>
              <a:rPr lang="es-ES" altLang="es-ES" sz="1700" b="1" u="sng" dirty="0" err="1">
                <a:latin typeface="Gotham Black" pitchFamily="50" charset="0"/>
              </a:rPr>
              <a:t>Sexante</a:t>
            </a:r>
            <a:r>
              <a:rPr lang="es-ES" altLang="es-ES" sz="1700" b="1" u="sng" dirty="0">
                <a:latin typeface="Gotham Black" pitchFamily="50" charset="0"/>
              </a:rPr>
              <a:t> Externa</a:t>
            </a:r>
            <a:r>
              <a:rPr lang="es-ES" altLang="es-ES" sz="1700" dirty="0">
                <a:latin typeface="Gotham Black" pitchFamily="50" charset="0"/>
              </a:rPr>
              <a:t>: incremento de inducción </a:t>
            </a:r>
            <a:r>
              <a:rPr lang="es-ES" altLang="es-ES" sz="1700" dirty="0" err="1">
                <a:latin typeface="Gotham Black" pitchFamily="50" charset="0"/>
              </a:rPr>
              <a:t>sexante</a:t>
            </a:r>
            <a:r>
              <a:rPr lang="es-ES" altLang="es-ES" sz="1700" dirty="0">
                <a:latin typeface="Gotham Black" pitchFamily="50" charset="0"/>
              </a:rPr>
              <a:t> externa (familiar, educativa, cultural, terapéutica,, </a:t>
            </a:r>
            <a:r>
              <a:rPr lang="es-ES" altLang="es-ES" sz="1700" dirty="0" err="1">
                <a:latin typeface="Gotham Black" pitchFamily="50" charset="0"/>
              </a:rPr>
              <a:t>etc</a:t>
            </a:r>
            <a:r>
              <a:rPr lang="es-ES" altLang="es-ES" sz="1700" dirty="0">
                <a:latin typeface="Gotham Black" pitchFamily="50" charset="0"/>
              </a:rPr>
              <a:t>) para coincidir  con la </a:t>
            </a:r>
            <a:r>
              <a:rPr lang="es-ES" altLang="es-ES" sz="1700" dirty="0" err="1">
                <a:latin typeface="Gotham Black" pitchFamily="50" charset="0"/>
              </a:rPr>
              <a:t>alosexación</a:t>
            </a:r>
            <a:r>
              <a:rPr lang="es-ES" altLang="es-ES" sz="1700" dirty="0">
                <a:latin typeface="Gotham Black" pitchFamily="50" charset="0"/>
              </a:rPr>
              <a:t> formal, frente a incremento de inducción </a:t>
            </a:r>
            <a:r>
              <a:rPr lang="es-ES" altLang="es-ES" sz="1700" dirty="0" err="1">
                <a:latin typeface="Gotham Black" pitchFamily="50" charset="0"/>
              </a:rPr>
              <a:t>sexante</a:t>
            </a:r>
            <a:r>
              <a:rPr lang="es-ES" altLang="es-ES" sz="1700" dirty="0">
                <a:latin typeface="Gotham Black" pitchFamily="50" charset="0"/>
              </a:rPr>
              <a:t> propia para producir </a:t>
            </a:r>
            <a:r>
              <a:rPr lang="es-ES" altLang="es-ES" sz="1700" dirty="0" err="1">
                <a:latin typeface="Gotham Black" pitchFamily="50" charset="0"/>
              </a:rPr>
              <a:t>alosexaciones</a:t>
            </a:r>
            <a:r>
              <a:rPr lang="es-ES" altLang="es-ES" sz="1700" dirty="0">
                <a:latin typeface="Gotham Black" pitchFamily="50" charset="0"/>
              </a:rPr>
              <a:t> coincidentes con la propia identidad.</a:t>
            </a:r>
          </a:p>
          <a:p>
            <a:pPr lvl="1">
              <a:lnSpc>
                <a:spcPct val="80000"/>
              </a:lnSpc>
            </a:pPr>
            <a:endParaRPr lang="es-ES" altLang="es-ES" sz="1700" dirty="0">
              <a:latin typeface="Gotham Black" pitchFamily="50" charset="0"/>
            </a:endParaRPr>
          </a:p>
          <a:p>
            <a:pPr>
              <a:lnSpc>
                <a:spcPct val="80000"/>
              </a:lnSpc>
            </a:pPr>
            <a:r>
              <a:rPr lang="es-ES" altLang="es-ES" sz="1900" dirty="0">
                <a:latin typeface="Gotham Black" pitchFamily="50" charset="0"/>
              </a:rPr>
              <a:t>-Esta doble competencia produce </a:t>
            </a:r>
            <a:r>
              <a:rPr lang="es-ES" altLang="es-ES" sz="1900" dirty="0" err="1">
                <a:latin typeface="Gotham Black" pitchFamily="50" charset="0"/>
              </a:rPr>
              <a:t>egodistonía</a:t>
            </a:r>
            <a:r>
              <a:rPr lang="es-ES" altLang="es-ES" sz="1900" dirty="0">
                <a:latin typeface="Gotham Black" pitchFamily="50" charset="0"/>
              </a:rPr>
              <a:t> identitaria dificultando la adquisición firme y consistente de la propia identidad sexual. </a:t>
            </a:r>
          </a:p>
          <a:p>
            <a:pPr>
              <a:lnSpc>
                <a:spcPct val="80000"/>
              </a:lnSpc>
            </a:pPr>
            <a:endParaRPr lang="es-ES" altLang="es-ES" sz="1900" dirty="0">
              <a:latin typeface="Gotham Black" pitchFamily="50" charset="0"/>
            </a:endParaRPr>
          </a:p>
          <a:p>
            <a:pPr>
              <a:lnSpc>
                <a:spcPct val="80000"/>
              </a:lnSpc>
            </a:pPr>
            <a:r>
              <a:rPr lang="es-ES" altLang="es-ES" sz="1900" b="1" u="sng" dirty="0">
                <a:latin typeface="Gotham Black" pitchFamily="50" charset="0"/>
              </a:rPr>
              <a:t>-Solución</a:t>
            </a:r>
            <a:r>
              <a:rPr lang="es-ES" altLang="es-ES" sz="1900" dirty="0">
                <a:latin typeface="Gotham Black" pitchFamily="50" charset="0"/>
              </a:rPr>
              <a:t>: lograr </a:t>
            </a:r>
            <a:r>
              <a:rPr lang="es-ES" altLang="es-ES" sz="1900" dirty="0" err="1">
                <a:latin typeface="Gotham Black" pitchFamily="50" charset="0"/>
              </a:rPr>
              <a:t>egosintonía</a:t>
            </a:r>
            <a:r>
              <a:rPr lang="es-ES" altLang="es-ES" sz="1900" dirty="0">
                <a:latin typeface="Gotham Black" pitchFamily="50" charset="0"/>
              </a:rPr>
              <a:t> identitaria. </a:t>
            </a:r>
          </a:p>
          <a:p>
            <a:pPr>
              <a:lnSpc>
                <a:spcPct val="80000"/>
              </a:lnSpc>
            </a:pPr>
            <a:endParaRPr lang="es-ES" altLang="es-ES" sz="1900" dirty="0">
              <a:latin typeface="Gotham Black" pitchFamily="50" charset="0"/>
            </a:endParaRPr>
          </a:p>
          <a:p>
            <a:pPr>
              <a:lnSpc>
                <a:spcPct val="80000"/>
              </a:lnSpc>
            </a:pPr>
            <a:r>
              <a:rPr lang="es-ES" altLang="es-ES" sz="1900" b="1" u="sng" dirty="0">
                <a:latin typeface="Gotham Black" pitchFamily="50" charset="0"/>
              </a:rPr>
              <a:t>-Método</a:t>
            </a:r>
            <a:r>
              <a:rPr lang="es-ES" altLang="es-ES" sz="1900" dirty="0">
                <a:latin typeface="Gotham Black" pitchFamily="50" charset="0"/>
              </a:rPr>
              <a:t>: producir inductores </a:t>
            </a:r>
            <a:r>
              <a:rPr lang="es-ES" altLang="es-ES" sz="1900" dirty="0" err="1">
                <a:latin typeface="Gotham Black" pitchFamily="50" charset="0"/>
              </a:rPr>
              <a:t>alosexante</a:t>
            </a:r>
            <a:r>
              <a:rPr lang="es-ES" altLang="es-ES" sz="1900" dirty="0">
                <a:latin typeface="Gotham Black" pitchFamily="50" charset="0"/>
              </a:rPr>
              <a:t> eficaces y coherentes con la propia identidad sexual.</a:t>
            </a:r>
          </a:p>
          <a:p>
            <a:endParaRPr lang="es-ES" sz="3600" dirty="0">
              <a:solidFill>
                <a:srgbClr val="8C88A3"/>
              </a:solidFill>
              <a:latin typeface="Gotham" pitchFamily="50" charset="0"/>
            </a:endParaRPr>
          </a:p>
        </p:txBody>
      </p:sp>
    </p:spTree>
    <p:extLst>
      <p:ext uri="{BB962C8B-B14F-4D97-AF65-F5344CB8AC3E}">
        <p14:creationId xmlns:p14="http://schemas.microsoft.com/office/powerpoint/2010/main" val="202307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anim calcmode="lin" valueType="num">
                                      <p:cBhvr additive="base">
                                        <p:cTn id="1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anim calcmode="lin" valueType="num">
                                      <p:cBhvr additive="base">
                                        <p:cTn id="1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anim calcmode="lin" valueType="num">
                                      <p:cBhvr additive="base">
                                        <p:cTn id="2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11" end="11"/>
                                            </p:txEl>
                                          </p:spTgt>
                                        </p:tgtEl>
                                        <p:attrNameLst>
                                          <p:attrName>style.visibility</p:attrName>
                                        </p:attrNameLst>
                                      </p:cBhvr>
                                      <p:to>
                                        <p:strVal val="visible"/>
                                      </p:to>
                                    </p:set>
                                    <p:anim calcmode="lin" valueType="num">
                                      <p:cBhvr additive="base">
                                        <p:cTn id="3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11" end="11"/>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12" end="12"/>
                                            </p:txEl>
                                          </p:spTgt>
                                        </p:tgtEl>
                                        <p:attrNameLst>
                                          <p:attrName>style.visibility</p:attrName>
                                        </p:attrNameLst>
                                      </p:cBhvr>
                                      <p:to>
                                        <p:strVal val="visible"/>
                                      </p:to>
                                    </p:set>
                                    <p:anim calcmode="lin" valueType="num">
                                      <p:cBhvr additive="base">
                                        <p:cTn id="35" dur="500" fill="hold"/>
                                        <p:tgtEl>
                                          <p:spTgt spid="2">
                                            <p:txEl>
                                              <p:pRg st="12" end="1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12" end="12"/>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13" end="13"/>
                                            </p:txEl>
                                          </p:spTgt>
                                        </p:tgtEl>
                                        <p:attrNameLst>
                                          <p:attrName>style.visibility</p:attrName>
                                        </p:attrNameLst>
                                      </p:cBhvr>
                                      <p:to>
                                        <p:strVal val="visible"/>
                                      </p:to>
                                    </p:set>
                                    <p:anim calcmode="lin" valueType="num">
                                      <p:cBhvr additive="base">
                                        <p:cTn id="39"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15" end="15"/>
                                            </p:txEl>
                                          </p:spTgt>
                                        </p:tgtEl>
                                        <p:attrNameLst>
                                          <p:attrName>style.visibility</p:attrName>
                                        </p:attrNameLst>
                                      </p:cBhvr>
                                      <p:to>
                                        <p:strVal val="visible"/>
                                      </p:to>
                                    </p:set>
                                    <p:anim calcmode="lin" valueType="num">
                                      <p:cBhvr additive="base">
                                        <p:cTn id="45" dur="500" fill="hold"/>
                                        <p:tgtEl>
                                          <p:spTgt spid="2">
                                            <p:txEl>
                                              <p:pRg st="15" end="1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2">
                                            <p:txEl>
                                              <p:pRg st="17" end="17"/>
                                            </p:txEl>
                                          </p:spTgt>
                                        </p:tgtEl>
                                        <p:attrNameLst>
                                          <p:attrName>style.visibility</p:attrName>
                                        </p:attrNameLst>
                                      </p:cBhvr>
                                      <p:to>
                                        <p:strVal val="visible"/>
                                      </p:to>
                                    </p:set>
                                    <p:anim calcmode="lin" valueType="num">
                                      <p:cBhvr additive="base">
                                        <p:cTn id="51"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17" end="17"/>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
                                            <p:txEl>
                                              <p:pRg st="19" end="19"/>
                                            </p:txEl>
                                          </p:spTgt>
                                        </p:tgtEl>
                                        <p:attrNameLst>
                                          <p:attrName>style.visibility</p:attrName>
                                        </p:attrNameLst>
                                      </p:cBhvr>
                                      <p:to>
                                        <p:strVal val="visible"/>
                                      </p:to>
                                    </p:set>
                                    <p:anim calcmode="lin" valueType="num">
                                      <p:cBhvr additive="base">
                                        <p:cTn id="57" dur="500" fill="hold"/>
                                        <p:tgtEl>
                                          <p:spTgt spid="2">
                                            <p:txEl>
                                              <p:pRg st="19" end="1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19" end="1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314841C-E066-47E6-9354-A45FF122AFD8}"/>
              </a:ext>
            </a:extLst>
          </p:cNvPr>
          <p:cNvSpPr txBox="1"/>
          <p:nvPr/>
        </p:nvSpPr>
        <p:spPr>
          <a:xfrm>
            <a:off x="0" y="180706"/>
            <a:ext cx="12192000" cy="584775"/>
          </a:xfrm>
          <a:prstGeom prst="rect">
            <a:avLst/>
          </a:prstGeom>
          <a:noFill/>
        </p:spPr>
        <p:txBody>
          <a:bodyPr wrap="square" rtlCol="0">
            <a:spAutoFit/>
          </a:bodyPr>
          <a:lstStyle/>
          <a:p>
            <a:pPr algn="ctr"/>
            <a:r>
              <a:rPr lang="es-ES" sz="3200" b="1" dirty="0">
                <a:solidFill>
                  <a:srgbClr val="5F6DAC"/>
                </a:solidFill>
                <a:effectLst>
                  <a:outerShdw blurRad="38100" dist="38100" dir="2700000" algn="tl">
                    <a:srgbClr val="000000">
                      <a:alpha val="43137"/>
                    </a:srgbClr>
                  </a:outerShdw>
                </a:effectLst>
                <a:latin typeface="Gotham Black" pitchFamily="50" charset="0"/>
              </a:rPr>
              <a:t>ORIENTACIÓN SEXUAL DEL DESEO ERÓTICO (OSDE).</a:t>
            </a:r>
          </a:p>
        </p:txBody>
      </p:sp>
      <p:sp>
        <p:nvSpPr>
          <p:cNvPr id="7" name="CuadroTexto 6">
            <a:extLst>
              <a:ext uri="{FF2B5EF4-FFF2-40B4-BE49-F238E27FC236}">
                <a16:creationId xmlns:a16="http://schemas.microsoft.com/office/drawing/2014/main" id="{E1CE1723-CC53-44B5-8A91-E3252E9DDB8C}"/>
              </a:ext>
            </a:extLst>
          </p:cNvPr>
          <p:cNvSpPr txBox="1"/>
          <p:nvPr/>
        </p:nvSpPr>
        <p:spPr>
          <a:xfrm>
            <a:off x="0" y="5707659"/>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¿Puedes adivinar la orientación sexual? | CLASH - YouTube</a:t>
            </a:r>
            <a:endParaRPr lang="es-ES" dirty="0">
              <a:solidFill>
                <a:srgbClr val="5F6DAC"/>
              </a:solidFill>
              <a:latin typeface="Gotham Black" pitchFamily="50" charset="0"/>
            </a:endParaRPr>
          </a:p>
        </p:txBody>
      </p:sp>
      <p:pic>
        <p:nvPicPr>
          <p:cNvPr id="9" name="Imagen 8" descr="Una persona con un micrófono&#10;&#10;Descripción generada automáticamente con confianza baja">
            <a:extLst>
              <a:ext uri="{FF2B5EF4-FFF2-40B4-BE49-F238E27FC236}">
                <a16:creationId xmlns:a16="http://schemas.microsoft.com/office/drawing/2014/main" id="{BB15747E-F3D7-45F3-9A78-1B3E75087B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3370" y="917413"/>
            <a:ext cx="8205259" cy="46383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710572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F033C88-AAAB-47BE-ACC4-20171534E2E5}"/>
              </a:ext>
            </a:extLst>
          </p:cNvPr>
          <p:cNvSpPr txBox="1"/>
          <p:nvPr/>
        </p:nvSpPr>
        <p:spPr>
          <a:xfrm>
            <a:off x="260059" y="3244334"/>
            <a:ext cx="6719581" cy="461665"/>
          </a:xfrm>
          <a:prstGeom prst="rect">
            <a:avLst/>
          </a:prstGeom>
          <a:noFill/>
        </p:spPr>
        <p:txBody>
          <a:bodyPr wrap="square" rtlCol="0">
            <a:spAutoFit/>
          </a:bodyPr>
          <a:lstStyle/>
          <a:p>
            <a:r>
              <a:rPr lang="es-ES" sz="2400" b="1" dirty="0">
                <a:latin typeface="Gotham Black" pitchFamily="50" charset="0"/>
              </a:rPr>
              <a:t>DOS ORIENTACIONES</a:t>
            </a:r>
          </a:p>
        </p:txBody>
      </p:sp>
      <p:sp>
        <p:nvSpPr>
          <p:cNvPr id="5" name="CuadroTexto 4">
            <a:extLst>
              <a:ext uri="{FF2B5EF4-FFF2-40B4-BE49-F238E27FC236}">
                <a16:creationId xmlns:a16="http://schemas.microsoft.com/office/drawing/2014/main" id="{2250F74C-BB7E-4DEA-8E53-F30CC9505514}"/>
              </a:ext>
            </a:extLst>
          </p:cNvPr>
          <p:cNvSpPr txBox="1"/>
          <p:nvPr/>
        </p:nvSpPr>
        <p:spPr>
          <a:xfrm>
            <a:off x="4850528" y="2394707"/>
            <a:ext cx="1795631" cy="369332"/>
          </a:xfrm>
          <a:prstGeom prst="rect">
            <a:avLst/>
          </a:prstGeom>
          <a:solidFill>
            <a:srgbClr val="00B0F0"/>
          </a:solidFill>
        </p:spPr>
        <p:txBody>
          <a:bodyPr wrap="square" rtlCol="0">
            <a:spAutoFit/>
          </a:bodyPr>
          <a:lstStyle/>
          <a:p>
            <a:r>
              <a:rPr lang="es-ES" b="1" dirty="0">
                <a:solidFill>
                  <a:schemeClr val="bg1"/>
                </a:solidFill>
                <a:latin typeface="Gotham Black" pitchFamily="50" charset="0"/>
              </a:rPr>
              <a:t>GINERASTIA</a:t>
            </a:r>
          </a:p>
        </p:txBody>
      </p:sp>
      <p:sp>
        <p:nvSpPr>
          <p:cNvPr id="6" name="CuadroTexto 5">
            <a:extLst>
              <a:ext uri="{FF2B5EF4-FFF2-40B4-BE49-F238E27FC236}">
                <a16:creationId xmlns:a16="http://schemas.microsoft.com/office/drawing/2014/main" id="{8331A881-2FFB-42CB-B4C6-329467B8B667}"/>
              </a:ext>
            </a:extLst>
          </p:cNvPr>
          <p:cNvSpPr txBox="1"/>
          <p:nvPr/>
        </p:nvSpPr>
        <p:spPr>
          <a:xfrm>
            <a:off x="4855794" y="4049602"/>
            <a:ext cx="2063692" cy="369332"/>
          </a:xfrm>
          <a:prstGeom prst="rect">
            <a:avLst/>
          </a:prstGeom>
          <a:solidFill>
            <a:srgbClr val="FF3399"/>
          </a:solidFill>
        </p:spPr>
        <p:txBody>
          <a:bodyPr wrap="square" rtlCol="0">
            <a:spAutoFit/>
          </a:bodyPr>
          <a:lstStyle/>
          <a:p>
            <a:pPr algn="ctr"/>
            <a:r>
              <a:rPr lang="es-ES" b="1" dirty="0">
                <a:solidFill>
                  <a:schemeClr val="bg1"/>
                </a:solidFill>
                <a:latin typeface="Gotham Black" pitchFamily="50" charset="0"/>
              </a:rPr>
              <a:t>ANDRERASTIA</a:t>
            </a:r>
          </a:p>
        </p:txBody>
      </p:sp>
      <p:sp>
        <p:nvSpPr>
          <p:cNvPr id="7" name="Flecha: a la derecha 6">
            <a:extLst>
              <a:ext uri="{FF2B5EF4-FFF2-40B4-BE49-F238E27FC236}">
                <a16:creationId xmlns:a16="http://schemas.microsoft.com/office/drawing/2014/main" id="{E11B7003-FA1F-4D01-BC34-9E93D2D92062}"/>
              </a:ext>
            </a:extLst>
          </p:cNvPr>
          <p:cNvSpPr/>
          <p:nvPr/>
        </p:nvSpPr>
        <p:spPr>
          <a:xfrm rot="19544643">
            <a:off x="6554906" y="2005563"/>
            <a:ext cx="667045" cy="484632"/>
          </a:xfrm>
          <a:prstGeom prst="rightArrow">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Flecha: a la derecha 7">
            <a:extLst>
              <a:ext uri="{FF2B5EF4-FFF2-40B4-BE49-F238E27FC236}">
                <a16:creationId xmlns:a16="http://schemas.microsoft.com/office/drawing/2014/main" id="{1723442A-8FFA-4537-83C2-D2DE91A0A54E}"/>
              </a:ext>
            </a:extLst>
          </p:cNvPr>
          <p:cNvSpPr/>
          <p:nvPr/>
        </p:nvSpPr>
        <p:spPr>
          <a:xfrm rot="1358865">
            <a:off x="6599738" y="2565383"/>
            <a:ext cx="639494" cy="484632"/>
          </a:xfrm>
          <a:prstGeom prst="rightArrow">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Flecha: a la derecha 8">
            <a:extLst>
              <a:ext uri="{FF2B5EF4-FFF2-40B4-BE49-F238E27FC236}">
                <a16:creationId xmlns:a16="http://schemas.microsoft.com/office/drawing/2014/main" id="{EA062DB2-197C-4442-9BA9-C543ECAFF324}"/>
              </a:ext>
            </a:extLst>
          </p:cNvPr>
          <p:cNvSpPr/>
          <p:nvPr/>
        </p:nvSpPr>
        <p:spPr>
          <a:xfrm rot="19544643">
            <a:off x="6833384" y="3647575"/>
            <a:ext cx="696191" cy="484632"/>
          </a:xfrm>
          <a:prstGeom prst="rightArrow">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Flecha: a la derecha 9">
            <a:extLst>
              <a:ext uri="{FF2B5EF4-FFF2-40B4-BE49-F238E27FC236}">
                <a16:creationId xmlns:a16="http://schemas.microsoft.com/office/drawing/2014/main" id="{6170A6F7-3C10-4286-BAE9-61AA1DE32555}"/>
              </a:ext>
            </a:extLst>
          </p:cNvPr>
          <p:cNvSpPr/>
          <p:nvPr/>
        </p:nvSpPr>
        <p:spPr>
          <a:xfrm rot="1358865">
            <a:off x="6880780" y="4208463"/>
            <a:ext cx="659953" cy="484632"/>
          </a:xfrm>
          <a:prstGeom prst="rightArrow">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descr="Icono&#10;&#10;Descripción generada automáticamente">
            <a:extLst>
              <a:ext uri="{FF2B5EF4-FFF2-40B4-BE49-F238E27FC236}">
                <a16:creationId xmlns:a16="http://schemas.microsoft.com/office/drawing/2014/main" id="{8FD3BF37-3D57-431F-A319-033C40DBE6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3211" y="2817697"/>
            <a:ext cx="299334" cy="2818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Imagen 11" descr="Icono&#10;&#10;Descripción generada automáticamente">
            <a:extLst>
              <a:ext uri="{FF2B5EF4-FFF2-40B4-BE49-F238E27FC236}">
                <a16:creationId xmlns:a16="http://schemas.microsoft.com/office/drawing/2014/main" id="{7002D57E-00A5-48FC-93A2-C54747E2D4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3211" y="1802671"/>
            <a:ext cx="299334" cy="2960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Imagen 12" descr="Icono&#10;&#10;Descripción generada automáticamente">
            <a:extLst>
              <a:ext uri="{FF2B5EF4-FFF2-40B4-BE49-F238E27FC236}">
                <a16:creationId xmlns:a16="http://schemas.microsoft.com/office/drawing/2014/main" id="{71226891-CCFF-45AC-9B9D-189752135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9651" y="3473226"/>
            <a:ext cx="299334" cy="2960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Imagen 13" descr="Icono&#10;&#10;Descripción generada automáticamente">
            <a:extLst>
              <a:ext uri="{FF2B5EF4-FFF2-40B4-BE49-F238E27FC236}">
                <a16:creationId xmlns:a16="http://schemas.microsoft.com/office/drawing/2014/main" id="{1EAADE9A-6B4C-4D44-BEB3-ACD730C1D1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9651" y="4475189"/>
            <a:ext cx="299334" cy="2818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 name="CuadroTexto 14">
            <a:extLst>
              <a:ext uri="{FF2B5EF4-FFF2-40B4-BE49-F238E27FC236}">
                <a16:creationId xmlns:a16="http://schemas.microsoft.com/office/drawing/2014/main" id="{6A74E561-6963-49B8-BB39-7E1D4AC4A550}"/>
              </a:ext>
            </a:extLst>
          </p:cNvPr>
          <p:cNvSpPr txBox="1"/>
          <p:nvPr/>
        </p:nvSpPr>
        <p:spPr>
          <a:xfrm>
            <a:off x="7650263" y="1729370"/>
            <a:ext cx="3359118" cy="369332"/>
          </a:xfrm>
          <a:prstGeom prst="rect">
            <a:avLst/>
          </a:prstGeom>
          <a:noFill/>
        </p:spPr>
        <p:txBody>
          <a:bodyPr wrap="square" rtlCol="0">
            <a:spAutoFit/>
          </a:bodyPr>
          <a:lstStyle/>
          <a:p>
            <a:r>
              <a:rPr lang="es-ES" dirty="0">
                <a:solidFill>
                  <a:srgbClr val="00B0F0"/>
                </a:solidFill>
                <a:latin typeface="Gotham Black" pitchFamily="50" charset="0"/>
              </a:rPr>
              <a:t>HOMBRE HETEROSEXUAL</a:t>
            </a:r>
          </a:p>
        </p:txBody>
      </p:sp>
      <p:sp>
        <p:nvSpPr>
          <p:cNvPr id="16" name="CuadroTexto 15">
            <a:extLst>
              <a:ext uri="{FF2B5EF4-FFF2-40B4-BE49-F238E27FC236}">
                <a16:creationId xmlns:a16="http://schemas.microsoft.com/office/drawing/2014/main" id="{16270601-AFB5-44E4-9CAE-7B5CE02746AB}"/>
              </a:ext>
            </a:extLst>
          </p:cNvPr>
          <p:cNvSpPr txBox="1"/>
          <p:nvPr/>
        </p:nvSpPr>
        <p:spPr>
          <a:xfrm>
            <a:off x="7650262" y="2736468"/>
            <a:ext cx="4371161" cy="369332"/>
          </a:xfrm>
          <a:prstGeom prst="rect">
            <a:avLst/>
          </a:prstGeom>
          <a:noFill/>
        </p:spPr>
        <p:txBody>
          <a:bodyPr wrap="square" rtlCol="0">
            <a:spAutoFit/>
          </a:bodyPr>
          <a:lstStyle/>
          <a:p>
            <a:r>
              <a:rPr lang="es-ES" dirty="0">
                <a:solidFill>
                  <a:srgbClr val="FF3399"/>
                </a:solidFill>
                <a:latin typeface="Gotham Black" pitchFamily="50" charset="0"/>
              </a:rPr>
              <a:t>MUJER HOMOSEXUAL (LESBIANA)</a:t>
            </a:r>
          </a:p>
        </p:txBody>
      </p:sp>
      <p:sp>
        <p:nvSpPr>
          <p:cNvPr id="17" name="CuadroTexto 16">
            <a:extLst>
              <a:ext uri="{FF2B5EF4-FFF2-40B4-BE49-F238E27FC236}">
                <a16:creationId xmlns:a16="http://schemas.microsoft.com/office/drawing/2014/main" id="{6692E48B-E0DB-4081-AC58-BE31D7FDEB5A}"/>
              </a:ext>
            </a:extLst>
          </p:cNvPr>
          <p:cNvSpPr txBox="1"/>
          <p:nvPr/>
        </p:nvSpPr>
        <p:spPr>
          <a:xfrm>
            <a:off x="8121445" y="3399925"/>
            <a:ext cx="3810496" cy="369332"/>
          </a:xfrm>
          <a:prstGeom prst="rect">
            <a:avLst/>
          </a:prstGeom>
          <a:noFill/>
        </p:spPr>
        <p:txBody>
          <a:bodyPr wrap="square" rtlCol="0">
            <a:spAutoFit/>
          </a:bodyPr>
          <a:lstStyle/>
          <a:p>
            <a:r>
              <a:rPr lang="es-ES" dirty="0">
                <a:solidFill>
                  <a:srgbClr val="00B0F0"/>
                </a:solidFill>
                <a:latin typeface="Gotham Black" pitchFamily="50" charset="0"/>
              </a:rPr>
              <a:t>HOMBRE HOMOSEXUAL (GAY)</a:t>
            </a:r>
          </a:p>
        </p:txBody>
      </p:sp>
      <p:sp>
        <p:nvSpPr>
          <p:cNvPr id="18" name="CuadroTexto 17">
            <a:extLst>
              <a:ext uri="{FF2B5EF4-FFF2-40B4-BE49-F238E27FC236}">
                <a16:creationId xmlns:a16="http://schemas.microsoft.com/office/drawing/2014/main" id="{671E87FD-29A7-4692-B57A-F3A8D4A9D4F4}"/>
              </a:ext>
            </a:extLst>
          </p:cNvPr>
          <p:cNvSpPr txBox="1"/>
          <p:nvPr/>
        </p:nvSpPr>
        <p:spPr>
          <a:xfrm>
            <a:off x="8131098" y="4456551"/>
            <a:ext cx="3359118" cy="369332"/>
          </a:xfrm>
          <a:prstGeom prst="rect">
            <a:avLst/>
          </a:prstGeom>
          <a:noFill/>
        </p:spPr>
        <p:txBody>
          <a:bodyPr wrap="square" rtlCol="0">
            <a:spAutoFit/>
          </a:bodyPr>
          <a:lstStyle/>
          <a:p>
            <a:r>
              <a:rPr lang="es-ES" dirty="0">
                <a:solidFill>
                  <a:srgbClr val="FF3399"/>
                </a:solidFill>
                <a:latin typeface="Gotham Black" pitchFamily="50" charset="0"/>
              </a:rPr>
              <a:t>MUJER HETEROSEXUAL</a:t>
            </a:r>
          </a:p>
        </p:txBody>
      </p:sp>
      <p:sp>
        <p:nvSpPr>
          <p:cNvPr id="3" name="Flecha: a la derecha 2">
            <a:extLst>
              <a:ext uri="{FF2B5EF4-FFF2-40B4-BE49-F238E27FC236}">
                <a16:creationId xmlns:a16="http://schemas.microsoft.com/office/drawing/2014/main" id="{261FBDD9-88FA-4BC8-A72D-D496C34BDD0E}"/>
              </a:ext>
            </a:extLst>
          </p:cNvPr>
          <p:cNvSpPr/>
          <p:nvPr/>
        </p:nvSpPr>
        <p:spPr>
          <a:xfrm rot="18758070">
            <a:off x="4095729" y="2848090"/>
            <a:ext cx="978408" cy="484632"/>
          </a:xfrm>
          <a:prstGeom prst="rightArrow">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lecha: a la derecha 3">
            <a:extLst>
              <a:ext uri="{FF2B5EF4-FFF2-40B4-BE49-F238E27FC236}">
                <a16:creationId xmlns:a16="http://schemas.microsoft.com/office/drawing/2014/main" id="{99EB0F85-3FF9-4F51-8237-4C1FA03F60DA}"/>
              </a:ext>
            </a:extLst>
          </p:cNvPr>
          <p:cNvSpPr/>
          <p:nvPr/>
        </p:nvSpPr>
        <p:spPr>
          <a:xfrm rot="2493758">
            <a:off x="4166685" y="3526941"/>
            <a:ext cx="978408" cy="484632"/>
          </a:xfrm>
          <a:prstGeom prst="rightArrow">
            <a:avLst/>
          </a:prstGeom>
          <a:solidFill>
            <a:srgbClr val="FF33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CuadroTexto 18">
            <a:extLst>
              <a:ext uri="{FF2B5EF4-FFF2-40B4-BE49-F238E27FC236}">
                <a16:creationId xmlns:a16="http://schemas.microsoft.com/office/drawing/2014/main" id="{EA8BACBB-9976-46EE-B72A-787B4D8723E7}"/>
              </a:ext>
            </a:extLst>
          </p:cNvPr>
          <p:cNvSpPr txBox="1"/>
          <p:nvPr/>
        </p:nvSpPr>
        <p:spPr>
          <a:xfrm>
            <a:off x="0" y="180706"/>
            <a:ext cx="12192000" cy="584775"/>
          </a:xfrm>
          <a:prstGeom prst="rect">
            <a:avLst/>
          </a:prstGeom>
          <a:noFill/>
        </p:spPr>
        <p:txBody>
          <a:bodyPr wrap="square" rtlCol="0">
            <a:spAutoFit/>
          </a:bodyPr>
          <a:lstStyle/>
          <a:p>
            <a:pPr algn="ctr"/>
            <a:r>
              <a:rPr lang="es-ES" sz="3200" b="1" dirty="0">
                <a:solidFill>
                  <a:srgbClr val="5F6DAC"/>
                </a:solidFill>
                <a:effectLst>
                  <a:outerShdw blurRad="38100" dist="38100" dir="2700000" algn="tl">
                    <a:srgbClr val="000000">
                      <a:alpha val="43137"/>
                    </a:srgbClr>
                  </a:outerShdw>
                </a:effectLst>
                <a:latin typeface="Gotham Black" pitchFamily="50" charset="0"/>
              </a:rPr>
              <a:t>ORIENTACIÓN SEXUAL DEL DESEO ERÓTICO (OSDE).</a:t>
            </a:r>
          </a:p>
        </p:txBody>
      </p:sp>
    </p:spTree>
    <p:extLst>
      <p:ext uri="{BB962C8B-B14F-4D97-AF65-F5344CB8AC3E}">
        <p14:creationId xmlns:p14="http://schemas.microsoft.com/office/powerpoint/2010/main" val="69020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randombar(horizontal)">
                                      <p:cBhvr>
                                        <p:cTn id="23" dur="500"/>
                                        <p:tgtEl>
                                          <p:spTgt spid="9"/>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par>
                                <p:cTn id="27" presetID="14" presetClass="entr" presetSubtype="1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randombar(horizontal)">
                                      <p:cBhvr>
                                        <p:cTn id="29" dur="500"/>
                                        <p:tgtEl>
                                          <p:spTgt spid="11"/>
                                        </p:tgtEl>
                                      </p:cBhvr>
                                    </p:animEffect>
                                  </p:childTnLst>
                                </p:cTn>
                              </p:par>
                              <p:par>
                                <p:cTn id="30" presetID="14" presetClass="entr" presetSubtype="1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randombar(horizontal)">
                                      <p:cBhvr>
                                        <p:cTn id="32" dur="500"/>
                                        <p:tgtEl>
                                          <p:spTgt spid="12"/>
                                        </p:tgtEl>
                                      </p:cBhvr>
                                    </p:animEffect>
                                  </p:childTnLst>
                                </p:cTn>
                              </p:par>
                              <p:par>
                                <p:cTn id="33" presetID="14" presetClass="entr" presetSubtype="1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randombar(horizontal)">
                                      <p:cBhvr>
                                        <p:cTn id="35" dur="500"/>
                                        <p:tgtEl>
                                          <p:spTgt spid="13"/>
                                        </p:tgtEl>
                                      </p:cBhvr>
                                    </p:animEffect>
                                  </p:childTnLst>
                                </p:cTn>
                              </p:par>
                              <p:par>
                                <p:cTn id="36" presetID="14" presetClass="entr" presetSubtype="1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randombar(horizontal)">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down)">
                                      <p:cBhvr>
                                        <p:cTn id="43" dur="500"/>
                                        <p:tgtEl>
                                          <p:spTgt spid="2"/>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randombar(horizontal)">
                                      <p:cBhvr>
                                        <p:cTn id="46" dur="500"/>
                                        <p:tgtEl>
                                          <p:spTgt spid="5"/>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randombar(horizontal)">
                                      <p:cBhvr>
                                        <p:cTn id="49" dur="500"/>
                                        <p:tgtEl>
                                          <p:spTgt spid="6"/>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randombar(horizontal)">
                                      <p:cBhvr>
                                        <p:cTn id="52" dur="500"/>
                                        <p:tgtEl>
                                          <p:spTgt spid="15"/>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randombar(horizontal)">
                                      <p:cBhvr>
                                        <p:cTn id="55" dur="500"/>
                                        <p:tgtEl>
                                          <p:spTgt spid="16"/>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randombar(horizontal)">
                                      <p:cBhvr>
                                        <p:cTn id="58" dur="500"/>
                                        <p:tgtEl>
                                          <p:spTgt spid="17"/>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randombar(horizontal)">
                                      <p:cBhvr>
                                        <p:cTn id="6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animBg="1"/>
      <p:bldP spid="10" grpId="0" animBg="1"/>
      <p:bldP spid="15" grpId="0"/>
      <p:bldP spid="16" grpId="0"/>
      <p:bldP spid="17" grpId="0"/>
      <p:bldP spid="18" grpId="0"/>
      <p:bldP spid="3" grpId="0" animBg="1"/>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F0493DF-F1B0-4AF7-8265-76A36C1B33F6}"/>
              </a:ext>
            </a:extLst>
          </p:cNvPr>
          <p:cNvSpPr txBox="1"/>
          <p:nvPr/>
        </p:nvSpPr>
        <p:spPr>
          <a:xfrm>
            <a:off x="0" y="180706"/>
            <a:ext cx="12192000" cy="584775"/>
          </a:xfrm>
          <a:prstGeom prst="rect">
            <a:avLst/>
          </a:prstGeom>
          <a:noFill/>
        </p:spPr>
        <p:txBody>
          <a:bodyPr wrap="square" rtlCol="0">
            <a:spAutoFit/>
          </a:bodyPr>
          <a:lstStyle/>
          <a:p>
            <a:pPr algn="ctr"/>
            <a:r>
              <a:rPr lang="es-ES" sz="3200" b="1" dirty="0">
                <a:solidFill>
                  <a:srgbClr val="5F6DAC"/>
                </a:solidFill>
                <a:effectLst>
                  <a:outerShdw blurRad="38100" dist="38100" dir="2700000" algn="tl">
                    <a:srgbClr val="000000">
                      <a:alpha val="43137"/>
                    </a:srgbClr>
                  </a:outerShdw>
                </a:effectLst>
                <a:latin typeface="Gotham Black" pitchFamily="50" charset="0"/>
              </a:rPr>
              <a:t>ORIENTACIÓN SEXUAL DEL DESEO ERÓTICO (OSDE).</a:t>
            </a:r>
          </a:p>
        </p:txBody>
      </p:sp>
      <p:pic>
        <p:nvPicPr>
          <p:cNvPr id="4" name="Imagen 3" descr="Foto en blanco y negro de un hombre con traje y corbata&#10;&#10;Descripción generada automáticamente">
            <a:extLst>
              <a:ext uri="{FF2B5EF4-FFF2-40B4-BE49-F238E27FC236}">
                <a16:creationId xmlns:a16="http://schemas.microsoft.com/office/drawing/2014/main" id="{1006A329-EB15-43FB-85FA-8977A534F4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0626" y="1065402"/>
            <a:ext cx="3906897"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uadroTexto 4">
            <a:extLst>
              <a:ext uri="{FF2B5EF4-FFF2-40B4-BE49-F238E27FC236}">
                <a16:creationId xmlns:a16="http://schemas.microsoft.com/office/drawing/2014/main" id="{D04A7DFA-547E-47D3-9AE6-64404C77DE5A}"/>
              </a:ext>
            </a:extLst>
          </p:cNvPr>
          <p:cNvSpPr txBox="1"/>
          <p:nvPr/>
        </p:nvSpPr>
        <p:spPr>
          <a:xfrm>
            <a:off x="0" y="3722639"/>
            <a:ext cx="12192000" cy="2954655"/>
          </a:xfrm>
          <a:prstGeom prst="rect">
            <a:avLst/>
          </a:prstGeom>
          <a:noFill/>
        </p:spPr>
        <p:txBody>
          <a:bodyPr wrap="square" rtlCol="0">
            <a:spAutoFit/>
          </a:bodyPr>
          <a:lstStyle/>
          <a:p>
            <a:pPr algn="ctr"/>
            <a:r>
              <a:rPr lang="es-ES" sz="2400" b="1" cap="all" dirty="0">
                <a:solidFill>
                  <a:schemeClr val="bg1"/>
                </a:solidFill>
                <a:effectLst>
                  <a:outerShdw blurRad="38100" dist="38100" dir="2700000" algn="tl">
                    <a:srgbClr val="000000">
                      <a:alpha val="43137"/>
                    </a:srgbClr>
                  </a:outerShdw>
                </a:effectLst>
                <a:latin typeface="Gotham Black" pitchFamily="50" charset="0"/>
              </a:rPr>
              <a:t>Alfred Kinsey.</a:t>
            </a:r>
          </a:p>
          <a:p>
            <a:pPr algn="ctr"/>
            <a:endParaRPr lang="es-ES" dirty="0">
              <a:latin typeface="Gotham Black" pitchFamily="50" charset="0"/>
            </a:endParaRPr>
          </a:p>
          <a:p>
            <a:pPr algn="ctr"/>
            <a:r>
              <a:rPr lang="es-ES" dirty="0">
                <a:latin typeface="Gotham Black" pitchFamily="50" charset="0"/>
              </a:rPr>
              <a:t>-Informe Kinsey sobre sexualidad (1938-1953)-</a:t>
            </a:r>
          </a:p>
          <a:p>
            <a:pPr algn="ctr"/>
            <a:endParaRPr lang="es-ES" dirty="0">
              <a:latin typeface="Gotham Black" pitchFamily="50" charset="0"/>
            </a:endParaRPr>
          </a:p>
          <a:p>
            <a:pPr algn="ctr"/>
            <a:r>
              <a:rPr lang="es-ES" dirty="0">
                <a:latin typeface="Gotham Black" pitchFamily="50" charset="0"/>
              </a:rPr>
              <a:t>20.000 entrevistas.</a:t>
            </a:r>
          </a:p>
          <a:p>
            <a:pPr algn="ctr"/>
            <a:endParaRPr lang="es-ES" dirty="0">
              <a:latin typeface="Gotham Black" pitchFamily="50" charset="0"/>
            </a:endParaRPr>
          </a:p>
          <a:p>
            <a:pPr algn="ctr"/>
            <a:r>
              <a:rPr lang="es-ES" dirty="0">
                <a:latin typeface="Gotham Black" pitchFamily="50" charset="0"/>
              </a:rPr>
              <a:t>Escala Kinsey sobre sexualidad.</a:t>
            </a:r>
          </a:p>
          <a:p>
            <a:pPr algn="ctr"/>
            <a:endParaRPr lang="es-ES" dirty="0">
              <a:latin typeface="Gotham Black" pitchFamily="50" charset="0"/>
            </a:endParaRPr>
          </a:p>
          <a:p>
            <a:pPr algn="ctr"/>
            <a:r>
              <a:rPr lang="es-ES" dirty="0">
                <a:latin typeface="Gotham Black" pitchFamily="50" charset="0"/>
              </a:rPr>
              <a:t>Establece 7 niveles de OSDE.</a:t>
            </a:r>
          </a:p>
          <a:p>
            <a:pPr algn="ctr"/>
            <a:endParaRPr lang="es-ES" dirty="0">
              <a:latin typeface="Gotham Black" pitchFamily="50" charset="0"/>
            </a:endParaRPr>
          </a:p>
        </p:txBody>
      </p:sp>
      <p:sp>
        <p:nvSpPr>
          <p:cNvPr id="6" name="Flecha: hacia abajo 5">
            <a:extLst>
              <a:ext uri="{FF2B5EF4-FFF2-40B4-BE49-F238E27FC236}">
                <a16:creationId xmlns:a16="http://schemas.microsoft.com/office/drawing/2014/main" id="{294D85A3-C2F2-4380-8A4B-A860169E2129}"/>
              </a:ext>
            </a:extLst>
          </p:cNvPr>
          <p:cNvSpPr/>
          <p:nvPr/>
        </p:nvSpPr>
        <p:spPr>
          <a:xfrm>
            <a:off x="8151375" y="2793534"/>
            <a:ext cx="506559" cy="635466"/>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92770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3881A388-2820-455B-9E85-5C019E530ED1}"/>
              </a:ext>
            </a:extLst>
          </p:cNvPr>
          <p:cNvSpPr txBox="1"/>
          <p:nvPr/>
        </p:nvSpPr>
        <p:spPr>
          <a:xfrm>
            <a:off x="360726" y="427839"/>
            <a:ext cx="6291744" cy="1723549"/>
          </a:xfrm>
          <a:prstGeom prst="rect">
            <a:avLst/>
          </a:prstGeom>
          <a:noFill/>
        </p:spPr>
        <p:txBody>
          <a:bodyPr wrap="square" rtlCol="0">
            <a:spAutoFit/>
          </a:bodyPr>
          <a:lstStyle/>
          <a:p>
            <a:r>
              <a:rPr lang="es-ES" dirty="0">
                <a:solidFill>
                  <a:srgbClr val="5F6DAC"/>
                </a:solidFill>
                <a:latin typeface="Gotham Black" pitchFamily="50" charset="0"/>
              </a:rPr>
              <a:t>PREGUNTA 1:</a:t>
            </a:r>
          </a:p>
          <a:p>
            <a:r>
              <a:rPr lang="es-ES" i="1" dirty="0">
                <a:latin typeface="Gotham Black" pitchFamily="50" charset="0"/>
              </a:rPr>
              <a:t>¿Por quién te sientes atraído(a)?</a:t>
            </a:r>
          </a:p>
          <a:p>
            <a:r>
              <a:rPr lang="es-ES" sz="1400" dirty="0">
                <a:latin typeface="Gotham Black" pitchFamily="50" charset="0"/>
              </a:rPr>
              <a:t>	* Tanto hombres como mujeres.</a:t>
            </a:r>
          </a:p>
          <a:p>
            <a:r>
              <a:rPr lang="es-ES" sz="1400" dirty="0">
                <a:latin typeface="Gotham Black" pitchFamily="50" charset="0"/>
              </a:rPr>
              <a:t>	* Principalmente por personas del sexo opuesto al mío.</a:t>
            </a:r>
          </a:p>
          <a:p>
            <a:r>
              <a:rPr lang="es-ES" sz="1400" dirty="0">
                <a:latin typeface="Gotham Black" pitchFamily="50" charset="0"/>
              </a:rPr>
              <a:t>	* Principalmente por personas del mismo sexo al mío.</a:t>
            </a:r>
          </a:p>
          <a:p>
            <a:r>
              <a:rPr lang="es-ES" sz="1400" dirty="0">
                <a:latin typeface="Gotham Black" pitchFamily="50" charset="0"/>
              </a:rPr>
              <a:t>	* Sólo personas de mi mismo sexo.</a:t>
            </a:r>
          </a:p>
          <a:p>
            <a:r>
              <a:rPr lang="es-ES" sz="1400" dirty="0">
                <a:latin typeface="Gotham Black" pitchFamily="50" charset="0"/>
              </a:rPr>
              <a:t>	* Sólo personas del sexo opuesto.</a:t>
            </a:r>
          </a:p>
        </p:txBody>
      </p:sp>
      <p:sp>
        <p:nvSpPr>
          <p:cNvPr id="9" name="CuadroTexto 8">
            <a:extLst>
              <a:ext uri="{FF2B5EF4-FFF2-40B4-BE49-F238E27FC236}">
                <a16:creationId xmlns:a16="http://schemas.microsoft.com/office/drawing/2014/main" id="{FE252938-7784-48F9-BD1F-BE324801107A}"/>
              </a:ext>
            </a:extLst>
          </p:cNvPr>
          <p:cNvSpPr txBox="1"/>
          <p:nvPr/>
        </p:nvSpPr>
        <p:spPr>
          <a:xfrm>
            <a:off x="360725" y="2224482"/>
            <a:ext cx="8523216" cy="1723549"/>
          </a:xfrm>
          <a:prstGeom prst="rect">
            <a:avLst/>
          </a:prstGeom>
          <a:noFill/>
        </p:spPr>
        <p:txBody>
          <a:bodyPr wrap="square" rtlCol="0">
            <a:spAutoFit/>
          </a:bodyPr>
          <a:lstStyle/>
          <a:p>
            <a:r>
              <a:rPr lang="es-ES" dirty="0">
                <a:solidFill>
                  <a:srgbClr val="5F6DAC"/>
                </a:solidFill>
                <a:latin typeface="Gotham Black" pitchFamily="50" charset="0"/>
              </a:rPr>
              <a:t>PREGUNTA 2:</a:t>
            </a:r>
          </a:p>
          <a:p>
            <a:r>
              <a:rPr lang="es-ES" i="1" dirty="0">
                <a:latin typeface="Gotham Black" pitchFamily="50" charset="0"/>
              </a:rPr>
              <a:t>¿Con quién has tenido relaciones sexuales?</a:t>
            </a:r>
          </a:p>
          <a:p>
            <a:r>
              <a:rPr lang="es-ES" sz="1400" dirty="0">
                <a:latin typeface="Gotham Black" pitchFamily="50" charset="0"/>
              </a:rPr>
              <a:t>	* Tanto hombres como mujeres.</a:t>
            </a:r>
          </a:p>
          <a:p>
            <a:r>
              <a:rPr lang="es-ES" sz="1400" dirty="0">
                <a:latin typeface="Gotham Black" pitchFamily="50" charset="0"/>
              </a:rPr>
              <a:t>	* Tanto hombres como mujeres, pero prefiero personas del sexo opuesto al mío.</a:t>
            </a:r>
          </a:p>
          <a:p>
            <a:r>
              <a:rPr lang="es-ES" sz="1400" dirty="0">
                <a:latin typeface="Gotham Black" pitchFamily="50" charset="0"/>
              </a:rPr>
              <a:t>	* Tanto hombres como mujeres, pero prefiero personas de mi mismo sexo.</a:t>
            </a:r>
          </a:p>
          <a:p>
            <a:r>
              <a:rPr lang="es-ES" sz="1400" dirty="0">
                <a:latin typeface="Gotham Black" pitchFamily="50" charset="0"/>
              </a:rPr>
              <a:t>	* Sólo personas de mi mismo sexo.</a:t>
            </a:r>
          </a:p>
          <a:p>
            <a:r>
              <a:rPr lang="es-ES" sz="1400" dirty="0">
                <a:latin typeface="Gotham Black" pitchFamily="50" charset="0"/>
              </a:rPr>
              <a:t>	* Sólo personas del sexo opuesto.</a:t>
            </a:r>
          </a:p>
        </p:txBody>
      </p:sp>
      <p:sp>
        <p:nvSpPr>
          <p:cNvPr id="10" name="CuadroTexto 9">
            <a:extLst>
              <a:ext uri="{FF2B5EF4-FFF2-40B4-BE49-F238E27FC236}">
                <a16:creationId xmlns:a16="http://schemas.microsoft.com/office/drawing/2014/main" id="{4D8BDA5A-741C-4F97-8B50-21FE3BDFF064}"/>
              </a:ext>
            </a:extLst>
          </p:cNvPr>
          <p:cNvSpPr txBox="1"/>
          <p:nvPr/>
        </p:nvSpPr>
        <p:spPr>
          <a:xfrm>
            <a:off x="360725" y="4021125"/>
            <a:ext cx="8523216" cy="1723549"/>
          </a:xfrm>
          <a:prstGeom prst="rect">
            <a:avLst/>
          </a:prstGeom>
          <a:noFill/>
        </p:spPr>
        <p:txBody>
          <a:bodyPr wrap="square" rtlCol="0">
            <a:spAutoFit/>
          </a:bodyPr>
          <a:lstStyle/>
          <a:p>
            <a:r>
              <a:rPr lang="es-ES" dirty="0">
                <a:solidFill>
                  <a:srgbClr val="5F6DAC"/>
                </a:solidFill>
                <a:latin typeface="Gotham Black" pitchFamily="50" charset="0"/>
              </a:rPr>
              <a:t>PREGUNTA 3:</a:t>
            </a:r>
          </a:p>
          <a:p>
            <a:r>
              <a:rPr lang="es-ES" i="1" dirty="0">
                <a:latin typeface="Gotham Black" pitchFamily="50" charset="0"/>
              </a:rPr>
              <a:t>¿Con quién has tenido fantasías sexuales?</a:t>
            </a:r>
          </a:p>
          <a:p>
            <a:r>
              <a:rPr lang="es-ES" sz="1400" dirty="0">
                <a:latin typeface="Gotham Black" pitchFamily="50" charset="0"/>
              </a:rPr>
              <a:t>	* Tanto hombres como mujeres.</a:t>
            </a:r>
          </a:p>
          <a:p>
            <a:r>
              <a:rPr lang="es-ES" sz="1400" dirty="0">
                <a:latin typeface="Gotham Black" pitchFamily="50" charset="0"/>
              </a:rPr>
              <a:t>	* Principalmente con personas del sexo opuesto al mío.</a:t>
            </a:r>
          </a:p>
          <a:p>
            <a:r>
              <a:rPr lang="es-ES" sz="1400" dirty="0">
                <a:latin typeface="Gotham Black" pitchFamily="50" charset="0"/>
              </a:rPr>
              <a:t>	* Principalmente con personas del mismo sexo al mío.</a:t>
            </a:r>
          </a:p>
          <a:p>
            <a:r>
              <a:rPr lang="es-ES" sz="1400" dirty="0">
                <a:latin typeface="Gotham Black" pitchFamily="50" charset="0"/>
              </a:rPr>
              <a:t>	* Sólo personas de mi mismo sexo.</a:t>
            </a:r>
          </a:p>
          <a:p>
            <a:r>
              <a:rPr lang="es-ES" sz="1400" dirty="0">
                <a:latin typeface="Gotham Black" pitchFamily="50" charset="0"/>
              </a:rPr>
              <a:t>	* Sólo personas del sexo opuesto.</a:t>
            </a:r>
          </a:p>
        </p:txBody>
      </p:sp>
    </p:spTree>
    <p:extLst>
      <p:ext uri="{BB962C8B-B14F-4D97-AF65-F5344CB8AC3E}">
        <p14:creationId xmlns:p14="http://schemas.microsoft.com/office/powerpoint/2010/main" val="322241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FAFFD61-5D19-4040-8EE1-DA793391BBD3}"/>
              </a:ext>
            </a:extLst>
          </p:cNvPr>
          <p:cNvSpPr txBox="1"/>
          <p:nvPr/>
        </p:nvSpPr>
        <p:spPr>
          <a:xfrm>
            <a:off x="360726" y="427839"/>
            <a:ext cx="6291744" cy="1723549"/>
          </a:xfrm>
          <a:prstGeom prst="rect">
            <a:avLst/>
          </a:prstGeom>
          <a:noFill/>
        </p:spPr>
        <p:txBody>
          <a:bodyPr wrap="square" rtlCol="0">
            <a:spAutoFit/>
          </a:bodyPr>
          <a:lstStyle/>
          <a:p>
            <a:r>
              <a:rPr lang="es-ES" dirty="0">
                <a:solidFill>
                  <a:srgbClr val="5F6DAC"/>
                </a:solidFill>
                <a:latin typeface="Gotham Black" pitchFamily="50" charset="0"/>
              </a:rPr>
              <a:t>PREGUNTA 4:</a:t>
            </a:r>
          </a:p>
          <a:p>
            <a:r>
              <a:rPr lang="es-ES" i="1" dirty="0">
                <a:latin typeface="Gotham Black" pitchFamily="50" charset="0"/>
              </a:rPr>
              <a:t>¿Con quién formas fuertes lazos emocionales?</a:t>
            </a:r>
          </a:p>
          <a:p>
            <a:r>
              <a:rPr lang="es-ES" sz="1400" dirty="0">
                <a:latin typeface="Gotham Black" pitchFamily="50" charset="0"/>
              </a:rPr>
              <a:t>	* Tanto hombres como mujeres.</a:t>
            </a:r>
          </a:p>
          <a:p>
            <a:r>
              <a:rPr lang="es-ES" sz="1400" dirty="0">
                <a:latin typeface="Gotham Black" pitchFamily="50" charset="0"/>
              </a:rPr>
              <a:t>	* Principalmente con personas del sexo opuesto al mío.</a:t>
            </a:r>
          </a:p>
          <a:p>
            <a:r>
              <a:rPr lang="es-ES" sz="1400" dirty="0">
                <a:latin typeface="Gotham Black" pitchFamily="50" charset="0"/>
              </a:rPr>
              <a:t>	* Principalmente con personas del mismo sexo al mío.</a:t>
            </a:r>
          </a:p>
          <a:p>
            <a:r>
              <a:rPr lang="es-ES" sz="1400" dirty="0">
                <a:latin typeface="Gotham Black" pitchFamily="50" charset="0"/>
              </a:rPr>
              <a:t>	* Sólo personas de mi mismo sexo.</a:t>
            </a:r>
          </a:p>
          <a:p>
            <a:r>
              <a:rPr lang="es-ES" sz="1400" dirty="0">
                <a:latin typeface="Gotham Black" pitchFamily="50" charset="0"/>
              </a:rPr>
              <a:t>	* Sólo personas del sexo opuesto.</a:t>
            </a:r>
          </a:p>
        </p:txBody>
      </p:sp>
      <p:sp>
        <p:nvSpPr>
          <p:cNvPr id="3" name="CuadroTexto 2">
            <a:extLst>
              <a:ext uri="{FF2B5EF4-FFF2-40B4-BE49-F238E27FC236}">
                <a16:creationId xmlns:a16="http://schemas.microsoft.com/office/drawing/2014/main" id="{3B514D55-F930-4BA3-889E-0EABB86FC0C4}"/>
              </a:ext>
            </a:extLst>
          </p:cNvPr>
          <p:cNvSpPr txBox="1"/>
          <p:nvPr/>
        </p:nvSpPr>
        <p:spPr>
          <a:xfrm>
            <a:off x="360725" y="2224482"/>
            <a:ext cx="8523216" cy="1723549"/>
          </a:xfrm>
          <a:prstGeom prst="rect">
            <a:avLst/>
          </a:prstGeom>
          <a:noFill/>
        </p:spPr>
        <p:txBody>
          <a:bodyPr wrap="square" rtlCol="0">
            <a:spAutoFit/>
          </a:bodyPr>
          <a:lstStyle/>
          <a:p>
            <a:r>
              <a:rPr lang="es-ES" dirty="0">
                <a:solidFill>
                  <a:srgbClr val="5F6DAC"/>
                </a:solidFill>
                <a:latin typeface="Gotham Black" pitchFamily="50" charset="0"/>
              </a:rPr>
              <a:t>PREGUNTA 5:</a:t>
            </a:r>
          </a:p>
          <a:p>
            <a:r>
              <a:rPr lang="es-ES" i="1" dirty="0">
                <a:latin typeface="Gotham Black" pitchFamily="50" charset="0"/>
              </a:rPr>
              <a:t>¿Con quién te sientes más cómodo socializando?</a:t>
            </a:r>
          </a:p>
          <a:p>
            <a:r>
              <a:rPr lang="es-ES" sz="1400" dirty="0">
                <a:latin typeface="Gotham Black" pitchFamily="50" charset="0"/>
              </a:rPr>
              <a:t>	* Tanto hombres como mujeres.</a:t>
            </a:r>
          </a:p>
          <a:p>
            <a:r>
              <a:rPr lang="es-ES" sz="1400" dirty="0">
                <a:latin typeface="Gotham Black" pitchFamily="50" charset="0"/>
              </a:rPr>
              <a:t>	* Principalmente con personas del sexo opuesto al mío.</a:t>
            </a:r>
          </a:p>
          <a:p>
            <a:r>
              <a:rPr lang="es-ES" sz="1400" dirty="0">
                <a:latin typeface="Gotham Black" pitchFamily="50" charset="0"/>
              </a:rPr>
              <a:t>	* Principalmente con personas del mismo sexo al mío.</a:t>
            </a:r>
          </a:p>
          <a:p>
            <a:r>
              <a:rPr lang="es-ES" sz="1400" dirty="0">
                <a:latin typeface="Gotham Black" pitchFamily="50" charset="0"/>
              </a:rPr>
              <a:t>	* Sólo personas de mi mismo sexo.</a:t>
            </a:r>
          </a:p>
          <a:p>
            <a:r>
              <a:rPr lang="es-ES" sz="1400" dirty="0">
                <a:latin typeface="Gotham Black" pitchFamily="50" charset="0"/>
              </a:rPr>
              <a:t>	* Sólo personas del sexo opuesto.</a:t>
            </a:r>
          </a:p>
        </p:txBody>
      </p:sp>
      <p:sp>
        <p:nvSpPr>
          <p:cNvPr id="4" name="CuadroTexto 3">
            <a:extLst>
              <a:ext uri="{FF2B5EF4-FFF2-40B4-BE49-F238E27FC236}">
                <a16:creationId xmlns:a16="http://schemas.microsoft.com/office/drawing/2014/main" id="{6D832285-DF4D-43A8-9945-6A6C64E2C9CB}"/>
              </a:ext>
            </a:extLst>
          </p:cNvPr>
          <p:cNvSpPr txBox="1"/>
          <p:nvPr/>
        </p:nvSpPr>
        <p:spPr>
          <a:xfrm>
            <a:off x="360725" y="4021125"/>
            <a:ext cx="8523216" cy="1723549"/>
          </a:xfrm>
          <a:prstGeom prst="rect">
            <a:avLst/>
          </a:prstGeom>
          <a:noFill/>
        </p:spPr>
        <p:txBody>
          <a:bodyPr wrap="square" rtlCol="0">
            <a:spAutoFit/>
          </a:bodyPr>
          <a:lstStyle/>
          <a:p>
            <a:r>
              <a:rPr lang="es-ES" dirty="0">
                <a:solidFill>
                  <a:srgbClr val="5F6DAC"/>
                </a:solidFill>
                <a:latin typeface="Gotham Black" pitchFamily="50" charset="0"/>
              </a:rPr>
              <a:t>PREGUNTA 6:</a:t>
            </a:r>
          </a:p>
          <a:p>
            <a:r>
              <a:rPr lang="es-ES" i="1" dirty="0">
                <a:latin typeface="Gotham Black" pitchFamily="50" charset="0"/>
              </a:rPr>
              <a:t>¿La idea de tener sexo con alguien del sexo opuesto al mío es…?</a:t>
            </a:r>
          </a:p>
          <a:p>
            <a:r>
              <a:rPr lang="es-ES" sz="1400" dirty="0">
                <a:latin typeface="Gotham Black" pitchFamily="50" charset="0"/>
              </a:rPr>
              <a:t>	* Deseable.</a:t>
            </a:r>
          </a:p>
          <a:p>
            <a:r>
              <a:rPr lang="es-ES" sz="1400" dirty="0">
                <a:latin typeface="Gotham Black" pitchFamily="50" charset="0"/>
              </a:rPr>
              <a:t>	* Interesante.</a:t>
            </a:r>
          </a:p>
          <a:p>
            <a:r>
              <a:rPr lang="es-ES" sz="1400" dirty="0">
                <a:latin typeface="Gotham Black" pitchFamily="50" charset="0"/>
              </a:rPr>
              <a:t>	* Tolerable.</a:t>
            </a:r>
          </a:p>
          <a:p>
            <a:r>
              <a:rPr lang="es-ES" sz="1400" dirty="0">
                <a:latin typeface="Gotham Black" pitchFamily="50" charset="0"/>
              </a:rPr>
              <a:t>	* Negativo.</a:t>
            </a:r>
          </a:p>
          <a:p>
            <a:r>
              <a:rPr lang="es-ES" sz="1400" dirty="0">
                <a:latin typeface="Gotham Black" pitchFamily="50" charset="0"/>
              </a:rPr>
              <a:t>	* Desagradable.</a:t>
            </a:r>
          </a:p>
        </p:txBody>
      </p:sp>
    </p:spTree>
    <p:extLst>
      <p:ext uri="{BB962C8B-B14F-4D97-AF65-F5344CB8AC3E}">
        <p14:creationId xmlns:p14="http://schemas.microsoft.com/office/powerpoint/2010/main" val="324479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C0FA08D-AA15-4AF9-AE1C-DE8AE94E463D}"/>
              </a:ext>
            </a:extLst>
          </p:cNvPr>
          <p:cNvSpPr txBox="1"/>
          <p:nvPr/>
        </p:nvSpPr>
        <p:spPr>
          <a:xfrm>
            <a:off x="360726" y="427839"/>
            <a:ext cx="8036654" cy="1723549"/>
          </a:xfrm>
          <a:prstGeom prst="rect">
            <a:avLst/>
          </a:prstGeom>
          <a:noFill/>
        </p:spPr>
        <p:txBody>
          <a:bodyPr wrap="square" rtlCol="0">
            <a:spAutoFit/>
          </a:bodyPr>
          <a:lstStyle/>
          <a:p>
            <a:r>
              <a:rPr lang="es-ES" dirty="0">
                <a:solidFill>
                  <a:srgbClr val="5F6DAC"/>
                </a:solidFill>
                <a:latin typeface="Gotham Black" pitchFamily="50" charset="0"/>
              </a:rPr>
              <a:t>PREGUNTA 7:</a:t>
            </a:r>
          </a:p>
          <a:p>
            <a:r>
              <a:rPr lang="es-ES" i="1" dirty="0">
                <a:latin typeface="Gotham Black" pitchFamily="50" charset="0"/>
              </a:rPr>
              <a:t>¿La idea de tener sexo con alguien del mismo sexo que el mío es…?</a:t>
            </a:r>
          </a:p>
          <a:p>
            <a:r>
              <a:rPr lang="es-ES" sz="1400" dirty="0">
                <a:latin typeface="Gotham Black" pitchFamily="50" charset="0"/>
              </a:rPr>
              <a:t>	* Deseable.</a:t>
            </a:r>
          </a:p>
          <a:p>
            <a:r>
              <a:rPr lang="es-ES" sz="1400" dirty="0">
                <a:latin typeface="Gotham Black" pitchFamily="50" charset="0"/>
              </a:rPr>
              <a:t>	* Interesante.</a:t>
            </a:r>
          </a:p>
          <a:p>
            <a:r>
              <a:rPr lang="es-ES" sz="1400" dirty="0">
                <a:latin typeface="Gotham Black" pitchFamily="50" charset="0"/>
              </a:rPr>
              <a:t>	* Tolerable.</a:t>
            </a:r>
          </a:p>
          <a:p>
            <a:r>
              <a:rPr lang="es-ES" sz="1400" dirty="0">
                <a:latin typeface="Gotham Black" pitchFamily="50" charset="0"/>
              </a:rPr>
              <a:t>	* Negativo.</a:t>
            </a:r>
          </a:p>
          <a:p>
            <a:r>
              <a:rPr lang="es-ES" sz="1400" dirty="0">
                <a:latin typeface="Gotham Black" pitchFamily="50" charset="0"/>
              </a:rPr>
              <a:t>	* Desagradable.</a:t>
            </a:r>
          </a:p>
        </p:txBody>
      </p:sp>
      <p:pic>
        <p:nvPicPr>
          <p:cNvPr id="4" name="Imagen 3" descr="Diagrama&#10;&#10;Descripción generada automáticamente">
            <a:extLst>
              <a:ext uri="{FF2B5EF4-FFF2-40B4-BE49-F238E27FC236}">
                <a16:creationId xmlns:a16="http://schemas.microsoft.com/office/drawing/2014/main" id="{5B7D4564-9674-40FB-8415-F59B630CBE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117" y="2482508"/>
            <a:ext cx="10143765" cy="35204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5528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E6BFD59A-4189-439A-BE6B-907C2EA07013}"/>
              </a:ext>
            </a:extLst>
          </p:cNvPr>
          <p:cNvGraphicFramePr>
            <a:graphicFrameLocks noGrp="1"/>
          </p:cNvGraphicFramePr>
          <p:nvPr/>
        </p:nvGraphicFramePr>
        <p:xfrm>
          <a:off x="3264159" y="718458"/>
          <a:ext cx="5946953" cy="5439052"/>
        </p:xfrm>
        <a:graphic>
          <a:graphicData uri="http://schemas.openxmlformats.org/drawingml/2006/table">
            <a:tbl>
              <a:tblPr/>
              <a:tblGrid>
                <a:gridCol w="641518">
                  <a:extLst>
                    <a:ext uri="{9D8B030D-6E8A-4147-A177-3AD203B41FA5}">
                      <a16:colId xmlns:a16="http://schemas.microsoft.com/office/drawing/2014/main" val="1702453116"/>
                    </a:ext>
                  </a:extLst>
                </a:gridCol>
                <a:gridCol w="2126172">
                  <a:extLst>
                    <a:ext uri="{9D8B030D-6E8A-4147-A177-3AD203B41FA5}">
                      <a16:colId xmlns:a16="http://schemas.microsoft.com/office/drawing/2014/main" val="3669527249"/>
                    </a:ext>
                  </a:extLst>
                </a:gridCol>
                <a:gridCol w="1402173">
                  <a:extLst>
                    <a:ext uri="{9D8B030D-6E8A-4147-A177-3AD203B41FA5}">
                      <a16:colId xmlns:a16="http://schemas.microsoft.com/office/drawing/2014/main" val="1793291101"/>
                    </a:ext>
                  </a:extLst>
                </a:gridCol>
                <a:gridCol w="1777090">
                  <a:extLst>
                    <a:ext uri="{9D8B030D-6E8A-4147-A177-3AD203B41FA5}">
                      <a16:colId xmlns:a16="http://schemas.microsoft.com/office/drawing/2014/main" val="3721385022"/>
                    </a:ext>
                  </a:extLst>
                </a:gridCol>
              </a:tblGrid>
              <a:tr h="670936">
                <a:tc>
                  <a:txBody>
                    <a:bodyPr/>
                    <a:lstStyle/>
                    <a:p>
                      <a:pPr algn="ctr"/>
                      <a:r>
                        <a:rPr lang="es-ES" sz="1200" dirty="0">
                          <a:solidFill>
                            <a:srgbClr val="5F6DAC"/>
                          </a:solidFill>
                          <a:effectLst/>
                          <a:latin typeface="Gotham Black" pitchFamily="50" charset="0"/>
                        </a:rPr>
                        <a:t>RANGO</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solidFill>
                            <a:srgbClr val="5F6DAC"/>
                          </a:solidFill>
                          <a:effectLst/>
                          <a:latin typeface="Gotham Black" pitchFamily="50" charset="0"/>
                        </a:rPr>
                        <a:t>DESCRIPCIÓN</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solidFill>
                            <a:srgbClr val="5F6DAC"/>
                          </a:solidFill>
                          <a:effectLst/>
                          <a:latin typeface="Gotham Black" pitchFamily="50" charset="0"/>
                        </a:rPr>
                        <a:t>% DE CONTACTOS HOMOSEXUALES</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solidFill>
                            <a:srgbClr val="5F6DAC"/>
                          </a:solidFill>
                          <a:effectLst/>
                          <a:latin typeface="Gotham Black" pitchFamily="50" charset="0"/>
                        </a:rPr>
                        <a:t>% DE CONTACTOS HETEROSEXUALES</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483835840"/>
                  </a:ext>
                </a:extLst>
              </a:tr>
              <a:tr h="362263">
                <a:tc>
                  <a:txBody>
                    <a:bodyPr/>
                    <a:lstStyle/>
                    <a:p>
                      <a:pPr algn="ctr"/>
                      <a:r>
                        <a:rPr lang="es-ES" sz="1200" dirty="0">
                          <a:effectLst/>
                          <a:latin typeface="Gotham Black" pitchFamily="50" charset="0"/>
                        </a:rPr>
                        <a:t>0</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Exclusivamente heterosexual</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0 %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a:effectLst/>
                          <a:latin typeface="Gotham Black" pitchFamily="50" charset="0"/>
                        </a:rPr>
                        <a:t>100 %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81714576"/>
                  </a:ext>
                </a:extLst>
              </a:tr>
              <a:tr h="825274">
                <a:tc>
                  <a:txBody>
                    <a:bodyPr/>
                    <a:lstStyle/>
                    <a:p>
                      <a:pPr algn="ctr"/>
                      <a:r>
                        <a:rPr lang="es-ES" sz="1200">
                          <a:effectLst/>
                          <a:latin typeface="Gotham Black" pitchFamily="50" charset="0"/>
                        </a:rPr>
                        <a:t>1</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Principalmente heterosexual, con contactos homosexuales esporádicos</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1-25 %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99-75 %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840413050"/>
                  </a:ext>
                </a:extLst>
              </a:tr>
              <a:tr h="825274">
                <a:tc>
                  <a:txBody>
                    <a:bodyPr/>
                    <a:lstStyle/>
                    <a:p>
                      <a:pPr algn="ctr"/>
                      <a:r>
                        <a:rPr lang="es-ES" sz="1200">
                          <a:effectLst/>
                          <a:latin typeface="Gotham Black" pitchFamily="50" charset="0"/>
                        </a:rPr>
                        <a:t>2</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Predominantemente heterosexual, con contactos homosexuales más que esporádicos</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26-49 %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74-51 %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057891567"/>
                  </a:ext>
                </a:extLst>
              </a:tr>
              <a:tr h="207926">
                <a:tc>
                  <a:txBody>
                    <a:bodyPr/>
                    <a:lstStyle/>
                    <a:p>
                      <a:pPr algn="ctr"/>
                      <a:r>
                        <a:rPr lang="es-ES" sz="1200">
                          <a:effectLst/>
                          <a:latin typeface="Gotham Black" pitchFamily="50" charset="0"/>
                        </a:rPr>
                        <a:t>3</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a:effectLst/>
                          <a:latin typeface="Gotham Black" pitchFamily="50" charset="0"/>
                        </a:rPr>
                        <a:t>Bisexual</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50 %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50 %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391059186"/>
                  </a:ext>
                </a:extLst>
              </a:tr>
              <a:tr h="825274">
                <a:tc>
                  <a:txBody>
                    <a:bodyPr/>
                    <a:lstStyle/>
                    <a:p>
                      <a:pPr algn="ctr"/>
                      <a:r>
                        <a:rPr lang="es-ES" sz="1200">
                          <a:effectLst/>
                          <a:latin typeface="Gotham Black" pitchFamily="50" charset="0"/>
                        </a:rPr>
                        <a:t>4</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a:effectLst/>
                          <a:latin typeface="Gotham Black" pitchFamily="50" charset="0"/>
                        </a:rPr>
                        <a:t>Predominantemente homosexual, con contactos heterosexuales más que esporádicos</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a:effectLst/>
                          <a:latin typeface="Gotham Black" pitchFamily="50" charset="0"/>
                        </a:rPr>
                        <a:t>51-74 %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49-26 %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891858705"/>
                  </a:ext>
                </a:extLst>
              </a:tr>
              <a:tr h="825274">
                <a:tc>
                  <a:txBody>
                    <a:bodyPr/>
                    <a:lstStyle/>
                    <a:p>
                      <a:pPr algn="ctr"/>
                      <a:r>
                        <a:rPr lang="es-ES" sz="1200">
                          <a:effectLst/>
                          <a:latin typeface="Gotham Black" pitchFamily="50" charset="0"/>
                        </a:rPr>
                        <a:t>5</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a:effectLst/>
                          <a:latin typeface="Gotham Black" pitchFamily="50" charset="0"/>
                        </a:rPr>
                        <a:t>Principalmente homosexual, con contactos heterosexuales esporádicos</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a:effectLst/>
                          <a:latin typeface="Gotham Black" pitchFamily="50" charset="0"/>
                        </a:rPr>
                        <a:t>75-99 %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25-1 %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7083276"/>
                  </a:ext>
                </a:extLst>
              </a:tr>
              <a:tr h="362263">
                <a:tc>
                  <a:txBody>
                    <a:bodyPr/>
                    <a:lstStyle/>
                    <a:p>
                      <a:pPr algn="ctr"/>
                      <a:r>
                        <a:rPr lang="es-ES" sz="1200">
                          <a:effectLst/>
                          <a:latin typeface="Gotham Black" pitchFamily="50" charset="0"/>
                        </a:rPr>
                        <a:t>6</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a:effectLst/>
                          <a:latin typeface="Gotham Black" pitchFamily="50" charset="0"/>
                        </a:rPr>
                        <a:t>Exclusivamente homosexual</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a:effectLst/>
                          <a:latin typeface="Gotham Black" pitchFamily="50" charset="0"/>
                        </a:rPr>
                        <a:t>100 %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0 %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199374243"/>
                  </a:ext>
                </a:extLst>
              </a:tr>
              <a:tr h="516600">
                <a:tc>
                  <a:txBody>
                    <a:bodyPr/>
                    <a:lstStyle/>
                    <a:p>
                      <a:pPr algn="ctr"/>
                      <a:r>
                        <a:rPr lang="es-ES" sz="1200">
                          <a:effectLst/>
                          <a:latin typeface="Gotham Black" pitchFamily="50" charset="0"/>
                        </a:rPr>
                        <a:t>X</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Asexual, sin interés por los contactos sexuales</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0 %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tc>
                  <a:txBody>
                    <a:bodyPr/>
                    <a:lstStyle/>
                    <a:p>
                      <a:pPr algn="ctr"/>
                      <a:r>
                        <a:rPr lang="es-ES" sz="1200" dirty="0">
                          <a:effectLst/>
                          <a:latin typeface="Gotham Black" pitchFamily="50" charset="0"/>
                        </a:rPr>
                        <a:t>0 %</a:t>
                      </a:r>
                    </a:p>
                  </a:txBody>
                  <a:tcPr marL="21507" marR="21507" marT="21507" marB="21507"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845046945"/>
                  </a:ext>
                </a:extLst>
              </a:tr>
            </a:tbl>
          </a:graphicData>
        </a:graphic>
      </p:graphicFrame>
    </p:spTree>
    <p:extLst>
      <p:ext uri="{BB962C8B-B14F-4D97-AF65-F5344CB8AC3E}">
        <p14:creationId xmlns:p14="http://schemas.microsoft.com/office/powerpoint/2010/main" val="16918555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67CF12C-71CF-488D-AB48-BE79E10794F5}"/>
              </a:ext>
            </a:extLst>
          </p:cNvPr>
          <p:cNvSpPr txBox="1"/>
          <p:nvPr/>
        </p:nvSpPr>
        <p:spPr>
          <a:xfrm>
            <a:off x="0" y="1837189"/>
            <a:ext cx="12192000" cy="2954655"/>
          </a:xfrm>
          <a:prstGeom prst="rect">
            <a:avLst/>
          </a:prstGeom>
          <a:noFill/>
        </p:spPr>
        <p:txBody>
          <a:bodyPr wrap="square" rtlCol="0">
            <a:spAutoFit/>
          </a:bodyPr>
          <a:lstStyle/>
          <a:p>
            <a:pPr algn="ctr"/>
            <a:r>
              <a:rPr lang="es-ES" sz="2400" b="1" dirty="0">
                <a:solidFill>
                  <a:srgbClr val="5F6DAC"/>
                </a:solidFill>
                <a:effectLst>
                  <a:outerShdw blurRad="38100" dist="38100" dir="2700000" algn="tl">
                    <a:srgbClr val="000000">
                      <a:alpha val="43137"/>
                    </a:srgbClr>
                  </a:outerShdw>
                </a:effectLst>
                <a:latin typeface="Gotham Black" pitchFamily="50" charset="0"/>
              </a:rPr>
              <a:t>VALORACIÓN CRÍTICA DE LA ESCALA DE KINSEY.</a:t>
            </a:r>
          </a:p>
          <a:p>
            <a:pPr algn="ctr"/>
            <a:endParaRPr lang="es-ES" sz="2400" dirty="0">
              <a:latin typeface="Gotham Black" pitchFamily="50" charset="0"/>
            </a:endParaRPr>
          </a:p>
          <a:p>
            <a:pPr algn="ctr"/>
            <a:r>
              <a:rPr lang="es-ES" sz="2400" dirty="0">
                <a:latin typeface="Gotham Black" pitchFamily="50" charset="0"/>
              </a:rPr>
              <a:t>-¿Nos vale a día de hoy?</a:t>
            </a:r>
          </a:p>
          <a:p>
            <a:pPr algn="ctr"/>
            <a:r>
              <a:rPr lang="es-ES" sz="2400" dirty="0">
                <a:latin typeface="Gotham Black" pitchFamily="50" charset="0"/>
              </a:rPr>
              <a:t>-¿Es realmente un continuo?</a:t>
            </a:r>
          </a:p>
          <a:p>
            <a:pPr algn="ctr"/>
            <a:r>
              <a:rPr lang="es-ES" sz="2400" dirty="0">
                <a:latin typeface="Gotham Black" pitchFamily="50" charset="0"/>
              </a:rPr>
              <a:t>-¿Sería posible una recogida de datos similar a día de hoy?</a:t>
            </a:r>
          </a:p>
          <a:p>
            <a:pPr algn="ctr"/>
            <a:r>
              <a:rPr lang="es-ES" sz="2400" dirty="0">
                <a:latin typeface="Gotham Black" pitchFamily="50" charset="0"/>
              </a:rPr>
              <a:t>-¿Podría haber sesgos?</a:t>
            </a:r>
          </a:p>
          <a:p>
            <a:pPr algn="ctr"/>
            <a:r>
              <a:rPr lang="es-ES" sz="2400" dirty="0">
                <a:latin typeface="Gotham Black" pitchFamily="50" charset="0"/>
              </a:rPr>
              <a:t>-¿Por qué creéis que es tan importante?</a:t>
            </a:r>
          </a:p>
          <a:p>
            <a:endParaRPr lang="es-ES" dirty="0"/>
          </a:p>
        </p:txBody>
      </p:sp>
      <p:sp>
        <p:nvSpPr>
          <p:cNvPr id="3" name="CuadroTexto 2">
            <a:extLst>
              <a:ext uri="{FF2B5EF4-FFF2-40B4-BE49-F238E27FC236}">
                <a16:creationId xmlns:a16="http://schemas.microsoft.com/office/drawing/2014/main" id="{4AD2935F-C75D-404D-A7EA-FA34AC3F495D}"/>
              </a:ext>
            </a:extLst>
          </p:cNvPr>
          <p:cNvSpPr txBox="1"/>
          <p:nvPr/>
        </p:nvSpPr>
        <p:spPr>
          <a:xfrm>
            <a:off x="0" y="180706"/>
            <a:ext cx="12192000" cy="584775"/>
          </a:xfrm>
          <a:prstGeom prst="rect">
            <a:avLst/>
          </a:prstGeom>
          <a:noFill/>
        </p:spPr>
        <p:txBody>
          <a:bodyPr wrap="square" rtlCol="0">
            <a:spAutoFit/>
          </a:bodyPr>
          <a:lstStyle/>
          <a:p>
            <a:pPr algn="ctr"/>
            <a:r>
              <a:rPr lang="es-ES" sz="3200" b="1" dirty="0">
                <a:solidFill>
                  <a:srgbClr val="5F6DAC"/>
                </a:solidFill>
                <a:effectLst>
                  <a:outerShdw blurRad="38100" dist="38100" dir="2700000" algn="tl">
                    <a:srgbClr val="000000">
                      <a:alpha val="43137"/>
                    </a:srgbClr>
                  </a:outerShdw>
                </a:effectLst>
                <a:latin typeface="Gotham Black" pitchFamily="50" charset="0"/>
              </a:rPr>
              <a:t>ORIENTACIÓN SEXUAL DEL DESEO ERÓTICO (OSDE).</a:t>
            </a:r>
          </a:p>
        </p:txBody>
      </p:sp>
    </p:spTree>
    <p:extLst>
      <p:ext uri="{BB962C8B-B14F-4D97-AF65-F5344CB8AC3E}">
        <p14:creationId xmlns:p14="http://schemas.microsoft.com/office/powerpoint/2010/main" val="33818694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5D35643-437E-4597-99E4-3BF3D2B9BCCD}"/>
              </a:ext>
            </a:extLst>
          </p:cNvPr>
          <p:cNvSpPr txBox="1"/>
          <p:nvPr/>
        </p:nvSpPr>
        <p:spPr>
          <a:xfrm>
            <a:off x="0" y="180706"/>
            <a:ext cx="12192000" cy="584775"/>
          </a:xfrm>
          <a:prstGeom prst="rect">
            <a:avLst/>
          </a:prstGeom>
          <a:noFill/>
        </p:spPr>
        <p:txBody>
          <a:bodyPr wrap="square" rtlCol="0">
            <a:spAutoFit/>
          </a:bodyPr>
          <a:lstStyle/>
          <a:p>
            <a:pPr algn="ctr"/>
            <a:r>
              <a:rPr lang="es-ES" sz="3200" b="1" dirty="0">
                <a:solidFill>
                  <a:srgbClr val="5F6DAC"/>
                </a:solidFill>
                <a:effectLst>
                  <a:outerShdw blurRad="38100" dist="38100" dir="2700000" algn="tl">
                    <a:srgbClr val="000000">
                      <a:alpha val="43137"/>
                    </a:srgbClr>
                  </a:outerShdw>
                </a:effectLst>
                <a:latin typeface="Gotham Black" pitchFamily="50" charset="0"/>
              </a:rPr>
              <a:t>ORIENTACIÓN SEXUAL DEL DESEO ERÓTICO (OSDE).</a:t>
            </a:r>
          </a:p>
        </p:txBody>
      </p:sp>
      <p:sp>
        <p:nvSpPr>
          <p:cNvPr id="4" name="CuadroTexto 3">
            <a:extLst>
              <a:ext uri="{FF2B5EF4-FFF2-40B4-BE49-F238E27FC236}">
                <a16:creationId xmlns:a16="http://schemas.microsoft.com/office/drawing/2014/main" id="{56E50068-3D45-47AD-A75D-F07EFBB6C315}"/>
              </a:ext>
            </a:extLst>
          </p:cNvPr>
          <p:cNvSpPr txBox="1"/>
          <p:nvPr/>
        </p:nvSpPr>
        <p:spPr>
          <a:xfrm>
            <a:off x="0" y="1160300"/>
            <a:ext cx="12192000" cy="1477328"/>
          </a:xfrm>
          <a:prstGeom prst="rect">
            <a:avLst/>
          </a:prstGeom>
          <a:noFill/>
        </p:spPr>
        <p:txBody>
          <a:bodyPr wrap="square" rtlCol="0">
            <a:spAutoFit/>
          </a:bodyPr>
          <a:lstStyle/>
          <a:p>
            <a:pPr marL="285750" indent="-285750" algn="ctr">
              <a:buFontTx/>
              <a:buChar char="-"/>
            </a:pPr>
            <a:r>
              <a:rPr lang="es-ES" dirty="0">
                <a:latin typeface="Gotham Black" pitchFamily="50" charset="0"/>
              </a:rPr>
              <a:t>No se elige. No existe eso llamado “opción sexual”.</a:t>
            </a:r>
          </a:p>
          <a:p>
            <a:pPr marL="285750" indent="-285750" algn="ctr">
              <a:buFontTx/>
              <a:buChar char="-"/>
            </a:pPr>
            <a:r>
              <a:rPr lang="es-ES" dirty="0">
                <a:latin typeface="Gotham Black" pitchFamily="50" charset="0"/>
              </a:rPr>
              <a:t>Al igual que la I.S., también se trata de un “ladrillo” que se </a:t>
            </a:r>
            <a:r>
              <a:rPr lang="es-ES" dirty="0" err="1">
                <a:latin typeface="Gotham Black" pitchFamily="50" charset="0"/>
              </a:rPr>
              <a:t>sexua</a:t>
            </a:r>
            <a:r>
              <a:rPr lang="es-ES" dirty="0">
                <a:latin typeface="Gotham Black" pitchFamily="50" charset="0"/>
              </a:rPr>
              <a:t>.</a:t>
            </a:r>
          </a:p>
          <a:p>
            <a:pPr marL="285750" indent="-285750" algn="ctr">
              <a:buFontTx/>
              <a:buChar char="-"/>
            </a:pPr>
            <a:r>
              <a:rPr lang="es-ES" dirty="0">
                <a:latin typeface="Gotham Black" pitchFamily="50" charset="0"/>
              </a:rPr>
              <a:t>Los casos de Síndrome de Turner, S.I.A… nos dan pistas.</a:t>
            </a:r>
          </a:p>
          <a:p>
            <a:pPr marL="285750" indent="-285750" algn="ctr">
              <a:buFontTx/>
              <a:buChar char="-"/>
            </a:pPr>
            <a:r>
              <a:rPr lang="es-ES" dirty="0">
                <a:latin typeface="Gotham Black" pitchFamily="50" charset="0"/>
              </a:rPr>
              <a:t>Aunque no se elige, sí que es modulable. Podemos mantener conductas eróticas que no concuerden al 100% con nuestra orientación sexual en función de múltiples variables.</a:t>
            </a:r>
          </a:p>
        </p:txBody>
      </p:sp>
      <p:pic>
        <p:nvPicPr>
          <p:cNvPr id="5" name="Imagen 4">
            <a:extLst>
              <a:ext uri="{FF2B5EF4-FFF2-40B4-BE49-F238E27FC236}">
                <a16:creationId xmlns:a16="http://schemas.microsoft.com/office/drawing/2014/main" id="{B17EA66E-F6C3-4399-A7C7-7D7B955768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56995" y="3032448"/>
            <a:ext cx="2349763" cy="35281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83F10134-B457-49A2-B4D3-96C7E8FD52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818253" y="3032448"/>
            <a:ext cx="2349763" cy="35281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3582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7A76351-27E0-419B-9A04-9F3D4B9A3366}"/>
              </a:ext>
            </a:extLst>
          </p:cNvPr>
          <p:cNvSpPr txBox="1"/>
          <p:nvPr/>
        </p:nvSpPr>
        <p:spPr>
          <a:xfrm>
            <a:off x="0" y="1202523"/>
            <a:ext cx="12192000" cy="1477328"/>
          </a:xfrm>
          <a:prstGeom prst="rect">
            <a:avLst/>
          </a:prstGeom>
          <a:noFill/>
        </p:spPr>
        <p:txBody>
          <a:bodyPr wrap="square" rtlCol="0">
            <a:spAutoFit/>
          </a:bodyPr>
          <a:lstStyle/>
          <a:p>
            <a:pPr marL="285750" indent="-285750" algn="ctr">
              <a:buFontTx/>
              <a:buChar char="-"/>
            </a:pPr>
            <a:r>
              <a:rPr lang="es-ES" dirty="0">
                <a:latin typeface="Gotham Black" pitchFamily="50" charset="0"/>
              </a:rPr>
              <a:t>¿QUÉ PASA CON OTRAS ORIENTACIONES SEXUALES?</a:t>
            </a:r>
          </a:p>
          <a:p>
            <a:pPr marL="285750" indent="-285750" algn="ctr">
              <a:buFontTx/>
              <a:buChar char="-"/>
            </a:pPr>
            <a:r>
              <a:rPr lang="es-ES" dirty="0">
                <a:latin typeface="Gotham Black" pitchFamily="50" charset="0"/>
              </a:rPr>
              <a:t>¿Son realmente orientaciones sexuales o son formas de manifestarse (conductas) relacionadas con una OSDE preexistente? ¿Orientación sexual o manifestación de nuestro deseo?</a:t>
            </a:r>
          </a:p>
          <a:p>
            <a:pPr marL="285750" indent="-285750" algn="ctr">
              <a:buFontTx/>
              <a:buChar char="-"/>
            </a:pPr>
            <a:endParaRPr lang="es-ES" dirty="0">
              <a:latin typeface="Gotham Black" pitchFamily="50" charset="0"/>
            </a:endParaRPr>
          </a:p>
          <a:p>
            <a:pPr marL="285750" indent="-285750" algn="ctr">
              <a:buFontTx/>
              <a:buChar char="-"/>
            </a:pPr>
            <a:endParaRPr lang="es-ES" dirty="0">
              <a:latin typeface="Gotham Black" pitchFamily="50" charset="0"/>
            </a:endParaRPr>
          </a:p>
        </p:txBody>
      </p:sp>
      <p:sp>
        <p:nvSpPr>
          <p:cNvPr id="3" name="CuadroTexto 2">
            <a:extLst>
              <a:ext uri="{FF2B5EF4-FFF2-40B4-BE49-F238E27FC236}">
                <a16:creationId xmlns:a16="http://schemas.microsoft.com/office/drawing/2014/main" id="{212D72CF-DC8E-4451-8B78-6F5C6DF759F7}"/>
              </a:ext>
            </a:extLst>
          </p:cNvPr>
          <p:cNvSpPr txBox="1"/>
          <p:nvPr/>
        </p:nvSpPr>
        <p:spPr>
          <a:xfrm>
            <a:off x="0" y="180706"/>
            <a:ext cx="12192000" cy="584775"/>
          </a:xfrm>
          <a:prstGeom prst="rect">
            <a:avLst/>
          </a:prstGeom>
          <a:noFill/>
        </p:spPr>
        <p:txBody>
          <a:bodyPr wrap="square" rtlCol="0">
            <a:spAutoFit/>
          </a:bodyPr>
          <a:lstStyle/>
          <a:p>
            <a:pPr algn="ctr"/>
            <a:r>
              <a:rPr lang="es-ES" sz="3200" b="1" dirty="0">
                <a:solidFill>
                  <a:srgbClr val="5F6DAC"/>
                </a:solidFill>
                <a:effectLst>
                  <a:outerShdw blurRad="38100" dist="38100" dir="2700000" algn="tl">
                    <a:srgbClr val="000000">
                      <a:alpha val="43137"/>
                    </a:srgbClr>
                  </a:outerShdw>
                </a:effectLst>
                <a:latin typeface="Gotham Black" pitchFamily="50" charset="0"/>
              </a:rPr>
              <a:t>ORIENTACIÓN SEXUAL DEL DESEO ERÓTICO (OSDE).</a:t>
            </a:r>
          </a:p>
        </p:txBody>
      </p:sp>
      <p:sp>
        <p:nvSpPr>
          <p:cNvPr id="4" name="Rectángulo 3">
            <a:extLst>
              <a:ext uri="{FF2B5EF4-FFF2-40B4-BE49-F238E27FC236}">
                <a16:creationId xmlns:a16="http://schemas.microsoft.com/office/drawing/2014/main" id="{27F51283-1BFD-4456-B4C6-38C0066E1819}"/>
              </a:ext>
            </a:extLst>
          </p:cNvPr>
          <p:cNvSpPr/>
          <p:nvPr/>
        </p:nvSpPr>
        <p:spPr>
          <a:xfrm>
            <a:off x="1" y="2309637"/>
            <a:ext cx="12192000" cy="4596130"/>
          </a:xfrm>
          <a:prstGeom prst="rect">
            <a:avLst/>
          </a:prstGeom>
        </p:spPr>
        <p:txBody>
          <a:bodyPr wrap="square">
            <a:spAutoFit/>
          </a:bodyPr>
          <a:lstStyle/>
          <a:p>
            <a:pPr marL="365760" indent="-9525" algn="ctr">
              <a:lnSpc>
                <a:spcPts val="2000"/>
              </a:lnSpc>
              <a:spcBef>
                <a:spcPct val="50000"/>
              </a:spcBef>
              <a:spcAft>
                <a:spcPts val="600"/>
              </a:spcAft>
              <a:buFont typeface="Wingdings 2"/>
              <a:buNone/>
              <a:defRPr/>
            </a:pPr>
            <a:r>
              <a:rPr lang="es-ES" dirty="0">
                <a:latin typeface="Gotham Black" pitchFamily="50" charset="0"/>
              </a:rPr>
              <a:t>-Asexual				</a:t>
            </a:r>
          </a:p>
          <a:p>
            <a:pPr marL="365760" indent="-9525" algn="ctr">
              <a:lnSpc>
                <a:spcPts val="2000"/>
              </a:lnSpc>
              <a:spcBef>
                <a:spcPct val="50000"/>
              </a:spcBef>
              <a:spcAft>
                <a:spcPts val="600"/>
              </a:spcAft>
              <a:buFont typeface="Wingdings 2"/>
              <a:buNone/>
              <a:defRPr/>
            </a:pPr>
            <a:r>
              <a:rPr lang="es-ES" dirty="0">
                <a:latin typeface="Gotham Black" pitchFamily="50" charset="0"/>
              </a:rPr>
              <a:t>-</a:t>
            </a:r>
            <a:r>
              <a:rPr lang="es-ES" dirty="0" err="1">
                <a:latin typeface="Gotham Black" pitchFamily="50" charset="0"/>
              </a:rPr>
              <a:t>Graysexual</a:t>
            </a:r>
            <a:endParaRPr lang="es-ES" dirty="0">
              <a:latin typeface="Gotham Black" pitchFamily="50" charset="0"/>
            </a:endParaRPr>
          </a:p>
          <a:p>
            <a:pPr marL="365760" indent="-9525" algn="ctr">
              <a:lnSpc>
                <a:spcPts val="2000"/>
              </a:lnSpc>
              <a:spcBef>
                <a:spcPct val="50000"/>
              </a:spcBef>
              <a:spcAft>
                <a:spcPts val="600"/>
              </a:spcAft>
              <a:buFont typeface="Wingdings 2"/>
              <a:buNone/>
              <a:defRPr/>
            </a:pPr>
            <a:r>
              <a:rPr lang="es-ES" dirty="0">
                <a:latin typeface="Gotham Black" pitchFamily="50" charset="0"/>
              </a:rPr>
              <a:t>	-Pansexual				</a:t>
            </a:r>
          </a:p>
          <a:p>
            <a:pPr marL="365760" indent="-9525" algn="ctr">
              <a:lnSpc>
                <a:spcPts val="2000"/>
              </a:lnSpc>
              <a:spcBef>
                <a:spcPct val="50000"/>
              </a:spcBef>
              <a:spcAft>
                <a:spcPts val="600"/>
              </a:spcAft>
              <a:buFont typeface="Wingdings 2"/>
              <a:buNone/>
              <a:defRPr/>
            </a:pPr>
            <a:r>
              <a:rPr lang="es-ES" dirty="0">
                <a:latin typeface="Gotham Black" pitchFamily="50" charset="0"/>
              </a:rPr>
              <a:t>-</a:t>
            </a:r>
            <a:r>
              <a:rPr lang="es-ES" dirty="0" err="1">
                <a:latin typeface="Gotham Black" pitchFamily="50" charset="0"/>
              </a:rPr>
              <a:t>Hiposexual</a:t>
            </a:r>
            <a:endParaRPr lang="es-ES" dirty="0">
              <a:latin typeface="Gotham Black" pitchFamily="50" charset="0"/>
            </a:endParaRPr>
          </a:p>
          <a:p>
            <a:pPr marL="365760" indent="-9525" algn="ctr">
              <a:lnSpc>
                <a:spcPts val="2000"/>
              </a:lnSpc>
              <a:spcBef>
                <a:spcPct val="50000"/>
              </a:spcBef>
              <a:spcAft>
                <a:spcPts val="600"/>
              </a:spcAft>
              <a:buFont typeface="Wingdings 2"/>
              <a:buNone/>
              <a:defRPr/>
            </a:pPr>
            <a:r>
              <a:rPr lang="es-ES" dirty="0">
                <a:latin typeface="Gotham Black" pitchFamily="50" charset="0"/>
              </a:rPr>
              <a:t>-Demisexual				</a:t>
            </a:r>
          </a:p>
          <a:p>
            <a:pPr marL="365760" indent="-9525" algn="ctr">
              <a:lnSpc>
                <a:spcPts val="2000"/>
              </a:lnSpc>
              <a:spcBef>
                <a:spcPct val="50000"/>
              </a:spcBef>
              <a:spcAft>
                <a:spcPts val="600"/>
              </a:spcAft>
              <a:buFont typeface="Wingdings 2"/>
              <a:buNone/>
              <a:defRPr/>
            </a:pPr>
            <a:r>
              <a:rPr lang="es-ES" dirty="0">
                <a:latin typeface="Gotham Black" pitchFamily="50" charset="0"/>
              </a:rPr>
              <a:t>-</a:t>
            </a:r>
            <a:r>
              <a:rPr lang="es-ES" dirty="0" err="1">
                <a:latin typeface="Gotham Black" pitchFamily="50" charset="0"/>
              </a:rPr>
              <a:t>Lithsexual</a:t>
            </a:r>
            <a:r>
              <a:rPr lang="es-ES" dirty="0">
                <a:latin typeface="Gotham Black" pitchFamily="50" charset="0"/>
              </a:rPr>
              <a:t>	</a:t>
            </a:r>
          </a:p>
          <a:p>
            <a:pPr marL="365760" indent="-9525" algn="ctr">
              <a:lnSpc>
                <a:spcPts val="2000"/>
              </a:lnSpc>
              <a:spcBef>
                <a:spcPct val="50000"/>
              </a:spcBef>
              <a:spcAft>
                <a:spcPts val="600"/>
              </a:spcAft>
              <a:buFont typeface="Wingdings 2"/>
              <a:buNone/>
              <a:defRPr/>
            </a:pPr>
            <a:r>
              <a:rPr lang="es-ES" dirty="0">
                <a:latin typeface="Gotham Black" pitchFamily="50" charset="0"/>
              </a:rPr>
              <a:t>	-</a:t>
            </a:r>
            <a:r>
              <a:rPr lang="es-ES" dirty="0" err="1">
                <a:latin typeface="Gotham Black" pitchFamily="50" charset="0"/>
              </a:rPr>
              <a:t>Antrosexual</a:t>
            </a:r>
            <a:r>
              <a:rPr lang="es-ES" dirty="0">
                <a:latin typeface="Gotham Black" pitchFamily="50" charset="0"/>
              </a:rPr>
              <a:t>			</a:t>
            </a:r>
          </a:p>
          <a:p>
            <a:pPr marL="365760" indent="-9525" algn="ctr">
              <a:lnSpc>
                <a:spcPts val="2000"/>
              </a:lnSpc>
              <a:spcBef>
                <a:spcPct val="50000"/>
              </a:spcBef>
              <a:spcAft>
                <a:spcPts val="600"/>
              </a:spcAft>
              <a:buFont typeface="Wingdings 2"/>
              <a:buNone/>
              <a:defRPr/>
            </a:pPr>
            <a:r>
              <a:rPr lang="es-ES" dirty="0">
                <a:latin typeface="Gotham Black" pitchFamily="50" charset="0"/>
              </a:rPr>
              <a:t>-Sapiosexual</a:t>
            </a:r>
          </a:p>
          <a:p>
            <a:pPr marL="365760" indent="-9525" algn="ctr">
              <a:lnSpc>
                <a:spcPts val="2000"/>
              </a:lnSpc>
              <a:spcBef>
                <a:spcPct val="50000"/>
              </a:spcBef>
              <a:spcAft>
                <a:spcPts val="600"/>
              </a:spcAft>
              <a:buFont typeface="Wingdings 2"/>
              <a:buNone/>
              <a:defRPr/>
            </a:pPr>
            <a:r>
              <a:rPr lang="es-ES" dirty="0">
                <a:latin typeface="Gotham Black" pitchFamily="50" charset="0"/>
              </a:rPr>
              <a:t>	-</a:t>
            </a:r>
            <a:r>
              <a:rPr lang="es-ES" dirty="0" err="1">
                <a:latin typeface="Gotham Black" pitchFamily="50" charset="0"/>
              </a:rPr>
              <a:t>Autosexual</a:t>
            </a:r>
            <a:r>
              <a:rPr lang="es-ES" dirty="0">
                <a:latin typeface="Gotham Black" pitchFamily="50" charset="0"/>
              </a:rPr>
              <a:t>				</a:t>
            </a:r>
          </a:p>
          <a:p>
            <a:pPr marL="365760" indent="-9525" algn="ctr">
              <a:lnSpc>
                <a:spcPts val="2000"/>
              </a:lnSpc>
              <a:spcBef>
                <a:spcPct val="50000"/>
              </a:spcBef>
              <a:spcAft>
                <a:spcPts val="600"/>
              </a:spcAft>
              <a:buFont typeface="Wingdings 2"/>
              <a:buNone/>
              <a:defRPr/>
            </a:pPr>
            <a:r>
              <a:rPr lang="es-ES" dirty="0">
                <a:latin typeface="Gotham Black" pitchFamily="50" charset="0"/>
              </a:rPr>
              <a:t>-</a:t>
            </a:r>
            <a:r>
              <a:rPr lang="es-ES" dirty="0" err="1">
                <a:latin typeface="Gotham Black" pitchFamily="50" charset="0"/>
              </a:rPr>
              <a:t>Skoliosexual</a:t>
            </a:r>
            <a:endParaRPr lang="es-ES" dirty="0">
              <a:latin typeface="Gotham Black" pitchFamily="50" charset="0"/>
            </a:endParaRPr>
          </a:p>
        </p:txBody>
      </p:sp>
      <p:sp>
        <p:nvSpPr>
          <p:cNvPr id="5" name="CuadroTexto 4">
            <a:extLst>
              <a:ext uri="{FF2B5EF4-FFF2-40B4-BE49-F238E27FC236}">
                <a16:creationId xmlns:a16="http://schemas.microsoft.com/office/drawing/2014/main" id="{3D258339-1484-453B-B39C-CDE1147A2161}"/>
              </a:ext>
            </a:extLst>
          </p:cNvPr>
          <p:cNvSpPr txBox="1"/>
          <p:nvPr/>
        </p:nvSpPr>
        <p:spPr>
          <a:xfrm>
            <a:off x="3053593" y="3498209"/>
            <a:ext cx="5536734" cy="769441"/>
          </a:xfrm>
          <a:prstGeom prst="rect">
            <a:avLst/>
          </a:prstGeom>
          <a:solidFill>
            <a:srgbClr val="5F6DAC"/>
          </a:solidFill>
        </p:spPr>
        <p:txBody>
          <a:bodyPr wrap="square" rtlCol="0">
            <a:spAutoFit/>
          </a:bodyPr>
          <a:lstStyle/>
          <a:p>
            <a:r>
              <a:rPr lang="es-ES" sz="4400" b="1" dirty="0">
                <a:solidFill>
                  <a:schemeClr val="bg1"/>
                </a:solidFill>
                <a:effectLst>
                  <a:outerShdw blurRad="38100" dist="38100" dir="2700000" algn="tl">
                    <a:srgbClr val="000000">
                      <a:alpha val="43137"/>
                    </a:srgbClr>
                  </a:outerShdw>
                </a:effectLst>
                <a:latin typeface="Gotham Black" pitchFamily="50" charset="0"/>
              </a:rPr>
              <a:t>¿BISEXUALIDAD?</a:t>
            </a:r>
          </a:p>
        </p:txBody>
      </p:sp>
    </p:spTree>
    <p:extLst>
      <p:ext uri="{BB962C8B-B14F-4D97-AF65-F5344CB8AC3E}">
        <p14:creationId xmlns:p14="http://schemas.microsoft.com/office/powerpoint/2010/main" val="268564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fltVal val="0"/>
                                          </p:val>
                                        </p:tav>
                                        <p:tav tm="100000">
                                          <p:val>
                                            <p:strVal val="#ppt_w"/>
                                          </p:val>
                                        </p:tav>
                                      </p:tavLst>
                                    </p:anim>
                                    <p:anim calcmode="lin" valueType="num">
                                      <p:cBhvr>
                                        <p:cTn id="18" dur="1000" fill="hold"/>
                                        <p:tgtEl>
                                          <p:spTgt spid="5"/>
                                        </p:tgtEl>
                                        <p:attrNameLst>
                                          <p:attrName>ppt_h</p:attrName>
                                        </p:attrNameLst>
                                      </p:cBhvr>
                                      <p:tavLst>
                                        <p:tav tm="0">
                                          <p:val>
                                            <p:fltVal val="0"/>
                                          </p:val>
                                        </p:tav>
                                        <p:tav tm="100000">
                                          <p:val>
                                            <p:strVal val="#ppt_h"/>
                                          </p:val>
                                        </p:tav>
                                      </p:tavLst>
                                    </p:anim>
                                    <p:anim calcmode="lin" valueType="num">
                                      <p:cBhvr>
                                        <p:cTn id="19" dur="1000" fill="hold"/>
                                        <p:tgtEl>
                                          <p:spTgt spid="5"/>
                                        </p:tgtEl>
                                        <p:attrNameLst>
                                          <p:attrName>style.rotation</p:attrName>
                                        </p:attrNameLst>
                                      </p:cBhvr>
                                      <p:tavLst>
                                        <p:tav tm="0">
                                          <p:val>
                                            <p:fltVal val="90"/>
                                          </p:val>
                                        </p:tav>
                                        <p:tav tm="100000">
                                          <p:val>
                                            <p:fltVal val="0"/>
                                          </p:val>
                                        </p:tav>
                                      </p:tavLst>
                                    </p:anim>
                                    <p:animEffect transition="in" filter="fade">
                                      <p:cBhvr>
                                        <p:cTn id="2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CD5A5B5-AF94-4073-8583-DC06ADD7B43B}"/>
              </a:ext>
            </a:extLst>
          </p:cNvPr>
          <p:cNvSpPr txBox="1"/>
          <p:nvPr/>
        </p:nvSpPr>
        <p:spPr>
          <a:xfrm>
            <a:off x="0" y="226503"/>
            <a:ext cx="12192000" cy="1200329"/>
          </a:xfrm>
          <a:prstGeom prst="rect">
            <a:avLst/>
          </a:prstGeom>
          <a:noFill/>
        </p:spPr>
        <p:txBody>
          <a:bodyPr wrap="square" rtlCol="0">
            <a:spAutoFit/>
          </a:bodyPr>
          <a:lstStyle/>
          <a:p>
            <a:pPr algn="ctr"/>
            <a:r>
              <a:rPr lang="es-ES" sz="3600" b="1" dirty="0">
                <a:solidFill>
                  <a:srgbClr val="5F6DAC"/>
                </a:solidFill>
                <a:effectLst>
                  <a:outerShdw blurRad="38100" dist="38100" dir="2700000" algn="tl">
                    <a:srgbClr val="000000">
                      <a:alpha val="43137"/>
                    </a:srgbClr>
                  </a:outerShdw>
                </a:effectLst>
                <a:latin typeface="Gotham Black" pitchFamily="50" charset="0"/>
              </a:rPr>
              <a:t>SEXUACIÓN BIOPSICOSOCIAL.</a:t>
            </a:r>
          </a:p>
          <a:p>
            <a:pPr algn="ctr"/>
            <a:r>
              <a:rPr lang="es-ES" sz="3600" b="1" dirty="0">
                <a:solidFill>
                  <a:srgbClr val="5F6DAC"/>
                </a:solidFill>
                <a:effectLst>
                  <a:outerShdw blurRad="38100" dist="38100" dir="2700000" algn="tl">
                    <a:srgbClr val="000000">
                      <a:alpha val="43137"/>
                    </a:srgbClr>
                  </a:outerShdw>
                </a:effectLst>
                <a:latin typeface="Gotham Black" pitchFamily="50" charset="0"/>
              </a:rPr>
              <a:t>ROLES DE GÉNERO</a:t>
            </a:r>
          </a:p>
        </p:txBody>
      </p:sp>
      <p:sp>
        <p:nvSpPr>
          <p:cNvPr id="4" name="Rectangle 3">
            <a:extLst>
              <a:ext uri="{FF2B5EF4-FFF2-40B4-BE49-F238E27FC236}">
                <a16:creationId xmlns:a16="http://schemas.microsoft.com/office/drawing/2014/main" id="{CD3B59BB-97F0-468C-BF4F-76FECAD7C867}"/>
              </a:ext>
            </a:extLst>
          </p:cNvPr>
          <p:cNvSpPr txBox="1">
            <a:spLocks noChangeArrowheads="1"/>
          </p:cNvSpPr>
          <p:nvPr/>
        </p:nvSpPr>
        <p:spPr>
          <a:xfrm>
            <a:off x="0" y="1125538"/>
            <a:ext cx="12191999" cy="547211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60" indent="-9525">
              <a:lnSpc>
                <a:spcPts val="2000"/>
              </a:lnSpc>
              <a:spcBef>
                <a:spcPct val="50000"/>
              </a:spcBef>
              <a:spcAft>
                <a:spcPts val="600"/>
              </a:spcAft>
              <a:buFont typeface="Wingdings 2"/>
              <a:buNone/>
              <a:defRPr/>
            </a:pPr>
            <a:endParaRPr lang="es-ES" sz="1800" dirty="0">
              <a:latin typeface="Gotham Black" pitchFamily="50" charset="0"/>
            </a:endParaRPr>
          </a:p>
        </p:txBody>
      </p:sp>
      <p:sp>
        <p:nvSpPr>
          <p:cNvPr id="5" name="Rectangle 3">
            <a:extLst>
              <a:ext uri="{FF2B5EF4-FFF2-40B4-BE49-F238E27FC236}">
                <a16:creationId xmlns:a16="http://schemas.microsoft.com/office/drawing/2014/main" id="{3AC3826E-C846-46A7-A776-1E19425F2D88}"/>
              </a:ext>
            </a:extLst>
          </p:cNvPr>
          <p:cNvSpPr txBox="1">
            <a:spLocks noChangeArrowheads="1"/>
          </p:cNvSpPr>
          <p:nvPr/>
        </p:nvSpPr>
        <p:spPr>
          <a:xfrm>
            <a:off x="1979799" y="2049157"/>
            <a:ext cx="8039451" cy="1616264"/>
          </a:xfrm>
          <a:prstGeom prst="rect">
            <a:avLst/>
          </a:prstGeom>
          <a:ln w="38100">
            <a:solidFill>
              <a:schemeClr val="accent1"/>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60" indent="-9525" algn="ctr">
              <a:lnSpc>
                <a:spcPts val="2000"/>
              </a:lnSpc>
              <a:spcBef>
                <a:spcPct val="50000"/>
              </a:spcBef>
              <a:spcAft>
                <a:spcPts val="600"/>
              </a:spcAft>
              <a:buFont typeface="Wingdings 2"/>
              <a:buNone/>
              <a:defRPr/>
            </a:pPr>
            <a:r>
              <a:rPr lang="es-ES" sz="1600" dirty="0">
                <a:latin typeface="Gotham Black" pitchFamily="50" charset="0"/>
              </a:rPr>
              <a:t>“Conjunto de características diferenciadas que cada sociedad asigna a hombres y mujeres”</a:t>
            </a:r>
          </a:p>
          <a:p>
            <a:pPr marL="365760" indent="-9525" algn="ctr">
              <a:lnSpc>
                <a:spcPts val="2000"/>
              </a:lnSpc>
              <a:spcBef>
                <a:spcPct val="50000"/>
              </a:spcBef>
              <a:spcAft>
                <a:spcPts val="600"/>
              </a:spcAft>
              <a:buFont typeface="Wingdings 2"/>
              <a:buNone/>
              <a:defRPr/>
            </a:pPr>
            <a:r>
              <a:rPr lang="es-ES" sz="1600" dirty="0">
                <a:latin typeface="Gotham Black" pitchFamily="50" charset="0"/>
              </a:rPr>
              <a:t>	“Roles socialmente </a:t>
            </a:r>
            <a:r>
              <a:rPr lang="es-ES" sz="1600" dirty="0">
                <a:solidFill>
                  <a:schemeClr val="bg1"/>
                </a:solidFill>
                <a:highlight>
                  <a:srgbClr val="5F6DAC"/>
                </a:highlight>
                <a:latin typeface="Gotham Black" pitchFamily="50" charset="0"/>
              </a:rPr>
              <a:t>construidos</a:t>
            </a:r>
            <a:r>
              <a:rPr lang="es-ES" sz="1600" dirty="0">
                <a:latin typeface="Gotham Black" pitchFamily="50" charset="0"/>
              </a:rPr>
              <a:t>, comportamientos, actividades y atributos que una sociedad considera como apropiados para hombres y mujeres”</a:t>
            </a:r>
          </a:p>
        </p:txBody>
      </p:sp>
      <p:sp>
        <p:nvSpPr>
          <p:cNvPr id="6" name="Rectangle 3">
            <a:extLst>
              <a:ext uri="{FF2B5EF4-FFF2-40B4-BE49-F238E27FC236}">
                <a16:creationId xmlns:a16="http://schemas.microsoft.com/office/drawing/2014/main" id="{4C7895C0-2D3A-413F-8E9D-CCD23A3B5BDE}"/>
              </a:ext>
            </a:extLst>
          </p:cNvPr>
          <p:cNvSpPr txBox="1">
            <a:spLocks noChangeArrowheads="1"/>
          </p:cNvSpPr>
          <p:nvPr/>
        </p:nvSpPr>
        <p:spPr>
          <a:xfrm>
            <a:off x="1979800" y="4464895"/>
            <a:ext cx="8039451" cy="1333281"/>
          </a:xfrm>
          <a:prstGeom prst="rect">
            <a:avLst/>
          </a:prstGeom>
          <a:ln w="38100">
            <a:solidFill>
              <a:schemeClr val="accent1"/>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60" indent="-9525" algn="ctr">
              <a:lnSpc>
                <a:spcPts val="2000"/>
              </a:lnSpc>
              <a:spcBef>
                <a:spcPct val="50000"/>
              </a:spcBef>
              <a:spcAft>
                <a:spcPts val="600"/>
              </a:spcAft>
              <a:buFont typeface="Wingdings 2"/>
              <a:buNone/>
              <a:defRPr/>
            </a:pPr>
            <a:r>
              <a:rPr lang="es-ES" sz="1600" dirty="0">
                <a:latin typeface="Gotham Black" pitchFamily="50" charset="0"/>
              </a:rPr>
              <a:t>Choque: biológico </a:t>
            </a:r>
            <a:r>
              <a:rPr lang="es-ES" sz="1600" dirty="0" err="1">
                <a:latin typeface="Gotham Black" pitchFamily="50" charset="0"/>
              </a:rPr>
              <a:t>ó</a:t>
            </a:r>
            <a:r>
              <a:rPr lang="es-ES" sz="1600" dirty="0">
                <a:latin typeface="Gotham Black" pitchFamily="50" charset="0"/>
              </a:rPr>
              <a:t> cultural. Innato </a:t>
            </a:r>
            <a:r>
              <a:rPr lang="es-ES" sz="1600" dirty="0" err="1">
                <a:latin typeface="Gotham Black" pitchFamily="50" charset="0"/>
              </a:rPr>
              <a:t>ó</a:t>
            </a:r>
            <a:r>
              <a:rPr lang="es-ES" sz="1600" dirty="0">
                <a:latin typeface="Gotham Black" pitchFamily="50" charset="0"/>
              </a:rPr>
              <a:t> aprendido. Animal </a:t>
            </a:r>
            <a:r>
              <a:rPr lang="es-ES" sz="1600" dirty="0" err="1">
                <a:latin typeface="Gotham Black" pitchFamily="50" charset="0"/>
              </a:rPr>
              <a:t>ó</a:t>
            </a:r>
            <a:r>
              <a:rPr lang="es-ES" sz="1600" dirty="0">
                <a:latin typeface="Gotham Black" pitchFamily="50" charset="0"/>
              </a:rPr>
              <a:t> humano.</a:t>
            </a:r>
          </a:p>
          <a:p>
            <a:pPr marL="365760" indent="-9525" algn="ctr">
              <a:lnSpc>
                <a:spcPts val="2000"/>
              </a:lnSpc>
              <a:spcBef>
                <a:spcPct val="50000"/>
              </a:spcBef>
              <a:spcAft>
                <a:spcPts val="600"/>
              </a:spcAft>
              <a:buFont typeface="Wingdings 2"/>
              <a:buNone/>
              <a:defRPr/>
            </a:pPr>
            <a:r>
              <a:rPr lang="es-ES" sz="1600" dirty="0">
                <a:latin typeface="Gotham Black" pitchFamily="50" charset="0"/>
              </a:rPr>
              <a:t>Construidos, pero no desde cero.</a:t>
            </a:r>
          </a:p>
          <a:p>
            <a:pPr marL="365760" indent="-9525" algn="ctr">
              <a:lnSpc>
                <a:spcPts val="2000"/>
              </a:lnSpc>
              <a:spcBef>
                <a:spcPct val="50000"/>
              </a:spcBef>
              <a:spcAft>
                <a:spcPts val="600"/>
              </a:spcAft>
              <a:buFont typeface="Wingdings 2"/>
              <a:buNone/>
              <a:defRPr/>
            </a:pPr>
            <a:r>
              <a:rPr lang="es-ES" sz="1600" dirty="0">
                <a:latin typeface="Gotham Black" pitchFamily="50" charset="0"/>
              </a:rPr>
              <a:t>Gran influencia sobre el comportamiento.</a:t>
            </a:r>
          </a:p>
        </p:txBody>
      </p:sp>
    </p:spTree>
    <p:extLst>
      <p:ext uri="{BB962C8B-B14F-4D97-AF65-F5344CB8AC3E}">
        <p14:creationId xmlns:p14="http://schemas.microsoft.com/office/powerpoint/2010/main" val="405469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A2262A8-17E3-475A-879A-D7E1B43AA267}"/>
              </a:ext>
            </a:extLst>
          </p:cNvPr>
          <p:cNvSpPr txBox="1"/>
          <p:nvPr/>
        </p:nvSpPr>
        <p:spPr>
          <a:xfrm>
            <a:off x="0" y="226503"/>
            <a:ext cx="12192000" cy="646331"/>
          </a:xfrm>
          <a:prstGeom prst="rect">
            <a:avLst/>
          </a:prstGeom>
          <a:noFill/>
        </p:spPr>
        <p:txBody>
          <a:bodyPr wrap="square" rtlCol="0">
            <a:spAutoFit/>
          </a:bodyPr>
          <a:lstStyle/>
          <a:p>
            <a:pPr algn="ctr"/>
            <a:r>
              <a:rPr lang="es-ES" sz="3600" b="1" dirty="0">
                <a:solidFill>
                  <a:srgbClr val="5F6DAC"/>
                </a:solidFill>
                <a:effectLst>
                  <a:outerShdw blurRad="38100" dist="38100" dir="2700000" algn="tl">
                    <a:srgbClr val="000000">
                      <a:alpha val="43137"/>
                    </a:srgbClr>
                  </a:outerShdw>
                </a:effectLst>
                <a:latin typeface="Gotham Black" pitchFamily="50" charset="0"/>
              </a:rPr>
              <a:t>CONDUCTA MASCULINA-FEMENINA</a:t>
            </a:r>
          </a:p>
        </p:txBody>
      </p:sp>
      <p:graphicFrame>
        <p:nvGraphicFramePr>
          <p:cNvPr id="3" name="Tabla 3">
            <a:extLst>
              <a:ext uri="{FF2B5EF4-FFF2-40B4-BE49-F238E27FC236}">
                <a16:creationId xmlns:a16="http://schemas.microsoft.com/office/drawing/2014/main" id="{713BF7F3-A775-4F25-A56F-3E3AE33DE1D6}"/>
              </a:ext>
            </a:extLst>
          </p:cNvPr>
          <p:cNvGraphicFramePr>
            <a:graphicFrameLocks noGrp="1"/>
          </p:cNvGraphicFramePr>
          <p:nvPr/>
        </p:nvGraphicFramePr>
        <p:xfrm>
          <a:off x="1921079" y="1332063"/>
          <a:ext cx="8121475" cy="5394960"/>
        </p:xfrm>
        <a:graphic>
          <a:graphicData uri="http://schemas.openxmlformats.org/drawingml/2006/table">
            <a:tbl>
              <a:tblPr firstRow="1" bandRow="1">
                <a:tableStyleId>{5C22544A-7EE6-4342-B048-85BDC9FD1C3A}</a:tableStyleId>
              </a:tblPr>
              <a:tblGrid>
                <a:gridCol w="4057475">
                  <a:extLst>
                    <a:ext uri="{9D8B030D-6E8A-4147-A177-3AD203B41FA5}">
                      <a16:colId xmlns:a16="http://schemas.microsoft.com/office/drawing/2014/main" val="2564171287"/>
                    </a:ext>
                  </a:extLst>
                </a:gridCol>
                <a:gridCol w="4064000">
                  <a:extLst>
                    <a:ext uri="{9D8B030D-6E8A-4147-A177-3AD203B41FA5}">
                      <a16:colId xmlns:a16="http://schemas.microsoft.com/office/drawing/2014/main" val="465373052"/>
                    </a:ext>
                  </a:extLst>
                </a:gridCol>
              </a:tblGrid>
              <a:tr h="350100">
                <a:tc>
                  <a:txBody>
                    <a:bodyPr/>
                    <a:lstStyle/>
                    <a:p>
                      <a:pPr algn="ctr"/>
                      <a:r>
                        <a:rPr lang="es-ES" dirty="0">
                          <a:latin typeface="Gotham Black" pitchFamily="50" charset="0"/>
                        </a:rPr>
                        <a:t>MASCULINO</a:t>
                      </a:r>
                    </a:p>
                  </a:txBody>
                  <a:tcPr>
                    <a:solidFill>
                      <a:srgbClr val="5F6DAC"/>
                    </a:solidFill>
                  </a:tcPr>
                </a:tc>
                <a:tc>
                  <a:txBody>
                    <a:bodyPr/>
                    <a:lstStyle/>
                    <a:p>
                      <a:pPr algn="ctr"/>
                      <a:r>
                        <a:rPr lang="es-ES" dirty="0">
                          <a:latin typeface="Gotham Black" pitchFamily="50" charset="0"/>
                        </a:rPr>
                        <a:t>FEMENINO</a:t>
                      </a:r>
                    </a:p>
                  </a:txBody>
                  <a:tcPr>
                    <a:solidFill>
                      <a:srgbClr val="5F6DAC"/>
                    </a:solidFill>
                  </a:tcPr>
                </a:tc>
                <a:extLst>
                  <a:ext uri="{0D108BD9-81ED-4DB2-BD59-A6C34878D82A}">
                    <a16:rowId xmlns:a16="http://schemas.microsoft.com/office/drawing/2014/main" val="2289475188"/>
                  </a:ext>
                </a:extLst>
              </a:tr>
              <a:tr h="4747936">
                <a:tc>
                  <a:txBody>
                    <a:bodyPr/>
                    <a:lstStyle/>
                    <a:p>
                      <a:r>
                        <a:rPr lang="es-ES" b="0" dirty="0">
                          <a:latin typeface="Gotham Black" pitchFamily="50" charset="0"/>
                        </a:rPr>
                        <a:t>Agresividad, dominio, fuerza…</a:t>
                      </a:r>
                      <a:br>
                        <a:rPr lang="es-ES" b="0" dirty="0">
                          <a:latin typeface="Gotham Black" pitchFamily="50" charset="0"/>
                        </a:rPr>
                      </a:br>
                      <a:r>
                        <a:rPr lang="es-ES" b="0" dirty="0">
                          <a:latin typeface="Gotham Black" pitchFamily="50" charset="0"/>
                        </a:rPr>
                        <a:t>ÉCHALE COJONES. ESTÁS HECHO UN MACHOTE.</a:t>
                      </a:r>
                    </a:p>
                    <a:p>
                      <a:endParaRPr lang="es-ES" b="0" dirty="0">
                        <a:latin typeface="Gotham Black" pitchFamily="50" charset="0"/>
                      </a:endParaRPr>
                    </a:p>
                    <a:p>
                      <a:r>
                        <a:rPr lang="es-ES" b="0" dirty="0">
                          <a:latin typeface="Gotham Black" pitchFamily="50" charset="0"/>
                        </a:rPr>
                        <a:t>Activo, vive aventuras.</a:t>
                      </a:r>
                    </a:p>
                    <a:p>
                      <a:r>
                        <a:rPr lang="es-ES" b="0" dirty="0">
                          <a:latin typeface="Gotham Black" pitchFamily="50" charset="0"/>
                        </a:rPr>
                        <a:t>SUPER MARIO.</a:t>
                      </a:r>
                    </a:p>
                    <a:p>
                      <a:r>
                        <a:rPr lang="es-ES" b="0" dirty="0">
                          <a:latin typeface="Gotham Black" pitchFamily="50" charset="0"/>
                        </a:rPr>
                        <a:t>JUEGAS COMO UNA CHICA.</a:t>
                      </a:r>
                    </a:p>
                    <a:p>
                      <a:endParaRPr lang="es-ES" b="0" dirty="0">
                        <a:latin typeface="Gotham Black" pitchFamily="50" charset="0"/>
                      </a:endParaRPr>
                    </a:p>
                    <a:p>
                      <a:r>
                        <a:rPr lang="es-ES" b="0" dirty="0">
                          <a:latin typeface="Gotham Black" pitchFamily="50" charset="0"/>
                        </a:rPr>
                        <a:t>Dureza.</a:t>
                      </a:r>
                    </a:p>
                    <a:p>
                      <a:r>
                        <a:rPr lang="es-ES" b="0" dirty="0">
                          <a:latin typeface="Gotham Black" pitchFamily="50" charset="0"/>
                        </a:rPr>
                        <a:t>TIENE CARÁCTER</a:t>
                      </a:r>
                    </a:p>
                    <a:p>
                      <a:endParaRPr lang="es-ES" b="0" dirty="0">
                        <a:latin typeface="Gotham Black" pitchFamily="50" charset="0"/>
                      </a:endParaRPr>
                    </a:p>
                    <a:p>
                      <a:r>
                        <a:rPr lang="es-ES" b="0" dirty="0">
                          <a:latin typeface="Gotham Black" pitchFamily="50" charset="0"/>
                        </a:rPr>
                        <a:t>Insensibilidad. Poco emocional.</a:t>
                      </a:r>
                    </a:p>
                    <a:p>
                      <a:r>
                        <a:rPr lang="es-ES" b="0" dirty="0">
                          <a:latin typeface="Gotham Black" pitchFamily="50" charset="0"/>
                        </a:rPr>
                        <a:t>LOS CHICOS NO LLORAN</a:t>
                      </a:r>
                    </a:p>
                    <a:p>
                      <a:endParaRPr lang="es-ES" b="0" dirty="0">
                        <a:latin typeface="Gotham Black" pitchFamily="50" charset="0"/>
                      </a:endParaRPr>
                    </a:p>
                    <a:p>
                      <a:r>
                        <a:rPr lang="es-ES" b="0" dirty="0">
                          <a:latin typeface="Gotham Black" pitchFamily="50" charset="0"/>
                        </a:rPr>
                        <a:t>Independencia.</a:t>
                      </a:r>
                    </a:p>
                    <a:p>
                      <a:r>
                        <a:rPr lang="es-ES" b="0" dirty="0">
                          <a:latin typeface="Gotham Black" pitchFamily="50" charset="0"/>
                        </a:rPr>
                        <a:t>TE CASASTE, LA CAGASTE</a:t>
                      </a:r>
                    </a:p>
                    <a:p>
                      <a:endParaRPr lang="es-ES" dirty="0"/>
                    </a:p>
                    <a:p>
                      <a:endParaRPr lang="es-ES" dirty="0"/>
                    </a:p>
                  </a:txBody>
                  <a:tcPr/>
                </a:tc>
                <a:tc>
                  <a:txBody>
                    <a:bodyPr/>
                    <a:lstStyle/>
                    <a:p>
                      <a:r>
                        <a:rPr lang="es-ES" dirty="0">
                          <a:latin typeface="Gotham Black" pitchFamily="50" charset="0"/>
                        </a:rPr>
                        <a:t>Tiernas, finas, bonitas…</a:t>
                      </a:r>
                    </a:p>
                    <a:p>
                      <a:r>
                        <a:rPr lang="es-ES" dirty="0">
                          <a:latin typeface="Gotham Black" pitchFamily="50" charset="0"/>
                        </a:rPr>
                        <a:t>NO SEAS BASTA. SIÉNTATE COMO UNA SEÑORITA.</a:t>
                      </a:r>
                    </a:p>
                    <a:p>
                      <a:endParaRPr lang="es-ES" dirty="0">
                        <a:latin typeface="Gotham Black" pitchFamily="50" charset="0"/>
                      </a:endParaRPr>
                    </a:p>
                    <a:p>
                      <a:r>
                        <a:rPr lang="es-ES" dirty="0">
                          <a:latin typeface="Gotham Black" pitchFamily="50" charset="0"/>
                        </a:rPr>
                        <a:t>Pasiva, a la espera.</a:t>
                      </a:r>
                    </a:p>
                    <a:p>
                      <a:r>
                        <a:rPr lang="es-ES" dirty="0">
                          <a:latin typeface="Gotham Black" pitchFamily="50" charset="0"/>
                        </a:rPr>
                        <a:t>PRINCESA.</a:t>
                      </a:r>
                    </a:p>
                    <a:p>
                      <a:r>
                        <a:rPr lang="es-ES" dirty="0">
                          <a:latin typeface="Gotham Black" pitchFamily="50" charset="0"/>
                        </a:rPr>
                        <a:t>NO SEAS CHICAZO.</a:t>
                      </a:r>
                    </a:p>
                    <a:p>
                      <a:endParaRPr lang="es-ES" dirty="0">
                        <a:latin typeface="Gotham Black" pitchFamily="50" charset="0"/>
                      </a:endParaRPr>
                    </a:p>
                    <a:p>
                      <a:r>
                        <a:rPr lang="es-ES" dirty="0">
                          <a:latin typeface="Gotham Black" pitchFamily="50" charset="0"/>
                        </a:rPr>
                        <a:t>Docilidad.</a:t>
                      </a:r>
                    </a:p>
                    <a:p>
                      <a:r>
                        <a:rPr lang="es-ES" dirty="0">
                          <a:latin typeface="Gotham Black" pitchFamily="50" charset="0"/>
                        </a:rPr>
                        <a:t>MENUDA LOBA, TENDRÁ LA REGLA.</a:t>
                      </a:r>
                    </a:p>
                    <a:p>
                      <a:endParaRPr lang="es-ES" dirty="0">
                        <a:latin typeface="Gotham Black" pitchFamily="50" charset="0"/>
                      </a:endParaRPr>
                    </a:p>
                    <a:p>
                      <a:r>
                        <a:rPr lang="es-ES" dirty="0">
                          <a:latin typeface="Gotham Black" pitchFamily="50" charset="0"/>
                        </a:rPr>
                        <a:t>Sensibilidad, empatía.</a:t>
                      </a:r>
                    </a:p>
                    <a:p>
                      <a:r>
                        <a:rPr lang="es-ES" dirty="0">
                          <a:latin typeface="Gotham Black" pitchFamily="50" charset="0"/>
                        </a:rPr>
                        <a:t>CUIDADOS</a:t>
                      </a:r>
                    </a:p>
                    <a:p>
                      <a:endParaRPr lang="es-ES" dirty="0">
                        <a:latin typeface="Gotham Black" pitchFamily="50" charset="0"/>
                      </a:endParaRPr>
                    </a:p>
                    <a:p>
                      <a:r>
                        <a:rPr lang="es-ES" dirty="0">
                          <a:latin typeface="Gotham Black" pitchFamily="50" charset="0"/>
                        </a:rPr>
                        <a:t>Dependencia. Pareja como eje central.</a:t>
                      </a:r>
                    </a:p>
                  </a:txBody>
                  <a:tcPr/>
                </a:tc>
                <a:extLst>
                  <a:ext uri="{0D108BD9-81ED-4DB2-BD59-A6C34878D82A}">
                    <a16:rowId xmlns:a16="http://schemas.microsoft.com/office/drawing/2014/main" val="1770091828"/>
                  </a:ext>
                </a:extLst>
              </a:tr>
            </a:tbl>
          </a:graphicData>
        </a:graphic>
      </p:graphicFrame>
      <p:graphicFrame>
        <p:nvGraphicFramePr>
          <p:cNvPr id="5" name="Tabla 3">
            <a:extLst>
              <a:ext uri="{FF2B5EF4-FFF2-40B4-BE49-F238E27FC236}">
                <a16:creationId xmlns:a16="http://schemas.microsoft.com/office/drawing/2014/main" id="{F4E74871-8909-4730-9845-92BE3F4FF427}"/>
              </a:ext>
            </a:extLst>
          </p:cNvPr>
          <p:cNvGraphicFramePr>
            <a:graphicFrameLocks noGrp="1"/>
          </p:cNvGraphicFramePr>
          <p:nvPr/>
        </p:nvGraphicFramePr>
        <p:xfrm>
          <a:off x="1921078" y="1030059"/>
          <a:ext cx="8121475" cy="5400040"/>
        </p:xfrm>
        <a:graphic>
          <a:graphicData uri="http://schemas.openxmlformats.org/drawingml/2006/table">
            <a:tbl>
              <a:tblPr firstRow="1" bandRow="1">
                <a:tableStyleId>{5C22544A-7EE6-4342-B048-85BDC9FD1C3A}</a:tableStyleId>
              </a:tblPr>
              <a:tblGrid>
                <a:gridCol w="4057475">
                  <a:extLst>
                    <a:ext uri="{9D8B030D-6E8A-4147-A177-3AD203B41FA5}">
                      <a16:colId xmlns:a16="http://schemas.microsoft.com/office/drawing/2014/main" val="2564171287"/>
                    </a:ext>
                  </a:extLst>
                </a:gridCol>
                <a:gridCol w="4064000">
                  <a:extLst>
                    <a:ext uri="{9D8B030D-6E8A-4147-A177-3AD203B41FA5}">
                      <a16:colId xmlns:a16="http://schemas.microsoft.com/office/drawing/2014/main" val="465373052"/>
                    </a:ext>
                  </a:extLst>
                </a:gridCol>
              </a:tblGrid>
              <a:tr h="370840">
                <a:tc>
                  <a:txBody>
                    <a:bodyPr/>
                    <a:lstStyle/>
                    <a:p>
                      <a:pPr algn="ctr"/>
                      <a:r>
                        <a:rPr lang="es-ES" dirty="0">
                          <a:latin typeface="Gotham Black" pitchFamily="50" charset="0"/>
                        </a:rPr>
                        <a:t>MASCULINO</a:t>
                      </a:r>
                    </a:p>
                  </a:txBody>
                  <a:tcPr>
                    <a:solidFill>
                      <a:srgbClr val="5F6DAC"/>
                    </a:solidFill>
                  </a:tcPr>
                </a:tc>
                <a:tc>
                  <a:txBody>
                    <a:bodyPr/>
                    <a:lstStyle/>
                    <a:p>
                      <a:pPr algn="ctr"/>
                      <a:r>
                        <a:rPr lang="es-ES" dirty="0">
                          <a:latin typeface="Gotham Black" pitchFamily="50" charset="0"/>
                        </a:rPr>
                        <a:t>FEMENINO</a:t>
                      </a:r>
                    </a:p>
                  </a:txBody>
                  <a:tcPr>
                    <a:solidFill>
                      <a:srgbClr val="5F6DAC"/>
                    </a:solidFill>
                  </a:tcPr>
                </a:tc>
                <a:extLst>
                  <a:ext uri="{0D108BD9-81ED-4DB2-BD59-A6C34878D82A}">
                    <a16:rowId xmlns:a16="http://schemas.microsoft.com/office/drawing/2014/main" val="2289475188"/>
                  </a:ext>
                </a:extLst>
              </a:tr>
              <a:tr h="370840">
                <a:tc>
                  <a:txBody>
                    <a:bodyPr/>
                    <a:lstStyle/>
                    <a:p>
                      <a:pPr algn="ctr"/>
                      <a:r>
                        <a:rPr lang="es-ES" b="0" dirty="0">
                          <a:latin typeface="Gotham Black" pitchFamily="50" charset="0"/>
                        </a:rPr>
                        <a:t>Agresividad, dominio, fuerza…</a:t>
                      </a:r>
                      <a:br>
                        <a:rPr lang="es-ES" b="0" dirty="0">
                          <a:latin typeface="Gotham Black" pitchFamily="50" charset="0"/>
                        </a:rPr>
                      </a:br>
                      <a:r>
                        <a:rPr lang="es-ES" b="0" dirty="0">
                          <a:latin typeface="Gotham Black" pitchFamily="50" charset="0"/>
                        </a:rPr>
                        <a:t>ÉCHALE COJONES. ESTÁS HECHO UN MACHOTE.</a:t>
                      </a:r>
                    </a:p>
                    <a:p>
                      <a:pPr algn="ctr"/>
                      <a:endParaRPr lang="es-ES" b="0" dirty="0">
                        <a:latin typeface="Gotham Black" pitchFamily="50" charset="0"/>
                      </a:endParaRPr>
                    </a:p>
                    <a:p>
                      <a:pPr algn="ctr"/>
                      <a:r>
                        <a:rPr lang="es-ES" b="0" dirty="0">
                          <a:latin typeface="Gotham Black" pitchFamily="50" charset="0"/>
                        </a:rPr>
                        <a:t>Activo, vive aventuras.</a:t>
                      </a:r>
                    </a:p>
                    <a:p>
                      <a:pPr algn="ctr"/>
                      <a:r>
                        <a:rPr lang="es-ES" b="0" dirty="0">
                          <a:latin typeface="Gotham Black" pitchFamily="50" charset="0"/>
                        </a:rPr>
                        <a:t>SUPER MARIO.</a:t>
                      </a:r>
                    </a:p>
                    <a:p>
                      <a:pPr algn="ctr"/>
                      <a:r>
                        <a:rPr lang="es-ES" b="0" dirty="0">
                          <a:latin typeface="Gotham Black" pitchFamily="50" charset="0"/>
                        </a:rPr>
                        <a:t>JUEGAS COMO UNA CHICA.</a:t>
                      </a:r>
                    </a:p>
                    <a:p>
                      <a:pPr algn="ctr"/>
                      <a:endParaRPr lang="es-ES" b="0" dirty="0">
                        <a:latin typeface="Gotham Black" pitchFamily="50" charset="0"/>
                      </a:endParaRPr>
                    </a:p>
                    <a:p>
                      <a:pPr algn="ctr"/>
                      <a:r>
                        <a:rPr lang="es-ES" b="0" dirty="0">
                          <a:latin typeface="Gotham Black" pitchFamily="50" charset="0"/>
                        </a:rPr>
                        <a:t>Dureza.</a:t>
                      </a:r>
                    </a:p>
                    <a:p>
                      <a:pPr algn="ctr"/>
                      <a:r>
                        <a:rPr lang="es-ES" b="0" dirty="0">
                          <a:latin typeface="Gotham Black" pitchFamily="50" charset="0"/>
                        </a:rPr>
                        <a:t>TIENE CARÁCTER</a:t>
                      </a:r>
                    </a:p>
                    <a:p>
                      <a:pPr algn="ctr"/>
                      <a:endParaRPr lang="es-ES" b="0" dirty="0">
                        <a:latin typeface="Gotham Black" pitchFamily="50" charset="0"/>
                      </a:endParaRPr>
                    </a:p>
                    <a:p>
                      <a:pPr algn="ctr"/>
                      <a:r>
                        <a:rPr lang="es-ES" b="0" dirty="0">
                          <a:latin typeface="Gotham Black" pitchFamily="50" charset="0"/>
                        </a:rPr>
                        <a:t>Insensibilidad. Poco emocional.</a:t>
                      </a:r>
                    </a:p>
                    <a:p>
                      <a:pPr algn="ctr"/>
                      <a:r>
                        <a:rPr lang="es-ES" b="0" dirty="0">
                          <a:latin typeface="Gotham Black" pitchFamily="50" charset="0"/>
                        </a:rPr>
                        <a:t>LOS CHICOS NO LLORAN</a:t>
                      </a:r>
                    </a:p>
                    <a:p>
                      <a:pPr algn="ctr"/>
                      <a:endParaRPr lang="es-ES" b="0" dirty="0">
                        <a:latin typeface="Gotham Black" pitchFamily="50" charset="0"/>
                      </a:endParaRPr>
                    </a:p>
                    <a:p>
                      <a:pPr algn="ctr"/>
                      <a:r>
                        <a:rPr lang="es-ES" b="0" dirty="0">
                          <a:latin typeface="Gotham Black" pitchFamily="50" charset="0"/>
                        </a:rPr>
                        <a:t>Independencia.</a:t>
                      </a:r>
                    </a:p>
                    <a:p>
                      <a:pPr algn="ctr"/>
                      <a:r>
                        <a:rPr lang="es-ES" b="0" dirty="0">
                          <a:latin typeface="Gotham Black" pitchFamily="50" charset="0"/>
                        </a:rPr>
                        <a:t>TE CASASTE, LA CAGASTE</a:t>
                      </a:r>
                    </a:p>
                    <a:p>
                      <a:pPr algn="ctr"/>
                      <a:endParaRPr lang="es-ES" dirty="0"/>
                    </a:p>
                    <a:p>
                      <a:endParaRPr lang="es-ES" dirty="0"/>
                    </a:p>
                  </a:txBody>
                  <a:tcPr/>
                </a:tc>
                <a:tc>
                  <a:txBody>
                    <a:bodyPr/>
                    <a:lstStyle/>
                    <a:p>
                      <a:pPr algn="ctr"/>
                      <a:r>
                        <a:rPr lang="es-ES" dirty="0">
                          <a:latin typeface="Gotham Black" pitchFamily="50" charset="0"/>
                        </a:rPr>
                        <a:t>Tiernas, finas, bonitas…</a:t>
                      </a:r>
                    </a:p>
                    <a:p>
                      <a:pPr algn="ctr"/>
                      <a:r>
                        <a:rPr lang="es-ES" dirty="0">
                          <a:latin typeface="Gotham Black" pitchFamily="50" charset="0"/>
                        </a:rPr>
                        <a:t>NO SEAS BASTA. SIÉNTATE COMO UNA SEÑORITA.</a:t>
                      </a:r>
                    </a:p>
                    <a:p>
                      <a:pPr algn="ctr"/>
                      <a:endParaRPr lang="es-ES" dirty="0">
                        <a:latin typeface="Gotham Black" pitchFamily="50" charset="0"/>
                      </a:endParaRPr>
                    </a:p>
                    <a:p>
                      <a:pPr algn="ctr"/>
                      <a:r>
                        <a:rPr lang="es-ES" dirty="0">
                          <a:latin typeface="Gotham Black" pitchFamily="50" charset="0"/>
                        </a:rPr>
                        <a:t>Pasiva, a la espera.</a:t>
                      </a:r>
                    </a:p>
                    <a:p>
                      <a:pPr algn="ctr"/>
                      <a:r>
                        <a:rPr lang="es-ES" dirty="0">
                          <a:latin typeface="Gotham Black" pitchFamily="50" charset="0"/>
                        </a:rPr>
                        <a:t>PRINCESA.</a:t>
                      </a:r>
                    </a:p>
                    <a:p>
                      <a:pPr algn="ctr"/>
                      <a:r>
                        <a:rPr lang="es-ES" dirty="0">
                          <a:latin typeface="Gotham Black" pitchFamily="50" charset="0"/>
                        </a:rPr>
                        <a:t>NO SEAS CHICAZO.</a:t>
                      </a:r>
                    </a:p>
                    <a:p>
                      <a:pPr algn="ctr"/>
                      <a:endParaRPr lang="es-ES" dirty="0">
                        <a:latin typeface="Gotham Black" pitchFamily="50" charset="0"/>
                      </a:endParaRPr>
                    </a:p>
                    <a:p>
                      <a:pPr algn="ctr"/>
                      <a:r>
                        <a:rPr lang="es-ES" dirty="0">
                          <a:latin typeface="Gotham Black" pitchFamily="50" charset="0"/>
                        </a:rPr>
                        <a:t>Docilidad.</a:t>
                      </a:r>
                    </a:p>
                    <a:p>
                      <a:pPr algn="ctr"/>
                      <a:r>
                        <a:rPr lang="es-ES" dirty="0">
                          <a:latin typeface="Gotham Black" pitchFamily="50" charset="0"/>
                        </a:rPr>
                        <a:t>MENUDA LOBA, TENDRÁ LA REGLA.</a:t>
                      </a:r>
                    </a:p>
                    <a:p>
                      <a:pPr algn="ctr"/>
                      <a:endParaRPr lang="es-ES" dirty="0">
                        <a:latin typeface="Gotham Black" pitchFamily="50" charset="0"/>
                      </a:endParaRPr>
                    </a:p>
                    <a:p>
                      <a:pPr algn="ctr"/>
                      <a:r>
                        <a:rPr lang="es-ES" dirty="0">
                          <a:latin typeface="Gotham Black" pitchFamily="50" charset="0"/>
                        </a:rPr>
                        <a:t>Sensibilidad, empatía.</a:t>
                      </a:r>
                    </a:p>
                    <a:p>
                      <a:pPr algn="ctr"/>
                      <a:r>
                        <a:rPr lang="es-ES" dirty="0">
                          <a:latin typeface="Gotham Black" pitchFamily="50" charset="0"/>
                        </a:rPr>
                        <a:t>CUIDADOS</a:t>
                      </a:r>
                    </a:p>
                    <a:p>
                      <a:pPr algn="ctr"/>
                      <a:endParaRPr lang="es-ES" dirty="0">
                        <a:latin typeface="Gotham Black" pitchFamily="50" charset="0"/>
                      </a:endParaRPr>
                    </a:p>
                    <a:p>
                      <a:pPr algn="ctr"/>
                      <a:r>
                        <a:rPr lang="es-ES" dirty="0">
                          <a:latin typeface="Gotham Black" pitchFamily="50" charset="0"/>
                        </a:rPr>
                        <a:t>Dependencia. Pareja como eje central.</a:t>
                      </a:r>
                    </a:p>
                    <a:p>
                      <a:pPr algn="ctr"/>
                      <a:r>
                        <a:rPr lang="es-ES" dirty="0">
                          <a:latin typeface="Gotham Black" pitchFamily="50" charset="0"/>
                        </a:rPr>
                        <a:t>SE TE VA A PASAR EL ARROZ.</a:t>
                      </a:r>
                    </a:p>
                  </a:txBody>
                  <a:tcPr/>
                </a:tc>
                <a:extLst>
                  <a:ext uri="{0D108BD9-81ED-4DB2-BD59-A6C34878D82A}">
                    <a16:rowId xmlns:a16="http://schemas.microsoft.com/office/drawing/2014/main" val="1770091828"/>
                  </a:ext>
                </a:extLst>
              </a:tr>
            </a:tbl>
          </a:graphicData>
        </a:graphic>
      </p:graphicFrame>
    </p:spTree>
    <p:extLst>
      <p:ext uri="{BB962C8B-B14F-4D97-AF65-F5344CB8AC3E}">
        <p14:creationId xmlns:p14="http://schemas.microsoft.com/office/powerpoint/2010/main" val="37957455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E265C22-E94F-433F-BC3E-CAA9362F9529}"/>
              </a:ext>
            </a:extLst>
          </p:cNvPr>
          <p:cNvSpPr txBox="1"/>
          <p:nvPr/>
        </p:nvSpPr>
        <p:spPr>
          <a:xfrm>
            <a:off x="1" y="5705893"/>
            <a:ext cx="12191999"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err="1">
                <a:solidFill>
                  <a:srgbClr val="0563C1"/>
                </a:solidFill>
                <a:latin typeface="Gotham Black" pitchFamily="50" charset="0"/>
                <a:hlinkClick r:id="rId2">
                  <a:extLst>
                    <a:ext uri="{A12FA001-AC4F-418D-AE19-62706E023703}">
                      <ahyp:hlinkClr xmlns:ahyp="http://schemas.microsoft.com/office/drawing/2018/hyperlinkcolor" val="tx"/>
                    </a:ext>
                  </a:extLst>
                </a:hlinkClick>
              </a:rPr>
              <a:t>Teen</a:t>
            </a:r>
            <a:r>
              <a:rPr lang="es-ES" dirty="0">
                <a:solidFill>
                  <a:srgbClr val="0563C1"/>
                </a:solidFill>
                <a:latin typeface="Gotham Black" pitchFamily="50" charset="0"/>
                <a:hlinkClick r:id="rId2">
                  <a:extLst>
                    <a:ext uri="{A12FA001-AC4F-418D-AE19-62706E023703}">
                      <ahyp:hlinkClr xmlns:ahyp="http://schemas.microsoft.com/office/drawing/2018/hyperlinkcolor" val="tx"/>
                    </a:ext>
                  </a:extLst>
                </a:hlinkClick>
              </a:rPr>
              <a:t> </a:t>
            </a:r>
            <a:r>
              <a:rPr lang="es-ES" dirty="0" err="1">
                <a:solidFill>
                  <a:srgbClr val="0563C1"/>
                </a:solidFill>
                <a:latin typeface="Gotham Black" pitchFamily="50" charset="0"/>
                <a:hlinkClick r:id="rId2">
                  <a:extLst>
                    <a:ext uri="{A12FA001-AC4F-418D-AE19-62706E023703}">
                      <ahyp:hlinkClr xmlns:ahyp="http://schemas.microsoft.com/office/drawing/2018/hyperlinkcolor" val="tx"/>
                    </a:ext>
                  </a:extLst>
                </a:hlinkClick>
              </a:rPr>
              <a:t>Titans</a:t>
            </a:r>
            <a:r>
              <a:rPr lang="es-ES" dirty="0">
                <a:solidFill>
                  <a:srgbClr val="0563C1"/>
                </a:solidFill>
                <a:latin typeface="Gotham Black" pitchFamily="50" charset="0"/>
                <a:hlinkClick r:id="rId2">
                  <a:extLst>
                    <a:ext uri="{A12FA001-AC4F-418D-AE19-62706E023703}">
                      <ahyp:hlinkClr xmlns:ahyp="http://schemas.microsoft.com/office/drawing/2018/hyperlinkcolor" val="tx"/>
                    </a:ext>
                  </a:extLst>
                </a:hlinkClick>
              </a:rPr>
              <a:t> </a:t>
            </a:r>
            <a:r>
              <a:rPr lang="es-ES" dirty="0" err="1">
                <a:solidFill>
                  <a:srgbClr val="0563C1"/>
                </a:solidFill>
                <a:latin typeface="Gotham Black" pitchFamily="50" charset="0"/>
                <a:hlinkClick r:id="rId2">
                  <a:extLst>
                    <a:ext uri="{A12FA001-AC4F-418D-AE19-62706E023703}">
                      <ahyp:hlinkClr xmlns:ahyp="http://schemas.microsoft.com/office/drawing/2018/hyperlinkcolor" val="tx"/>
                    </a:ext>
                  </a:extLst>
                </a:hlinkClick>
              </a:rPr>
              <a:t>Go</a:t>
            </a:r>
            <a:r>
              <a:rPr lang="es-ES" dirty="0">
                <a:solidFill>
                  <a:srgbClr val="0563C1"/>
                </a:solidFill>
                <a:latin typeface="Gotham Black" pitchFamily="50" charset="0"/>
                <a:hlinkClick r:id="rId2">
                  <a:extLst>
                    <a:ext uri="{A12FA001-AC4F-418D-AE19-62706E023703}">
                      <ahyp:hlinkClr xmlns:ahyp="http://schemas.microsoft.com/office/drawing/2018/hyperlinkcolor" val="tx"/>
                    </a:ext>
                  </a:extLst>
                </a:hlinkClick>
              </a:rPr>
              <a:t>! En Español | Chicos contra Chicas | DC </a:t>
            </a:r>
            <a:r>
              <a:rPr lang="es-ES" dirty="0" err="1">
                <a:solidFill>
                  <a:srgbClr val="0563C1"/>
                </a:solidFill>
                <a:latin typeface="Gotham Black" pitchFamily="50" charset="0"/>
                <a:hlinkClick r:id="rId2">
                  <a:extLst>
                    <a:ext uri="{A12FA001-AC4F-418D-AE19-62706E023703}">
                      <ahyp:hlinkClr xmlns:ahyp="http://schemas.microsoft.com/office/drawing/2018/hyperlinkcolor" val="tx"/>
                    </a:ext>
                  </a:extLst>
                </a:hlinkClick>
              </a:rPr>
              <a:t>Kids</a:t>
            </a: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 - YouTube</a:t>
            </a:r>
            <a:endParaRPr lang="es-ES" dirty="0">
              <a:solidFill>
                <a:srgbClr val="5F6DAC"/>
              </a:solidFill>
              <a:latin typeface="Gotham Black" pitchFamily="50" charset="0"/>
            </a:endParaRPr>
          </a:p>
        </p:txBody>
      </p:sp>
      <p:pic>
        <p:nvPicPr>
          <p:cNvPr id="6" name="Imagen 5" descr="Dibujo animado de un personaje con la boca abierta&#10;&#10;Descripción generada automáticamente con confianza baja">
            <a:extLst>
              <a:ext uri="{FF2B5EF4-FFF2-40B4-BE49-F238E27FC236}">
                <a16:creationId xmlns:a16="http://schemas.microsoft.com/office/drawing/2014/main" id="{6EF02D74-33C6-4EB4-99AF-E8CA4CEECC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7776" y="505776"/>
            <a:ext cx="8196448" cy="46205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279672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Interfaz de usuario gráfica, Sitio web&#10;&#10;Descripción generada automáticamente">
            <a:extLst>
              <a:ext uri="{FF2B5EF4-FFF2-40B4-BE49-F238E27FC236}">
                <a16:creationId xmlns:a16="http://schemas.microsoft.com/office/drawing/2014/main" id="{91DC8140-2742-4491-9A7F-CF6450D2B4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907" y="126585"/>
            <a:ext cx="4780825" cy="36339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0356E2B7-458F-47D6-BFC0-49C4BB8EA4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2063" y="296766"/>
            <a:ext cx="7911692" cy="16628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mc:AlternateContent xmlns:mc="http://schemas.openxmlformats.org/markup-compatibility/2006" xmlns:p14="http://schemas.microsoft.com/office/powerpoint/2010/main">
        <mc:Choice Requires="p14">
          <p:contentPart p14:bwMode="auto" r:id="rId4">
            <p14:nvContentPartPr>
              <p14:cNvPr id="13" name="Entrada de lápiz 12">
                <a:extLst>
                  <a:ext uri="{FF2B5EF4-FFF2-40B4-BE49-F238E27FC236}">
                    <a16:creationId xmlns:a16="http://schemas.microsoft.com/office/drawing/2014/main" id="{8AD74C21-A065-4157-8ECD-C0A176316C40}"/>
                  </a:ext>
                </a:extLst>
              </p14:cNvPr>
              <p14:cNvContentPartPr/>
              <p14:nvPr/>
            </p14:nvContentPartPr>
            <p14:xfrm rot="1228752">
              <a:off x="8847125" y="528970"/>
              <a:ext cx="815760" cy="380520"/>
            </p14:xfrm>
          </p:contentPart>
        </mc:Choice>
        <mc:Fallback xmlns="">
          <p:pic>
            <p:nvPicPr>
              <p:cNvPr id="13" name="Entrada de lápiz 12">
                <a:extLst>
                  <a:ext uri="{FF2B5EF4-FFF2-40B4-BE49-F238E27FC236}">
                    <a16:creationId xmlns:a16="http://schemas.microsoft.com/office/drawing/2014/main" id="{8AD74C21-A065-4157-8ECD-C0A176316C40}"/>
                  </a:ext>
                </a:extLst>
              </p:cNvPr>
              <p:cNvPicPr/>
              <p:nvPr/>
            </p:nvPicPr>
            <p:blipFill>
              <a:blip r:embed="rId5"/>
              <a:stretch>
                <a:fillRect/>
              </a:stretch>
            </p:blipFill>
            <p:spPr>
              <a:xfrm rot="1228752">
                <a:off x="8757125" y="348970"/>
                <a:ext cx="995400" cy="740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Entrada de lápiz 13">
                <a:extLst>
                  <a:ext uri="{FF2B5EF4-FFF2-40B4-BE49-F238E27FC236}">
                    <a16:creationId xmlns:a16="http://schemas.microsoft.com/office/drawing/2014/main" id="{33A10CE9-D3B6-4562-98C2-151006909490}"/>
                  </a:ext>
                </a:extLst>
              </p14:cNvPr>
              <p14:cNvContentPartPr/>
              <p14:nvPr/>
            </p14:nvContentPartPr>
            <p14:xfrm>
              <a:off x="4491464" y="719230"/>
              <a:ext cx="1016535" cy="360"/>
            </p14:xfrm>
          </p:contentPart>
        </mc:Choice>
        <mc:Fallback xmlns="">
          <p:pic>
            <p:nvPicPr>
              <p:cNvPr id="14" name="Entrada de lápiz 13">
                <a:extLst>
                  <a:ext uri="{FF2B5EF4-FFF2-40B4-BE49-F238E27FC236}">
                    <a16:creationId xmlns:a16="http://schemas.microsoft.com/office/drawing/2014/main" id="{33A10CE9-D3B6-4562-98C2-151006909490}"/>
                  </a:ext>
                </a:extLst>
              </p:cNvPr>
              <p:cNvPicPr/>
              <p:nvPr/>
            </p:nvPicPr>
            <p:blipFill>
              <a:blip r:embed="rId7"/>
              <a:stretch>
                <a:fillRect/>
              </a:stretch>
            </p:blipFill>
            <p:spPr>
              <a:xfrm>
                <a:off x="4401441" y="539230"/>
                <a:ext cx="1196220" cy="360000"/>
              </a:xfrm>
              <a:prstGeom prst="rect">
                <a:avLst/>
              </a:prstGeom>
            </p:spPr>
          </p:pic>
        </mc:Fallback>
      </mc:AlternateContent>
      <p:pic>
        <p:nvPicPr>
          <p:cNvPr id="5" name="Imagen 4" descr="Imagen que contiene Teams&#10;&#10;Descripción generada automáticamente">
            <a:extLst>
              <a:ext uri="{FF2B5EF4-FFF2-40B4-BE49-F238E27FC236}">
                <a16:creationId xmlns:a16="http://schemas.microsoft.com/office/drawing/2014/main" id="{B0557C44-6CBB-43E2-AFF5-B742B52082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14814" y="2070080"/>
            <a:ext cx="6453859" cy="36280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CuadroTexto 15">
            <a:extLst>
              <a:ext uri="{FF2B5EF4-FFF2-40B4-BE49-F238E27FC236}">
                <a16:creationId xmlns:a16="http://schemas.microsoft.com/office/drawing/2014/main" id="{3A283121-3DA3-439B-8262-871BA9D95AE2}"/>
              </a:ext>
            </a:extLst>
          </p:cNvPr>
          <p:cNvSpPr txBox="1"/>
          <p:nvPr/>
        </p:nvSpPr>
        <p:spPr>
          <a:xfrm>
            <a:off x="0" y="5914903"/>
            <a:ext cx="12192000" cy="646331"/>
          </a:xfrm>
          <a:prstGeom prst="rect">
            <a:avLst/>
          </a:prstGeom>
          <a:noFill/>
        </p:spPr>
        <p:txBody>
          <a:bodyPr wrap="square">
            <a:spAutoFit/>
          </a:bodyPr>
          <a:lstStyle/>
          <a:p>
            <a:pPr algn="ctr"/>
            <a:r>
              <a:rPr lang="es-ES" b="1" dirty="0">
                <a:latin typeface="Gotham Black" pitchFamily="50" charset="0"/>
                <a:hlinkClick r:id="rId9">
                  <a:extLst>
                    <a:ext uri="{A12FA001-AC4F-418D-AE19-62706E023703}">
                      <ahyp:hlinkClr xmlns:ahyp="http://schemas.microsoft.com/office/drawing/2018/hyperlinkcolor" val="tx"/>
                    </a:ext>
                  </a:extLst>
                </a:hlinkClick>
              </a:rPr>
              <a:t>VIDEO:</a:t>
            </a:r>
          </a:p>
          <a:p>
            <a:pPr algn="ctr"/>
            <a:r>
              <a:rPr lang="es-ES" b="1" dirty="0">
                <a:solidFill>
                  <a:srgbClr val="5F6DAC"/>
                </a:solidFill>
                <a:latin typeface="Gotham Black" pitchFamily="50" charset="0"/>
                <a:hlinkClick r:id="rId9">
                  <a:extLst>
                    <a:ext uri="{A12FA001-AC4F-418D-AE19-62706E023703}">
                      <ahyp:hlinkClr xmlns:ahyp="http://schemas.microsoft.com/office/drawing/2018/hyperlinkcolor" val="tx"/>
                    </a:ext>
                  </a:extLst>
                </a:hlinkClick>
              </a:rPr>
              <a:t>Las diferencias entre hombres y mujeres - YouTube</a:t>
            </a:r>
            <a:endParaRPr lang="es-ES" b="1" dirty="0">
              <a:solidFill>
                <a:srgbClr val="5F6DAC"/>
              </a:solidFill>
              <a:latin typeface="Gotham Black" pitchFamily="50" charset="0"/>
            </a:endParaRPr>
          </a:p>
        </p:txBody>
      </p:sp>
    </p:spTree>
    <p:extLst>
      <p:ext uri="{BB962C8B-B14F-4D97-AF65-F5344CB8AC3E}">
        <p14:creationId xmlns:p14="http://schemas.microsoft.com/office/powerpoint/2010/main" val="3477826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2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LENCIA">
            <a:hlinkClick r:id="" action="ppaction://media"/>
            <a:extLst>
              <a:ext uri="{FF2B5EF4-FFF2-40B4-BE49-F238E27FC236}">
                <a16:creationId xmlns:a16="http://schemas.microsoft.com/office/drawing/2014/main" id="{5C426EEB-8DC4-44C0-BBC9-760C7D62849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566391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3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A2639CC-30E1-42C3-810B-25B1145596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726" y="218632"/>
            <a:ext cx="4572000" cy="2571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4A46F6C2-B86E-4510-9900-110FE800D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2096" y="1094232"/>
            <a:ext cx="4066174" cy="24957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12C625A2-557C-4F40-8ABF-8157ED1F91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7359" y="723014"/>
            <a:ext cx="4694281" cy="18724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C38E535D-D12F-44D8-A22A-4E24A2B58F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61453" y="985727"/>
            <a:ext cx="4400781" cy="24957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Imagen 10">
            <a:extLst>
              <a:ext uri="{FF2B5EF4-FFF2-40B4-BE49-F238E27FC236}">
                <a16:creationId xmlns:a16="http://schemas.microsoft.com/office/drawing/2014/main" id="{33C44268-B488-4209-B126-F4B844FADF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80023" y="1746115"/>
            <a:ext cx="4572000" cy="25717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66DD7441-DB73-4F2C-A3DB-871AAED64F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07515" y="1232415"/>
            <a:ext cx="4225571" cy="23522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3A5D0D4F-4634-451A-94D2-59CD53C473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3628" y="2592835"/>
            <a:ext cx="4888234" cy="19552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4907BD0F-4DA1-42CE-820D-00A88701EF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33838" y="1915612"/>
            <a:ext cx="3090693" cy="30906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B18447A9-08B3-42B9-83F9-F7CD5DD263A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33266" y="3674492"/>
            <a:ext cx="3343498" cy="20171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6A9C8D52-40B4-4B02-B0D4-AAD71583899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0495" y="3928006"/>
            <a:ext cx="3748617" cy="2401250"/>
          </a:xfrm>
          <a:prstGeom prst="rect">
            <a:avLst/>
          </a:prstGeom>
        </p:spPr>
      </p:pic>
      <p:pic>
        <p:nvPicPr>
          <p:cNvPr id="21" name="Imagen 20">
            <a:extLst>
              <a:ext uri="{FF2B5EF4-FFF2-40B4-BE49-F238E27FC236}">
                <a16:creationId xmlns:a16="http://schemas.microsoft.com/office/drawing/2014/main" id="{FB3442E1-B61C-445E-9D3C-565CCE11F9E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44641" y="2014692"/>
            <a:ext cx="6778535" cy="30364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47C858B6-58AB-418A-8034-DDAC137DCF4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5798" y="492909"/>
            <a:ext cx="4924902" cy="59771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E594F642-A0AB-4E10-B29E-13075236E52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51706" y="507900"/>
            <a:ext cx="5300680" cy="53006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27DCF0BB-937A-40D8-BAE6-B1F9127D231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879437" y="672871"/>
            <a:ext cx="5692220" cy="56922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88273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heel(1)">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heel(1)">
                                      <p:cBhvr>
                                        <p:cTn id="27" dur="20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1)">
                                      <p:cBhvr>
                                        <p:cTn id="37" dur="20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heel(1)">
                                      <p:cBhvr>
                                        <p:cTn id="42" dur="20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heel(1)">
                                      <p:cBhvr>
                                        <p:cTn id="47" dur="20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heel(1)">
                                      <p:cBhvr>
                                        <p:cTn id="52" dur="20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heel(1)">
                                      <p:cBhvr>
                                        <p:cTn id="57" dur="20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21" presetClass="entr" presetSubtype="1"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heel(1)">
                                      <p:cBhvr>
                                        <p:cTn id="62" dur="20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heel(1)">
                                      <p:cBhvr>
                                        <p:cTn id="67" dur="2000"/>
                                        <p:tgtEl>
                                          <p:spTgt spid="25"/>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heel(1)">
                                      <p:cBhvr>
                                        <p:cTn id="72"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D98A95C-21B6-4C7F-BAB8-172DD16B9F92}"/>
              </a:ext>
            </a:extLst>
          </p:cNvPr>
          <p:cNvSpPr txBox="1"/>
          <p:nvPr/>
        </p:nvSpPr>
        <p:spPr>
          <a:xfrm>
            <a:off x="738231" y="4448072"/>
            <a:ext cx="3347208" cy="646331"/>
          </a:xfrm>
          <a:prstGeom prst="rect">
            <a:avLst/>
          </a:prstGeom>
          <a:solidFill>
            <a:srgbClr val="00B0F0"/>
          </a:solidFill>
        </p:spPr>
        <p:txBody>
          <a:bodyPr wrap="square" rtlCol="0">
            <a:spAutoFit/>
          </a:bodyPr>
          <a:lstStyle/>
          <a:p>
            <a:pPr algn="ctr"/>
            <a:r>
              <a:rPr lang="es-ES" dirty="0">
                <a:solidFill>
                  <a:schemeClr val="bg1"/>
                </a:solidFill>
                <a:latin typeface="Gotham Black" pitchFamily="50" charset="0"/>
              </a:rPr>
              <a:t>¡QUÉ GRACIOSA!</a:t>
            </a:r>
          </a:p>
          <a:p>
            <a:pPr algn="ctr"/>
            <a:r>
              <a:rPr lang="es-ES" dirty="0">
                <a:solidFill>
                  <a:schemeClr val="bg1"/>
                </a:solidFill>
                <a:latin typeface="Gotham Black" pitchFamily="50" charset="0"/>
              </a:rPr>
              <a:t>¿YA TIENES NOVIO?</a:t>
            </a:r>
          </a:p>
        </p:txBody>
      </p:sp>
      <p:pic>
        <p:nvPicPr>
          <p:cNvPr id="4" name="Imagen 3">
            <a:extLst>
              <a:ext uri="{FF2B5EF4-FFF2-40B4-BE49-F238E27FC236}">
                <a16:creationId xmlns:a16="http://schemas.microsoft.com/office/drawing/2014/main" id="{80B85D2D-2B05-4D8A-A8E0-60FBF0E9F4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2725" y="2176943"/>
            <a:ext cx="2118220" cy="2118220"/>
          </a:xfrm>
          <a:prstGeom prst="rect">
            <a:avLst/>
          </a:prstGeom>
        </p:spPr>
      </p:pic>
      <p:sp>
        <p:nvSpPr>
          <p:cNvPr id="5" name="Flecha: a la derecha 4">
            <a:extLst>
              <a:ext uri="{FF2B5EF4-FFF2-40B4-BE49-F238E27FC236}">
                <a16:creationId xmlns:a16="http://schemas.microsoft.com/office/drawing/2014/main" id="{ABFC8C4A-E4A7-420C-9FB2-ED8F182F472C}"/>
              </a:ext>
            </a:extLst>
          </p:cNvPr>
          <p:cNvSpPr/>
          <p:nvPr/>
        </p:nvSpPr>
        <p:spPr>
          <a:xfrm>
            <a:off x="5089321" y="2805069"/>
            <a:ext cx="2013358" cy="1247862"/>
          </a:xfrm>
          <a:prstGeom prst="rightArrow">
            <a:avLst/>
          </a:prstGeom>
          <a:solidFill>
            <a:srgbClr val="8C88A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a:extLst>
              <a:ext uri="{FF2B5EF4-FFF2-40B4-BE49-F238E27FC236}">
                <a16:creationId xmlns:a16="http://schemas.microsoft.com/office/drawing/2014/main" id="{E2DC0A11-4234-4CF1-A8CA-8629D410961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356471" y="2089869"/>
            <a:ext cx="2494565" cy="2292368"/>
          </a:xfrm>
          <a:prstGeom prst="rect">
            <a:avLst/>
          </a:prstGeom>
        </p:spPr>
      </p:pic>
      <p:sp>
        <p:nvSpPr>
          <p:cNvPr id="7" name="CuadroTexto 6">
            <a:extLst>
              <a:ext uri="{FF2B5EF4-FFF2-40B4-BE49-F238E27FC236}">
                <a16:creationId xmlns:a16="http://schemas.microsoft.com/office/drawing/2014/main" id="{1F7A508B-0DDE-436F-AE20-B6AEC6E91CDF}"/>
              </a:ext>
            </a:extLst>
          </p:cNvPr>
          <p:cNvSpPr txBox="1"/>
          <p:nvPr/>
        </p:nvSpPr>
        <p:spPr>
          <a:xfrm>
            <a:off x="7753739" y="4448072"/>
            <a:ext cx="3700030" cy="646331"/>
          </a:xfrm>
          <a:prstGeom prst="rect">
            <a:avLst/>
          </a:prstGeom>
          <a:solidFill>
            <a:schemeClr val="tx1"/>
          </a:solidFill>
        </p:spPr>
        <p:txBody>
          <a:bodyPr wrap="square" rtlCol="0">
            <a:spAutoFit/>
          </a:bodyPr>
          <a:lstStyle/>
          <a:p>
            <a:pPr algn="ctr"/>
            <a:r>
              <a:rPr lang="es-ES" dirty="0">
                <a:solidFill>
                  <a:schemeClr val="bg1"/>
                </a:solidFill>
                <a:latin typeface="Gotham Black" pitchFamily="50" charset="0"/>
              </a:rPr>
              <a:t>¡TEN CUIDADO!</a:t>
            </a:r>
          </a:p>
          <a:p>
            <a:pPr algn="ctr"/>
            <a:r>
              <a:rPr lang="es-ES" dirty="0">
                <a:solidFill>
                  <a:schemeClr val="bg1"/>
                </a:solidFill>
                <a:latin typeface="Gotham Black" pitchFamily="50" charset="0"/>
              </a:rPr>
              <a:t>¡A VER QUÉ HACES AHORA!</a:t>
            </a:r>
          </a:p>
        </p:txBody>
      </p:sp>
      <p:pic>
        <p:nvPicPr>
          <p:cNvPr id="9" name="Imagen 8" descr="Forma, Círculo&#10;&#10;Descripción generada automáticamente">
            <a:extLst>
              <a:ext uri="{FF2B5EF4-FFF2-40B4-BE49-F238E27FC236}">
                <a16:creationId xmlns:a16="http://schemas.microsoft.com/office/drawing/2014/main" id="{770F1182-BDD7-4EBA-9809-981CBAD509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8065" y="3543998"/>
            <a:ext cx="2192880" cy="3100810"/>
          </a:xfrm>
          <a:prstGeom prst="rect">
            <a:avLst/>
          </a:prstGeom>
        </p:spPr>
      </p:pic>
      <p:pic>
        <p:nvPicPr>
          <p:cNvPr id="11" name="Imagen 10">
            <a:extLst>
              <a:ext uri="{FF2B5EF4-FFF2-40B4-BE49-F238E27FC236}">
                <a16:creationId xmlns:a16="http://schemas.microsoft.com/office/drawing/2014/main" id="{83045977-FB21-4D82-85DB-00162B3ACB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52140" y="3543998"/>
            <a:ext cx="3103226" cy="3103226"/>
          </a:xfrm>
          <a:prstGeom prst="rect">
            <a:avLst/>
          </a:prstGeom>
        </p:spPr>
      </p:pic>
    </p:spTree>
    <p:extLst>
      <p:ext uri="{BB962C8B-B14F-4D97-AF65-F5344CB8AC3E}">
        <p14:creationId xmlns:p14="http://schemas.microsoft.com/office/powerpoint/2010/main" val="108064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heel(1)">
                                      <p:cBhvr>
                                        <p:cTn id="20" dur="2000"/>
                                        <p:tgtEl>
                                          <p:spTgt spid="6"/>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80">
                                          <p:stCondLst>
                                            <p:cond delay="0"/>
                                          </p:stCondLst>
                                        </p:cTn>
                                        <p:tgtEl>
                                          <p:spTgt spid="9"/>
                                        </p:tgtEl>
                                      </p:cBhvr>
                                    </p:animEffect>
                                    <p:anim calcmode="lin" valueType="num">
                                      <p:cBhvr>
                                        <p:cTn id="2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4" dur="26">
                                          <p:stCondLst>
                                            <p:cond delay="650"/>
                                          </p:stCondLst>
                                        </p:cTn>
                                        <p:tgtEl>
                                          <p:spTgt spid="9"/>
                                        </p:tgtEl>
                                      </p:cBhvr>
                                      <p:to x="100000" y="60000"/>
                                    </p:animScale>
                                    <p:animScale>
                                      <p:cBhvr>
                                        <p:cTn id="35" dur="166" decel="50000">
                                          <p:stCondLst>
                                            <p:cond delay="676"/>
                                          </p:stCondLst>
                                        </p:cTn>
                                        <p:tgtEl>
                                          <p:spTgt spid="9"/>
                                        </p:tgtEl>
                                      </p:cBhvr>
                                      <p:to x="100000" y="100000"/>
                                    </p:animScale>
                                    <p:animScale>
                                      <p:cBhvr>
                                        <p:cTn id="36" dur="26">
                                          <p:stCondLst>
                                            <p:cond delay="1312"/>
                                          </p:stCondLst>
                                        </p:cTn>
                                        <p:tgtEl>
                                          <p:spTgt spid="9"/>
                                        </p:tgtEl>
                                      </p:cBhvr>
                                      <p:to x="100000" y="80000"/>
                                    </p:animScale>
                                    <p:animScale>
                                      <p:cBhvr>
                                        <p:cTn id="37" dur="166" decel="50000">
                                          <p:stCondLst>
                                            <p:cond delay="1338"/>
                                          </p:stCondLst>
                                        </p:cTn>
                                        <p:tgtEl>
                                          <p:spTgt spid="9"/>
                                        </p:tgtEl>
                                      </p:cBhvr>
                                      <p:to x="100000" y="100000"/>
                                    </p:animScale>
                                    <p:animScale>
                                      <p:cBhvr>
                                        <p:cTn id="38" dur="26">
                                          <p:stCondLst>
                                            <p:cond delay="1642"/>
                                          </p:stCondLst>
                                        </p:cTn>
                                        <p:tgtEl>
                                          <p:spTgt spid="9"/>
                                        </p:tgtEl>
                                      </p:cBhvr>
                                      <p:to x="100000" y="90000"/>
                                    </p:animScale>
                                    <p:animScale>
                                      <p:cBhvr>
                                        <p:cTn id="39" dur="166" decel="50000">
                                          <p:stCondLst>
                                            <p:cond delay="1668"/>
                                          </p:stCondLst>
                                        </p:cTn>
                                        <p:tgtEl>
                                          <p:spTgt spid="9"/>
                                        </p:tgtEl>
                                      </p:cBhvr>
                                      <p:to x="100000" y="100000"/>
                                    </p:animScale>
                                    <p:animScale>
                                      <p:cBhvr>
                                        <p:cTn id="40" dur="26">
                                          <p:stCondLst>
                                            <p:cond delay="1808"/>
                                          </p:stCondLst>
                                        </p:cTn>
                                        <p:tgtEl>
                                          <p:spTgt spid="9"/>
                                        </p:tgtEl>
                                      </p:cBhvr>
                                      <p:to x="100000" y="95000"/>
                                    </p:animScale>
                                    <p:animScale>
                                      <p:cBhvr>
                                        <p:cTn id="41" dur="166" decel="50000">
                                          <p:stCondLst>
                                            <p:cond delay="1834"/>
                                          </p:stCondLst>
                                        </p:cTn>
                                        <p:tgtEl>
                                          <p:spTgt spid="9"/>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26" presetClass="entr" presetSubtype="0"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80">
                                          <p:stCondLst>
                                            <p:cond delay="0"/>
                                          </p:stCondLst>
                                        </p:cTn>
                                        <p:tgtEl>
                                          <p:spTgt spid="11"/>
                                        </p:tgtEl>
                                      </p:cBhvr>
                                    </p:animEffect>
                                    <p:anim calcmode="lin" valueType="num">
                                      <p:cBhvr>
                                        <p:cTn id="47"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2" dur="26">
                                          <p:stCondLst>
                                            <p:cond delay="650"/>
                                          </p:stCondLst>
                                        </p:cTn>
                                        <p:tgtEl>
                                          <p:spTgt spid="11"/>
                                        </p:tgtEl>
                                      </p:cBhvr>
                                      <p:to x="100000" y="60000"/>
                                    </p:animScale>
                                    <p:animScale>
                                      <p:cBhvr>
                                        <p:cTn id="53" dur="166" decel="50000">
                                          <p:stCondLst>
                                            <p:cond delay="676"/>
                                          </p:stCondLst>
                                        </p:cTn>
                                        <p:tgtEl>
                                          <p:spTgt spid="11"/>
                                        </p:tgtEl>
                                      </p:cBhvr>
                                      <p:to x="100000" y="100000"/>
                                    </p:animScale>
                                    <p:animScale>
                                      <p:cBhvr>
                                        <p:cTn id="54" dur="26">
                                          <p:stCondLst>
                                            <p:cond delay="1312"/>
                                          </p:stCondLst>
                                        </p:cTn>
                                        <p:tgtEl>
                                          <p:spTgt spid="11"/>
                                        </p:tgtEl>
                                      </p:cBhvr>
                                      <p:to x="100000" y="80000"/>
                                    </p:animScale>
                                    <p:animScale>
                                      <p:cBhvr>
                                        <p:cTn id="55" dur="166" decel="50000">
                                          <p:stCondLst>
                                            <p:cond delay="1338"/>
                                          </p:stCondLst>
                                        </p:cTn>
                                        <p:tgtEl>
                                          <p:spTgt spid="11"/>
                                        </p:tgtEl>
                                      </p:cBhvr>
                                      <p:to x="100000" y="100000"/>
                                    </p:animScale>
                                    <p:animScale>
                                      <p:cBhvr>
                                        <p:cTn id="56" dur="26">
                                          <p:stCondLst>
                                            <p:cond delay="1642"/>
                                          </p:stCondLst>
                                        </p:cTn>
                                        <p:tgtEl>
                                          <p:spTgt spid="11"/>
                                        </p:tgtEl>
                                      </p:cBhvr>
                                      <p:to x="100000" y="90000"/>
                                    </p:animScale>
                                    <p:animScale>
                                      <p:cBhvr>
                                        <p:cTn id="57" dur="166" decel="50000">
                                          <p:stCondLst>
                                            <p:cond delay="1668"/>
                                          </p:stCondLst>
                                        </p:cTn>
                                        <p:tgtEl>
                                          <p:spTgt spid="11"/>
                                        </p:tgtEl>
                                      </p:cBhvr>
                                      <p:to x="100000" y="100000"/>
                                    </p:animScale>
                                    <p:animScale>
                                      <p:cBhvr>
                                        <p:cTn id="58" dur="26">
                                          <p:stCondLst>
                                            <p:cond delay="1808"/>
                                          </p:stCondLst>
                                        </p:cTn>
                                        <p:tgtEl>
                                          <p:spTgt spid="11"/>
                                        </p:tgtEl>
                                      </p:cBhvr>
                                      <p:to x="100000" y="95000"/>
                                    </p:animScale>
                                    <p:animScale>
                                      <p:cBhvr>
                                        <p:cTn id="59"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506ABFE9-E932-4209-B0E9-5E6A7EC315B4}"/>
              </a:ext>
            </a:extLst>
          </p:cNvPr>
          <p:cNvSpPr txBox="1"/>
          <p:nvPr/>
        </p:nvSpPr>
        <p:spPr>
          <a:xfrm>
            <a:off x="0" y="65453"/>
            <a:ext cx="12192000" cy="4739759"/>
          </a:xfrm>
          <a:prstGeom prst="rect">
            <a:avLst/>
          </a:prstGeom>
          <a:noFill/>
        </p:spPr>
        <p:txBody>
          <a:bodyPr wrap="square" rtlCol="0">
            <a:spAutoFit/>
          </a:bodyPr>
          <a:lstStyle/>
          <a:p>
            <a:pPr algn="ctr"/>
            <a:endParaRPr lang="es-ES" sz="2400" b="1" dirty="0">
              <a:solidFill>
                <a:srgbClr val="5F6DB2"/>
              </a:solidFill>
              <a:effectLst>
                <a:outerShdw blurRad="38100" dist="38100" dir="2700000" algn="tl">
                  <a:srgbClr val="000000">
                    <a:alpha val="43137"/>
                  </a:srgbClr>
                </a:outerShdw>
              </a:effectLst>
              <a:latin typeface="Gotham Black" pitchFamily="50" charset="0"/>
            </a:endParaRPr>
          </a:p>
          <a:p>
            <a:pPr algn="ctr"/>
            <a:r>
              <a:rPr lang="es-ES" sz="3200" b="1" dirty="0">
                <a:solidFill>
                  <a:srgbClr val="5F6DB2"/>
                </a:solidFill>
                <a:effectLst>
                  <a:outerShdw blurRad="38100" dist="38100" dir="2700000" algn="tl">
                    <a:srgbClr val="000000">
                      <a:alpha val="43137"/>
                    </a:srgbClr>
                  </a:outerShdw>
                </a:effectLst>
                <a:latin typeface="Gotham Black" pitchFamily="50" charset="0"/>
              </a:rPr>
              <a:t>CONCEPTOS – IDEAS SOBRE LAS QUE TRABAJAMOS</a:t>
            </a:r>
            <a:r>
              <a:rPr lang="es-ES" sz="2400" dirty="0">
                <a:solidFill>
                  <a:srgbClr val="5F6DB2"/>
                </a:solidFill>
                <a:latin typeface="Gotham Black" pitchFamily="50" charset="0"/>
              </a:rPr>
              <a:t>:</a:t>
            </a:r>
          </a:p>
          <a:p>
            <a:pPr algn="ctr"/>
            <a:endParaRPr lang="es-ES" sz="2400" dirty="0">
              <a:solidFill>
                <a:srgbClr val="5F6DB2"/>
              </a:solidFill>
              <a:latin typeface="Gotham Black" pitchFamily="50" charset="0"/>
            </a:endParaRPr>
          </a:p>
          <a:p>
            <a:pPr algn="ctr"/>
            <a:endParaRPr lang="es-ES" sz="2400" dirty="0">
              <a:solidFill>
                <a:srgbClr val="5F6DB2"/>
              </a:solidFill>
              <a:latin typeface="Gotham Black" pitchFamily="50" charset="0"/>
            </a:endParaRPr>
          </a:p>
          <a:p>
            <a:pPr algn="ctr"/>
            <a:endParaRPr lang="es-ES" dirty="0">
              <a:solidFill>
                <a:srgbClr val="5F6DB2"/>
              </a:solidFill>
              <a:latin typeface="Gotham Black" pitchFamily="50" charset="0"/>
            </a:endParaRPr>
          </a:p>
          <a:p>
            <a:pPr algn="ctr"/>
            <a:endParaRPr lang="es-ES" dirty="0">
              <a:solidFill>
                <a:srgbClr val="5F6DB2"/>
              </a:solidFill>
              <a:latin typeface="Gotham Black" pitchFamily="50" charset="0"/>
            </a:endParaRPr>
          </a:p>
          <a:p>
            <a:pPr algn="ctr"/>
            <a:endParaRPr lang="es-ES" dirty="0">
              <a:solidFill>
                <a:srgbClr val="5F6DB2"/>
              </a:solidFill>
              <a:latin typeface="Gotham Black" pitchFamily="50" charset="0"/>
            </a:endParaRPr>
          </a:p>
          <a:p>
            <a:pPr algn="ctr"/>
            <a:endParaRPr lang="es-ES" dirty="0">
              <a:solidFill>
                <a:srgbClr val="5F6DB2"/>
              </a:solidFill>
              <a:latin typeface="Gotham Black" pitchFamily="50" charset="0"/>
            </a:endParaRPr>
          </a:p>
          <a:p>
            <a:pPr algn="ctr"/>
            <a:endParaRPr lang="es-ES" dirty="0">
              <a:solidFill>
                <a:srgbClr val="5F6DB2"/>
              </a:solidFill>
              <a:latin typeface="Gotham Black" pitchFamily="50" charset="0"/>
            </a:endParaRPr>
          </a:p>
          <a:p>
            <a:pPr algn="ctr"/>
            <a:endParaRPr lang="es-ES" dirty="0">
              <a:solidFill>
                <a:srgbClr val="5F6DB2"/>
              </a:solidFill>
              <a:latin typeface="Gotham Black" pitchFamily="50" charset="0"/>
            </a:endParaRPr>
          </a:p>
          <a:p>
            <a:pPr algn="ctr"/>
            <a:endParaRPr lang="es-ES" dirty="0">
              <a:solidFill>
                <a:srgbClr val="5F6DB2"/>
              </a:solidFill>
              <a:latin typeface="Gotham Black" pitchFamily="50" charset="0"/>
            </a:endParaRPr>
          </a:p>
          <a:p>
            <a:pPr algn="ctr"/>
            <a:endParaRPr lang="es-ES" dirty="0">
              <a:solidFill>
                <a:srgbClr val="5F6DB2"/>
              </a:solidFill>
              <a:latin typeface="Gotham Black" pitchFamily="50" charset="0"/>
            </a:endParaRPr>
          </a:p>
          <a:p>
            <a:pPr algn="ctr"/>
            <a:endParaRPr lang="es-ES" dirty="0">
              <a:solidFill>
                <a:srgbClr val="5F6DB2"/>
              </a:solidFill>
              <a:latin typeface="Gotham Black" pitchFamily="50" charset="0"/>
            </a:endParaRPr>
          </a:p>
          <a:p>
            <a:pPr algn="ctr"/>
            <a:endParaRPr lang="es-ES" dirty="0">
              <a:solidFill>
                <a:srgbClr val="5F6DB2"/>
              </a:solidFill>
              <a:latin typeface="Gotham Black" pitchFamily="50" charset="0"/>
            </a:endParaRPr>
          </a:p>
          <a:p>
            <a:pPr algn="ctr"/>
            <a:endParaRPr lang="es-ES" dirty="0">
              <a:solidFill>
                <a:srgbClr val="5F6DB2"/>
              </a:solidFill>
              <a:latin typeface="Gotham Black" pitchFamily="50" charset="0"/>
            </a:endParaRPr>
          </a:p>
        </p:txBody>
      </p:sp>
      <p:sp>
        <p:nvSpPr>
          <p:cNvPr id="9" name="CuadroTexto 8">
            <a:extLst>
              <a:ext uri="{FF2B5EF4-FFF2-40B4-BE49-F238E27FC236}">
                <a16:creationId xmlns:a16="http://schemas.microsoft.com/office/drawing/2014/main" id="{0710AEC6-DB51-4EE8-AA0D-D88875BBD31D}"/>
              </a:ext>
            </a:extLst>
          </p:cNvPr>
          <p:cNvSpPr txBox="1"/>
          <p:nvPr/>
        </p:nvSpPr>
        <p:spPr>
          <a:xfrm>
            <a:off x="410198" y="2967335"/>
            <a:ext cx="3879791" cy="1138773"/>
          </a:xfrm>
          <a:prstGeom prst="rect">
            <a:avLst/>
          </a:prstGeom>
          <a:solidFill>
            <a:srgbClr val="5F6DB2"/>
          </a:solidFill>
          <a:ln w="57150">
            <a:solidFill>
              <a:srgbClr val="8C88A3"/>
            </a:solidFill>
          </a:ln>
        </p:spPr>
        <p:txBody>
          <a:bodyPr wrap="square" rtlCol="0">
            <a:spAutoFit/>
          </a:bodyPr>
          <a:lstStyle/>
          <a:p>
            <a:pPr algn="ctr"/>
            <a:endParaRPr lang="es-ES" dirty="0">
              <a:solidFill>
                <a:schemeClr val="bg1">
                  <a:lumMod val="95000"/>
                </a:schemeClr>
              </a:solidFill>
              <a:latin typeface="Gotham Black" pitchFamily="50" charset="0"/>
            </a:endParaRPr>
          </a:p>
          <a:p>
            <a:pPr algn="ctr"/>
            <a:r>
              <a:rPr lang="es-ES" sz="3200" dirty="0">
                <a:solidFill>
                  <a:schemeClr val="bg1">
                    <a:lumMod val="95000"/>
                  </a:schemeClr>
                </a:solidFill>
                <a:latin typeface="Gotham Black" pitchFamily="50" charset="0"/>
              </a:rPr>
              <a:t>ESTEREOTIPOS</a:t>
            </a:r>
          </a:p>
          <a:p>
            <a:pPr algn="ctr"/>
            <a:endParaRPr lang="es-ES" dirty="0">
              <a:solidFill>
                <a:schemeClr val="bg1">
                  <a:lumMod val="95000"/>
                </a:schemeClr>
              </a:solidFill>
              <a:latin typeface="Gotham Black" pitchFamily="50" charset="0"/>
            </a:endParaRPr>
          </a:p>
        </p:txBody>
      </p:sp>
      <p:sp>
        <p:nvSpPr>
          <p:cNvPr id="10" name="Flecha: a la derecha 9">
            <a:extLst>
              <a:ext uri="{FF2B5EF4-FFF2-40B4-BE49-F238E27FC236}">
                <a16:creationId xmlns:a16="http://schemas.microsoft.com/office/drawing/2014/main" id="{B73B72D9-2CB5-47E7-8AEB-06F7B76BE0B7}"/>
              </a:ext>
            </a:extLst>
          </p:cNvPr>
          <p:cNvSpPr/>
          <p:nvPr/>
        </p:nvSpPr>
        <p:spPr>
          <a:xfrm>
            <a:off x="5033473" y="2967335"/>
            <a:ext cx="1461331" cy="923330"/>
          </a:xfrm>
          <a:prstGeom prst="rightArrow">
            <a:avLst/>
          </a:prstGeom>
          <a:solidFill>
            <a:srgbClr val="8C88A3"/>
          </a:solidFill>
          <a:ln w="38100">
            <a:solidFill>
              <a:srgbClr val="5F6D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Flecha: a la derecha 10">
            <a:extLst>
              <a:ext uri="{FF2B5EF4-FFF2-40B4-BE49-F238E27FC236}">
                <a16:creationId xmlns:a16="http://schemas.microsoft.com/office/drawing/2014/main" id="{89DAF5B8-D939-4541-A0DF-156970A755DC}"/>
              </a:ext>
            </a:extLst>
          </p:cNvPr>
          <p:cNvSpPr/>
          <p:nvPr/>
        </p:nvSpPr>
        <p:spPr>
          <a:xfrm rot="20282337">
            <a:off x="5033472" y="1754326"/>
            <a:ext cx="1461331" cy="923330"/>
          </a:xfrm>
          <a:prstGeom prst="rightArrow">
            <a:avLst/>
          </a:prstGeom>
          <a:solidFill>
            <a:srgbClr val="8C88A3"/>
          </a:solidFill>
          <a:ln w="38100">
            <a:solidFill>
              <a:srgbClr val="5F6D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lecha: a la derecha 11">
            <a:extLst>
              <a:ext uri="{FF2B5EF4-FFF2-40B4-BE49-F238E27FC236}">
                <a16:creationId xmlns:a16="http://schemas.microsoft.com/office/drawing/2014/main" id="{9802039B-AF51-4A40-9FE6-B9C3662C7372}"/>
              </a:ext>
            </a:extLst>
          </p:cNvPr>
          <p:cNvSpPr/>
          <p:nvPr/>
        </p:nvSpPr>
        <p:spPr>
          <a:xfrm rot="1299065">
            <a:off x="5034322" y="4127674"/>
            <a:ext cx="1461331" cy="923330"/>
          </a:xfrm>
          <a:prstGeom prst="rightArrow">
            <a:avLst/>
          </a:prstGeom>
          <a:solidFill>
            <a:srgbClr val="8C88A3"/>
          </a:solidFill>
          <a:ln w="38100">
            <a:solidFill>
              <a:srgbClr val="5F6D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27E50676-DD66-4E1C-A720-8D4958E6F5AD}"/>
              </a:ext>
            </a:extLst>
          </p:cNvPr>
          <p:cNvSpPr txBox="1"/>
          <p:nvPr/>
        </p:nvSpPr>
        <p:spPr>
          <a:xfrm>
            <a:off x="6728381" y="3093581"/>
            <a:ext cx="2563738" cy="523220"/>
          </a:xfrm>
          <a:prstGeom prst="rect">
            <a:avLst/>
          </a:prstGeom>
          <a:noFill/>
        </p:spPr>
        <p:txBody>
          <a:bodyPr wrap="square" rtlCol="0">
            <a:spAutoFit/>
          </a:bodyPr>
          <a:lstStyle/>
          <a:p>
            <a:r>
              <a:rPr lang="es-ES" sz="2800" dirty="0">
                <a:solidFill>
                  <a:srgbClr val="5F6DB2"/>
                </a:solidFill>
                <a:latin typeface="Gotham Black" pitchFamily="50" charset="0"/>
              </a:rPr>
              <a:t>FÍSICOS</a:t>
            </a:r>
          </a:p>
        </p:txBody>
      </p:sp>
      <p:sp>
        <p:nvSpPr>
          <p:cNvPr id="14" name="CuadroTexto 13">
            <a:extLst>
              <a:ext uri="{FF2B5EF4-FFF2-40B4-BE49-F238E27FC236}">
                <a16:creationId xmlns:a16="http://schemas.microsoft.com/office/drawing/2014/main" id="{AB28BC75-5EB7-4F63-B1AB-1F6BBC730A61}"/>
              </a:ext>
            </a:extLst>
          </p:cNvPr>
          <p:cNvSpPr txBox="1"/>
          <p:nvPr/>
        </p:nvSpPr>
        <p:spPr>
          <a:xfrm>
            <a:off x="6728381" y="1610607"/>
            <a:ext cx="4885355" cy="523220"/>
          </a:xfrm>
          <a:prstGeom prst="rect">
            <a:avLst/>
          </a:prstGeom>
          <a:noFill/>
        </p:spPr>
        <p:txBody>
          <a:bodyPr wrap="square" rtlCol="0">
            <a:spAutoFit/>
          </a:bodyPr>
          <a:lstStyle/>
          <a:p>
            <a:r>
              <a:rPr lang="es-ES" sz="2800" dirty="0">
                <a:solidFill>
                  <a:srgbClr val="5F6DB2"/>
                </a:solidFill>
                <a:latin typeface="Gotham Black" pitchFamily="50" charset="0"/>
              </a:rPr>
              <a:t>SOCIALIZACIÓN GRUPAL</a:t>
            </a:r>
          </a:p>
        </p:txBody>
      </p:sp>
      <p:sp>
        <p:nvSpPr>
          <p:cNvPr id="15" name="CuadroTexto 14">
            <a:extLst>
              <a:ext uri="{FF2B5EF4-FFF2-40B4-BE49-F238E27FC236}">
                <a16:creationId xmlns:a16="http://schemas.microsoft.com/office/drawing/2014/main" id="{41B2DBD8-5597-47EC-A93E-A36A3E15ADD9}"/>
              </a:ext>
            </a:extLst>
          </p:cNvPr>
          <p:cNvSpPr txBox="1"/>
          <p:nvPr/>
        </p:nvSpPr>
        <p:spPr>
          <a:xfrm>
            <a:off x="6728381" y="4576555"/>
            <a:ext cx="4799896" cy="523220"/>
          </a:xfrm>
          <a:prstGeom prst="rect">
            <a:avLst/>
          </a:prstGeom>
          <a:noFill/>
        </p:spPr>
        <p:txBody>
          <a:bodyPr wrap="square" rtlCol="0">
            <a:spAutoFit/>
          </a:bodyPr>
          <a:lstStyle/>
          <a:p>
            <a:r>
              <a:rPr lang="es-ES" sz="2800" dirty="0">
                <a:solidFill>
                  <a:srgbClr val="5F6DB2"/>
                </a:solidFill>
                <a:latin typeface="Gotham Black" pitchFamily="50" charset="0"/>
              </a:rPr>
              <a:t>RELACIONALES</a:t>
            </a:r>
          </a:p>
        </p:txBody>
      </p:sp>
      <p:sp>
        <p:nvSpPr>
          <p:cNvPr id="17" name="Estrella: 5 puntas 16">
            <a:extLst>
              <a:ext uri="{FF2B5EF4-FFF2-40B4-BE49-F238E27FC236}">
                <a16:creationId xmlns:a16="http://schemas.microsoft.com/office/drawing/2014/main" id="{4B4D5640-8E1A-4781-84FD-04194D5664D2}"/>
              </a:ext>
            </a:extLst>
          </p:cNvPr>
          <p:cNvSpPr/>
          <p:nvPr/>
        </p:nvSpPr>
        <p:spPr>
          <a:xfrm>
            <a:off x="5033473" y="960211"/>
            <a:ext cx="6879364" cy="5313179"/>
          </a:xfrm>
          <a:prstGeom prst="star5">
            <a:avLst/>
          </a:prstGeom>
          <a:solidFill>
            <a:srgbClr val="FFFF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dirty="0">
                <a:solidFill>
                  <a:schemeClr val="tx1"/>
                </a:solidFill>
                <a:latin typeface="Gotham Black" pitchFamily="50" charset="0"/>
              </a:rPr>
              <a:t>DIVERSIDAD</a:t>
            </a:r>
          </a:p>
        </p:txBody>
      </p:sp>
    </p:spTree>
    <p:extLst>
      <p:ext uri="{BB962C8B-B14F-4D97-AF65-F5344CB8AC3E}">
        <p14:creationId xmlns:p14="http://schemas.microsoft.com/office/powerpoint/2010/main" val="293909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heel(1)">
                                      <p:cBhvr>
                                        <p:cTn id="15" dur="2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heel(1)">
                                      <p:cBhvr>
                                        <p:cTn id="20" dur="2000"/>
                                        <p:tgtEl>
                                          <p:spTgt spid="1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heel(1)">
                                      <p:cBhvr>
                                        <p:cTn id="23" dur="2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1)">
                                      <p:cBhvr>
                                        <p:cTn id="28" dur="2000"/>
                                        <p:tgtEl>
                                          <p:spTgt spid="12"/>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heel(1)">
                                      <p:cBhvr>
                                        <p:cTn id="31" dur="20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1000" fill="hold"/>
                                        <p:tgtEl>
                                          <p:spTgt spid="17"/>
                                        </p:tgtEl>
                                        <p:attrNameLst>
                                          <p:attrName>ppt_w</p:attrName>
                                        </p:attrNameLst>
                                      </p:cBhvr>
                                      <p:tavLst>
                                        <p:tav tm="0">
                                          <p:val>
                                            <p:fltVal val="0"/>
                                          </p:val>
                                        </p:tav>
                                        <p:tav tm="100000">
                                          <p:val>
                                            <p:strVal val="#ppt_w"/>
                                          </p:val>
                                        </p:tav>
                                      </p:tavLst>
                                    </p:anim>
                                    <p:anim calcmode="lin" valueType="num">
                                      <p:cBhvr>
                                        <p:cTn id="37" dur="1000" fill="hold"/>
                                        <p:tgtEl>
                                          <p:spTgt spid="17"/>
                                        </p:tgtEl>
                                        <p:attrNameLst>
                                          <p:attrName>ppt_h</p:attrName>
                                        </p:attrNameLst>
                                      </p:cBhvr>
                                      <p:tavLst>
                                        <p:tav tm="0">
                                          <p:val>
                                            <p:fltVal val="0"/>
                                          </p:val>
                                        </p:tav>
                                        <p:tav tm="100000">
                                          <p:val>
                                            <p:strVal val="#ppt_h"/>
                                          </p:val>
                                        </p:tav>
                                      </p:tavLst>
                                    </p:anim>
                                    <p:anim calcmode="lin" valueType="num">
                                      <p:cBhvr>
                                        <p:cTn id="38" dur="1000" fill="hold"/>
                                        <p:tgtEl>
                                          <p:spTgt spid="17"/>
                                        </p:tgtEl>
                                        <p:attrNameLst>
                                          <p:attrName>style.rotation</p:attrName>
                                        </p:attrNameLst>
                                      </p:cBhvr>
                                      <p:tavLst>
                                        <p:tav tm="0">
                                          <p:val>
                                            <p:fltVal val="90"/>
                                          </p:val>
                                        </p:tav>
                                        <p:tav tm="100000">
                                          <p:val>
                                            <p:fltVal val="0"/>
                                          </p:val>
                                        </p:tav>
                                      </p:tavLst>
                                    </p:anim>
                                    <p:animEffect transition="in" filter="fade">
                                      <p:cBhvr>
                                        <p:cTn id="3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p:bldP spid="15" grpId="0"/>
      <p:bldP spid="1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6862304-CC31-4DF1-84EE-663C8B57434E}"/>
              </a:ext>
            </a:extLst>
          </p:cNvPr>
          <p:cNvSpPr txBox="1"/>
          <p:nvPr/>
        </p:nvSpPr>
        <p:spPr>
          <a:xfrm>
            <a:off x="0" y="936010"/>
            <a:ext cx="12192000" cy="4985980"/>
          </a:xfrm>
          <a:prstGeom prst="rect">
            <a:avLst/>
          </a:prstGeom>
          <a:noFill/>
        </p:spPr>
        <p:txBody>
          <a:bodyPr wrap="square" rtlCol="0">
            <a:spAutoFit/>
          </a:bodyPr>
          <a:lstStyle/>
          <a:p>
            <a:endParaRPr lang="es-ES" sz="2800" b="1" dirty="0">
              <a:solidFill>
                <a:srgbClr val="5F6DB2"/>
              </a:solidFill>
              <a:effectLst>
                <a:outerShdw blurRad="38100" dist="38100" dir="2700000" algn="tl">
                  <a:srgbClr val="000000">
                    <a:alpha val="43137"/>
                  </a:srgbClr>
                </a:outerShdw>
              </a:effectLst>
              <a:latin typeface="Gotham Black" pitchFamily="50" charset="0"/>
            </a:endParaRPr>
          </a:p>
          <a:p>
            <a:r>
              <a:rPr lang="es-ES" sz="2800" b="1" dirty="0">
                <a:solidFill>
                  <a:srgbClr val="5F6DB2"/>
                </a:solidFill>
                <a:effectLst>
                  <a:outerShdw blurRad="38100" dist="38100" dir="2700000" algn="tl">
                    <a:srgbClr val="000000">
                      <a:alpha val="43137"/>
                    </a:srgbClr>
                  </a:outerShdw>
                </a:effectLst>
                <a:latin typeface="Gotham Black" pitchFamily="50" charset="0"/>
              </a:rPr>
              <a:t>SOCIALIZACIÓN GRUPAL </a:t>
            </a:r>
          </a:p>
          <a:p>
            <a:endParaRPr lang="es-ES" sz="2800" b="1" dirty="0">
              <a:solidFill>
                <a:srgbClr val="5F6DB2"/>
              </a:solidFill>
              <a:effectLst>
                <a:outerShdw blurRad="38100" dist="38100" dir="2700000" algn="tl">
                  <a:srgbClr val="000000">
                    <a:alpha val="43137"/>
                  </a:srgbClr>
                </a:outerShdw>
              </a:effectLst>
              <a:latin typeface="Gotham Black" pitchFamily="50" charset="0"/>
            </a:endParaRPr>
          </a:p>
          <a:p>
            <a:r>
              <a:rPr lang="es-ES" sz="2800" b="1" dirty="0">
                <a:solidFill>
                  <a:schemeClr val="bg1"/>
                </a:solidFill>
                <a:effectLst>
                  <a:outerShdw blurRad="38100" dist="38100" dir="2700000" algn="tl">
                    <a:srgbClr val="000000">
                      <a:alpha val="43137"/>
                    </a:srgbClr>
                  </a:outerShdw>
                </a:effectLst>
                <a:highlight>
                  <a:srgbClr val="5F6DB2"/>
                </a:highlight>
                <a:latin typeface="Gotham Black" pitchFamily="50" charset="0"/>
              </a:rPr>
              <a:t>- 5º - 6º PRIMARIA - </a:t>
            </a:r>
          </a:p>
          <a:p>
            <a:endParaRPr lang="es-ES" sz="2800" b="1" dirty="0">
              <a:solidFill>
                <a:srgbClr val="5F6DB2"/>
              </a:solidFill>
              <a:effectLst>
                <a:outerShdw blurRad="38100" dist="38100" dir="2700000" algn="tl">
                  <a:srgbClr val="000000">
                    <a:alpha val="43137"/>
                  </a:srgbClr>
                </a:outerShdw>
              </a:effectLst>
              <a:latin typeface="Gotham Black" pitchFamily="50" charset="0"/>
            </a:endParaRPr>
          </a:p>
          <a:p>
            <a:pPr>
              <a:lnSpc>
                <a:spcPct val="150000"/>
              </a:lnSpc>
            </a:pPr>
            <a:r>
              <a:rPr lang="es-ES" sz="2800" b="1" dirty="0">
                <a:solidFill>
                  <a:srgbClr val="5F6DB2"/>
                </a:solidFill>
                <a:effectLst>
                  <a:outerShdw blurRad="38100" dist="38100" dir="2700000" algn="tl">
                    <a:srgbClr val="000000">
                      <a:alpha val="43137"/>
                    </a:srgbClr>
                  </a:outerShdw>
                </a:effectLst>
                <a:latin typeface="Gotham Black" pitchFamily="50" charset="0"/>
              </a:rPr>
              <a:t>	</a:t>
            </a:r>
            <a:r>
              <a:rPr lang="es-ES" sz="1600" b="1" dirty="0">
                <a:latin typeface="Gotham Black" pitchFamily="50" charset="0"/>
              </a:rPr>
              <a:t>* Adscripción al grupo de iguales.</a:t>
            </a:r>
          </a:p>
          <a:p>
            <a:pPr>
              <a:lnSpc>
                <a:spcPct val="150000"/>
              </a:lnSpc>
            </a:pPr>
            <a:r>
              <a:rPr lang="es-ES" sz="1600" b="1" dirty="0">
                <a:solidFill>
                  <a:srgbClr val="5F6DB2"/>
                </a:solidFill>
                <a:latin typeface="Gotham Black" pitchFamily="50" charset="0"/>
              </a:rPr>
              <a:t>	</a:t>
            </a:r>
            <a:r>
              <a:rPr lang="es-ES" sz="1600" b="1" dirty="0">
                <a:latin typeface="Gotham Black" pitchFamily="50" charset="0"/>
              </a:rPr>
              <a:t>* Cumplimiento de una serie de requisitos aprendidos para formar parte del mismo.</a:t>
            </a:r>
          </a:p>
          <a:p>
            <a:pPr>
              <a:lnSpc>
                <a:spcPct val="150000"/>
              </a:lnSpc>
            </a:pPr>
            <a:r>
              <a:rPr lang="es-ES" sz="1600" b="1" dirty="0">
                <a:latin typeface="Gotham Black" pitchFamily="50" charset="0"/>
              </a:rPr>
              <a:t>	* En ocasiones, rechazo a las conductas, rasgos o comportamientos asociados al grupo “contrario”.</a:t>
            </a:r>
          </a:p>
          <a:p>
            <a:pPr>
              <a:lnSpc>
                <a:spcPct val="150000"/>
              </a:lnSpc>
            </a:pPr>
            <a:r>
              <a:rPr lang="es-ES" sz="1600" b="1" dirty="0">
                <a:latin typeface="Gotham Black" pitchFamily="50" charset="0"/>
              </a:rPr>
              <a:t>	* Muy condicionados por lo social, lo aprendido (educación, medios de comunicación, agentes de 	 	socialización…)</a:t>
            </a:r>
          </a:p>
          <a:p>
            <a:pPr>
              <a:lnSpc>
                <a:spcPct val="150000"/>
              </a:lnSpc>
            </a:pPr>
            <a:r>
              <a:rPr lang="es-ES" sz="1600" b="1" dirty="0">
                <a:latin typeface="Gotham Black" pitchFamily="50" charset="0"/>
              </a:rPr>
              <a:t>	* No excesivamente reactivos al cambio de paradigma-pensamiento en estas etapas.</a:t>
            </a:r>
          </a:p>
          <a:p>
            <a:r>
              <a:rPr lang="es-ES" sz="1600" b="1" dirty="0">
                <a:latin typeface="Gotham Black" pitchFamily="50" charset="0"/>
              </a:rPr>
              <a:t>	</a:t>
            </a:r>
            <a:endParaRPr lang="es-ES" sz="2800" b="1" dirty="0">
              <a:latin typeface="Gotham Black" pitchFamily="50" charset="0"/>
            </a:endParaRPr>
          </a:p>
        </p:txBody>
      </p:sp>
    </p:spTree>
    <p:extLst>
      <p:ext uri="{BB962C8B-B14F-4D97-AF65-F5344CB8AC3E}">
        <p14:creationId xmlns:p14="http://schemas.microsoft.com/office/powerpoint/2010/main" val="3808294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wipe(down)">
                                      <p:cBhvr>
                                        <p:cTn id="10" dur="500"/>
                                        <p:tgtEl>
                                          <p:spTgt spid="2">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wipe(down)">
                                      <p:cBhvr>
                                        <p:cTn id="15" dur="500"/>
                                        <p:tgtEl>
                                          <p:spTgt spid="2">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Effect transition="in" filter="wipe(down)">
                                      <p:cBhvr>
                                        <p:cTn id="20" dur="500"/>
                                        <p:tgtEl>
                                          <p:spTgt spid="2">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animEffect transition="in" filter="wipe(down)">
                                      <p:cBhvr>
                                        <p:cTn id="25" dur="500"/>
                                        <p:tgtEl>
                                          <p:spTgt spid="2">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Effect transition="in" filter="wipe(down)">
                                      <p:cBhvr>
                                        <p:cTn id="30" dur="500"/>
                                        <p:tgtEl>
                                          <p:spTgt spid="2">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animEffect transition="in" filter="wipe(down)">
                                      <p:cBhvr>
                                        <p:cTn id="35"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00B6A0BA-8AE5-4A4F-82B9-1903312B4D7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651080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8E16E96-FD72-4F89-8493-608B74800749}"/>
              </a:ext>
            </a:extLst>
          </p:cNvPr>
          <p:cNvSpPr txBox="1"/>
          <p:nvPr/>
        </p:nvSpPr>
        <p:spPr>
          <a:xfrm>
            <a:off x="0" y="5459830"/>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La muñeca que eligió conducir (2016) - YouTube</a:t>
            </a:r>
            <a:endParaRPr lang="es-ES" dirty="0">
              <a:solidFill>
                <a:srgbClr val="5F6DAC"/>
              </a:solidFill>
              <a:latin typeface="Gotham Black" pitchFamily="50" charset="0"/>
            </a:endParaRPr>
          </a:p>
        </p:txBody>
      </p:sp>
      <p:pic>
        <p:nvPicPr>
          <p:cNvPr id="6" name="Imagen 5">
            <a:extLst>
              <a:ext uri="{FF2B5EF4-FFF2-40B4-BE49-F238E27FC236}">
                <a16:creationId xmlns:a16="http://schemas.microsoft.com/office/drawing/2014/main" id="{D5237279-8EFE-4955-B9A9-951F3F5386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2177" y="269353"/>
            <a:ext cx="8787645" cy="49734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25298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577146A-1A06-4AF9-8763-3783C0776FA9}"/>
              </a:ext>
            </a:extLst>
          </p:cNvPr>
          <p:cNvSpPr txBox="1"/>
          <p:nvPr/>
        </p:nvSpPr>
        <p:spPr>
          <a:xfrm>
            <a:off x="0" y="1720840"/>
            <a:ext cx="12192000" cy="3416320"/>
          </a:xfrm>
          <a:prstGeom prst="rect">
            <a:avLst/>
          </a:prstGeom>
          <a:noFill/>
        </p:spPr>
        <p:txBody>
          <a:bodyPr wrap="square" rtlCol="0">
            <a:spAutoFit/>
          </a:bodyPr>
          <a:lstStyle/>
          <a:p>
            <a:endParaRPr lang="es-ES" dirty="0">
              <a:latin typeface="Gotham Black" pitchFamily="50" charset="0"/>
            </a:endParaRPr>
          </a:p>
          <a:p>
            <a:endParaRPr lang="es-ES" dirty="0">
              <a:latin typeface="Gotham Black" pitchFamily="50" charset="0"/>
            </a:endParaRPr>
          </a:p>
          <a:p>
            <a:r>
              <a:rPr lang="es-ES" b="1" dirty="0">
                <a:solidFill>
                  <a:srgbClr val="5F6DB2"/>
                </a:solidFill>
                <a:effectLst>
                  <a:outerShdw blurRad="38100" dist="38100" dir="2700000" algn="tl">
                    <a:srgbClr val="000000">
                      <a:alpha val="43137"/>
                    </a:srgbClr>
                  </a:outerShdw>
                </a:effectLst>
                <a:latin typeface="Gotham Black" pitchFamily="50" charset="0"/>
              </a:rPr>
              <a:t> - Resumen del vídeo:</a:t>
            </a:r>
          </a:p>
          <a:p>
            <a:r>
              <a:rPr lang="es-ES" dirty="0">
                <a:latin typeface="Gotham Black" pitchFamily="50" charset="0"/>
              </a:rPr>
              <a:t>		</a:t>
            </a:r>
          </a:p>
          <a:p>
            <a:r>
              <a:rPr lang="es-ES" dirty="0">
                <a:latin typeface="Gotham Black" pitchFamily="50" charset="0"/>
              </a:rPr>
              <a:t>		- ¿Cuál es la moraleja?	</a:t>
            </a:r>
          </a:p>
          <a:p>
            <a:r>
              <a:rPr lang="es-ES" dirty="0">
                <a:latin typeface="Gotham Black" pitchFamily="50" charset="0"/>
              </a:rPr>
              <a:t>		- ¿Estamos de acuerdo?</a:t>
            </a:r>
          </a:p>
          <a:p>
            <a:r>
              <a:rPr lang="es-ES" dirty="0">
                <a:latin typeface="Gotham Black" pitchFamily="50" charset="0"/>
              </a:rPr>
              <a:t>		- ¿Por qué nos ha salido así el cuadro?</a:t>
            </a:r>
          </a:p>
          <a:p>
            <a:r>
              <a:rPr lang="es-ES" dirty="0">
                <a:latin typeface="Gotham Black" pitchFamily="50" charset="0"/>
              </a:rPr>
              <a:t>		- ¿Qué pasa si alguien “no encaja”? (Traer regalos de Reyes) </a:t>
            </a:r>
          </a:p>
          <a:p>
            <a:r>
              <a:rPr lang="es-ES" dirty="0">
                <a:latin typeface="Gotham Black" pitchFamily="50" charset="0"/>
              </a:rPr>
              <a:t>		- ¿No pasa o no debería pasar?</a:t>
            </a:r>
          </a:p>
          <a:p>
            <a:r>
              <a:rPr lang="es-ES" dirty="0">
                <a:latin typeface="Gotham Black" pitchFamily="50" charset="0"/>
              </a:rPr>
              <a:t>		- ¿Y con las profesiones? ¿Por qué hemos cambiado?</a:t>
            </a:r>
          </a:p>
          <a:p>
            <a:endParaRPr lang="es-ES" dirty="0">
              <a:latin typeface="Gotham Black" pitchFamily="50" charset="0"/>
            </a:endParaRPr>
          </a:p>
          <a:p>
            <a:r>
              <a:rPr lang="es-ES" dirty="0">
                <a:latin typeface="Gotham Black" pitchFamily="50" charset="0"/>
              </a:rPr>
              <a:t>		- PPT estereotipos y prejuicios</a:t>
            </a:r>
          </a:p>
        </p:txBody>
      </p:sp>
    </p:spTree>
    <p:extLst>
      <p:ext uri="{BB962C8B-B14F-4D97-AF65-F5344CB8AC3E}">
        <p14:creationId xmlns:p14="http://schemas.microsoft.com/office/powerpoint/2010/main" val="21229089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0" y="452532"/>
            <a:ext cx="12192000" cy="945201"/>
          </a:xfrm>
          <a:prstGeom prst="rect">
            <a:avLst/>
          </a:prstGeom>
        </p:spPr>
        <p:txBody>
          <a:bodyPr spcFirstLastPara="1" vert="horz" wrap="square" lIns="121900" tIns="121900" rIns="121900" bIns="121900" rtlCol="0" anchor="t" anchorCtr="0">
            <a:noAutofit/>
          </a:bodyPr>
          <a:lstStyle/>
          <a:p>
            <a:pPr algn="ctr">
              <a:buSzPts val="990"/>
            </a:pPr>
            <a:r>
              <a:rPr lang="es" sz="4815" b="1" dirty="0">
                <a:solidFill>
                  <a:srgbClr val="5F6DB2"/>
                </a:solidFill>
                <a:effectLst>
                  <a:outerShdw blurRad="38100" dist="38100" dir="2700000" algn="tl">
                    <a:srgbClr val="000000">
                      <a:alpha val="43137"/>
                    </a:srgbClr>
                  </a:outerShdw>
                </a:effectLst>
                <a:latin typeface="Gotham Black" pitchFamily="50" charset="0"/>
                <a:ea typeface="Economica"/>
                <a:cs typeface="Economica"/>
                <a:sym typeface="Economica"/>
              </a:rPr>
              <a:t>¿QUÉ ES UN ESTEREOTIPO?</a:t>
            </a:r>
            <a:endParaRPr sz="4815" b="1" dirty="0">
              <a:solidFill>
                <a:srgbClr val="5F6DB2"/>
              </a:solidFill>
              <a:effectLst>
                <a:outerShdw blurRad="38100" dist="38100" dir="2700000" algn="tl">
                  <a:srgbClr val="000000">
                    <a:alpha val="43137"/>
                  </a:srgbClr>
                </a:outerShdw>
              </a:effectLst>
              <a:latin typeface="Gotham Black" pitchFamily="50" charset="0"/>
              <a:ea typeface="Economica"/>
              <a:cs typeface="Economica"/>
              <a:sym typeface="Economica"/>
            </a:endParaRPr>
          </a:p>
        </p:txBody>
      </p:sp>
      <p:sp>
        <p:nvSpPr>
          <p:cNvPr id="60" name="Google Shape;60;p14"/>
          <p:cNvSpPr txBox="1">
            <a:spLocks noGrp="1"/>
          </p:cNvSpPr>
          <p:nvPr>
            <p:ph type="body" idx="1"/>
          </p:nvPr>
        </p:nvSpPr>
        <p:spPr>
          <a:xfrm>
            <a:off x="-1" y="1850267"/>
            <a:ext cx="12191999" cy="4555200"/>
          </a:xfrm>
          <a:prstGeom prst="rect">
            <a:avLst/>
          </a:prstGeom>
        </p:spPr>
        <p:txBody>
          <a:bodyPr spcFirstLastPara="1" vert="horz" wrap="square" lIns="121900" tIns="121900" rIns="121900" bIns="121900" rtlCol="0" anchor="t" anchorCtr="0">
            <a:normAutofit/>
          </a:bodyPr>
          <a:lstStyle/>
          <a:p>
            <a:pPr marL="0" indent="0" algn="ctr">
              <a:buNone/>
            </a:pPr>
            <a:r>
              <a:rPr lang="es" sz="3600" dirty="0">
                <a:solidFill>
                  <a:srgbClr val="000000"/>
                </a:solidFill>
                <a:latin typeface="Gotham Black" pitchFamily="50" charset="0"/>
                <a:ea typeface="Calibri"/>
                <a:cs typeface="Calibri"/>
                <a:sym typeface="Calibri"/>
              </a:rPr>
              <a:t>Un estereotipo es una imagen o idea que la sociedad tiene sobre una persona o un grupo social, al que le son atribuidos de forma generalizada conductas, cualidades, habilidades o rasgos distintivos por el mero hecho de pertenecer  a ese grupo.</a:t>
            </a:r>
            <a:endParaRPr sz="3600" dirty="0">
              <a:solidFill>
                <a:srgbClr val="000000"/>
              </a:solidFill>
              <a:latin typeface="Gotham Black" pitchFamily="50" charset="0"/>
              <a:ea typeface="Calibri"/>
              <a:cs typeface="Calibri"/>
              <a:sym typeface="Calibri"/>
            </a:endParaRPr>
          </a:p>
          <a:p>
            <a:pPr marL="0" indent="0" algn="ctr">
              <a:spcBef>
                <a:spcPts val="1600"/>
              </a:spcBef>
              <a:spcAft>
                <a:spcPts val="1600"/>
              </a:spcAft>
              <a:buNone/>
            </a:pPr>
            <a:r>
              <a:rPr lang="es" sz="3600" dirty="0">
                <a:solidFill>
                  <a:srgbClr val="000000"/>
                </a:solidFill>
                <a:latin typeface="Gotham Black" pitchFamily="50" charset="0"/>
                <a:ea typeface="Calibri"/>
                <a:cs typeface="Calibri"/>
                <a:sym typeface="Calibri"/>
              </a:rPr>
              <a:t>Pueden ser positivos o negativos.</a:t>
            </a:r>
            <a:endParaRPr dirty="0">
              <a:solidFill>
                <a:srgbClr val="000000"/>
              </a:solidFill>
              <a:latin typeface="Gotham Black" pitchFamily="50" charset="0"/>
              <a:ea typeface="Calibri"/>
              <a:cs typeface="Calibri"/>
              <a:sym typeface="Calibri"/>
            </a:endParaRPr>
          </a:p>
        </p:txBody>
      </p:sp>
      <p:pic>
        <p:nvPicPr>
          <p:cNvPr id="61" name="Google Shape;61;p14"/>
          <p:cNvPicPr preferRelativeResize="0"/>
          <p:nvPr/>
        </p:nvPicPr>
        <p:blipFill>
          <a:blip r:embed="rId3">
            <a:alphaModFix/>
          </a:blip>
          <a:stretch>
            <a:fillRect/>
          </a:stretch>
        </p:blipFill>
        <p:spPr>
          <a:xfrm>
            <a:off x="10364600" y="5030633"/>
            <a:ext cx="1827400" cy="182736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0">
                                            <p:txEl>
                                              <p:pRg st="0" end="0"/>
                                            </p:txEl>
                                          </p:spTgt>
                                        </p:tgtEl>
                                        <p:attrNameLst>
                                          <p:attrName>style.visibility</p:attrName>
                                        </p:attrNameLst>
                                      </p:cBhvr>
                                      <p:to>
                                        <p:strVal val="visible"/>
                                      </p:to>
                                    </p:set>
                                    <p:animEffect transition="in" filter="wipe(down)">
                                      <p:cBhvr>
                                        <p:cTn id="7" dur="500"/>
                                        <p:tgtEl>
                                          <p:spTgt spid="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0">
                                            <p:txEl>
                                              <p:pRg st="1" end="1"/>
                                            </p:txEl>
                                          </p:spTgt>
                                        </p:tgtEl>
                                        <p:attrNameLst>
                                          <p:attrName>style.visibility</p:attrName>
                                        </p:attrNameLst>
                                      </p:cBhvr>
                                      <p:to>
                                        <p:strVal val="visible"/>
                                      </p:to>
                                    </p:set>
                                    <p:animEffect transition="in" filter="wipe(down)">
                                      <p:cBhvr>
                                        <p:cTn id="12" dur="500"/>
                                        <p:tgtEl>
                                          <p:spTgt spid="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body" idx="1"/>
          </p:nvPr>
        </p:nvSpPr>
        <p:spPr>
          <a:xfrm>
            <a:off x="394667" y="0"/>
            <a:ext cx="7990000" cy="6857999"/>
          </a:xfrm>
          <a:prstGeom prst="rect">
            <a:avLst/>
          </a:prstGeom>
        </p:spPr>
        <p:txBody>
          <a:bodyPr spcFirstLastPara="1" vert="horz" wrap="square" lIns="121900" tIns="121900" rIns="121900" bIns="121900" rtlCol="0" anchor="t" anchorCtr="0">
            <a:normAutofit/>
          </a:bodyPr>
          <a:lstStyle/>
          <a:p>
            <a:pPr marL="0" indent="0">
              <a:buNone/>
            </a:pPr>
            <a:r>
              <a:rPr lang="es-ES" sz="3600" b="1" dirty="0">
                <a:solidFill>
                  <a:srgbClr val="5F6DB2"/>
                </a:solidFill>
                <a:effectLst>
                  <a:outerShdw blurRad="38100" dist="38100" dir="2700000" algn="tl">
                    <a:srgbClr val="000000">
                      <a:alpha val="43137"/>
                    </a:srgbClr>
                  </a:outerShdw>
                </a:effectLst>
                <a:latin typeface="Gotham Black" pitchFamily="50" charset="0"/>
                <a:ea typeface="Calibri"/>
                <a:cs typeface="Calibri"/>
                <a:sym typeface="Calibri"/>
              </a:rPr>
              <a:t>EJEMPLOS:</a:t>
            </a:r>
            <a:endParaRPr sz="3600" b="1" dirty="0">
              <a:solidFill>
                <a:srgbClr val="5F6DB2"/>
              </a:solidFill>
              <a:effectLst>
                <a:outerShdw blurRad="38100" dist="38100" dir="2700000" algn="tl">
                  <a:srgbClr val="000000">
                    <a:alpha val="43137"/>
                  </a:srgbClr>
                </a:outerShdw>
              </a:effectLst>
              <a:latin typeface="Gotham Black" pitchFamily="50" charset="0"/>
              <a:ea typeface="Calibri"/>
              <a:cs typeface="Calibri"/>
              <a:sym typeface="Calibri"/>
            </a:endParaRPr>
          </a:p>
          <a:p>
            <a:pPr indent="-558786">
              <a:spcBef>
                <a:spcPts val="1600"/>
              </a:spcBef>
              <a:buClr>
                <a:srgbClr val="000000"/>
              </a:buClr>
              <a:buSzPts val="3000"/>
              <a:buFont typeface="Calibri"/>
              <a:buChar char="-"/>
            </a:pPr>
            <a:r>
              <a:rPr lang="es" sz="3600" dirty="0">
                <a:solidFill>
                  <a:srgbClr val="000000"/>
                </a:solidFill>
                <a:latin typeface="Gotham Black" pitchFamily="50" charset="0"/>
                <a:ea typeface="Calibri"/>
                <a:cs typeface="Calibri"/>
                <a:sym typeface="Calibri"/>
              </a:rPr>
              <a:t>A las chicas les gusta el color rosa y a los chicos el azul.</a:t>
            </a:r>
            <a:endParaRPr sz="3600" dirty="0">
              <a:solidFill>
                <a:srgbClr val="000000"/>
              </a:solidFill>
              <a:latin typeface="Gotham Black" pitchFamily="50" charset="0"/>
              <a:ea typeface="Calibri"/>
              <a:cs typeface="Calibri"/>
              <a:sym typeface="Calibri"/>
            </a:endParaRPr>
          </a:p>
          <a:p>
            <a:pPr marL="0" indent="0">
              <a:spcBef>
                <a:spcPts val="1600"/>
              </a:spcBef>
              <a:buNone/>
            </a:pPr>
            <a:endParaRPr sz="3600" dirty="0">
              <a:solidFill>
                <a:srgbClr val="000000"/>
              </a:solidFill>
              <a:latin typeface="Gotham Black" pitchFamily="50" charset="0"/>
              <a:ea typeface="Calibri"/>
              <a:cs typeface="Calibri"/>
              <a:sym typeface="Calibri"/>
            </a:endParaRPr>
          </a:p>
          <a:p>
            <a:pPr indent="-558786">
              <a:spcBef>
                <a:spcPts val="1600"/>
              </a:spcBef>
              <a:buClr>
                <a:srgbClr val="000000"/>
              </a:buClr>
              <a:buSzPts val="3000"/>
              <a:buFont typeface="Calibri"/>
              <a:buChar char="-"/>
            </a:pPr>
            <a:r>
              <a:rPr lang="es" sz="3600" dirty="0">
                <a:solidFill>
                  <a:srgbClr val="000000"/>
                </a:solidFill>
                <a:latin typeface="Gotham Black" pitchFamily="50" charset="0"/>
                <a:ea typeface="Calibri"/>
                <a:cs typeface="Calibri"/>
                <a:sym typeface="Calibri"/>
              </a:rPr>
              <a:t>Los franceses siempre llevan una camiseta de rayas blanca y negra, una boina, bigote, y una baguette de la mano.</a:t>
            </a:r>
            <a:endParaRPr sz="3600" dirty="0">
              <a:solidFill>
                <a:srgbClr val="000000"/>
              </a:solidFill>
              <a:latin typeface="Gotham Black" pitchFamily="50" charset="0"/>
              <a:ea typeface="Calibri"/>
              <a:cs typeface="Calibri"/>
              <a:sym typeface="Calibri"/>
            </a:endParaRPr>
          </a:p>
        </p:txBody>
      </p:sp>
      <p:pic>
        <p:nvPicPr>
          <p:cNvPr id="67" name="Google Shape;67;p15"/>
          <p:cNvPicPr preferRelativeResize="0"/>
          <p:nvPr/>
        </p:nvPicPr>
        <p:blipFill>
          <a:blip r:embed="rId3">
            <a:alphaModFix/>
          </a:blip>
          <a:stretch>
            <a:fillRect/>
          </a:stretch>
        </p:blipFill>
        <p:spPr>
          <a:xfrm>
            <a:off x="9145131" y="436229"/>
            <a:ext cx="1961893" cy="18301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8" name="Google Shape;68;p15"/>
          <p:cNvPicPr preferRelativeResize="0"/>
          <p:nvPr/>
        </p:nvPicPr>
        <p:blipFill>
          <a:blip r:embed="rId4">
            <a:alphaModFix/>
          </a:blip>
          <a:stretch>
            <a:fillRect/>
          </a:stretch>
        </p:blipFill>
        <p:spPr>
          <a:xfrm>
            <a:off x="8820800" y="2762100"/>
            <a:ext cx="2616533" cy="39286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0" y="593367"/>
            <a:ext cx="12192000" cy="1107996"/>
          </a:xfrm>
          <a:prstGeom prst="rect">
            <a:avLst/>
          </a:prstGeom>
        </p:spPr>
        <p:txBody>
          <a:bodyPr spcFirstLastPara="1" vert="horz" wrap="square" lIns="121900" tIns="121900" rIns="121900" bIns="121900" rtlCol="0" anchor="t" anchorCtr="0">
            <a:noAutofit/>
          </a:bodyPr>
          <a:lstStyle/>
          <a:p>
            <a:pPr algn="ctr"/>
            <a:r>
              <a:rPr lang="es" sz="4800" b="1" dirty="0">
                <a:solidFill>
                  <a:srgbClr val="5F6DB2"/>
                </a:solidFill>
                <a:effectLst>
                  <a:outerShdw blurRad="38100" dist="38100" dir="2700000" algn="tl">
                    <a:srgbClr val="000000">
                      <a:alpha val="43137"/>
                    </a:srgbClr>
                  </a:outerShdw>
                </a:effectLst>
                <a:latin typeface="Gotham Black" pitchFamily="50" charset="0"/>
                <a:ea typeface="Economica"/>
                <a:cs typeface="Economica"/>
                <a:sym typeface="Economica"/>
              </a:rPr>
              <a:t>¿QUÉ ES UN PREJUICIO?</a:t>
            </a:r>
            <a:endParaRPr sz="4800" b="1" dirty="0">
              <a:solidFill>
                <a:srgbClr val="5F6DB2"/>
              </a:solidFill>
              <a:effectLst>
                <a:outerShdw blurRad="38100" dist="38100" dir="2700000" algn="tl">
                  <a:srgbClr val="000000">
                    <a:alpha val="43137"/>
                  </a:srgbClr>
                </a:outerShdw>
              </a:effectLst>
              <a:latin typeface="Gotham Black" pitchFamily="50" charset="0"/>
              <a:ea typeface="Economica"/>
              <a:cs typeface="Economica"/>
              <a:sym typeface="Economica"/>
            </a:endParaRPr>
          </a:p>
        </p:txBody>
      </p:sp>
      <p:pic>
        <p:nvPicPr>
          <p:cNvPr id="75" name="Google Shape;75;p16"/>
          <p:cNvPicPr preferRelativeResize="0"/>
          <p:nvPr/>
        </p:nvPicPr>
        <p:blipFill>
          <a:blip r:embed="rId3">
            <a:alphaModFix/>
          </a:blip>
          <a:stretch>
            <a:fillRect/>
          </a:stretch>
        </p:blipFill>
        <p:spPr>
          <a:xfrm>
            <a:off x="10244064" y="190000"/>
            <a:ext cx="1233667" cy="2048267"/>
          </a:xfrm>
          <a:prstGeom prst="rect">
            <a:avLst/>
          </a:prstGeom>
          <a:noFill/>
          <a:ln>
            <a:noFill/>
          </a:ln>
        </p:spPr>
      </p:pic>
      <p:sp>
        <p:nvSpPr>
          <p:cNvPr id="2" name="CuadroTexto 1">
            <a:extLst>
              <a:ext uri="{FF2B5EF4-FFF2-40B4-BE49-F238E27FC236}">
                <a16:creationId xmlns:a16="http://schemas.microsoft.com/office/drawing/2014/main" id="{5BF1A0AB-9D39-4208-8795-8C6075696621}"/>
              </a:ext>
            </a:extLst>
          </p:cNvPr>
          <p:cNvSpPr txBox="1"/>
          <p:nvPr/>
        </p:nvSpPr>
        <p:spPr>
          <a:xfrm>
            <a:off x="0" y="2875002"/>
            <a:ext cx="12192000" cy="2031325"/>
          </a:xfrm>
          <a:prstGeom prst="rect">
            <a:avLst/>
          </a:prstGeom>
          <a:noFill/>
        </p:spPr>
        <p:txBody>
          <a:bodyPr wrap="square" rtlCol="0">
            <a:spAutoFit/>
          </a:bodyPr>
          <a:lstStyle/>
          <a:p>
            <a:pPr algn="ctr"/>
            <a:r>
              <a:rPr lang="es-ES" sz="3600" dirty="0">
                <a:solidFill>
                  <a:srgbClr val="202124"/>
                </a:solidFill>
                <a:latin typeface="Gotham Black" pitchFamily="50" charset="0"/>
                <a:ea typeface="Calibri"/>
                <a:cs typeface="Calibri"/>
                <a:sym typeface="Calibri"/>
              </a:rPr>
              <a:t>Un prejuicio es una opinión negativa, que nos hemos formado sobre algo o alguien de manera anticipada y sin el debido conocimiento. </a:t>
            </a:r>
          </a:p>
          <a:p>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1" name="Google Shape;81;p17"/>
          <p:cNvSpPr txBox="1">
            <a:spLocks noGrp="1"/>
          </p:cNvSpPr>
          <p:nvPr>
            <p:ph type="body" idx="1"/>
          </p:nvPr>
        </p:nvSpPr>
        <p:spPr>
          <a:xfrm>
            <a:off x="0" y="1545022"/>
            <a:ext cx="8363824" cy="4555200"/>
          </a:xfrm>
          <a:prstGeom prst="rect">
            <a:avLst/>
          </a:prstGeom>
        </p:spPr>
        <p:txBody>
          <a:bodyPr spcFirstLastPara="1" vert="horz" wrap="square" lIns="121900" tIns="121900" rIns="121900" bIns="121900" rtlCol="0" anchor="t" anchorCtr="0">
            <a:normAutofit/>
          </a:bodyPr>
          <a:lstStyle/>
          <a:p>
            <a:pPr marL="0" indent="0">
              <a:buNone/>
            </a:pPr>
            <a:r>
              <a:rPr lang="es-ES" sz="3600" b="1" dirty="0">
                <a:solidFill>
                  <a:srgbClr val="5F6DB2"/>
                </a:solidFill>
                <a:effectLst>
                  <a:outerShdw blurRad="38100" dist="38100" dir="2700000" algn="tl">
                    <a:srgbClr val="000000">
                      <a:alpha val="43137"/>
                    </a:srgbClr>
                  </a:outerShdw>
                </a:effectLst>
                <a:latin typeface="Gotham Black" pitchFamily="50" charset="0"/>
                <a:ea typeface="Calibri"/>
                <a:cs typeface="Calibri"/>
                <a:sym typeface="Calibri"/>
              </a:rPr>
              <a:t>EJEMPLOS:</a:t>
            </a:r>
            <a:endParaRPr sz="3600" b="1" dirty="0">
              <a:solidFill>
                <a:srgbClr val="5F6DB2"/>
              </a:solidFill>
              <a:effectLst>
                <a:outerShdw blurRad="38100" dist="38100" dir="2700000" algn="tl">
                  <a:srgbClr val="000000">
                    <a:alpha val="43137"/>
                  </a:srgbClr>
                </a:outerShdw>
              </a:effectLst>
              <a:latin typeface="Gotham Black" pitchFamily="50" charset="0"/>
              <a:ea typeface="Calibri"/>
              <a:cs typeface="Calibri"/>
              <a:sym typeface="Calibri"/>
            </a:endParaRPr>
          </a:p>
          <a:p>
            <a:pPr indent="-558786">
              <a:spcBef>
                <a:spcPts val="1600"/>
              </a:spcBef>
              <a:buClr>
                <a:srgbClr val="000000"/>
              </a:buClr>
              <a:buSzPts val="3000"/>
              <a:buFont typeface="Calibri"/>
              <a:buChar char="-"/>
            </a:pPr>
            <a:r>
              <a:rPr lang="es" sz="3600" dirty="0">
                <a:solidFill>
                  <a:srgbClr val="000000"/>
                </a:solidFill>
                <a:latin typeface="Gotham Black" pitchFamily="50" charset="0"/>
                <a:ea typeface="Calibri"/>
                <a:cs typeface="Calibri"/>
                <a:sym typeface="Calibri"/>
              </a:rPr>
              <a:t>Las mujeres no saben conducir. </a:t>
            </a:r>
            <a:endParaRPr sz="3600" dirty="0">
              <a:solidFill>
                <a:srgbClr val="000000"/>
              </a:solidFill>
              <a:latin typeface="Gotham Black" pitchFamily="50" charset="0"/>
              <a:ea typeface="Calibri"/>
              <a:cs typeface="Calibri"/>
              <a:sym typeface="Calibri"/>
            </a:endParaRPr>
          </a:p>
          <a:p>
            <a:pPr indent="-558786">
              <a:buClr>
                <a:srgbClr val="000000"/>
              </a:buClr>
              <a:buSzPts val="3000"/>
              <a:buFont typeface="Calibri"/>
              <a:buChar char="-"/>
            </a:pPr>
            <a:r>
              <a:rPr lang="es" sz="3600" dirty="0">
                <a:solidFill>
                  <a:srgbClr val="000000"/>
                </a:solidFill>
                <a:latin typeface="Gotham Black" pitchFamily="50" charset="0"/>
                <a:ea typeface="Calibri"/>
                <a:cs typeface="Calibri"/>
                <a:sym typeface="Calibri"/>
              </a:rPr>
              <a:t>Los chicos tatuados son unos macarras.</a:t>
            </a:r>
            <a:endParaRPr sz="3600" dirty="0">
              <a:solidFill>
                <a:srgbClr val="000000"/>
              </a:solidFill>
              <a:latin typeface="Gotham Black" pitchFamily="50" charset="0"/>
              <a:ea typeface="Calibri"/>
              <a:cs typeface="Calibri"/>
              <a:sym typeface="Calibri"/>
            </a:endParaRPr>
          </a:p>
        </p:txBody>
      </p:sp>
      <p:pic>
        <p:nvPicPr>
          <p:cNvPr id="82" name="Google Shape;82;p17"/>
          <p:cNvPicPr preferRelativeResize="0"/>
          <p:nvPr/>
        </p:nvPicPr>
        <p:blipFill>
          <a:blip r:embed="rId3">
            <a:alphaModFix/>
          </a:blip>
          <a:stretch>
            <a:fillRect/>
          </a:stretch>
        </p:blipFill>
        <p:spPr>
          <a:xfrm>
            <a:off x="8565160" y="2332139"/>
            <a:ext cx="3376867" cy="34765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0" y="1025280"/>
            <a:ext cx="12192000" cy="4807440"/>
          </a:xfrm>
          <a:prstGeom prst="rect">
            <a:avLst/>
          </a:prstGeom>
        </p:spPr>
        <p:txBody>
          <a:bodyPr spcFirstLastPara="1" vert="horz" wrap="square" lIns="121900" tIns="121900" rIns="121900" bIns="121900" rtlCol="0" anchor="t" anchorCtr="0">
            <a:noAutofit/>
          </a:bodyPr>
          <a:lstStyle/>
          <a:p>
            <a:pPr algn="ctr">
              <a:buSzPts val="990"/>
            </a:pPr>
            <a:r>
              <a:rPr lang="es" sz="9614" b="1" dirty="0">
                <a:solidFill>
                  <a:srgbClr val="5F6DB2"/>
                </a:solidFill>
                <a:effectLst>
                  <a:outerShdw blurRad="38100" dist="38100" dir="2700000" algn="tl">
                    <a:srgbClr val="000000">
                      <a:alpha val="43137"/>
                    </a:srgbClr>
                  </a:outerShdw>
                </a:effectLst>
                <a:latin typeface="Gotham Black" pitchFamily="50" charset="0"/>
                <a:ea typeface="Economica"/>
                <a:cs typeface="Economica"/>
                <a:sym typeface="Economica"/>
              </a:rPr>
              <a:t>JUEGO: </a:t>
            </a:r>
            <a:br>
              <a:rPr lang="es" sz="9614" b="1" dirty="0">
                <a:solidFill>
                  <a:srgbClr val="5F6DB2"/>
                </a:solidFill>
                <a:effectLst>
                  <a:outerShdw blurRad="38100" dist="38100" dir="2700000" algn="tl">
                    <a:srgbClr val="000000">
                      <a:alpha val="43137"/>
                    </a:srgbClr>
                  </a:outerShdw>
                </a:effectLst>
                <a:latin typeface="Gotham Black" pitchFamily="50" charset="0"/>
                <a:ea typeface="Economica"/>
                <a:cs typeface="Economica"/>
                <a:sym typeface="Economica"/>
              </a:rPr>
            </a:br>
            <a:r>
              <a:rPr lang="es" sz="9614" b="1" dirty="0">
                <a:solidFill>
                  <a:srgbClr val="5F6DB2"/>
                </a:solidFill>
                <a:effectLst>
                  <a:outerShdw blurRad="38100" dist="38100" dir="2700000" algn="tl">
                    <a:srgbClr val="000000">
                      <a:alpha val="43137"/>
                    </a:srgbClr>
                  </a:outerShdw>
                </a:effectLst>
                <a:latin typeface="Gotham Black" pitchFamily="50" charset="0"/>
                <a:ea typeface="Economica"/>
                <a:cs typeface="Economica"/>
                <a:sym typeface="Economica"/>
              </a:rPr>
              <a:t>¿A QUIÉN LE PEGA MÁS?</a:t>
            </a:r>
            <a:endParaRPr sz="9614" b="1" dirty="0">
              <a:solidFill>
                <a:srgbClr val="5F6DB2"/>
              </a:solidFill>
              <a:effectLst>
                <a:outerShdw blurRad="38100" dist="38100" dir="2700000" algn="tl">
                  <a:srgbClr val="000000">
                    <a:alpha val="43137"/>
                  </a:srgbClr>
                </a:outerShdw>
              </a:effectLst>
              <a:latin typeface="Gotham Black" pitchFamily="50" charset="0"/>
              <a:ea typeface="Economica"/>
              <a:cs typeface="Economica"/>
              <a:sym typeface="Economic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0"/>
          <p:cNvSpPr txBox="1">
            <a:spLocks noGrp="1"/>
          </p:cNvSpPr>
          <p:nvPr>
            <p:ph type="body" idx="1"/>
          </p:nvPr>
        </p:nvSpPr>
        <p:spPr>
          <a:xfrm>
            <a:off x="0" y="243656"/>
            <a:ext cx="12192000" cy="1392000"/>
          </a:xfrm>
          <a:prstGeom prst="rect">
            <a:avLst/>
          </a:prstGeom>
        </p:spPr>
        <p:txBody>
          <a:bodyPr spcFirstLastPara="1" vert="horz" wrap="square" lIns="121900" tIns="121900" rIns="121900" bIns="121900" rtlCol="0" anchor="t" anchorCtr="0">
            <a:normAutofit/>
          </a:bodyPr>
          <a:lstStyle/>
          <a:p>
            <a:pPr marL="0" indent="0" algn="ctr">
              <a:spcAft>
                <a:spcPts val="1600"/>
              </a:spcAft>
              <a:buNone/>
            </a:pPr>
            <a:r>
              <a:rPr lang="es" sz="4667" b="1" dirty="0">
                <a:solidFill>
                  <a:srgbClr val="5F6DB2"/>
                </a:solidFill>
                <a:latin typeface="Gotham Black" pitchFamily="50" charset="0"/>
                <a:ea typeface="Calibri"/>
                <a:cs typeface="Calibri"/>
                <a:sym typeface="Calibri"/>
              </a:rPr>
              <a:t>BOMBERO</a:t>
            </a:r>
            <a:endParaRPr sz="4667" b="1" dirty="0">
              <a:solidFill>
                <a:srgbClr val="5F6DB2"/>
              </a:solidFill>
              <a:latin typeface="Gotham Black" pitchFamily="50" charset="0"/>
              <a:ea typeface="Calibri"/>
              <a:cs typeface="Calibri"/>
              <a:sym typeface="Calibri"/>
            </a:endParaRPr>
          </a:p>
        </p:txBody>
      </p:sp>
      <p:pic>
        <p:nvPicPr>
          <p:cNvPr id="2050" name="Picture 2" descr="Fotos de Camión de bomberos, Imágenes de Camión de bomberos ⬇ Descargar |  Depositphotos">
            <a:extLst>
              <a:ext uri="{FF2B5EF4-FFF2-40B4-BE49-F238E27FC236}">
                <a16:creationId xmlns:a16="http://schemas.microsoft.com/office/drawing/2014/main" id="{C032AA86-EA4A-41AD-8645-A727D9C4FD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271471"/>
            <a:ext cx="7620000" cy="5092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5" name="Google Shape;105;p21"/>
          <p:cNvPicPr preferRelativeResize="0"/>
          <p:nvPr/>
        </p:nvPicPr>
        <p:blipFill>
          <a:blip r:embed="rId3">
            <a:alphaModFix/>
          </a:blip>
          <a:stretch>
            <a:fillRect/>
          </a:stretch>
        </p:blipFill>
        <p:spPr>
          <a:xfrm>
            <a:off x="6006517" y="2003258"/>
            <a:ext cx="5568547" cy="28514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4" name="Picture 2" descr="Discriminación: los requisitos para ser bombera en Navarra serán  significativamente más bajos que para ser bombero – Navarra Confidencial">
            <a:extLst>
              <a:ext uri="{FF2B5EF4-FFF2-40B4-BE49-F238E27FC236}">
                <a16:creationId xmlns:a16="http://schemas.microsoft.com/office/drawing/2014/main" id="{A1E5D0D9-B7F9-4354-BB72-3592C90CBD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509" y="1786269"/>
            <a:ext cx="4820355" cy="32135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4"/>
          <p:cNvSpPr txBox="1">
            <a:spLocks noGrp="1"/>
          </p:cNvSpPr>
          <p:nvPr>
            <p:ph type="body" idx="1"/>
          </p:nvPr>
        </p:nvSpPr>
        <p:spPr>
          <a:xfrm>
            <a:off x="0" y="478833"/>
            <a:ext cx="12192000" cy="1350000"/>
          </a:xfrm>
          <a:prstGeom prst="rect">
            <a:avLst/>
          </a:prstGeom>
        </p:spPr>
        <p:txBody>
          <a:bodyPr spcFirstLastPara="1" vert="horz" wrap="square" lIns="121900" tIns="121900" rIns="121900" bIns="121900" rtlCol="0" anchor="t" anchorCtr="0">
            <a:normAutofit/>
          </a:bodyPr>
          <a:lstStyle/>
          <a:p>
            <a:pPr marL="0" indent="0" algn="ctr">
              <a:spcAft>
                <a:spcPts val="1600"/>
              </a:spcAft>
              <a:buNone/>
            </a:pPr>
            <a:r>
              <a:rPr lang="es" sz="4000" b="1" dirty="0">
                <a:solidFill>
                  <a:srgbClr val="5F6DB2"/>
                </a:solidFill>
                <a:latin typeface="Gotham Black" pitchFamily="50" charset="0"/>
                <a:ea typeface="Calibri"/>
                <a:cs typeface="Calibri"/>
                <a:sym typeface="Calibri"/>
              </a:rPr>
              <a:t>ENFERMERO</a:t>
            </a:r>
            <a:endParaRPr sz="4000" b="1" dirty="0">
              <a:solidFill>
                <a:srgbClr val="5F6DB2"/>
              </a:solidFill>
              <a:latin typeface="Gotham Black" pitchFamily="50" charset="0"/>
              <a:ea typeface="Calibri"/>
              <a:cs typeface="Calibri"/>
              <a:sym typeface="Calibri"/>
            </a:endParaRPr>
          </a:p>
        </p:txBody>
      </p:sp>
      <p:pic>
        <p:nvPicPr>
          <p:cNvPr id="126" name="Google Shape;126;p24"/>
          <p:cNvPicPr preferRelativeResize="0"/>
          <p:nvPr/>
        </p:nvPicPr>
        <p:blipFill>
          <a:blip r:embed="rId3">
            <a:alphaModFix/>
          </a:blip>
          <a:stretch>
            <a:fillRect/>
          </a:stretch>
        </p:blipFill>
        <p:spPr>
          <a:xfrm>
            <a:off x="3999400" y="1656457"/>
            <a:ext cx="4193200" cy="45764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3" name="Google Shape;133;p25"/>
          <p:cNvPicPr preferRelativeResize="0"/>
          <p:nvPr/>
        </p:nvPicPr>
        <p:blipFill>
          <a:blip r:embed="rId3">
            <a:alphaModFix/>
          </a:blip>
          <a:stretch>
            <a:fillRect/>
          </a:stretch>
        </p:blipFill>
        <p:spPr>
          <a:xfrm>
            <a:off x="330366" y="1720967"/>
            <a:ext cx="5438499" cy="3849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4" name="Google Shape;134;p25"/>
          <p:cNvPicPr preferRelativeResize="0"/>
          <p:nvPr/>
        </p:nvPicPr>
        <p:blipFill>
          <a:blip r:embed="rId4">
            <a:alphaModFix/>
          </a:blip>
          <a:stretch>
            <a:fillRect/>
          </a:stretch>
        </p:blipFill>
        <p:spPr>
          <a:xfrm>
            <a:off x="6096000" y="1720968"/>
            <a:ext cx="5765634" cy="3849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6"/>
          <p:cNvSpPr txBox="1">
            <a:spLocks noGrp="1"/>
          </p:cNvSpPr>
          <p:nvPr>
            <p:ph type="title"/>
          </p:nvPr>
        </p:nvSpPr>
        <p:spPr>
          <a:xfrm>
            <a:off x="0" y="519067"/>
            <a:ext cx="12192000" cy="763600"/>
          </a:xfrm>
          <a:prstGeom prst="rect">
            <a:avLst/>
          </a:prstGeom>
        </p:spPr>
        <p:txBody>
          <a:bodyPr spcFirstLastPara="1" vert="horz" wrap="square" lIns="121900" tIns="121900" rIns="121900" bIns="121900" rtlCol="0" anchor="t" anchorCtr="0">
            <a:noAutofit/>
          </a:bodyPr>
          <a:lstStyle/>
          <a:p>
            <a:pPr algn="ctr">
              <a:buSzPts val="990"/>
            </a:pPr>
            <a:r>
              <a:rPr lang="es" sz="4015" b="1" dirty="0">
                <a:solidFill>
                  <a:srgbClr val="5F6DB2"/>
                </a:solidFill>
                <a:latin typeface="Gotham Black" pitchFamily="50" charset="0"/>
                <a:ea typeface="Calibri"/>
                <a:cs typeface="Calibri"/>
                <a:sym typeface="Calibri"/>
              </a:rPr>
              <a:t>ASTRONAUTA</a:t>
            </a:r>
            <a:endParaRPr sz="4015" b="1" dirty="0">
              <a:solidFill>
                <a:srgbClr val="5F6DB2"/>
              </a:solidFill>
              <a:latin typeface="Gotham Black" pitchFamily="50" charset="0"/>
              <a:ea typeface="Calibri"/>
              <a:cs typeface="Calibri"/>
              <a:sym typeface="Calibri"/>
            </a:endParaRPr>
          </a:p>
        </p:txBody>
      </p:sp>
      <p:pic>
        <p:nvPicPr>
          <p:cNvPr id="141" name="Google Shape;141;p26"/>
          <p:cNvPicPr preferRelativeResize="0"/>
          <p:nvPr/>
        </p:nvPicPr>
        <p:blipFill>
          <a:blip r:embed="rId3">
            <a:alphaModFix/>
          </a:blip>
          <a:stretch>
            <a:fillRect/>
          </a:stretch>
        </p:blipFill>
        <p:spPr>
          <a:xfrm>
            <a:off x="1540800" y="1620523"/>
            <a:ext cx="9110400" cy="4555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8" name="Google Shape;148;p27"/>
          <p:cNvPicPr preferRelativeResize="0"/>
          <p:nvPr/>
        </p:nvPicPr>
        <p:blipFill rotWithShape="1">
          <a:blip r:embed="rId3">
            <a:alphaModFix/>
          </a:blip>
          <a:srcRect l="51102"/>
          <a:stretch/>
        </p:blipFill>
        <p:spPr>
          <a:xfrm>
            <a:off x="594200" y="581566"/>
            <a:ext cx="4934768" cy="56948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9" name="Google Shape;149;p27"/>
          <p:cNvPicPr preferRelativeResize="0"/>
          <p:nvPr/>
        </p:nvPicPr>
        <p:blipFill>
          <a:blip r:embed="rId4">
            <a:alphaModFix/>
          </a:blip>
          <a:stretch>
            <a:fillRect/>
          </a:stretch>
        </p:blipFill>
        <p:spPr>
          <a:xfrm>
            <a:off x="7041908" y="581585"/>
            <a:ext cx="4555892" cy="56948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71" name="Google Shape;171;p30"/>
          <p:cNvPicPr preferRelativeResize="0"/>
          <p:nvPr/>
        </p:nvPicPr>
        <p:blipFill>
          <a:blip r:embed="rId3">
            <a:alphaModFix/>
          </a:blip>
          <a:stretch>
            <a:fillRect/>
          </a:stretch>
        </p:blipFill>
        <p:spPr>
          <a:xfrm>
            <a:off x="2487932" y="1540398"/>
            <a:ext cx="7216135" cy="39604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Google Shape;139;p26">
            <a:extLst>
              <a:ext uri="{FF2B5EF4-FFF2-40B4-BE49-F238E27FC236}">
                <a16:creationId xmlns:a16="http://schemas.microsoft.com/office/drawing/2014/main" id="{E58EA3F9-E42E-4613-85E6-0B430B43E227}"/>
              </a:ext>
            </a:extLst>
          </p:cNvPr>
          <p:cNvSpPr txBox="1">
            <a:spLocks/>
          </p:cNvSpPr>
          <p:nvPr/>
        </p:nvSpPr>
        <p:spPr>
          <a:xfrm>
            <a:off x="-1" y="499565"/>
            <a:ext cx="12192000" cy="763600"/>
          </a:xfrm>
          <a:prstGeom prst="rect">
            <a:avLst/>
          </a:prstGeom>
          <a:effectLst/>
        </p:spPr>
        <p:txBody>
          <a:bodyPr spcFirstLastPara="1" vert="horz" wrap="square" lIns="121900" tIns="121900" rIns="121900" bIns="121900" rtlCol="0" anchor="t" anchorCtr="0">
            <a:noAutofit/>
          </a:bodyPr>
          <a:lstStyle>
            <a:lvl1pPr lvl="0" algn="l" defTabSz="457200" rtl="0" eaLnBrk="1" latinLnBrk="0" hangingPunct="1">
              <a:spcBef>
                <a:spcPts val="0"/>
              </a:spcBef>
              <a:spcAft>
                <a:spcPts val="0"/>
              </a:spcAft>
              <a:buSzPts val="2800"/>
              <a:buNone/>
              <a:defRPr sz="3600" kern="1200" cap="all">
                <a:ln w="3175" cmpd="sng">
                  <a:noFill/>
                </a:ln>
                <a:solidFill>
                  <a:schemeClr val="tx1"/>
                </a:solidFill>
                <a:effectLst/>
                <a:latin typeface="+mj-lt"/>
                <a:ea typeface="+mj-ea"/>
                <a:cs typeface="+mj-cs"/>
              </a:defRPr>
            </a:lvl1pPr>
            <a:lvl2pPr lvl="1" eaLnBrk="1" hangingPunct="1">
              <a:spcBef>
                <a:spcPts val="0"/>
              </a:spcBef>
              <a:spcAft>
                <a:spcPts val="0"/>
              </a:spcAft>
              <a:buSzPts val="2800"/>
              <a:buNone/>
              <a:defRPr>
                <a:solidFill>
                  <a:schemeClr val="tx2"/>
                </a:solidFill>
              </a:defRPr>
            </a:lvl2pPr>
            <a:lvl3pPr lvl="2" eaLnBrk="1" hangingPunct="1">
              <a:spcBef>
                <a:spcPts val="0"/>
              </a:spcBef>
              <a:spcAft>
                <a:spcPts val="0"/>
              </a:spcAft>
              <a:buSzPts val="2800"/>
              <a:buNone/>
              <a:defRPr>
                <a:solidFill>
                  <a:schemeClr val="tx2"/>
                </a:solidFill>
              </a:defRPr>
            </a:lvl3pPr>
            <a:lvl4pPr lvl="3" eaLnBrk="1" hangingPunct="1">
              <a:spcBef>
                <a:spcPts val="0"/>
              </a:spcBef>
              <a:spcAft>
                <a:spcPts val="0"/>
              </a:spcAft>
              <a:buSzPts val="2800"/>
              <a:buNone/>
              <a:defRPr>
                <a:solidFill>
                  <a:schemeClr val="tx2"/>
                </a:solidFill>
              </a:defRPr>
            </a:lvl4pPr>
            <a:lvl5pPr lvl="4" eaLnBrk="1" hangingPunct="1">
              <a:spcBef>
                <a:spcPts val="0"/>
              </a:spcBef>
              <a:spcAft>
                <a:spcPts val="0"/>
              </a:spcAft>
              <a:buSzPts val="2800"/>
              <a:buNone/>
              <a:defRPr>
                <a:solidFill>
                  <a:schemeClr val="tx2"/>
                </a:solidFill>
              </a:defRPr>
            </a:lvl5pPr>
            <a:lvl6pPr lvl="5" eaLnBrk="1" hangingPunct="1">
              <a:spcBef>
                <a:spcPts val="0"/>
              </a:spcBef>
              <a:spcAft>
                <a:spcPts val="0"/>
              </a:spcAft>
              <a:buSzPts val="2800"/>
              <a:buNone/>
              <a:defRPr>
                <a:solidFill>
                  <a:schemeClr val="tx2"/>
                </a:solidFill>
              </a:defRPr>
            </a:lvl6pPr>
            <a:lvl7pPr lvl="6" eaLnBrk="1" hangingPunct="1">
              <a:spcBef>
                <a:spcPts val="0"/>
              </a:spcBef>
              <a:spcAft>
                <a:spcPts val="0"/>
              </a:spcAft>
              <a:buSzPts val="2800"/>
              <a:buNone/>
              <a:defRPr>
                <a:solidFill>
                  <a:schemeClr val="tx2"/>
                </a:solidFill>
              </a:defRPr>
            </a:lvl7pPr>
            <a:lvl8pPr lvl="7" eaLnBrk="1" hangingPunct="1">
              <a:spcBef>
                <a:spcPts val="0"/>
              </a:spcBef>
              <a:spcAft>
                <a:spcPts val="0"/>
              </a:spcAft>
              <a:buSzPts val="2800"/>
              <a:buNone/>
              <a:defRPr>
                <a:solidFill>
                  <a:schemeClr val="tx2"/>
                </a:solidFill>
              </a:defRPr>
            </a:lvl8pPr>
            <a:lvl9pPr lvl="8" eaLnBrk="1" hangingPunct="1">
              <a:spcBef>
                <a:spcPts val="0"/>
              </a:spcBef>
              <a:spcAft>
                <a:spcPts val="0"/>
              </a:spcAft>
              <a:buSzPts val="2800"/>
              <a:buNone/>
              <a:defRPr>
                <a:solidFill>
                  <a:schemeClr val="tx2"/>
                </a:solidFill>
              </a:defRPr>
            </a:lvl9pPr>
          </a:lstStyle>
          <a:p>
            <a:pPr algn="ctr">
              <a:buSzPts val="990"/>
            </a:pPr>
            <a:r>
              <a:rPr lang="es-ES" sz="4015" b="1" dirty="0">
                <a:solidFill>
                  <a:srgbClr val="5F6DB2"/>
                </a:solidFill>
                <a:latin typeface="Gotham Black" pitchFamily="50" charset="0"/>
                <a:ea typeface="Calibri"/>
                <a:cs typeface="Calibri"/>
                <a:sym typeface="Calibri"/>
              </a:rPr>
              <a:t>SUPERHÉROE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8" name="Google Shape;178;p31"/>
          <p:cNvPicPr preferRelativeResize="0"/>
          <p:nvPr/>
        </p:nvPicPr>
        <p:blipFill>
          <a:blip r:embed="rId3">
            <a:alphaModFix/>
          </a:blip>
          <a:stretch>
            <a:fillRect/>
          </a:stretch>
        </p:blipFill>
        <p:spPr>
          <a:xfrm>
            <a:off x="1451535" y="1298185"/>
            <a:ext cx="2964632" cy="42616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9" name="Google Shape;179;p31"/>
          <p:cNvPicPr preferRelativeResize="0"/>
          <p:nvPr/>
        </p:nvPicPr>
        <p:blipFill>
          <a:blip r:embed="rId4">
            <a:alphaModFix/>
          </a:blip>
          <a:stretch>
            <a:fillRect/>
          </a:stretch>
        </p:blipFill>
        <p:spPr>
          <a:xfrm>
            <a:off x="5083727" y="1298185"/>
            <a:ext cx="6545971" cy="43195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2"/>
          <p:cNvSpPr txBox="1">
            <a:spLocks noGrp="1"/>
          </p:cNvSpPr>
          <p:nvPr>
            <p:ph type="title"/>
          </p:nvPr>
        </p:nvSpPr>
        <p:spPr>
          <a:xfrm>
            <a:off x="0" y="444800"/>
            <a:ext cx="12192000" cy="770000"/>
          </a:xfrm>
          <a:prstGeom prst="rect">
            <a:avLst/>
          </a:prstGeom>
        </p:spPr>
        <p:txBody>
          <a:bodyPr spcFirstLastPara="1" vert="horz" wrap="square" lIns="121900" tIns="121900" rIns="121900" bIns="121900" rtlCol="0" anchor="t" anchorCtr="0">
            <a:noAutofit/>
          </a:bodyPr>
          <a:lstStyle/>
          <a:p>
            <a:pPr algn="ctr">
              <a:buSzPts val="990"/>
            </a:pPr>
            <a:r>
              <a:rPr lang="es" sz="4015" b="1" dirty="0">
                <a:solidFill>
                  <a:srgbClr val="5F6DB2"/>
                </a:solidFill>
                <a:latin typeface="Gotham Black" pitchFamily="50" charset="0"/>
                <a:ea typeface="Calibri"/>
                <a:cs typeface="Calibri"/>
                <a:sym typeface="Calibri"/>
              </a:rPr>
              <a:t>FALDAS</a:t>
            </a:r>
            <a:endParaRPr sz="4015" b="1" dirty="0">
              <a:solidFill>
                <a:srgbClr val="5F6DB2"/>
              </a:solidFill>
              <a:latin typeface="Gotham Black" pitchFamily="50" charset="0"/>
              <a:ea typeface="Calibri"/>
              <a:cs typeface="Calibri"/>
              <a:sym typeface="Calibri"/>
            </a:endParaRPr>
          </a:p>
        </p:txBody>
      </p:sp>
      <p:pic>
        <p:nvPicPr>
          <p:cNvPr id="186" name="Google Shape;186;p32"/>
          <p:cNvPicPr preferRelativeResize="0"/>
          <p:nvPr/>
        </p:nvPicPr>
        <p:blipFill>
          <a:blip r:embed="rId3">
            <a:alphaModFix/>
          </a:blip>
          <a:stretch>
            <a:fillRect/>
          </a:stretch>
        </p:blipFill>
        <p:spPr>
          <a:xfrm>
            <a:off x="3349585" y="1588764"/>
            <a:ext cx="5710525" cy="44509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3" name="Google Shape;193;p33"/>
          <p:cNvPicPr preferRelativeResize="0"/>
          <p:nvPr/>
        </p:nvPicPr>
        <p:blipFill>
          <a:blip r:embed="rId3">
            <a:alphaModFix/>
          </a:blip>
          <a:stretch>
            <a:fillRect/>
          </a:stretch>
        </p:blipFill>
        <p:spPr>
          <a:xfrm>
            <a:off x="999570" y="1203067"/>
            <a:ext cx="4179733" cy="52223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4" name="Google Shape;194;p33"/>
          <p:cNvPicPr preferRelativeResize="0"/>
          <p:nvPr/>
        </p:nvPicPr>
        <p:blipFill>
          <a:blip r:embed="rId4">
            <a:alphaModFix/>
          </a:blip>
          <a:stretch>
            <a:fillRect/>
          </a:stretch>
        </p:blipFill>
        <p:spPr>
          <a:xfrm>
            <a:off x="6593134" y="1222816"/>
            <a:ext cx="4179732" cy="51828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8"/>
          <p:cNvSpPr txBox="1">
            <a:spLocks noGrp="1"/>
          </p:cNvSpPr>
          <p:nvPr>
            <p:ph type="title"/>
          </p:nvPr>
        </p:nvSpPr>
        <p:spPr>
          <a:xfrm>
            <a:off x="0" y="593367"/>
            <a:ext cx="12192000" cy="763600"/>
          </a:xfrm>
          <a:prstGeom prst="rect">
            <a:avLst/>
          </a:prstGeom>
        </p:spPr>
        <p:txBody>
          <a:bodyPr spcFirstLastPara="1" vert="horz" wrap="square" lIns="121900" tIns="121900" rIns="121900" bIns="121900" rtlCol="0" anchor="t" anchorCtr="0">
            <a:noAutofit/>
          </a:bodyPr>
          <a:lstStyle/>
          <a:p>
            <a:pPr algn="ctr">
              <a:buSzPts val="990"/>
            </a:pPr>
            <a:r>
              <a:rPr lang="es" sz="4027" b="1" dirty="0">
                <a:solidFill>
                  <a:srgbClr val="5F6DB2"/>
                </a:solidFill>
                <a:latin typeface="Gotham Black" pitchFamily="50" charset="0"/>
                <a:ea typeface="Calibri"/>
                <a:cs typeface="Calibri"/>
                <a:sym typeface="Calibri"/>
              </a:rPr>
              <a:t>UÑAS PINTADAS</a:t>
            </a:r>
            <a:endParaRPr sz="4027" b="1" dirty="0">
              <a:solidFill>
                <a:srgbClr val="5F6DB2"/>
              </a:solidFill>
              <a:latin typeface="Gotham Black" pitchFamily="50" charset="0"/>
              <a:ea typeface="Calibri"/>
              <a:cs typeface="Calibri"/>
              <a:sym typeface="Calibri"/>
            </a:endParaRPr>
          </a:p>
        </p:txBody>
      </p:sp>
      <p:pic>
        <p:nvPicPr>
          <p:cNvPr id="231" name="Google Shape;231;p38"/>
          <p:cNvPicPr preferRelativeResize="0"/>
          <p:nvPr/>
        </p:nvPicPr>
        <p:blipFill>
          <a:blip r:embed="rId3">
            <a:alphaModFix/>
          </a:blip>
          <a:stretch>
            <a:fillRect/>
          </a:stretch>
        </p:blipFill>
        <p:spPr>
          <a:xfrm>
            <a:off x="4746144" y="1963023"/>
            <a:ext cx="2699711" cy="42387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8" name="Google Shape;238;p39"/>
          <p:cNvPicPr preferRelativeResize="0"/>
          <p:nvPr/>
        </p:nvPicPr>
        <p:blipFill>
          <a:blip r:embed="rId3">
            <a:alphaModFix/>
          </a:blip>
          <a:stretch>
            <a:fillRect/>
          </a:stretch>
        </p:blipFill>
        <p:spPr>
          <a:xfrm>
            <a:off x="5165322" y="1879284"/>
            <a:ext cx="6428232" cy="3869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39" name="Google Shape;239;p39"/>
          <p:cNvPicPr preferRelativeResize="0"/>
          <p:nvPr/>
        </p:nvPicPr>
        <p:blipFill>
          <a:blip r:embed="rId4">
            <a:alphaModFix/>
          </a:blip>
          <a:stretch>
            <a:fillRect/>
          </a:stretch>
        </p:blipFill>
        <p:spPr>
          <a:xfrm>
            <a:off x="865369" y="1428168"/>
            <a:ext cx="3617433" cy="47721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5827251-285C-47C1-B4B3-DB1EB843DE86}"/>
              </a:ext>
            </a:extLst>
          </p:cNvPr>
          <p:cNvPicPr>
            <a:picLocks noChangeAspect="1"/>
          </p:cNvPicPr>
          <p:nvPr/>
        </p:nvPicPr>
        <p:blipFill>
          <a:blip r:embed="rId2"/>
          <a:stretch>
            <a:fillRect/>
          </a:stretch>
        </p:blipFill>
        <p:spPr>
          <a:xfrm>
            <a:off x="412898" y="1466629"/>
            <a:ext cx="3848986" cy="38489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6A8345F7-3B71-4D14-A2A2-061DA86E6A4C}"/>
              </a:ext>
            </a:extLst>
          </p:cNvPr>
          <p:cNvPicPr>
            <a:picLocks noChangeAspect="1"/>
          </p:cNvPicPr>
          <p:nvPr/>
        </p:nvPicPr>
        <p:blipFill>
          <a:blip r:embed="rId3"/>
          <a:stretch>
            <a:fillRect/>
          </a:stretch>
        </p:blipFill>
        <p:spPr>
          <a:xfrm>
            <a:off x="5312025" y="1542385"/>
            <a:ext cx="6467077" cy="37794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812060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743B5273-D472-4505-8FE6-DE8976CA2A31}"/>
              </a:ext>
            </a:extLst>
          </p:cNvPr>
          <p:cNvPicPr>
            <a:picLocks noChangeAspect="1"/>
          </p:cNvPicPr>
          <p:nvPr/>
        </p:nvPicPr>
        <p:blipFill>
          <a:blip r:embed="rId2"/>
          <a:stretch>
            <a:fillRect/>
          </a:stretch>
        </p:blipFill>
        <p:spPr>
          <a:xfrm>
            <a:off x="608228" y="471777"/>
            <a:ext cx="603883" cy="603883"/>
          </a:xfrm>
          <a:prstGeom prst="rect">
            <a:avLst/>
          </a:prstGeom>
        </p:spPr>
      </p:pic>
      <p:pic>
        <p:nvPicPr>
          <p:cNvPr id="8" name="Imagen 7">
            <a:extLst>
              <a:ext uri="{FF2B5EF4-FFF2-40B4-BE49-F238E27FC236}">
                <a16:creationId xmlns:a16="http://schemas.microsoft.com/office/drawing/2014/main" id="{D31BA0FE-C10A-4539-8A1F-298A03C84A07}"/>
              </a:ext>
            </a:extLst>
          </p:cNvPr>
          <p:cNvPicPr>
            <a:picLocks noChangeAspect="1"/>
          </p:cNvPicPr>
          <p:nvPr/>
        </p:nvPicPr>
        <p:blipFill>
          <a:blip r:embed="rId3"/>
          <a:stretch>
            <a:fillRect/>
          </a:stretch>
        </p:blipFill>
        <p:spPr>
          <a:xfrm>
            <a:off x="7798622" y="5492641"/>
            <a:ext cx="603883" cy="603883"/>
          </a:xfrm>
          <a:prstGeom prst="rect">
            <a:avLst/>
          </a:prstGeom>
        </p:spPr>
      </p:pic>
      <p:pic>
        <p:nvPicPr>
          <p:cNvPr id="10" name="Imagen 9">
            <a:extLst>
              <a:ext uri="{FF2B5EF4-FFF2-40B4-BE49-F238E27FC236}">
                <a16:creationId xmlns:a16="http://schemas.microsoft.com/office/drawing/2014/main" id="{54C72727-BB85-47BD-B6BF-81C43E0D0DD4}"/>
              </a:ext>
            </a:extLst>
          </p:cNvPr>
          <p:cNvPicPr>
            <a:picLocks noChangeAspect="1"/>
          </p:cNvPicPr>
          <p:nvPr/>
        </p:nvPicPr>
        <p:blipFill>
          <a:blip r:embed="rId4"/>
          <a:stretch>
            <a:fillRect/>
          </a:stretch>
        </p:blipFill>
        <p:spPr>
          <a:xfrm>
            <a:off x="608228" y="1241463"/>
            <a:ext cx="2092442" cy="13960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C2C56BBB-58DA-4A1F-8472-6FE1B29BEAA3}"/>
              </a:ext>
            </a:extLst>
          </p:cNvPr>
          <p:cNvPicPr>
            <a:picLocks noChangeAspect="1"/>
          </p:cNvPicPr>
          <p:nvPr/>
        </p:nvPicPr>
        <p:blipFill>
          <a:blip r:embed="rId5"/>
          <a:stretch>
            <a:fillRect/>
          </a:stretch>
        </p:blipFill>
        <p:spPr>
          <a:xfrm>
            <a:off x="2960724" y="1241464"/>
            <a:ext cx="2092442" cy="14212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C57B6741-CC49-43ED-8DBF-F771F1761A15}"/>
              </a:ext>
            </a:extLst>
          </p:cNvPr>
          <p:cNvPicPr>
            <a:picLocks noChangeAspect="1"/>
          </p:cNvPicPr>
          <p:nvPr/>
        </p:nvPicPr>
        <p:blipFill>
          <a:blip r:embed="rId6"/>
          <a:stretch>
            <a:fillRect/>
          </a:stretch>
        </p:blipFill>
        <p:spPr>
          <a:xfrm>
            <a:off x="5313220" y="1241463"/>
            <a:ext cx="2092442" cy="14212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 name="Imagen 15">
            <a:extLst>
              <a:ext uri="{FF2B5EF4-FFF2-40B4-BE49-F238E27FC236}">
                <a16:creationId xmlns:a16="http://schemas.microsoft.com/office/drawing/2014/main" id="{D0DD3EBE-D10B-42CB-AC50-5B8A331C1485}"/>
              </a:ext>
            </a:extLst>
          </p:cNvPr>
          <p:cNvPicPr>
            <a:picLocks noChangeAspect="1"/>
          </p:cNvPicPr>
          <p:nvPr/>
        </p:nvPicPr>
        <p:blipFill>
          <a:blip r:embed="rId7"/>
          <a:stretch>
            <a:fillRect/>
          </a:stretch>
        </p:blipFill>
        <p:spPr>
          <a:xfrm>
            <a:off x="7665716" y="1241463"/>
            <a:ext cx="2200939" cy="14212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8" name="Imagen 17">
            <a:extLst>
              <a:ext uri="{FF2B5EF4-FFF2-40B4-BE49-F238E27FC236}">
                <a16:creationId xmlns:a16="http://schemas.microsoft.com/office/drawing/2014/main" id="{2EAA90F5-90E2-41AC-B553-9A56C00AFBA4}"/>
              </a:ext>
            </a:extLst>
          </p:cNvPr>
          <p:cNvPicPr>
            <a:picLocks noChangeAspect="1"/>
          </p:cNvPicPr>
          <p:nvPr/>
        </p:nvPicPr>
        <p:blipFill>
          <a:blip r:embed="rId8"/>
          <a:stretch>
            <a:fillRect/>
          </a:stretch>
        </p:blipFill>
        <p:spPr>
          <a:xfrm>
            <a:off x="608228" y="2818698"/>
            <a:ext cx="2092442" cy="13973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Imagen 19">
            <a:extLst>
              <a:ext uri="{FF2B5EF4-FFF2-40B4-BE49-F238E27FC236}">
                <a16:creationId xmlns:a16="http://schemas.microsoft.com/office/drawing/2014/main" id="{4EFAA798-6438-46D9-9EB5-6DEE216ACB98}"/>
              </a:ext>
            </a:extLst>
          </p:cNvPr>
          <p:cNvPicPr>
            <a:picLocks noChangeAspect="1"/>
          </p:cNvPicPr>
          <p:nvPr/>
        </p:nvPicPr>
        <p:blipFill>
          <a:blip r:embed="rId9"/>
          <a:stretch>
            <a:fillRect/>
          </a:stretch>
        </p:blipFill>
        <p:spPr>
          <a:xfrm>
            <a:off x="2960725" y="2818699"/>
            <a:ext cx="2092441" cy="1397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2" name="Imagen 21">
            <a:extLst>
              <a:ext uri="{FF2B5EF4-FFF2-40B4-BE49-F238E27FC236}">
                <a16:creationId xmlns:a16="http://schemas.microsoft.com/office/drawing/2014/main" id="{07CC52D4-AC03-447B-B141-0D5DA90E797C}"/>
              </a:ext>
            </a:extLst>
          </p:cNvPr>
          <p:cNvPicPr>
            <a:picLocks noChangeAspect="1"/>
          </p:cNvPicPr>
          <p:nvPr/>
        </p:nvPicPr>
        <p:blipFill>
          <a:blip r:embed="rId10"/>
          <a:stretch>
            <a:fillRect/>
          </a:stretch>
        </p:blipFill>
        <p:spPr>
          <a:xfrm>
            <a:off x="5313220" y="2818698"/>
            <a:ext cx="2092441" cy="14212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4" name="Imagen 23">
            <a:extLst>
              <a:ext uri="{FF2B5EF4-FFF2-40B4-BE49-F238E27FC236}">
                <a16:creationId xmlns:a16="http://schemas.microsoft.com/office/drawing/2014/main" id="{FADF7E3C-0EBA-4357-88AD-A0DC5D4DB84D}"/>
              </a:ext>
            </a:extLst>
          </p:cNvPr>
          <p:cNvPicPr>
            <a:picLocks noChangeAspect="1"/>
          </p:cNvPicPr>
          <p:nvPr/>
        </p:nvPicPr>
        <p:blipFill>
          <a:blip r:embed="rId11"/>
          <a:stretch>
            <a:fillRect/>
          </a:stretch>
        </p:blipFill>
        <p:spPr>
          <a:xfrm>
            <a:off x="7665715" y="2818698"/>
            <a:ext cx="2200939" cy="14212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6" name="Imagen 25">
            <a:extLst>
              <a:ext uri="{FF2B5EF4-FFF2-40B4-BE49-F238E27FC236}">
                <a16:creationId xmlns:a16="http://schemas.microsoft.com/office/drawing/2014/main" id="{7517A60F-4802-454D-9BA5-25369237C016}"/>
              </a:ext>
            </a:extLst>
          </p:cNvPr>
          <p:cNvPicPr>
            <a:picLocks noChangeAspect="1"/>
          </p:cNvPicPr>
          <p:nvPr/>
        </p:nvPicPr>
        <p:blipFill>
          <a:blip r:embed="rId12"/>
          <a:stretch>
            <a:fillRect/>
          </a:stretch>
        </p:blipFill>
        <p:spPr>
          <a:xfrm>
            <a:off x="608228" y="4397246"/>
            <a:ext cx="2092442" cy="13806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8" name="Imagen 27">
            <a:extLst>
              <a:ext uri="{FF2B5EF4-FFF2-40B4-BE49-F238E27FC236}">
                <a16:creationId xmlns:a16="http://schemas.microsoft.com/office/drawing/2014/main" id="{BC962EFE-E352-47BA-9C0B-67B08EC2F1B2}"/>
              </a:ext>
            </a:extLst>
          </p:cNvPr>
          <p:cNvPicPr>
            <a:picLocks noChangeAspect="1"/>
          </p:cNvPicPr>
          <p:nvPr/>
        </p:nvPicPr>
        <p:blipFill>
          <a:blip r:embed="rId13"/>
          <a:stretch>
            <a:fillRect/>
          </a:stretch>
        </p:blipFill>
        <p:spPr>
          <a:xfrm>
            <a:off x="2960724" y="4397246"/>
            <a:ext cx="2092441" cy="1397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 name="Imagen 29">
            <a:extLst>
              <a:ext uri="{FF2B5EF4-FFF2-40B4-BE49-F238E27FC236}">
                <a16:creationId xmlns:a16="http://schemas.microsoft.com/office/drawing/2014/main" id="{498E9D11-30B9-475F-AD1B-E85411A0B346}"/>
              </a:ext>
            </a:extLst>
          </p:cNvPr>
          <p:cNvPicPr>
            <a:picLocks noChangeAspect="1"/>
          </p:cNvPicPr>
          <p:nvPr/>
        </p:nvPicPr>
        <p:blipFill>
          <a:blip r:embed="rId14"/>
          <a:stretch>
            <a:fillRect/>
          </a:stretch>
        </p:blipFill>
        <p:spPr>
          <a:xfrm>
            <a:off x="8744286" y="5039672"/>
            <a:ext cx="2050127" cy="15098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5320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par>
                                <p:cTn id="11" presetID="6" presetClass="entr" presetSubtype="16"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2000"/>
                                        <p:tgtEl>
                                          <p:spTgt spid="12"/>
                                        </p:tgtEl>
                                      </p:cBhvr>
                                    </p:animEffect>
                                  </p:childTnLst>
                                </p:cTn>
                              </p:par>
                              <p:par>
                                <p:cTn id="14" presetID="6" presetClass="entr" presetSubtype="16"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circle(in)">
                                      <p:cBhvr>
                                        <p:cTn id="16" dur="2000"/>
                                        <p:tgtEl>
                                          <p:spTgt spid="14"/>
                                        </p:tgtEl>
                                      </p:cBhvr>
                                    </p:animEffect>
                                  </p:childTnLst>
                                </p:cTn>
                              </p:par>
                              <p:par>
                                <p:cTn id="17" presetID="6" presetClass="entr" presetSubtype="16"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in)">
                                      <p:cBhvr>
                                        <p:cTn id="19" dur="2000"/>
                                        <p:tgtEl>
                                          <p:spTgt spid="16"/>
                                        </p:tgtEl>
                                      </p:cBhvr>
                                    </p:animEffect>
                                  </p:childTnLst>
                                </p:cTn>
                              </p:par>
                              <p:par>
                                <p:cTn id="20" presetID="6"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circle(in)">
                                      <p:cBhvr>
                                        <p:cTn id="22" dur="2000"/>
                                        <p:tgtEl>
                                          <p:spTgt spid="24"/>
                                        </p:tgtEl>
                                      </p:cBhvr>
                                    </p:animEffect>
                                  </p:childTnLst>
                                </p:cTn>
                              </p:par>
                              <p:par>
                                <p:cTn id="23" presetID="6" presetClass="entr" presetSubtype="16"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circle(in)">
                                      <p:cBhvr>
                                        <p:cTn id="25" dur="2000"/>
                                        <p:tgtEl>
                                          <p:spTgt spid="22"/>
                                        </p:tgtEl>
                                      </p:cBhvr>
                                    </p:animEffect>
                                  </p:childTnLst>
                                </p:cTn>
                              </p:par>
                              <p:par>
                                <p:cTn id="26" presetID="6" presetClass="entr" presetSubtype="16"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circle(in)">
                                      <p:cBhvr>
                                        <p:cTn id="28" dur="2000"/>
                                        <p:tgtEl>
                                          <p:spTgt spid="20"/>
                                        </p:tgtEl>
                                      </p:cBhvr>
                                    </p:animEffect>
                                  </p:childTnLst>
                                </p:cTn>
                              </p:par>
                              <p:par>
                                <p:cTn id="29" presetID="6" presetClass="entr" presetSubtype="16"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circle(in)">
                                      <p:cBhvr>
                                        <p:cTn id="31" dur="2000"/>
                                        <p:tgtEl>
                                          <p:spTgt spid="18"/>
                                        </p:tgtEl>
                                      </p:cBhvr>
                                    </p:animEffect>
                                  </p:childTnLst>
                                </p:cTn>
                              </p:par>
                              <p:par>
                                <p:cTn id="32" presetID="6" presetClass="entr" presetSubtype="16"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circle(in)">
                                      <p:cBhvr>
                                        <p:cTn id="34" dur="2000"/>
                                        <p:tgtEl>
                                          <p:spTgt spid="26"/>
                                        </p:tgtEl>
                                      </p:cBhvr>
                                    </p:animEffect>
                                  </p:childTnLst>
                                </p:cTn>
                              </p:par>
                              <p:par>
                                <p:cTn id="35" presetID="6" presetClass="entr" presetSubtype="16"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circle(in)">
                                      <p:cBhvr>
                                        <p:cTn id="37" dur="20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randombar(horizontal)">
                                      <p:cBhvr>
                                        <p:cTn id="42" dur="500"/>
                                        <p:tgtEl>
                                          <p:spTgt spid="8"/>
                                        </p:tgtEl>
                                      </p:cBhvr>
                                    </p:animEffect>
                                  </p:childTnLst>
                                </p:cTn>
                              </p:par>
                              <p:par>
                                <p:cTn id="43" presetID="14" presetClass="entr" presetSubtype="1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randombar(horizontal)">
                                      <p:cBhvr>
                                        <p:cTn id="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94850B37-1C18-4AA1-A7FB-3ABE8E316B2E}"/>
              </a:ext>
            </a:extLst>
          </p:cNvPr>
          <p:cNvPicPr>
            <a:picLocks noChangeAspect="1"/>
          </p:cNvPicPr>
          <p:nvPr/>
        </p:nvPicPr>
        <p:blipFill>
          <a:blip r:embed="rId2"/>
          <a:stretch>
            <a:fillRect/>
          </a:stretch>
        </p:blipFill>
        <p:spPr>
          <a:xfrm>
            <a:off x="329610" y="311667"/>
            <a:ext cx="5171924" cy="34522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D4F98620-3443-4C7C-BBD8-394D57E6AC15}"/>
              </a:ext>
            </a:extLst>
          </p:cNvPr>
          <p:cNvPicPr>
            <a:picLocks noChangeAspect="1"/>
          </p:cNvPicPr>
          <p:nvPr/>
        </p:nvPicPr>
        <p:blipFill>
          <a:blip r:embed="rId3"/>
          <a:stretch>
            <a:fillRect/>
          </a:stretch>
        </p:blipFill>
        <p:spPr>
          <a:xfrm>
            <a:off x="6320464" y="311667"/>
            <a:ext cx="5541926" cy="34522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25D6190A-F2EB-4C65-90F1-1C621B723413}"/>
              </a:ext>
            </a:extLst>
          </p:cNvPr>
          <p:cNvPicPr>
            <a:picLocks noChangeAspect="1"/>
          </p:cNvPicPr>
          <p:nvPr/>
        </p:nvPicPr>
        <p:blipFill>
          <a:blip r:embed="rId4"/>
          <a:stretch>
            <a:fillRect/>
          </a:stretch>
        </p:blipFill>
        <p:spPr>
          <a:xfrm>
            <a:off x="3566780" y="3429000"/>
            <a:ext cx="5058440" cy="31209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75774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F2D2C74-D5FF-4AE9-A29D-66D65D2F218B}"/>
              </a:ext>
            </a:extLst>
          </p:cNvPr>
          <p:cNvSpPr txBox="1"/>
          <p:nvPr/>
        </p:nvSpPr>
        <p:spPr>
          <a:xfrm>
            <a:off x="0" y="5417102"/>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¿Qué significa hacer algo #ComoNiña? | </a:t>
            </a:r>
            <a:r>
              <a:rPr lang="es-ES" dirty="0" err="1">
                <a:solidFill>
                  <a:srgbClr val="5F6DAC"/>
                </a:solidFill>
                <a:latin typeface="Gotham Black" pitchFamily="50" charset="0"/>
                <a:hlinkClick r:id="rId2">
                  <a:extLst>
                    <a:ext uri="{A12FA001-AC4F-418D-AE19-62706E023703}">
                      <ahyp:hlinkClr xmlns:ahyp="http://schemas.microsoft.com/office/drawing/2018/hyperlinkcolor" val="tx"/>
                    </a:ext>
                  </a:extLst>
                </a:hlinkClick>
              </a:rPr>
              <a:t>Always</a:t>
            </a: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 - YouTube</a:t>
            </a:r>
            <a:endParaRPr lang="es-ES" dirty="0">
              <a:solidFill>
                <a:srgbClr val="5F6DAC"/>
              </a:solidFill>
              <a:latin typeface="Gotham Black" pitchFamily="50" charset="0"/>
            </a:endParaRPr>
          </a:p>
        </p:txBody>
      </p:sp>
      <p:pic>
        <p:nvPicPr>
          <p:cNvPr id="6" name="Imagen 5" descr="Imagen que contiene Diagrama&#10;&#10;Descripción generada automáticamente">
            <a:extLst>
              <a:ext uri="{FF2B5EF4-FFF2-40B4-BE49-F238E27FC236}">
                <a16:creationId xmlns:a16="http://schemas.microsoft.com/office/drawing/2014/main" id="{31B932A3-D0AD-41E8-875E-37E51F4D64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4311" y="605816"/>
            <a:ext cx="8043377" cy="45216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80690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F452289-11E8-4A89-99CF-97312054E4C7}"/>
              </a:ext>
            </a:extLst>
          </p:cNvPr>
          <p:cNvSpPr txBox="1"/>
          <p:nvPr/>
        </p:nvSpPr>
        <p:spPr>
          <a:xfrm>
            <a:off x="0" y="2690336"/>
            <a:ext cx="12192000" cy="1569660"/>
          </a:xfrm>
          <a:prstGeom prst="rect">
            <a:avLst/>
          </a:prstGeom>
          <a:noFill/>
        </p:spPr>
        <p:txBody>
          <a:bodyPr wrap="square" rtlCol="0">
            <a:spAutoFit/>
          </a:bodyPr>
          <a:lstStyle/>
          <a:p>
            <a:r>
              <a:rPr lang="es-ES" sz="2400" b="1" dirty="0">
                <a:solidFill>
                  <a:srgbClr val="5F6DB2"/>
                </a:solidFill>
                <a:effectLst>
                  <a:outerShdw blurRad="38100" dist="38100" dir="2700000" algn="tl">
                    <a:srgbClr val="000000">
                      <a:alpha val="43137"/>
                    </a:srgbClr>
                  </a:outerShdw>
                </a:effectLst>
                <a:latin typeface="Gotham Black" pitchFamily="50" charset="0"/>
              </a:rPr>
              <a:t>PASAR DE LO COLECTIVO A LO INDIVIDUAL.</a:t>
            </a:r>
            <a:br>
              <a:rPr lang="es-ES" dirty="0">
                <a:latin typeface="Gotham Black" pitchFamily="50" charset="0"/>
              </a:rPr>
            </a:br>
            <a:br>
              <a:rPr lang="es-ES" dirty="0">
                <a:latin typeface="Gotham Black" pitchFamily="50" charset="0"/>
              </a:rPr>
            </a:br>
            <a:r>
              <a:rPr lang="es-ES" dirty="0">
                <a:latin typeface="Gotham Black" pitchFamily="50" charset="0"/>
              </a:rPr>
              <a:t>	- ¿Cómo me afectan a mí esos estereotipos?</a:t>
            </a:r>
            <a:br>
              <a:rPr lang="es-ES" dirty="0">
                <a:latin typeface="Gotham Black" pitchFamily="50" charset="0"/>
              </a:rPr>
            </a:br>
            <a:r>
              <a:rPr lang="es-ES" dirty="0">
                <a:latin typeface="Gotham Black" pitchFamily="50" charset="0"/>
              </a:rPr>
              <a:t>	- ¿Hasta dónde llega el concepto de “diversidad”?</a:t>
            </a:r>
            <a:br>
              <a:rPr lang="es-ES" dirty="0">
                <a:latin typeface="Gotham Black" pitchFamily="50" charset="0"/>
              </a:rPr>
            </a:br>
            <a:r>
              <a:rPr lang="es-ES" dirty="0">
                <a:latin typeface="Gotham Black" pitchFamily="50" charset="0"/>
              </a:rPr>
              <a:t>	- ¿Yo también soy diverso?</a:t>
            </a:r>
          </a:p>
        </p:txBody>
      </p:sp>
    </p:spTree>
    <p:extLst>
      <p:ext uri="{BB962C8B-B14F-4D97-AF65-F5344CB8AC3E}">
        <p14:creationId xmlns:p14="http://schemas.microsoft.com/office/powerpoint/2010/main" val="38209325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37C43D4-B924-47B3-BFAA-260BA3768E3A}"/>
              </a:ext>
            </a:extLst>
          </p:cNvPr>
          <p:cNvSpPr txBox="1"/>
          <p:nvPr/>
        </p:nvSpPr>
        <p:spPr>
          <a:xfrm>
            <a:off x="0" y="308610"/>
            <a:ext cx="12192000" cy="584775"/>
          </a:xfrm>
          <a:prstGeom prst="rect">
            <a:avLst/>
          </a:prstGeom>
          <a:noFill/>
        </p:spPr>
        <p:txBody>
          <a:bodyPr wrap="square" rtlCol="0">
            <a:spAutoFit/>
          </a:bodyPr>
          <a:lstStyle/>
          <a:p>
            <a:pPr algn="ctr"/>
            <a:r>
              <a:rPr lang="es-ES" sz="3200" b="1" dirty="0">
                <a:solidFill>
                  <a:srgbClr val="5F6DB2"/>
                </a:solidFill>
                <a:effectLst>
                  <a:outerShdw blurRad="38100" dist="38100" dir="2700000" algn="tl">
                    <a:srgbClr val="000000">
                      <a:alpha val="43137"/>
                    </a:srgbClr>
                  </a:outerShdw>
                </a:effectLst>
                <a:latin typeface="Gotham Black" pitchFamily="50" charset="0"/>
              </a:rPr>
              <a:t>1. ¿QUÉ ELIGES?</a:t>
            </a:r>
          </a:p>
        </p:txBody>
      </p:sp>
      <p:pic>
        <p:nvPicPr>
          <p:cNvPr id="4" name="Imagen 3">
            <a:extLst>
              <a:ext uri="{FF2B5EF4-FFF2-40B4-BE49-F238E27FC236}">
                <a16:creationId xmlns:a16="http://schemas.microsoft.com/office/drawing/2014/main" id="{BDA3B39B-AE9B-4A04-B9A3-B0CF448FB0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665" y="1258253"/>
            <a:ext cx="1716663" cy="20450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D9E95E22-D345-48FB-BD30-49C3D47B3D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3129" y="1258254"/>
            <a:ext cx="1993171" cy="20450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ADB1BBA4-6EE2-4CE7-8FF4-A9139EA273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0820" y="1256127"/>
            <a:ext cx="2653099" cy="2047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51EFF6B6-D387-498B-902E-4443A588FD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2720" y="1256127"/>
            <a:ext cx="2391615" cy="2047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1799DC88-5F77-4E85-A7D7-AE0165260E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25402" y="4132898"/>
            <a:ext cx="2103120" cy="19671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0714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4D3EEEF-E29A-4053-A54A-145CEB5A0E03}"/>
              </a:ext>
            </a:extLst>
          </p:cNvPr>
          <p:cNvSpPr txBox="1"/>
          <p:nvPr/>
        </p:nvSpPr>
        <p:spPr>
          <a:xfrm>
            <a:off x="0" y="308610"/>
            <a:ext cx="12192000" cy="584775"/>
          </a:xfrm>
          <a:prstGeom prst="rect">
            <a:avLst/>
          </a:prstGeom>
          <a:noFill/>
        </p:spPr>
        <p:txBody>
          <a:bodyPr wrap="square" rtlCol="0">
            <a:spAutoFit/>
          </a:bodyPr>
          <a:lstStyle/>
          <a:p>
            <a:pPr algn="ctr"/>
            <a:r>
              <a:rPr lang="es-ES" sz="3200" b="1" dirty="0">
                <a:solidFill>
                  <a:srgbClr val="5F6DB2"/>
                </a:solidFill>
                <a:effectLst>
                  <a:outerShdw blurRad="38100" dist="38100" dir="2700000" algn="tl">
                    <a:srgbClr val="000000">
                      <a:alpha val="43137"/>
                    </a:srgbClr>
                  </a:outerShdw>
                </a:effectLst>
                <a:latin typeface="Gotham Black" pitchFamily="50" charset="0"/>
              </a:rPr>
              <a:t>1. ¿QUÉ ELIGES?</a:t>
            </a:r>
          </a:p>
        </p:txBody>
      </p:sp>
      <p:pic>
        <p:nvPicPr>
          <p:cNvPr id="4" name="Imagen 3">
            <a:extLst>
              <a:ext uri="{FF2B5EF4-FFF2-40B4-BE49-F238E27FC236}">
                <a16:creationId xmlns:a16="http://schemas.microsoft.com/office/drawing/2014/main" id="{C5B9DCC4-C816-4E8E-A258-6ED2E6B09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408" y="1029772"/>
            <a:ext cx="3304449" cy="18505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F91F1FA4-9955-4DA7-9FEF-875D0E21FD3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72247" y="3817500"/>
            <a:ext cx="3665975" cy="22188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4F0973BD-698E-4DC2-9842-FB65EE082F9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05042" y="367720"/>
            <a:ext cx="2061723" cy="30925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B14BA3CC-3EA2-4377-B854-0C730265763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6208" y="3901024"/>
            <a:ext cx="3392649" cy="20355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6576832C-C77C-4F6F-9F33-72452C2A36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3447" y="1029772"/>
            <a:ext cx="3310890" cy="20482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DFECB717-8C74-4054-8FCC-227B42AA49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58928" y="3830823"/>
            <a:ext cx="3753952" cy="22188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2302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par>
                                <p:cTn id="20" presetID="14" presetClass="entr" presetSubtype="1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39751B7-2782-4744-971C-88628B3F606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36705" y="1237674"/>
            <a:ext cx="2753361" cy="21913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6D7CD745-FB69-4216-9936-3EA845A42E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65354" y="3953986"/>
            <a:ext cx="3496064" cy="2331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E108B125-431D-4F34-B0A4-65AE6B7D5CF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409423" y="1360462"/>
            <a:ext cx="3102807" cy="20685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B09B5EC2-FFEF-4408-B8CC-5E0C486D6D5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426219" y="1390684"/>
            <a:ext cx="3104747" cy="20685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9A0539FB-4B15-4A75-A231-E4009CFE643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252494" y="3953986"/>
            <a:ext cx="3416667" cy="2331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550255B5-C9B6-4882-B0C8-057ABFA1C8F4}"/>
              </a:ext>
            </a:extLst>
          </p:cNvPr>
          <p:cNvSpPr txBox="1"/>
          <p:nvPr/>
        </p:nvSpPr>
        <p:spPr>
          <a:xfrm>
            <a:off x="0" y="466749"/>
            <a:ext cx="12192000" cy="584775"/>
          </a:xfrm>
          <a:prstGeom prst="rect">
            <a:avLst/>
          </a:prstGeom>
          <a:noFill/>
        </p:spPr>
        <p:txBody>
          <a:bodyPr wrap="square" rtlCol="0">
            <a:spAutoFit/>
          </a:bodyPr>
          <a:lstStyle/>
          <a:p>
            <a:pPr algn="ctr"/>
            <a:r>
              <a:rPr lang="es-ES" sz="3200" b="1" dirty="0">
                <a:solidFill>
                  <a:srgbClr val="5F6DB2"/>
                </a:solidFill>
                <a:effectLst>
                  <a:outerShdw blurRad="38100" dist="38100" dir="2700000" algn="tl">
                    <a:srgbClr val="000000">
                      <a:alpha val="43137"/>
                    </a:srgbClr>
                  </a:outerShdw>
                </a:effectLst>
                <a:latin typeface="Gotham Black" pitchFamily="50" charset="0"/>
              </a:rPr>
              <a:t>1. ¿QUÉ ELIGES?</a:t>
            </a:r>
          </a:p>
        </p:txBody>
      </p:sp>
      <p:pic>
        <p:nvPicPr>
          <p:cNvPr id="9" name="Imagen 8">
            <a:extLst>
              <a:ext uri="{FF2B5EF4-FFF2-40B4-BE49-F238E27FC236}">
                <a16:creationId xmlns:a16="http://schemas.microsoft.com/office/drawing/2014/main" id="{8C905514-6EF2-40FB-8516-8EBFB2D3A4D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230541" y="3953986"/>
            <a:ext cx="3496105" cy="23318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9245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16" presetClass="entr" presetSubtype="21"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057A40C-A658-4EC0-9034-3B605AE31C3F}"/>
              </a:ext>
            </a:extLst>
          </p:cNvPr>
          <p:cNvSpPr txBox="1"/>
          <p:nvPr/>
        </p:nvSpPr>
        <p:spPr>
          <a:xfrm>
            <a:off x="0" y="308610"/>
            <a:ext cx="12192000" cy="584775"/>
          </a:xfrm>
          <a:prstGeom prst="rect">
            <a:avLst/>
          </a:prstGeom>
          <a:noFill/>
        </p:spPr>
        <p:txBody>
          <a:bodyPr wrap="square" rtlCol="0">
            <a:spAutoFit/>
          </a:bodyPr>
          <a:lstStyle/>
          <a:p>
            <a:pPr algn="ctr"/>
            <a:r>
              <a:rPr lang="es-ES" sz="3200" b="1" dirty="0">
                <a:solidFill>
                  <a:srgbClr val="5F6DB2"/>
                </a:solidFill>
                <a:effectLst>
                  <a:outerShdw blurRad="38100" dist="38100" dir="2700000" algn="tl">
                    <a:srgbClr val="000000">
                      <a:alpha val="43137"/>
                    </a:srgbClr>
                  </a:outerShdw>
                </a:effectLst>
                <a:latin typeface="Gotham Black" pitchFamily="50" charset="0"/>
              </a:rPr>
              <a:t>2. ¿QUIÉN ERES?</a:t>
            </a:r>
          </a:p>
        </p:txBody>
      </p:sp>
      <p:pic>
        <p:nvPicPr>
          <p:cNvPr id="4" name="Imagen 3">
            <a:extLst>
              <a:ext uri="{FF2B5EF4-FFF2-40B4-BE49-F238E27FC236}">
                <a16:creationId xmlns:a16="http://schemas.microsoft.com/office/drawing/2014/main" id="{2D7A880B-A112-4EFD-82A8-E5F86D7F46F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9582" y="1461127"/>
            <a:ext cx="2743222" cy="18288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42E8237A-F549-45FC-A891-A4704F5CBC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2469" y="1322070"/>
            <a:ext cx="2743223" cy="21099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F09C4F53-FC5E-415C-8A08-EDBFA65F05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5356" y="1322070"/>
            <a:ext cx="3164117" cy="21069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D23584FD-5196-456D-BD22-8F4A79A8BE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5742" y="3796129"/>
            <a:ext cx="4439950" cy="24217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8C1CA955-98B4-4694-A8FE-ED3E2C1AF1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75356" y="3796129"/>
            <a:ext cx="4030980" cy="24217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92937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par>
                                <p:cTn id="17" presetID="14" presetClass="entr" presetSubtype="1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266525A-DBE5-40D1-855D-C9E8CB3196FB}"/>
              </a:ext>
            </a:extLst>
          </p:cNvPr>
          <p:cNvSpPr txBox="1"/>
          <p:nvPr/>
        </p:nvSpPr>
        <p:spPr>
          <a:xfrm>
            <a:off x="0" y="308610"/>
            <a:ext cx="12192000" cy="584775"/>
          </a:xfrm>
          <a:prstGeom prst="rect">
            <a:avLst/>
          </a:prstGeom>
          <a:noFill/>
        </p:spPr>
        <p:txBody>
          <a:bodyPr wrap="square" rtlCol="0">
            <a:spAutoFit/>
          </a:bodyPr>
          <a:lstStyle/>
          <a:p>
            <a:pPr algn="ctr"/>
            <a:r>
              <a:rPr lang="es-ES" sz="3200" b="1" dirty="0">
                <a:solidFill>
                  <a:srgbClr val="5F6DB2"/>
                </a:solidFill>
                <a:effectLst>
                  <a:outerShdw blurRad="38100" dist="38100" dir="2700000" algn="tl">
                    <a:srgbClr val="000000">
                      <a:alpha val="43137"/>
                    </a:srgbClr>
                  </a:outerShdw>
                </a:effectLst>
                <a:latin typeface="Gotham Black" pitchFamily="50" charset="0"/>
              </a:rPr>
              <a:t>2. ¿QUIÉN ERES?</a:t>
            </a:r>
          </a:p>
        </p:txBody>
      </p:sp>
      <p:pic>
        <p:nvPicPr>
          <p:cNvPr id="4" name="Imagen 3">
            <a:extLst>
              <a:ext uri="{FF2B5EF4-FFF2-40B4-BE49-F238E27FC236}">
                <a16:creationId xmlns:a16="http://schemas.microsoft.com/office/drawing/2014/main" id="{21993120-3003-4EDC-90A1-7399BA42CB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890" y="1236906"/>
            <a:ext cx="2705100" cy="2705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Imagen 5">
            <a:extLst>
              <a:ext uri="{FF2B5EF4-FFF2-40B4-BE49-F238E27FC236}">
                <a16:creationId xmlns:a16="http://schemas.microsoft.com/office/drawing/2014/main" id="{390A9EA8-EC7A-429E-A74D-FAEE220F7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1706" y="1233523"/>
            <a:ext cx="2705100" cy="27084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CCBAE2B1-F2F5-495A-AA62-3A7D4075F7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99522" y="1233523"/>
            <a:ext cx="2948588" cy="26031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73FE5D20-DF06-4DCC-A4C3-BEBF6AF677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6363" y="4210075"/>
            <a:ext cx="3239273" cy="24959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6823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5A40CA9E-108A-4CFA-847E-4DE08B34AB3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1979625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59869CA-0823-4F89-BD75-5B6578B74CEE}"/>
              </a:ext>
            </a:extLst>
          </p:cNvPr>
          <p:cNvSpPr txBox="1"/>
          <p:nvPr/>
        </p:nvSpPr>
        <p:spPr>
          <a:xfrm>
            <a:off x="0" y="5340190"/>
            <a:ext cx="12192000" cy="646331"/>
          </a:xfrm>
          <a:prstGeom prst="rect">
            <a:avLst/>
          </a:prstGeom>
          <a:noFill/>
        </p:spPr>
        <p:txBody>
          <a:bodyPr wrap="square">
            <a:spAutoFit/>
          </a:bodyPr>
          <a:lstStyle/>
          <a:p>
            <a:pPr algn="ctr"/>
            <a:r>
              <a:rPr lang="en-U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n-U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In a Heartbeat - Animated Short Film - YouTube</a:t>
            </a:r>
            <a:endParaRPr lang="es-ES" dirty="0">
              <a:solidFill>
                <a:srgbClr val="5F6DAC"/>
              </a:solidFill>
              <a:latin typeface="Gotham Black" pitchFamily="50" charset="0"/>
            </a:endParaRPr>
          </a:p>
        </p:txBody>
      </p:sp>
      <p:pic>
        <p:nvPicPr>
          <p:cNvPr id="8" name="Imagen 7" descr="Pantalla de video juego de una persona&#10;&#10;Descripción generada automáticamente con confianza media">
            <a:extLst>
              <a:ext uri="{FF2B5EF4-FFF2-40B4-BE49-F238E27FC236}">
                <a16:creationId xmlns:a16="http://schemas.microsoft.com/office/drawing/2014/main" id="{7824F427-BB88-47DD-B107-D930B6FB37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6120" y="670248"/>
            <a:ext cx="7819759" cy="44273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8074994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18C32266-B5BA-4DBE-9330-920D63856EF9}"/>
              </a:ext>
            </a:extLst>
          </p:cNvPr>
          <p:cNvSpPr txBox="1"/>
          <p:nvPr/>
        </p:nvSpPr>
        <p:spPr>
          <a:xfrm>
            <a:off x="0" y="5705892"/>
            <a:ext cx="12192001"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AUSONIA. CAMBIOS DE LA ADOLESCENCIA-PUBERTAD - YouTube</a:t>
            </a:r>
            <a:endParaRPr lang="es-ES" dirty="0">
              <a:solidFill>
                <a:srgbClr val="5F6DAC"/>
              </a:solidFill>
              <a:latin typeface="Gotham Black" pitchFamily="50" charset="0"/>
            </a:endParaRPr>
          </a:p>
        </p:txBody>
      </p:sp>
      <p:pic>
        <p:nvPicPr>
          <p:cNvPr id="6" name="Imagen 5" descr="Cara de una mujer hablando por teléfono&#10;&#10;Descripción generada automáticamente con confianza media">
            <a:extLst>
              <a:ext uri="{FF2B5EF4-FFF2-40B4-BE49-F238E27FC236}">
                <a16:creationId xmlns:a16="http://schemas.microsoft.com/office/drawing/2014/main" id="{D765307D-102F-4158-B605-2CBD74B66B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6267" y="734938"/>
            <a:ext cx="8219466" cy="4606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566131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FBBC9CBD-EA9C-497D-B80D-143B557BA4B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27826122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A4CCDC8-C5D5-4555-BB22-1920BFA6369A}"/>
              </a:ext>
            </a:extLst>
          </p:cNvPr>
          <p:cNvSpPr txBox="1"/>
          <p:nvPr/>
        </p:nvSpPr>
        <p:spPr>
          <a:xfrm>
            <a:off x="0" y="5784570"/>
            <a:ext cx="12192000" cy="646331"/>
          </a:xfrm>
          <a:prstGeom prst="rect">
            <a:avLst/>
          </a:prstGeom>
          <a:noFill/>
        </p:spPr>
        <p:txBody>
          <a:bodyPr wrap="square">
            <a:spAutoFit/>
          </a:bodyPr>
          <a:lstStyle/>
          <a:p>
            <a:pPr algn="ctr"/>
            <a:r>
              <a:rPr lang="en-U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n-U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BIG MOUTH: LA REGLA - YouTube</a:t>
            </a:r>
            <a:endParaRPr lang="es-ES" dirty="0">
              <a:solidFill>
                <a:srgbClr val="5F6DAC"/>
              </a:solidFill>
              <a:latin typeface="Gotham Black" pitchFamily="50" charset="0"/>
            </a:endParaRPr>
          </a:p>
        </p:txBody>
      </p:sp>
      <p:pic>
        <p:nvPicPr>
          <p:cNvPr id="6" name="Imagen 5" descr="Interfaz de usuario gráfica&#10;&#10;Descripción generada automáticamente">
            <a:extLst>
              <a:ext uri="{FF2B5EF4-FFF2-40B4-BE49-F238E27FC236}">
                <a16:creationId xmlns:a16="http://schemas.microsoft.com/office/drawing/2014/main" id="{CA29B19F-34F9-4174-AF28-B37D264074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5078" y="700754"/>
            <a:ext cx="8501843" cy="47984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06058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5247214-F373-4E48-B736-F9B37732A7BB}"/>
              </a:ext>
            </a:extLst>
          </p:cNvPr>
          <p:cNvSpPr txBox="1"/>
          <p:nvPr/>
        </p:nvSpPr>
        <p:spPr>
          <a:xfrm>
            <a:off x="0" y="2074783"/>
            <a:ext cx="12192000" cy="2708434"/>
          </a:xfrm>
          <a:prstGeom prst="rect">
            <a:avLst/>
          </a:prstGeom>
          <a:noFill/>
        </p:spPr>
        <p:txBody>
          <a:bodyPr wrap="square" rtlCol="0">
            <a:spAutoFit/>
          </a:bodyPr>
          <a:lstStyle/>
          <a:p>
            <a:endParaRPr lang="es-ES" dirty="0"/>
          </a:p>
          <a:p>
            <a:pPr algn="ctr"/>
            <a:r>
              <a:rPr lang="es-ES" sz="4000" dirty="0">
                <a:solidFill>
                  <a:srgbClr val="5F6DB2"/>
                </a:solidFill>
                <a:effectLst>
                  <a:outerShdw blurRad="38100" dist="38100" dir="2700000" algn="tl">
                    <a:srgbClr val="000000">
                      <a:alpha val="43137"/>
                    </a:srgbClr>
                  </a:outerShdw>
                </a:effectLst>
                <a:latin typeface="Gotham Black" pitchFamily="50" charset="0"/>
              </a:rPr>
              <a:t>ESTEREOTIPOS FÍSICOS</a:t>
            </a:r>
          </a:p>
          <a:p>
            <a:pPr algn="ctr"/>
            <a:endParaRPr lang="es-ES" sz="4000" dirty="0">
              <a:solidFill>
                <a:srgbClr val="5F6DB2"/>
              </a:solidFill>
              <a:effectLst>
                <a:outerShdw blurRad="38100" dist="38100" dir="2700000" algn="tl">
                  <a:srgbClr val="000000">
                    <a:alpha val="43137"/>
                  </a:srgbClr>
                </a:outerShdw>
              </a:effectLst>
              <a:latin typeface="Gotham Black" pitchFamily="50" charset="0"/>
            </a:endParaRPr>
          </a:p>
          <a:p>
            <a:pPr algn="ctr"/>
            <a:r>
              <a:rPr lang="es-ES" sz="3600" dirty="0">
                <a:latin typeface="Gotham Black" pitchFamily="50" charset="0"/>
              </a:rPr>
              <a:t>¿Qué es ser deseable?</a:t>
            </a:r>
          </a:p>
          <a:p>
            <a:pPr algn="ctr"/>
            <a:r>
              <a:rPr lang="es-ES" sz="3600" dirty="0">
                <a:latin typeface="Gotham Black" pitchFamily="50" charset="0"/>
              </a:rPr>
              <a:t>¿Cuáles son los modelos de deseabilidad?</a:t>
            </a:r>
          </a:p>
        </p:txBody>
      </p:sp>
    </p:spTree>
    <p:extLst>
      <p:ext uri="{BB962C8B-B14F-4D97-AF65-F5344CB8AC3E}">
        <p14:creationId xmlns:p14="http://schemas.microsoft.com/office/powerpoint/2010/main" val="31547272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magen que contiene persona, hombre, parado, tablero&#10;&#10;Descripción generada automáticamente">
            <a:extLst>
              <a:ext uri="{FF2B5EF4-FFF2-40B4-BE49-F238E27FC236}">
                <a16:creationId xmlns:a16="http://schemas.microsoft.com/office/drawing/2014/main" id="{7BBE1404-392F-4F54-B5AE-8305BDCFD6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930" y="172817"/>
            <a:ext cx="2243536" cy="3136796"/>
          </a:xfrm>
          <a:prstGeom prst="rect">
            <a:avLst/>
          </a:prstGeom>
        </p:spPr>
      </p:pic>
      <p:pic>
        <p:nvPicPr>
          <p:cNvPr id="3" name="Imagen 2" descr="Mujer sentada en un banco de madera en el agua&#10;&#10;Descripción generada automáticamente con confianza baja">
            <a:extLst>
              <a:ext uri="{FF2B5EF4-FFF2-40B4-BE49-F238E27FC236}">
                <a16:creationId xmlns:a16="http://schemas.microsoft.com/office/drawing/2014/main" id="{CB81A7BD-B80B-4A4C-AABE-5A890DBCF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1062" y="172817"/>
            <a:ext cx="2574171" cy="3136796"/>
          </a:xfrm>
          <a:prstGeom prst="rect">
            <a:avLst/>
          </a:prstGeom>
        </p:spPr>
      </p:pic>
      <p:pic>
        <p:nvPicPr>
          <p:cNvPr id="4" name="Imagen 3" descr="Imagen que contiene persona, interior, hombre, frente&#10;&#10;Descripción generada automáticamente">
            <a:extLst>
              <a:ext uri="{FF2B5EF4-FFF2-40B4-BE49-F238E27FC236}">
                <a16:creationId xmlns:a16="http://schemas.microsoft.com/office/drawing/2014/main" id="{EA8626F3-C1CC-4B89-9552-BB28EE0B07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9898" y="177823"/>
            <a:ext cx="2574172" cy="3134293"/>
          </a:xfrm>
          <a:prstGeom prst="rect">
            <a:avLst/>
          </a:prstGeom>
        </p:spPr>
      </p:pic>
      <p:pic>
        <p:nvPicPr>
          <p:cNvPr id="5" name="Imagen 4" descr="Imagen que contiene persona, exterior, hombre, parado&#10;&#10;Descripción generada automáticamente">
            <a:extLst>
              <a:ext uri="{FF2B5EF4-FFF2-40B4-BE49-F238E27FC236}">
                <a16:creationId xmlns:a16="http://schemas.microsoft.com/office/drawing/2014/main" id="{F61719ED-3BD0-488F-8210-E8EF73AF5D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5214" y="3548388"/>
            <a:ext cx="2226998" cy="3134293"/>
          </a:xfrm>
          <a:prstGeom prst="rect">
            <a:avLst/>
          </a:prstGeom>
        </p:spPr>
      </p:pic>
      <p:pic>
        <p:nvPicPr>
          <p:cNvPr id="7" name="Imagen 6" descr="Un hombre sin camisa&#10;&#10;Descripción generada automáticamente con confianza media">
            <a:extLst>
              <a:ext uri="{FF2B5EF4-FFF2-40B4-BE49-F238E27FC236}">
                <a16:creationId xmlns:a16="http://schemas.microsoft.com/office/drawing/2014/main" id="{D5B79F00-7C57-4364-97B0-61E1E01CB9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81696" y="3547135"/>
            <a:ext cx="2233184" cy="3136797"/>
          </a:xfrm>
          <a:prstGeom prst="rect">
            <a:avLst/>
          </a:prstGeom>
        </p:spPr>
      </p:pic>
      <p:pic>
        <p:nvPicPr>
          <p:cNvPr id="9" name="Imagen 8" descr="Una persona en ropa interior&#10;&#10;Descripción generada automáticamente con confianza media">
            <a:extLst>
              <a:ext uri="{FF2B5EF4-FFF2-40B4-BE49-F238E27FC236}">
                <a16:creationId xmlns:a16="http://schemas.microsoft.com/office/drawing/2014/main" id="{7BB01F24-D134-4C69-868B-D7D5A7379E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3270" y="561886"/>
            <a:ext cx="2307955" cy="3214041"/>
          </a:xfrm>
          <a:prstGeom prst="rect">
            <a:avLst/>
          </a:prstGeom>
        </p:spPr>
      </p:pic>
      <p:pic>
        <p:nvPicPr>
          <p:cNvPr id="11" name="Imagen 10" descr="Una persona con una camisa blanca&#10;&#10;Descripción generada automáticamente con confianza media">
            <a:extLst>
              <a:ext uri="{FF2B5EF4-FFF2-40B4-BE49-F238E27FC236}">
                <a16:creationId xmlns:a16="http://schemas.microsoft.com/office/drawing/2014/main" id="{9D9582D2-FD66-438F-B0BF-11B9F164F85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90821" y="561886"/>
            <a:ext cx="2370634" cy="3343033"/>
          </a:xfrm>
          <a:prstGeom prst="rect">
            <a:avLst/>
          </a:prstGeom>
        </p:spPr>
      </p:pic>
      <p:pic>
        <p:nvPicPr>
          <p:cNvPr id="13" name="Imagen 12" descr="Mujer con celular en la mano&#10;&#10;Descripción generada automáticamente con confianza baja">
            <a:extLst>
              <a:ext uri="{FF2B5EF4-FFF2-40B4-BE49-F238E27FC236}">
                <a16:creationId xmlns:a16="http://schemas.microsoft.com/office/drawing/2014/main" id="{6A4452A5-97DA-41E9-A31C-B94F22DB104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44240" y="583837"/>
            <a:ext cx="2370634" cy="3321082"/>
          </a:xfrm>
          <a:prstGeom prst="rect">
            <a:avLst/>
          </a:prstGeom>
        </p:spPr>
      </p:pic>
      <p:pic>
        <p:nvPicPr>
          <p:cNvPr id="15" name="Imagen 14" descr="Una persona sentada en el piso&#10;&#10;Descripción generada automáticamente con confianza baja">
            <a:extLst>
              <a:ext uri="{FF2B5EF4-FFF2-40B4-BE49-F238E27FC236}">
                <a16:creationId xmlns:a16="http://schemas.microsoft.com/office/drawing/2014/main" id="{D2B8ACD0-7A2A-49F3-96E2-2B17E438102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25808" y="2953080"/>
            <a:ext cx="2392628" cy="3343033"/>
          </a:xfrm>
          <a:prstGeom prst="rect">
            <a:avLst/>
          </a:prstGeom>
        </p:spPr>
      </p:pic>
      <p:pic>
        <p:nvPicPr>
          <p:cNvPr id="17" name="Imagen 16" descr="Una mujer en vestido de baño&#10;&#10;Descripción generada automáticamente con confianza media">
            <a:extLst>
              <a:ext uri="{FF2B5EF4-FFF2-40B4-BE49-F238E27FC236}">
                <a16:creationId xmlns:a16="http://schemas.microsoft.com/office/drawing/2014/main" id="{8BBBD0C1-1D79-4965-85F5-B654F5EE305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54775" y="2953080"/>
            <a:ext cx="2217038" cy="3337216"/>
          </a:xfrm>
          <a:prstGeom prst="rect">
            <a:avLst/>
          </a:prstGeom>
        </p:spPr>
      </p:pic>
    </p:spTree>
    <p:extLst>
      <p:ext uri="{BB962C8B-B14F-4D97-AF65-F5344CB8AC3E}">
        <p14:creationId xmlns:p14="http://schemas.microsoft.com/office/powerpoint/2010/main" val="2452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par>
                                <p:cTn id="25" presetID="14" presetClass="entr" presetSubtype="1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par>
                                <p:cTn id="28" presetID="14" presetClass="entr" presetSubtype="1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randombar(horizontal)">
                                      <p:cBhvr>
                                        <p:cTn id="30" dur="500"/>
                                        <p:tgtEl>
                                          <p:spTgt spid="13"/>
                                        </p:tgtEl>
                                      </p:cBhvr>
                                    </p:animEffect>
                                  </p:childTnLst>
                                </p:cTn>
                              </p:par>
                              <p:par>
                                <p:cTn id="31" presetID="14" presetClass="entr" presetSubtype="1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randombar(horizontal)">
                                      <p:cBhvr>
                                        <p:cTn id="33" dur="500"/>
                                        <p:tgtEl>
                                          <p:spTgt spid="17"/>
                                        </p:tgtEl>
                                      </p:cBhvr>
                                    </p:animEffect>
                                  </p:childTnLst>
                                </p:cTn>
                              </p:par>
                              <p:par>
                                <p:cTn id="34" presetID="14" presetClass="entr" presetSubtype="1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randombar(horizontal)">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BB159968-EA6D-41AE-A511-D0423E6A2CA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7920048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Una mujer con un vestido de color rojo&#10;&#10;Descripción generada automáticamente">
            <a:extLst>
              <a:ext uri="{FF2B5EF4-FFF2-40B4-BE49-F238E27FC236}">
                <a16:creationId xmlns:a16="http://schemas.microsoft.com/office/drawing/2014/main" id="{0B7ECB95-9F5B-4683-A60D-7CB51CD0A5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467" y="722671"/>
            <a:ext cx="4330126" cy="5412658"/>
          </a:xfrm>
          <a:prstGeom prst="rect">
            <a:avLst/>
          </a:prstGeom>
        </p:spPr>
      </p:pic>
      <p:pic>
        <p:nvPicPr>
          <p:cNvPr id="5" name="Imagen 4" descr="Una persona con una tabla de surf en el mar&#10;&#10;Descripción generada automáticamente con confianza media">
            <a:extLst>
              <a:ext uri="{FF2B5EF4-FFF2-40B4-BE49-F238E27FC236}">
                <a16:creationId xmlns:a16="http://schemas.microsoft.com/office/drawing/2014/main" id="{AD1E520C-F698-4A18-940D-577334ECBE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7996" y="669207"/>
            <a:ext cx="3644081" cy="5466122"/>
          </a:xfrm>
          <a:prstGeom prst="rect">
            <a:avLst/>
          </a:prstGeom>
        </p:spPr>
      </p:pic>
    </p:spTree>
    <p:extLst>
      <p:ext uri="{BB962C8B-B14F-4D97-AF65-F5344CB8AC3E}">
        <p14:creationId xmlns:p14="http://schemas.microsoft.com/office/powerpoint/2010/main" val="23114344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2ED0D6A-8CD0-4930-AD30-B333E88D718F}"/>
              </a:ext>
            </a:extLst>
          </p:cNvPr>
          <p:cNvSpPr txBox="1"/>
          <p:nvPr/>
        </p:nvSpPr>
        <p:spPr>
          <a:xfrm>
            <a:off x="0" y="5724750"/>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err="1">
                <a:solidFill>
                  <a:srgbClr val="5F6DAC"/>
                </a:solidFill>
                <a:latin typeface="Gotham Black" pitchFamily="50" charset="0"/>
                <a:hlinkClick r:id="rId2">
                  <a:extLst>
                    <a:ext uri="{A12FA001-AC4F-418D-AE19-62706E023703}">
                      <ahyp:hlinkClr xmlns:ahyp="http://schemas.microsoft.com/office/drawing/2018/hyperlinkcolor" val="tx"/>
                    </a:ext>
                  </a:extLst>
                </a:hlinkClick>
              </a:rPr>
              <a:t>My</a:t>
            </a: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 </a:t>
            </a:r>
            <a:r>
              <a:rPr lang="es-ES" dirty="0" err="1">
                <a:solidFill>
                  <a:srgbClr val="5F6DAC"/>
                </a:solidFill>
                <a:latin typeface="Gotham Black" pitchFamily="50" charset="0"/>
                <a:hlinkClick r:id="rId2">
                  <a:extLst>
                    <a:ext uri="{A12FA001-AC4F-418D-AE19-62706E023703}">
                      <ahyp:hlinkClr xmlns:ahyp="http://schemas.microsoft.com/office/drawing/2018/hyperlinkcolor" val="tx"/>
                    </a:ext>
                  </a:extLst>
                </a:hlinkClick>
              </a:rPr>
              <a:t>Mad</a:t>
            </a: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 </a:t>
            </a:r>
            <a:r>
              <a:rPr lang="es-ES" dirty="0" err="1">
                <a:solidFill>
                  <a:srgbClr val="5F6DAC"/>
                </a:solidFill>
                <a:latin typeface="Gotham Black" pitchFamily="50" charset="0"/>
                <a:hlinkClick r:id="rId2">
                  <a:extLst>
                    <a:ext uri="{A12FA001-AC4F-418D-AE19-62706E023703}">
                      <ahyp:hlinkClr xmlns:ahyp="http://schemas.microsoft.com/office/drawing/2018/hyperlinkcolor" val="tx"/>
                    </a:ext>
                  </a:extLst>
                </a:hlinkClick>
              </a:rPr>
              <a:t>Fat</a:t>
            </a: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 </a:t>
            </a:r>
            <a:r>
              <a:rPr lang="es-ES" dirty="0" err="1">
                <a:solidFill>
                  <a:srgbClr val="5F6DAC"/>
                </a:solidFill>
                <a:latin typeface="Gotham Black" pitchFamily="50" charset="0"/>
                <a:hlinkClick r:id="rId2">
                  <a:extLst>
                    <a:ext uri="{A12FA001-AC4F-418D-AE19-62706E023703}">
                      <ahyp:hlinkClr xmlns:ahyp="http://schemas.microsoft.com/office/drawing/2018/hyperlinkcolor" val="tx"/>
                    </a:ext>
                  </a:extLst>
                </a:hlinkClick>
              </a:rPr>
              <a:t>Diary</a:t>
            </a: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 - Escena baño Finn y Rae 2x02 - YouTube</a:t>
            </a:r>
            <a:endParaRPr lang="es-ES" dirty="0">
              <a:solidFill>
                <a:srgbClr val="5F6DAC"/>
              </a:solidFill>
              <a:latin typeface="Gotham Black" pitchFamily="50" charset="0"/>
            </a:endParaRPr>
          </a:p>
        </p:txBody>
      </p:sp>
      <p:pic>
        <p:nvPicPr>
          <p:cNvPr id="6" name="Imagen 5" descr="Mujer parada enfrente de un espejo&#10;&#10;Descripción generada automáticamente con confianza media">
            <a:extLst>
              <a:ext uri="{FF2B5EF4-FFF2-40B4-BE49-F238E27FC236}">
                <a16:creationId xmlns:a16="http://schemas.microsoft.com/office/drawing/2014/main" id="{3C2A3FF5-5F64-47A4-9B7F-31328233C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2735" y="264919"/>
            <a:ext cx="9406530" cy="53026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434450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2798278-E4C2-48B4-A82B-0143CEED20E5}"/>
              </a:ext>
            </a:extLst>
          </p:cNvPr>
          <p:cNvSpPr txBox="1"/>
          <p:nvPr/>
        </p:nvSpPr>
        <p:spPr>
          <a:xfrm>
            <a:off x="0" y="5596563"/>
            <a:ext cx="12192000" cy="646331"/>
          </a:xfrm>
          <a:prstGeom prst="rect">
            <a:avLst/>
          </a:prstGeom>
          <a:noFill/>
        </p:spPr>
        <p:txBody>
          <a:bodyPr wrap="square">
            <a:spAutoFit/>
          </a:bodyPr>
          <a:lstStyle/>
          <a:p>
            <a:pPr algn="ctr"/>
            <a:r>
              <a:rPr lang="en-U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n-U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Women's Ideal Body Types Throughout History - YouTube</a:t>
            </a:r>
            <a:endParaRPr lang="es-ES" dirty="0">
              <a:solidFill>
                <a:srgbClr val="5F6DAC"/>
              </a:solidFill>
              <a:latin typeface="Gotham Black" pitchFamily="50" charset="0"/>
            </a:endParaRPr>
          </a:p>
        </p:txBody>
      </p:sp>
      <p:pic>
        <p:nvPicPr>
          <p:cNvPr id="6" name="Imagen 5" descr="Imagen que contiene ropa&#10;&#10;Descripción generada automáticamente">
            <a:extLst>
              <a:ext uri="{FF2B5EF4-FFF2-40B4-BE49-F238E27FC236}">
                <a16:creationId xmlns:a16="http://schemas.microsoft.com/office/drawing/2014/main" id="{1D89A1C7-C21B-4173-A7C9-049043647C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8654" y="615106"/>
            <a:ext cx="8094692" cy="45433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59909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4E103B2A-97AD-47DB-8BAD-D680468D4321}"/>
              </a:ext>
            </a:extLst>
          </p:cNvPr>
          <p:cNvSpPr txBox="1"/>
          <p:nvPr/>
        </p:nvSpPr>
        <p:spPr>
          <a:xfrm>
            <a:off x="0" y="2093054"/>
            <a:ext cx="12192000" cy="2031325"/>
          </a:xfrm>
          <a:prstGeom prst="rect">
            <a:avLst/>
          </a:prstGeom>
          <a:noFill/>
        </p:spPr>
        <p:txBody>
          <a:bodyPr wrap="square" rtlCol="0">
            <a:spAutoFit/>
          </a:bodyPr>
          <a:lstStyle/>
          <a:p>
            <a:pPr algn="ctr"/>
            <a:r>
              <a:rPr lang="es-ES" b="1" dirty="0">
                <a:solidFill>
                  <a:srgbClr val="5F6DB2"/>
                </a:solidFill>
                <a:effectLst>
                  <a:outerShdw blurRad="38100" dist="38100" dir="2700000" algn="tl">
                    <a:srgbClr val="000000">
                      <a:alpha val="43137"/>
                    </a:srgbClr>
                  </a:outerShdw>
                </a:effectLst>
                <a:latin typeface="Gotham Black" pitchFamily="50" charset="0"/>
              </a:rPr>
              <a:t>5. LAS REDES SOCIALES</a:t>
            </a:r>
          </a:p>
          <a:p>
            <a:pPr algn="ctr"/>
            <a:endParaRPr lang="es-ES" b="1" dirty="0">
              <a:solidFill>
                <a:srgbClr val="5F6DB2"/>
              </a:solidFill>
              <a:effectLst>
                <a:outerShdw blurRad="38100" dist="38100" dir="2700000" algn="tl">
                  <a:srgbClr val="000000">
                    <a:alpha val="43137"/>
                  </a:srgbClr>
                </a:outerShdw>
              </a:effectLst>
              <a:latin typeface="Gotham Black" pitchFamily="50" charset="0"/>
            </a:endParaRPr>
          </a:p>
          <a:p>
            <a:pPr algn="ctr"/>
            <a:r>
              <a:rPr lang="es-ES" b="1" dirty="0">
                <a:latin typeface="Gotham Black" pitchFamily="50" charset="0"/>
              </a:rPr>
              <a:t>Qué comparto y con quién lo comparto.</a:t>
            </a:r>
          </a:p>
          <a:p>
            <a:pPr algn="ctr"/>
            <a:r>
              <a:rPr lang="es-ES" b="1" dirty="0" err="1">
                <a:latin typeface="Gotham Black" pitchFamily="50" charset="0"/>
              </a:rPr>
              <a:t>Feedback</a:t>
            </a:r>
            <a:r>
              <a:rPr lang="es-ES" b="1" dirty="0">
                <a:latin typeface="Gotham Black" pitchFamily="50" charset="0"/>
              </a:rPr>
              <a:t> y </a:t>
            </a:r>
            <a:r>
              <a:rPr lang="es-ES" b="1" dirty="0" err="1">
                <a:latin typeface="Gotham Black" pitchFamily="50" charset="0"/>
              </a:rPr>
              <a:t>ligoteo</a:t>
            </a:r>
            <a:endParaRPr lang="es-ES" b="1" dirty="0">
              <a:latin typeface="Gotham Black" pitchFamily="50" charset="0"/>
            </a:endParaRPr>
          </a:p>
          <a:p>
            <a:pPr algn="ctr"/>
            <a:r>
              <a:rPr lang="es-ES" b="1" dirty="0">
                <a:latin typeface="Gotham Black" pitchFamily="50" charset="0"/>
              </a:rPr>
              <a:t>Exceso de información.</a:t>
            </a:r>
          </a:p>
          <a:p>
            <a:pPr algn="ctr"/>
            <a:r>
              <a:rPr lang="es-ES" b="1" dirty="0">
                <a:latin typeface="Gotham Black" pitchFamily="50" charset="0"/>
              </a:rPr>
              <a:t>¿Cómo toreo a mis padres?</a:t>
            </a:r>
          </a:p>
          <a:p>
            <a:pPr algn="ctr"/>
            <a:r>
              <a:rPr lang="es-ES" b="1" dirty="0">
                <a:latin typeface="Gotham Black" pitchFamily="50" charset="0"/>
              </a:rPr>
              <a:t>F.O.M.O.</a:t>
            </a:r>
          </a:p>
        </p:txBody>
      </p:sp>
      <p:pic>
        <p:nvPicPr>
          <p:cNvPr id="7" name="Imagen 6" descr="Imagen que contiene Interfaz de usuario gráfica&#10;&#10;Descripción generada automáticamente">
            <a:extLst>
              <a:ext uri="{FF2B5EF4-FFF2-40B4-BE49-F238E27FC236}">
                <a16:creationId xmlns:a16="http://schemas.microsoft.com/office/drawing/2014/main" id="{8CAC373A-B640-4939-9762-2C67F9482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8110" y="217066"/>
            <a:ext cx="3215780" cy="1808876"/>
          </a:xfrm>
          <a:prstGeom prst="rect">
            <a:avLst/>
          </a:prstGeom>
        </p:spPr>
      </p:pic>
      <p:pic>
        <p:nvPicPr>
          <p:cNvPr id="4" name="Imagen 3" descr="Imagen que contiene Interfaz de usuario gráfica&#10;&#10;Descripción generada automáticamente">
            <a:extLst>
              <a:ext uri="{FF2B5EF4-FFF2-40B4-BE49-F238E27FC236}">
                <a16:creationId xmlns:a16="http://schemas.microsoft.com/office/drawing/2014/main" id="{607B7349-6F83-4BE7-AF14-16D747300B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0510" y="369466"/>
            <a:ext cx="3215780" cy="1808876"/>
          </a:xfrm>
          <a:prstGeom prst="rect">
            <a:avLst/>
          </a:prstGeom>
        </p:spPr>
      </p:pic>
      <p:pic>
        <p:nvPicPr>
          <p:cNvPr id="3" name="Imagen 2" descr="Calendario&#10;&#10;Descripción generada automáticamente">
            <a:extLst>
              <a:ext uri="{FF2B5EF4-FFF2-40B4-BE49-F238E27FC236}">
                <a16:creationId xmlns:a16="http://schemas.microsoft.com/office/drawing/2014/main" id="{F1506D9A-5BAF-4CEC-900D-190D1085ED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981" y="762000"/>
            <a:ext cx="2457709" cy="5029200"/>
          </a:xfrm>
          <a:prstGeom prst="rect">
            <a:avLst/>
          </a:prstGeom>
        </p:spPr>
      </p:pic>
      <p:pic>
        <p:nvPicPr>
          <p:cNvPr id="8" name="Imagen 7">
            <a:extLst>
              <a:ext uri="{FF2B5EF4-FFF2-40B4-BE49-F238E27FC236}">
                <a16:creationId xmlns:a16="http://schemas.microsoft.com/office/drawing/2014/main" id="{ADD007B7-7F0E-4A69-860C-5D8F8B89A1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9007" y="770021"/>
            <a:ext cx="2319719" cy="5029200"/>
          </a:xfrm>
          <a:prstGeom prst="rect">
            <a:avLst/>
          </a:prstGeom>
        </p:spPr>
      </p:pic>
      <p:pic>
        <p:nvPicPr>
          <p:cNvPr id="10" name="Imagen 9" descr="Interfaz de usuario gráfica, Aplicación&#10;&#10;Descripción generada automáticamente">
            <a:extLst>
              <a:ext uri="{FF2B5EF4-FFF2-40B4-BE49-F238E27FC236}">
                <a16:creationId xmlns:a16="http://schemas.microsoft.com/office/drawing/2014/main" id="{E74C0676-7ACA-44A5-A24C-8B828BEEF3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9384" y="762000"/>
            <a:ext cx="2461628" cy="5037221"/>
          </a:xfrm>
          <a:prstGeom prst="rect">
            <a:avLst/>
          </a:prstGeom>
        </p:spPr>
      </p:pic>
    </p:spTree>
    <p:extLst>
      <p:ext uri="{BB962C8B-B14F-4D97-AF65-F5344CB8AC3E}">
        <p14:creationId xmlns:p14="http://schemas.microsoft.com/office/powerpoint/2010/main" val="1832604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magen que contiene Interfaz de usuario gráfica&#10;&#10;Descripción generada automáticamente">
            <a:extLst>
              <a:ext uri="{FF2B5EF4-FFF2-40B4-BE49-F238E27FC236}">
                <a16:creationId xmlns:a16="http://schemas.microsoft.com/office/drawing/2014/main" id="{E5A1E066-2697-43FD-8332-9E629DBA39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8110" y="38101"/>
            <a:ext cx="3215780" cy="1808876"/>
          </a:xfrm>
          <a:prstGeom prst="rect">
            <a:avLst/>
          </a:prstGeom>
        </p:spPr>
      </p:pic>
      <p:pic>
        <p:nvPicPr>
          <p:cNvPr id="4" name="Imagen 3" descr="Texto, Carta&#10;&#10;Descripción generada automáticamente">
            <a:extLst>
              <a:ext uri="{FF2B5EF4-FFF2-40B4-BE49-F238E27FC236}">
                <a16:creationId xmlns:a16="http://schemas.microsoft.com/office/drawing/2014/main" id="{88CA8A4D-CAFE-4058-9834-69D0A4F3B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214" y="1937857"/>
            <a:ext cx="2441433" cy="4727196"/>
          </a:xfrm>
          <a:prstGeom prst="rect">
            <a:avLst/>
          </a:prstGeom>
        </p:spPr>
      </p:pic>
      <p:pic>
        <p:nvPicPr>
          <p:cNvPr id="6" name="Imagen 5" descr="Texto, Carta&#10;&#10;Descripción generada automáticamente">
            <a:extLst>
              <a:ext uri="{FF2B5EF4-FFF2-40B4-BE49-F238E27FC236}">
                <a16:creationId xmlns:a16="http://schemas.microsoft.com/office/drawing/2014/main" id="{7EFDEB89-6B64-4C22-BA58-9D1DAA0EA6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8874" y="1577130"/>
            <a:ext cx="2524631" cy="4928531"/>
          </a:xfrm>
          <a:prstGeom prst="rect">
            <a:avLst/>
          </a:prstGeom>
        </p:spPr>
      </p:pic>
      <p:pic>
        <p:nvPicPr>
          <p:cNvPr id="8" name="Imagen 7" descr="Texto, Carta&#10;&#10;Descripción generada automáticamente">
            <a:extLst>
              <a:ext uri="{FF2B5EF4-FFF2-40B4-BE49-F238E27FC236}">
                <a16:creationId xmlns:a16="http://schemas.microsoft.com/office/drawing/2014/main" id="{C00E4957-D52D-4B22-B85C-59A32FCAD7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75091" y="1577129"/>
            <a:ext cx="2498973" cy="4928531"/>
          </a:xfrm>
          <a:prstGeom prst="rect">
            <a:avLst/>
          </a:prstGeom>
        </p:spPr>
      </p:pic>
      <p:pic>
        <p:nvPicPr>
          <p:cNvPr id="10" name="Imagen 9" descr="Interfaz de usuario gráfica, Texto, Aplicación&#10;&#10;Descripción generada automáticamente">
            <a:extLst>
              <a:ext uri="{FF2B5EF4-FFF2-40B4-BE49-F238E27FC236}">
                <a16:creationId xmlns:a16="http://schemas.microsoft.com/office/drawing/2014/main" id="{2129B515-4941-46F7-8705-41EF7A6375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89888" y="1199625"/>
            <a:ext cx="2659020" cy="5205369"/>
          </a:xfrm>
          <a:prstGeom prst="rect">
            <a:avLst/>
          </a:prstGeom>
        </p:spPr>
      </p:pic>
    </p:spTree>
    <p:extLst>
      <p:ext uri="{BB962C8B-B14F-4D97-AF65-F5344CB8AC3E}">
        <p14:creationId xmlns:p14="http://schemas.microsoft.com/office/powerpoint/2010/main" val="39253631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F1C08F5-822C-4AE3-93EC-E4D4993C4756}"/>
              </a:ext>
            </a:extLst>
          </p:cNvPr>
          <p:cNvSpPr txBox="1"/>
          <p:nvPr/>
        </p:nvSpPr>
        <p:spPr>
          <a:xfrm>
            <a:off x="1" y="5579472"/>
            <a:ext cx="12191999"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Los Riesgos de las Redes Sociales - YouTube</a:t>
            </a:r>
            <a:endParaRPr lang="es-ES" dirty="0">
              <a:solidFill>
                <a:srgbClr val="5F6DAC"/>
              </a:solidFill>
              <a:latin typeface="Gotham Black" pitchFamily="50" charset="0"/>
            </a:endParaRPr>
          </a:p>
        </p:txBody>
      </p:sp>
      <p:pic>
        <p:nvPicPr>
          <p:cNvPr id="6" name="Imagen 5" descr="Hombre sentado en una silla&#10;&#10;Descripción generada automáticamente con confianza media">
            <a:extLst>
              <a:ext uri="{FF2B5EF4-FFF2-40B4-BE49-F238E27FC236}">
                <a16:creationId xmlns:a16="http://schemas.microsoft.com/office/drawing/2014/main" id="{4BE4E4EA-2077-44E7-8B6D-4B23D2C903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9555" y="495513"/>
            <a:ext cx="8572889" cy="48402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4058297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DF242E6-CD95-440D-9E07-AEEED7B4681C}"/>
              </a:ext>
            </a:extLst>
          </p:cNvPr>
          <p:cNvSpPr txBox="1"/>
          <p:nvPr/>
        </p:nvSpPr>
        <p:spPr>
          <a:xfrm>
            <a:off x="0" y="5820480"/>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Antes de colgar tu imagen en la web...piénsalo - YouTube</a:t>
            </a:r>
            <a:endParaRPr lang="es-ES" dirty="0">
              <a:solidFill>
                <a:srgbClr val="5F6DAC"/>
              </a:solidFill>
              <a:latin typeface="Gotham Black" pitchFamily="50" charset="0"/>
            </a:endParaRPr>
          </a:p>
        </p:txBody>
      </p:sp>
      <p:pic>
        <p:nvPicPr>
          <p:cNvPr id="6" name="Imagen 5" descr="Pantalla de televisión encendida con imagen de hombre&#10;&#10;Descripción generada automáticamente">
            <a:extLst>
              <a:ext uri="{FF2B5EF4-FFF2-40B4-BE49-F238E27FC236}">
                <a16:creationId xmlns:a16="http://schemas.microsoft.com/office/drawing/2014/main" id="{45A8A14B-B985-4982-83A5-2E341511A1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2750" y="580261"/>
            <a:ext cx="6286500" cy="50065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3973261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A4549CC-CD16-41E3-AF7E-354DDA684237}"/>
              </a:ext>
            </a:extLst>
          </p:cNvPr>
          <p:cNvSpPr txBox="1"/>
          <p:nvPr/>
        </p:nvSpPr>
        <p:spPr>
          <a:xfrm>
            <a:off x="0" y="274290"/>
            <a:ext cx="12192000" cy="6309420"/>
          </a:xfrm>
          <a:prstGeom prst="rect">
            <a:avLst/>
          </a:prstGeom>
          <a:noFill/>
        </p:spPr>
        <p:txBody>
          <a:bodyPr wrap="square" rtlCol="0">
            <a:spAutoFit/>
          </a:bodyPr>
          <a:lstStyle/>
          <a:p>
            <a:pPr algn="ctr"/>
            <a:r>
              <a:rPr lang="es-ES" sz="4400" b="1" dirty="0">
                <a:solidFill>
                  <a:srgbClr val="FF0000"/>
                </a:solidFill>
                <a:effectLst>
                  <a:outerShdw blurRad="38100" dist="38100" dir="2700000" algn="tl">
                    <a:srgbClr val="000000">
                      <a:alpha val="43137"/>
                    </a:srgbClr>
                  </a:outerShdw>
                </a:effectLst>
              </a:rPr>
              <a:t>  </a:t>
            </a:r>
            <a:r>
              <a:rPr lang="es-ES" sz="4400" b="1" dirty="0">
                <a:solidFill>
                  <a:srgbClr val="5F6DB2"/>
                </a:solidFill>
                <a:effectLst>
                  <a:outerShdw blurRad="38100" dist="38100" dir="2700000" algn="tl">
                    <a:srgbClr val="000000">
                      <a:alpha val="43137"/>
                    </a:srgbClr>
                  </a:outerShdw>
                </a:effectLst>
                <a:latin typeface="Gotham Black" pitchFamily="50" charset="0"/>
              </a:rPr>
              <a:t>SEXTING.</a:t>
            </a:r>
          </a:p>
          <a:p>
            <a:pPr algn="ctr"/>
            <a:endParaRPr lang="es-ES" b="1" dirty="0">
              <a:latin typeface="Gotham" pitchFamily="50" charset="0"/>
            </a:endParaRPr>
          </a:p>
          <a:p>
            <a:pPr marL="342900" indent="-342900" algn="ctr">
              <a:buAutoNum type="arabicPeriod"/>
            </a:pPr>
            <a:r>
              <a:rPr lang="es-ES" b="1" dirty="0">
                <a:latin typeface="Gotham" pitchFamily="50" charset="0"/>
              </a:rPr>
              <a:t>Existe otra persona implicada de la que ahora dependes.</a:t>
            </a:r>
          </a:p>
          <a:p>
            <a:pPr marL="342900" indent="-342900" algn="ctr">
              <a:buAutoNum type="arabicPeriod"/>
            </a:pPr>
            <a:endParaRPr lang="es-ES" b="1" dirty="0">
              <a:latin typeface="Gotham" pitchFamily="50" charset="0"/>
            </a:endParaRPr>
          </a:p>
          <a:p>
            <a:pPr marL="342900" indent="-342900" algn="ctr">
              <a:buAutoNum type="arabicPeriod"/>
            </a:pPr>
            <a:r>
              <a:rPr lang="es-ES" b="1" dirty="0">
                <a:latin typeface="Gotham" pitchFamily="50" charset="0"/>
              </a:rPr>
              <a:t>Las personas y las relaciones pueden cambiar.</a:t>
            </a:r>
          </a:p>
          <a:p>
            <a:pPr marL="342900" indent="-342900" algn="ctr">
              <a:buAutoNum type="arabicPeriod"/>
            </a:pPr>
            <a:endParaRPr lang="es-ES" b="1" dirty="0">
              <a:latin typeface="Gotham" pitchFamily="50" charset="0"/>
            </a:endParaRPr>
          </a:p>
          <a:p>
            <a:pPr marL="342900" indent="-342900" algn="ctr">
              <a:buAutoNum type="arabicPeriod"/>
            </a:pPr>
            <a:r>
              <a:rPr lang="es-ES" b="1" dirty="0">
                <a:latin typeface="Gotham" pitchFamily="50" charset="0"/>
              </a:rPr>
              <a:t>La protección de la información digital es complicada.</a:t>
            </a:r>
          </a:p>
          <a:p>
            <a:pPr marL="342900" indent="-342900" algn="ctr">
              <a:buAutoNum type="arabicPeriod"/>
            </a:pPr>
            <a:endParaRPr lang="es-ES" b="1" dirty="0">
              <a:latin typeface="Gotham" pitchFamily="50" charset="0"/>
            </a:endParaRPr>
          </a:p>
          <a:p>
            <a:pPr marL="342900" indent="-342900" algn="ctr">
              <a:buAutoNum type="arabicPeriod"/>
            </a:pPr>
            <a:r>
              <a:rPr lang="es-ES" b="1" dirty="0">
                <a:latin typeface="Gotham" pitchFamily="50" charset="0"/>
              </a:rPr>
              <a:t>La distribución de información digital es incontrolable.</a:t>
            </a:r>
          </a:p>
          <a:p>
            <a:pPr marL="342900" indent="-342900" algn="ctr">
              <a:buAutoNum type="arabicPeriod"/>
            </a:pPr>
            <a:endParaRPr lang="es-ES" b="1" dirty="0">
              <a:latin typeface="Gotham" pitchFamily="50" charset="0"/>
            </a:endParaRPr>
          </a:p>
          <a:p>
            <a:pPr marL="342900" indent="-342900" algn="ctr">
              <a:buAutoNum type="arabicPeriod"/>
            </a:pPr>
            <a:r>
              <a:rPr lang="es-ES" b="1" dirty="0">
                <a:latin typeface="Gotham" pitchFamily="50" charset="0"/>
              </a:rPr>
              <a:t>Una imagen puede aportar mucha información.</a:t>
            </a:r>
          </a:p>
          <a:p>
            <a:pPr marL="342900" indent="-342900" algn="ctr">
              <a:buAutoNum type="arabicPeriod"/>
            </a:pPr>
            <a:endParaRPr lang="es-ES" b="1" dirty="0">
              <a:latin typeface="Gotham" pitchFamily="50" charset="0"/>
            </a:endParaRPr>
          </a:p>
          <a:p>
            <a:pPr marL="342900" indent="-342900" algn="ctr">
              <a:buAutoNum type="arabicPeriod"/>
            </a:pPr>
            <a:r>
              <a:rPr lang="es-ES" b="1" dirty="0">
                <a:latin typeface="Gotham" pitchFamily="50" charset="0"/>
              </a:rPr>
              <a:t>Existen leyes que penalizan acciones ligadas al </a:t>
            </a:r>
            <a:r>
              <a:rPr lang="es-ES" b="1" dirty="0" err="1">
                <a:latin typeface="Gotham" pitchFamily="50" charset="0"/>
              </a:rPr>
              <a:t>sexting</a:t>
            </a:r>
            <a:r>
              <a:rPr lang="es-ES" b="1" dirty="0">
                <a:latin typeface="Gotham" pitchFamily="50" charset="0"/>
              </a:rPr>
              <a:t>.</a:t>
            </a:r>
          </a:p>
          <a:p>
            <a:pPr marL="342900" indent="-342900" algn="ctr">
              <a:buAutoNum type="arabicPeriod"/>
            </a:pPr>
            <a:endParaRPr lang="es-ES" b="1" dirty="0">
              <a:latin typeface="Gotham" pitchFamily="50" charset="0"/>
            </a:endParaRPr>
          </a:p>
          <a:p>
            <a:pPr marL="342900" indent="-342900" algn="ctr">
              <a:buAutoNum type="arabicPeriod"/>
            </a:pPr>
            <a:r>
              <a:rPr lang="es-ES" b="1" dirty="0">
                <a:latin typeface="Gotham" pitchFamily="50" charset="0"/>
              </a:rPr>
              <a:t>Se produce </a:t>
            </a:r>
            <a:r>
              <a:rPr lang="es-ES" b="1" dirty="0" err="1">
                <a:latin typeface="Gotham" pitchFamily="50" charset="0"/>
              </a:rPr>
              <a:t>sextorsión</a:t>
            </a:r>
            <a:r>
              <a:rPr lang="es-ES" b="1" dirty="0">
                <a:latin typeface="Gotham" pitchFamily="50" charset="0"/>
              </a:rPr>
              <a:t> si la imagen de </a:t>
            </a:r>
            <a:r>
              <a:rPr lang="es-ES" b="1" dirty="0" err="1">
                <a:latin typeface="Gotham" pitchFamily="50" charset="0"/>
              </a:rPr>
              <a:t>sexting</a:t>
            </a:r>
            <a:r>
              <a:rPr lang="es-ES" b="1" dirty="0">
                <a:latin typeface="Gotham" pitchFamily="50" charset="0"/>
              </a:rPr>
              <a:t> cae en manos de chantajistas.</a:t>
            </a:r>
          </a:p>
          <a:p>
            <a:pPr marL="342900" indent="-342900" algn="ctr">
              <a:buAutoNum type="arabicPeriod"/>
            </a:pPr>
            <a:endParaRPr lang="es-ES" b="1" dirty="0">
              <a:latin typeface="Gotham" pitchFamily="50" charset="0"/>
            </a:endParaRPr>
          </a:p>
          <a:p>
            <a:pPr marL="342900" indent="-342900" algn="ctr">
              <a:buAutoNum type="arabicPeriod"/>
            </a:pPr>
            <a:r>
              <a:rPr lang="es-ES" b="1" dirty="0">
                <a:latin typeface="Gotham" pitchFamily="50" charset="0"/>
              </a:rPr>
              <a:t>Internet es rápida y potente.</a:t>
            </a:r>
          </a:p>
          <a:p>
            <a:pPr marL="342900" indent="-342900" algn="ctr">
              <a:buAutoNum type="arabicPeriod"/>
            </a:pPr>
            <a:endParaRPr lang="es-ES" b="1" dirty="0">
              <a:latin typeface="Gotham" pitchFamily="50" charset="0"/>
            </a:endParaRPr>
          </a:p>
          <a:p>
            <a:pPr marL="342900" indent="-342900" algn="ctr">
              <a:buAutoNum type="arabicPeriod"/>
            </a:pPr>
            <a:r>
              <a:rPr lang="es-ES" b="1" dirty="0">
                <a:latin typeface="Gotham" pitchFamily="50" charset="0"/>
              </a:rPr>
              <a:t>Las redes sociales facilitan la información a personas cercanas.</a:t>
            </a:r>
          </a:p>
          <a:p>
            <a:pPr marL="342900" indent="-342900" algn="ctr">
              <a:buAutoNum type="arabicPeriod"/>
            </a:pPr>
            <a:endParaRPr lang="es-ES" b="1" dirty="0">
              <a:latin typeface="Gotham" pitchFamily="50" charset="0"/>
            </a:endParaRPr>
          </a:p>
          <a:p>
            <a:pPr marL="342900" indent="-342900" algn="ctr">
              <a:buAutoNum type="arabicPeriod"/>
            </a:pPr>
            <a:r>
              <a:rPr lang="es-ES" b="1" dirty="0">
                <a:latin typeface="Gotham" pitchFamily="50" charset="0"/>
              </a:rPr>
              <a:t>Existe grave riesgo de </a:t>
            </a:r>
            <a:r>
              <a:rPr lang="es-ES" b="1" dirty="0" err="1">
                <a:latin typeface="Gotham" pitchFamily="50" charset="0"/>
              </a:rPr>
              <a:t>ciberbullying</a:t>
            </a:r>
            <a:r>
              <a:rPr lang="es-ES" b="1" dirty="0">
                <a:latin typeface="Gotham" pitchFamily="50" charset="0"/>
              </a:rPr>
              <a:t> si la imagen de </a:t>
            </a:r>
            <a:r>
              <a:rPr lang="es-ES" b="1" dirty="0" err="1">
                <a:latin typeface="Gotham" pitchFamily="50" charset="0"/>
              </a:rPr>
              <a:t>sexting</a:t>
            </a:r>
            <a:r>
              <a:rPr lang="es-ES" b="1" dirty="0">
                <a:latin typeface="Gotham" pitchFamily="50" charset="0"/>
              </a:rPr>
              <a:t> se hace pública en internet.</a:t>
            </a:r>
          </a:p>
        </p:txBody>
      </p:sp>
    </p:spTree>
    <p:extLst>
      <p:ext uri="{BB962C8B-B14F-4D97-AF65-F5344CB8AC3E}">
        <p14:creationId xmlns:p14="http://schemas.microsoft.com/office/powerpoint/2010/main" val="171717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barn(inVertical)">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wipe(down)">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wipe(down)">
                                      <p:cBhvr>
                                        <p:cTn id="17" dur="500"/>
                                        <p:tgtEl>
                                          <p:spTgt spid="2">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8" end="8"/>
                                            </p:txEl>
                                          </p:spTgt>
                                        </p:tgtEl>
                                        <p:attrNameLst>
                                          <p:attrName>style.visibility</p:attrName>
                                        </p:attrNameLst>
                                      </p:cBhvr>
                                      <p:to>
                                        <p:strVal val="visible"/>
                                      </p:to>
                                    </p:set>
                                    <p:animEffect transition="in" filter="wipe(down)">
                                      <p:cBhvr>
                                        <p:cTn id="22" dur="500"/>
                                        <p:tgtEl>
                                          <p:spTgt spid="2">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animEffect transition="in" filter="wipe(down)">
                                      <p:cBhvr>
                                        <p:cTn id="27" dur="500"/>
                                        <p:tgtEl>
                                          <p:spTgt spid="2">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12" end="12"/>
                                            </p:txEl>
                                          </p:spTgt>
                                        </p:tgtEl>
                                        <p:attrNameLst>
                                          <p:attrName>style.visibility</p:attrName>
                                        </p:attrNameLst>
                                      </p:cBhvr>
                                      <p:to>
                                        <p:strVal val="visible"/>
                                      </p:to>
                                    </p:set>
                                    <p:animEffect transition="in" filter="wipe(down)">
                                      <p:cBhvr>
                                        <p:cTn id="32" dur="500"/>
                                        <p:tgtEl>
                                          <p:spTgt spid="2">
                                            <p:txEl>
                                              <p:pRg st="12" end="1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14" end="14"/>
                                            </p:txEl>
                                          </p:spTgt>
                                        </p:tgtEl>
                                        <p:attrNameLst>
                                          <p:attrName>style.visibility</p:attrName>
                                        </p:attrNameLst>
                                      </p:cBhvr>
                                      <p:to>
                                        <p:strVal val="visible"/>
                                      </p:to>
                                    </p:set>
                                    <p:animEffect transition="in" filter="wipe(down)">
                                      <p:cBhvr>
                                        <p:cTn id="37" dur="500"/>
                                        <p:tgtEl>
                                          <p:spTgt spid="2">
                                            <p:txEl>
                                              <p:pRg st="14" end="1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16" end="16"/>
                                            </p:txEl>
                                          </p:spTgt>
                                        </p:tgtEl>
                                        <p:attrNameLst>
                                          <p:attrName>style.visibility</p:attrName>
                                        </p:attrNameLst>
                                      </p:cBhvr>
                                      <p:to>
                                        <p:strVal val="visible"/>
                                      </p:to>
                                    </p:set>
                                    <p:animEffect transition="in" filter="wipe(down)">
                                      <p:cBhvr>
                                        <p:cTn id="42" dur="500"/>
                                        <p:tgtEl>
                                          <p:spTgt spid="2">
                                            <p:txEl>
                                              <p:pRg st="16" end="1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
                                            <p:txEl>
                                              <p:pRg st="18" end="18"/>
                                            </p:txEl>
                                          </p:spTgt>
                                        </p:tgtEl>
                                        <p:attrNameLst>
                                          <p:attrName>style.visibility</p:attrName>
                                        </p:attrNameLst>
                                      </p:cBhvr>
                                      <p:to>
                                        <p:strVal val="visible"/>
                                      </p:to>
                                    </p:set>
                                    <p:animEffect transition="in" filter="wipe(down)">
                                      <p:cBhvr>
                                        <p:cTn id="47" dur="500"/>
                                        <p:tgtEl>
                                          <p:spTgt spid="2">
                                            <p:txEl>
                                              <p:pRg st="18" end="1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
                                            <p:txEl>
                                              <p:pRg st="20" end="20"/>
                                            </p:txEl>
                                          </p:spTgt>
                                        </p:tgtEl>
                                        <p:attrNameLst>
                                          <p:attrName>style.visibility</p:attrName>
                                        </p:attrNameLst>
                                      </p:cBhvr>
                                      <p:to>
                                        <p:strVal val="visible"/>
                                      </p:to>
                                    </p:set>
                                    <p:animEffect transition="in" filter="wipe(down)">
                                      <p:cBhvr>
                                        <p:cTn id="52" dur="500"/>
                                        <p:tgtEl>
                                          <p:spTgt spid="2">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994FA8-CBFC-429A-996B-4E4AAD6775C3}"/>
              </a:ext>
            </a:extLst>
          </p:cNvPr>
          <p:cNvSpPr txBox="1"/>
          <p:nvPr/>
        </p:nvSpPr>
        <p:spPr>
          <a:xfrm>
            <a:off x="0" y="948690"/>
            <a:ext cx="12192000" cy="5909310"/>
          </a:xfrm>
          <a:prstGeom prst="rect">
            <a:avLst/>
          </a:prstGeom>
          <a:noFill/>
        </p:spPr>
        <p:txBody>
          <a:bodyPr wrap="square" rtlCol="0">
            <a:spAutoFit/>
          </a:bodyPr>
          <a:lstStyle/>
          <a:p>
            <a:pPr algn="ctr">
              <a:buFont typeface="+mj-lt"/>
              <a:buAutoNum type="arabicPeriod"/>
            </a:pPr>
            <a:r>
              <a:rPr lang="es-ES" sz="2400" b="0" i="0" dirty="0">
                <a:solidFill>
                  <a:srgbClr val="000000"/>
                </a:solidFill>
                <a:effectLst/>
                <a:latin typeface="Gotham Black" pitchFamily="50" charset="0"/>
              </a:rPr>
              <a:t>Todo lo que haces en la vida real y en la vida virtual, tiene y va a tener consecuencias: “Demuestra tu sentido común”.</a:t>
            </a:r>
          </a:p>
          <a:p>
            <a:pPr algn="ctr">
              <a:buFont typeface="+mj-lt"/>
              <a:buAutoNum type="arabicPeriod"/>
            </a:pPr>
            <a:r>
              <a:rPr lang="es-ES" sz="2400" b="0" i="0" dirty="0">
                <a:solidFill>
                  <a:srgbClr val="5F6DB2"/>
                </a:solidFill>
                <a:effectLst/>
                <a:latin typeface="Gotham Black" pitchFamily="50" charset="0"/>
              </a:rPr>
              <a:t>Si sufres acoso en la red, no silencies el problema, pide ayuda a tiempo, ¡hay solución!</a:t>
            </a:r>
          </a:p>
          <a:p>
            <a:pPr algn="ctr">
              <a:buFont typeface="+mj-lt"/>
              <a:buAutoNum type="arabicPeriod"/>
            </a:pPr>
            <a:r>
              <a:rPr lang="es-ES" sz="2400" b="0" i="0" dirty="0">
                <a:solidFill>
                  <a:srgbClr val="000000"/>
                </a:solidFill>
                <a:effectLst/>
                <a:latin typeface="Gotham Black" pitchFamily="50" charset="0"/>
              </a:rPr>
              <a:t>Denuncia y rechaza los contenidos machistas en la red.</a:t>
            </a:r>
          </a:p>
          <a:p>
            <a:pPr algn="ctr">
              <a:buFont typeface="+mj-lt"/>
              <a:buAutoNum type="arabicPeriod"/>
            </a:pPr>
            <a:r>
              <a:rPr lang="es-ES" sz="2400" dirty="0">
                <a:solidFill>
                  <a:srgbClr val="000000"/>
                </a:solidFill>
                <a:latin typeface="Gotham Black" pitchFamily="50" charset="0"/>
              </a:rPr>
              <a:t>.</a:t>
            </a:r>
            <a:r>
              <a:rPr lang="es-ES" sz="2400" dirty="0">
                <a:solidFill>
                  <a:srgbClr val="5F6DB2"/>
                </a:solidFill>
                <a:latin typeface="Gotham Black" pitchFamily="50" charset="0"/>
              </a:rPr>
              <a:t> Comunícate en la red como “persona”, sin estereotipos machistas</a:t>
            </a:r>
            <a:endParaRPr lang="es-ES" sz="2400" b="0" i="0" dirty="0">
              <a:solidFill>
                <a:srgbClr val="5F6DB2"/>
              </a:solidFill>
              <a:effectLst/>
              <a:latin typeface="Gotham Black" pitchFamily="50" charset="0"/>
            </a:endParaRPr>
          </a:p>
          <a:p>
            <a:pPr algn="ctr">
              <a:buFont typeface="+mj-lt"/>
              <a:buAutoNum type="arabicPeriod"/>
            </a:pPr>
            <a:r>
              <a:rPr lang="es-ES" sz="2400" b="0" i="0" dirty="0">
                <a:solidFill>
                  <a:srgbClr val="000000"/>
                </a:solidFill>
                <a:effectLst/>
                <a:latin typeface="Gotham Black" pitchFamily="50" charset="0"/>
              </a:rPr>
              <a:t>En tus relaciones no te EN-REDES. Las cuestiones sentimentales se resuelven mejor en persona.</a:t>
            </a:r>
          </a:p>
          <a:p>
            <a:pPr algn="ctr">
              <a:buFont typeface="+mj-lt"/>
              <a:buAutoNum type="arabicPeriod"/>
            </a:pPr>
            <a:r>
              <a:rPr lang="es-ES" sz="2400" b="0" i="0" dirty="0">
                <a:solidFill>
                  <a:srgbClr val="5F6DB2"/>
                </a:solidFill>
                <a:effectLst/>
                <a:latin typeface="Gotham Black" pitchFamily="50" charset="0"/>
              </a:rPr>
              <a:t>Ten en cuenta que lo que publicas en la red, se queda en la red: “Cuida tu imagen”.</a:t>
            </a:r>
          </a:p>
          <a:p>
            <a:pPr algn="ctr">
              <a:buFont typeface="+mj-lt"/>
              <a:buAutoNum type="arabicPeriod"/>
            </a:pPr>
            <a:r>
              <a:rPr lang="es-ES" sz="2400" b="0" i="0" dirty="0">
                <a:solidFill>
                  <a:srgbClr val="000000"/>
                </a:solidFill>
                <a:effectLst/>
                <a:latin typeface="Gotham Black" pitchFamily="50" charset="0"/>
              </a:rPr>
              <a:t>Distingue siempre lo virtual de lo real: “Mejor el cara a cara”.</a:t>
            </a:r>
          </a:p>
          <a:p>
            <a:pPr algn="ctr">
              <a:buFont typeface="+mj-lt"/>
              <a:buAutoNum type="arabicPeriod"/>
            </a:pPr>
            <a:r>
              <a:rPr lang="es-ES" sz="2400" b="0" i="0" dirty="0">
                <a:solidFill>
                  <a:srgbClr val="5F6DB2"/>
                </a:solidFill>
                <a:effectLst/>
                <a:latin typeface="Gotham Black" pitchFamily="50" charset="0"/>
              </a:rPr>
              <a:t>No hagas nunca en Internet lo que no harías en la vida real.</a:t>
            </a:r>
          </a:p>
          <a:p>
            <a:pPr algn="ctr">
              <a:buFont typeface="+mj-lt"/>
              <a:buAutoNum type="arabicPeriod"/>
            </a:pPr>
            <a:r>
              <a:rPr lang="es-ES" sz="2400" b="0" i="0" dirty="0">
                <a:solidFill>
                  <a:srgbClr val="000000"/>
                </a:solidFill>
                <a:effectLst/>
                <a:latin typeface="Gotham Black" pitchFamily="50" charset="0"/>
              </a:rPr>
              <a:t>Sé crítico con los modelos de masculinidad y feminidad que hay en la red: “Crea Igualdad”.</a:t>
            </a:r>
          </a:p>
          <a:p>
            <a:pPr algn="ctr">
              <a:buFont typeface="+mj-lt"/>
              <a:buAutoNum type="arabicPeriod"/>
            </a:pPr>
            <a:r>
              <a:rPr lang="es-ES" sz="2400" b="0" i="0" dirty="0">
                <a:solidFill>
                  <a:srgbClr val="5F6DB2"/>
                </a:solidFill>
                <a:effectLst/>
                <a:latin typeface="Gotham Black" pitchFamily="50" charset="0"/>
              </a:rPr>
              <a:t>Red social no es red real: “Analiza todo desde una perspectiva crítica”.</a:t>
            </a:r>
          </a:p>
          <a:p>
            <a:endParaRPr lang="es-ES" dirty="0"/>
          </a:p>
        </p:txBody>
      </p:sp>
      <p:sp>
        <p:nvSpPr>
          <p:cNvPr id="3" name="CuadroTexto 2">
            <a:extLst>
              <a:ext uri="{FF2B5EF4-FFF2-40B4-BE49-F238E27FC236}">
                <a16:creationId xmlns:a16="http://schemas.microsoft.com/office/drawing/2014/main" id="{CA85FB3F-0F5A-45D4-B871-856E8A83170C}"/>
              </a:ext>
            </a:extLst>
          </p:cNvPr>
          <p:cNvSpPr txBox="1"/>
          <p:nvPr/>
        </p:nvSpPr>
        <p:spPr>
          <a:xfrm>
            <a:off x="0" y="90535"/>
            <a:ext cx="12192000" cy="584775"/>
          </a:xfrm>
          <a:prstGeom prst="rect">
            <a:avLst/>
          </a:prstGeom>
          <a:noFill/>
        </p:spPr>
        <p:txBody>
          <a:bodyPr wrap="square" rtlCol="0">
            <a:spAutoFit/>
          </a:bodyPr>
          <a:lstStyle/>
          <a:p>
            <a:pPr algn="ctr"/>
            <a:r>
              <a:rPr lang="es-ES" sz="3200" b="1" dirty="0">
                <a:solidFill>
                  <a:srgbClr val="5F6DB2"/>
                </a:solidFill>
                <a:effectLst>
                  <a:outerShdw blurRad="38100" dist="38100" dir="2700000" algn="tl">
                    <a:srgbClr val="000000">
                      <a:alpha val="43137"/>
                    </a:srgbClr>
                  </a:outerShdw>
                </a:effectLst>
                <a:latin typeface="Gotham Black" pitchFamily="50" charset="0"/>
              </a:rPr>
              <a:t>LOS DIEZ MANDAMIENTOS DE LAS REDES SOCIALES</a:t>
            </a:r>
          </a:p>
        </p:txBody>
      </p:sp>
    </p:spTree>
    <p:extLst>
      <p:ext uri="{BB962C8B-B14F-4D97-AF65-F5344CB8AC3E}">
        <p14:creationId xmlns:p14="http://schemas.microsoft.com/office/powerpoint/2010/main" val="30480819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D9F4809-959B-467A-9670-9DCE914273CB}"/>
              </a:ext>
            </a:extLst>
          </p:cNvPr>
          <p:cNvSpPr txBox="1"/>
          <p:nvPr/>
        </p:nvSpPr>
        <p:spPr>
          <a:xfrm>
            <a:off x="0" y="5664930"/>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ENCUENTRA EL VERDADERO AMOR: Capítulo 1. Fútbol. - YouTube</a:t>
            </a:r>
            <a:endParaRPr lang="es-ES" dirty="0">
              <a:solidFill>
                <a:srgbClr val="5F6DAC"/>
              </a:solidFill>
              <a:latin typeface="Gotham Black" pitchFamily="50" charset="0"/>
            </a:endParaRPr>
          </a:p>
        </p:txBody>
      </p:sp>
      <p:pic>
        <p:nvPicPr>
          <p:cNvPr id="6" name="Imagen 5" descr="Una persona sentada en una cama&#10;&#10;Descripción generada automáticamente">
            <a:extLst>
              <a:ext uri="{FF2B5EF4-FFF2-40B4-BE49-F238E27FC236}">
                <a16:creationId xmlns:a16="http://schemas.microsoft.com/office/drawing/2014/main" id="{A00D6C04-A004-4C83-BC81-DA7E1704EC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4869" y="373044"/>
            <a:ext cx="8522261" cy="4844163"/>
          </a:xfrm>
          <a:prstGeom prst="rect">
            <a:avLst/>
          </a:prstGeom>
        </p:spPr>
      </p:pic>
    </p:spTree>
    <p:extLst>
      <p:ext uri="{BB962C8B-B14F-4D97-AF65-F5344CB8AC3E}">
        <p14:creationId xmlns:p14="http://schemas.microsoft.com/office/powerpoint/2010/main" val="136562988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A3B8EDB-3D33-4B5B-8F3D-9E554D3FD6FE}"/>
              </a:ext>
            </a:extLst>
          </p:cNvPr>
          <p:cNvSpPr txBox="1"/>
          <p:nvPr/>
        </p:nvSpPr>
        <p:spPr>
          <a:xfrm>
            <a:off x="0" y="5808442"/>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JESSE &amp; JOY, Alejandro Sanz - No Soy Una de Esas (Video Oficial) - YouTube</a:t>
            </a:r>
            <a:endParaRPr lang="es-ES" dirty="0">
              <a:solidFill>
                <a:srgbClr val="5F6DAC"/>
              </a:solidFill>
              <a:latin typeface="Gotham Black" pitchFamily="50" charset="0"/>
            </a:endParaRPr>
          </a:p>
        </p:txBody>
      </p:sp>
      <p:pic>
        <p:nvPicPr>
          <p:cNvPr id="6" name="Imagen 5" descr="Pantalla de televisión encendida con imagen de hombre&#10;&#10;Descripción generada automáticamente">
            <a:extLst>
              <a:ext uri="{FF2B5EF4-FFF2-40B4-BE49-F238E27FC236}">
                <a16:creationId xmlns:a16="http://schemas.microsoft.com/office/drawing/2014/main" id="{E3972296-CAA8-41D6-9ABB-BFD374C5A9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8369" y="582689"/>
            <a:ext cx="8655262" cy="48732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364922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FC522B2-E9B6-4641-8572-9F367F6F73C9}"/>
              </a:ext>
            </a:extLst>
          </p:cNvPr>
          <p:cNvSpPr txBox="1"/>
          <p:nvPr/>
        </p:nvSpPr>
        <p:spPr>
          <a:xfrm>
            <a:off x="0" y="5348735"/>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ENCUENTRA EL VERDADERO AMOR: Capítulo 2. Árbol. - YouTube</a:t>
            </a:r>
            <a:endParaRPr lang="es-ES" dirty="0">
              <a:solidFill>
                <a:srgbClr val="5F6DAC"/>
              </a:solidFill>
              <a:latin typeface="Gotham Black" pitchFamily="50" charset="0"/>
            </a:endParaRPr>
          </a:p>
        </p:txBody>
      </p:sp>
      <p:pic>
        <p:nvPicPr>
          <p:cNvPr id="6" name="Imagen 5" descr="Imagen que contiene Interfaz de usuario gráfica&#10;&#10;Descripción generada automáticamente">
            <a:extLst>
              <a:ext uri="{FF2B5EF4-FFF2-40B4-BE49-F238E27FC236}">
                <a16:creationId xmlns:a16="http://schemas.microsoft.com/office/drawing/2014/main" id="{B906539F-A728-4D54-A9AE-B8E55404C1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1769" y="469827"/>
            <a:ext cx="8348461" cy="46639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022732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B2216DD-B408-4D02-8FFE-C9F0371D3EF2}"/>
              </a:ext>
            </a:extLst>
          </p:cNvPr>
          <p:cNvSpPr txBox="1"/>
          <p:nvPr/>
        </p:nvSpPr>
        <p:spPr>
          <a:xfrm>
            <a:off x="0" y="5639292"/>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MITOS DEL AMOR ROMÁNTICO - YouTube</a:t>
            </a:r>
            <a:endParaRPr lang="es-ES" dirty="0">
              <a:solidFill>
                <a:srgbClr val="5F6DAC"/>
              </a:solidFill>
              <a:latin typeface="Gotham Black" pitchFamily="50" charset="0"/>
            </a:endParaRPr>
          </a:p>
        </p:txBody>
      </p:sp>
      <p:pic>
        <p:nvPicPr>
          <p:cNvPr id="6" name="Imagen 5" descr="Una persona en frente de una ventana&#10;&#10;Descripción generada automáticamente con confianza media">
            <a:extLst>
              <a:ext uri="{FF2B5EF4-FFF2-40B4-BE49-F238E27FC236}">
                <a16:creationId xmlns:a16="http://schemas.microsoft.com/office/drawing/2014/main" id="{50BC9EDF-2124-4BD4-8C9B-A31035232A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4103" y="734939"/>
            <a:ext cx="8143794" cy="46019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70977458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9CCB1B8-17FE-476C-AAFB-4E77DE016957}"/>
              </a:ext>
            </a:extLst>
          </p:cNvPr>
          <p:cNvSpPr txBox="1"/>
          <p:nvPr/>
        </p:nvSpPr>
        <p:spPr>
          <a:xfrm>
            <a:off x="0" y="1762125"/>
            <a:ext cx="12192000" cy="4678204"/>
          </a:xfrm>
          <a:prstGeom prst="rect">
            <a:avLst/>
          </a:prstGeom>
          <a:noFill/>
        </p:spPr>
        <p:txBody>
          <a:bodyPr wrap="square" rtlCol="0">
            <a:spAutoFit/>
          </a:bodyPr>
          <a:lstStyle/>
          <a:p>
            <a:pPr algn="ctr"/>
            <a:r>
              <a:rPr lang="es-ES" sz="2800" dirty="0">
                <a:solidFill>
                  <a:srgbClr val="5F6DB2"/>
                </a:solidFill>
                <a:latin typeface="Gotham Black" pitchFamily="50" charset="0"/>
              </a:rPr>
              <a:t>¿Qué es el amor?</a:t>
            </a:r>
          </a:p>
          <a:p>
            <a:pPr algn="ctr"/>
            <a:endParaRPr lang="es-ES" dirty="0">
              <a:solidFill>
                <a:srgbClr val="5F6DB2"/>
              </a:solidFill>
              <a:latin typeface="Gotham Black" pitchFamily="50" charset="0"/>
            </a:endParaRPr>
          </a:p>
          <a:p>
            <a:pPr lvl="0" algn="just" eaLnBrk="0" fontAlgn="base" hangingPunct="0">
              <a:spcBef>
                <a:spcPct val="0"/>
              </a:spcBef>
              <a:spcAft>
                <a:spcPct val="0"/>
              </a:spcAft>
            </a:pPr>
            <a:r>
              <a:rPr lang="es-ES" altLang="es-ES" b="1" dirty="0">
                <a:solidFill>
                  <a:srgbClr val="000000"/>
                </a:solidFill>
                <a:latin typeface="Gotham Black" pitchFamily="50" charset="0"/>
              </a:rPr>
              <a:t>1. </a:t>
            </a:r>
            <a:r>
              <a:rPr lang="es-ES" altLang="es-ES" dirty="0">
                <a:solidFill>
                  <a:srgbClr val="000000"/>
                </a:solidFill>
                <a:latin typeface="Gotham Black" pitchFamily="50" charset="0"/>
              </a:rPr>
              <a:t>m. Sentimiento intenso del ser humano que, partiendo de su propia insuficiencia, necesita y busca el encuentro y unión con otro ser.</a:t>
            </a:r>
            <a:endParaRPr kumimoji="0" lang="es-ES" altLang="es-ES" b="0" i="0" u="none" strike="noStrike" cap="none" normalizeH="0" baseline="0" dirty="0">
              <a:ln>
                <a:noFill/>
              </a:ln>
              <a:solidFill>
                <a:schemeClr val="tx1"/>
              </a:solidFill>
              <a:effectLst/>
              <a:latin typeface="Gotham Black" pitchFamily="50" charset="0"/>
            </a:endParaRPr>
          </a:p>
          <a:p>
            <a:pPr lvl="0" algn="just" eaLnBrk="0" fontAlgn="base" hangingPunct="0">
              <a:spcBef>
                <a:spcPct val="0"/>
              </a:spcBef>
              <a:spcAft>
                <a:spcPct val="0"/>
              </a:spcAft>
            </a:pPr>
            <a:r>
              <a:rPr lang="es-ES" altLang="es-ES" b="1" dirty="0">
                <a:solidFill>
                  <a:srgbClr val="000000"/>
                </a:solidFill>
                <a:latin typeface="Gotham Black" pitchFamily="50" charset="0"/>
              </a:rPr>
              <a:t>2. </a:t>
            </a:r>
            <a:r>
              <a:rPr lang="es-ES" altLang="es-ES" dirty="0">
                <a:solidFill>
                  <a:srgbClr val="000000"/>
                </a:solidFill>
                <a:latin typeface="Gotham Black" pitchFamily="50" charset="0"/>
              </a:rPr>
              <a:t>m. Sentimiento hacia otra persona que naturalmente nos atrae y que, procurando reciprocidad en el deseo de unión, nos completa, alegra y da energía para convivir, comunicarnos y crear.</a:t>
            </a:r>
            <a:endParaRPr kumimoji="0" lang="es-ES" altLang="es-ES" b="0" i="0" u="none" strike="noStrike" cap="none" normalizeH="0" baseline="0" dirty="0">
              <a:ln>
                <a:noFill/>
              </a:ln>
              <a:solidFill>
                <a:schemeClr val="tx1"/>
              </a:solidFill>
              <a:effectLst/>
              <a:latin typeface="Gotham Black" pitchFamily="50" charset="0"/>
            </a:endParaRPr>
          </a:p>
          <a:p>
            <a:pPr lvl="0" algn="just" eaLnBrk="0" fontAlgn="base" hangingPunct="0">
              <a:spcBef>
                <a:spcPct val="0"/>
              </a:spcBef>
              <a:spcAft>
                <a:spcPct val="0"/>
              </a:spcAft>
            </a:pPr>
            <a:r>
              <a:rPr lang="es-ES" altLang="es-ES" b="1" dirty="0">
                <a:solidFill>
                  <a:srgbClr val="000000"/>
                </a:solidFill>
                <a:latin typeface="Gotham Black" pitchFamily="50" charset="0"/>
              </a:rPr>
              <a:t>3. </a:t>
            </a:r>
            <a:r>
              <a:rPr lang="es-ES" altLang="es-ES" dirty="0">
                <a:solidFill>
                  <a:srgbClr val="000000"/>
                </a:solidFill>
                <a:latin typeface="Gotham Black" pitchFamily="50" charset="0"/>
              </a:rPr>
              <a:t>m. Sentimiento de afecto, inclinación y entrega a alguien o algo.</a:t>
            </a:r>
          </a:p>
          <a:p>
            <a:pPr lvl="0" algn="ctr" eaLnBrk="0" fontAlgn="base" hangingPunct="0">
              <a:spcBef>
                <a:spcPct val="0"/>
              </a:spcBef>
              <a:spcAft>
                <a:spcPct val="0"/>
              </a:spcAft>
            </a:pPr>
            <a:endParaRPr kumimoji="0" lang="es-ES" altLang="es-ES" b="0" i="0" u="none" strike="noStrike" cap="none" normalizeH="0" baseline="0" dirty="0">
              <a:ln>
                <a:noFill/>
              </a:ln>
              <a:solidFill>
                <a:srgbClr val="000000"/>
              </a:solidFill>
              <a:effectLst/>
              <a:latin typeface="Gotham Black" pitchFamily="50" charset="0"/>
            </a:endParaRPr>
          </a:p>
          <a:p>
            <a:pPr lvl="0" algn="ctr" eaLnBrk="0" fontAlgn="base" hangingPunct="0">
              <a:spcBef>
                <a:spcPct val="0"/>
              </a:spcBef>
              <a:spcAft>
                <a:spcPct val="0"/>
              </a:spcAft>
            </a:pPr>
            <a:r>
              <a:rPr lang="es-ES" dirty="0">
                <a:latin typeface="Gotham Black" pitchFamily="50" charset="0"/>
              </a:rPr>
              <a:t>• La manifestación del amor es una construcción social. </a:t>
            </a:r>
          </a:p>
          <a:p>
            <a:pPr lvl="0" algn="ctr" eaLnBrk="0" fontAlgn="base" hangingPunct="0">
              <a:spcBef>
                <a:spcPct val="0"/>
              </a:spcBef>
              <a:spcAft>
                <a:spcPct val="0"/>
              </a:spcAft>
            </a:pPr>
            <a:r>
              <a:rPr lang="es-ES" dirty="0">
                <a:latin typeface="Gotham Black" pitchFamily="50" charset="0"/>
              </a:rPr>
              <a:t>• Varía según la cultura o la época. </a:t>
            </a:r>
          </a:p>
          <a:p>
            <a:pPr lvl="0" algn="ctr" eaLnBrk="0" fontAlgn="base" hangingPunct="0">
              <a:spcBef>
                <a:spcPct val="0"/>
              </a:spcBef>
              <a:spcAft>
                <a:spcPct val="0"/>
              </a:spcAft>
            </a:pPr>
            <a:r>
              <a:rPr lang="es-ES" dirty="0">
                <a:latin typeface="Gotham Black" pitchFamily="50" charset="0"/>
              </a:rPr>
              <a:t>• El núcleo fundamental de nuestra organización: </a:t>
            </a:r>
          </a:p>
          <a:p>
            <a:pPr lvl="0" algn="ctr" eaLnBrk="0" fontAlgn="base" hangingPunct="0">
              <a:spcBef>
                <a:spcPct val="0"/>
              </a:spcBef>
              <a:spcAft>
                <a:spcPct val="0"/>
              </a:spcAft>
            </a:pPr>
            <a:r>
              <a:rPr lang="es-ES" dirty="0">
                <a:latin typeface="Gotham Black" pitchFamily="50" charset="0"/>
              </a:rPr>
              <a:t>– familia </a:t>
            </a:r>
          </a:p>
          <a:p>
            <a:pPr lvl="0" algn="ctr" eaLnBrk="0" fontAlgn="base" hangingPunct="0">
              <a:spcBef>
                <a:spcPct val="0"/>
              </a:spcBef>
              <a:spcAft>
                <a:spcPct val="0"/>
              </a:spcAft>
            </a:pPr>
            <a:r>
              <a:rPr lang="es-ES" dirty="0">
                <a:latin typeface="Gotham Black" pitchFamily="50" charset="0"/>
              </a:rPr>
              <a:t>– matrimonio </a:t>
            </a:r>
          </a:p>
          <a:p>
            <a:pPr lvl="0" algn="ctr" eaLnBrk="0" fontAlgn="base" hangingPunct="0">
              <a:spcBef>
                <a:spcPct val="0"/>
              </a:spcBef>
              <a:spcAft>
                <a:spcPct val="0"/>
              </a:spcAft>
            </a:pPr>
            <a:r>
              <a:rPr lang="es-ES" dirty="0">
                <a:latin typeface="Gotham Black" pitchFamily="50" charset="0"/>
              </a:rPr>
              <a:t>– pareja</a:t>
            </a:r>
            <a:endParaRPr kumimoji="0" lang="es-ES" altLang="es-ES" b="0" i="0" u="none" strike="noStrike" cap="none" normalizeH="0" baseline="0" dirty="0">
              <a:ln>
                <a:noFill/>
              </a:ln>
              <a:solidFill>
                <a:schemeClr val="tx1"/>
              </a:solidFill>
              <a:effectLst/>
              <a:latin typeface="Gotham Black" pitchFamily="50" charset="0"/>
            </a:endParaRPr>
          </a:p>
          <a:p>
            <a:endParaRPr lang="es-ES" dirty="0">
              <a:latin typeface="Gotham Black" pitchFamily="50" charset="0"/>
            </a:endParaRPr>
          </a:p>
          <a:p>
            <a:endParaRPr lang="es-ES" dirty="0"/>
          </a:p>
        </p:txBody>
      </p:sp>
    </p:spTree>
    <p:extLst>
      <p:ext uri="{BB962C8B-B14F-4D97-AF65-F5344CB8AC3E}">
        <p14:creationId xmlns:p14="http://schemas.microsoft.com/office/powerpoint/2010/main" val="213433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circle(in)">
                                      <p:cBhvr>
                                        <p:cTn id="7" dur="2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 calcmode="lin" valueType="num">
                                      <p:cBhvr additive="base">
                                        <p:cTn id="18"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4" end="4"/>
                                            </p:txEl>
                                          </p:spTgt>
                                        </p:tgtEl>
                                        <p:attrNameLst>
                                          <p:attrName>style.visibility</p:attrName>
                                        </p:attrNameLst>
                                      </p:cBhvr>
                                      <p:to>
                                        <p:strVal val="visible"/>
                                      </p:to>
                                    </p:set>
                                    <p:anim calcmode="lin" valueType="num">
                                      <p:cBhvr additive="base">
                                        <p:cTn id="24"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 calcmode="lin" valueType="num">
                                      <p:cBhvr additive="base">
                                        <p:cTn id="30"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 calcmode="lin" valueType="num">
                                      <p:cBhvr additive="base">
                                        <p:cTn id="34"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2">
                                            <p:txEl>
                                              <p:pRg st="8" end="8"/>
                                            </p:txEl>
                                          </p:spTgt>
                                        </p:tgtEl>
                                        <p:attrNameLst>
                                          <p:attrName>style.visibility</p:attrName>
                                        </p:attrNameLst>
                                      </p:cBhvr>
                                      <p:to>
                                        <p:strVal val="visible"/>
                                      </p:to>
                                    </p:set>
                                    <p:anim calcmode="lin" valueType="num">
                                      <p:cBhvr additive="base">
                                        <p:cTn id="38"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 calcmode="lin" valueType="num">
                                      <p:cBhvr additive="base">
                                        <p:cTn id="42"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
                                            <p:txEl>
                                              <p:pRg st="9" end="9"/>
                                            </p:txEl>
                                          </p:spTgt>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2">
                                            <p:txEl>
                                              <p:pRg st="10" end="10"/>
                                            </p:txEl>
                                          </p:spTgt>
                                        </p:tgtEl>
                                        <p:attrNameLst>
                                          <p:attrName>style.visibility</p:attrName>
                                        </p:attrNameLst>
                                      </p:cBhvr>
                                      <p:to>
                                        <p:strVal val="visible"/>
                                      </p:to>
                                    </p:set>
                                    <p:anim calcmode="lin" valueType="num">
                                      <p:cBhvr additive="base">
                                        <p:cTn id="46"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
                                            <p:txEl>
                                              <p:pRg st="10" end="10"/>
                                            </p:txEl>
                                          </p:spTgt>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2">
                                            <p:txEl>
                                              <p:pRg st="11" end="11"/>
                                            </p:txEl>
                                          </p:spTgt>
                                        </p:tgtEl>
                                        <p:attrNameLst>
                                          <p:attrName>style.visibility</p:attrName>
                                        </p:attrNameLst>
                                      </p:cBhvr>
                                      <p:to>
                                        <p:strVal val="visible"/>
                                      </p:to>
                                    </p:set>
                                    <p:anim calcmode="lin" valueType="num">
                                      <p:cBhvr additive="base">
                                        <p:cTn id="50"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9C984A2-DF5D-4733-97EB-8BCB1A6D82EA}"/>
              </a:ext>
            </a:extLst>
          </p:cNvPr>
          <p:cNvSpPr txBox="1"/>
          <p:nvPr/>
        </p:nvSpPr>
        <p:spPr>
          <a:xfrm>
            <a:off x="0" y="2181225"/>
            <a:ext cx="12192000" cy="1938992"/>
          </a:xfrm>
          <a:prstGeom prst="rect">
            <a:avLst/>
          </a:prstGeom>
          <a:noFill/>
        </p:spPr>
        <p:txBody>
          <a:bodyPr wrap="square" rtlCol="0">
            <a:spAutoFit/>
          </a:bodyPr>
          <a:lstStyle/>
          <a:p>
            <a:pPr algn="ctr"/>
            <a:r>
              <a:rPr lang="es-ES" sz="2400" dirty="0">
                <a:solidFill>
                  <a:srgbClr val="5F6DB2"/>
                </a:solidFill>
                <a:latin typeface="Gotham Black" pitchFamily="50" charset="0"/>
              </a:rPr>
              <a:t>MODELO DE AMOR ROMÁNTICO:</a:t>
            </a:r>
          </a:p>
          <a:p>
            <a:pPr algn="ctr"/>
            <a:endParaRPr lang="es-ES" sz="2400" dirty="0">
              <a:solidFill>
                <a:srgbClr val="5F6DB2"/>
              </a:solidFill>
              <a:latin typeface="Gotham Black" pitchFamily="50" charset="0"/>
            </a:endParaRPr>
          </a:p>
          <a:p>
            <a:pPr algn="ctr"/>
            <a:r>
              <a:rPr lang="es-ES" dirty="0">
                <a:latin typeface="Gotham Black" pitchFamily="50" charset="0"/>
              </a:rPr>
              <a:t>– Gusto por la desgracia y los amores imposibles. </a:t>
            </a:r>
          </a:p>
          <a:p>
            <a:pPr algn="ctr"/>
            <a:r>
              <a:rPr lang="es-ES" dirty="0">
                <a:latin typeface="Gotham Black" pitchFamily="50" charset="0"/>
              </a:rPr>
              <a:t>– </a:t>
            </a:r>
            <a:r>
              <a:rPr lang="es-ES" dirty="0" err="1">
                <a:latin typeface="Gotham Black" pitchFamily="50" charset="0"/>
              </a:rPr>
              <a:t>Hiperidealización</a:t>
            </a:r>
            <a:r>
              <a:rPr lang="es-ES" dirty="0">
                <a:latin typeface="Gotham Black" pitchFamily="50" charset="0"/>
              </a:rPr>
              <a:t> del amor y de la persona amada. </a:t>
            </a:r>
          </a:p>
          <a:p>
            <a:pPr algn="ctr"/>
            <a:r>
              <a:rPr lang="es-ES" dirty="0">
                <a:latin typeface="Gotham Black" pitchFamily="50" charset="0"/>
              </a:rPr>
              <a:t>– El amor feliz no tiene historia, triunfa el amor amenazado y condenado. </a:t>
            </a:r>
          </a:p>
          <a:p>
            <a:pPr algn="ctr"/>
            <a:r>
              <a:rPr lang="es-ES" dirty="0">
                <a:latin typeface="Gotham Black" pitchFamily="50" charset="0"/>
              </a:rPr>
              <a:t>– El amor es una pasión que hace sufrir.</a:t>
            </a:r>
          </a:p>
        </p:txBody>
      </p:sp>
      <p:sp>
        <p:nvSpPr>
          <p:cNvPr id="3" name="CuadroTexto 2">
            <a:extLst>
              <a:ext uri="{FF2B5EF4-FFF2-40B4-BE49-F238E27FC236}">
                <a16:creationId xmlns:a16="http://schemas.microsoft.com/office/drawing/2014/main" id="{A7FA65BD-33C1-46C6-AFD4-6974DBCA9B00}"/>
              </a:ext>
            </a:extLst>
          </p:cNvPr>
          <p:cNvSpPr txBox="1"/>
          <p:nvPr/>
        </p:nvSpPr>
        <p:spPr>
          <a:xfrm>
            <a:off x="0" y="276225"/>
            <a:ext cx="12192000" cy="646331"/>
          </a:xfrm>
          <a:prstGeom prst="rect">
            <a:avLst/>
          </a:prstGeom>
          <a:noFill/>
        </p:spPr>
        <p:txBody>
          <a:bodyPr wrap="square" rtlCol="0">
            <a:spAutoFit/>
          </a:bodyPr>
          <a:lstStyle/>
          <a:p>
            <a:pPr algn="ctr"/>
            <a:r>
              <a:rPr lang="es-ES" sz="3600" b="1" dirty="0">
                <a:solidFill>
                  <a:srgbClr val="5F6DB2"/>
                </a:solidFill>
                <a:effectLst>
                  <a:outerShdw blurRad="38100" dist="38100" dir="2700000" algn="tl">
                    <a:srgbClr val="000000">
                      <a:alpha val="43137"/>
                    </a:srgbClr>
                  </a:outerShdw>
                </a:effectLst>
                <a:latin typeface="Gotham Black" pitchFamily="50" charset="0"/>
              </a:rPr>
              <a:t>MITOS DEL AMOR ROMÁNTICO</a:t>
            </a:r>
          </a:p>
        </p:txBody>
      </p:sp>
    </p:spTree>
    <p:extLst>
      <p:ext uri="{BB962C8B-B14F-4D97-AF65-F5344CB8AC3E}">
        <p14:creationId xmlns:p14="http://schemas.microsoft.com/office/powerpoint/2010/main" val="62287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D56FE22-40F8-4D0E-B895-8226BF9CA5A4}"/>
              </a:ext>
            </a:extLst>
          </p:cNvPr>
          <p:cNvSpPr txBox="1"/>
          <p:nvPr/>
        </p:nvSpPr>
        <p:spPr>
          <a:xfrm>
            <a:off x="0" y="276225"/>
            <a:ext cx="12192000" cy="646331"/>
          </a:xfrm>
          <a:prstGeom prst="rect">
            <a:avLst/>
          </a:prstGeom>
          <a:noFill/>
        </p:spPr>
        <p:txBody>
          <a:bodyPr wrap="square" rtlCol="0">
            <a:spAutoFit/>
          </a:bodyPr>
          <a:lstStyle/>
          <a:p>
            <a:pPr algn="ctr"/>
            <a:r>
              <a:rPr lang="es-ES" sz="3600" b="1" dirty="0">
                <a:solidFill>
                  <a:srgbClr val="5F6DB2"/>
                </a:solidFill>
                <a:effectLst>
                  <a:outerShdw blurRad="38100" dist="38100" dir="2700000" algn="tl">
                    <a:srgbClr val="000000">
                      <a:alpha val="43137"/>
                    </a:srgbClr>
                  </a:outerShdw>
                </a:effectLst>
                <a:latin typeface="Gotham Black" pitchFamily="50" charset="0"/>
              </a:rPr>
              <a:t>MITOS DEL AMOR ROMÁNTICO</a:t>
            </a:r>
          </a:p>
        </p:txBody>
      </p:sp>
      <p:sp>
        <p:nvSpPr>
          <p:cNvPr id="3" name="CuadroTexto 2">
            <a:extLst>
              <a:ext uri="{FF2B5EF4-FFF2-40B4-BE49-F238E27FC236}">
                <a16:creationId xmlns:a16="http://schemas.microsoft.com/office/drawing/2014/main" id="{6E7C225F-2278-4776-8261-3B93C506E5ED}"/>
              </a:ext>
            </a:extLst>
          </p:cNvPr>
          <p:cNvSpPr txBox="1"/>
          <p:nvPr/>
        </p:nvSpPr>
        <p:spPr>
          <a:xfrm>
            <a:off x="0" y="1562100"/>
            <a:ext cx="12192000" cy="4832092"/>
          </a:xfrm>
          <a:prstGeom prst="rect">
            <a:avLst/>
          </a:prstGeom>
          <a:noFill/>
        </p:spPr>
        <p:txBody>
          <a:bodyPr wrap="square" rtlCol="0">
            <a:spAutoFit/>
          </a:bodyPr>
          <a:lstStyle/>
          <a:p>
            <a:pPr marL="514350" indent="-514350" algn="ctr">
              <a:buAutoNum type="arabicPeriod"/>
            </a:pPr>
            <a:r>
              <a:rPr lang="es-ES" sz="2800" dirty="0">
                <a:latin typeface="Gotham Black" pitchFamily="50" charset="0"/>
              </a:rPr>
              <a:t>EL AMOR TODO LO PUEDE.</a:t>
            </a:r>
          </a:p>
          <a:p>
            <a:pPr algn="ctr"/>
            <a:endParaRPr lang="es-ES" dirty="0"/>
          </a:p>
          <a:p>
            <a:pPr algn="ctr"/>
            <a:r>
              <a:rPr lang="es-ES" dirty="0">
                <a:latin typeface="Gotham Black" pitchFamily="50" charset="0"/>
              </a:rPr>
              <a:t>Idea de que si hay amor en relación este es garantía suficiente para superar cualquier problema, es absurda.</a:t>
            </a:r>
          </a:p>
          <a:p>
            <a:pPr algn="ctr"/>
            <a:r>
              <a:rPr lang="es-ES" dirty="0">
                <a:latin typeface="Gotham Black" pitchFamily="50" charset="0"/>
              </a:rPr>
              <a:t>Funciona también en sentido contrario, llevando a pensar que si hay problemas no hay amor.</a:t>
            </a:r>
          </a:p>
          <a:p>
            <a:pPr algn="ctr"/>
            <a:r>
              <a:rPr lang="es-ES" dirty="0">
                <a:latin typeface="Gotham Black" pitchFamily="50" charset="0"/>
              </a:rPr>
              <a:t>En las relaciones consideradas como perfectas, las personas no tienen ningún tipo de conflicto entre ellas, y que el respeto, la confianza y la comunicación vienen de serie junto con el amor.</a:t>
            </a:r>
          </a:p>
          <a:p>
            <a:pPr algn="ctr"/>
            <a:endParaRPr lang="es-ES" dirty="0">
              <a:latin typeface="Gotham Black" pitchFamily="50" charset="0"/>
            </a:endParaRPr>
          </a:p>
          <a:p>
            <a:pPr algn="ctr"/>
            <a:r>
              <a:rPr lang="es-ES" dirty="0">
                <a:solidFill>
                  <a:srgbClr val="5F6DB2"/>
                </a:solidFill>
                <a:latin typeface="Gotham Black" pitchFamily="50" charset="0"/>
              </a:rPr>
              <a:t>LAS PAREJAS MÁS EFICACES NO SON LAS QUE SIEMPRE ESTÁN DE ACUERDO, SINO LAS QUE MEJOR GESTIONAN SUS DESACUERDOS.</a:t>
            </a:r>
          </a:p>
          <a:p>
            <a:pPr algn="ctr"/>
            <a:endParaRPr lang="es-ES" dirty="0">
              <a:latin typeface="Gotham Black" pitchFamily="50" charset="0"/>
            </a:endParaRPr>
          </a:p>
          <a:p>
            <a:pPr algn="ctr"/>
            <a:r>
              <a:rPr lang="es-ES" u="sng" dirty="0">
                <a:latin typeface="Gotham Black" pitchFamily="50" charset="0"/>
              </a:rPr>
              <a:t>Consecuencias:</a:t>
            </a:r>
          </a:p>
          <a:p>
            <a:pPr algn="ctr"/>
            <a:r>
              <a:rPr lang="es-ES" dirty="0">
                <a:latin typeface="Gotham Black" pitchFamily="50" charset="0"/>
              </a:rPr>
              <a:t>-Rupturas precoces o innecesarias al no buscar soluciones a problemas concretos</a:t>
            </a:r>
          </a:p>
          <a:p>
            <a:pPr algn="ctr"/>
            <a:r>
              <a:rPr lang="es-ES" dirty="0">
                <a:latin typeface="Gotham Black" pitchFamily="50" charset="0"/>
              </a:rPr>
              <a:t>-Soportar cualquier tipo de situación perjudicial o de vejación en aras del amor, porque este todo lo cura y todo lo puede</a:t>
            </a:r>
          </a:p>
          <a:p>
            <a:pPr algn="ctr"/>
            <a:endParaRPr lang="es-ES" sz="2800" dirty="0">
              <a:latin typeface="Gotham Black" pitchFamily="50" charset="0"/>
            </a:endParaRPr>
          </a:p>
        </p:txBody>
      </p:sp>
    </p:spTree>
    <p:extLst>
      <p:ext uri="{BB962C8B-B14F-4D97-AF65-F5344CB8AC3E}">
        <p14:creationId xmlns:p14="http://schemas.microsoft.com/office/powerpoint/2010/main" val="1900332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 calcmode="lin" valueType="num">
                                      <p:cBhvr additive="base">
                                        <p:cTn id="4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16AEFC6-EA9A-480E-B958-FB45C248927B}"/>
              </a:ext>
            </a:extLst>
          </p:cNvPr>
          <p:cNvSpPr txBox="1"/>
          <p:nvPr/>
        </p:nvSpPr>
        <p:spPr>
          <a:xfrm>
            <a:off x="0" y="276225"/>
            <a:ext cx="12192000" cy="646331"/>
          </a:xfrm>
          <a:prstGeom prst="rect">
            <a:avLst/>
          </a:prstGeom>
          <a:noFill/>
        </p:spPr>
        <p:txBody>
          <a:bodyPr wrap="square" rtlCol="0">
            <a:spAutoFit/>
          </a:bodyPr>
          <a:lstStyle/>
          <a:p>
            <a:pPr algn="ctr"/>
            <a:r>
              <a:rPr lang="es-ES" sz="3600" b="1" dirty="0">
                <a:solidFill>
                  <a:srgbClr val="5F6DB2"/>
                </a:solidFill>
                <a:effectLst>
                  <a:outerShdw blurRad="38100" dist="38100" dir="2700000" algn="tl">
                    <a:srgbClr val="000000">
                      <a:alpha val="43137"/>
                    </a:srgbClr>
                  </a:outerShdw>
                </a:effectLst>
                <a:latin typeface="Gotham Black" pitchFamily="50" charset="0"/>
              </a:rPr>
              <a:t>MITOS DEL AMOR ROMÁNTICO</a:t>
            </a:r>
          </a:p>
        </p:txBody>
      </p:sp>
      <p:sp>
        <p:nvSpPr>
          <p:cNvPr id="4" name="CuadroTexto 3">
            <a:extLst>
              <a:ext uri="{FF2B5EF4-FFF2-40B4-BE49-F238E27FC236}">
                <a16:creationId xmlns:a16="http://schemas.microsoft.com/office/drawing/2014/main" id="{EB4D8CE6-DCF2-4348-9AF0-8000F58D450D}"/>
              </a:ext>
            </a:extLst>
          </p:cNvPr>
          <p:cNvSpPr txBox="1"/>
          <p:nvPr/>
        </p:nvSpPr>
        <p:spPr>
          <a:xfrm>
            <a:off x="0" y="1562100"/>
            <a:ext cx="12192000" cy="4001095"/>
          </a:xfrm>
          <a:prstGeom prst="rect">
            <a:avLst/>
          </a:prstGeom>
          <a:noFill/>
        </p:spPr>
        <p:txBody>
          <a:bodyPr wrap="square" rtlCol="0">
            <a:spAutoFit/>
          </a:bodyPr>
          <a:lstStyle/>
          <a:p>
            <a:pPr algn="ctr"/>
            <a:r>
              <a:rPr lang="es-ES" sz="2800" dirty="0">
                <a:latin typeface="Gotham Black" pitchFamily="50" charset="0"/>
              </a:rPr>
              <a:t>2. EL AMOR A PRIMERA VISTA.</a:t>
            </a:r>
          </a:p>
          <a:p>
            <a:pPr algn="ctr"/>
            <a:endParaRPr lang="es-ES" dirty="0"/>
          </a:p>
          <a:p>
            <a:pPr algn="ctr"/>
            <a:r>
              <a:rPr lang="es-ES" dirty="0">
                <a:latin typeface="Gotham Black" pitchFamily="50" charset="0"/>
              </a:rPr>
              <a:t>El flechazo – La predestinación.</a:t>
            </a:r>
          </a:p>
          <a:p>
            <a:pPr algn="ctr"/>
            <a:endParaRPr lang="es-ES" dirty="0">
              <a:latin typeface="Gotham Black" pitchFamily="50" charset="0"/>
            </a:endParaRPr>
          </a:p>
          <a:p>
            <a:pPr algn="ctr"/>
            <a:r>
              <a:rPr lang="es-ES" dirty="0">
                <a:latin typeface="Gotham Black" pitchFamily="50" charset="0"/>
              </a:rPr>
              <a:t>Hay que tener en cuanta que las consecuencias de las reacciones químicas que tienen lugar en el cerebro en las primeras fases del enamoramiento pueden provocar una distorsión en la percepción de la realidad o incluso llegar a percibir algo que no existe.</a:t>
            </a:r>
          </a:p>
          <a:p>
            <a:pPr algn="ctr"/>
            <a:endParaRPr lang="es-ES" dirty="0">
              <a:latin typeface="Gotham Black" pitchFamily="50" charset="0"/>
            </a:endParaRPr>
          </a:p>
          <a:p>
            <a:pPr algn="ctr"/>
            <a:r>
              <a:rPr lang="es-ES" u="sng" dirty="0">
                <a:latin typeface="Gotham Black" pitchFamily="50" charset="0"/>
              </a:rPr>
              <a:t>Consecuencias:</a:t>
            </a:r>
          </a:p>
          <a:p>
            <a:pPr algn="ctr"/>
            <a:r>
              <a:rPr lang="es-ES" dirty="0">
                <a:latin typeface="Gotham Black" pitchFamily="50" charset="0"/>
              </a:rPr>
              <a:t>-Ignorar relaciones con un potencial enriquecedor muy alto porque no se han iniciado con una coincidencia apasionada</a:t>
            </a:r>
          </a:p>
          <a:p>
            <a:pPr algn="ctr"/>
            <a:r>
              <a:rPr lang="es-ES" dirty="0">
                <a:latin typeface="Gotham Black" pitchFamily="50" charset="0"/>
              </a:rPr>
              <a:t>-Interpretar esa “</a:t>
            </a:r>
            <a:r>
              <a:rPr lang="es-ES" dirty="0" err="1">
                <a:latin typeface="Gotham Black" pitchFamily="50" charset="0"/>
              </a:rPr>
              <a:t>pasionalidad</a:t>
            </a:r>
            <a:r>
              <a:rPr lang="es-ES" dirty="0">
                <a:latin typeface="Gotham Black" pitchFamily="50" charset="0"/>
              </a:rPr>
              <a:t>” como “amor”</a:t>
            </a:r>
          </a:p>
          <a:p>
            <a:pPr algn="ctr"/>
            <a:endParaRPr lang="es-ES" sz="2800" dirty="0">
              <a:latin typeface="Gotham Black" pitchFamily="50" charset="0"/>
            </a:endParaRPr>
          </a:p>
        </p:txBody>
      </p:sp>
    </p:spTree>
    <p:extLst>
      <p:ext uri="{BB962C8B-B14F-4D97-AF65-F5344CB8AC3E}">
        <p14:creationId xmlns:p14="http://schemas.microsoft.com/office/powerpoint/2010/main" val="8783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anim calcmode="lin" valueType="num">
                                      <p:cBhvr additive="base">
                                        <p:cTn id="2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anim calcmode="lin" valueType="num">
                                      <p:cBhvr additive="base">
                                        <p:cTn id="33"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22799BF-874B-4CAC-8E2A-04DD51E8C632}"/>
              </a:ext>
            </a:extLst>
          </p:cNvPr>
          <p:cNvSpPr txBox="1"/>
          <p:nvPr/>
        </p:nvSpPr>
        <p:spPr>
          <a:xfrm>
            <a:off x="0" y="276225"/>
            <a:ext cx="12192000" cy="646331"/>
          </a:xfrm>
          <a:prstGeom prst="rect">
            <a:avLst/>
          </a:prstGeom>
          <a:noFill/>
        </p:spPr>
        <p:txBody>
          <a:bodyPr wrap="square" rtlCol="0">
            <a:spAutoFit/>
          </a:bodyPr>
          <a:lstStyle/>
          <a:p>
            <a:pPr algn="ctr"/>
            <a:r>
              <a:rPr lang="es-ES" sz="3600" b="1" dirty="0">
                <a:solidFill>
                  <a:srgbClr val="5F6DB2"/>
                </a:solidFill>
                <a:effectLst>
                  <a:outerShdw blurRad="38100" dist="38100" dir="2700000" algn="tl">
                    <a:srgbClr val="000000">
                      <a:alpha val="43137"/>
                    </a:srgbClr>
                  </a:outerShdw>
                </a:effectLst>
                <a:latin typeface="Gotham Black" pitchFamily="50" charset="0"/>
              </a:rPr>
              <a:t>MITOS DEL AMOR ROMÁNTICO</a:t>
            </a:r>
          </a:p>
        </p:txBody>
      </p:sp>
      <p:sp>
        <p:nvSpPr>
          <p:cNvPr id="3" name="CuadroTexto 2">
            <a:extLst>
              <a:ext uri="{FF2B5EF4-FFF2-40B4-BE49-F238E27FC236}">
                <a16:creationId xmlns:a16="http://schemas.microsoft.com/office/drawing/2014/main" id="{BE8EE86C-F003-4D63-8710-40A213818C7B}"/>
              </a:ext>
            </a:extLst>
          </p:cNvPr>
          <p:cNvSpPr txBox="1"/>
          <p:nvPr/>
        </p:nvSpPr>
        <p:spPr>
          <a:xfrm>
            <a:off x="0" y="1562100"/>
            <a:ext cx="12192000" cy="4001095"/>
          </a:xfrm>
          <a:prstGeom prst="rect">
            <a:avLst/>
          </a:prstGeom>
          <a:noFill/>
        </p:spPr>
        <p:txBody>
          <a:bodyPr wrap="square" rtlCol="0">
            <a:spAutoFit/>
          </a:bodyPr>
          <a:lstStyle/>
          <a:p>
            <a:pPr algn="ctr"/>
            <a:r>
              <a:rPr lang="es-ES" sz="2800" dirty="0">
                <a:latin typeface="Gotham Black" pitchFamily="50" charset="0"/>
              </a:rPr>
              <a:t>3. LA MEDIA NARANJA.</a:t>
            </a:r>
          </a:p>
          <a:p>
            <a:pPr algn="ctr"/>
            <a:endParaRPr lang="es-ES" dirty="0"/>
          </a:p>
          <a:p>
            <a:pPr algn="ctr"/>
            <a:r>
              <a:rPr lang="es-ES" dirty="0">
                <a:latin typeface="Gotham Black" pitchFamily="50" charset="0"/>
              </a:rPr>
              <a:t>Platón – “El banquete”</a:t>
            </a:r>
          </a:p>
          <a:p>
            <a:pPr algn="ctr"/>
            <a:endParaRPr lang="es-ES" dirty="0">
              <a:latin typeface="Gotham Black" pitchFamily="50" charset="0"/>
            </a:endParaRPr>
          </a:p>
          <a:p>
            <a:pPr algn="ctr"/>
            <a:r>
              <a:rPr lang="es-ES" dirty="0">
                <a:latin typeface="Gotham Black" pitchFamily="50" charset="0"/>
              </a:rPr>
              <a:t>Solamente existe una persona a lo largo y ancho del mundo que es ideal para cada uno.</a:t>
            </a:r>
          </a:p>
          <a:p>
            <a:pPr algn="ctr"/>
            <a:endParaRPr lang="es-ES" dirty="0">
              <a:latin typeface="Gotham Black" pitchFamily="50" charset="0"/>
            </a:endParaRPr>
          </a:p>
          <a:p>
            <a:pPr algn="ctr"/>
            <a:r>
              <a:rPr lang="es-ES" u="sng" dirty="0">
                <a:latin typeface="Gotham Black" pitchFamily="50" charset="0"/>
              </a:rPr>
              <a:t>Consecuencias:</a:t>
            </a:r>
          </a:p>
          <a:p>
            <a:pPr algn="ctr"/>
            <a:r>
              <a:rPr lang="es-ES" dirty="0">
                <a:latin typeface="Gotham Black" pitchFamily="50" charset="0"/>
              </a:rPr>
              <a:t>-Frustración que puede llegar a generar cuando es interiorizada como un patrón rígido. Llevando a la persona a aferrarse a un vínculo solamente por pensar que nunca jamás va a encontrar a otro ser tan perfecto para ella y, además, a pensar que tras una ruptura se terminaron las posibilidades.</a:t>
            </a:r>
          </a:p>
          <a:p>
            <a:pPr algn="ctr"/>
            <a:r>
              <a:rPr lang="es-ES" dirty="0">
                <a:latin typeface="Gotham Black" pitchFamily="50" charset="0"/>
              </a:rPr>
              <a:t>-La perfección no existe: puede que nadie encaje en aquellos esquemas que imagine la persona. La búsqueda puede resultar desalentadora.</a:t>
            </a:r>
          </a:p>
          <a:p>
            <a:pPr algn="ctr"/>
            <a:endParaRPr lang="es-ES" sz="2800" dirty="0">
              <a:latin typeface="Gotham Black" pitchFamily="50" charset="0"/>
            </a:endParaRPr>
          </a:p>
        </p:txBody>
      </p:sp>
    </p:spTree>
    <p:extLst>
      <p:ext uri="{BB962C8B-B14F-4D97-AF65-F5344CB8AC3E}">
        <p14:creationId xmlns:p14="http://schemas.microsoft.com/office/powerpoint/2010/main" val="394174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40779E4-7B40-45EB-8B48-C14544B32233}"/>
              </a:ext>
            </a:extLst>
          </p:cNvPr>
          <p:cNvSpPr txBox="1"/>
          <p:nvPr/>
        </p:nvSpPr>
        <p:spPr>
          <a:xfrm>
            <a:off x="0" y="276225"/>
            <a:ext cx="12192000" cy="646331"/>
          </a:xfrm>
          <a:prstGeom prst="rect">
            <a:avLst/>
          </a:prstGeom>
          <a:noFill/>
        </p:spPr>
        <p:txBody>
          <a:bodyPr wrap="square" rtlCol="0">
            <a:spAutoFit/>
          </a:bodyPr>
          <a:lstStyle/>
          <a:p>
            <a:pPr algn="ctr"/>
            <a:r>
              <a:rPr lang="es-ES" sz="3600" b="1" dirty="0">
                <a:solidFill>
                  <a:srgbClr val="5F6DB2"/>
                </a:solidFill>
                <a:effectLst>
                  <a:outerShdw blurRad="38100" dist="38100" dir="2700000" algn="tl">
                    <a:srgbClr val="000000">
                      <a:alpha val="43137"/>
                    </a:srgbClr>
                  </a:outerShdw>
                </a:effectLst>
                <a:latin typeface="Gotham Black" pitchFamily="50" charset="0"/>
              </a:rPr>
              <a:t>MITOS DEL AMOR ROMÁNTICO</a:t>
            </a:r>
          </a:p>
        </p:txBody>
      </p:sp>
      <p:sp>
        <p:nvSpPr>
          <p:cNvPr id="3" name="CuadroTexto 2">
            <a:extLst>
              <a:ext uri="{FF2B5EF4-FFF2-40B4-BE49-F238E27FC236}">
                <a16:creationId xmlns:a16="http://schemas.microsoft.com/office/drawing/2014/main" id="{FC9E256A-2F24-49F9-8EE0-4B1E0ED93BAE}"/>
              </a:ext>
            </a:extLst>
          </p:cNvPr>
          <p:cNvSpPr txBox="1"/>
          <p:nvPr/>
        </p:nvSpPr>
        <p:spPr>
          <a:xfrm>
            <a:off x="0" y="1562100"/>
            <a:ext cx="12192000" cy="3447098"/>
          </a:xfrm>
          <a:prstGeom prst="rect">
            <a:avLst/>
          </a:prstGeom>
          <a:noFill/>
        </p:spPr>
        <p:txBody>
          <a:bodyPr wrap="square" rtlCol="0">
            <a:spAutoFit/>
          </a:bodyPr>
          <a:lstStyle/>
          <a:p>
            <a:pPr algn="ctr"/>
            <a:r>
              <a:rPr lang="es-ES" sz="2800" dirty="0">
                <a:latin typeface="Gotham Black" pitchFamily="50" charset="0"/>
              </a:rPr>
              <a:t>4. LA PERSONA CORRECTA LLENA TODOS LOS ASPECTOS DE LA VIDA. COMPATIBILIDAD.</a:t>
            </a:r>
          </a:p>
          <a:p>
            <a:pPr algn="ctr"/>
            <a:endParaRPr lang="es-ES" dirty="0"/>
          </a:p>
          <a:p>
            <a:pPr algn="ctr"/>
            <a:r>
              <a:rPr lang="es-ES" dirty="0">
                <a:latin typeface="Gotham Black" pitchFamily="50" charset="0"/>
              </a:rPr>
              <a:t>“Debemos compartir todos nuestros gustos y aficiones”, “Somos los responsables de la felicidad del otro”, “Somos una sola persona”</a:t>
            </a:r>
          </a:p>
          <a:p>
            <a:pPr algn="ctr"/>
            <a:endParaRPr lang="es-ES" dirty="0">
              <a:latin typeface="Gotham Black" pitchFamily="50" charset="0"/>
            </a:endParaRPr>
          </a:p>
          <a:p>
            <a:pPr algn="ctr"/>
            <a:r>
              <a:rPr lang="es-ES" dirty="0">
                <a:latin typeface="Gotham Black" pitchFamily="50" charset="0"/>
              </a:rPr>
              <a:t>COMPATIBLES vs. COMPARTIBLES</a:t>
            </a:r>
          </a:p>
          <a:p>
            <a:pPr algn="ctr"/>
            <a:endParaRPr lang="es-ES" dirty="0">
              <a:latin typeface="Gotham Black" pitchFamily="50" charset="0"/>
            </a:endParaRPr>
          </a:p>
          <a:p>
            <a:pPr algn="ctr"/>
            <a:r>
              <a:rPr lang="es-ES" dirty="0">
                <a:latin typeface="Gotham Black" pitchFamily="50" charset="0"/>
              </a:rPr>
              <a:t>Consecuencias:</a:t>
            </a:r>
          </a:p>
          <a:p>
            <a:pPr algn="ctr"/>
            <a:r>
              <a:rPr lang="es-ES" dirty="0">
                <a:latin typeface="Gotham Black" pitchFamily="50" charset="0"/>
              </a:rPr>
              <a:t>-Obsesión por hallar a otra a persona para comenzar a vivir, a realizar los sueños o incluso para empezar a ser feliz.</a:t>
            </a:r>
          </a:p>
        </p:txBody>
      </p:sp>
    </p:spTree>
    <p:extLst>
      <p:ext uri="{BB962C8B-B14F-4D97-AF65-F5344CB8AC3E}">
        <p14:creationId xmlns:p14="http://schemas.microsoft.com/office/powerpoint/2010/main" val="278579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7772E2D-2E87-43E4-983C-E8E178C6E98F}"/>
              </a:ext>
            </a:extLst>
          </p:cNvPr>
          <p:cNvSpPr txBox="1"/>
          <p:nvPr/>
        </p:nvSpPr>
        <p:spPr>
          <a:xfrm>
            <a:off x="0" y="270581"/>
            <a:ext cx="12192000" cy="646331"/>
          </a:xfrm>
          <a:prstGeom prst="rect">
            <a:avLst/>
          </a:prstGeom>
          <a:noFill/>
        </p:spPr>
        <p:txBody>
          <a:bodyPr wrap="square" rtlCol="0">
            <a:spAutoFit/>
          </a:bodyPr>
          <a:lstStyle/>
          <a:p>
            <a:pPr algn="ctr"/>
            <a:r>
              <a:rPr lang="es-ES" sz="3600" b="1" dirty="0">
                <a:solidFill>
                  <a:srgbClr val="5F6DB2"/>
                </a:solidFill>
                <a:effectLst>
                  <a:outerShdw blurRad="38100" dist="38100" dir="2700000" algn="tl">
                    <a:srgbClr val="000000">
                      <a:alpha val="43137"/>
                    </a:srgbClr>
                  </a:outerShdw>
                </a:effectLst>
                <a:latin typeface="Gotham Black" pitchFamily="50" charset="0"/>
              </a:rPr>
              <a:t>MITOS DEL AMOR ROMÁNTICO</a:t>
            </a:r>
          </a:p>
        </p:txBody>
      </p:sp>
      <p:sp>
        <p:nvSpPr>
          <p:cNvPr id="3" name="CuadroTexto 2">
            <a:extLst>
              <a:ext uri="{FF2B5EF4-FFF2-40B4-BE49-F238E27FC236}">
                <a16:creationId xmlns:a16="http://schemas.microsoft.com/office/drawing/2014/main" id="{EEB46F00-737A-4571-9465-2DD257C82C51}"/>
              </a:ext>
            </a:extLst>
          </p:cNvPr>
          <p:cNvSpPr txBox="1"/>
          <p:nvPr/>
        </p:nvSpPr>
        <p:spPr>
          <a:xfrm>
            <a:off x="0" y="1556456"/>
            <a:ext cx="12192000" cy="2893100"/>
          </a:xfrm>
          <a:prstGeom prst="rect">
            <a:avLst/>
          </a:prstGeom>
          <a:noFill/>
        </p:spPr>
        <p:txBody>
          <a:bodyPr wrap="square" rtlCol="0">
            <a:spAutoFit/>
          </a:bodyPr>
          <a:lstStyle/>
          <a:p>
            <a:pPr algn="ctr"/>
            <a:r>
              <a:rPr lang="es-ES" sz="2800" dirty="0">
                <a:latin typeface="Gotham Black" pitchFamily="50" charset="0"/>
              </a:rPr>
              <a:t>5. LA PLENA COMPENETRACIÓN SEXUAL ES LA PRUEBA IRREFUTABLE DEL AMOR.</a:t>
            </a:r>
          </a:p>
          <a:p>
            <a:pPr algn="ctr"/>
            <a:endParaRPr lang="es-ES" dirty="0"/>
          </a:p>
          <a:p>
            <a:pPr algn="ctr"/>
            <a:r>
              <a:rPr lang="es-ES" dirty="0">
                <a:latin typeface="Gotham Black" pitchFamily="50" charset="0"/>
              </a:rPr>
              <a:t>Si el amor es verdadero, las relaciones eróticas siempre serán apasionadas y asombrosamente buenas.</a:t>
            </a:r>
          </a:p>
          <a:p>
            <a:pPr algn="ctr"/>
            <a:r>
              <a:rPr lang="es-ES" dirty="0">
                <a:latin typeface="Gotham Black" pitchFamily="50" charset="0"/>
              </a:rPr>
              <a:t>Ni el amor garantiza buen sexo, ni el buen sexo garantiza amor.</a:t>
            </a:r>
          </a:p>
          <a:p>
            <a:pPr algn="ctr"/>
            <a:endParaRPr lang="es-ES" dirty="0">
              <a:latin typeface="Gotham Black" pitchFamily="50" charset="0"/>
            </a:endParaRPr>
          </a:p>
          <a:p>
            <a:pPr algn="ctr"/>
            <a:r>
              <a:rPr lang="es-ES" dirty="0">
                <a:latin typeface="Gotham Black" pitchFamily="50" charset="0"/>
              </a:rPr>
              <a:t>Hay que trabajar este aspecto como cualquier otro de la relación de pareja. </a:t>
            </a:r>
          </a:p>
          <a:p>
            <a:pPr algn="ctr"/>
            <a:r>
              <a:rPr lang="es-ES" dirty="0">
                <a:latin typeface="Gotham Black" pitchFamily="50" charset="0"/>
              </a:rPr>
              <a:t>Conocerse (a uno mismo y a su pareja) y comunicarse de forma efectiva.</a:t>
            </a:r>
          </a:p>
          <a:p>
            <a:pPr algn="ctr"/>
            <a:endParaRPr lang="es-ES" dirty="0">
              <a:latin typeface="Gotham Black" pitchFamily="50" charset="0"/>
            </a:endParaRPr>
          </a:p>
        </p:txBody>
      </p:sp>
    </p:spTree>
    <p:extLst>
      <p:ext uri="{BB962C8B-B14F-4D97-AF65-F5344CB8AC3E}">
        <p14:creationId xmlns:p14="http://schemas.microsoft.com/office/powerpoint/2010/main" val="32194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DD22D60-CF59-4114-A03E-5A2EE2D6FF7E}"/>
              </a:ext>
            </a:extLst>
          </p:cNvPr>
          <p:cNvSpPr txBox="1"/>
          <p:nvPr/>
        </p:nvSpPr>
        <p:spPr>
          <a:xfrm>
            <a:off x="0" y="276225"/>
            <a:ext cx="12192000" cy="646331"/>
          </a:xfrm>
          <a:prstGeom prst="rect">
            <a:avLst/>
          </a:prstGeom>
          <a:noFill/>
        </p:spPr>
        <p:txBody>
          <a:bodyPr wrap="square" rtlCol="0">
            <a:spAutoFit/>
          </a:bodyPr>
          <a:lstStyle/>
          <a:p>
            <a:pPr algn="ctr"/>
            <a:r>
              <a:rPr lang="es-ES" sz="3600" b="1" dirty="0">
                <a:solidFill>
                  <a:srgbClr val="5F6DB2"/>
                </a:solidFill>
                <a:effectLst>
                  <a:outerShdw blurRad="38100" dist="38100" dir="2700000" algn="tl">
                    <a:srgbClr val="000000">
                      <a:alpha val="43137"/>
                    </a:srgbClr>
                  </a:outerShdw>
                </a:effectLst>
                <a:latin typeface="Gotham Black" pitchFamily="50" charset="0"/>
              </a:rPr>
              <a:t>MITOS DEL AMOR ROMÁNTICO</a:t>
            </a:r>
          </a:p>
        </p:txBody>
      </p:sp>
      <p:sp>
        <p:nvSpPr>
          <p:cNvPr id="3" name="CuadroTexto 2">
            <a:extLst>
              <a:ext uri="{FF2B5EF4-FFF2-40B4-BE49-F238E27FC236}">
                <a16:creationId xmlns:a16="http://schemas.microsoft.com/office/drawing/2014/main" id="{8C525120-D334-4E25-839F-12E23F17EFB3}"/>
              </a:ext>
            </a:extLst>
          </p:cNvPr>
          <p:cNvSpPr txBox="1"/>
          <p:nvPr/>
        </p:nvSpPr>
        <p:spPr>
          <a:xfrm>
            <a:off x="0" y="1581150"/>
            <a:ext cx="12192000" cy="3447098"/>
          </a:xfrm>
          <a:prstGeom prst="rect">
            <a:avLst/>
          </a:prstGeom>
          <a:noFill/>
        </p:spPr>
        <p:txBody>
          <a:bodyPr wrap="square" rtlCol="0">
            <a:spAutoFit/>
          </a:bodyPr>
          <a:lstStyle/>
          <a:p>
            <a:pPr algn="ctr"/>
            <a:r>
              <a:rPr lang="es-ES" sz="2800" dirty="0">
                <a:latin typeface="Gotham Black" pitchFamily="50" charset="0"/>
              </a:rPr>
              <a:t>6. CUANDO SE ESTÁ ENAMORADO NO ES POSIBLE SENTIR ATRACCIÓN POR OTRA PERSONA.</a:t>
            </a:r>
          </a:p>
          <a:p>
            <a:pPr algn="ctr"/>
            <a:endParaRPr lang="es-ES" dirty="0"/>
          </a:p>
          <a:p>
            <a:pPr algn="ctr"/>
            <a:r>
              <a:rPr lang="es-ES" dirty="0">
                <a:latin typeface="Gotham Black" pitchFamily="50" charset="0"/>
              </a:rPr>
              <a:t>El amor es ciego, pero tú no.</a:t>
            </a:r>
          </a:p>
          <a:p>
            <a:pPr algn="ctr"/>
            <a:r>
              <a:rPr lang="es-ES" dirty="0">
                <a:latin typeface="Gotham Black" pitchFamily="50" charset="0"/>
              </a:rPr>
              <a:t>El amor no desactiva la atracción o el deseo por otras personas distintas a tu pareja.</a:t>
            </a:r>
          </a:p>
          <a:p>
            <a:pPr algn="ctr"/>
            <a:endParaRPr lang="es-ES" dirty="0">
              <a:latin typeface="Gotham Black" pitchFamily="50" charset="0"/>
            </a:endParaRPr>
          </a:p>
          <a:p>
            <a:pPr algn="ctr"/>
            <a:r>
              <a:rPr lang="es-ES" dirty="0">
                <a:latin typeface="Gotham Black" pitchFamily="50" charset="0"/>
              </a:rPr>
              <a:t>Fidelidad: construido por la propia pareja en función de sus deseos y necesidades (parejas abiertas, poliamor).</a:t>
            </a:r>
          </a:p>
          <a:p>
            <a:pPr algn="ctr"/>
            <a:endParaRPr lang="es-ES" dirty="0">
              <a:latin typeface="Gotham Black" pitchFamily="50" charset="0"/>
            </a:endParaRPr>
          </a:p>
          <a:p>
            <a:pPr algn="ctr"/>
            <a:r>
              <a:rPr lang="es-ES" dirty="0">
                <a:latin typeface="Gotham Black" pitchFamily="50" charset="0"/>
              </a:rPr>
              <a:t>Respetar el contrato de pareja. Honestidad.</a:t>
            </a:r>
          </a:p>
          <a:p>
            <a:pPr algn="ctr"/>
            <a:endParaRPr lang="es-ES" dirty="0">
              <a:latin typeface="Gotham Black" pitchFamily="50" charset="0"/>
            </a:endParaRPr>
          </a:p>
        </p:txBody>
      </p:sp>
    </p:spTree>
    <p:extLst>
      <p:ext uri="{BB962C8B-B14F-4D97-AF65-F5344CB8AC3E}">
        <p14:creationId xmlns:p14="http://schemas.microsoft.com/office/powerpoint/2010/main" val="97829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0C7659B-5FF3-487D-8F7C-F32665310185}"/>
              </a:ext>
            </a:extLst>
          </p:cNvPr>
          <p:cNvSpPr txBox="1"/>
          <p:nvPr/>
        </p:nvSpPr>
        <p:spPr>
          <a:xfrm>
            <a:off x="0" y="276225"/>
            <a:ext cx="12192000" cy="646331"/>
          </a:xfrm>
          <a:prstGeom prst="rect">
            <a:avLst/>
          </a:prstGeom>
          <a:noFill/>
        </p:spPr>
        <p:txBody>
          <a:bodyPr wrap="square" rtlCol="0">
            <a:spAutoFit/>
          </a:bodyPr>
          <a:lstStyle/>
          <a:p>
            <a:pPr algn="ctr"/>
            <a:r>
              <a:rPr lang="es-ES" sz="3600" b="1" dirty="0">
                <a:solidFill>
                  <a:srgbClr val="5F6DB2"/>
                </a:solidFill>
                <a:effectLst>
                  <a:outerShdw blurRad="38100" dist="38100" dir="2700000" algn="tl">
                    <a:srgbClr val="000000">
                      <a:alpha val="43137"/>
                    </a:srgbClr>
                  </a:outerShdw>
                </a:effectLst>
                <a:latin typeface="Gotham Black" pitchFamily="50" charset="0"/>
              </a:rPr>
              <a:t>MITOS DEL AMOR ROMÁNTICO</a:t>
            </a:r>
          </a:p>
        </p:txBody>
      </p:sp>
      <p:sp>
        <p:nvSpPr>
          <p:cNvPr id="3" name="CuadroTexto 2">
            <a:extLst>
              <a:ext uri="{FF2B5EF4-FFF2-40B4-BE49-F238E27FC236}">
                <a16:creationId xmlns:a16="http://schemas.microsoft.com/office/drawing/2014/main" id="{5C30C55A-9766-4586-A7DC-AFAB85399DCA}"/>
              </a:ext>
            </a:extLst>
          </p:cNvPr>
          <p:cNvSpPr txBox="1"/>
          <p:nvPr/>
        </p:nvSpPr>
        <p:spPr>
          <a:xfrm>
            <a:off x="0" y="1562100"/>
            <a:ext cx="12192000" cy="3293209"/>
          </a:xfrm>
          <a:prstGeom prst="rect">
            <a:avLst/>
          </a:prstGeom>
          <a:noFill/>
        </p:spPr>
        <p:txBody>
          <a:bodyPr wrap="square" rtlCol="0">
            <a:spAutoFit/>
          </a:bodyPr>
          <a:lstStyle/>
          <a:p>
            <a:pPr algn="ctr"/>
            <a:r>
              <a:rPr lang="es-ES" sz="2800" dirty="0">
                <a:latin typeface="Gotham Black" pitchFamily="50" charset="0"/>
              </a:rPr>
              <a:t>7. LOS CELOS SON UNA PRUEBA DE AMOR.</a:t>
            </a:r>
          </a:p>
          <a:p>
            <a:pPr algn="ctr"/>
            <a:endParaRPr lang="es-ES" dirty="0"/>
          </a:p>
          <a:p>
            <a:pPr algn="ctr"/>
            <a:r>
              <a:rPr lang="es-ES" dirty="0">
                <a:latin typeface="Gotham Black" pitchFamily="50" charset="0"/>
              </a:rPr>
              <a:t>Los celos son una emoción, y las emociones no podemos evitarlas pero sí gestionarlas de manera efectiva y eficaz.</a:t>
            </a:r>
          </a:p>
          <a:p>
            <a:pPr algn="ctr"/>
            <a:endParaRPr lang="es-ES" dirty="0">
              <a:latin typeface="Gotham Black" pitchFamily="50" charset="0"/>
            </a:endParaRPr>
          </a:p>
          <a:p>
            <a:pPr algn="ctr"/>
            <a:r>
              <a:rPr lang="es-ES" dirty="0">
                <a:latin typeface="Gotham Black" pitchFamily="50" charset="0"/>
              </a:rPr>
              <a:t>Reflejan miedos e inseguridades.</a:t>
            </a:r>
          </a:p>
          <a:p>
            <a:pPr algn="ctr"/>
            <a:endParaRPr lang="es-ES" dirty="0">
              <a:latin typeface="Gotham Black" pitchFamily="50" charset="0"/>
            </a:endParaRPr>
          </a:p>
          <a:p>
            <a:pPr algn="ctr"/>
            <a:r>
              <a:rPr lang="es-ES" dirty="0">
                <a:latin typeface="Gotham Black" pitchFamily="50" charset="0"/>
              </a:rPr>
              <a:t>Sentimiento de propiedad o pertenencia. Riesgo de caer en conductas tóxicas.</a:t>
            </a:r>
          </a:p>
          <a:p>
            <a:pPr algn="ctr"/>
            <a:endParaRPr lang="es-ES" dirty="0">
              <a:latin typeface="Gotham Black" pitchFamily="50" charset="0"/>
            </a:endParaRPr>
          </a:p>
          <a:p>
            <a:pPr algn="ctr"/>
            <a:r>
              <a:rPr lang="es-ES" dirty="0">
                <a:latin typeface="Gotham Black" pitchFamily="50" charset="0"/>
              </a:rPr>
              <a:t>Comunicación y límites.</a:t>
            </a:r>
          </a:p>
          <a:p>
            <a:pPr algn="ctr"/>
            <a:endParaRPr lang="es-ES" dirty="0">
              <a:latin typeface="Gotham Black" pitchFamily="50" charset="0"/>
            </a:endParaRPr>
          </a:p>
        </p:txBody>
      </p:sp>
    </p:spTree>
    <p:extLst>
      <p:ext uri="{BB962C8B-B14F-4D97-AF65-F5344CB8AC3E}">
        <p14:creationId xmlns:p14="http://schemas.microsoft.com/office/powerpoint/2010/main" val="162725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Texto&#10;&#10;Descripción generada automáticamente">
            <a:extLst>
              <a:ext uri="{FF2B5EF4-FFF2-40B4-BE49-F238E27FC236}">
                <a16:creationId xmlns:a16="http://schemas.microsoft.com/office/drawing/2014/main" id="{2E880A03-ED84-4A16-8FD1-C48A782154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0082" y="1821853"/>
            <a:ext cx="6931836" cy="3214294"/>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4" name="CuadroTexto 3">
            <a:extLst>
              <a:ext uri="{FF2B5EF4-FFF2-40B4-BE49-F238E27FC236}">
                <a16:creationId xmlns:a16="http://schemas.microsoft.com/office/drawing/2014/main" id="{D5E0AB4E-FC7D-4A0E-AB56-7BBE27D52574}"/>
              </a:ext>
            </a:extLst>
          </p:cNvPr>
          <p:cNvSpPr txBox="1"/>
          <p:nvPr/>
        </p:nvSpPr>
        <p:spPr>
          <a:xfrm rot="20636895">
            <a:off x="5368955" y="2567031"/>
            <a:ext cx="2105637" cy="1446550"/>
          </a:xfrm>
          <a:prstGeom prst="rect">
            <a:avLst/>
          </a:prstGeom>
          <a:noFill/>
        </p:spPr>
        <p:txBody>
          <a:bodyPr wrap="square" rtlCol="0">
            <a:spAutoFit/>
          </a:bodyPr>
          <a:lstStyle/>
          <a:p>
            <a:r>
              <a:rPr lang="es-ES" sz="8800" b="1" dirty="0">
                <a:solidFill>
                  <a:srgbClr val="5F6DB2"/>
                </a:solidFill>
                <a:effectLst>
                  <a:outerShdw blurRad="38100" dist="38100" dir="2700000" algn="tl">
                    <a:srgbClr val="000000">
                      <a:alpha val="43137"/>
                    </a:srgbClr>
                  </a:outerShdw>
                </a:effectLst>
                <a:latin typeface="Gotham Black" pitchFamily="50" charset="0"/>
              </a:rPr>
              <a:t>¿?</a:t>
            </a:r>
          </a:p>
        </p:txBody>
      </p:sp>
    </p:spTree>
    <p:extLst>
      <p:ext uri="{BB962C8B-B14F-4D97-AF65-F5344CB8AC3E}">
        <p14:creationId xmlns:p14="http://schemas.microsoft.com/office/powerpoint/2010/main" val="1434041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0D444B3-0F22-412C-A5A9-5A95F50A0259}"/>
              </a:ext>
            </a:extLst>
          </p:cNvPr>
          <p:cNvSpPr txBox="1"/>
          <p:nvPr/>
        </p:nvSpPr>
        <p:spPr>
          <a:xfrm>
            <a:off x="0" y="5485467"/>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ENCUENTRA EL VERDADERO AMOR: Capítulo 3. Telefonillo. - YouTube</a:t>
            </a:r>
            <a:endParaRPr lang="es-ES" dirty="0">
              <a:solidFill>
                <a:srgbClr val="5F6DAC"/>
              </a:solidFill>
              <a:latin typeface="Gotham Black" pitchFamily="50" charset="0"/>
            </a:endParaRPr>
          </a:p>
        </p:txBody>
      </p:sp>
      <p:pic>
        <p:nvPicPr>
          <p:cNvPr id="8" name="Imagen 7" descr="Imagen que contiene mujer, camión, frente, tren&#10;&#10;Descripción generada automáticamente">
            <a:extLst>
              <a:ext uri="{FF2B5EF4-FFF2-40B4-BE49-F238E27FC236}">
                <a16:creationId xmlns:a16="http://schemas.microsoft.com/office/drawing/2014/main" id="{34A0A42E-07D3-4813-B734-630C4E708F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9626" y="384036"/>
            <a:ext cx="8132748" cy="45490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552884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63A787C3-FC26-4E6B-950E-51698D0BA91D}"/>
              </a:ext>
            </a:extLst>
          </p:cNvPr>
          <p:cNvSpPr txBox="1"/>
          <p:nvPr/>
        </p:nvSpPr>
        <p:spPr>
          <a:xfrm>
            <a:off x="0" y="5588017"/>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I lava </a:t>
            </a:r>
            <a:r>
              <a:rPr lang="es-ES" dirty="0" err="1">
                <a:solidFill>
                  <a:srgbClr val="5F6DAC"/>
                </a:solidFill>
                <a:latin typeface="Gotham Black" pitchFamily="50" charset="0"/>
                <a:hlinkClick r:id="rId2">
                  <a:extLst>
                    <a:ext uri="{A12FA001-AC4F-418D-AE19-62706E023703}">
                      <ahyp:hlinkClr xmlns:ahyp="http://schemas.microsoft.com/office/drawing/2018/hyperlinkcolor" val="tx"/>
                    </a:ext>
                  </a:extLst>
                </a:hlinkClick>
              </a:rPr>
              <a:t>you</a:t>
            </a: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 en español (video oficial) - YouTube</a:t>
            </a:r>
            <a:endParaRPr lang="es-ES" dirty="0">
              <a:solidFill>
                <a:srgbClr val="5F6DAC"/>
              </a:solidFill>
              <a:latin typeface="Gotham Black" pitchFamily="50" charset="0"/>
            </a:endParaRPr>
          </a:p>
        </p:txBody>
      </p:sp>
      <p:pic>
        <p:nvPicPr>
          <p:cNvPr id="6" name="Imagen 5" descr="Dibujo de una persona&#10;&#10;Descripción generada automáticamente con confianza media">
            <a:extLst>
              <a:ext uri="{FF2B5EF4-FFF2-40B4-BE49-F238E27FC236}">
                <a16:creationId xmlns:a16="http://schemas.microsoft.com/office/drawing/2014/main" id="{86C9ADDF-ED22-46A8-AC80-73BBBB4EBC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6314" y="623652"/>
            <a:ext cx="8639371" cy="48550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9698525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A67D234E-C998-41F2-8457-135F25D772C5}"/>
              </a:ext>
            </a:extLst>
          </p:cNvPr>
          <p:cNvSpPr txBox="1"/>
          <p:nvPr/>
        </p:nvSpPr>
        <p:spPr>
          <a:xfrm>
            <a:off x="0" y="5382919"/>
            <a:ext cx="12192000" cy="646331"/>
          </a:xfrm>
          <a:prstGeom prst="rect">
            <a:avLst/>
          </a:prstGeom>
          <a:noFill/>
        </p:spPr>
        <p:txBody>
          <a:bodyPr wrap="square">
            <a:spAutoFit/>
          </a:bodyPr>
          <a:lstStyle/>
          <a:p>
            <a:pPr algn="ctr"/>
            <a:r>
              <a:rPr lang="en-U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n-U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Chicken or The Egg - YouTube</a:t>
            </a:r>
            <a:endParaRPr lang="es-ES" dirty="0">
              <a:solidFill>
                <a:srgbClr val="5F6DAC"/>
              </a:solidFill>
              <a:latin typeface="Gotham Black" pitchFamily="50" charset="0"/>
            </a:endParaRPr>
          </a:p>
        </p:txBody>
      </p:sp>
      <p:pic>
        <p:nvPicPr>
          <p:cNvPr id="10" name="Imagen 9" descr="Imagen que contiene tabla, pequeño, banca, vivo&#10;&#10;Descripción generada automáticamente">
            <a:extLst>
              <a:ext uri="{FF2B5EF4-FFF2-40B4-BE49-F238E27FC236}">
                <a16:creationId xmlns:a16="http://schemas.microsoft.com/office/drawing/2014/main" id="{2A70694F-2101-49CF-92BB-74DF0D279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6884" y="521294"/>
            <a:ext cx="8378232" cy="47172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3007965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270162"/>
            <a:ext cx="12192000" cy="707886"/>
          </a:xfrm>
          <a:prstGeom prst="rect">
            <a:avLst/>
          </a:prstGeom>
          <a:noFill/>
        </p:spPr>
        <p:txBody>
          <a:bodyPr wrap="square" rtlCol="0">
            <a:spAutoFit/>
          </a:bodyPr>
          <a:lstStyle/>
          <a:p>
            <a:pPr algn="ctr"/>
            <a:r>
              <a:rPr lang="es-ES" sz="4000" b="1" dirty="0">
                <a:solidFill>
                  <a:srgbClr val="5F6DB2"/>
                </a:solidFill>
                <a:latin typeface="Gotham" pitchFamily="50" charset="0"/>
              </a:rPr>
              <a:t>CONVERSACIÓN 1.</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6971" y="1158651"/>
            <a:ext cx="3458058" cy="52680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71605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270162"/>
            <a:ext cx="12192000" cy="707886"/>
          </a:xfrm>
          <a:prstGeom prst="rect">
            <a:avLst/>
          </a:prstGeom>
          <a:noFill/>
        </p:spPr>
        <p:txBody>
          <a:bodyPr wrap="square" rtlCol="0">
            <a:spAutoFit/>
          </a:bodyPr>
          <a:lstStyle/>
          <a:p>
            <a:pPr algn="ctr"/>
            <a:r>
              <a:rPr lang="es-ES" sz="4000" b="1" dirty="0">
                <a:solidFill>
                  <a:srgbClr val="5F6DB2"/>
                </a:solidFill>
                <a:latin typeface="Gotham" pitchFamily="50" charset="0"/>
              </a:rPr>
              <a:t>CONVERSACIÓN 2.</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1843" y="1279384"/>
            <a:ext cx="3616739" cy="52321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5178" y="1279384"/>
            <a:ext cx="3801005" cy="42201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4651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270162"/>
            <a:ext cx="12192000" cy="707886"/>
          </a:xfrm>
          <a:prstGeom prst="rect">
            <a:avLst/>
          </a:prstGeom>
          <a:noFill/>
        </p:spPr>
        <p:txBody>
          <a:bodyPr wrap="square" rtlCol="0">
            <a:spAutoFit/>
          </a:bodyPr>
          <a:lstStyle/>
          <a:p>
            <a:pPr algn="ctr"/>
            <a:r>
              <a:rPr lang="es-ES" sz="4000" b="1" dirty="0">
                <a:solidFill>
                  <a:srgbClr val="5F6DB2"/>
                </a:solidFill>
                <a:latin typeface="Gotham" pitchFamily="50" charset="0"/>
              </a:rPr>
              <a:t>CONVERSACIÓN 3.</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4356" y="1215736"/>
            <a:ext cx="3896269" cy="20862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0630" y="1215736"/>
            <a:ext cx="3118300" cy="51599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8336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A6B405E-0CA0-42D5-B2D0-63324A7FFB3F}"/>
              </a:ext>
            </a:extLst>
          </p:cNvPr>
          <p:cNvSpPr txBox="1"/>
          <p:nvPr/>
        </p:nvSpPr>
        <p:spPr>
          <a:xfrm>
            <a:off x="0" y="5534977"/>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ENCUENTRA EL VERDADERO AMOR: Capítulo 5. Contraseña. - YouTube</a:t>
            </a:r>
            <a:endParaRPr lang="es-ES" dirty="0">
              <a:solidFill>
                <a:srgbClr val="5F6DAC"/>
              </a:solidFill>
              <a:latin typeface="Gotham Black" pitchFamily="50" charset="0"/>
            </a:endParaRPr>
          </a:p>
        </p:txBody>
      </p:sp>
      <p:pic>
        <p:nvPicPr>
          <p:cNvPr id="6" name="Imagen 5" descr="Un hombre y una mujer sentados en un sofá&#10;&#10;Descripción generada automáticamente con confianza media">
            <a:extLst>
              <a:ext uri="{FF2B5EF4-FFF2-40B4-BE49-F238E27FC236}">
                <a16:creationId xmlns:a16="http://schemas.microsoft.com/office/drawing/2014/main" id="{8011ED79-D8DE-4F8F-B51B-81A440AF7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9963" y="676692"/>
            <a:ext cx="7692073" cy="43241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22155970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CF7C306-63D9-4CC9-BE50-A91E0B97A52C}"/>
              </a:ext>
            </a:extLst>
          </p:cNvPr>
          <p:cNvPicPr>
            <a:picLocks noChangeAspect="1"/>
          </p:cNvPicPr>
          <p:nvPr/>
        </p:nvPicPr>
        <p:blipFill rotWithShape="1">
          <a:blip r:embed="rId2">
            <a:extLst>
              <a:ext uri="{28A0092B-C50C-407E-A947-70E740481C1C}">
                <a14:useLocalDpi xmlns:a14="http://schemas.microsoft.com/office/drawing/2010/main" val="0"/>
              </a:ext>
            </a:extLst>
          </a:blip>
          <a:srcRect r="872" b="1"/>
          <a:stretch/>
        </p:blipFill>
        <p:spPr>
          <a:xfrm>
            <a:off x="20" y="1282"/>
            <a:ext cx="12191980" cy="6856718"/>
          </a:xfrm>
          <a:prstGeom prst="rect">
            <a:avLst/>
          </a:prstGeom>
        </p:spPr>
      </p:pic>
    </p:spTree>
    <p:extLst>
      <p:ext uri="{BB962C8B-B14F-4D97-AF65-F5344CB8AC3E}">
        <p14:creationId xmlns:p14="http://schemas.microsoft.com/office/powerpoint/2010/main" val="13479509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Gráfico, Gráfico de embudo&#10;&#10;Descripción generada automáticamente">
            <a:extLst>
              <a:ext uri="{FF2B5EF4-FFF2-40B4-BE49-F238E27FC236}">
                <a16:creationId xmlns:a16="http://schemas.microsoft.com/office/drawing/2014/main" id="{686FD244-796C-4747-A83B-0029296F06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6703" y="303375"/>
            <a:ext cx="4521974" cy="62512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descr="Gráfico&#10;&#10;Descripción generada automáticamente">
            <a:extLst>
              <a:ext uri="{FF2B5EF4-FFF2-40B4-BE49-F238E27FC236}">
                <a16:creationId xmlns:a16="http://schemas.microsoft.com/office/drawing/2014/main" id="{B5B2ADD1-6CD8-4101-ABAE-698D867818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324" y="538385"/>
            <a:ext cx="4521974" cy="54099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586304C5-0C53-4F26-8F61-9A7DA7617299}"/>
              </a:ext>
            </a:extLst>
          </p:cNvPr>
          <p:cNvSpPr txBox="1"/>
          <p:nvPr/>
        </p:nvSpPr>
        <p:spPr>
          <a:xfrm>
            <a:off x="2233301" y="2781688"/>
            <a:ext cx="7725398" cy="923330"/>
          </a:xfrm>
          <a:prstGeom prst="rect">
            <a:avLst/>
          </a:prstGeom>
          <a:solidFill>
            <a:srgbClr val="5F6DB2"/>
          </a:solidFill>
          <a:ln w="38100">
            <a:solidFill>
              <a:schemeClr val="tx1"/>
            </a:solidFill>
          </a:ln>
        </p:spPr>
        <p:txBody>
          <a:bodyPr wrap="square" rtlCol="0">
            <a:spAutoFit/>
          </a:bodyPr>
          <a:lstStyle/>
          <a:p>
            <a:pPr algn="ctr"/>
            <a:r>
              <a:rPr lang="es-ES" b="0" i="0" dirty="0">
                <a:solidFill>
                  <a:schemeClr val="bg1"/>
                </a:solidFill>
                <a:effectLst/>
                <a:latin typeface="Gotham Black" pitchFamily="50" charset="0"/>
              </a:rPr>
              <a:t>Los españoles se pasan una media de </a:t>
            </a:r>
            <a:r>
              <a:rPr lang="es-ES" b="1" i="0" dirty="0">
                <a:solidFill>
                  <a:schemeClr val="bg1"/>
                </a:solidFill>
                <a:effectLst/>
                <a:latin typeface="Gotham Black" pitchFamily="50" charset="0"/>
              </a:rPr>
              <a:t>9 minutos y 9 segundos delante de sus pantallas</a:t>
            </a:r>
            <a:r>
              <a:rPr lang="es-ES" b="0" i="0" dirty="0">
                <a:solidFill>
                  <a:schemeClr val="bg1"/>
                </a:solidFill>
                <a:effectLst/>
                <a:latin typeface="Gotham Black" pitchFamily="50" charset="0"/>
              </a:rPr>
              <a:t>, una cifra por debajo de la media mundial que está situada en los 9 minutos y 55 segundos</a:t>
            </a:r>
            <a:endParaRPr lang="es-ES" dirty="0">
              <a:solidFill>
                <a:schemeClr val="bg1"/>
              </a:solidFill>
              <a:latin typeface="Gotham Black" pitchFamily="50" charset="0"/>
            </a:endParaRPr>
          </a:p>
        </p:txBody>
      </p:sp>
    </p:spTree>
    <p:extLst>
      <p:ext uri="{BB962C8B-B14F-4D97-AF65-F5344CB8AC3E}">
        <p14:creationId xmlns:p14="http://schemas.microsoft.com/office/powerpoint/2010/main" val="250227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9613AF8-5474-4F0C-AE8D-6C9993BD78A5}"/>
              </a:ext>
            </a:extLst>
          </p:cNvPr>
          <p:cNvSpPr txBox="1"/>
          <p:nvPr/>
        </p:nvSpPr>
        <p:spPr>
          <a:xfrm>
            <a:off x="0" y="920621"/>
            <a:ext cx="12192000" cy="5016758"/>
          </a:xfrm>
          <a:prstGeom prst="rect">
            <a:avLst/>
          </a:prstGeom>
          <a:noFill/>
        </p:spPr>
        <p:txBody>
          <a:bodyPr wrap="square" rtlCol="0">
            <a:spAutoFit/>
          </a:bodyPr>
          <a:lstStyle/>
          <a:p>
            <a:pPr algn="ctr"/>
            <a:r>
              <a:rPr lang="es-ES" sz="4400" dirty="0">
                <a:solidFill>
                  <a:srgbClr val="5F6DB2"/>
                </a:solidFill>
                <a:effectLst>
                  <a:outerShdw blurRad="38100" dist="38100" dir="2700000" algn="tl">
                    <a:srgbClr val="000000">
                      <a:alpha val="43137"/>
                    </a:srgbClr>
                  </a:outerShdw>
                </a:effectLst>
                <a:latin typeface="Gotham Black" pitchFamily="50" charset="0"/>
              </a:rPr>
              <a:t>PORNO</a:t>
            </a:r>
          </a:p>
          <a:p>
            <a:pPr algn="ctr"/>
            <a:endParaRPr lang="es-ES" sz="4400" dirty="0">
              <a:solidFill>
                <a:srgbClr val="5F6DB2"/>
              </a:solidFill>
              <a:effectLst>
                <a:outerShdw blurRad="38100" dist="38100" dir="2700000" algn="tl">
                  <a:srgbClr val="000000">
                    <a:alpha val="43137"/>
                  </a:srgbClr>
                </a:outerShdw>
              </a:effectLst>
              <a:latin typeface="Gotham Black" pitchFamily="50" charset="0"/>
            </a:endParaRPr>
          </a:p>
          <a:p>
            <a:pPr algn="ct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π</a:t>
            </a:r>
            <a:r>
              <a:rPr lang="es-ES"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όρνη</a:t>
            </a: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a:t>
            </a:r>
            <a:r>
              <a:rPr lang="es-ES" i="1" dirty="0" err="1">
                <a:latin typeface="Arial" panose="020B0604020202020204" pitchFamily="34" charset="0"/>
                <a:cs typeface="Arial" panose="020B0604020202020204" pitchFamily="34" charset="0"/>
              </a:rPr>
              <a:t>pórnē</a:t>
            </a:r>
            <a:r>
              <a:rPr lang="es-ES" dirty="0">
                <a:latin typeface="Arial" panose="020B0604020202020204" pitchFamily="34" charset="0"/>
                <a:cs typeface="Arial" panose="020B0604020202020204" pitchFamily="34" charset="0"/>
              </a:rPr>
              <a:t>, 'prostituta’) </a:t>
            </a:r>
          </a:p>
          <a:p>
            <a:pPr algn="ctr"/>
            <a:r>
              <a:rPr lang="es-ES" b="1" dirty="0" err="1">
                <a:latin typeface="Arial" panose="020B0604020202020204" pitchFamily="34" charset="0"/>
                <a:cs typeface="Arial" panose="020B0604020202020204" pitchFamily="34" charset="0"/>
              </a:rPr>
              <a:t>γράφ</a:t>
            </a:r>
            <a:r>
              <a:rPr lang="es-ES" b="1" dirty="0">
                <a:latin typeface="Arial" panose="020B06040202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 (</a:t>
            </a:r>
            <a:r>
              <a:rPr lang="es-ES" i="1" dirty="0" err="1">
                <a:latin typeface="Arial" panose="020B0604020202020204" pitchFamily="34" charset="0"/>
                <a:cs typeface="Arial" panose="020B0604020202020204" pitchFamily="34" charset="0"/>
              </a:rPr>
              <a:t>gráph</a:t>
            </a:r>
            <a:r>
              <a:rPr lang="es-ES" i="1" dirty="0">
                <a:latin typeface="Arial" panose="020B0604020202020204" pitchFamily="34" charset="0"/>
                <a:cs typeface="Arial" panose="020B0604020202020204" pitchFamily="34" charset="0"/>
              </a:rPr>
              <a:t>-,</a:t>
            </a:r>
            <a:r>
              <a:rPr lang="es-ES" dirty="0">
                <a:latin typeface="Arial" panose="020B0604020202020204" pitchFamily="34" charset="0"/>
                <a:cs typeface="Arial" panose="020B0604020202020204" pitchFamily="34" charset="0"/>
              </a:rPr>
              <a:t> 'lo escrito’) </a:t>
            </a:r>
          </a:p>
          <a:p>
            <a:pPr algn="ct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-ία </a:t>
            </a:r>
            <a:r>
              <a:rPr lang="es-ES" dirty="0">
                <a:latin typeface="Arial" panose="020B0604020202020204" pitchFamily="34" charset="0"/>
                <a:cs typeface="Arial" panose="020B0604020202020204" pitchFamily="34" charset="0"/>
              </a:rPr>
              <a:t>(-</a:t>
            </a:r>
            <a:r>
              <a:rPr lang="es-ES" i="1" dirty="0" err="1">
                <a:latin typeface="Arial" panose="020B0604020202020204" pitchFamily="34" charset="0"/>
                <a:cs typeface="Arial" panose="020B0604020202020204" pitchFamily="34" charset="0"/>
              </a:rPr>
              <a:t>ía</a:t>
            </a:r>
            <a:r>
              <a:rPr lang="es-ES" dirty="0">
                <a:latin typeface="Arial" panose="020B0604020202020204" pitchFamily="34" charset="0"/>
                <a:cs typeface="Arial" panose="020B0604020202020204" pitchFamily="34" charset="0"/>
              </a:rPr>
              <a:t>, que forma abstracciones, 'estados de' o 'sobre' algún tema), </a:t>
            </a:r>
          </a:p>
          <a:p>
            <a:pPr algn="ct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SIGNIFICADO: </a:t>
            </a:r>
            <a:r>
              <a:rPr lang="es-ES" dirty="0">
                <a:latin typeface="Arial" panose="020B0604020202020204" pitchFamily="34" charset="0"/>
                <a:cs typeface="Arial" panose="020B0604020202020204" pitchFamily="34" charset="0"/>
              </a:rPr>
              <a:t>«descripción o ilustración de las prostitutas o de la prostitución»</a:t>
            </a:r>
          </a:p>
          <a:p>
            <a:pPr algn="ctr"/>
            <a:endParaRPr lang="es-ES" dirty="0">
              <a:latin typeface="Arial" panose="020B0604020202020204" pitchFamily="34" charset="0"/>
              <a:cs typeface="Arial" panose="020B0604020202020204" pitchFamily="34" charset="0"/>
            </a:endParaRPr>
          </a:p>
          <a:p>
            <a:pPr algn="ctr"/>
            <a:r>
              <a:rPr lang="es-ES" b="1" i="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Pórnē</a:t>
            </a:r>
            <a:r>
              <a:rPr lang="es-ES"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s-ES" dirty="0">
                <a:latin typeface="Arial" panose="020B0604020202020204" pitchFamily="34" charset="0"/>
                <a:cs typeface="Arial" panose="020B0604020202020204" pitchFamily="34" charset="0"/>
              </a:rPr>
              <a:t>prostitutas callejeras, de baja estofa o alcurnia.</a:t>
            </a:r>
          </a:p>
          <a:p>
            <a:pPr algn="ctr"/>
            <a:r>
              <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Hetaira: </a:t>
            </a:r>
            <a:r>
              <a:rPr lang="es-ES" dirty="0">
                <a:latin typeface="Arial" panose="020B0604020202020204" pitchFamily="34" charset="0"/>
                <a:cs typeface="Arial" panose="020B0604020202020204" pitchFamily="34" charset="0"/>
              </a:rPr>
              <a:t>distinguida de chica de compañía, la cual generalmente desempeñaba funciones de artista, prostituta, contertulia y acompañante. </a:t>
            </a:r>
            <a:endParaRPr lang="es-E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es-ES" sz="4400" dirty="0">
              <a:solidFill>
                <a:srgbClr val="5F6DB2"/>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es-ES" sz="4400" dirty="0">
              <a:solidFill>
                <a:srgbClr val="5F6DB2"/>
              </a:solidFill>
              <a:effectLst>
                <a:outerShdw blurRad="38100" dist="38100" dir="2700000" algn="tl">
                  <a:srgbClr val="000000">
                    <a:alpha val="43137"/>
                  </a:srgbClr>
                </a:outerShdw>
              </a:effectLst>
              <a:latin typeface="Gotham Black" pitchFamily="50" charset="0"/>
            </a:endParaRPr>
          </a:p>
        </p:txBody>
      </p:sp>
    </p:spTree>
    <p:extLst>
      <p:ext uri="{BB962C8B-B14F-4D97-AF65-F5344CB8AC3E}">
        <p14:creationId xmlns:p14="http://schemas.microsoft.com/office/powerpoint/2010/main" val="3156894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 calcmode="lin" valueType="num">
                                      <p:cBhvr additive="base">
                                        <p:cTn id="16"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 calcmode="lin" valueType="num">
                                      <p:cBhvr additive="base">
                                        <p:cTn id="20"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 calcmode="lin" valueType="num">
                                      <p:cBhvr additive="base">
                                        <p:cTn id="24"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
                                            <p:txEl>
                                              <p:pRg st="7" end="7"/>
                                            </p:txEl>
                                          </p:spTgt>
                                        </p:tgtEl>
                                        <p:attrNameLst>
                                          <p:attrName>style.visibility</p:attrName>
                                        </p:attrNameLst>
                                      </p:cBhvr>
                                      <p:to>
                                        <p:strVal val="visible"/>
                                      </p:to>
                                    </p:set>
                                    <p:anim calcmode="lin" valueType="num">
                                      <p:cBhvr additive="base">
                                        <p:cTn id="28"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xEl>
                                              <p:pRg st="8" end="8"/>
                                            </p:txEl>
                                          </p:spTgt>
                                        </p:tgtEl>
                                        <p:attrNameLst>
                                          <p:attrName>style.visibility</p:attrName>
                                        </p:attrNameLst>
                                      </p:cBhvr>
                                      <p:to>
                                        <p:strVal val="visible"/>
                                      </p:to>
                                    </p:set>
                                    <p:anim calcmode="lin" valueType="num">
                                      <p:cBhvr additive="base">
                                        <p:cTn id="32"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1E2091F-3326-427E-BF70-021454EADC98}"/>
              </a:ext>
            </a:extLst>
          </p:cNvPr>
          <p:cNvSpPr txBox="1"/>
          <p:nvPr/>
        </p:nvSpPr>
        <p:spPr>
          <a:xfrm>
            <a:off x="4942369" y="1398165"/>
            <a:ext cx="6586489" cy="3785419"/>
          </a:xfrm>
          <a:prstGeom prst="rect">
            <a:avLst/>
          </a:prstGeom>
        </p:spPr>
        <p:txBody>
          <a:bodyPr vert="horz" lIns="91440" tIns="45720" rIns="91440" bIns="45720" rtlCol="0">
            <a:normAutofit/>
          </a:bodyPr>
          <a:lstStyle/>
          <a:p>
            <a:pPr indent="-228600" algn="just">
              <a:lnSpc>
                <a:spcPct val="90000"/>
              </a:lnSpc>
              <a:spcAft>
                <a:spcPts val="600"/>
              </a:spcAft>
              <a:buFont typeface="Arial" panose="020B0604020202020204" pitchFamily="34" charset="0"/>
              <a:buChar char="•"/>
            </a:pPr>
            <a:r>
              <a:rPr lang="en-US" sz="4000" b="1" dirty="0">
                <a:solidFill>
                  <a:srgbClr val="5F6DB2"/>
                </a:solidFill>
                <a:effectLst>
                  <a:outerShdw blurRad="38100" dist="38100" dir="2700000" algn="tl">
                    <a:srgbClr val="000000">
                      <a:alpha val="43137"/>
                    </a:srgbClr>
                  </a:outerShdw>
                </a:effectLst>
                <a:latin typeface="Gotham Black" pitchFamily="50" charset="0"/>
              </a:rPr>
              <a:t>HISTORIA DEL PORNO</a:t>
            </a:r>
          </a:p>
          <a:p>
            <a:pPr indent="-228600" algn="just">
              <a:lnSpc>
                <a:spcPct val="90000"/>
              </a:lnSpc>
              <a:spcAft>
                <a:spcPts val="600"/>
              </a:spcAft>
              <a:buFont typeface="Arial" panose="020B0604020202020204" pitchFamily="34" charset="0"/>
              <a:buChar char="•"/>
            </a:pPr>
            <a:endParaRPr lang="en-US" sz="2000" b="1" dirty="0">
              <a:effectLst>
                <a:outerShdw blurRad="38100" dist="38100" dir="2700000" algn="tl">
                  <a:srgbClr val="000000">
                    <a:alpha val="43137"/>
                  </a:srgbClr>
                </a:outerShdw>
              </a:effectLst>
            </a:endParaRPr>
          </a:p>
          <a:p>
            <a:pPr indent="-228600" algn="just">
              <a:lnSpc>
                <a:spcPct val="90000"/>
              </a:lnSpc>
              <a:spcAft>
                <a:spcPts val="600"/>
              </a:spcAft>
              <a:buFont typeface="Arial" panose="020B0604020202020204" pitchFamily="34" charset="0"/>
              <a:buChar char="•"/>
            </a:pPr>
            <a:r>
              <a:rPr lang="en-US" sz="2000" b="1" dirty="0" err="1">
                <a:effectLst>
                  <a:outerShdw blurRad="38100" dist="38100" dir="2700000" algn="tl">
                    <a:srgbClr val="000000">
                      <a:alpha val="43137"/>
                    </a:srgbClr>
                  </a:outerShdw>
                </a:effectLst>
                <a:latin typeface="Gotham Black" pitchFamily="50" charset="0"/>
              </a:rPr>
              <a:t>Sociedades</a:t>
            </a:r>
            <a:r>
              <a:rPr lang="en-US" sz="2000" b="1" dirty="0">
                <a:effectLst>
                  <a:outerShdw blurRad="38100" dist="38100" dir="2700000" algn="tl">
                    <a:srgbClr val="000000">
                      <a:alpha val="43137"/>
                    </a:srgbClr>
                  </a:outerShdw>
                </a:effectLst>
                <a:latin typeface="Gotham Black" pitchFamily="50" charset="0"/>
              </a:rPr>
              <a:t> </a:t>
            </a:r>
            <a:r>
              <a:rPr lang="en-US" sz="2000" b="1" dirty="0" err="1">
                <a:effectLst>
                  <a:outerShdw blurRad="38100" dist="38100" dir="2700000" algn="tl">
                    <a:srgbClr val="000000">
                      <a:alpha val="43137"/>
                    </a:srgbClr>
                  </a:outerShdw>
                </a:effectLst>
                <a:latin typeface="Gotham Black" pitchFamily="50" charset="0"/>
              </a:rPr>
              <a:t>primitivas</a:t>
            </a:r>
            <a:r>
              <a:rPr lang="en-US" sz="2000" b="1" dirty="0">
                <a:effectLst>
                  <a:outerShdw blurRad="38100" dist="38100" dir="2700000" algn="tl">
                    <a:srgbClr val="000000">
                      <a:alpha val="43137"/>
                    </a:srgbClr>
                  </a:outerShdw>
                </a:effectLst>
                <a:latin typeface="Gotham Black" pitchFamily="50" charset="0"/>
              </a:rPr>
              <a:t>: </a:t>
            </a:r>
            <a:r>
              <a:rPr lang="en-US" sz="2000" dirty="0" err="1">
                <a:latin typeface="Gotham" panose="02000504050000020004" pitchFamily="2" charset="0"/>
              </a:rPr>
              <a:t>culto</a:t>
            </a:r>
            <a:r>
              <a:rPr lang="en-US" sz="2000" dirty="0">
                <a:latin typeface="Gotham" panose="02000504050000020004" pitchFamily="2" charset="0"/>
              </a:rPr>
              <a:t> a las </a:t>
            </a:r>
            <a:r>
              <a:rPr lang="en-US" sz="2000" dirty="0" err="1">
                <a:latin typeface="Gotham" panose="02000504050000020004" pitchFamily="2" charset="0"/>
              </a:rPr>
              <a:t>estructuras</a:t>
            </a:r>
            <a:r>
              <a:rPr lang="en-US" sz="2000" dirty="0">
                <a:latin typeface="Gotham" panose="02000504050000020004" pitchFamily="2" charset="0"/>
              </a:rPr>
              <a:t> </a:t>
            </a:r>
            <a:r>
              <a:rPr lang="en-US" sz="2000" dirty="0" err="1">
                <a:latin typeface="Gotham" panose="02000504050000020004" pitchFamily="2" charset="0"/>
              </a:rPr>
              <a:t>anatómicas</a:t>
            </a:r>
            <a:r>
              <a:rPr lang="en-US" sz="2000" dirty="0">
                <a:latin typeface="Gotham" panose="02000504050000020004" pitchFamily="2" charset="0"/>
              </a:rPr>
              <a:t> </a:t>
            </a:r>
            <a:r>
              <a:rPr lang="en-US" sz="2000" dirty="0" err="1">
                <a:latin typeface="Gotham" panose="02000504050000020004" pitchFamily="2" charset="0"/>
              </a:rPr>
              <a:t>dedicadas</a:t>
            </a:r>
            <a:r>
              <a:rPr lang="en-US" sz="2000" dirty="0">
                <a:latin typeface="Gotham" panose="02000504050000020004" pitchFamily="2" charset="0"/>
              </a:rPr>
              <a:t> a la </a:t>
            </a:r>
            <a:r>
              <a:rPr lang="en-US" sz="2000" dirty="0" err="1">
                <a:latin typeface="Gotham" panose="02000504050000020004" pitchFamily="2" charset="0"/>
              </a:rPr>
              <a:t>procreación</a:t>
            </a:r>
            <a:r>
              <a:rPr lang="en-US" sz="2000" dirty="0">
                <a:latin typeface="Gotham" panose="02000504050000020004" pitchFamily="2" charset="0"/>
              </a:rPr>
              <a:t>. </a:t>
            </a:r>
            <a:r>
              <a:rPr lang="en-US" sz="2000" dirty="0" err="1">
                <a:latin typeface="Gotham" panose="02000504050000020004" pitchFamily="2" charset="0"/>
              </a:rPr>
              <a:t>Culto</a:t>
            </a:r>
            <a:r>
              <a:rPr lang="en-US" sz="2000" dirty="0">
                <a:latin typeface="Gotham" panose="02000504050000020004" pitchFamily="2" charset="0"/>
              </a:rPr>
              <a:t> al </a:t>
            </a:r>
            <a:r>
              <a:rPr lang="en-US" sz="2000" dirty="0" err="1">
                <a:latin typeface="Gotham" panose="02000504050000020004" pitchFamily="2" charset="0"/>
              </a:rPr>
              <a:t>útero</a:t>
            </a:r>
            <a:r>
              <a:rPr lang="en-US" sz="2000" dirty="0">
                <a:latin typeface="Gotham" panose="02000504050000020004" pitchFamily="2" charset="0"/>
              </a:rPr>
              <a:t> y al </a:t>
            </a:r>
            <a:r>
              <a:rPr lang="en-US" sz="2000" dirty="0" err="1">
                <a:latin typeface="Gotham" panose="02000504050000020004" pitchFamily="2" charset="0"/>
              </a:rPr>
              <a:t>falo</a:t>
            </a:r>
            <a:r>
              <a:rPr lang="en-US" sz="2000" dirty="0">
                <a:latin typeface="Gotham" panose="02000504050000020004" pitchFamily="2" charset="0"/>
              </a:rPr>
              <a:t>.</a:t>
            </a:r>
          </a:p>
          <a:p>
            <a:pPr indent="-228600" algn="just">
              <a:lnSpc>
                <a:spcPct val="90000"/>
              </a:lnSpc>
              <a:spcAft>
                <a:spcPts val="600"/>
              </a:spcAft>
              <a:buFont typeface="Arial" panose="020B0604020202020204" pitchFamily="34" charset="0"/>
              <a:buChar char="•"/>
            </a:pPr>
            <a:r>
              <a:rPr lang="en-US" sz="2000" b="1" dirty="0" err="1">
                <a:effectLst>
                  <a:outerShdw blurRad="38100" dist="38100" dir="2700000" algn="tl">
                    <a:srgbClr val="000000">
                      <a:alpha val="43137"/>
                    </a:srgbClr>
                  </a:outerShdw>
                </a:effectLst>
                <a:latin typeface="Gotham Black" pitchFamily="50" charset="0"/>
              </a:rPr>
              <a:t>Neolítico</a:t>
            </a:r>
            <a:r>
              <a:rPr lang="en-US" sz="2000" b="1" dirty="0">
                <a:effectLst>
                  <a:outerShdw blurRad="38100" dist="38100" dir="2700000" algn="tl">
                    <a:srgbClr val="000000">
                      <a:alpha val="43137"/>
                    </a:srgbClr>
                  </a:outerShdw>
                </a:effectLst>
                <a:latin typeface="Gotham Black" pitchFamily="50" charset="0"/>
              </a:rPr>
              <a:t>: </a:t>
            </a:r>
            <a:r>
              <a:rPr lang="en-US" sz="2000" dirty="0" err="1">
                <a:latin typeface="Gotham" panose="02000504050000020004" pitchFamily="2" charset="0"/>
              </a:rPr>
              <a:t>admiración</a:t>
            </a:r>
            <a:r>
              <a:rPr lang="en-US" sz="2000" dirty="0">
                <a:latin typeface="Gotham" panose="02000504050000020004" pitchFamily="2" charset="0"/>
              </a:rPr>
              <a:t> por los </a:t>
            </a:r>
            <a:r>
              <a:rPr lang="en-US" sz="2000" dirty="0" err="1">
                <a:latin typeface="Gotham" panose="02000504050000020004" pitchFamily="2" charset="0"/>
              </a:rPr>
              <a:t>genitales</a:t>
            </a:r>
            <a:r>
              <a:rPr lang="en-US" sz="2000" dirty="0">
                <a:latin typeface="Gotham" panose="02000504050000020004" pitchFamily="2" charset="0"/>
              </a:rPr>
              <a:t>, la </a:t>
            </a:r>
            <a:r>
              <a:rPr lang="en-US" sz="2000" dirty="0" err="1">
                <a:latin typeface="Gotham" panose="02000504050000020004" pitchFamily="2" charset="0"/>
              </a:rPr>
              <a:t>maternidad</a:t>
            </a:r>
            <a:r>
              <a:rPr lang="en-US" sz="2000" dirty="0">
                <a:latin typeface="Gotham" panose="02000504050000020004" pitchFamily="2" charset="0"/>
              </a:rPr>
              <a:t>, la </a:t>
            </a:r>
            <a:r>
              <a:rPr lang="en-US" sz="2000" dirty="0" err="1">
                <a:latin typeface="Gotham" panose="02000504050000020004" pitchFamily="2" charset="0"/>
              </a:rPr>
              <a:t>fertilidad</a:t>
            </a:r>
            <a:r>
              <a:rPr lang="en-US" sz="2000" dirty="0">
                <a:latin typeface="Gotham" panose="02000504050000020004" pitchFamily="2" charset="0"/>
              </a:rPr>
              <a:t> y el </a:t>
            </a:r>
            <a:r>
              <a:rPr lang="en-US" sz="2000" dirty="0" err="1">
                <a:latin typeface="Gotham" panose="02000504050000020004" pitchFamily="2" charset="0"/>
              </a:rPr>
              <a:t>erotismo</a:t>
            </a:r>
            <a:r>
              <a:rPr lang="en-US" sz="2000" dirty="0">
                <a:latin typeface="Gotham" panose="02000504050000020004" pitchFamily="2" charset="0"/>
              </a:rPr>
              <a:t> a </a:t>
            </a:r>
            <a:r>
              <a:rPr lang="en-US" sz="2000" dirty="0" err="1">
                <a:latin typeface="Gotham" panose="02000504050000020004" pitchFamily="2" charset="0"/>
              </a:rPr>
              <a:t>través</a:t>
            </a:r>
            <a:r>
              <a:rPr lang="en-US" sz="2000" dirty="0">
                <a:latin typeface="Gotham" panose="02000504050000020004" pitchFamily="2" charset="0"/>
              </a:rPr>
              <a:t> de </a:t>
            </a:r>
            <a:r>
              <a:rPr lang="en-US" sz="2000" dirty="0" err="1">
                <a:latin typeface="Gotham" panose="02000504050000020004" pitchFamily="2" charset="0"/>
              </a:rPr>
              <a:t>figuras</a:t>
            </a:r>
            <a:r>
              <a:rPr lang="en-US" sz="2000" dirty="0">
                <a:latin typeface="Gotham" panose="02000504050000020004" pitchFamily="2" charset="0"/>
              </a:rPr>
              <a:t> con mamas, pubis y </a:t>
            </a:r>
            <a:r>
              <a:rPr lang="en-US" sz="2000" dirty="0" err="1">
                <a:latin typeface="Gotham" panose="02000504050000020004" pitchFamily="2" charset="0"/>
              </a:rPr>
              <a:t>nalgas</a:t>
            </a:r>
            <a:r>
              <a:rPr lang="en-US" sz="2000" dirty="0">
                <a:latin typeface="Gotham" panose="02000504050000020004" pitchFamily="2" charset="0"/>
              </a:rPr>
              <a:t> de </a:t>
            </a:r>
            <a:r>
              <a:rPr lang="en-US" sz="2000" dirty="0" err="1">
                <a:latin typeface="Gotham" panose="02000504050000020004" pitchFamily="2" charset="0"/>
              </a:rPr>
              <a:t>proporciones</a:t>
            </a:r>
            <a:r>
              <a:rPr lang="en-US" sz="2000" dirty="0">
                <a:latin typeface="Gotham" panose="02000504050000020004" pitchFamily="2" charset="0"/>
              </a:rPr>
              <a:t> </a:t>
            </a:r>
            <a:r>
              <a:rPr lang="en-US" sz="2000" dirty="0" err="1">
                <a:latin typeface="Gotham" panose="02000504050000020004" pitchFamily="2" charset="0"/>
              </a:rPr>
              <a:t>exageradas</a:t>
            </a:r>
            <a:r>
              <a:rPr lang="en-US" sz="2000" dirty="0">
                <a:latin typeface="Gotham" panose="02000504050000020004" pitchFamily="2" charset="0"/>
              </a:rPr>
              <a:t>. </a:t>
            </a:r>
          </a:p>
          <a:p>
            <a:pPr indent="-228600" algn="just">
              <a:lnSpc>
                <a:spcPct val="90000"/>
              </a:lnSpc>
              <a:spcAft>
                <a:spcPts val="600"/>
              </a:spcAft>
              <a:buFont typeface="Arial" panose="020B0604020202020204" pitchFamily="34" charset="0"/>
              <a:buChar char="•"/>
            </a:pPr>
            <a:r>
              <a:rPr lang="en-US" sz="2000" dirty="0">
                <a:latin typeface="Gotham Black" pitchFamily="50" charset="0"/>
              </a:rPr>
              <a:t>(VENUS DE WILLENDORF)</a:t>
            </a:r>
          </a:p>
        </p:txBody>
      </p:sp>
      <p:pic>
        <p:nvPicPr>
          <p:cNvPr id="4" name="Imagen 3" descr="Imagen que contiene mamífero, primate, oscuro, hombre&#10;&#10;Descripción generada automáticamente">
            <a:extLst>
              <a:ext uri="{FF2B5EF4-FFF2-40B4-BE49-F238E27FC236}">
                <a16:creationId xmlns:a16="http://schemas.microsoft.com/office/drawing/2014/main" id="{C335CE94-AE2E-49A2-8A78-F259CFEAAF5E}"/>
              </a:ext>
            </a:extLst>
          </p:cNvPr>
          <p:cNvPicPr>
            <a:picLocks noChangeAspect="1"/>
          </p:cNvPicPr>
          <p:nvPr/>
        </p:nvPicPr>
        <p:blipFill rotWithShape="1">
          <a:blip r:embed="rId2">
            <a:extLst>
              <a:ext uri="{28A0092B-C50C-407E-A947-70E740481C1C}">
                <a14:useLocalDpi xmlns:a14="http://schemas.microsoft.com/office/drawing/2010/main" val="0"/>
              </a:ext>
            </a:extLst>
          </a:blip>
          <a:srcRect t="6734" r="-2" b="3389"/>
          <a:stretch/>
        </p:blipFill>
        <p:spPr>
          <a:xfrm>
            <a:off x="20" y="10"/>
            <a:ext cx="4635571" cy="68579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33493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 calcmode="lin" valueType="num">
                                      <p:cBhvr additive="base">
                                        <p:cTn id="2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7A91DE4-95E9-4CDF-9705-43B8131C1708}"/>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9616" r="-2" b="8869"/>
          <a:stretch/>
        </p:blipFill>
        <p:spPr>
          <a:xfrm>
            <a:off x="6095999" y="10"/>
            <a:ext cx="6095695" cy="6857990"/>
          </a:xfrm>
          <a:prstGeom prst="rect">
            <a:avLst/>
          </a:prstGeom>
        </p:spPr>
      </p:pic>
      <p:sp>
        <p:nvSpPr>
          <p:cNvPr id="2" name="CuadroTexto 1">
            <a:extLst>
              <a:ext uri="{FF2B5EF4-FFF2-40B4-BE49-F238E27FC236}">
                <a16:creationId xmlns:a16="http://schemas.microsoft.com/office/drawing/2014/main" id="{B0A1B537-EA61-43EE-B9E1-33300B66156A}"/>
              </a:ext>
            </a:extLst>
          </p:cNvPr>
          <p:cNvSpPr txBox="1"/>
          <p:nvPr/>
        </p:nvSpPr>
        <p:spPr>
          <a:xfrm>
            <a:off x="0" y="1450106"/>
            <a:ext cx="6668656" cy="3788830"/>
          </a:xfrm>
          <a:prstGeom prst="rect">
            <a:avLst/>
          </a:prstGeom>
        </p:spPr>
        <p:txBody>
          <a:bodyPr vert="horz" lIns="91440" tIns="45720" rIns="91440" bIns="45720" rtlCol="0" anchor="ctr">
            <a:normAutofit fontScale="25000" lnSpcReduction="20000"/>
          </a:bodyPr>
          <a:lstStyle/>
          <a:p>
            <a:pPr indent="-228600">
              <a:lnSpc>
                <a:spcPct val="170000"/>
              </a:lnSpc>
              <a:spcAft>
                <a:spcPts val="600"/>
              </a:spcAft>
              <a:buFont typeface="Arial" panose="020B0604020202020204" pitchFamily="34" charset="0"/>
              <a:buChar char="•"/>
            </a:pPr>
            <a:r>
              <a:rPr lang="en-US" sz="16000" b="1" dirty="0">
                <a:solidFill>
                  <a:srgbClr val="5F6DB2"/>
                </a:solidFill>
                <a:effectLst>
                  <a:outerShdw blurRad="38100" dist="38100" dir="2700000" algn="tl">
                    <a:srgbClr val="000000">
                      <a:alpha val="43137"/>
                    </a:srgbClr>
                  </a:outerShdw>
                </a:effectLst>
                <a:latin typeface="Gotham Black" pitchFamily="50" charset="0"/>
              </a:rPr>
              <a:t>HISTORIA DEL  PORNO</a:t>
            </a:r>
          </a:p>
          <a:p>
            <a:pPr indent="-228600">
              <a:lnSpc>
                <a:spcPct val="90000"/>
              </a:lnSpc>
              <a:spcAft>
                <a:spcPts val="600"/>
              </a:spcAft>
              <a:buFont typeface="Arial" panose="020B0604020202020204" pitchFamily="34" charset="0"/>
              <a:buChar char="•"/>
            </a:pPr>
            <a:endParaRPr lang="en-US" sz="1400" b="1" dirty="0">
              <a:solidFill>
                <a:srgbClr val="000000"/>
              </a:solidFill>
              <a:effectLst>
                <a:outerShdw blurRad="38100" dist="38100" dir="2700000" algn="tl">
                  <a:srgbClr val="000000">
                    <a:alpha val="43137"/>
                  </a:srgbClr>
                </a:outerShdw>
              </a:effectLst>
            </a:endParaRPr>
          </a:p>
          <a:p>
            <a:pPr indent="-228600">
              <a:lnSpc>
                <a:spcPct val="170000"/>
              </a:lnSpc>
              <a:spcAft>
                <a:spcPts val="600"/>
              </a:spcAft>
              <a:buFont typeface="Arial" panose="020B0604020202020204" pitchFamily="34" charset="0"/>
              <a:buChar char="•"/>
            </a:pPr>
            <a:r>
              <a:rPr lang="en-US" sz="6400" b="1" dirty="0">
                <a:solidFill>
                  <a:srgbClr val="000000"/>
                </a:solidFill>
                <a:effectLst>
                  <a:outerShdw blurRad="38100" dist="38100" dir="2700000" algn="tl">
                    <a:srgbClr val="000000">
                      <a:alpha val="43137"/>
                    </a:srgbClr>
                  </a:outerShdw>
                </a:effectLst>
                <a:latin typeface="Gotham Black" pitchFamily="50" charset="0"/>
              </a:rPr>
              <a:t>Grecia y Roma (</a:t>
            </a:r>
            <a:r>
              <a:rPr lang="en-US" sz="6400" b="1" dirty="0" err="1">
                <a:solidFill>
                  <a:srgbClr val="000000"/>
                </a:solidFill>
                <a:effectLst>
                  <a:outerShdw blurRad="38100" dist="38100" dir="2700000" algn="tl">
                    <a:srgbClr val="000000">
                      <a:alpha val="43137"/>
                    </a:srgbClr>
                  </a:outerShdw>
                </a:effectLst>
                <a:latin typeface="Gotham Black" pitchFamily="50" charset="0"/>
              </a:rPr>
              <a:t>desde</a:t>
            </a:r>
            <a:r>
              <a:rPr lang="en-US" sz="6400" b="1" dirty="0">
                <a:solidFill>
                  <a:srgbClr val="000000"/>
                </a:solidFill>
                <a:effectLst>
                  <a:outerShdw blurRad="38100" dist="38100" dir="2700000" algn="tl">
                    <a:srgbClr val="000000">
                      <a:alpha val="43137"/>
                    </a:srgbClr>
                  </a:outerShdw>
                </a:effectLst>
                <a:latin typeface="Gotham Black" pitchFamily="50" charset="0"/>
              </a:rPr>
              <a:t> el 1.200 </a:t>
            </a:r>
            <a:r>
              <a:rPr lang="en-US" sz="6400" b="1" dirty="0" err="1">
                <a:solidFill>
                  <a:srgbClr val="000000"/>
                </a:solidFill>
                <a:effectLst>
                  <a:outerShdw blurRad="38100" dist="38100" dir="2700000" algn="tl">
                    <a:srgbClr val="000000">
                      <a:alpha val="43137"/>
                    </a:srgbClr>
                  </a:outerShdw>
                </a:effectLst>
                <a:latin typeface="Gotham Black" pitchFamily="50" charset="0"/>
              </a:rPr>
              <a:t>a.C</a:t>
            </a:r>
            <a:r>
              <a:rPr lang="en-US" sz="6400" b="1" dirty="0">
                <a:solidFill>
                  <a:srgbClr val="000000"/>
                </a:solidFill>
                <a:effectLst>
                  <a:outerShdw blurRad="38100" dist="38100" dir="2700000" algn="tl">
                    <a:srgbClr val="000000">
                      <a:alpha val="43137"/>
                    </a:srgbClr>
                  </a:outerShdw>
                </a:effectLst>
                <a:latin typeface="Gotham Black" pitchFamily="50" charset="0"/>
              </a:rPr>
              <a:t> </a:t>
            </a:r>
            <a:r>
              <a:rPr lang="en-US" sz="6400" b="1" dirty="0" err="1">
                <a:solidFill>
                  <a:srgbClr val="000000"/>
                </a:solidFill>
                <a:effectLst>
                  <a:outerShdw blurRad="38100" dist="38100" dir="2700000" algn="tl">
                    <a:srgbClr val="000000">
                      <a:alpha val="43137"/>
                    </a:srgbClr>
                  </a:outerShdw>
                </a:effectLst>
                <a:latin typeface="Gotham Black" pitchFamily="50" charset="0"/>
              </a:rPr>
              <a:t>aprox</a:t>
            </a:r>
            <a:r>
              <a:rPr lang="en-US" sz="6400" b="1" dirty="0">
                <a:solidFill>
                  <a:srgbClr val="000000"/>
                </a:solidFill>
                <a:effectLst>
                  <a:outerShdw blurRad="38100" dist="38100" dir="2700000" algn="tl">
                    <a:srgbClr val="000000">
                      <a:alpha val="43137"/>
                    </a:srgbClr>
                  </a:outerShdw>
                </a:effectLst>
                <a:latin typeface="Gotham Black" pitchFamily="50" charset="0"/>
              </a:rPr>
              <a:t>.): </a:t>
            </a:r>
            <a:r>
              <a:rPr lang="en-US" sz="6400" dirty="0" err="1">
                <a:solidFill>
                  <a:srgbClr val="000000"/>
                </a:solidFill>
                <a:latin typeface="Gotham" panose="02000504050000020004" pitchFamily="2" charset="0"/>
              </a:rPr>
              <a:t>Sexualidad</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humana</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como</a:t>
            </a:r>
            <a:r>
              <a:rPr lang="en-US" sz="6400" dirty="0">
                <a:solidFill>
                  <a:srgbClr val="000000"/>
                </a:solidFill>
                <a:latin typeface="Gotham" panose="02000504050000020004" pitchFamily="2" charset="0"/>
              </a:rPr>
              <a:t> base de la </a:t>
            </a:r>
            <a:r>
              <a:rPr lang="en-US" sz="6400" dirty="0" err="1">
                <a:solidFill>
                  <a:srgbClr val="000000"/>
                </a:solidFill>
                <a:latin typeface="Gotham" panose="02000504050000020004" pitchFamily="2" charset="0"/>
              </a:rPr>
              <a:t>representación</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artísitica</a:t>
            </a:r>
            <a:r>
              <a:rPr lang="en-US" sz="6400" dirty="0">
                <a:solidFill>
                  <a:srgbClr val="000000"/>
                </a:solidFill>
                <a:latin typeface="Gotham" panose="02000504050000020004" pitchFamily="2" charset="0"/>
              </a:rPr>
              <a:t>. El </a:t>
            </a:r>
            <a:r>
              <a:rPr lang="en-US" sz="6400" dirty="0" err="1">
                <a:solidFill>
                  <a:srgbClr val="000000"/>
                </a:solidFill>
                <a:latin typeface="Gotham" panose="02000504050000020004" pitchFamily="2" charset="0"/>
              </a:rPr>
              <a:t>cuerpo</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femenino</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representaba</a:t>
            </a:r>
            <a:r>
              <a:rPr lang="en-US" sz="6400" dirty="0">
                <a:solidFill>
                  <a:srgbClr val="000000"/>
                </a:solidFill>
                <a:latin typeface="Gotham" panose="02000504050000020004" pitchFamily="2" charset="0"/>
              </a:rPr>
              <a:t> la </a:t>
            </a:r>
            <a:r>
              <a:rPr lang="en-US" sz="6400" dirty="0" err="1">
                <a:solidFill>
                  <a:srgbClr val="000000"/>
                </a:solidFill>
                <a:latin typeface="Gotham" panose="02000504050000020004" pitchFamily="2" charset="0"/>
              </a:rPr>
              <a:t>belleza</a:t>
            </a:r>
            <a:r>
              <a:rPr lang="en-US" sz="6400" dirty="0">
                <a:solidFill>
                  <a:srgbClr val="000000"/>
                </a:solidFill>
                <a:latin typeface="Gotham" panose="02000504050000020004" pitchFamily="2" charset="0"/>
              </a:rPr>
              <a:t> y la </a:t>
            </a:r>
            <a:r>
              <a:rPr lang="en-US" sz="6400" dirty="0" err="1">
                <a:solidFill>
                  <a:srgbClr val="000000"/>
                </a:solidFill>
                <a:latin typeface="Gotham" panose="02000504050000020004" pitchFamily="2" charset="0"/>
              </a:rPr>
              <a:t>fertilidad</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mientras</a:t>
            </a:r>
            <a:r>
              <a:rPr lang="en-US" sz="6400" dirty="0">
                <a:solidFill>
                  <a:srgbClr val="000000"/>
                </a:solidFill>
                <a:latin typeface="Gotham" panose="02000504050000020004" pitchFamily="2" charset="0"/>
              </a:rPr>
              <a:t> que el </a:t>
            </a:r>
            <a:r>
              <a:rPr lang="en-US" sz="6400" dirty="0" err="1">
                <a:solidFill>
                  <a:srgbClr val="000000"/>
                </a:solidFill>
                <a:latin typeface="Gotham" panose="02000504050000020004" pitchFamily="2" charset="0"/>
              </a:rPr>
              <a:t>cuerpo</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masculino</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representaba</a:t>
            </a:r>
            <a:r>
              <a:rPr lang="en-US" sz="6400" dirty="0">
                <a:solidFill>
                  <a:srgbClr val="000000"/>
                </a:solidFill>
                <a:latin typeface="Gotham" panose="02000504050000020004" pitchFamily="2" charset="0"/>
              </a:rPr>
              <a:t> la </a:t>
            </a:r>
            <a:r>
              <a:rPr lang="en-US" sz="6400" dirty="0" err="1">
                <a:solidFill>
                  <a:srgbClr val="000000"/>
                </a:solidFill>
                <a:latin typeface="Gotham" panose="02000504050000020004" pitchFamily="2" charset="0"/>
              </a:rPr>
              <a:t>fuerza</a:t>
            </a:r>
            <a:r>
              <a:rPr lang="en-US" sz="6400" dirty="0">
                <a:solidFill>
                  <a:srgbClr val="000000"/>
                </a:solidFill>
                <a:latin typeface="Gotham" panose="02000504050000020004" pitchFamily="2" charset="0"/>
              </a:rPr>
              <a:t> y la </a:t>
            </a:r>
            <a:r>
              <a:rPr lang="en-US" sz="6400" dirty="0" err="1">
                <a:solidFill>
                  <a:srgbClr val="000000"/>
                </a:solidFill>
                <a:latin typeface="Gotham" panose="02000504050000020004" pitchFamily="2" charset="0"/>
              </a:rPr>
              <a:t>virilidad</a:t>
            </a:r>
            <a:r>
              <a:rPr lang="en-US" sz="6400" dirty="0">
                <a:solidFill>
                  <a:srgbClr val="000000"/>
                </a:solidFill>
                <a:latin typeface="Gotham" panose="02000504050000020004" pitchFamily="2" charset="0"/>
              </a:rPr>
              <a:t>.</a:t>
            </a:r>
          </a:p>
          <a:p>
            <a:pPr indent="-228600">
              <a:lnSpc>
                <a:spcPct val="170000"/>
              </a:lnSpc>
              <a:spcAft>
                <a:spcPts val="600"/>
              </a:spcAft>
              <a:buFont typeface="Arial" panose="020B0604020202020204" pitchFamily="34" charset="0"/>
              <a:buChar char="•"/>
            </a:pPr>
            <a:r>
              <a:rPr lang="en-US" sz="6400" dirty="0">
                <a:solidFill>
                  <a:srgbClr val="000000"/>
                </a:solidFill>
                <a:latin typeface="Gotham" panose="02000504050000020004" pitchFamily="2" charset="0"/>
              </a:rPr>
              <a:t>La </a:t>
            </a:r>
            <a:r>
              <a:rPr lang="en-US" sz="6400" dirty="0" err="1">
                <a:solidFill>
                  <a:srgbClr val="000000"/>
                </a:solidFill>
                <a:latin typeface="Gotham" panose="02000504050000020004" pitchFamily="2" charset="0"/>
              </a:rPr>
              <a:t>mitología</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griega</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está</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llena</a:t>
            </a:r>
            <a:r>
              <a:rPr lang="en-US" sz="6400" dirty="0">
                <a:solidFill>
                  <a:srgbClr val="000000"/>
                </a:solidFill>
                <a:latin typeface="Gotham" panose="02000504050000020004" pitchFamily="2" charset="0"/>
              </a:rPr>
              <a:t> de </a:t>
            </a:r>
            <a:r>
              <a:rPr lang="en-US" sz="6400" dirty="0" err="1">
                <a:solidFill>
                  <a:srgbClr val="000000"/>
                </a:solidFill>
                <a:latin typeface="Gotham" panose="02000504050000020004" pitchFamily="2" charset="0"/>
              </a:rPr>
              <a:t>referencias</a:t>
            </a:r>
            <a:r>
              <a:rPr lang="en-US" sz="6400" dirty="0">
                <a:solidFill>
                  <a:srgbClr val="000000"/>
                </a:solidFill>
                <a:latin typeface="Gotham" panose="02000504050000020004" pitchFamily="2" charset="0"/>
              </a:rPr>
              <a:t> a </a:t>
            </a:r>
            <a:r>
              <a:rPr lang="en-US" sz="6400" dirty="0" err="1">
                <a:solidFill>
                  <a:srgbClr val="000000"/>
                </a:solidFill>
                <a:latin typeface="Gotham" panose="02000504050000020004" pitchFamily="2" charset="0"/>
              </a:rPr>
              <a:t>sexualidad</a:t>
            </a:r>
            <a:r>
              <a:rPr lang="en-US" sz="6400" dirty="0">
                <a:solidFill>
                  <a:srgbClr val="000000"/>
                </a:solidFill>
                <a:latin typeface="Gotham" panose="02000504050000020004" pitchFamily="2" charset="0"/>
              </a:rPr>
              <a:t> y Encuentros </a:t>
            </a:r>
            <a:r>
              <a:rPr lang="en-US" sz="6400" dirty="0" err="1">
                <a:solidFill>
                  <a:srgbClr val="000000"/>
                </a:solidFill>
                <a:latin typeface="Gotham" panose="02000504050000020004" pitchFamily="2" charset="0"/>
              </a:rPr>
              <a:t>sexuales</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muy</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diversos</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incluyendo</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poligamia</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homosexualidad</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pederastia</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relaciones</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amo-esclavo,sexo</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grupal</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transexualidad</a:t>
            </a:r>
            <a:r>
              <a:rPr lang="en-US" sz="6400" dirty="0">
                <a:solidFill>
                  <a:srgbClr val="000000"/>
                </a:solidFill>
                <a:latin typeface="Gotham" panose="02000504050000020004" pitchFamily="2" charset="0"/>
              </a:rPr>
              <a:t>… y sus </a:t>
            </a:r>
            <a:r>
              <a:rPr lang="en-US" sz="6400" dirty="0" err="1">
                <a:solidFill>
                  <a:srgbClr val="000000"/>
                </a:solidFill>
                <a:latin typeface="Gotham" panose="02000504050000020004" pitchFamily="2" charset="0"/>
              </a:rPr>
              <a:t>reprsentaciones</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artísiticas</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solían</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colocar</a:t>
            </a:r>
            <a:r>
              <a:rPr lang="en-US" sz="6400" dirty="0">
                <a:solidFill>
                  <a:srgbClr val="000000"/>
                </a:solidFill>
                <a:latin typeface="Gotham" panose="02000504050000020004" pitchFamily="2" charset="0"/>
              </a:rPr>
              <a:t> los </a:t>
            </a:r>
            <a:r>
              <a:rPr lang="en-US" sz="6400" dirty="0" err="1">
                <a:solidFill>
                  <a:srgbClr val="000000"/>
                </a:solidFill>
                <a:latin typeface="Gotham" panose="02000504050000020004" pitchFamily="2" charset="0"/>
              </a:rPr>
              <a:t>genitales</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en</a:t>
            </a:r>
            <a:r>
              <a:rPr lang="en-US" sz="6400" dirty="0">
                <a:solidFill>
                  <a:srgbClr val="000000"/>
                </a:solidFill>
                <a:latin typeface="Gotham" panose="02000504050000020004" pitchFamily="2" charset="0"/>
              </a:rPr>
              <a:t> el </a:t>
            </a:r>
            <a:r>
              <a:rPr lang="en-US" sz="6400" dirty="0" err="1">
                <a:solidFill>
                  <a:srgbClr val="000000"/>
                </a:solidFill>
                <a:latin typeface="Gotham" panose="02000504050000020004" pitchFamily="2" charset="0"/>
              </a:rPr>
              <a:t>centro</a:t>
            </a:r>
            <a:r>
              <a:rPr lang="en-US" sz="6400" dirty="0">
                <a:solidFill>
                  <a:srgbClr val="000000"/>
                </a:solidFill>
                <a:latin typeface="Gotham" panose="02000504050000020004" pitchFamily="2" charset="0"/>
              </a:rPr>
              <a:t> de la </a:t>
            </a:r>
            <a:r>
              <a:rPr lang="en-US" sz="6400" dirty="0" err="1">
                <a:solidFill>
                  <a:srgbClr val="000000"/>
                </a:solidFill>
                <a:latin typeface="Gotham" panose="02000504050000020004" pitchFamily="2" charset="0"/>
              </a:rPr>
              <a:t>obra</a:t>
            </a:r>
            <a:r>
              <a:rPr lang="en-US" sz="6400" dirty="0">
                <a:solidFill>
                  <a:srgbClr val="000000"/>
                </a:solidFill>
                <a:latin typeface="Gotham" panose="02000504050000020004" pitchFamily="2" charset="0"/>
              </a:rPr>
              <a:t> con una </a:t>
            </a:r>
            <a:r>
              <a:rPr lang="en-US" sz="6400" dirty="0" err="1">
                <a:solidFill>
                  <a:srgbClr val="000000"/>
                </a:solidFill>
                <a:latin typeface="Gotham" panose="02000504050000020004" pitchFamily="2" charset="0"/>
              </a:rPr>
              <a:t>intención</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probablemente</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pornográfica</a:t>
            </a:r>
            <a:r>
              <a:rPr lang="en-US" sz="6400" dirty="0">
                <a:solidFill>
                  <a:srgbClr val="000000"/>
                </a:solidFill>
                <a:latin typeface="Gotham" panose="02000504050000020004" pitchFamily="2" charset="0"/>
              </a:rPr>
              <a:t>.</a:t>
            </a:r>
          </a:p>
          <a:p>
            <a:pPr indent="-228600">
              <a:lnSpc>
                <a:spcPct val="170000"/>
              </a:lnSpc>
              <a:spcAft>
                <a:spcPts val="600"/>
              </a:spcAft>
              <a:buFont typeface="Arial" panose="020B0604020202020204" pitchFamily="34" charset="0"/>
              <a:buChar char="•"/>
            </a:pPr>
            <a:r>
              <a:rPr lang="en-US" sz="6400" dirty="0">
                <a:solidFill>
                  <a:srgbClr val="000000"/>
                </a:solidFill>
                <a:latin typeface="Gotham" panose="02000504050000020004" pitchFamily="2" charset="0"/>
              </a:rPr>
              <a:t>La </a:t>
            </a:r>
            <a:r>
              <a:rPr lang="en-US" sz="6400" dirty="0" err="1">
                <a:solidFill>
                  <a:srgbClr val="000000"/>
                </a:solidFill>
                <a:latin typeface="Gotham" panose="02000504050000020004" pitchFamily="2" charset="0"/>
              </a:rPr>
              <a:t>literatura</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clásica</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está</a:t>
            </a:r>
            <a:r>
              <a:rPr lang="en-US" sz="6400" dirty="0">
                <a:solidFill>
                  <a:srgbClr val="000000"/>
                </a:solidFill>
                <a:latin typeface="Gotham" panose="02000504050000020004" pitchFamily="2" charset="0"/>
              </a:rPr>
              <a:t> </a:t>
            </a:r>
            <a:r>
              <a:rPr lang="en-US" sz="6400" dirty="0" err="1">
                <a:solidFill>
                  <a:srgbClr val="000000"/>
                </a:solidFill>
                <a:latin typeface="Gotham" panose="02000504050000020004" pitchFamily="2" charset="0"/>
              </a:rPr>
              <a:t>plagada</a:t>
            </a:r>
            <a:r>
              <a:rPr lang="en-US" sz="6400" dirty="0">
                <a:solidFill>
                  <a:srgbClr val="000000"/>
                </a:solidFill>
                <a:latin typeface="Gotham" panose="02000504050000020004" pitchFamily="2" charset="0"/>
              </a:rPr>
              <a:t> de </a:t>
            </a:r>
            <a:r>
              <a:rPr lang="en-US" sz="6400" dirty="0" err="1">
                <a:solidFill>
                  <a:srgbClr val="000000"/>
                </a:solidFill>
                <a:latin typeface="Gotham" panose="02000504050000020004" pitchFamily="2" charset="0"/>
              </a:rPr>
              <a:t>obras</a:t>
            </a:r>
            <a:r>
              <a:rPr lang="en-US" sz="6400" dirty="0">
                <a:solidFill>
                  <a:srgbClr val="000000"/>
                </a:solidFill>
                <a:latin typeface="Gotham" panose="02000504050000020004" pitchFamily="2" charset="0"/>
              </a:rPr>
              <a:t> con </a:t>
            </a:r>
            <a:r>
              <a:rPr lang="en-US" sz="6400" dirty="0" err="1">
                <a:solidFill>
                  <a:srgbClr val="000000"/>
                </a:solidFill>
                <a:latin typeface="Gotham" panose="02000504050000020004" pitchFamily="2" charset="0"/>
              </a:rPr>
              <a:t>temática</a:t>
            </a:r>
            <a:r>
              <a:rPr lang="en-US" sz="6400" dirty="0">
                <a:solidFill>
                  <a:srgbClr val="000000"/>
                </a:solidFill>
                <a:latin typeface="Gotham" panose="02000504050000020004" pitchFamily="2" charset="0"/>
              </a:rPr>
              <a:t> erotica (</a:t>
            </a:r>
            <a:r>
              <a:rPr lang="en-US" sz="6400" i="1" dirty="0" err="1">
                <a:solidFill>
                  <a:srgbClr val="000000"/>
                </a:solidFill>
                <a:latin typeface="Gotham" panose="02000504050000020004" pitchFamily="2" charset="0"/>
              </a:rPr>
              <a:t>Erothikos</a:t>
            </a:r>
            <a:r>
              <a:rPr lang="en-US" sz="6400" dirty="0">
                <a:solidFill>
                  <a:srgbClr val="000000"/>
                </a:solidFill>
                <a:latin typeface="Gotham" panose="02000504050000020004" pitchFamily="2" charset="0"/>
              </a:rPr>
              <a:t> de Plutarco, </a:t>
            </a:r>
            <a:r>
              <a:rPr lang="en-US" sz="6400" i="1" dirty="0" err="1">
                <a:solidFill>
                  <a:srgbClr val="000000"/>
                </a:solidFill>
                <a:latin typeface="Gotham" panose="02000504050000020004" pitchFamily="2" charset="0"/>
              </a:rPr>
              <a:t>Thesmophoriazusae</a:t>
            </a:r>
            <a:r>
              <a:rPr lang="en-US" sz="6400" dirty="0">
                <a:solidFill>
                  <a:srgbClr val="000000"/>
                </a:solidFill>
                <a:latin typeface="Gotham" panose="02000504050000020004" pitchFamily="2" charset="0"/>
              </a:rPr>
              <a:t> de </a:t>
            </a:r>
            <a:r>
              <a:rPr lang="en-US" sz="6400" dirty="0" err="1">
                <a:solidFill>
                  <a:srgbClr val="000000"/>
                </a:solidFill>
                <a:latin typeface="Gotham" panose="02000504050000020004" pitchFamily="2" charset="0"/>
              </a:rPr>
              <a:t>Aristófanes</a:t>
            </a:r>
            <a:r>
              <a:rPr lang="en-US" sz="6400" dirty="0">
                <a:solidFill>
                  <a:srgbClr val="000000"/>
                </a:solidFill>
                <a:latin typeface="Gotham" panose="02000504050000020004" pitchFamily="2" charset="0"/>
              </a:rPr>
              <a:t>… y </a:t>
            </a:r>
            <a:r>
              <a:rPr lang="en-US" sz="6400" dirty="0" err="1">
                <a:solidFill>
                  <a:srgbClr val="000000"/>
                </a:solidFill>
                <a:latin typeface="Gotham" panose="02000504050000020004" pitchFamily="2" charset="0"/>
              </a:rPr>
              <a:t>Safo</a:t>
            </a:r>
            <a:r>
              <a:rPr lang="en-US" sz="6400" dirty="0">
                <a:solidFill>
                  <a:srgbClr val="000000"/>
                </a:solidFill>
                <a:latin typeface="Gotham" panose="02000504050000020004" pitchFamily="2" charset="0"/>
              </a:rPr>
              <a:t> de Lesbos) </a:t>
            </a:r>
          </a:p>
        </p:txBody>
      </p:sp>
    </p:spTree>
    <p:extLst>
      <p:ext uri="{BB962C8B-B14F-4D97-AF65-F5344CB8AC3E}">
        <p14:creationId xmlns:p14="http://schemas.microsoft.com/office/powerpoint/2010/main" val="209063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heel(1)">
                                      <p:cBhvr>
                                        <p:cTn id="3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CE0FBFA-2DDD-4A57-A6C1-328AC4DB5B93}"/>
              </a:ext>
            </a:extLst>
          </p:cNvPr>
          <p:cNvPicPr>
            <a:picLocks noChangeAspect="1"/>
          </p:cNvPicPr>
          <p:nvPr/>
        </p:nvPicPr>
        <p:blipFill rotWithShape="1">
          <a:blip r:embed="rId2">
            <a:extLst>
              <a:ext uri="{28A0092B-C50C-407E-A947-70E740481C1C}">
                <a14:useLocalDpi xmlns:a14="http://schemas.microsoft.com/office/drawing/2010/main" val="0"/>
              </a:ext>
            </a:extLst>
          </a:blip>
          <a:srcRect l="3686" r="423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 name="CuadroTexto 1">
            <a:extLst>
              <a:ext uri="{FF2B5EF4-FFF2-40B4-BE49-F238E27FC236}">
                <a16:creationId xmlns:a16="http://schemas.microsoft.com/office/drawing/2014/main" id="{1D3890D7-EFB7-4C2A-B849-ACC50B0C73E5}"/>
              </a:ext>
            </a:extLst>
          </p:cNvPr>
          <p:cNvSpPr txBox="1"/>
          <p:nvPr/>
        </p:nvSpPr>
        <p:spPr>
          <a:xfrm>
            <a:off x="4657345" y="1764515"/>
            <a:ext cx="7531607" cy="3483864"/>
          </a:xfrm>
          <a:prstGeom prst="rect">
            <a:avLst/>
          </a:prstGeom>
        </p:spPr>
        <p:txBody>
          <a:bodyPr vert="horz" lIns="91440" tIns="45720" rIns="91440" bIns="45720" rtlCol="0">
            <a:normAutofit fontScale="25000" lnSpcReduction="20000"/>
          </a:bodyPr>
          <a:lstStyle/>
          <a:p>
            <a:pPr indent="-228600">
              <a:lnSpc>
                <a:spcPct val="90000"/>
              </a:lnSpc>
              <a:spcAft>
                <a:spcPts val="600"/>
              </a:spcAft>
              <a:buFont typeface="Arial" panose="020B0604020202020204" pitchFamily="34" charset="0"/>
              <a:buChar char="•"/>
            </a:pPr>
            <a:r>
              <a:rPr lang="en-US" sz="16000" b="1" dirty="0">
                <a:solidFill>
                  <a:srgbClr val="5F6DB2"/>
                </a:solidFill>
                <a:effectLst>
                  <a:outerShdw blurRad="38100" dist="38100" dir="2700000" algn="tl">
                    <a:srgbClr val="000000">
                      <a:alpha val="43137"/>
                    </a:srgbClr>
                  </a:outerShdw>
                </a:effectLst>
                <a:latin typeface="Gotham Black" pitchFamily="50" charset="0"/>
              </a:rPr>
              <a:t>HISTORIA DEL PORNO</a:t>
            </a:r>
          </a:p>
          <a:p>
            <a:pPr indent="-228600">
              <a:lnSpc>
                <a:spcPct val="90000"/>
              </a:lnSpc>
              <a:spcAft>
                <a:spcPts val="600"/>
              </a:spcAft>
              <a:buFont typeface="Arial" panose="020B0604020202020204" pitchFamily="34" charset="0"/>
              <a:buChar char="•"/>
            </a:pPr>
            <a:endParaRPr lang="en-US" sz="1700" b="1" dirty="0">
              <a:effectLst>
                <a:outerShdw blurRad="38100" dist="38100" dir="2700000" algn="tl">
                  <a:srgbClr val="000000">
                    <a:alpha val="43137"/>
                  </a:srgbClr>
                </a:outerShdw>
              </a:effectLst>
            </a:endParaRPr>
          </a:p>
          <a:p>
            <a:pPr indent="-228600" algn="just">
              <a:lnSpc>
                <a:spcPct val="170000"/>
              </a:lnSpc>
              <a:spcAft>
                <a:spcPts val="600"/>
              </a:spcAft>
              <a:buFont typeface="Arial" panose="020B0604020202020204" pitchFamily="34" charset="0"/>
              <a:buChar char="•"/>
            </a:pPr>
            <a:r>
              <a:rPr lang="en-US" sz="6400" b="1" dirty="0">
                <a:effectLst>
                  <a:outerShdw blurRad="38100" dist="38100" dir="2700000" algn="tl">
                    <a:srgbClr val="000000">
                      <a:alpha val="43137"/>
                    </a:srgbClr>
                  </a:outerShdw>
                </a:effectLst>
                <a:latin typeface="Gotham Black" pitchFamily="50" charset="0"/>
              </a:rPr>
              <a:t>India: </a:t>
            </a:r>
            <a:r>
              <a:rPr lang="en-US" sz="6400" dirty="0">
                <a:latin typeface="Gotham" panose="02000504050000020004" pitchFamily="2" charset="0"/>
              </a:rPr>
              <a:t>Sociedad </a:t>
            </a:r>
            <a:r>
              <a:rPr lang="en-US" sz="6400" dirty="0" err="1">
                <a:latin typeface="Gotham" panose="02000504050000020004" pitchFamily="2" charset="0"/>
              </a:rPr>
              <a:t>acostumbrada</a:t>
            </a:r>
            <a:r>
              <a:rPr lang="en-US" sz="6400" dirty="0">
                <a:latin typeface="Gotham" panose="02000504050000020004" pitchFamily="2" charset="0"/>
              </a:rPr>
              <a:t> a la </a:t>
            </a:r>
            <a:r>
              <a:rPr lang="en-US" sz="6400" dirty="0" err="1">
                <a:latin typeface="Gotham" panose="02000504050000020004" pitchFamily="2" charset="0"/>
              </a:rPr>
              <a:t>sexualidad</a:t>
            </a:r>
            <a:r>
              <a:rPr lang="en-US" sz="6400" dirty="0">
                <a:latin typeface="Gotham" panose="02000504050000020004" pitchFamily="2" charset="0"/>
              </a:rPr>
              <a:t> y al </a:t>
            </a:r>
            <a:r>
              <a:rPr lang="en-US" sz="6400" dirty="0" err="1">
                <a:latin typeface="Gotham" panose="02000504050000020004" pitchFamily="2" charset="0"/>
              </a:rPr>
              <a:t>nudismo</a:t>
            </a:r>
            <a:r>
              <a:rPr lang="en-US" sz="6400" dirty="0">
                <a:latin typeface="Gotham" panose="02000504050000020004" pitchFamily="2" charset="0"/>
              </a:rPr>
              <a:t>. </a:t>
            </a:r>
            <a:r>
              <a:rPr lang="en-US" sz="6400" dirty="0" err="1">
                <a:latin typeface="Gotham" panose="02000504050000020004" pitchFamily="2" charset="0"/>
              </a:rPr>
              <a:t>Completamente</a:t>
            </a:r>
            <a:r>
              <a:rPr lang="en-US" sz="6400" dirty="0">
                <a:latin typeface="Gotham" panose="02000504050000020004" pitchFamily="2" charset="0"/>
              </a:rPr>
              <a:t> </a:t>
            </a:r>
            <a:r>
              <a:rPr lang="en-US" sz="6400" dirty="0" err="1">
                <a:latin typeface="Gotham" panose="02000504050000020004" pitchFamily="2" charset="0"/>
              </a:rPr>
              <a:t>aceptadas</a:t>
            </a:r>
            <a:r>
              <a:rPr lang="en-US" sz="6400" dirty="0">
                <a:latin typeface="Gotham" panose="02000504050000020004" pitchFamily="2" charset="0"/>
              </a:rPr>
              <a:t> la </a:t>
            </a:r>
            <a:r>
              <a:rPr lang="en-US" sz="6400" dirty="0" err="1">
                <a:latin typeface="Gotham" panose="02000504050000020004" pitchFamily="2" charset="0"/>
              </a:rPr>
              <a:t>homosexualidad</a:t>
            </a:r>
            <a:r>
              <a:rPr lang="en-US" sz="6400" dirty="0">
                <a:latin typeface="Gotham" panose="02000504050000020004" pitchFamily="2" charset="0"/>
              </a:rPr>
              <a:t>, la </a:t>
            </a:r>
            <a:r>
              <a:rPr lang="en-US" sz="6400" dirty="0" err="1">
                <a:latin typeface="Gotham" panose="02000504050000020004" pitchFamily="2" charset="0"/>
              </a:rPr>
              <a:t>poligamia</a:t>
            </a:r>
            <a:r>
              <a:rPr lang="en-US" sz="6400" dirty="0">
                <a:latin typeface="Gotham" panose="02000504050000020004" pitchFamily="2" charset="0"/>
              </a:rPr>
              <a:t> y el </a:t>
            </a:r>
            <a:r>
              <a:rPr lang="en-US" sz="6400" dirty="0" err="1">
                <a:latin typeface="Gotham" panose="02000504050000020004" pitchFamily="2" charset="0"/>
              </a:rPr>
              <a:t>sexo</a:t>
            </a:r>
            <a:r>
              <a:rPr lang="en-US" sz="6400" dirty="0">
                <a:latin typeface="Gotham" panose="02000504050000020004" pitchFamily="2" charset="0"/>
              </a:rPr>
              <a:t> </a:t>
            </a:r>
            <a:r>
              <a:rPr lang="en-US" sz="6400" dirty="0" err="1">
                <a:latin typeface="Gotham" panose="02000504050000020004" pitchFamily="2" charset="0"/>
              </a:rPr>
              <a:t>en</a:t>
            </a:r>
            <a:r>
              <a:rPr lang="en-US" sz="6400" dirty="0">
                <a:latin typeface="Gotham" panose="02000504050000020004" pitchFamily="2" charset="0"/>
              </a:rPr>
              <a:t> </a:t>
            </a:r>
            <a:r>
              <a:rPr lang="en-US" sz="6400" dirty="0" err="1">
                <a:latin typeface="Gotham" panose="02000504050000020004" pitchFamily="2" charset="0"/>
              </a:rPr>
              <a:t>grupo</a:t>
            </a:r>
            <a:r>
              <a:rPr lang="en-US" sz="6400" dirty="0">
                <a:latin typeface="Gotham" panose="02000504050000020004" pitchFamily="2" charset="0"/>
              </a:rPr>
              <a:t>. Gran </a:t>
            </a:r>
            <a:r>
              <a:rPr lang="en-US" sz="6400" dirty="0" err="1">
                <a:latin typeface="Gotham" panose="02000504050000020004" pitchFamily="2" charset="0"/>
              </a:rPr>
              <a:t>parte</a:t>
            </a:r>
            <a:r>
              <a:rPr lang="en-US" sz="6400" dirty="0">
                <a:latin typeface="Gotham" panose="02000504050000020004" pitchFamily="2" charset="0"/>
              </a:rPr>
              <a:t> de las </a:t>
            </a:r>
            <a:r>
              <a:rPr lang="en-US" sz="6400" dirty="0" err="1">
                <a:latin typeface="Gotham" panose="02000504050000020004" pitchFamily="2" charset="0"/>
              </a:rPr>
              <a:t>prácticas</a:t>
            </a:r>
            <a:r>
              <a:rPr lang="en-US" sz="6400" dirty="0">
                <a:latin typeface="Gotham" panose="02000504050000020004" pitchFamily="2" charset="0"/>
              </a:rPr>
              <a:t> </a:t>
            </a:r>
            <a:r>
              <a:rPr lang="en-US" sz="6400" dirty="0" err="1">
                <a:latin typeface="Gotham" panose="02000504050000020004" pitchFamily="2" charset="0"/>
              </a:rPr>
              <a:t>religiosas</a:t>
            </a:r>
            <a:r>
              <a:rPr lang="en-US" sz="6400" dirty="0">
                <a:latin typeface="Gotham" panose="02000504050000020004" pitchFamily="2" charset="0"/>
              </a:rPr>
              <a:t> y </a:t>
            </a:r>
            <a:r>
              <a:rPr lang="en-US" sz="6400" dirty="0" err="1">
                <a:latin typeface="Gotham" panose="02000504050000020004" pitchFamily="2" charset="0"/>
              </a:rPr>
              <a:t>filosofías</a:t>
            </a:r>
            <a:r>
              <a:rPr lang="en-US" sz="6400" dirty="0">
                <a:latin typeface="Gotham" panose="02000504050000020004" pitchFamily="2" charset="0"/>
              </a:rPr>
              <a:t> </a:t>
            </a:r>
            <a:r>
              <a:rPr lang="en-US" sz="6400" dirty="0" err="1">
                <a:latin typeface="Gotham" panose="02000504050000020004" pitchFamily="2" charset="0"/>
              </a:rPr>
              <a:t>espirituales</a:t>
            </a:r>
            <a:r>
              <a:rPr lang="en-US" sz="6400" dirty="0">
                <a:latin typeface="Gotham" panose="02000504050000020004" pitchFamily="2" charset="0"/>
              </a:rPr>
              <a:t> </a:t>
            </a:r>
            <a:r>
              <a:rPr lang="en-US" sz="6400" dirty="0" err="1">
                <a:latin typeface="Gotham" panose="02000504050000020004" pitchFamily="2" charset="0"/>
              </a:rPr>
              <a:t>magnificaban</a:t>
            </a:r>
            <a:r>
              <a:rPr lang="en-US" sz="6400" dirty="0">
                <a:latin typeface="Gotham" panose="02000504050000020004" pitchFamily="2" charset="0"/>
              </a:rPr>
              <a:t> la </a:t>
            </a:r>
            <a:r>
              <a:rPr lang="en-US" sz="6400" dirty="0" err="1">
                <a:latin typeface="Gotham" panose="02000504050000020004" pitchFamily="2" charset="0"/>
              </a:rPr>
              <a:t>importancia</a:t>
            </a:r>
            <a:r>
              <a:rPr lang="en-US" sz="6400" dirty="0">
                <a:latin typeface="Gotham" panose="02000504050000020004" pitchFamily="2" charset="0"/>
              </a:rPr>
              <a:t> de la </a:t>
            </a:r>
            <a:r>
              <a:rPr lang="en-US" sz="6400" dirty="0" err="1">
                <a:latin typeface="Gotham" panose="02000504050000020004" pitchFamily="2" charset="0"/>
              </a:rPr>
              <a:t>actividad</a:t>
            </a:r>
            <a:r>
              <a:rPr lang="en-US" sz="6400" dirty="0">
                <a:latin typeface="Gotham" panose="02000504050000020004" pitchFamily="2" charset="0"/>
              </a:rPr>
              <a:t> sexual a </a:t>
            </a:r>
            <a:r>
              <a:rPr lang="en-US" sz="6400" dirty="0" err="1">
                <a:latin typeface="Gotham" panose="02000504050000020004" pitchFamily="2" charset="0"/>
              </a:rPr>
              <a:t>través</a:t>
            </a:r>
            <a:r>
              <a:rPr lang="en-US" sz="6400" dirty="0">
                <a:latin typeface="Gotham" panose="02000504050000020004" pitchFamily="2" charset="0"/>
              </a:rPr>
              <a:t> de </a:t>
            </a:r>
            <a:r>
              <a:rPr lang="en-US" sz="6400" dirty="0" err="1">
                <a:latin typeface="Gotham" panose="02000504050000020004" pitchFamily="2" charset="0"/>
              </a:rPr>
              <a:t>prácticas</a:t>
            </a:r>
            <a:r>
              <a:rPr lang="en-US" sz="6400" dirty="0">
                <a:latin typeface="Gotham" panose="02000504050000020004" pitchFamily="2" charset="0"/>
              </a:rPr>
              <a:t> y </a:t>
            </a:r>
            <a:r>
              <a:rPr lang="en-US" sz="6400" dirty="0" err="1">
                <a:latin typeface="Gotham" panose="02000504050000020004" pitchFamily="2" charset="0"/>
              </a:rPr>
              <a:t>relatos</a:t>
            </a:r>
            <a:r>
              <a:rPr lang="en-US" sz="6400" dirty="0">
                <a:latin typeface="Gotham" panose="02000504050000020004" pitchFamily="2" charset="0"/>
              </a:rPr>
              <a:t> con </a:t>
            </a:r>
            <a:r>
              <a:rPr lang="en-US" sz="6400" dirty="0" err="1">
                <a:latin typeface="Gotham" panose="02000504050000020004" pitchFamily="2" charset="0"/>
              </a:rPr>
              <a:t>fuertes</a:t>
            </a:r>
            <a:r>
              <a:rPr lang="en-US" sz="6400" dirty="0">
                <a:latin typeface="Gotham" panose="02000504050000020004" pitchFamily="2" charset="0"/>
              </a:rPr>
              <a:t> </a:t>
            </a:r>
            <a:r>
              <a:rPr lang="en-US" sz="6400" dirty="0" err="1">
                <a:latin typeface="Gotham" panose="02000504050000020004" pitchFamily="2" charset="0"/>
              </a:rPr>
              <a:t>tintes</a:t>
            </a:r>
            <a:r>
              <a:rPr lang="en-US" sz="6400" dirty="0">
                <a:latin typeface="Gotham" panose="02000504050000020004" pitchFamily="2" charset="0"/>
              </a:rPr>
              <a:t> </a:t>
            </a:r>
            <a:r>
              <a:rPr lang="en-US" sz="6400" dirty="0" err="1">
                <a:latin typeface="Gotham" panose="02000504050000020004" pitchFamily="2" charset="0"/>
              </a:rPr>
              <a:t>eróticos</a:t>
            </a:r>
            <a:r>
              <a:rPr lang="en-US" sz="6400" dirty="0">
                <a:latin typeface="Gotham" panose="02000504050000020004" pitchFamily="2" charset="0"/>
              </a:rPr>
              <a:t> (</a:t>
            </a:r>
            <a:r>
              <a:rPr lang="en-US" sz="6400" dirty="0" err="1">
                <a:latin typeface="Gotham" panose="02000504050000020004" pitchFamily="2" charset="0"/>
              </a:rPr>
              <a:t>budismo</a:t>
            </a:r>
            <a:r>
              <a:rPr lang="en-US" sz="6400" dirty="0">
                <a:latin typeface="Gotham" panose="02000504050000020004" pitchFamily="2" charset="0"/>
              </a:rPr>
              <a:t>, </a:t>
            </a:r>
            <a:r>
              <a:rPr lang="en-US" sz="6400" dirty="0" err="1">
                <a:latin typeface="Gotham" panose="02000504050000020004" pitchFamily="2" charset="0"/>
              </a:rPr>
              <a:t>hinduísmo</a:t>
            </a:r>
            <a:r>
              <a:rPr lang="en-US" sz="6400" dirty="0">
                <a:latin typeface="Gotham" panose="02000504050000020004" pitchFamily="2" charset="0"/>
              </a:rPr>
              <a:t>, tantra).</a:t>
            </a:r>
          </a:p>
          <a:p>
            <a:pPr indent="-228600" algn="just">
              <a:lnSpc>
                <a:spcPct val="170000"/>
              </a:lnSpc>
              <a:spcAft>
                <a:spcPts val="600"/>
              </a:spcAft>
              <a:buFont typeface="Arial" panose="020B0604020202020204" pitchFamily="34" charset="0"/>
              <a:buChar char="•"/>
            </a:pPr>
            <a:endParaRPr lang="en-US" sz="6400" dirty="0">
              <a:latin typeface="Gotham Black" pitchFamily="50" charset="0"/>
            </a:endParaRPr>
          </a:p>
          <a:p>
            <a:pPr indent="-228600" algn="just">
              <a:lnSpc>
                <a:spcPct val="170000"/>
              </a:lnSpc>
              <a:spcAft>
                <a:spcPts val="600"/>
              </a:spcAft>
              <a:buFont typeface="Arial" panose="020B0604020202020204" pitchFamily="34" charset="0"/>
              <a:buChar char="•"/>
            </a:pPr>
            <a:r>
              <a:rPr lang="en-US" sz="6400" b="1" dirty="0">
                <a:effectLst>
                  <a:outerShdw blurRad="38100" dist="38100" dir="2700000" algn="tl">
                    <a:srgbClr val="000000">
                      <a:alpha val="43137"/>
                    </a:srgbClr>
                  </a:outerShdw>
                </a:effectLst>
                <a:latin typeface="Gotham Black" pitchFamily="50" charset="0"/>
              </a:rPr>
              <a:t>KAMASUTRA:</a:t>
            </a:r>
            <a:r>
              <a:rPr lang="en-US" sz="6400" dirty="0">
                <a:latin typeface="Gotham Black" pitchFamily="50" charset="0"/>
              </a:rPr>
              <a:t> </a:t>
            </a:r>
            <a:r>
              <a:rPr lang="en-US" sz="6400" dirty="0" err="1">
                <a:latin typeface="Gotham" panose="02000504050000020004" pitchFamily="2" charset="0"/>
              </a:rPr>
              <a:t>libro</a:t>
            </a:r>
            <a:r>
              <a:rPr lang="en-US" sz="6400" dirty="0">
                <a:latin typeface="Gotham" panose="02000504050000020004" pitchFamily="2" charset="0"/>
              </a:rPr>
              <a:t> que describe las </a:t>
            </a:r>
            <a:r>
              <a:rPr lang="en-US" sz="6400" dirty="0" err="1">
                <a:latin typeface="Gotham" panose="02000504050000020004" pitchFamily="2" charset="0"/>
              </a:rPr>
              <a:t>prácticas</a:t>
            </a:r>
            <a:r>
              <a:rPr lang="en-US" sz="6400" dirty="0">
                <a:latin typeface="Gotham" panose="02000504050000020004" pitchFamily="2" charset="0"/>
              </a:rPr>
              <a:t> </a:t>
            </a:r>
            <a:r>
              <a:rPr lang="en-US" sz="6400" dirty="0" err="1">
                <a:latin typeface="Gotham" panose="02000504050000020004" pitchFamily="2" charset="0"/>
              </a:rPr>
              <a:t>sexuales</a:t>
            </a:r>
            <a:r>
              <a:rPr lang="en-US" sz="6400" dirty="0">
                <a:latin typeface="Gotham" panose="02000504050000020004" pitchFamily="2" charset="0"/>
              </a:rPr>
              <a:t> que se </a:t>
            </a:r>
            <a:r>
              <a:rPr lang="en-US" sz="6400" dirty="0" err="1">
                <a:latin typeface="Gotham" panose="02000504050000020004" pitchFamily="2" charset="0"/>
              </a:rPr>
              <a:t>consideraban</a:t>
            </a:r>
            <a:r>
              <a:rPr lang="en-US" sz="6400" dirty="0">
                <a:latin typeface="Gotham" panose="02000504050000020004" pitchFamily="2" charset="0"/>
              </a:rPr>
              <a:t> </a:t>
            </a:r>
            <a:r>
              <a:rPr lang="en-US" sz="6400" dirty="0" err="1">
                <a:latin typeface="Gotham" panose="02000504050000020004" pitchFamily="2" charset="0"/>
              </a:rPr>
              <a:t>ideales</a:t>
            </a:r>
            <a:r>
              <a:rPr lang="en-US" sz="6400" dirty="0">
                <a:latin typeface="Gotham" panose="02000504050000020004" pitchFamily="2" charset="0"/>
              </a:rPr>
              <a:t> para una pareja heterosexual </a:t>
            </a:r>
            <a:r>
              <a:rPr lang="en-US" sz="6400" dirty="0" err="1">
                <a:latin typeface="Gotham" panose="02000504050000020004" pitchFamily="2" charset="0"/>
              </a:rPr>
              <a:t>en</a:t>
            </a:r>
            <a:r>
              <a:rPr lang="en-US" sz="6400" dirty="0">
                <a:latin typeface="Gotham" panose="02000504050000020004" pitchFamily="2" charset="0"/>
              </a:rPr>
              <a:t> </a:t>
            </a:r>
            <a:r>
              <a:rPr lang="en-US" sz="6400" dirty="0" err="1">
                <a:latin typeface="Gotham" panose="02000504050000020004" pitchFamily="2" charset="0"/>
              </a:rPr>
              <a:t>matrimonio</a:t>
            </a:r>
            <a:r>
              <a:rPr lang="en-US" sz="6400" dirty="0">
                <a:latin typeface="Gotham" panose="02000504050000020004" pitchFamily="2" charset="0"/>
              </a:rPr>
              <a:t>.</a:t>
            </a:r>
          </a:p>
          <a:p>
            <a:pPr algn="just">
              <a:lnSpc>
                <a:spcPct val="170000"/>
              </a:lnSpc>
              <a:spcAft>
                <a:spcPts val="600"/>
              </a:spcAft>
            </a:pPr>
            <a:r>
              <a:rPr lang="en-US" sz="6400" dirty="0">
                <a:latin typeface="Gotham" panose="02000504050000020004" pitchFamily="2" charset="0"/>
              </a:rPr>
              <a:t>(</a:t>
            </a:r>
            <a:r>
              <a:rPr lang="en-US" sz="6400" dirty="0" err="1">
                <a:latin typeface="Gotham" panose="02000504050000020004" pitchFamily="2" charset="0"/>
              </a:rPr>
              <a:t>año</a:t>
            </a:r>
            <a:r>
              <a:rPr lang="en-US" sz="6400" dirty="0">
                <a:latin typeface="Gotham" panose="02000504050000020004" pitchFamily="2" charset="0"/>
              </a:rPr>
              <a:t> 400 </a:t>
            </a:r>
            <a:r>
              <a:rPr lang="en-US" sz="6400" dirty="0" err="1">
                <a:latin typeface="Gotham" panose="02000504050000020004" pitchFamily="2" charset="0"/>
              </a:rPr>
              <a:t>a.C</a:t>
            </a:r>
            <a:r>
              <a:rPr lang="en-US" sz="6400" dirty="0">
                <a:latin typeface="Gotham" panose="02000504050000020004" pitchFamily="2" charset="0"/>
              </a:rPr>
              <a:t>. </a:t>
            </a:r>
            <a:r>
              <a:rPr lang="en-US" sz="6400" dirty="0" err="1">
                <a:latin typeface="Gotham" panose="02000504050000020004" pitchFamily="2" charset="0"/>
              </a:rPr>
              <a:t>aproximadamente</a:t>
            </a:r>
            <a:r>
              <a:rPr lang="en-US" sz="6400" dirty="0">
                <a:latin typeface="Gotham" panose="02000504050000020004" pitchFamily="2" charset="0"/>
              </a:rPr>
              <a:t>)</a:t>
            </a:r>
          </a:p>
        </p:txBody>
      </p:sp>
    </p:spTree>
    <p:extLst>
      <p:ext uri="{BB962C8B-B14F-4D97-AF65-F5344CB8AC3E}">
        <p14:creationId xmlns:p14="http://schemas.microsoft.com/office/powerpoint/2010/main" val="31344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 calcmode="lin" valueType="num">
                                      <p:cBhvr additive="base">
                                        <p:cTn id="2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inVertical)">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40229DB-E81E-4E9A-A9BB-ABC10A0DB1DE}"/>
              </a:ext>
            </a:extLst>
          </p:cNvPr>
          <p:cNvSpPr txBox="1"/>
          <p:nvPr/>
        </p:nvSpPr>
        <p:spPr>
          <a:xfrm>
            <a:off x="96530" y="440753"/>
            <a:ext cx="4817326" cy="3143241"/>
          </a:xfrm>
          <a:prstGeom prst="rect">
            <a:avLst/>
          </a:prstGeom>
        </p:spPr>
        <p:txBody>
          <a:bodyPr vert="horz" lIns="91440" tIns="45720" rIns="91440" bIns="45720" rtlCol="0">
            <a:normAutofit fontScale="25000" lnSpcReduction="20000"/>
          </a:bodyPr>
          <a:lstStyle/>
          <a:p>
            <a:pPr indent="-228600">
              <a:lnSpc>
                <a:spcPct val="170000"/>
              </a:lnSpc>
              <a:spcAft>
                <a:spcPts val="600"/>
              </a:spcAft>
              <a:buFont typeface="Arial" panose="020B0604020202020204" pitchFamily="34" charset="0"/>
              <a:buChar char="•"/>
            </a:pPr>
            <a:r>
              <a:rPr lang="en-US" sz="11200" b="1" dirty="0">
                <a:solidFill>
                  <a:srgbClr val="5F6DB2"/>
                </a:solidFill>
                <a:effectLst>
                  <a:outerShdw blurRad="38100" dist="38100" dir="2700000" algn="tl">
                    <a:srgbClr val="000000">
                      <a:alpha val="43137"/>
                    </a:srgbClr>
                  </a:outerShdw>
                </a:effectLst>
                <a:latin typeface="Gotham Black" pitchFamily="50" charset="0"/>
              </a:rPr>
              <a:t>HISTORIA DEL PORNO</a:t>
            </a:r>
          </a:p>
          <a:p>
            <a:pPr indent="-228600" algn="just">
              <a:lnSpc>
                <a:spcPct val="160000"/>
              </a:lnSpc>
              <a:spcAft>
                <a:spcPts val="600"/>
              </a:spcAft>
              <a:buFont typeface="Arial" panose="020B0604020202020204" pitchFamily="34" charset="0"/>
              <a:buChar char="•"/>
            </a:pPr>
            <a:r>
              <a:rPr lang="en-US" sz="6400" b="1" dirty="0">
                <a:effectLst>
                  <a:outerShdw blurRad="38100" dist="38100" dir="2700000" algn="tl">
                    <a:srgbClr val="000000">
                      <a:alpha val="43137"/>
                    </a:srgbClr>
                  </a:outerShdw>
                </a:effectLst>
                <a:latin typeface="Gotham Black" pitchFamily="50" charset="0"/>
              </a:rPr>
              <a:t>Edad Media: </a:t>
            </a:r>
            <a:r>
              <a:rPr lang="en-US" sz="6400" dirty="0" err="1">
                <a:latin typeface="Gotham" panose="02000504050000020004" pitchFamily="2" charset="0"/>
              </a:rPr>
              <a:t>llega</a:t>
            </a:r>
            <a:r>
              <a:rPr lang="en-US" sz="6400" dirty="0">
                <a:latin typeface="Gotham" panose="02000504050000020004" pitchFamily="2" charset="0"/>
              </a:rPr>
              <a:t> la </a:t>
            </a:r>
            <a:r>
              <a:rPr lang="en-US" sz="6400" dirty="0" err="1">
                <a:latin typeface="Gotham" panose="02000504050000020004" pitchFamily="2" charset="0"/>
              </a:rPr>
              <a:t>dominación</a:t>
            </a:r>
            <a:r>
              <a:rPr lang="en-US" sz="6400" dirty="0">
                <a:latin typeface="Gotham" panose="02000504050000020004" pitchFamily="2" charset="0"/>
              </a:rPr>
              <a:t> del </a:t>
            </a:r>
            <a:r>
              <a:rPr lang="en-US" sz="6400" dirty="0" err="1">
                <a:latin typeface="Gotham" panose="02000504050000020004" pitchFamily="2" charset="0"/>
              </a:rPr>
              <a:t>Cristianismo</a:t>
            </a:r>
            <a:r>
              <a:rPr lang="en-US" sz="6400" dirty="0">
                <a:latin typeface="Gotham" panose="02000504050000020004" pitchFamily="2" charset="0"/>
              </a:rPr>
              <a:t>. Se </a:t>
            </a:r>
            <a:r>
              <a:rPr lang="en-US" sz="6400" dirty="0" err="1">
                <a:latin typeface="Gotham" panose="02000504050000020004" pitchFamily="2" charset="0"/>
              </a:rPr>
              <a:t>entiende</a:t>
            </a:r>
            <a:r>
              <a:rPr lang="en-US" sz="6400" dirty="0">
                <a:latin typeface="Gotham" panose="02000504050000020004" pitchFamily="2" charset="0"/>
              </a:rPr>
              <a:t> la </a:t>
            </a:r>
            <a:r>
              <a:rPr lang="en-US" sz="6400" dirty="0" err="1">
                <a:latin typeface="Gotham" panose="02000504050000020004" pitchFamily="2" charset="0"/>
              </a:rPr>
              <a:t>pornografía</a:t>
            </a:r>
            <a:r>
              <a:rPr lang="en-US" sz="6400" dirty="0">
                <a:latin typeface="Gotham" panose="02000504050000020004" pitchFamily="2" charset="0"/>
              </a:rPr>
              <a:t> </a:t>
            </a:r>
            <a:r>
              <a:rPr lang="en-US" sz="6400" dirty="0" err="1">
                <a:latin typeface="Gotham" panose="02000504050000020004" pitchFamily="2" charset="0"/>
              </a:rPr>
              <a:t>como</a:t>
            </a:r>
            <a:r>
              <a:rPr lang="en-US" sz="6400" dirty="0">
                <a:latin typeface="Gotham" panose="02000504050000020004" pitchFamily="2" charset="0"/>
              </a:rPr>
              <a:t> una forma de </a:t>
            </a:r>
            <a:r>
              <a:rPr lang="en-US" sz="6400" dirty="0" err="1">
                <a:latin typeface="Gotham" panose="02000504050000020004" pitchFamily="2" charset="0"/>
              </a:rPr>
              <a:t>lujuria</a:t>
            </a:r>
            <a:r>
              <a:rPr lang="en-US" sz="6400" dirty="0">
                <a:latin typeface="Gotham" panose="02000504050000020004" pitchFamily="2" charset="0"/>
              </a:rPr>
              <a:t> y por tanto, </a:t>
            </a:r>
            <a:r>
              <a:rPr lang="en-US" sz="6400" dirty="0" err="1">
                <a:latin typeface="Gotham" panose="02000504050000020004" pitchFamily="2" charset="0"/>
              </a:rPr>
              <a:t>pecado</a:t>
            </a:r>
            <a:r>
              <a:rPr lang="en-US" sz="6400" dirty="0">
                <a:latin typeface="Gotham" panose="02000504050000020004" pitchFamily="2" charset="0"/>
              </a:rPr>
              <a:t> mortal. </a:t>
            </a:r>
            <a:r>
              <a:rPr lang="en-US" sz="6400" dirty="0" err="1">
                <a:latin typeface="Gotham" panose="02000504050000020004" pitchFamily="2" charset="0"/>
              </a:rPr>
              <a:t>Desaparecen</a:t>
            </a:r>
            <a:r>
              <a:rPr lang="en-US" sz="6400" dirty="0">
                <a:latin typeface="Gotham" panose="02000504050000020004" pitchFamily="2" charset="0"/>
              </a:rPr>
              <a:t> </a:t>
            </a:r>
            <a:r>
              <a:rPr lang="en-US" sz="6400" dirty="0" err="1">
                <a:latin typeface="Gotham" panose="02000504050000020004" pitchFamily="2" charset="0"/>
              </a:rPr>
              <a:t>prácticamente</a:t>
            </a:r>
            <a:r>
              <a:rPr lang="en-US" sz="6400" dirty="0">
                <a:latin typeface="Gotham" panose="02000504050000020004" pitchFamily="2" charset="0"/>
              </a:rPr>
              <a:t> </a:t>
            </a:r>
            <a:r>
              <a:rPr lang="en-US" sz="6400" dirty="0" err="1">
                <a:latin typeface="Gotham" panose="02000504050000020004" pitchFamily="2" charset="0"/>
              </a:rPr>
              <a:t>en</a:t>
            </a:r>
            <a:r>
              <a:rPr lang="en-US" sz="6400" dirty="0">
                <a:latin typeface="Gotham" panose="02000504050000020004" pitchFamily="2" charset="0"/>
              </a:rPr>
              <a:t> </a:t>
            </a:r>
            <a:r>
              <a:rPr lang="en-US" sz="6400" dirty="0" err="1">
                <a:latin typeface="Gotham" panose="02000504050000020004" pitchFamily="2" charset="0"/>
              </a:rPr>
              <a:t>su</a:t>
            </a:r>
            <a:r>
              <a:rPr lang="en-US" sz="6400" dirty="0">
                <a:latin typeface="Gotham" panose="02000504050000020004" pitchFamily="2" charset="0"/>
              </a:rPr>
              <a:t> </a:t>
            </a:r>
            <a:r>
              <a:rPr lang="en-US" sz="6400" dirty="0" err="1">
                <a:latin typeface="Gotham" panose="02000504050000020004" pitchFamily="2" charset="0"/>
              </a:rPr>
              <a:t>totalidad</a:t>
            </a:r>
            <a:r>
              <a:rPr lang="en-US" sz="6400" dirty="0">
                <a:latin typeface="Gotham" panose="02000504050000020004" pitchFamily="2" charset="0"/>
              </a:rPr>
              <a:t> </a:t>
            </a:r>
            <a:r>
              <a:rPr lang="en-US" sz="6400" dirty="0" err="1">
                <a:latin typeface="Gotham" panose="02000504050000020004" pitchFamily="2" charset="0"/>
              </a:rPr>
              <a:t>este</a:t>
            </a:r>
            <a:r>
              <a:rPr lang="en-US" sz="6400" dirty="0">
                <a:latin typeface="Gotham" panose="02000504050000020004" pitchFamily="2" charset="0"/>
              </a:rPr>
              <a:t> </a:t>
            </a:r>
            <a:r>
              <a:rPr lang="en-US" sz="6400" dirty="0" err="1">
                <a:latin typeface="Gotham" panose="02000504050000020004" pitchFamily="2" charset="0"/>
              </a:rPr>
              <a:t>tipo</a:t>
            </a:r>
            <a:r>
              <a:rPr lang="en-US" sz="6400" dirty="0">
                <a:latin typeface="Gotham" panose="02000504050000020004" pitchFamily="2" charset="0"/>
              </a:rPr>
              <a:t> de </a:t>
            </a:r>
            <a:r>
              <a:rPr lang="en-US" sz="6400" dirty="0" err="1">
                <a:latin typeface="Gotham" panose="02000504050000020004" pitchFamily="2" charset="0"/>
              </a:rPr>
              <a:t>manifestaciones</a:t>
            </a:r>
            <a:r>
              <a:rPr lang="en-US" sz="6400" dirty="0">
                <a:latin typeface="Gotham" panose="02000504050000020004" pitchFamily="2" charset="0"/>
              </a:rPr>
              <a:t> </a:t>
            </a:r>
            <a:r>
              <a:rPr lang="en-US" sz="6400" dirty="0" err="1">
                <a:latin typeface="Gotham" panose="02000504050000020004" pitchFamily="2" charset="0"/>
              </a:rPr>
              <a:t>artísticas</a:t>
            </a:r>
            <a:r>
              <a:rPr lang="en-US" sz="6400" dirty="0">
                <a:latin typeface="Gotham" panose="02000504050000020004" pitchFamily="2" charset="0"/>
              </a:rPr>
              <a:t> y se </a:t>
            </a:r>
            <a:r>
              <a:rPr lang="en-US" sz="6400" dirty="0" err="1">
                <a:latin typeface="Gotham" panose="02000504050000020004" pitchFamily="2" charset="0"/>
              </a:rPr>
              <a:t>sustituyen</a:t>
            </a:r>
            <a:r>
              <a:rPr lang="en-US" sz="6400" dirty="0">
                <a:latin typeface="Gotham" panose="02000504050000020004" pitchFamily="2" charset="0"/>
              </a:rPr>
              <a:t> por </a:t>
            </a:r>
            <a:r>
              <a:rPr lang="en-US" sz="6400" dirty="0" err="1">
                <a:latin typeface="Gotham" panose="02000504050000020004" pitchFamily="2" charset="0"/>
              </a:rPr>
              <a:t>representaciones</a:t>
            </a:r>
            <a:r>
              <a:rPr lang="en-US" sz="6400" dirty="0">
                <a:latin typeface="Gotham" panose="02000504050000020004" pitchFamily="2" charset="0"/>
              </a:rPr>
              <a:t> </a:t>
            </a:r>
            <a:r>
              <a:rPr lang="en-US" sz="6400" dirty="0" err="1">
                <a:latin typeface="Gotham" panose="02000504050000020004" pitchFamily="2" charset="0"/>
              </a:rPr>
              <a:t>teocéntricas</a:t>
            </a:r>
            <a:r>
              <a:rPr lang="en-US" sz="6400" dirty="0">
                <a:latin typeface="Gotham" panose="02000504050000020004" pitchFamily="2" charset="0"/>
              </a:rPr>
              <a:t>. La </a:t>
            </a:r>
            <a:r>
              <a:rPr lang="en-US" sz="6400" dirty="0" err="1">
                <a:latin typeface="Gotham" panose="02000504050000020004" pitchFamily="2" charset="0"/>
              </a:rPr>
              <a:t>masturbación</a:t>
            </a:r>
            <a:r>
              <a:rPr lang="en-US" sz="6400" dirty="0">
                <a:latin typeface="Gotham" panose="02000504050000020004" pitchFamily="2" charset="0"/>
              </a:rPr>
              <a:t>, la </a:t>
            </a:r>
            <a:r>
              <a:rPr lang="en-US" sz="6400" dirty="0" err="1">
                <a:latin typeface="Gotham" panose="02000504050000020004" pitchFamily="2" charset="0"/>
              </a:rPr>
              <a:t>fornicación</a:t>
            </a:r>
            <a:r>
              <a:rPr lang="en-US" sz="6400" dirty="0">
                <a:latin typeface="Gotham" panose="02000504050000020004" pitchFamily="2" charset="0"/>
              </a:rPr>
              <a:t>, la </a:t>
            </a:r>
            <a:r>
              <a:rPr lang="en-US" sz="6400" dirty="0" err="1">
                <a:latin typeface="Gotham" panose="02000504050000020004" pitchFamily="2" charset="0"/>
              </a:rPr>
              <a:t>sodomía</a:t>
            </a:r>
            <a:r>
              <a:rPr lang="en-US" sz="6400" dirty="0">
                <a:latin typeface="Gotham" panose="02000504050000020004" pitchFamily="2" charset="0"/>
              </a:rPr>
              <a:t>, el </a:t>
            </a:r>
            <a:r>
              <a:rPr lang="en-US" sz="6400" dirty="0" err="1">
                <a:latin typeface="Gotham" panose="02000504050000020004" pitchFamily="2" charset="0"/>
              </a:rPr>
              <a:t>adulterio</a:t>
            </a:r>
            <a:r>
              <a:rPr lang="en-US" sz="6400" dirty="0">
                <a:latin typeface="Gotham" panose="02000504050000020004" pitchFamily="2" charset="0"/>
              </a:rPr>
              <a:t> y la </a:t>
            </a:r>
            <a:r>
              <a:rPr lang="en-US" sz="6400" dirty="0" err="1">
                <a:latin typeface="Gotham" panose="02000504050000020004" pitchFamily="2" charset="0"/>
              </a:rPr>
              <a:t>prostitución</a:t>
            </a:r>
            <a:r>
              <a:rPr lang="en-US" sz="6400" dirty="0">
                <a:latin typeface="Gotham" panose="02000504050000020004" pitchFamily="2" charset="0"/>
              </a:rPr>
              <a:t> </a:t>
            </a:r>
            <a:r>
              <a:rPr lang="en-US" sz="6400" dirty="0" err="1">
                <a:latin typeface="Gotham" panose="02000504050000020004" pitchFamily="2" charset="0"/>
              </a:rPr>
              <a:t>eran</a:t>
            </a:r>
            <a:r>
              <a:rPr lang="en-US" sz="6400" dirty="0">
                <a:latin typeface="Gotham" panose="02000504050000020004" pitchFamily="2" charset="0"/>
              </a:rPr>
              <a:t> </a:t>
            </a:r>
            <a:r>
              <a:rPr lang="en-US" sz="6400" dirty="0" err="1">
                <a:latin typeface="Gotham" panose="02000504050000020004" pitchFamily="2" charset="0"/>
              </a:rPr>
              <a:t>consideradas</a:t>
            </a:r>
            <a:r>
              <a:rPr lang="en-US" sz="6400" dirty="0">
                <a:latin typeface="Gotham" panose="02000504050000020004" pitchFamily="2" charset="0"/>
              </a:rPr>
              <a:t> </a:t>
            </a:r>
            <a:r>
              <a:rPr lang="en-US" sz="6400" dirty="0" err="1">
                <a:latin typeface="Gotham" panose="02000504050000020004" pitchFamily="2" charset="0"/>
              </a:rPr>
              <a:t>ofensas</a:t>
            </a:r>
            <a:r>
              <a:rPr lang="en-US" sz="6400" dirty="0">
                <a:latin typeface="Gotham" panose="02000504050000020004" pitchFamily="2" charset="0"/>
              </a:rPr>
              <a:t> "</a:t>
            </a:r>
            <a:r>
              <a:rPr lang="en-US" sz="6400" dirty="0" err="1">
                <a:latin typeface="Gotham" panose="02000504050000020004" pitchFamily="2" charset="0"/>
              </a:rPr>
              <a:t>criminales</a:t>
            </a:r>
            <a:r>
              <a:rPr lang="en-US" sz="6400" dirty="0">
                <a:latin typeface="Gotham" panose="02000504050000020004" pitchFamily="2" charset="0"/>
              </a:rPr>
              <a:t>" o "</a:t>
            </a:r>
            <a:r>
              <a:rPr lang="en-US" sz="6400" dirty="0" err="1">
                <a:latin typeface="Gotham" panose="02000504050000020004" pitchFamily="2" charset="0"/>
              </a:rPr>
              <a:t>innaturales</a:t>
            </a:r>
            <a:r>
              <a:rPr lang="en-US" sz="6400" dirty="0">
                <a:latin typeface="Gotham" panose="02000504050000020004" pitchFamily="2" charset="0"/>
              </a:rPr>
              <a:t>" que </a:t>
            </a:r>
            <a:r>
              <a:rPr lang="en-US" sz="6400" dirty="0" err="1">
                <a:latin typeface="Gotham" panose="02000504050000020004" pitchFamily="2" charset="0"/>
              </a:rPr>
              <a:t>eran</a:t>
            </a:r>
            <a:r>
              <a:rPr lang="en-US" sz="6400" dirty="0">
                <a:latin typeface="Gotham" panose="02000504050000020004" pitchFamily="2" charset="0"/>
              </a:rPr>
              <a:t> </a:t>
            </a:r>
            <a:r>
              <a:rPr lang="en-US" sz="6400" dirty="0" err="1">
                <a:latin typeface="Gotham" panose="02000504050000020004" pitchFamily="2" charset="0"/>
              </a:rPr>
              <a:t>corregidas</a:t>
            </a:r>
            <a:r>
              <a:rPr lang="en-US" sz="6400" dirty="0">
                <a:latin typeface="Gotham" panose="02000504050000020004" pitchFamily="2" charset="0"/>
              </a:rPr>
              <a:t> con los </a:t>
            </a:r>
            <a:r>
              <a:rPr lang="en-US" sz="6400" dirty="0" err="1">
                <a:latin typeface="Gotham" panose="02000504050000020004" pitchFamily="2" charset="0"/>
              </a:rPr>
              <a:t>castigos</a:t>
            </a:r>
            <a:r>
              <a:rPr lang="en-US" sz="6400" dirty="0">
                <a:latin typeface="Gotham" panose="02000504050000020004" pitchFamily="2" charset="0"/>
              </a:rPr>
              <a:t> </a:t>
            </a:r>
            <a:r>
              <a:rPr lang="en-US" sz="6400" dirty="0" err="1">
                <a:latin typeface="Gotham" panose="02000504050000020004" pitchFamily="2" charset="0"/>
              </a:rPr>
              <a:t>religiosos</a:t>
            </a:r>
            <a:r>
              <a:rPr lang="en-US" sz="6400" dirty="0">
                <a:latin typeface="Gotham" panose="02000504050000020004" pitchFamily="2" charset="0"/>
              </a:rPr>
              <a:t> e </a:t>
            </a:r>
            <a:r>
              <a:rPr lang="en-US" sz="6400" dirty="0" err="1">
                <a:latin typeface="Gotham" panose="02000504050000020004" pitchFamily="2" charset="0"/>
              </a:rPr>
              <a:t>incluso</a:t>
            </a:r>
            <a:r>
              <a:rPr lang="en-US" sz="6400" dirty="0">
                <a:latin typeface="Gotham" panose="02000504050000020004" pitchFamily="2" charset="0"/>
              </a:rPr>
              <a:t> con la </a:t>
            </a:r>
            <a:r>
              <a:rPr lang="en-US" sz="6400" dirty="0" err="1">
                <a:latin typeface="Gotham" panose="02000504050000020004" pitchFamily="2" charset="0"/>
              </a:rPr>
              <a:t>tortura</a:t>
            </a:r>
            <a:r>
              <a:rPr lang="en-US" sz="6400" dirty="0">
                <a:latin typeface="Gotham" panose="02000504050000020004" pitchFamily="2" charset="0"/>
              </a:rPr>
              <a:t> y la </a:t>
            </a:r>
            <a:r>
              <a:rPr lang="en-US" sz="6400" dirty="0" err="1">
                <a:latin typeface="Gotham" panose="02000504050000020004" pitchFamily="2" charset="0"/>
              </a:rPr>
              <a:t>muerte</a:t>
            </a:r>
            <a:r>
              <a:rPr lang="en-US" sz="6400" dirty="0">
                <a:latin typeface="Gotham" panose="02000504050000020004" pitchFamily="2" charset="0"/>
              </a:rPr>
              <a:t> </a:t>
            </a:r>
            <a:r>
              <a:rPr lang="en-US" sz="6400" dirty="0" err="1">
                <a:latin typeface="Gotham" panose="02000504050000020004" pitchFamily="2" charset="0"/>
              </a:rPr>
              <a:t>en</a:t>
            </a:r>
            <a:r>
              <a:rPr lang="en-US" sz="6400" dirty="0">
                <a:latin typeface="Gotham" panose="02000504050000020004" pitchFamily="2" charset="0"/>
              </a:rPr>
              <a:t> la </a:t>
            </a:r>
            <a:r>
              <a:rPr lang="en-US" sz="6400" dirty="0" err="1">
                <a:latin typeface="Gotham" panose="02000504050000020004" pitchFamily="2" charset="0"/>
              </a:rPr>
              <a:t>Inquisición</a:t>
            </a:r>
            <a:r>
              <a:rPr lang="en-US" sz="6400" dirty="0">
                <a:latin typeface="Gotham" panose="02000504050000020004" pitchFamily="2" charset="0"/>
              </a:rPr>
              <a:t>.</a:t>
            </a:r>
          </a:p>
          <a:p>
            <a:pPr indent="-228600" algn="just">
              <a:lnSpc>
                <a:spcPct val="160000"/>
              </a:lnSpc>
              <a:spcAft>
                <a:spcPts val="600"/>
              </a:spcAft>
              <a:buFont typeface="Arial" panose="020B0604020202020204" pitchFamily="34" charset="0"/>
              <a:buChar char="•"/>
            </a:pPr>
            <a:r>
              <a:rPr lang="en-US" sz="6400" b="1" dirty="0">
                <a:effectLst>
                  <a:outerShdw blurRad="38100" dist="38100" dir="2700000" algn="tl">
                    <a:srgbClr val="000000">
                      <a:alpha val="43137"/>
                    </a:srgbClr>
                  </a:outerShdw>
                </a:effectLst>
                <a:latin typeface="Gotham Black" pitchFamily="50" charset="0"/>
              </a:rPr>
              <a:t>Hasta el S.XVI con la </a:t>
            </a:r>
            <a:r>
              <a:rPr lang="en-US" sz="6400" b="1" dirty="0" err="1">
                <a:effectLst>
                  <a:outerShdw blurRad="38100" dist="38100" dir="2700000" algn="tl">
                    <a:srgbClr val="000000">
                      <a:alpha val="43137"/>
                    </a:srgbClr>
                  </a:outerShdw>
                </a:effectLst>
                <a:latin typeface="Gotham Black" pitchFamily="50" charset="0"/>
              </a:rPr>
              <a:t>aparición</a:t>
            </a:r>
            <a:r>
              <a:rPr lang="en-US" sz="6400" b="1" dirty="0">
                <a:effectLst>
                  <a:outerShdw blurRad="38100" dist="38100" dir="2700000" algn="tl">
                    <a:srgbClr val="000000">
                      <a:alpha val="43137"/>
                    </a:srgbClr>
                  </a:outerShdw>
                </a:effectLst>
                <a:latin typeface="Gotham Black" pitchFamily="50" charset="0"/>
              </a:rPr>
              <a:t> de la </a:t>
            </a:r>
            <a:r>
              <a:rPr lang="en-US" sz="6400" b="1" dirty="0" err="1">
                <a:effectLst>
                  <a:outerShdw blurRad="38100" dist="38100" dir="2700000" algn="tl">
                    <a:srgbClr val="000000">
                      <a:alpha val="43137"/>
                    </a:srgbClr>
                  </a:outerShdw>
                </a:effectLst>
                <a:latin typeface="Gotham Black" pitchFamily="50" charset="0"/>
              </a:rPr>
              <a:t>imprenta</a:t>
            </a:r>
            <a:r>
              <a:rPr lang="en-US" sz="6400" b="1" dirty="0">
                <a:effectLst>
                  <a:outerShdw blurRad="38100" dist="38100" dir="2700000" algn="tl">
                    <a:srgbClr val="000000">
                      <a:alpha val="43137"/>
                    </a:srgbClr>
                  </a:outerShdw>
                </a:effectLst>
                <a:latin typeface="Gotham Black" pitchFamily="50" charset="0"/>
              </a:rPr>
              <a:t> no se “</a:t>
            </a:r>
            <a:r>
              <a:rPr lang="en-US" sz="6400" b="1" dirty="0" err="1">
                <a:effectLst>
                  <a:outerShdw blurRad="38100" dist="38100" dir="2700000" algn="tl">
                    <a:srgbClr val="000000">
                      <a:alpha val="43137"/>
                    </a:srgbClr>
                  </a:outerShdw>
                </a:effectLst>
                <a:latin typeface="Gotham Black" pitchFamily="50" charset="0"/>
              </a:rPr>
              <a:t>retoma</a:t>
            </a:r>
            <a:r>
              <a:rPr lang="en-US" sz="6400" b="1" dirty="0">
                <a:effectLst>
                  <a:outerShdw blurRad="38100" dist="38100" dir="2700000" algn="tl">
                    <a:srgbClr val="000000">
                      <a:alpha val="43137"/>
                    </a:srgbClr>
                  </a:outerShdw>
                </a:effectLst>
                <a:latin typeface="Gotham Black" pitchFamily="50" charset="0"/>
              </a:rPr>
              <a:t>”</a:t>
            </a:r>
          </a:p>
        </p:txBody>
      </p:sp>
      <p:pic>
        <p:nvPicPr>
          <p:cNvPr id="4" name="Imagen 3">
            <a:extLst>
              <a:ext uri="{FF2B5EF4-FFF2-40B4-BE49-F238E27FC236}">
                <a16:creationId xmlns:a16="http://schemas.microsoft.com/office/drawing/2014/main" id="{52E59110-24EF-4AE0-8142-07A375F77E2B}"/>
              </a:ext>
            </a:extLst>
          </p:cNvPr>
          <p:cNvPicPr>
            <a:picLocks noChangeAspect="1"/>
          </p:cNvPicPr>
          <p:nvPr/>
        </p:nvPicPr>
        <p:blipFill rotWithShape="1">
          <a:blip r:embed="rId2">
            <a:extLst>
              <a:ext uri="{28A0092B-C50C-407E-A947-70E740481C1C}">
                <a14:useLocalDpi xmlns:a14="http://schemas.microsoft.com/office/drawing/2010/main" val="0"/>
              </a:ext>
            </a:extLst>
          </a:blip>
          <a:srcRect l="11890" r="15070" b="2"/>
          <a:stretch/>
        </p:blipFill>
        <p:spPr>
          <a:xfrm>
            <a:off x="5010386" y="10"/>
            <a:ext cx="7181613" cy="6857990"/>
          </a:xfrm>
          <a:prstGeom prst="rect">
            <a:avLst/>
          </a:prstGeom>
          <a:effectLst/>
        </p:spPr>
      </p:pic>
    </p:spTree>
    <p:extLst>
      <p:ext uri="{BB962C8B-B14F-4D97-AF65-F5344CB8AC3E}">
        <p14:creationId xmlns:p14="http://schemas.microsoft.com/office/powerpoint/2010/main" val="417739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600AC1AE-6967-41C1-B965-241009F962B0}"/>
              </a:ext>
            </a:extLst>
          </p:cNvPr>
          <p:cNvSpPr txBox="1"/>
          <p:nvPr/>
        </p:nvSpPr>
        <p:spPr>
          <a:xfrm>
            <a:off x="0" y="5654617"/>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Sexo Porno vs. Sexo Real: las diferencias explicadas con comida - YouTube</a:t>
            </a:r>
            <a:endParaRPr lang="es-ES" dirty="0">
              <a:solidFill>
                <a:srgbClr val="5F6DAC"/>
              </a:solidFill>
              <a:latin typeface="Gotham Black" pitchFamily="50" charset="0"/>
            </a:endParaRPr>
          </a:p>
        </p:txBody>
      </p:sp>
      <p:pic>
        <p:nvPicPr>
          <p:cNvPr id="6" name="Imagen 5" descr="Texto&#10;&#10;Descripción generada automáticamente con confianza media">
            <a:extLst>
              <a:ext uri="{FF2B5EF4-FFF2-40B4-BE49-F238E27FC236}">
                <a16:creationId xmlns:a16="http://schemas.microsoft.com/office/drawing/2014/main" id="{D1186177-C821-4128-8316-7DF7EC2F52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4992" y="557052"/>
            <a:ext cx="8002015" cy="45234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930921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F72062F-97A7-4DBA-918B-2C2A63F2B5A5}"/>
              </a:ext>
            </a:extLst>
          </p:cNvPr>
          <p:cNvSpPr txBox="1"/>
          <p:nvPr/>
        </p:nvSpPr>
        <p:spPr>
          <a:xfrm>
            <a:off x="0" y="498764"/>
            <a:ext cx="12192000" cy="1323439"/>
          </a:xfrm>
          <a:prstGeom prst="rect">
            <a:avLst/>
          </a:prstGeom>
          <a:noFill/>
        </p:spPr>
        <p:txBody>
          <a:bodyPr wrap="square" rtlCol="0">
            <a:spAutoFit/>
          </a:bodyPr>
          <a:lstStyle/>
          <a:p>
            <a:pPr algn="ctr"/>
            <a:r>
              <a:rPr lang="es-ES" sz="4000" b="1" dirty="0">
                <a:solidFill>
                  <a:srgbClr val="5F6DB2"/>
                </a:solidFill>
                <a:effectLst>
                  <a:outerShdw blurRad="38100" dist="38100" dir="2700000" algn="tl">
                    <a:srgbClr val="000000">
                      <a:alpha val="43137"/>
                    </a:srgbClr>
                  </a:outerShdw>
                </a:effectLst>
                <a:latin typeface="Gotham Black" pitchFamily="50" charset="0"/>
              </a:rPr>
              <a:t>VENTAJAS E INCONVENIENTES:</a:t>
            </a:r>
          </a:p>
          <a:p>
            <a:pPr algn="ctr"/>
            <a:endParaRPr lang="es-ES" sz="4000" b="1" dirty="0">
              <a:solidFill>
                <a:srgbClr val="5F6DB2"/>
              </a:solidFill>
              <a:effectLst>
                <a:outerShdw blurRad="38100" dist="38100" dir="2700000" algn="tl">
                  <a:srgbClr val="000000">
                    <a:alpha val="43137"/>
                  </a:srgbClr>
                </a:outerShdw>
              </a:effectLst>
              <a:latin typeface="Gotham Black" pitchFamily="50" charset="0"/>
            </a:endParaRPr>
          </a:p>
        </p:txBody>
      </p:sp>
      <p:sp>
        <p:nvSpPr>
          <p:cNvPr id="3" name="CuadroTexto 2">
            <a:extLst>
              <a:ext uri="{FF2B5EF4-FFF2-40B4-BE49-F238E27FC236}">
                <a16:creationId xmlns:a16="http://schemas.microsoft.com/office/drawing/2014/main" id="{744CC058-9126-42F3-AB7F-660B100DF3B3}"/>
              </a:ext>
            </a:extLst>
          </p:cNvPr>
          <p:cNvSpPr txBox="1"/>
          <p:nvPr/>
        </p:nvSpPr>
        <p:spPr>
          <a:xfrm>
            <a:off x="628073" y="2084165"/>
            <a:ext cx="4137891" cy="3693319"/>
          </a:xfrm>
          <a:prstGeom prst="rect">
            <a:avLst/>
          </a:prstGeom>
          <a:noFill/>
          <a:ln w="28575">
            <a:solidFill>
              <a:srgbClr val="5F6DB2"/>
            </a:solidFill>
          </a:ln>
        </p:spPr>
        <p:txBody>
          <a:bodyPr wrap="square" rtlCol="0">
            <a:spAutoFit/>
          </a:bodyPr>
          <a:lstStyle/>
          <a:p>
            <a:pPr lvl="0" algn="just" eaLnBrk="0" fontAlgn="base" hangingPunct="0">
              <a:spcBef>
                <a:spcPct val="0"/>
              </a:spcBef>
              <a:spcAft>
                <a:spcPct val="0"/>
              </a:spcAft>
              <a:buFontTx/>
              <a:buChar char="•"/>
            </a:pPr>
            <a:r>
              <a:rPr lang="es-ES" altLang="es-ES" dirty="0">
                <a:latin typeface="Gotham Black" pitchFamily="50" charset="0"/>
              </a:rPr>
              <a:t>Aumenta el nivel de excitación.</a:t>
            </a:r>
          </a:p>
          <a:p>
            <a:pPr lvl="0" algn="just" eaLnBrk="0" fontAlgn="base" hangingPunct="0">
              <a:spcBef>
                <a:spcPct val="0"/>
              </a:spcBef>
              <a:spcAft>
                <a:spcPct val="0"/>
              </a:spcAft>
              <a:buFontTx/>
              <a:buChar char="•"/>
            </a:pPr>
            <a:r>
              <a:rPr lang="es-ES" altLang="es-ES" dirty="0">
                <a:latin typeface="Gotham Black" pitchFamily="50" charset="0"/>
              </a:rPr>
              <a:t>Desinhibe a las parejas.</a:t>
            </a:r>
          </a:p>
          <a:p>
            <a:pPr lvl="0" algn="just" eaLnBrk="0" fontAlgn="base" hangingPunct="0">
              <a:spcBef>
                <a:spcPct val="0"/>
              </a:spcBef>
              <a:spcAft>
                <a:spcPct val="0"/>
              </a:spcAft>
              <a:buFontTx/>
              <a:buChar char="•"/>
            </a:pPr>
            <a:r>
              <a:rPr lang="es-ES" altLang="es-ES" dirty="0">
                <a:latin typeface="Gotham Black" pitchFamily="50" charset="0"/>
              </a:rPr>
              <a:t>Acaba con la monotonía.</a:t>
            </a:r>
          </a:p>
          <a:p>
            <a:pPr lvl="0" algn="just" eaLnBrk="0" fontAlgn="base" hangingPunct="0">
              <a:spcBef>
                <a:spcPct val="0"/>
              </a:spcBef>
              <a:spcAft>
                <a:spcPct val="0"/>
              </a:spcAft>
              <a:buFontTx/>
              <a:buChar char="•"/>
            </a:pPr>
            <a:r>
              <a:rPr lang="es-ES" altLang="es-ES" dirty="0">
                <a:latin typeface="Gotham Black" pitchFamily="50" charset="0"/>
              </a:rPr>
              <a:t>Estimula la creatividad de la pareja.</a:t>
            </a:r>
          </a:p>
          <a:p>
            <a:pPr lvl="0" algn="just" eaLnBrk="0" fontAlgn="base" hangingPunct="0">
              <a:spcBef>
                <a:spcPct val="0"/>
              </a:spcBef>
              <a:spcAft>
                <a:spcPct val="0"/>
              </a:spcAft>
              <a:buFontTx/>
              <a:buChar char="•"/>
            </a:pPr>
            <a:r>
              <a:rPr lang="es-ES" altLang="es-ES" dirty="0">
                <a:latin typeface="Gotham Black" pitchFamily="50" charset="0"/>
              </a:rPr>
              <a:t>Ayuda a cumplir fantasías sexuales.</a:t>
            </a:r>
          </a:p>
          <a:p>
            <a:pPr lvl="0" algn="just" eaLnBrk="0" fontAlgn="base" hangingPunct="0">
              <a:spcBef>
                <a:spcPct val="0"/>
              </a:spcBef>
              <a:spcAft>
                <a:spcPct val="0"/>
              </a:spcAft>
              <a:buFontTx/>
              <a:buChar char="•"/>
            </a:pPr>
            <a:r>
              <a:rPr lang="es-ES" altLang="es-ES" dirty="0">
                <a:latin typeface="Gotham Black" pitchFamily="50" charset="0"/>
              </a:rPr>
              <a:t>Puede ser un complemento para experimentar más.</a:t>
            </a:r>
          </a:p>
          <a:p>
            <a:pPr lvl="0" algn="just" eaLnBrk="0" fontAlgn="base" hangingPunct="0">
              <a:spcBef>
                <a:spcPct val="0"/>
              </a:spcBef>
              <a:spcAft>
                <a:spcPct val="0"/>
              </a:spcAft>
              <a:buFontTx/>
              <a:buChar char="•"/>
            </a:pPr>
            <a:r>
              <a:rPr lang="es-ES" altLang="es-ES" dirty="0">
                <a:latin typeface="Gotham Black" pitchFamily="50" charset="0"/>
              </a:rPr>
              <a:t>Es una guía para aprender distintas posiciones y prácticas sexuales.</a:t>
            </a:r>
            <a:endParaRPr lang="es-ES" altLang="es-ES" sz="1200" dirty="0">
              <a:latin typeface="Gotham Black" pitchFamily="50" charset="0"/>
            </a:endParaRPr>
          </a:p>
          <a:p>
            <a:endParaRPr lang="es-ES" dirty="0"/>
          </a:p>
        </p:txBody>
      </p:sp>
      <p:sp>
        <p:nvSpPr>
          <p:cNvPr id="4" name="Rectangle 1">
            <a:extLst>
              <a:ext uri="{FF2B5EF4-FFF2-40B4-BE49-F238E27FC236}">
                <a16:creationId xmlns:a16="http://schemas.microsoft.com/office/drawing/2014/main" id="{DB0C4E76-5D87-4C09-9514-69294387F847}"/>
              </a:ext>
            </a:extLst>
          </p:cNvPr>
          <p:cNvSpPr>
            <a:spLocks noChangeArrowheads="1"/>
          </p:cNvSpPr>
          <p:nvPr/>
        </p:nvSpPr>
        <p:spPr bwMode="auto">
          <a:xfrm>
            <a:off x="0" y="-309049"/>
            <a:ext cx="184731" cy="6180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chemeClr val="tx1"/>
              </a:solidFill>
              <a:effectLst/>
              <a:latin typeface="Arial" panose="020B0604020202020204" pitchFamily="34" charset="0"/>
            </a:endParaRPr>
          </a:p>
        </p:txBody>
      </p:sp>
      <p:sp>
        <p:nvSpPr>
          <p:cNvPr id="5" name="CuadroTexto 4">
            <a:extLst>
              <a:ext uri="{FF2B5EF4-FFF2-40B4-BE49-F238E27FC236}">
                <a16:creationId xmlns:a16="http://schemas.microsoft.com/office/drawing/2014/main" id="{E2BFD1B2-0FCD-42C6-8709-CA2F3E399382}"/>
              </a:ext>
            </a:extLst>
          </p:cNvPr>
          <p:cNvSpPr txBox="1"/>
          <p:nvPr/>
        </p:nvSpPr>
        <p:spPr>
          <a:xfrm>
            <a:off x="7426036" y="2084165"/>
            <a:ext cx="4137891" cy="4524315"/>
          </a:xfrm>
          <a:prstGeom prst="rect">
            <a:avLst/>
          </a:prstGeom>
          <a:noFill/>
          <a:ln w="28575">
            <a:solidFill>
              <a:srgbClr val="5F6DB2"/>
            </a:solidFill>
          </a:ln>
        </p:spPr>
        <p:txBody>
          <a:bodyPr wrap="square" rtlCol="0">
            <a:spAutoFit/>
          </a:bodyPr>
          <a:lstStyle/>
          <a:p>
            <a:pPr lvl="0" eaLnBrk="0" fontAlgn="base" hangingPunct="0">
              <a:spcBef>
                <a:spcPct val="0"/>
              </a:spcBef>
              <a:spcAft>
                <a:spcPct val="0"/>
              </a:spcAft>
              <a:buFontTx/>
              <a:buChar char="•"/>
            </a:pPr>
            <a:r>
              <a:rPr lang="es-ES" altLang="es-ES" dirty="0">
                <a:solidFill>
                  <a:srgbClr val="575757"/>
                </a:solidFill>
                <a:latin typeface="Gotham Black" pitchFamily="50" charset="0"/>
              </a:rPr>
              <a:t>Inculca la visión de que el buen sexo requiere de posiciones extremas.</a:t>
            </a:r>
          </a:p>
          <a:p>
            <a:pPr lvl="0" eaLnBrk="0" fontAlgn="base" hangingPunct="0">
              <a:spcBef>
                <a:spcPct val="0"/>
              </a:spcBef>
              <a:spcAft>
                <a:spcPct val="0"/>
              </a:spcAft>
              <a:buFontTx/>
              <a:buChar char="•"/>
            </a:pPr>
            <a:r>
              <a:rPr lang="es-ES" altLang="es-ES" dirty="0">
                <a:solidFill>
                  <a:srgbClr val="575757"/>
                </a:solidFill>
                <a:latin typeface="Gotham Black" pitchFamily="50" charset="0"/>
              </a:rPr>
              <a:t>Crea la idea de que todas las mujeres son multiorgásmicas.</a:t>
            </a:r>
          </a:p>
          <a:p>
            <a:pPr lvl="0" eaLnBrk="0" fontAlgn="base" hangingPunct="0">
              <a:spcBef>
                <a:spcPct val="0"/>
              </a:spcBef>
              <a:spcAft>
                <a:spcPct val="0"/>
              </a:spcAft>
              <a:buFontTx/>
              <a:buChar char="•"/>
            </a:pPr>
            <a:r>
              <a:rPr lang="es-ES" altLang="es-ES" dirty="0">
                <a:solidFill>
                  <a:srgbClr val="575757"/>
                </a:solidFill>
                <a:latin typeface="Gotham Black" pitchFamily="50" charset="0"/>
              </a:rPr>
              <a:t>Genera la idea de que los hombres siempre van al grano, sin juegos previos, y que a ellas les gusta así.</a:t>
            </a:r>
          </a:p>
          <a:p>
            <a:pPr lvl="0" eaLnBrk="0" fontAlgn="base" hangingPunct="0">
              <a:spcBef>
                <a:spcPct val="0"/>
              </a:spcBef>
              <a:spcAft>
                <a:spcPct val="0"/>
              </a:spcAft>
              <a:buFontTx/>
              <a:buChar char="•"/>
            </a:pPr>
            <a:r>
              <a:rPr lang="es-ES" altLang="es-ES" dirty="0">
                <a:solidFill>
                  <a:srgbClr val="575757"/>
                </a:solidFill>
                <a:latin typeface="Gotham Black" pitchFamily="50" charset="0"/>
              </a:rPr>
              <a:t>Crea estereotipos de belleza falsos: que todos los hombres son XL y las mujeres tienen cuerpos espectaculares.</a:t>
            </a:r>
          </a:p>
          <a:p>
            <a:pPr lvl="0" eaLnBrk="0" fontAlgn="base" hangingPunct="0">
              <a:spcBef>
                <a:spcPct val="0"/>
              </a:spcBef>
              <a:spcAft>
                <a:spcPct val="0"/>
              </a:spcAft>
              <a:buFontTx/>
              <a:buChar char="•"/>
            </a:pPr>
            <a:r>
              <a:rPr lang="es-ES" altLang="es-ES" dirty="0">
                <a:solidFill>
                  <a:srgbClr val="575757"/>
                </a:solidFill>
                <a:latin typeface="Gotham Black" pitchFamily="50" charset="0"/>
              </a:rPr>
              <a:t>Da la idea de que el sexo fuerte les gusta a todas las parejas.</a:t>
            </a:r>
            <a:endParaRPr lang="es-ES" altLang="es-ES" sz="1200" dirty="0">
              <a:solidFill>
                <a:srgbClr val="575757"/>
              </a:solidFill>
              <a:latin typeface="Gotham Black" pitchFamily="50" charset="0"/>
            </a:endParaRPr>
          </a:p>
          <a:p>
            <a:endParaRPr lang="es-ES" dirty="0"/>
          </a:p>
        </p:txBody>
      </p:sp>
      <p:sp>
        <p:nvSpPr>
          <p:cNvPr id="6" name="Rectangle 2">
            <a:extLst>
              <a:ext uri="{FF2B5EF4-FFF2-40B4-BE49-F238E27FC236}">
                <a16:creationId xmlns:a16="http://schemas.microsoft.com/office/drawing/2014/main" id="{21CD3931-004D-473B-A2C7-D68080A863B5}"/>
              </a:ext>
            </a:extLst>
          </p:cNvPr>
          <p:cNvSpPr>
            <a:spLocks noChangeArrowheads="1"/>
          </p:cNvSpPr>
          <p:nvPr/>
        </p:nvSpPr>
        <p:spPr bwMode="auto">
          <a:xfrm>
            <a:off x="0" y="-370604"/>
            <a:ext cx="184731" cy="74120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ES" sz="800" b="0" i="0" u="none" strike="noStrike" cap="none" normalizeH="0" baseline="0" dirty="0">
                <a:ln>
                  <a:noFill/>
                </a:ln>
                <a:solidFill>
                  <a:schemeClr val="tx1"/>
                </a:solidFill>
                <a:effectLst/>
              </a:rPr>
            </a:br>
            <a:endParaRPr kumimoji="0" lang="es-ES" altLang="es-ES" sz="1800" b="0" i="0" u="none" strike="noStrike" cap="none" normalizeH="0" baseline="0" dirty="0">
              <a:ln>
                <a:noFill/>
              </a:ln>
              <a:solidFill>
                <a:schemeClr val="tx1"/>
              </a:solidFill>
              <a:effectLst/>
              <a:latin typeface="Arial" panose="020B0604020202020204" pitchFamily="34" charset="0"/>
            </a:endParaRPr>
          </a:p>
        </p:txBody>
      </p:sp>
      <p:sp>
        <p:nvSpPr>
          <p:cNvPr id="8" name="CuadroTexto 7">
            <a:extLst>
              <a:ext uri="{FF2B5EF4-FFF2-40B4-BE49-F238E27FC236}">
                <a16:creationId xmlns:a16="http://schemas.microsoft.com/office/drawing/2014/main" id="{B4DCEB79-2439-49BC-88AF-AFB0AE9E06A0}"/>
              </a:ext>
            </a:extLst>
          </p:cNvPr>
          <p:cNvSpPr txBox="1"/>
          <p:nvPr/>
        </p:nvSpPr>
        <p:spPr>
          <a:xfrm>
            <a:off x="2244436" y="942107"/>
            <a:ext cx="905164" cy="1323439"/>
          </a:xfrm>
          <a:prstGeom prst="rect">
            <a:avLst/>
          </a:prstGeom>
          <a:noFill/>
        </p:spPr>
        <p:txBody>
          <a:bodyPr wrap="square" rtlCol="0">
            <a:spAutoFit/>
          </a:bodyPr>
          <a:lstStyle/>
          <a:p>
            <a:r>
              <a:rPr lang="es-ES" sz="8000" b="1" dirty="0">
                <a:solidFill>
                  <a:srgbClr val="5F6DB2"/>
                </a:solidFill>
                <a:effectLst>
                  <a:outerShdw blurRad="38100" dist="38100" dir="2700000" algn="tl">
                    <a:srgbClr val="000000">
                      <a:alpha val="43137"/>
                    </a:srgbClr>
                  </a:outerShdw>
                </a:effectLst>
                <a:latin typeface="Gotham Black" pitchFamily="50" charset="0"/>
              </a:rPr>
              <a:t>+</a:t>
            </a:r>
          </a:p>
        </p:txBody>
      </p:sp>
      <p:sp>
        <p:nvSpPr>
          <p:cNvPr id="9" name="CuadroTexto 8">
            <a:extLst>
              <a:ext uri="{FF2B5EF4-FFF2-40B4-BE49-F238E27FC236}">
                <a16:creationId xmlns:a16="http://schemas.microsoft.com/office/drawing/2014/main" id="{12FB0B9D-5D67-4FD6-9AAE-191393AD86AD}"/>
              </a:ext>
            </a:extLst>
          </p:cNvPr>
          <p:cNvSpPr txBox="1"/>
          <p:nvPr/>
        </p:nvSpPr>
        <p:spPr>
          <a:xfrm>
            <a:off x="9042399" y="942107"/>
            <a:ext cx="905164" cy="1323439"/>
          </a:xfrm>
          <a:prstGeom prst="rect">
            <a:avLst/>
          </a:prstGeom>
          <a:noFill/>
        </p:spPr>
        <p:txBody>
          <a:bodyPr wrap="square" rtlCol="0">
            <a:spAutoFit/>
          </a:bodyPr>
          <a:lstStyle/>
          <a:p>
            <a:r>
              <a:rPr lang="es-ES" sz="8000" b="1" dirty="0">
                <a:solidFill>
                  <a:srgbClr val="5F6DB2"/>
                </a:solidFill>
                <a:effectLst>
                  <a:outerShdw blurRad="38100" dist="38100" dir="2700000" algn="tl">
                    <a:srgbClr val="000000">
                      <a:alpha val="43137"/>
                    </a:srgbClr>
                  </a:outerShdw>
                </a:effectLst>
                <a:latin typeface="Gotham Black" pitchFamily="50" charset="0"/>
              </a:rPr>
              <a:t>-</a:t>
            </a:r>
          </a:p>
        </p:txBody>
      </p:sp>
    </p:spTree>
    <p:extLst>
      <p:ext uri="{BB962C8B-B14F-4D97-AF65-F5344CB8AC3E}">
        <p14:creationId xmlns:p14="http://schemas.microsoft.com/office/powerpoint/2010/main" val="4173293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p:bldP spid="9"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618765F3-78A4-44C2-AF7C-7A10F65B1C9C}"/>
              </a:ext>
            </a:extLst>
          </p:cNvPr>
          <p:cNvSpPr txBox="1"/>
          <p:nvPr/>
        </p:nvSpPr>
        <p:spPr>
          <a:xfrm>
            <a:off x="0" y="5466610"/>
            <a:ext cx="12192000" cy="646331"/>
          </a:xfrm>
          <a:prstGeom prst="rect">
            <a:avLst/>
          </a:prstGeom>
          <a:noFill/>
        </p:spPr>
        <p:txBody>
          <a:bodyPr wrap="square">
            <a:spAutoFit/>
          </a:bodyPr>
          <a:lstStyle/>
          <a:p>
            <a:pPr algn="ctr"/>
            <a:r>
              <a:rPr lang="es-E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s-E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SIN EDUCACIÓN SEXUAL | Salón Erótico de Barcelona - YouTube</a:t>
            </a:r>
            <a:endParaRPr lang="es-ES" dirty="0">
              <a:solidFill>
                <a:srgbClr val="5F6DAC"/>
              </a:solidFill>
              <a:latin typeface="Gotham Black" pitchFamily="50" charset="0"/>
            </a:endParaRPr>
          </a:p>
        </p:txBody>
      </p:sp>
      <p:pic>
        <p:nvPicPr>
          <p:cNvPr id="6" name="Imagen 5" descr="Pantalla de video juego de un hombre&#10;&#10;Descripción generada automáticamente con confianza media">
            <a:extLst>
              <a:ext uri="{FF2B5EF4-FFF2-40B4-BE49-F238E27FC236}">
                <a16:creationId xmlns:a16="http://schemas.microsoft.com/office/drawing/2014/main" id="{0DBBD0C0-BCD6-48AF-B726-D47DD01B37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2322" y="461472"/>
            <a:ext cx="8187355" cy="46265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9950712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6742524-1E7A-48D5-BF28-3642040817EA}"/>
              </a:ext>
            </a:extLst>
          </p:cNvPr>
          <p:cNvSpPr txBox="1"/>
          <p:nvPr/>
        </p:nvSpPr>
        <p:spPr>
          <a:xfrm>
            <a:off x="0" y="5835846"/>
            <a:ext cx="12192000" cy="646331"/>
          </a:xfrm>
          <a:prstGeom prst="rect">
            <a:avLst/>
          </a:prstGeom>
          <a:noFill/>
        </p:spPr>
        <p:txBody>
          <a:bodyPr wrap="square">
            <a:spAutoFit/>
          </a:bodyPr>
          <a:lstStyle/>
          <a:p>
            <a:pPr algn="ctr"/>
            <a:r>
              <a:rPr lang="en-U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n-U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BIG MOUTH. CONSENTIMIENTO. - YouTube</a:t>
            </a:r>
            <a:endParaRPr lang="es-ES" dirty="0">
              <a:solidFill>
                <a:srgbClr val="5F6DAC"/>
              </a:solidFill>
              <a:latin typeface="Gotham Black" pitchFamily="50" charset="0"/>
            </a:endParaRPr>
          </a:p>
        </p:txBody>
      </p:sp>
      <p:pic>
        <p:nvPicPr>
          <p:cNvPr id="6" name="Imagen 5" descr="Interfaz de usuario gráfica&#10;&#10;Descripción generada automáticamente">
            <a:extLst>
              <a:ext uri="{FF2B5EF4-FFF2-40B4-BE49-F238E27FC236}">
                <a16:creationId xmlns:a16="http://schemas.microsoft.com/office/drawing/2014/main" id="{59B567CB-7541-4B2E-AD72-078BD22997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2875" y="308581"/>
            <a:ext cx="9346250" cy="52376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3354575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FA30722C-B32F-4699-A170-F66D777ECDC1}"/>
              </a:ext>
            </a:extLst>
          </p:cNvPr>
          <p:cNvSpPr txBox="1"/>
          <p:nvPr/>
        </p:nvSpPr>
        <p:spPr>
          <a:xfrm>
            <a:off x="0" y="5790980"/>
            <a:ext cx="12192000" cy="646331"/>
          </a:xfrm>
          <a:prstGeom prst="rect">
            <a:avLst/>
          </a:prstGeom>
          <a:noFill/>
        </p:spPr>
        <p:txBody>
          <a:bodyPr wrap="square">
            <a:spAutoFit/>
          </a:bodyPr>
          <a:lstStyle/>
          <a:p>
            <a:pPr algn="ctr"/>
            <a:r>
              <a:rPr lang="en-US" dirty="0">
                <a:latin typeface="Gotham Black" pitchFamily="50" charset="0"/>
                <a:hlinkClick r:id="rId2">
                  <a:extLst>
                    <a:ext uri="{A12FA001-AC4F-418D-AE19-62706E023703}">
                      <ahyp:hlinkClr xmlns:ahyp="http://schemas.microsoft.com/office/drawing/2018/hyperlinkcolor" val="tx"/>
                    </a:ext>
                  </a:extLst>
                </a:hlinkClick>
              </a:rPr>
              <a:t>VIDEO:</a:t>
            </a:r>
          </a:p>
          <a:p>
            <a:pPr algn="ctr"/>
            <a:r>
              <a:rPr lang="en-US" dirty="0">
                <a:solidFill>
                  <a:srgbClr val="5F6DAC"/>
                </a:solidFill>
                <a:latin typeface="Gotham Black" pitchFamily="50" charset="0"/>
                <a:hlinkClick r:id="rId2">
                  <a:extLst>
                    <a:ext uri="{A12FA001-AC4F-418D-AE19-62706E023703}">
                      <ahyp:hlinkClr xmlns:ahyp="http://schemas.microsoft.com/office/drawing/2018/hyperlinkcolor" val="tx"/>
                    </a:ext>
                  </a:extLst>
                </a:hlinkClick>
              </a:rPr>
              <a:t>Tea Consent Video- Spanish (clean) - YouTube</a:t>
            </a:r>
            <a:endParaRPr lang="es-ES" dirty="0">
              <a:solidFill>
                <a:srgbClr val="5F6DAC"/>
              </a:solidFill>
              <a:latin typeface="Gotham Black" pitchFamily="50" charset="0"/>
            </a:endParaRPr>
          </a:p>
        </p:txBody>
      </p:sp>
      <p:pic>
        <p:nvPicPr>
          <p:cNvPr id="6" name="Imagen 5" descr="Texto, Pizarra&#10;&#10;Descripción generada automáticamente">
            <a:extLst>
              <a:ext uri="{FF2B5EF4-FFF2-40B4-BE49-F238E27FC236}">
                <a16:creationId xmlns:a16="http://schemas.microsoft.com/office/drawing/2014/main" id="{74A193AD-83F1-4623-B8BD-61624B4B56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7884" y="651832"/>
            <a:ext cx="8876232" cy="49649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5042635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D03526A-1E22-42E3-A625-685D8FBFA3AF}"/>
              </a:ext>
            </a:extLst>
          </p:cNvPr>
          <p:cNvSpPr txBox="1"/>
          <p:nvPr/>
        </p:nvSpPr>
        <p:spPr>
          <a:xfrm>
            <a:off x="0" y="1843950"/>
            <a:ext cx="12192000" cy="3170099"/>
          </a:xfrm>
          <a:prstGeom prst="rect">
            <a:avLst/>
          </a:prstGeom>
          <a:noFill/>
        </p:spPr>
        <p:txBody>
          <a:bodyPr wrap="square" rtlCol="0">
            <a:spAutoFit/>
          </a:bodyPr>
          <a:lstStyle/>
          <a:p>
            <a:pPr algn="ctr"/>
            <a:r>
              <a:rPr lang="es-ES" sz="4000" b="1" dirty="0">
                <a:solidFill>
                  <a:srgbClr val="5F6DB2"/>
                </a:solidFill>
                <a:effectLst>
                  <a:outerShdw blurRad="38100" dist="38100" dir="2700000" algn="tl">
                    <a:srgbClr val="000000">
                      <a:alpha val="43137"/>
                    </a:srgbClr>
                  </a:outerShdw>
                </a:effectLst>
                <a:latin typeface="Gotham Black" pitchFamily="50" charset="0"/>
              </a:rPr>
              <a:t>RESPONSABILIDAD AFECTIVA</a:t>
            </a:r>
          </a:p>
          <a:p>
            <a:pPr algn="ctr"/>
            <a:endParaRPr lang="es-ES" sz="4000" b="1" dirty="0">
              <a:solidFill>
                <a:srgbClr val="5F6DB2"/>
              </a:solidFill>
              <a:effectLst>
                <a:outerShdw blurRad="38100" dist="38100" dir="2700000" algn="tl">
                  <a:srgbClr val="000000">
                    <a:alpha val="43137"/>
                  </a:srgbClr>
                </a:outerShdw>
              </a:effectLst>
              <a:latin typeface="Gotham Black" pitchFamily="50" charset="0"/>
            </a:endParaRPr>
          </a:p>
          <a:p>
            <a:pPr algn="ctr"/>
            <a:r>
              <a:rPr lang="es-ES" sz="4000" b="1" dirty="0" err="1">
                <a:latin typeface="Gotham Black" pitchFamily="50" charset="0"/>
              </a:rPr>
              <a:t>Ghosting</a:t>
            </a:r>
            <a:endParaRPr lang="es-ES" sz="4000" b="1" dirty="0">
              <a:latin typeface="Gotham Black" pitchFamily="50" charset="0"/>
            </a:endParaRPr>
          </a:p>
          <a:p>
            <a:pPr algn="ctr"/>
            <a:r>
              <a:rPr lang="es-ES" sz="4000" b="1" dirty="0" err="1">
                <a:latin typeface="Gotham Black" pitchFamily="50" charset="0"/>
              </a:rPr>
              <a:t>Orbiting</a:t>
            </a:r>
            <a:endParaRPr lang="es-ES" sz="4000" b="1" dirty="0">
              <a:latin typeface="Gotham Black" pitchFamily="50" charset="0"/>
            </a:endParaRPr>
          </a:p>
          <a:p>
            <a:pPr algn="ctr"/>
            <a:r>
              <a:rPr lang="es-ES" sz="4000" b="1" dirty="0" err="1">
                <a:latin typeface="Gotham Black" pitchFamily="50" charset="0"/>
              </a:rPr>
              <a:t>Breadcrumbing</a:t>
            </a:r>
            <a:endParaRPr lang="es-ES" sz="3600" b="1" dirty="0">
              <a:latin typeface="Gotham Black" pitchFamily="50" charset="0"/>
            </a:endParaRPr>
          </a:p>
        </p:txBody>
      </p:sp>
    </p:spTree>
    <p:extLst>
      <p:ext uri="{BB962C8B-B14F-4D97-AF65-F5344CB8AC3E}">
        <p14:creationId xmlns:p14="http://schemas.microsoft.com/office/powerpoint/2010/main" val="56488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down)">
                                      <p:cBhvr>
                                        <p:cTn id="7" dur="500"/>
                                        <p:tgtEl>
                                          <p:spTgt spid="2">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wipe(down)">
                                      <p:cBhvr>
                                        <p:cTn id="10" dur="500"/>
                                        <p:tgtEl>
                                          <p:spTgt spid="2">
                                            <p:txEl>
                                              <p:pRg st="3" end="3"/>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wipe(down)">
                                      <p:cBhvr>
                                        <p:cTn id="1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45456EC-23AC-4CF5-A1C3-2BE9A460AA87}"/>
              </a:ext>
            </a:extLst>
          </p:cNvPr>
          <p:cNvSpPr txBox="1"/>
          <p:nvPr/>
        </p:nvSpPr>
        <p:spPr>
          <a:xfrm>
            <a:off x="0" y="335845"/>
            <a:ext cx="12192000" cy="6309420"/>
          </a:xfrm>
          <a:prstGeom prst="rect">
            <a:avLst/>
          </a:prstGeom>
          <a:noFill/>
        </p:spPr>
        <p:txBody>
          <a:bodyPr wrap="square" rtlCol="0">
            <a:spAutoFit/>
          </a:bodyPr>
          <a:lstStyle/>
          <a:p>
            <a:pPr algn="ctr"/>
            <a:r>
              <a:rPr lang="es-ES" sz="4000" b="1" dirty="0">
                <a:solidFill>
                  <a:srgbClr val="5F6DAC"/>
                </a:solidFill>
                <a:effectLst>
                  <a:outerShdw blurRad="38100" dist="38100" dir="2700000" algn="tl">
                    <a:srgbClr val="000000">
                      <a:alpha val="43137"/>
                    </a:srgbClr>
                  </a:outerShdw>
                </a:effectLst>
                <a:latin typeface="Gotham Black" pitchFamily="50" charset="0"/>
              </a:rPr>
              <a:t>¡MUCHAS GRACIAS!</a:t>
            </a:r>
          </a:p>
          <a:p>
            <a:endParaRPr lang="es-ES" sz="4000" dirty="0">
              <a:solidFill>
                <a:srgbClr val="5F6DB2"/>
              </a:solidFill>
              <a:latin typeface="Gotham Black" pitchFamily="50" charset="0"/>
            </a:endParaRPr>
          </a:p>
          <a:p>
            <a:pPr algn="ctr"/>
            <a:r>
              <a:rPr lang="es-ES" sz="3600" dirty="0">
                <a:latin typeface="Gotham Black" pitchFamily="50" charset="0"/>
              </a:rPr>
              <a:t>hola@xatsexologia.es</a:t>
            </a:r>
          </a:p>
          <a:p>
            <a:pPr algn="ctr"/>
            <a:endParaRPr lang="es-ES" sz="3600" dirty="0">
              <a:latin typeface="Gotham Black" pitchFamily="50" charset="0"/>
            </a:endParaRPr>
          </a:p>
          <a:p>
            <a:pPr algn="ctr"/>
            <a:r>
              <a:rPr lang="es-ES" sz="3600" dirty="0">
                <a:latin typeface="Gotham Black" pitchFamily="50" charset="0"/>
              </a:rPr>
              <a:t> @</a:t>
            </a:r>
            <a:r>
              <a:rPr lang="es-ES" sz="3600" dirty="0" err="1">
                <a:latin typeface="Gotham Black" pitchFamily="50" charset="0"/>
              </a:rPr>
              <a:t>xatsexologia</a:t>
            </a:r>
            <a:endParaRPr lang="es-ES" sz="3600" dirty="0">
              <a:latin typeface="Gotham Black" pitchFamily="50" charset="0"/>
            </a:endParaRPr>
          </a:p>
          <a:p>
            <a:pPr algn="ctr"/>
            <a:endParaRPr lang="es-ES" sz="3600" dirty="0">
              <a:latin typeface="Gotham Black" pitchFamily="50" charset="0"/>
            </a:endParaRPr>
          </a:p>
          <a:p>
            <a:pPr algn="ctr"/>
            <a:r>
              <a:rPr lang="es-ES" sz="3600" dirty="0">
                <a:latin typeface="Gotham Black" pitchFamily="50" charset="0"/>
              </a:rPr>
              <a:t>@</a:t>
            </a:r>
            <a:r>
              <a:rPr lang="es-ES" sz="3600" dirty="0" err="1">
                <a:latin typeface="Gotham Black" pitchFamily="50" charset="0"/>
              </a:rPr>
              <a:t>xatsexologia</a:t>
            </a:r>
            <a:endParaRPr lang="es-ES" sz="3600" dirty="0">
              <a:latin typeface="Gotham Black" pitchFamily="50" charset="0"/>
            </a:endParaRPr>
          </a:p>
          <a:p>
            <a:pPr algn="ctr"/>
            <a:endParaRPr lang="es-ES" sz="3600" dirty="0">
              <a:latin typeface="Gotham Black" pitchFamily="50" charset="0"/>
            </a:endParaRPr>
          </a:p>
          <a:p>
            <a:pPr algn="ctr"/>
            <a:r>
              <a:rPr lang="es-ES" sz="3600" dirty="0">
                <a:latin typeface="Gotham Black" pitchFamily="50" charset="0"/>
              </a:rPr>
              <a:t>facebook.com/</a:t>
            </a:r>
            <a:r>
              <a:rPr lang="es-ES" sz="3600" dirty="0" err="1">
                <a:latin typeface="Gotham Black" pitchFamily="50" charset="0"/>
              </a:rPr>
              <a:t>XatSex</a:t>
            </a:r>
            <a:endParaRPr lang="es-ES" sz="3600" dirty="0">
              <a:latin typeface="Gotham Black" pitchFamily="50" charset="0"/>
            </a:endParaRPr>
          </a:p>
          <a:p>
            <a:pPr algn="ctr"/>
            <a:endParaRPr lang="es-ES" sz="3600" dirty="0">
              <a:solidFill>
                <a:srgbClr val="8C88A3"/>
              </a:solidFill>
              <a:latin typeface="Gotham" pitchFamily="50" charset="0"/>
            </a:endParaRPr>
          </a:p>
          <a:p>
            <a:pPr algn="ctr"/>
            <a:r>
              <a:rPr lang="es-ES" sz="3600" dirty="0">
                <a:latin typeface="Gotham Black" pitchFamily="50" charset="0"/>
              </a:rPr>
              <a:t>691080606</a:t>
            </a:r>
          </a:p>
        </p:txBody>
      </p:sp>
      <p:pic>
        <p:nvPicPr>
          <p:cNvPr id="12" name="Imagen 11" descr="Imagen que contiene exterior&#10;&#10;Descripción generada con confianza muy alta">
            <a:extLst>
              <a:ext uri="{FF2B5EF4-FFF2-40B4-BE49-F238E27FC236}">
                <a16:creationId xmlns:a16="http://schemas.microsoft.com/office/drawing/2014/main" id="{255AD2B7-4274-42B2-B075-5830C83753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4467" y="1187462"/>
            <a:ext cx="953422" cy="953422"/>
          </a:xfrm>
          <a:prstGeom prst="rect">
            <a:avLst/>
          </a:prstGeom>
        </p:spPr>
      </p:pic>
      <p:pic>
        <p:nvPicPr>
          <p:cNvPr id="14" name="Imagen 13">
            <a:extLst>
              <a:ext uri="{FF2B5EF4-FFF2-40B4-BE49-F238E27FC236}">
                <a16:creationId xmlns:a16="http://schemas.microsoft.com/office/drawing/2014/main" id="{B5E26F40-1BAF-43A1-8238-7511342C9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4723" y="2521058"/>
            <a:ext cx="695025" cy="692498"/>
          </a:xfrm>
          <a:prstGeom prst="rect">
            <a:avLst/>
          </a:prstGeom>
        </p:spPr>
      </p:pic>
      <p:pic>
        <p:nvPicPr>
          <p:cNvPr id="16" name="Imagen 15">
            <a:extLst>
              <a:ext uri="{FF2B5EF4-FFF2-40B4-BE49-F238E27FC236}">
                <a16:creationId xmlns:a16="http://schemas.microsoft.com/office/drawing/2014/main" id="{1F62B603-EA93-4678-BEE8-AD977E519E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5535" y="3848394"/>
            <a:ext cx="533400" cy="469124"/>
          </a:xfrm>
          <a:prstGeom prst="rect">
            <a:avLst/>
          </a:prstGeom>
        </p:spPr>
      </p:pic>
      <p:pic>
        <p:nvPicPr>
          <p:cNvPr id="18" name="Imagen 17" descr="Imagen que contiene objeto, kit de primeros auxilios&#10;&#10;Descripción generada con confianza alta">
            <a:extLst>
              <a:ext uri="{FF2B5EF4-FFF2-40B4-BE49-F238E27FC236}">
                <a16:creationId xmlns:a16="http://schemas.microsoft.com/office/drawing/2014/main" id="{A425E0D6-0E83-417F-BFA6-597774360C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35786" y="4768245"/>
            <a:ext cx="655022" cy="655022"/>
          </a:xfrm>
          <a:prstGeom prst="rect">
            <a:avLst/>
          </a:prstGeom>
        </p:spPr>
      </p:pic>
      <p:pic>
        <p:nvPicPr>
          <p:cNvPr id="4" name="Imagen 3" descr="Icono&#10;&#10;Descripción generada automáticamente">
            <a:extLst>
              <a:ext uri="{FF2B5EF4-FFF2-40B4-BE49-F238E27FC236}">
                <a16:creationId xmlns:a16="http://schemas.microsoft.com/office/drawing/2014/main" id="{6D819FB5-A1DE-4FF2-9B86-5612263767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42235" y="5880222"/>
            <a:ext cx="641933" cy="641933"/>
          </a:xfrm>
          <a:prstGeom prst="rect">
            <a:avLst/>
          </a:prstGeom>
        </p:spPr>
      </p:pic>
    </p:spTree>
    <p:extLst>
      <p:ext uri="{BB962C8B-B14F-4D97-AF65-F5344CB8AC3E}">
        <p14:creationId xmlns:p14="http://schemas.microsoft.com/office/powerpoint/2010/main" val="415994651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4438</TotalTime>
  <Words>5951</Words>
  <Application>Microsoft Office PowerPoint</Application>
  <PresentationFormat>Panorámica</PresentationFormat>
  <Paragraphs>865</Paragraphs>
  <Slides>136</Slides>
  <Notes>21</Notes>
  <HiddenSlides>0</HiddenSlides>
  <MMClips>1</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136</vt:i4>
      </vt:variant>
    </vt:vector>
  </HeadingPairs>
  <TitlesOfParts>
    <vt:vector size="145" baseType="lpstr">
      <vt:lpstr>Arial</vt:lpstr>
      <vt:lpstr>Calibri</vt:lpstr>
      <vt:lpstr>Calibri Light</vt:lpstr>
      <vt:lpstr>Gotham</vt:lpstr>
      <vt:lpstr>Gotham Black</vt:lpstr>
      <vt:lpstr>Gotham Ultra</vt:lpstr>
      <vt:lpstr>Times New Roman</vt:lpstr>
      <vt:lpstr>Wingdings 2</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Los “huevodoce” en República Dominicana </vt:lpstr>
      <vt:lpstr>Las gemelas Andrea y Laura  no pueden ser olímpicas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¿QUÉ ES UN ESTEREOTIPO?</vt:lpstr>
      <vt:lpstr>Presentación de PowerPoint</vt:lpstr>
      <vt:lpstr>¿QUÉ ES UN PREJUICIO?</vt:lpstr>
      <vt:lpstr>Presentación de PowerPoint</vt:lpstr>
      <vt:lpstr>JUEGO:  ¿A QUIÉN LE PEGA MÁS?</vt:lpstr>
      <vt:lpstr>Presentación de PowerPoint</vt:lpstr>
      <vt:lpstr>Presentación de PowerPoint</vt:lpstr>
      <vt:lpstr>Presentación de PowerPoint</vt:lpstr>
      <vt:lpstr>Presentación de PowerPoint</vt:lpstr>
      <vt:lpstr>ASTRONAUTA</vt:lpstr>
      <vt:lpstr>Presentación de PowerPoint</vt:lpstr>
      <vt:lpstr>Presentación de PowerPoint</vt:lpstr>
      <vt:lpstr>Presentación de PowerPoint</vt:lpstr>
      <vt:lpstr>FALDAS</vt:lpstr>
      <vt:lpstr>Presentación de PowerPoint</vt:lpstr>
      <vt:lpstr>UÑAS PINTADAS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Xat Sexologia</dc:creator>
  <cp:lastModifiedBy>PABLO B. DEL BUEY FERNANDEZ</cp:lastModifiedBy>
  <cp:revision>86</cp:revision>
  <dcterms:created xsi:type="dcterms:W3CDTF">2020-12-07T10:56:26Z</dcterms:created>
  <dcterms:modified xsi:type="dcterms:W3CDTF">2022-06-08T10:31:49Z</dcterms:modified>
</cp:coreProperties>
</file>