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9" r:id="rId1"/>
  </p:sldMasterIdLst>
  <p:notesMasterIdLst>
    <p:notesMasterId r:id="rId31"/>
  </p:notesMasterIdLst>
  <p:handoutMasterIdLst>
    <p:handoutMasterId r:id="rId32"/>
  </p:handoutMasterIdLst>
  <p:sldIdLst>
    <p:sldId id="256" r:id="rId2"/>
    <p:sldId id="261" r:id="rId3"/>
    <p:sldId id="257" r:id="rId4"/>
    <p:sldId id="259" r:id="rId5"/>
    <p:sldId id="260" r:id="rId6"/>
    <p:sldId id="265" r:id="rId7"/>
    <p:sldId id="263" r:id="rId8"/>
    <p:sldId id="267" r:id="rId9"/>
    <p:sldId id="268" r:id="rId10"/>
    <p:sldId id="269" r:id="rId11"/>
    <p:sldId id="270" r:id="rId12"/>
    <p:sldId id="284" r:id="rId13"/>
    <p:sldId id="290" r:id="rId14"/>
    <p:sldId id="271" r:id="rId15"/>
    <p:sldId id="272" r:id="rId16"/>
    <p:sldId id="273" r:id="rId17"/>
    <p:sldId id="285" r:id="rId18"/>
    <p:sldId id="281" r:id="rId19"/>
    <p:sldId id="274" r:id="rId20"/>
    <p:sldId id="275" r:id="rId21"/>
    <p:sldId id="264" r:id="rId22"/>
    <p:sldId id="276" r:id="rId23"/>
    <p:sldId id="282" r:id="rId24"/>
    <p:sldId id="286" r:id="rId25"/>
    <p:sldId id="289" r:id="rId26"/>
    <p:sldId id="287" r:id="rId27"/>
    <p:sldId id="279" r:id="rId28"/>
    <p:sldId id="266" r:id="rId29"/>
    <p:sldId id="278" r:id="rId3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03B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098"/>
    <p:restoredTop sz="94689"/>
  </p:normalViewPr>
  <p:slideViewPr>
    <p:cSldViewPr snapToGrid="0">
      <p:cViewPr varScale="1">
        <p:scale>
          <a:sx n="88" d="100"/>
          <a:sy n="88" d="100"/>
        </p:scale>
        <p:origin x="1272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3352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C4B036A1-B414-EC36-6C82-126E95C677A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4F8A500-47E6-4531-6DF0-E5BF28EE40D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957758-F36D-0C42-8D8A-938DD14C1A6E}" type="datetimeFigureOut">
              <a:rPr lang="es-ES" smtClean="0"/>
              <a:t>25/2/24</a:t>
            </a:fld>
            <a:endParaRPr lang="es-E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B586260-FDEC-0B73-B3AC-F8D0C8D97AE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9CC7E62-254C-A6ED-08C7-ACFAD03DE1A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D0C3E1-5C1D-A54D-BF8F-8473A86B6288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26807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0E340C-9053-DD4F-8372-2980AAB29EAB}" type="datetimeFigureOut">
              <a:rPr lang="es-ES" smtClean="0"/>
              <a:t>25/2/24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C09CD9-EFB2-5E48-A89C-686E4A52F9EC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57808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C09CD9-EFB2-5E48-A89C-686E4A52F9EC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631422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C09CD9-EFB2-5E48-A89C-686E4A52F9EC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74608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430AE-0210-4E82-AD7B-41B112DE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11A6662E-FAF4-44BC-88B5-85A7CBFB6D30}" type="datetime1">
              <a:rPr lang="en-US" smtClean="0"/>
              <a:pPr/>
              <a:t>2/25/24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1974-7DEC-459D-9642-CB5B59C8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31837-C94E-4B5B-BCF0-110C69ED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199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2/25/24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200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2990E-9F0A-446A-B5B8-459CA8D9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2/25/24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68EAA-4377-45FF-9D7C-9E77BC9F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7FA71-74C3-44B8-A0AC-E18A1E76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542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8695" y="1825625"/>
            <a:ext cx="556110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56110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2/25/24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647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256" y="1752600"/>
            <a:ext cx="5532319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5256" y="2666999"/>
            <a:ext cx="5532319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2600"/>
            <a:ext cx="5561106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66999"/>
            <a:ext cx="5561106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2172-E6C9-4B6C-929A-A9DE3837BBF1}" type="datetime1">
              <a:rPr lang="en-US" smtClean="0"/>
              <a:t>2/25/24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907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2D5F-0BD4-4517-9233-E08AF405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523B8-51E3-48B8-BFD8-CE950619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3" y="6416675"/>
            <a:ext cx="2921715" cy="365125"/>
          </a:xfrm>
        </p:spPr>
        <p:txBody>
          <a:bodyPr/>
          <a:lstStyle/>
          <a:p>
            <a:fld id="{3AB41CFF-90C9-47B3-9DA1-F2BF8D839F7E}" type="datetime1">
              <a:rPr lang="en-US" smtClean="0"/>
              <a:t>2/25/24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39B90-5D50-4424-B51D-53C39162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F9286-3A00-4D3C-A3F0-50AC9045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18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2/25/24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848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2/25/24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415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2/25/24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264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BDD2-E186-4F25-8FDE-D1E875E9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8CC5B-A7E0-48B1-8329-6533AC76E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05B1B-77FE-4BFC-BF87-87DA989F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2/25/24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8531E-1B90-4631-BD37-4BB1DBF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55E8-88DC-4280-8E04-FF50FF8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549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0633D-90E4-4F5A-9EBF-DDEC2B0B4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D3065-FA3D-42C8-BFDA-967C87F4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C126F-38E2-4425-861F-98ED4322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2/25/24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645D8-F22A-4354-A8B3-96E8A2D23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E2295-A616-4D57-8800-7B7E213A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932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425450"/>
            <a:ext cx="112746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694" y="1949450"/>
            <a:ext cx="11274612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8694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57E0CF6C-748E-4B7A-BC8B-3011EF78ED13}" type="datetime1">
              <a:rPr lang="en-US" smtClean="0"/>
              <a:pPr/>
              <a:t>2/25/24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66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0106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14" name="Picture 13" descr="A picture containing sitting&#10;&#10;Description automatically generated">
            <a:extLst>
              <a:ext uri="{FF2B5EF4-FFF2-40B4-BE49-F238E27FC236}">
                <a16:creationId xmlns:a16="http://schemas.microsoft.com/office/drawing/2014/main" id="{BC526B7A-4801-4FD1-95C8-03AF22629E87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669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88" r:id="rId7"/>
    <p:sldLayoutId id="2147483689" r:id="rId8"/>
    <p:sldLayoutId id="2147483690" r:id="rId9"/>
    <p:sldLayoutId id="2147483691" r:id="rId10"/>
    <p:sldLayoutId id="2147483698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ceipfedericogarcialorca.centros.educa.jcyl.es/sitio/index.cgi?wid_seccion=32" TargetMode="External"/><Relationship Id="rId3" Type="http://schemas.openxmlformats.org/officeDocument/2006/relationships/image" Target="../media/image6.png"/><Relationship Id="rId7" Type="http://schemas.openxmlformats.org/officeDocument/2006/relationships/hyperlink" Target="https://zeno.fm/radio/ondas-claudio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hyperlink" Target="http://ceipsanclaudio.centros.educa.jcyl.es/sitio/index.cgi?wid_seccion=32&amp;wid_item=135" TargetMode="External"/><Relationship Id="rId4" Type="http://schemas.openxmlformats.org/officeDocument/2006/relationships/hyperlink" Target="http://ceipsanclaudio.centros.educa.jcyl.es/" TargetMode="External"/><Relationship Id="rId9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7" Type="http://schemas.openxmlformats.org/officeDocument/2006/relationships/image" Target="../media/image12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1.jpe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.mp3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ensound.com/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educajcyl.sharepoint.com/:u:/r/sites/RadioescolarPuenteDomingoFlrez/Documentos%20compartidos/General/programa%20de%20radio%20en%20RadioPuente.mp3?csf=1&amp;web=1&amp;e=DZxWV3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sound-effects.bbcrewind.co.uk/" TargetMode="Externa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loquenze.com/" TargetMode="External"/><Relationship Id="rId2" Type="http://schemas.openxmlformats.org/officeDocument/2006/relationships/hyperlink" Target="https://tools.zeno.fm/auth/realms/broadcasters/protocol/openid-connect/auth?client_id=zeno-tools&amp;redirect_uri=https%3A%2F%2Ftools.zeno.fm%2Faccounts%2Fagxzfnplbm8tc3RhdHNyGAsSC0JpbGxpbmdCYXNlGICAsKfK4dsLDKIBBHplbm8%2Fstations%2Fagxzfnplbm8tc3RhdHNyMgsSCkF1dGhDbGllbnQYgICwp-30mQsMCxIOU3RhdGlvblByb2ZpbGUYgIDw5p-42QoMogEEemVubw&amp;state=ba35d510-2a58-48b5-a677-704b4a9c5621&amp;response_mode=fragment&amp;response_type=code&amp;scope=openid&amp;nonce=9d214f0c-d897-48e2-8672-f1e4c5a3ee4e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0">
            <a:extLst>
              <a:ext uri="{FF2B5EF4-FFF2-40B4-BE49-F238E27FC236}">
                <a16:creationId xmlns:a16="http://schemas.microsoft.com/office/drawing/2014/main" id="{1E644DE9-8D09-43E2-BA69-F57482CFC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9" name="Rectangle 32">
            <a:extLst>
              <a:ext uri="{FF2B5EF4-FFF2-40B4-BE49-F238E27FC236}">
                <a16:creationId xmlns:a16="http://schemas.microsoft.com/office/drawing/2014/main" id="{6C23C919-B32E-40FF-B3D8-631316E8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40" name="Group 34">
            <a:extLst>
              <a:ext uri="{FF2B5EF4-FFF2-40B4-BE49-F238E27FC236}">
                <a16:creationId xmlns:a16="http://schemas.microsoft.com/office/drawing/2014/main" id="{669174FE-3D8A-43AE-9AA6-F7CC0231E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17738"/>
            <a:ext cx="7724071" cy="6858000"/>
            <a:chOff x="4464881" y="0"/>
            <a:chExt cx="7724071" cy="6858000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65201DDB-E210-4E8B-ACB8-22D30EB47A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55EC46E0-E512-407E-8AFC-1333D3572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alphaModFix amt="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pic>
        <p:nvPicPr>
          <p:cNvPr id="4" name="Picture 3" descr="Escritorio escolar con libros y lápices, y una pizarra en segundo plano">
            <a:extLst>
              <a:ext uri="{FF2B5EF4-FFF2-40B4-BE49-F238E27FC236}">
                <a16:creationId xmlns:a16="http://schemas.microsoft.com/office/drawing/2014/main" id="{2938A07C-8965-7655-5FCA-83DC15A44CB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60000"/>
          </a:blip>
          <a:srcRect l="40655" r="-1" b="-1"/>
          <a:stretch/>
        </p:blipFill>
        <p:spPr>
          <a:xfrm>
            <a:off x="7461" y="8869"/>
            <a:ext cx="609598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1F28AAB-70B4-CE39-E702-7CFEC67DF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740211"/>
            <a:ext cx="4987787" cy="3163864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s-ES" dirty="0">
                <a:solidFill>
                  <a:srgbClr val="FFFFFF"/>
                </a:solidFill>
              </a:rPr>
              <a:t>Ponencia Radio </a:t>
            </a:r>
            <a:br>
              <a:rPr lang="es-ES" dirty="0">
                <a:solidFill>
                  <a:srgbClr val="FFFFFF"/>
                </a:solidFill>
              </a:rPr>
            </a:br>
            <a:br>
              <a:rPr lang="es-ES" dirty="0">
                <a:solidFill>
                  <a:srgbClr val="FFFFFF"/>
                </a:solidFill>
              </a:rPr>
            </a:br>
            <a:r>
              <a:rPr lang="es-ES" sz="4000" dirty="0">
                <a:solidFill>
                  <a:srgbClr val="FFFFFF"/>
                </a:solidFill>
              </a:rPr>
              <a:t>IESO PUENTE DOMINGO FLOREZ</a:t>
            </a:r>
            <a:br>
              <a:rPr lang="es-ES" dirty="0">
                <a:solidFill>
                  <a:srgbClr val="FFFFFF"/>
                </a:solidFill>
              </a:rPr>
            </a:br>
            <a:br>
              <a:rPr lang="es-ES" dirty="0">
                <a:solidFill>
                  <a:srgbClr val="FFFFFF"/>
                </a:solidFill>
              </a:rPr>
            </a:br>
            <a:r>
              <a:rPr lang="es-ES" dirty="0">
                <a:solidFill>
                  <a:srgbClr val="FFFFFF"/>
                </a:solidFill>
              </a:rPr>
              <a:t>7/14/21-2-24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94B526D-A71C-7D3E-6069-CD81822CDD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745" y="5125982"/>
            <a:ext cx="4529667" cy="1279124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</a:pPr>
            <a:endParaRPr lang="es-ES" dirty="0">
              <a:solidFill>
                <a:srgbClr val="FFFFFF"/>
              </a:solidFill>
            </a:endParaRPr>
          </a:p>
          <a:p>
            <a:pPr>
              <a:lnSpc>
                <a:spcPct val="100000"/>
              </a:lnSpc>
            </a:pPr>
            <a:endParaRPr lang="es-ES" dirty="0">
              <a:solidFill>
                <a:srgbClr val="FFFFFF"/>
              </a:solidFill>
            </a:endParaRPr>
          </a:p>
          <a:p>
            <a:pPr>
              <a:lnSpc>
                <a:spcPct val="100000"/>
              </a:lnSpc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0BC1982-96C9-0994-1608-BC16BAEE36F8}"/>
              </a:ext>
            </a:extLst>
          </p:cNvPr>
          <p:cNvSpPr txBox="1"/>
          <p:nvPr/>
        </p:nvSpPr>
        <p:spPr>
          <a:xfrm>
            <a:off x="292976" y="6220440"/>
            <a:ext cx="1167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alijac 24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8CFCEB2-19A6-09F5-3C4C-65EB553850E8}"/>
              </a:ext>
            </a:extLst>
          </p:cNvPr>
          <p:cNvSpPr txBox="1"/>
          <p:nvPr/>
        </p:nvSpPr>
        <p:spPr>
          <a:xfrm>
            <a:off x="1133917" y="5221793"/>
            <a:ext cx="3857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dirty="0">
                <a:solidFill>
                  <a:srgbClr val="FFFFFF"/>
                </a:solidFill>
              </a:rPr>
              <a:t>Alberto Iglesias García</a:t>
            </a:r>
          </a:p>
          <a:p>
            <a:pPr algn="ctr">
              <a:lnSpc>
                <a:spcPct val="100000"/>
              </a:lnSpc>
            </a:pPr>
            <a:r>
              <a:rPr lang="es-ES" dirty="0">
                <a:solidFill>
                  <a:srgbClr val="FFFFFF"/>
                </a:solidFill>
              </a:rPr>
              <a:t>Francisco Javier Cantón Gallego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85C3F9F-6F58-9129-E8D8-7D7DE1EBC969}"/>
              </a:ext>
            </a:extLst>
          </p:cNvPr>
          <p:cNvSpPr txBox="1"/>
          <p:nvPr/>
        </p:nvSpPr>
        <p:spPr>
          <a:xfrm>
            <a:off x="6744612" y="4503511"/>
            <a:ext cx="49569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2400" b="1" dirty="0">
                <a:solidFill>
                  <a:srgbClr val="FFC000"/>
                </a:solidFill>
              </a:rPr>
              <a:t>Alberto Iglesias García</a:t>
            </a:r>
          </a:p>
          <a:p>
            <a:pPr algn="ctr">
              <a:lnSpc>
                <a:spcPct val="100000"/>
              </a:lnSpc>
            </a:pPr>
            <a:r>
              <a:rPr lang="es-ES" sz="2400" dirty="0">
                <a:solidFill>
                  <a:schemeClr val="bg1"/>
                </a:solidFill>
              </a:rPr>
              <a:t>alberto.iglgar@educa.jcyl.es</a:t>
            </a:r>
          </a:p>
          <a:p>
            <a:pPr algn="ctr"/>
            <a:r>
              <a:rPr lang="es-ES" sz="2400" b="1" dirty="0">
                <a:solidFill>
                  <a:srgbClr val="FFC000"/>
                </a:solidFill>
              </a:rPr>
              <a:t>Francisco Javier Cantón Gallego</a:t>
            </a:r>
          </a:p>
          <a:p>
            <a:pPr algn="ctr"/>
            <a:r>
              <a:rPr lang="es-ES" sz="2400" dirty="0">
                <a:solidFill>
                  <a:schemeClr val="bg1"/>
                </a:solidFill>
              </a:rPr>
              <a:t>fcantongallego@educa.jcyl.es</a:t>
            </a:r>
          </a:p>
        </p:txBody>
      </p:sp>
      <p:pic>
        <p:nvPicPr>
          <p:cNvPr id="13" name="Imagen 12" descr="Imagen que contiene exterior, edificio, competencia de atletismo, nieve&#10;&#10;Descripción generada automáticamente">
            <a:extLst>
              <a:ext uri="{FF2B5EF4-FFF2-40B4-BE49-F238E27FC236}">
                <a16:creationId xmlns:a16="http://schemas.microsoft.com/office/drawing/2014/main" id="{70DA847F-3945-D35C-8BAA-082F6CF3A9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2287" y="17736"/>
            <a:ext cx="6050865" cy="4117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5828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E61FBD7-E37C-4B38-BE44-A6D4978D7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92BFCFE-FD78-4EDF-BEFE-CC444DC5F3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292BAD4-5BB2-4CD3-AB5B-C35EF9F7D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0" y="1"/>
            <a:ext cx="5236971" cy="6858000"/>
            <a:chOff x="20829" y="1"/>
            <a:chExt cx="5236971" cy="6857999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BA91DE0E-6861-418E-964C-304C560A35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29" y="692703"/>
              <a:ext cx="5236971" cy="6165297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BE848AF8-FC50-42AF-8B5B-3F6D2EC34C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alphaModFix amt="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4" b="19117"/>
            <a:stretch/>
          </p:blipFill>
          <p:spPr>
            <a:xfrm rot="5400000">
              <a:off x="393956" y="-373126"/>
              <a:ext cx="4197222" cy="4943475"/>
            </a:xfrm>
            <a:prstGeom prst="rect">
              <a:avLst/>
            </a:prstGeom>
          </p:spPr>
        </p:pic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B629C0B3-01E5-4A82-B87C-62B1483F11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1228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4DFA784-845D-4F99-B808-5C025E39B8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1228" y="685800"/>
            <a:ext cx="10820400" cy="54864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D274527-68CB-44A9-EF7B-668E4F2E441C}"/>
              </a:ext>
            </a:extLst>
          </p:cNvPr>
          <p:cNvSpPr txBox="1"/>
          <p:nvPr/>
        </p:nvSpPr>
        <p:spPr>
          <a:xfrm>
            <a:off x="5356242" y="2318201"/>
            <a:ext cx="1834150" cy="40289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342900" lvl="0" indent="-342900">
              <a:spcBef>
                <a:spcPct val="0"/>
              </a:spcBef>
              <a:spcAft>
                <a:spcPts val="800"/>
              </a:spcAft>
            </a:pPr>
            <a:r>
              <a:rPr lang="en-US" b="1" u="sng" dirty="0">
                <a:solidFill>
                  <a:srgbClr val="0070C0"/>
                </a:solidFill>
                <a:highlight>
                  <a:srgbClr val="FFFF00"/>
                </a:highlight>
                <a:latin typeface="+mj-lt"/>
                <a:ea typeface="+mj-ea"/>
                <a:cs typeface="+mj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ondas</a:t>
            </a:r>
            <a:r>
              <a:rPr lang="en-US" b="1" u="sng" dirty="0">
                <a:solidFill>
                  <a:srgbClr val="0070C0"/>
                </a:solidFill>
                <a:effectLst/>
                <a:highlight>
                  <a:srgbClr val="FFFF00"/>
                </a:highlight>
                <a:latin typeface="+mj-lt"/>
                <a:ea typeface="+mj-ea"/>
                <a:cs typeface="+mj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</a:t>
            </a:r>
            <a:r>
              <a:rPr lang="en-US" b="1" u="sng">
                <a:solidFill>
                  <a:srgbClr val="0070C0"/>
                </a:solidFill>
                <a:effectLst/>
                <a:highlight>
                  <a:srgbClr val="FFFF00"/>
                </a:highlight>
                <a:latin typeface="+mj-lt"/>
                <a:ea typeface="+mj-ea"/>
                <a:cs typeface="+mj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b="1" u="sng">
                <a:solidFill>
                  <a:srgbClr val="0070C0"/>
                </a:solidFill>
                <a:effectLst/>
                <a:highlight>
                  <a:srgbClr val="FFFF00"/>
                </a:highlight>
                <a:latin typeface="+mj-lt"/>
                <a:ea typeface="+mj-ea"/>
                <a:cs typeface="+mj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Claudio</a:t>
            </a:r>
            <a:endParaRPr lang="en-US" b="1" u="sng">
              <a:solidFill>
                <a:srgbClr val="0070C0"/>
              </a:solidFill>
              <a:effectLst/>
              <a:highlight>
                <a:srgbClr val="FFFF00"/>
              </a:highlight>
              <a:latin typeface="+mj-lt"/>
              <a:ea typeface="+mj-ea"/>
              <a:cs typeface="+mj-cs"/>
            </a:endParaRPr>
          </a:p>
        </p:txBody>
      </p:sp>
      <p:pic>
        <p:nvPicPr>
          <p:cNvPr id="7" name="Imagen 6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630FF0BA-3206-E799-5960-3550A9E4AE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1852" y="1103152"/>
            <a:ext cx="3779520" cy="47244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27EBBE3D-0C88-B94A-8534-260607C07474}"/>
              </a:ext>
            </a:extLst>
          </p:cNvPr>
          <p:cNvSpPr txBox="1"/>
          <p:nvPr/>
        </p:nvSpPr>
        <p:spPr>
          <a:xfrm>
            <a:off x="5481325" y="3134547"/>
            <a:ext cx="16382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rgbClr val="FFC000"/>
                </a:solidFill>
                <a:highlight>
                  <a:srgbClr val="FFFF00"/>
                </a:highlight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ZENO RADIO</a:t>
            </a:r>
            <a:endParaRPr lang="es-ES" sz="1600" b="1" dirty="0">
              <a:solidFill>
                <a:srgbClr val="FFC000"/>
              </a:solidFill>
              <a:highlight>
                <a:srgbClr val="FFFF00"/>
              </a:highligh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5C4C8D1-1D99-C501-AB61-21E4847FA00F}"/>
              </a:ext>
            </a:extLst>
          </p:cNvPr>
          <p:cNvSpPr txBox="1"/>
          <p:nvPr/>
        </p:nvSpPr>
        <p:spPr>
          <a:xfrm>
            <a:off x="5535346" y="3885974"/>
            <a:ext cx="1584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u="sng" dirty="0">
                <a:solidFill>
                  <a:srgbClr val="FFFF00"/>
                </a:solidFill>
                <a:highlight>
                  <a:srgbClr val="0000FF"/>
                </a:highlight>
                <a:hlinkClick r:id="rId8"/>
              </a:rPr>
              <a:t>RadioPola</a:t>
            </a:r>
            <a:endParaRPr lang="es-ES" b="1" u="sng">
              <a:solidFill>
                <a:srgbClr val="FFFF00"/>
              </a:solidFill>
              <a:highlight>
                <a:srgbClr val="0000FF"/>
              </a:highlight>
            </a:endParaRPr>
          </a:p>
        </p:txBody>
      </p:sp>
      <p:pic>
        <p:nvPicPr>
          <p:cNvPr id="6" name="Imagen 5" descr="Una caricatura de una persona&#10;&#10;Descripción generada automáticamente con confianza media">
            <a:extLst>
              <a:ext uri="{FF2B5EF4-FFF2-40B4-BE49-F238E27FC236}">
                <a16:creationId xmlns:a16="http://schemas.microsoft.com/office/drawing/2014/main" id="{BF5AACBB-2A48-3BD9-F2A2-5B70DDC0A9E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69900" y="1110900"/>
            <a:ext cx="2892773" cy="472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287131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5AD797D9-6079-F653-A401-4CD32FE55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3903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1D183E6-07B7-9C37-B25F-4F543CE02388}"/>
              </a:ext>
            </a:extLst>
          </p:cNvPr>
          <p:cNvSpPr txBox="1"/>
          <p:nvPr/>
        </p:nvSpPr>
        <p:spPr>
          <a:xfrm>
            <a:off x="101600" y="4267201"/>
            <a:ext cx="12090400" cy="2250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07000"/>
              </a:lnSpc>
              <a:buFont typeface="Symbol" pitchFamily="2" charset="2"/>
              <a:buChar char=""/>
            </a:pPr>
            <a: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Justificación curricular LOMLOE: para 5º en lengua contenido B 3.2 (comunicación) y en música contenido (A6 de recursos digitales) B5 sobre banco de sonidos, B9 sobre el cuidado de la voz, B11 aplicaciones de grabación y edición de audio.</a:t>
            </a: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Ejemplo de música. Competencia específica 3, criterio 3.1 producir obras propias básicas – todos los contenidos- indicador de logro: realiza grabaciones sencillas de podcast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Ejemplo de lengua. Competencia específica 3, criterio 3.1 producir textos orales y multimodales coherentes utilizando recursos verbales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68976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A769989B-5EBE-1479-17E1-290CE8BB7B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9588191"/>
              </p:ext>
            </p:extLst>
          </p:nvPr>
        </p:nvGraphicFramePr>
        <p:xfrm>
          <a:off x="796413" y="604684"/>
          <a:ext cx="10515600" cy="60332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66866">
                  <a:extLst>
                    <a:ext uri="{9D8B030D-6E8A-4147-A177-3AD203B41FA5}">
                      <a16:colId xmlns:a16="http://schemas.microsoft.com/office/drawing/2014/main" val="1028793391"/>
                    </a:ext>
                  </a:extLst>
                </a:gridCol>
                <a:gridCol w="1966866">
                  <a:extLst>
                    <a:ext uri="{9D8B030D-6E8A-4147-A177-3AD203B41FA5}">
                      <a16:colId xmlns:a16="http://schemas.microsoft.com/office/drawing/2014/main" val="4104444841"/>
                    </a:ext>
                  </a:extLst>
                </a:gridCol>
                <a:gridCol w="1459566">
                  <a:extLst>
                    <a:ext uri="{9D8B030D-6E8A-4147-A177-3AD203B41FA5}">
                      <a16:colId xmlns:a16="http://schemas.microsoft.com/office/drawing/2014/main" val="364990467"/>
                    </a:ext>
                  </a:extLst>
                </a:gridCol>
                <a:gridCol w="1459566">
                  <a:extLst>
                    <a:ext uri="{9D8B030D-6E8A-4147-A177-3AD203B41FA5}">
                      <a16:colId xmlns:a16="http://schemas.microsoft.com/office/drawing/2014/main" val="537406866"/>
                    </a:ext>
                  </a:extLst>
                </a:gridCol>
                <a:gridCol w="1831368">
                  <a:extLst>
                    <a:ext uri="{9D8B030D-6E8A-4147-A177-3AD203B41FA5}">
                      <a16:colId xmlns:a16="http://schemas.microsoft.com/office/drawing/2014/main" val="671493649"/>
                    </a:ext>
                  </a:extLst>
                </a:gridCol>
                <a:gridCol w="1831368">
                  <a:extLst>
                    <a:ext uri="{9D8B030D-6E8A-4147-A177-3AD203B41FA5}">
                      <a16:colId xmlns:a16="http://schemas.microsoft.com/office/drawing/2014/main" val="1487469039"/>
                    </a:ext>
                  </a:extLst>
                </a:gridCol>
              </a:tblGrid>
              <a:tr h="101590"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300" dirty="0">
                          <a:effectLst/>
                        </a:rPr>
                        <a:t>COMPETENCIA DIGITAL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039444"/>
                  </a:ext>
                </a:extLst>
              </a:tr>
              <a:tr h="231116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NIVEL 3º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</a:rPr>
                        <a:t>ÍTEMS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PUNTUACIÓN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519379"/>
                  </a:ext>
                </a:extLst>
              </a:tr>
              <a:tr h="22521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0-4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5-6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7-8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9-10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extLst>
                  <a:ext uri="{0D108BD9-81ED-4DB2-BD59-A6C34878D82A}">
                    <a16:rowId xmlns:a16="http://schemas.microsoft.com/office/drawing/2014/main" val="2860553749"/>
                  </a:ext>
                </a:extLst>
              </a:tr>
              <a:tr h="595199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00" dirty="0">
                          <a:effectLst/>
                        </a:rPr>
                        <a:t>MEDIOS DE COMUNICACIÓN DIGITAL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arenR"/>
                      </a:pPr>
                      <a:r>
                        <a:rPr lang="es-ES" sz="700" dirty="0">
                          <a:effectLst/>
                        </a:rPr>
                        <a:t>Se inicia en la utilización y gestión de un repositorio virtual (Google, YouTube) 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No utiliza ningún tipo de repositorio.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De vez en cuando usa algún repositorio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Casi siempre usa los repositorios más comunes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Utiliza todos los repositorios recomendados y otros.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extLst>
                  <a:ext uri="{0D108BD9-81ED-4DB2-BD59-A6C34878D82A}">
                    <a16:rowId xmlns:a16="http://schemas.microsoft.com/office/drawing/2014/main" val="567007029"/>
                  </a:ext>
                </a:extLst>
              </a:tr>
              <a:tr h="59827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arenR"/>
                      </a:pPr>
                      <a:r>
                        <a:rPr lang="es-ES" sz="700" dirty="0">
                          <a:effectLst/>
                        </a:rPr>
                        <a:t>Busca en la página web del colegio y en el blog del centro actividades relativas a su curso. 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No se interesa por los blogs del centro.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No muestra mucho interés por los blogs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Habitualmente usa blogs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Se mantiene actualizado utilizando los blogs del centro.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extLst>
                  <a:ext uri="{0D108BD9-81ED-4DB2-BD59-A6C34878D82A}">
                    <a16:rowId xmlns:a16="http://schemas.microsoft.com/office/drawing/2014/main" val="490315159"/>
                  </a:ext>
                </a:extLst>
              </a:tr>
              <a:tr h="447702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00" dirty="0">
                          <a:effectLst/>
                        </a:rPr>
                        <a:t>SEGURIDAD EN INTERNET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arenR"/>
                      </a:pPr>
                      <a:r>
                        <a:rPr lang="es-ES" sz="700" dirty="0">
                          <a:effectLst/>
                        </a:rPr>
                        <a:t>Toma contacto con los peligros del uso inadecuado de internet. 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No es consciente de los peligros en Internet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Conoce los riesgos del uso de Internet, pero no los aplica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Tiene cuidado con los peligros de Internet, pero a veces se despista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Es consciente de los peligros y participa en programas del INCIBE.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extLst>
                  <a:ext uri="{0D108BD9-81ED-4DB2-BD59-A6C34878D82A}">
                    <a16:rowId xmlns:a16="http://schemas.microsoft.com/office/drawing/2014/main" val="1278513308"/>
                  </a:ext>
                </a:extLst>
              </a:tr>
              <a:tr h="59918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arenR"/>
                      </a:pPr>
                      <a:r>
                        <a:rPr lang="es-ES" sz="700" dirty="0">
                          <a:effectLst/>
                        </a:rPr>
                        <a:t>Es consciente de que debe limitar el uso de utilización de pantallas. 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No repara en el tiempo de utilización de dispositivos digitales.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Es conocedor de los riesgos, pero no lo lleva a la práctica.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Usa los dispositivos digitales con moderación. 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Sabe de la importancia del uso de los dispositivos digitales, siendo consciente de una limitación en su uso.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extLst>
                  <a:ext uri="{0D108BD9-81ED-4DB2-BD59-A6C34878D82A}">
                    <a16:rowId xmlns:a16="http://schemas.microsoft.com/office/drawing/2014/main" val="1793937796"/>
                  </a:ext>
                </a:extLst>
              </a:tr>
              <a:tr h="5991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00" dirty="0">
                          <a:effectLst/>
                        </a:rPr>
                        <a:t>HARDWARE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arenR"/>
                      </a:pPr>
                      <a:r>
                        <a:rPr lang="es-ES" sz="700" dirty="0">
                          <a:effectLst/>
                        </a:rPr>
                        <a:t>Instala programas y apps, seguros y con asesoramiento de un adulto. 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No discrimina ningún tipo de aplicación ni programa ni por edad ni por contenido.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Ha instalado al menos una app o programa.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Ha instalado dos o más aplicaciones o programas con el asesoramiento de un adulto.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Pide autorización parental y se preocupa que la app sea apta a su edad.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extLst>
                  <a:ext uri="{0D108BD9-81ED-4DB2-BD59-A6C34878D82A}">
                    <a16:rowId xmlns:a16="http://schemas.microsoft.com/office/drawing/2014/main" val="3696508075"/>
                  </a:ext>
                </a:extLst>
              </a:tr>
              <a:tr h="595199"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00" dirty="0">
                          <a:effectLst/>
                        </a:rPr>
                        <a:t>SOFTWARE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arenR"/>
                      </a:pPr>
                      <a:r>
                        <a:rPr lang="es-ES" sz="700" dirty="0">
                          <a:effectLst/>
                        </a:rPr>
                        <a:t>Entra en TEAMS y/o Snappet y busca una tarea. 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No tiene el hábito del uso de Teams ni Snappet como herramienta educativa.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Utiliza el Teams y/o Snappet cuando se le requiere.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Suele utilizar Teams y Snappet con frecuencia, esté dirigido o no.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Utiliza frecuentemente Teams y Snappet como valor metodológico a los contenidos del curso.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extLst>
                  <a:ext uri="{0D108BD9-81ED-4DB2-BD59-A6C34878D82A}">
                    <a16:rowId xmlns:a16="http://schemas.microsoft.com/office/drawing/2014/main" val="164293201"/>
                  </a:ext>
                </a:extLst>
              </a:tr>
              <a:tr h="74577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arenR"/>
                      </a:pPr>
                      <a:r>
                        <a:rPr lang="es-ES" sz="700" dirty="0">
                          <a:effectLst/>
                        </a:rPr>
                        <a:t>Accede a una videoconferencia respetando las pautas y normas para el desarrollo de la misma. 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No tiene hábito de uso de las videoconferencias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Utiliza las videoconferencias cuando se le requiere.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Suele acceder a vidieoconferencias como medio de comunicación a distancia.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Respeta las normas sociales y las aplica en las videoconferencias.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extLst>
                  <a:ext uri="{0D108BD9-81ED-4DB2-BD59-A6C34878D82A}">
                    <a16:rowId xmlns:a16="http://schemas.microsoft.com/office/drawing/2014/main" val="3970759807"/>
                  </a:ext>
                </a:extLst>
              </a:tr>
              <a:tr h="59519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arenR"/>
                      </a:pPr>
                      <a:r>
                        <a:rPr lang="es-ES" sz="700" dirty="0">
                          <a:effectLst/>
                        </a:rPr>
                        <a:t>Accede a su correo y es capaz de responder.  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No tiene hábito de uso del correo electrónico como herramienta educativa.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Solo utiliza el correo cuando se le recomienda.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Ocasionalmente revisa su correo.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Está al día de las notificaciones relevantes para su formación.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extLst>
                  <a:ext uri="{0D108BD9-81ED-4DB2-BD59-A6C34878D82A}">
                    <a16:rowId xmlns:a16="http://schemas.microsoft.com/office/drawing/2014/main" val="4188244103"/>
                  </a:ext>
                </a:extLst>
              </a:tr>
              <a:tr h="59918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arenR"/>
                      </a:pPr>
                      <a:r>
                        <a:rPr lang="es-ES" sz="700" dirty="0">
                          <a:effectLst/>
                        </a:rPr>
                        <a:t>Buscar una canción o un vídeo determinado utilizando un buscador adecuado. 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Busca de forma indiscriminada en las redes sin importarle el servidor ni procedencia.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Si la actividad lo requiere, busca canciones y vídeos con precaución.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Casi siempre utiliza buscadores recomendados para consumir vídeos y canciones.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Utiliza buscadores que cumplen con las normas con contenidos por edad del alumno.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extLst>
                  <a:ext uri="{0D108BD9-81ED-4DB2-BD59-A6C34878D82A}">
                    <a16:rowId xmlns:a16="http://schemas.microsoft.com/office/drawing/2014/main" val="43766217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36B7BC22-8E3D-1AC3-18D8-7C6E0441E92E}"/>
              </a:ext>
            </a:extLst>
          </p:cNvPr>
          <p:cNvSpPr txBox="1"/>
          <p:nvPr/>
        </p:nvSpPr>
        <p:spPr>
          <a:xfrm>
            <a:off x="5324168" y="220074"/>
            <a:ext cx="3937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RÚBRICA</a:t>
            </a:r>
          </a:p>
        </p:txBody>
      </p:sp>
    </p:spTree>
    <p:extLst>
      <p:ext uri="{BB962C8B-B14F-4D97-AF65-F5344CB8AC3E}">
        <p14:creationId xmlns:p14="http://schemas.microsoft.com/office/powerpoint/2010/main" val="1457877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8DEFE828-B84D-EDAA-7C7C-41DB6FF2DB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2041522"/>
              </p:ext>
            </p:extLst>
          </p:nvPr>
        </p:nvGraphicFramePr>
        <p:xfrm>
          <a:off x="575188" y="294968"/>
          <a:ext cx="11120284" cy="58541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58470">
                  <a:extLst>
                    <a:ext uri="{9D8B030D-6E8A-4147-A177-3AD203B41FA5}">
                      <a16:colId xmlns:a16="http://schemas.microsoft.com/office/drawing/2014/main" val="85771821"/>
                    </a:ext>
                  </a:extLst>
                </a:gridCol>
                <a:gridCol w="2631275">
                  <a:extLst>
                    <a:ext uri="{9D8B030D-6E8A-4147-A177-3AD203B41FA5}">
                      <a16:colId xmlns:a16="http://schemas.microsoft.com/office/drawing/2014/main" val="1807711413"/>
                    </a:ext>
                  </a:extLst>
                </a:gridCol>
                <a:gridCol w="120010">
                  <a:extLst>
                    <a:ext uri="{9D8B030D-6E8A-4147-A177-3AD203B41FA5}">
                      <a16:colId xmlns:a16="http://schemas.microsoft.com/office/drawing/2014/main" val="2722542634"/>
                    </a:ext>
                  </a:extLst>
                </a:gridCol>
                <a:gridCol w="614640">
                  <a:extLst>
                    <a:ext uri="{9D8B030D-6E8A-4147-A177-3AD203B41FA5}">
                      <a16:colId xmlns:a16="http://schemas.microsoft.com/office/drawing/2014/main" val="4006395517"/>
                    </a:ext>
                  </a:extLst>
                </a:gridCol>
                <a:gridCol w="614640">
                  <a:extLst>
                    <a:ext uri="{9D8B030D-6E8A-4147-A177-3AD203B41FA5}">
                      <a16:colId xmlns:a16="http://schemas.microsoft.com/office/drawing/2014/main" val="571308448"/>
                    </a:ext>
                  </a:extLst>
                </a:gridCol>
                <a:gridCol w="614640">
                  <a:extLst>
                    <a:ext uri="{9D8B030D-6E8A-4147-A177-3AD203B41FA5}">
                      <a16:colId xmlns:a16="http://schemas.microsoft.com/office/drawing/2014/main" val="3378843420"/>
                    </a:ext>
                  </a:extLst>
                </a:gridCol>
                <a:gridCol w="614640">
                  <a:extLst>
                    <a:ext uri="{9D8B030D-6E8A-4147-A177-3AD203B41FA5}">
                      <a16:colId xmlns:a16="http://schemas.microsoft.com/office/drawing/2014/main" val="824281942"/>
                    </a:ext>
                  </a:extLst>
                </a:gridCol>
                <a:gridCol w="614640">
                  <a:extLst>
                    <a:ext uri="{9D8B030D-6E8A-4147-A177-3AD203B41FA5}">
                      <a16:colId xmlns:a16="http://schemas.microsoft.com/office/drawing/2014/main" val="1015008315"/>
                    </a:ext>
                  </a:extLst>
                </a:gridCol>
                <a:gridCol w="120010">
                  <a:extLst>
                    <a:ext uri="{9D8B030D-6E8A-4147-A177-3AD203B41FA5}">
                      <a16:colId xmlns:a16="http://schemas.microsoft.com/office/drawing/2014/main" val="2150176034"/>
                    </a:ext>
                  </a:extLst>
                </a:gridCol>
                <a:gridCol w="120010">
                  <a:extLst>
                    <a:ext uri="{9D8B030D-6E8A-4147-A177-3AD203B41FA5}">
                      <a16:colId xmlns:a16="http://schemas.microsoft.com/office/drawing/2014/main" val="2564705538"/>
                    </a:ext>
                  </a:extLst>
                </a:gridCol>
                <a:gridCol w="614640">
                  <a:extLst>
                    <a:ext uri="{9D8B030D-6E8A-4147-A177-3AD203B41FA5}">
                      <a16:colId xmlns:a16="http://schemas.microsoft.com/office/drawing/2014/main" val="3757321747"/>
                    </a:ext>
                  </a:extLst>
                </a:gridCol>
                <a:gridCol w="614640">
                  <a:extLst>
                    <a:ext uri="{9D8B030D-6E8A-4147-A177-3AD203B41FA5}">
                      <a16:colId xmlns:a16="http://schemas.microsoft.com/office/drawing/2014/main" val="948063874"/>
                    </a:ext>
                  </a:extLst>
                </a:gridCol>
                <a:gridCol w="614640">
                  <a:extLst>
                    <a:ext uri="{9D8B030D-6E8A-4147-A177-3AD203B41FA5}">
                      <a16:colId xmlns:a16="http://schemas.microsoft.com/office/drawing/2014/main" val="4601474"/>
                    </a:ext>
                  </a:extLst>
                </a:gridCol>
                <a:gridCol w="689241">
                  <a:extLst>
                    <a:ext uri="{9D8B030D-6E8A-4147-A177-3AD203B41FA5}">
                      <a16:colId xmlns:a16="http://schemas.microsoft.com/office/drawing/2014/main" val="2344203891"/>
                    </a:ext>
                  </a:extLst>
                </a:gridCol>
                <a:gridCol w="1264148">
                  <a:extLst>
                    <a:ext uri="{9D8B030D-6E8A-4147-A177-3AD203B41FA5}">
                      <a16:colId xmlns:a16="http://schemas.microsoft.com/office/drawing/2014/main" val="3779455703"/>
                    </a:ext>
                  </a:extLst>
                </a:gridCol>
              </a:tblGrid>
              <a:tr h="391761">
                <a:tc gridSpan="1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RÚBRICA PARA LA CALIFICACIÓN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254238"/>
                  </a:ext>
                </a:extLst>
              </a:tr>
              <a:tr h="3917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dirty="0">
                          <a:effectLst/>
                        </a:rPr>
                        <a:t>CLASE 3ºA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CURSO </a:t>
                      </a:r>
                      <a:r>
                        <a:rPr lang="es-ES" sz="1300" dirty="0">
                          <a:effectLst/>
                        </a:rPr>
                        <a:t>2022 - 2023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dirty="0">
                          <a:effectLst/>
                        </a:rPr>
                        <a:t>CEIP SAN CLAUDIO - LEÓN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TUTOR:ALBERTO IGLESIAS GARCÍA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508312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ALUMNOS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ÍTEMS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TOTAL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CALIF.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extLst>
                  <a:ext uri="{0D108BD9-81ED-4DB2-BD59-A6C34878D82A}">
                    <a16:rowId xmlns:a16="http://schemas.microsoft.com/office/drawing/2014/main" val="4128679166"/>
                  </a:ext>
                </a:extLst>
              </a:tr>
              <a:tr h="215802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APELLIDOS, Nombre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</a:rPr>
                        <a:t>a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</a:rPr>
                        <a:t>b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</a:rPr>
                        <a:t>c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</a:rPr>
                        <a:t>d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</a:rPr>
                        <a:t>e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</a:rPr>
                        <a:t>f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</a:rPr>
                        <a:t>g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</a:rPr>
                        <a:t>h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</a:rPr>
                        <a:t>i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X/90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307530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996944587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1752809741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1930236009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3705925663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2368957440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3434120114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1285247403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1606594946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3192548440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1488064873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2684356478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1613869418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1518704743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2374272108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2553834145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4177078486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2866066893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2062483482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2629057999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3022930371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722365406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4109211265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1289965321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12788707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7022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7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23" name="Picture 9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24" name="Rectangle 11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5" name="Rectangle 13">
            <a:extLst>
              <a:ext uri="{FF2B5EF4-FFF2-40B4-BE49-F238E27FC236}">
                <a16:creationId xmlns:a16="http://schemas.microsoft.com/office/drawing/2014/main" id="{7462BFBC-0E19-4E6F-B0C7-CD5C519BC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26" name="Group 15">
            <a:extLst>
              <a:ext uri="{FF2B5EF4-FFF2-40B4-BE49-F238E27FC236}">
                <a16:creationId xmlns:a16="http://schemas.microsoft.com/office/drawing/2014/main" id="{F2C2A007-4AE9-49C4-B364-5FDF345962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0" y="1"/>
            <a:ext cx="5236971" cy="6858000"/>
            <a:chOff x="20829" y="1"/>
            <a:chExt cx="5236971" cy="6857999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7078F960-6916-4F42-8EF7-539F7BCF6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29" y="692703"/>
              <a:ext cx="5236971" cy="6165297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5DDD393C-0974-429B-BE40-48457E19E4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alphaModFix amt="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4" b="19117"/>
            <a:stretch/>
          </p:blipFill>
          <p:spPr>
            <a:xfrm rot="5400000">
              <a:off x="393956" y="-373126"/>
              <a:ext cx="4197222" cy="4943475"/>
            </a:xfrm>
            <a:prstGeom prst="rect">
              <a:avLst/>
            </a:prstGeom>
          </p:spPr>
        </p:pic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D813CD98-5EBE-426D-A4AC-FA5518B09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276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453545A-B2D3-41EE-A91C-DBF43402DD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276" y="685800"/>
            <a:ext cx="10820400" cy="54864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D12E92E-35CE-2110-72C5-57381BC225BA}"/>
              </a:ext>
            </a:extLst>
          </p:cNvPr>
          <p:cNvSpPr txBox="1"/>
          <p:nvPr/>
        </p:nvSpPr>
        <p:spPr>
          <a:xfrm>
            <a:off x="6324601" y="914400"/>
            <a:ext cx="4800600" cy="5105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lvl="0" indent="-2286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Tipos de radio (digital y ondas), departamentos, redacción y tipos de programas.</a:t>
            </a:r>
          </a:p>
          <a:p>
            <a:pPr marL="342900" lvl="0" indent="-2286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Estructura de un Podcast: introducción – cuerpo - cierre</a:t>
            </a:r>
          </a:p>
          <a:p>
            <a:pPr marL="342900" lvl="0" indent="-2286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Recursos para un podcast: sintonía, cortina, ráfagas o efectos.</a:t>
            </a:r>
          </a:p>
          <a:p>
            <a:pPr marL="342900" lvl="0" indent="-2286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Empezamos la práctica: creación de un podcast grabaciones entre todos un podcast sobre algo curricular (rima, sustantivos, fracciones) o de actividades que se hayan hecho en su centro o promoción del centro (dónde está, profesores, puntos fuertes del colegio…) se empiezan a grabar audios en la sala con ideas que vayan fluyendo.</a:t>
            </a:r>
          </a:p>
          <a:p>
            <a:pPr marL="342900" lvl="0" indent="-228600"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Crear un eslogan, logo de una radio propia del </a:t>
            </a:r>
            <a:r>
              <a:rPr lang="en-US" b="1" dirty="0">
                <a:solidFill>
                  <a:srgbClr val="0070C0"/>
                </a:solidFill>
                <a:effectLst/>
              </a:rPr>
              <a:t>IESO</a:t>
            </a:r>
            <a:r>
              <a:rPr lang="en-US" dirty="0">
                <a:effectLst/>
              </a:rPr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1890E67-0FF4-3B71-459C-97025FB1AF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799" y="902133"/>
            <a:ext cx="4573525" cy="4833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336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D1FEAFB-3C2B-353F-CF2A-161B59E3DF66}"/>
              </a:ext>
            </a:extLst>
          </p:cNvPr>
          <p:cNvSpPr txBox="1"/>
          <p:nvPr/>
        </p:nvSpPr>
        <p:spPr>
          <a:xfrm>
            <a:off x="1268361" y="766916"/>
            <a:ext cx="8790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accent2">
                    <a:lumMod val="75000"/>
                  </a:schemeClr>
                </a:solidFill>
                <a:latin typeface="Arial Rounded MT Bold" panose="020F0704030504030204" pitchFamily="34" charset="77"/>
              </a:rPr>
              <a:t>Utilización del podcast en el día a día.</a:t>
            </a:r>
          </a:p>
        </p:txBody>
      </p:sp>
      <p:pic>
        <p:nvPicPr>
          <p:cNvPr id="3" name="Reunión.mp3">
            <a:hlinkClick r:id="" action="ppaction://media"/>
            <a:extLst>
              <a:ext uri="{FF2B5EF4-FFF2-40B4-BE49-F238E27FC236}">
                <a16:creationId xmlns:a16="http://schemas.microsoft.com/office/drawing/2014/main" id="{0824ABB8-1887-F16B-D16F-791355C257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/>
          <a:stretch/>
        </p:blipFill>
        <p:spPr>
          <a:xfrm>
            <a:off x="266658" y="1415844"/>
            <a:ext cx="5941475" cy="4244343"/>
          </a:xfrm>
          <a:prstGeom prst="rect">
            <a:avLst/>
          </a:prstGeom>
        </p:spPr>
      </p:pic>
      <p:pic>
        <p:nvPicPr>
          <p:cNvPr id="4" name="Aviso Abuelos.mp3">
            <a:hlinkClick r:id="" action="ppaction://media"/>
            <a:extLst>
              <a:ext uri="{FF2B5EF4-FFF2-40B4-BE49-F238E27FC236}">
                <a16:creationId xmlns:a16="http://schemas.microsoft.com/office/drawing/2014/main" id="{EDD9E5EF-AF66-8566-DC47-95122434E99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/>
          <a:stretch/>
        </p:blipFill>
        <p:spPr>
          <a:xfrm>
            <a:off x="6375687" y="1415845"/>
            <a:ext cx="5549655" cy="4244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7042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71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1D3E8A22-5F66-0DD6-CDFC-71AD832C5AB0}"/>
              </a:ext>
            </a:extLst>
          </p:cNvPr>
          <p:cNvSpPr/>
          <p:nvPr/>
        </p:nvSpPr>
        <p:spPr>
          <a:xfrm>
            <a:off x="231229" y="294289"/>
            <a:ext cx="1219200" cy="12927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/>
              <a:t>1</a:t>
            </a: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AEE4D6C-D3F4-D391-BFF4-16C87708411C}"/>
              </a:ext>
            </a:extLst>
          </p:cNvPr>
          <p:cNvSpPr txBox="1"/>
          <p:nvPr/>
        </p:nvSpPr>
        <p:spPr>
          <a:xfrm>
            <a:off x="2007476" y="693683"/>
            <a:ext cx="8881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ANTES DE GRABAR…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B674840-8F99-F4DD-CE21-65F8FF0D5B68}"/>
              </a:ext>
            </a:extLst>
          </p:cNvPr>
          <p:cNvSpPr txBox="1"/>
          <p:nvPr/>
        </p:nvSpPr>
        <p:spPr>
          <a:xfrm>
            <a:off x="1229712" y="1923394"/>
            <a:ext cx="8881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TENGO QUE TENER UNA IDEA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237C521-53BE-6E4D-447E-916D09F1F39D}"/>
              </a:ext>
            </a:extLst>
          </p:cNvPr>
          <p:cNvSpPr txBox="1"/>
          <p:nvPr/>
        </p:nvSpPr>
        <p:spPr>
          <a:xfrm>
            <a:off x="1229712" y="4149777"/>
            <a:ext cx="8881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DECIDO EL TIPO DE PODCAST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FD8476C-C52B-C0F2-0EDC-73F30D292ECE}"/>
              </a:ext>
            </a:extLst>
          </p:cNvPr>
          <p:cNvSpPr txBox="1"/>
          <p:nvPr/>
        </p:nvSpPr>
        <p:spPr>
          <a:xfrm>
            <a:off x="1597573" y="2446614"/>
            <a:ext cx="98587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¿Qué quiero transmitir a mis oyentes? Mi trabajo en clase/</a:t>
            </a:r>
            <a:r>
              <a:rPr lang="es-ES" sz="1800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centro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(actividades con los niños), una historia, divulgación cultural (profundizar en un tema, opiniones de expertos…), entretenimiento (chistes, adivinanzas, leyendas…)</a:t>
            </a:r>
            <a:endParaRPr lang="es-ES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0292F07-FDFD-6A5A-3A78-3043C215122E}"/>
              </a:ext>
            </a:extLst>
          </p:cNvPr>
          <p:cNvSpPr txBox="1"/>
          <p:nvPr/>
        </p:nvSpPr>
        <p:spPr>
          <a:xfrm>
            <a:off x="1597573" y="4822999"/>
            <a:ext cx="9858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es-ES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nformativo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magazine, entrevista, deportivo, editorial, debate, radionovela, curricular…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31612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1D3E8A22-5F66-0DD6-CDFC-71AD832C5AB0}"/>
              </a:ext>
            </a:extLst>
          </p:cNvPr>
          <p:cNvSpPr/>
          <p:nvPr/>
        </p:nvSpPr>
        <p:spPr>
          <a:xfrm>
            <a:off x="231229" y="294289"/>
            <a:ext cx="1219200" cy="12927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/>
              <a:t>1</a:t>
            </a: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AEE4D6C-D3F4-D391-BFF4-16C87708411C}"/>
              </a:ext>
            </a:extLst>
          </p:cNvPr>
          <p:cNvSpPr txBox="1"/>
          <p:nvPr/>
        </p:nvSpPr>
        <p:spPr>
          <a:xfrm>
            <a:off x="2007476" y="693683"/>
            <a:ext cx="8881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ANTES DE GRABAR…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B674840-8F99-F4DD-CE21-65F8FF0D5B68}"/>
              </a:ext>
            </a:extLst>
          </p:cNvPr>
          <p:cNvSpPr txBox="1"/>
          <p:nvPr/>
        </p:nvSpPr>
        <p:spPr>
          <a:xfrm>
            <a:off x="1229711" y="2196792"/>
            <a:ext cx="8881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REPARTO DE ROLES Y TEMAS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FD8476C-C52B-C0F2-0EDC-73F30D292ECE}"/>
              </a:ext>
            </a:extLst>
          </p:cNvPr>
          <p:cNvSpPr txBox="1"/>
          <p:nvPr/>
        </p:nvSpPr>
        <p:spPr>
          <a:xfrm>
            <a:off x="1597573" y="2998522"/>
            <a:ext cx="9858704" cy="1890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</a:t>
            </a:r>
            <a:r>
              <a:rPr lang="es-ES" sz="20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reparte el trabajo </a:t>
            </a: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cada alumno/participante/colaborador.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Cómo enfocar el tema/sección.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¿Quiénes van a ser mis oyentes, mi público? Alumnos, padres, compañeros, comunidad educativa…  TENERLO EN CUENTA PARA ADAPTAR MI LENGUAJE A ELLOS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257765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BE8BF90-A561-E1C4-437C-4503512C0C81}"/>
              </a:ext>
            </a:extLst>
          </p:cNvPr>
          <p:cNvSpPr txBox="1"/>
          <p:nvPr/>
        </p:nvSpPr>
        <p:spPr>
          <a:xfrm>
            <a:off x="1187670" y="2205363"/>
            <a:ext cx="8881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MÚSICA Y TIEMPOS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2CA0995-F9CC-3723-BAE3-3C2B7CDF3791}"/>
              </a:ext>
            </a:extLst>
          </p:cNvPr>
          <p:cNvSpPr txBox="1"/>
          <p:nvPr/>
        </p:nvSpPr>
        <p:spPr>
          <a:xfrm>
            <a:off x="1576552" y="2728583"/>
            <a:ext cx="9858704" cy="2351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Música libre de derechos de autor, de más de 90 años, interpretada y/o de producción propia Tipos diferentes de música: épico, triste, alegre, fondos, cuñas de entrada y salida… (a matizar cuando se vaya editando)</a:t>
            </a:r>
            <a:endParaRPr lang="es-ES" sz="2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hlinkClick r:id="rId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Bensound</a:t>
            </a:r>
            <a:endParaRPr lang="es-ES" sz="2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Tiempo final aproximado: no hacerlo pesado (5-10 min)</a:t>
            </a:r>
            <a:endParaRPr lang="es-ES" sz="2000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DF38C46-6C96-56EB-5746-65332F078771}"/>
              </a:ext>
            </a:extLst>
          </p:cNvPr>
          <p:cNvSpPr/>
          <p:nvPr/>
        </p:nvSpPr>
        <p:spPr>
          <a:xfrm>
            <a:off x="231229" y="294289"/>
            <a:ext cx="1219200" cy="12927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/>
              <a:t>1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226F61B-39D9-3385-F9EB-F69974700448}"/>
              </a:ext>
            </a:extLst>
          </p:cNvPr>
          <p:cNvSpPr txBox="1"/>
          <p:nvPr/>
        </p:nvSpPr>
        <p:spPr>
          <a:xfrm>
            <a:off x="2007476" y="693683"/>
            <a:ext cx="8881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ANTES DE GRABAR…</a:t>
            </a:r>
          </a:p>
        </p:txBody>
      </p:sp>
    </p:spTree>
    <p:extLst>
      <p:ext uri="{BB962C8B-B14F-4D97-AF65-F5344CB8AC3E}">
        <p14:creationId xmlns:p14="http://schemas.microsoft.com/office/powerpoint/2010/main" val="667231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BE8BF90-A561-E1C4-437C-4503512C0C81}"/>
              </a:ext>
            </a:extLst>
          </p:cNvPr>
          <p:cNvSpPr txBox="1"/>
          <p:nvPr/>
        </p:nvSpPr>
        <p:spPr>
          <a:xfrm>
            <a:off x="1187670" y="2205363"/>
            <a:ext cx="8881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ESCALETA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2CA0995-F9CC-3723-BAE3-3C2B7CDF3791}"/>
              </a:ext>
            </a:extLst>
          </p:cNvPr>
          <p:cNvSpPr txBox="1"/>
          <p:nvPr/>
        </p:nvSpPr>
        <p:spPr>
          <a:xfrm>
            <a:off x="1576552" y="2728583"/>
            <a:ext cx="9858704" cy="3122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35965" indent="-28575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Sencillo, </a:t>
            </a:r>
            <a:r>
              <a:rPr lang="es-ES" sz="20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esquemático</a:t>
            </a: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735965" indent="-28575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Saber con qué </a:t>
            </a:r>
            <a:r>
              <a:rPr lang="es-ES" sz="20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colaboración</a:t>
            </a: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voy a contar o si lo voy a hacer solo.</a:t>
            </a:r>
          </a:p>
          <a:p>
            <a:pPr marL="735965" indent="-28575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decide la estructura del programa: </a:t>
            </a:r>
            <a:r>
              <a:rPr lang="es-ES" sz="20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cómo van las secciones </a:t>
            </a: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 cuándo meter cortes y cuñas. </a:t>
            </a:r>
          </a:p>
          <a:p>
            <a:pPr marL="735965" indent="-28575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Orden</a:t>
            </a: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los contenidos pormenorizando los minutos y segundos de lo que duran los cortes y lo que se dice. Sin redactar nada. Conciso. Titulares.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DF38C46-6C96-56EB-5746-65332F078771}"/>
              </a:ext>
            </a:extLst>
          </p:cNvPr>
          <p:cNvSpPr/>
          <p:nvPr/>
        </p:nvSpPr>
        <p:spPr>
          <a:xfrm>
            <a:off x="231229" y="294289"/>
            <a:ext cx="1219200" cy="12927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/>
              <a:t>1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226F61B-39D9-3385-F9EB-F69974700448}"/>
              </a:ext>
            </a:extLst>
          </p:cNvPr>
          <p:cNvSpPr txBox="1"/>
          <p:nvPr/>
        </p:nvSpPr>
        <p:spPr>
          <a:xfrm>
            <a:off x="2007476" y="693683"/>
            <a:ext cx="8881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ANTES DE GRABAR…</a:t>
            </a:r>
          </a:p>
        </p:txBody>
      </p:sp>
    </p:spTree>
    <p:extLst>
      <p:ext uri="{BB962C8B-B14F-4D97-AF65-F5344CB8AC3E}">
        <p14:creationId xmlns:p14="http://schemas.microsoft.com/office/powerpoint/2010/main" val="1333171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Tabla&#10;&#10;Descripción generada automáticamente">
            <a:extLst>
              <a:ext uri="{FF2B5EF4-FFF2-40B4-BE49-F238E27FC236}">
                <a16:creationId xmlns:a16="http://schemas.microsoft.com/office/drawing/2014/main" id="{61E16030-B3DA-BF45-2E0B-4CA151AFCF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4911"/>
            <a:ext cx="12349360" cy="6857999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10C1075-0A79-CA43-15CF-705754CC1E56}"/>
              </a:ext>
            </a:extLst>
          </p:cNvPr>
          <p:cNvSpPr txBox="1"/>
          <p:nvPr/>
        </p:nvSpPr>
        <p:spPr>
          <a:xfrm>
            <a:off x="5351490" y="4871803"/>
            <a:ext cx="1334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00B050"/>
                </a:solidFill>
              </a:rPr>
              <a:t>ESCALETA</a:t>
            </a:r>
          </a:p>
        </p:txBody>
      </p:sp>
      <p:pic>
        <p:nvPicPr>
          <p:cNvPr id="1036" name="Picture 12">
            <a:extLst>
              <a:ext uri="{FF2B5EF4-FFF2-40B4-BE49-F238E27FC236}">
                <a16:creationId xmlns:a16="http://schemas.microsoft.com/office/drawing/2014/main" id="{EAB3E0E2-842F-B1E9-56D6-CDBB09B32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375" y="2812530"/>
            <a:ext cx="5109146" cy="3831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54863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D6C030E0-1F0E-1A53-1D31-BAB13269AF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043537"/>
              </p:ext>
            </p:extLst>
          </p:nvPr>
        </p:nvGraphicFramePr>
        <p:xfrm>
          <a:off x="0" y="0"/>
          <a:ext cx="12090401" cy="68579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46014">
                  <a:extLst>
                    <a:ext uri="{9D8B030D-6E8A-4147-A177-3AD203B41FA5}">
                      <a16:colId xmlns:a16="http://schemas.microsoft.com/office/drawing/2014/main" val="2334654140"/>
                    </a:ext>
                  </a:extLst>
                </a:gridCol>
                <a:gridCol w="8734261">
                  <a:extLst>
                    <a:ext uri="{9D8B030D-6E8A-4147-A177-3AD203B41FA5}">
                      <a16:colId xmlns:a16="http://schemas.microsoft.com/office/drawing/2014/main" val="1211163568"/>
                    </a:ext>
                  </a:extLst>
                </a:gridCol>
                <a:gridCol w="2010126">
                  <a:extLst>
                    <a:ext uri="{9D8B030D-6E8A-4147-A177-3AD203B41FA5}">
                      <a16:colId xmlns:a16="http://schemas.microsoft.com/office/drawing/2014/main" val="1395987828"/>
                    </a:ext>
                  </a:extLst>
                </a:gridCol>
              </a:tblGrid>
              <a:tr h="465895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kern="100">
                          <a:effectLst/>
                        </a:rPr>
                        <a:t>5 MUJERES EN EL 8 M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628124"/>
                  </a:ext>
                </a:extLst>
              </a:tr>
              <a:tr h="9548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kern="100">
                          <a:effectLst/>
                        </a:rPr>
                        <a:t>TIMING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kern="100">
                          <a:effectLst/>
                        </a:rPr>
                        <a:t>CONTENIDO</a:t>
                      </a:r>
                      <a:endParaRPr lang="es-E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kern="100">
                          <a:effectLst/>
                        </a:rPr>
                        <a:t>ENCARGADOS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7171454"/>
                  </a:ext>
                </a:extLst>
              </a:tr>
              <a:tr h="5835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>
                          <a:effectLst/>
                        </a:rPr>
                        <a:t>20’’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 dirty="0">
                          <a:effectLst/>
                        </a:rPr>
                        <a:t>Cabecera</a:t>
                      </a:r>
                      <a:endParaRPr lang="es-E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>
                          <a:effectLst/>
                        </a:rPr>
                        <a:t>Audio (música)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90654305"/>
                  </a:ext>
                </a:extLst>
              </a:tr>
              <a:tr h="2846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>
                          <a:effectLst/>
                        </a:rPr>
                        <a:t>30’’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>
                          <a:effectLst/>
                        </a:rPr>
                        <a:t>Saludo-paso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>
                          <a:effectLst/>
                        </a:rPr>
                        <a:t>Presentadores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72859180"/>
                  </a:ext>
                </a:extLst>
              </a:tr>
              <a:tr h="2846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>
                          <a:effectLst/>
                        </a:rPr>
                        <a:t>2m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>
                          <a:effectLst/>
                        </a:rPr>
                        <a:t>Clara Schuman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>
                          <a:effectLst/>
                        </a:rPr>
                        <a:t>María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31900026"/>
                  </a:ext>
                </a:extLst>
              </a:tr>
              <a:tr h="2846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>
                          <a:effectLst/>
                        </a:rPr>
                        <a:t>20’’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>
                          <a:effectLst/>
                        </a:rPr>
                        <a:t>Paso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>
                          <a:effectLst/>
                        </a:rPr>
                        <a:t>Presentadores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08741339"/>
                  </a:ext>
                </a:extLst>
              </a:tr>
              <a:tr h="2846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>
                          <a:effectLst/>
                        </a:rPr>
                        <a:t>3m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>
                          <a:effectLst/>
                        </a:rPr>
                        <a:t>Hipatia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>
                          <a:effectLst/>
                        </a:rPr>
                        <a:t>Sara y Sandra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42067455"/>
                  </a:ext>
                </a:extLst>
              </a:tr>
              <a:tr h="2846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>
                          <a:effectLst/>
                        </a:rPr>
                        <a:t>20’’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>
                          <a:effectLst/>
                        </a:rPr>
                        <a:t>Paso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>
                          <a:effectLst/>
                        </a:rPr>
                        <a:t>Presentadores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58892185"/>
                  </a:ext>
                </a:extLst>
              </a:tr>
              <a:tr h="2846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>
                          <a:effectLst/>
                        </a:rPr>
                        <a:t>1m 30’’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>
                          <a:effectLst/>
                        </a:rPr>
                        <a:t>Deporte femenino de El Bierzo: hockey y vóley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>
                          <a:effectLst/>
                        </a:rPr>
                        <a:t>Jenny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5601106"/>
                  </a:ext>
                </a:extLst>
              </a:tr>
              <a:tr h="2846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>
                          <a:effectLst/>
                        </a:rPr>
                        <a:t>2m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>
                          <a:effectLst/>
                        </a:rPr>
                        <a:t>Cuñas publicitarias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>
                          <a:effectLst/>
                        </a:rPr>
                        <a:t>Juan y María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35710985"/>
                  </a:ext>
                </a:extLst>
              </a:tr>
              <a:tr h="2846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>
                          <a:effectLst/>
                        </a:rPr>
                        <a:t>20’’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>
                          <a:effectLst/>
                        </a:rPr>
                        <a:t>Paso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>
                          <a:effectLst/>
                        </a:rPr>
                        <a:t>Presentadores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39728999"/>
                  </a:ext>
                </a:extLst>
              </a:tr>
              <a:tr h="2846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>
                          <a:effectLst/>
                        </a:rPr>
                        <a:t>3m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>
                          <a:effectLst/>
                        </a:rPr>
                        <a:t>Eleanor Roosvelt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>
                          <a:effectLst/>
                        </a:rPr>
                        <a:t>Fran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18759477"/>
                  </a:ext>
                </a:extLst>
              </a:tr>
              <a:tr h="2846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>
                          <a:effectLst/>
                        </a:rPr>
                        <a:t>20’’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>
                          <a:effectLst/>
                        </a:rPr>
                        <a:t>Paso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>
                          <a:effectLst/>
                        </a:rPr>
                        <a:t>Presentadores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28368286"/>
                  </a:ext>
                </a:extLst>
              </a:tr>
              <a:tr h="2846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>
                          <a:effectLst/>
                        </a:rPr>
                        <a:t>2m 10’’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 dirty="0">
                          <a:effectLst/>
                        </a:rPr>
                        <a:t>Cristina </a:t>
                      </a:r>
                      <a:r>
                        <a:rPr lang="es-ES" sz="1100" kern="100" dirty="0" err="1">
                          <a:effectLst/>
                        </a:rPr>
                        <a:t>Vieitez</a:t>
                      </a:r>
                      <a:endParaRPr lang="es-E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>
                          <a:effectLst/>
                        </a:rPr>
                        <a:t>Bea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25099810"/>
                  </a:ext>
                </a:extLst>
              </a:tr>
              <a:tr h="2846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>
                          <a:effectLst/>
                        </a:rPr>
                        <a:t>20’’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>
                          <a:effectLst/>
                        </a:rPr>
                        <a:t>Paso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>
                          <a:effectLst/>
                        </a:rPr>
                        <a:t>Presentadores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3328042"/>
                  </a:ext>
                </a:extLst>
              </a:tr>
              <a:tr h="2846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>
                          <a:effectLst/>
                        </a:rPr>
                        <a:t>2m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>
                          <a:effectLst/>
                        </a:rPr>
                        <a:t>Sara García Alonso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>
                          <a:effectLst/>
                        </a:rPr>
                        <a:t>Patricia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928110"/>
                  </a:ext>
                </a:extLst>
              </a:tr>
              <a:tr h="2846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>
                          <a:effectLst/>
                        </a:rPr>
                        <a:t>1m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>
                          <a:effectLst/>
                        </a:rPr>
                        <a:t>Despedida-cierre (música cabecera)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>
                          <a:effectLst/>
                        </a:rPr>
                        <a:t>Presentadores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35316179"/>
                  </a:ext>
                </a:extLst>
              </a:tr>
              <a:tr h="2846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>
                          <a:effectLst/>
                        </a:rPr>
                        <a:t> 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>
                          <a:effectLst/>
                        </a:rPr>
                        <a:t> 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>
                          <a:effectLst/>
                        </a:rPr>
                        <a:t> 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7871018"/>
                  </a:ext>
                </a:extLst>
              </a:tr>
              <a:tr h="5835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>
                          <a:effectLst/>
                        </a:rPr>
                        <a:t>T 18m 30’’</a:t>
                      </a:r>
                      <a:endParaRPr lang="es-E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 dirty="0">
                          <a:effectLst/>
                        </a:rPr>
                        <a:t> </a:t>
                      </a:r>
                      <a:endParaRPr lang="es-E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kern="100" dirty="0">
                          <a:effectLst/>
                        </a:rPr>
                        <a:t> </a:t>
                      </a:r>
                      <a:endParaRPr lang="es-E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17993525"/>
                  </a:ext>
                </a:extLst>
              </a:tr>
            </a:tbl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6B1F3365-A41F-DEB2-DE8D-AB959298909F}"/>
              </a:ext>
            </a:extLst>
          </p:cNvPr>
          <p:cNvSpPr txBox="1"/>
          <p:nvPr/>
        </p:nvSpPr>
        <p:spPr>
          <a:xfrm>
            <a:off x="4615542" y="6270171"/>
            <a:ext cx="2960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hlinkClick r:id="rId2"/>
              </a:rPr>
              <a:t>RadioPuente. 1 DIRECTO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326616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BE8BF90-A561-E1C4-437C-4503512C0C81}"/>
              </a:ext>
            </a:extLst>
          </p:cNvPr>
          <p:cNvSpPr txBox="1"/>
          <p:nvPr/>
        </p:nvSpPr>
        <p:spPr>
          <a:xfrm>
            <a:off x="1187670" y="2205363"/>
            <a:ext cx="8881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GUION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2CA0995-F9CC-3723-BAE3-3C2B7CDF3791}"/>
              </a:ext>
            </a:extLst>
          </p:cNvPr>
          <p:cNvSpPr txBox="1"/>
          <p:nvPr/>
        </p:nvSpPr>
        <p:spPr>
          <a:xfrm>
            <a:off x="1650124" y="3064914"/>
            <a:ext cx="9858704" cy="96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35965" indent="-28575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redacta literalmente </a:t>
            </a: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 que va a decir cada uno, los cortes previstos, las cuñas, música etc. Serán varias páginas.</a:t>
            </a:r>
            <a:endParaRPr lang="es-E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DF38C46-6C96-56EB-5746-65332F078771}"/>
              </a:ext>
            </a:extLst>
          </p:cNvPr>
          <p:cNvSpPr/>
          <p:nvPr/>
        </p:nvSpPr>
        <p:spPr>
          <a:xfrm>
            <a:off x="231229" y="294289"/>
            <a:ext cx="1219200" cy="12927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/>
              <a:t>1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226F61B-39D9-3385-F9EB-F69974700448}"/>
              </a:ext>
            </a:extLst>
          </p:cNvPr>
          <p:cNvSpPr txBox="1"/>
          <p:nvPr/>
        </p:nvSpPr>
        <p:spPr>
          <a:xfrm>
            <a:off x="2007476" y="693683"/>
            <a:ext cx="8881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ANTES DE GRABAR…</a:t>
            </a:r>
          </a:p>
        </p:txBody>
      </p:sp>
    </p:spTree>
    <p:extLst>
      <p:ext uri="{BB962C8B-B14F-4D97-AF65-F5344CB8AC3E}">
        <p14:creationId xmlns:p14="http://schemas.microsoft.com/office/powerpoint/2010/main" val="3468509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BE8BF90-A561-E1C4-437C-4503512C0C81}"/>
              </a:ext>
            </a:extLst>
          </p:cNvPr>
          <p:cNvSpPr txBox="1"/>
          <p:nvPr/>
        </p:nvSpPr>
        <p:spPr>
          <a:xfrm>
            <a:off x="1187670" y="2205363"/>
            <a:ext cx="8881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PROCESO DE GRABACIÓN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2CA0995-F9CC-3723-BAE3-3C2B7CDF3791}"/>
              </a:ext>
            </a:extLst>
          </p:cNvPr>
          <p:cNvSpPr txBox="1"/>
          <p:nvPr/>
        </p:nvSpPr>
        <p:spPr>
          <a:xfrm>
            <a:off x="1650124" y="3064914"/>
            <a:ext cx="9858704" cy="2179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35965" indent="-28575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redacta literalmente </a:t>
            </a: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 que va a decir cada uno, los cortes previstos, las cuñas, música etc. Serán varias páginas.</a:t>
            </a:r>
          </a:p>
          <a:p>
            <a:pPr marL="735965" indent="-28575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Micrófonos calibrados.</a:t>
            </a:r>
          </a:p>
          <a:p>
            <a:pPr marL="735965" indent="-28575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Evitar ruidos.</a:t>
            </a:r>
            <a:endParaRPr lang="es-E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DF38C46-6C96-56EB-5746-65332F078771}"/>
              </a:ext>
            </a:extLst>
          </p:cNvPr>
          <p:cNvSpPr/>
          <p:nvPr/>
        </p:nvSpPr>
        <p:spPr>
          <a:xfrm>
            <a:off x="231229" y="294289"/>
            <a:ext cx="1219200" cy="12927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/>
              <a:t>2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226F61B-39D9-3385-F9EB-F69974700448}"/>
              </a:ext>
            </a:extLst>
          </p:cNvPr>
          <p:cNvSpPr txBox="1"/>
          <p:nvPr/>
        </p:nvSpPr>
        <p:spPr>
          <a:xfrm>
            <a:off x="2007476" y="693683"/>
            <a:ext cx="8881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EN LA GRABACIÓN</a:t>
            </a:r>
          </a:p>
        </p:txBody>
      </p:sp>
    </p:spTree>
    <p:extLst>
      <p:ext uri="{BB962C8B-B14F-4D97-AF65-F5344CB8AC3E}">
        <p14:creationId xmlns:p14="http://schemas.microsoft.com/office/powerpoint/2010/main" val="1480406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BE8BF90-A561-E1C4-437C-4503512C0C81}"/>
              </a:ext>
            </a:extLst>
          </p:cNvPr>
          <p:cNvSpPr txBox="1"/>
          <p:nvPr/>
        </p:nvSpPr>
        <p:spPr>
          <a:xfrm>
            <a:off x="1655379" y="1279134"/>
            <a:ext cx="8881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MESA DE MEZCLAS o MIX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2CA0995-F9CC-3723-BAE3-3C2B7CDF3791}"/>
              </a:ext>
            </a:extLst>
          </p:cNvPr>
          <p:cNvSpPr txBox="1"/>
          <p:nvPr/>
        </p:nvSpPr>
        <p:spPr>
          <a:xfrm>
            <a:off x="1655379" y="1913217"/>
            <a:ext cx="9858704" cy="4251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 necesario calibrar los micros al tono de voz de los participantes para equilibrarlo todo bien.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Micrófonos: </a:t>
            </a:r>
            <a:r>
              <a:rPr lang="es-ES" sz="1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tipos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normales sin alimentación y los que van con alimentación fantasma (que son mejores). Con conectores XLR (cilíndrico con tres orificios o tres bornes). Son mejores que los YAC. Es mono si tiene una rayita y estéreo con 2 en la clavija.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Locutor </a:t>
            </a:r>
            <a:r>
              <a:rPr lang="es-ES" sz="1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canal 1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el que manda, dirige, entrevista… Ganancia (la primera clavija se sitúa a tres cuartos) y nivel de entrada la que se desliza en vertical (también a tres cuartos) más o menos hasta llegar al color amarillo.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 </a:t>
            </a:r>
            <a:r>
              <a:rPr lang="es-ES" sz="1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nivel de salida 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está a la derecha y con unas luces se indica cómo se habla.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Los micros que no se utilicen hay que </a:t>
            </a:r>
            <a:r>
              <a:rPr lang="es-ES" sz="1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mutarlos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Automatización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emisión tiene un deslizador aparte además de los micros. Se suele dejar uno vacío en el medio para separarlo.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Hace falta conectar un </a:t>
            </a:r>
            <a:r>
              <a:rPr lang="es-ES" sz="1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distribuidor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para los cascos. Con clavija yac para conectar todos los cascos.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DF38C46-6C96-56EB-5746-65332F078771}"/>
              </a:ext>
            </a:extLst>
          </p:cNvPr>
          <p:cNvSpPr/>
          <p:nvPr/>
        </p:nvSpPr>
        <p:spPr>
          <a:xfrm>
            <a:off x="231229" y="294289"/>
            <a:ext cx="1219200" cy="12927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/>
              <a:t>2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226F61B-39D9-3385-F9EB-F69974700448}"/>
              </a:ext>
            </a:extLst>
          </p:cNvPr>
          <p:cNvSpPr txBox="1"/>
          <p:nvPr/>
        </p:nvSpPr>
        <p:spPr>
          <a:xfrm>
            <a:off x="2007476" y="693683"/>
            <a:ext cx="8881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EN LA GRABACIÓN</a:t>
            </a:r>
          </a:p>
        </p:txBody>
      </p:sp>
    </p:spTree>
    <p:extLst>
      <p:ext uri="{BB962C8B-B14F-4D97-AF65-F5344CB8AC3E}">
        <p14:creationId xmlns:p14="http://schemas.microsoft.com/office/powerpoint/2010/main" val="1448701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circuito, computadora&#10;&#10;Descripción generada automáticamente">
            <a:extLst>
              <a:ext uri="{FF2B5EF4-FFF2-40B4-BE49-F238E27FC236}">
                <a16:creationId xmlns:a16="http://schemas.microsoft.com/office/drawing/2014/main" id="{B0A0A163-371D-EB77-53E4-7FC7FB9AAC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1720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96C8BAF-68F3-4B78-B238-35DF5D8656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F4CD6D0-5A87-4BA2-A13A-0E40511C3C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4774" y="699565"/>
            <a:ext cx="3553132" cy="5156200"/>
            <a:chOff x="7807230" y="2012810"/>
            <a:chExt cx="3251252" cy="345986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877EAC0-2063-444D-8EE9-72FED2E03B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C155BF8-661A-4F4A-B4EC-923105C69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2" name="Imagen 11" descr="Imagen que contiene Forma&#10;&#10;Descripción generada automáticamente">
            <a:extLst>
              <a:ext uri="{FF2B5EF4-FFF2-40B4-BE49-F238E27FC236}">
                <a16:creationId xmlns:a16="http://schemas.microsoft.com/office/drawing/2014/main" id="{C4AA1374-BEF6-64AB-391B-B47C5CAB6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5586" y="872793"/>
            <a:ext cx="1731507" cy="4809744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E9537076-EF48-4F72-9164-FD8260D55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19434" y="699565"/>
            <a:ext cx="3553132" cy="5156200"/>
            <a:chOff x="7807230" y="2012810"/>
            <a:chExt cx="3251252" cy="3459865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89673CB-C48B-4D05-B6E4-B88CD5BAA0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6C31A20-B341-476E-8C04-A26C87E14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Imagen 2" descr="Un conjunto de letras negras en un fondo negro&#10;&#10;Descripción generada automáticamente con confianza baja">
            <a:extLst>
              <a:ext uri="{FF2B5EF4-FFF2-40B4-BE49-F238E27FC236}">
                <a16:creationId xmlns:a16="http://schemas.microsoft.com/office/drawing/2014/main" id="{C9B9A7F9-09A7-B7C9-94A9-42771C1924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7333" y="2029955"/>
            <a:ext cx="3209544" cy="2495420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6EFC3492-86BD-4D75-B5B4-C2DBFE0BD1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104093" y="699565"/>
            <a:ext cx="3553132" cy="5156200"/>
            <a:chOff x="7807230" y="2012810"/>
            <a:chExt cx="3251252" cy="3459865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72E5074-2516-4705-BFF1-F508394A0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2259E4C-F24C-4180-AEC3-76255D535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Imagen 8" descr="Texto&#10;&#10;Descripción generada automáticamente">
            <a:extLst>
              <a:ext uri="{FF2B5EF4-FFF2-40B4-BE49-F238E27FC236}">
                <a16:creationId xmlns:a16="http://schemas.microsoft.com/office/drawing/2014/main" id="{FB4BD1E3-F9BE-FC73-7E28-2311AE819D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887" y="2403064"/>
            <a:ext cx="3209544" cy="1749201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13B2F3FB-B098-5496-2475-94076762F645}"/>
              </a:ext>
            </a:extLst>
          </p:cNvPr>
          <p:cNvSpPr txBox="1"/>
          <p:nvPr/>
        </p:nvSpPr>
        <p:spPr>
          <a:xfrm>
            <a:off x="8450826" y="1011668"/>
            <a:ext cx="242654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  <a:p>
            <a:r>
              <a:rPr lang="es-ES" dirty="0"/>
              <a:t>JACK = TS/TRS</a:t>
            </a:r>
          </a:p>
          <a:p>
            <a:r>
              <a:rPr lang="es-ES" dirty="0"/>
              <a:t>Faltaría el TRRS (ST+micro)=3 rayas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809526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BE8BF90-A561-E1C4-437C-4503512C0C81}"/>
              </a:ext>
            </a:extLst>
          </p:cNvPr>
          <p:cNvSpPr txBox="1"/>
          <p:nvPr/>
        </p:nvSpPr>
        <p:spPr>
          <a:xfrm>
            <a:off x="1939158" y="1245306"/>
            <a:ext cx="58227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EDICIÓN: Audacity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DF38C46-6C96-56EB-5746-65332F078771}"/>
              </a:ext>
            </a:extLst>
          </p:cNvPr>
          <p:cNvSpPr/>
          <p:nvPr/>
        </p:nvSpPr>
        <p:spPr>
          <a:xfrm>
            <a:off x="231229" y="294289"/>
            <a:ext cx="1219200" cy="12927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/>
              <a:t>3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226F61B-39D9-3385-F9EB-F69974700448}"/>
              </a:ext>
            </a:extLst>
          </p:cNvPr>
          <p:cNvSpPr txBox="1"/>
          <p:nvPr/>
        </p:nvSpPr>
        <p:spPr>
          <a:xfrm>
            <a:off x="2007476" y="693683"/>
            <a:ext cx="8881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DESPUÉS DE GRABAR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4491C97-B852-7299-3C4B-534164B973B9}"/>
              </a:ext>
            </a:extLst>
          </p:cNvPr>
          <p:cNvSpPr txBox="1"/>
          <p:nvPr/>
        </p:nvSpPr>
        <p:spPr>
          <a:xfrm>
            <a:off x="1939157" y="1952923"/>
            <a:ext cx="9317421" cy="4936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Programa libre, sencillo e intuitivo. Se maneja como el Word.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Monitorización de micro. Para ver si funciona el micro que vamos a utilizar.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4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Solo manejar audios en formato mp3 </a:t>
            </a: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(las grabaciones no suelen venir en ese formato, es preciso usar un </a:t>
            </a:r>
            <a:r>
              <a:rPr lang="es-ES" sz="24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conversor</a:t>
            </a: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para luego introducirlos en Audacity.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Ir guardando todo en una misma carpeta: audios, música y </a:t>
            </a: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efectos</a:t>
            </a: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Y GUARDAR LOS PROGRESOS DE LA EDICIÓN.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Exportar a mp3. Es el trabajo final.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Guardar todos los progresos y archivos en una misma carpeta.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10409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70E9ABA2-40C9-2701-BA74-425148E118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416"/>
          <a:stretch/>
        </p:blipFill>
        <p:spPr>
          <a:xfrm>
            <a:off x="555418" y="512379"/>
            <a:ext cx="11081163" cy="5833242"/>
          </a:xfrm>
          <a:prstGeom prst="rect">
            <a:avLst/>
          </a:prstGeom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71A16B94-65C2-56AF-87FC-2D5DD6A41278}"/>
              </a:ext>
            </a:extLst>
          </p:cNvPr>
          <p:cNvSpPr/>
          <p:nvPr/>
        </p:nvSpPr>
        <p:spPr>
          <a:xfrm>
            <a:off x="555418" y="5612524"/>
            <a:ext cx="989603" cy="733097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7C7E3371-635A-8749-A37E-D23BA65FF7E7}"/>
              </a:ext>
            </a:extLst>
          </p:cNvPr>
          <p:cNvSpPr/>
          <p:nvPr/>
        </p:nvSpPr>
        <p:spPr>
          <a:xfrm>
            <a:off x="2363197" y="5612524"/>
            <a:ext cx="3081162" cy="733097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46E434FE-D3BC-3E19-DA22-44AD9A61ABDC}"/>
              </a:ext>
            </a:extLst>
          </p:cNvPr>
          <p:cNvSpPr/>
          <p:nvPr/>
        </p:nvSpPr>
        <p:spPr>
          <a:xfrm>
            <a:off x="5306093" y="5507420"/>
            <a:ext cx="2429520" cy="733097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A91E2BB2-FE96-699A-9E6F-A963C132D2CA}"/>
              </a:ext>
            </a:extLst>
          </p:cNvPr>
          <p:cNvCxnSpPr/>
          <p:nvPr/>
        </p:nvCxnSpPr>
        <p:spPr>
          <a:xfrm>
            <a:off x="8156027" y="512379"/>
            <a:ext cx="220717" cy="475593"/>
          </a:xfrm>
          <a:prstGeom prst="straightConnector1">
            <a:avLst/>
          </a:prstGeom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ED47586E-67EB-986C-61D7-36C5106C97F1}"/>
              </a:ext>
            </a:extLst>
          </p:cNvPr>
          <p:cNvCxnSpPr/>
          <p:nvPr/>
        </p:nvCxnSpPr>
        <p:spPr>
          <a:xfrm>
            <a:off x="2848303" y="512379"/>
            <a:ext cx="220717" cy="475593"/>
          </a:xfrm>
          <a:prstGeom prst="straightConnector1">
            <a:avLst/>
          </a:prstGeom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23136E06-D8CE-0095-7626-2CFD2B8B76F4}"/>
              </a:ext>
            </a:extLst>
          </p:cNvPr>
          <p:cNvCxnSpPr/>
          <p:nvPr/>
        </p:nvCxnSpPr>
        <p:spPr>
          <a:xfrm>
            <a:off x="3815257" y="512378"/>
            <a:ext cx="220717" cy="475593"/>
          </a:xfrm>
          <a:prstGeom prst="straightConnector1">
            <a:avLst/>
          </a:prstGeom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ángulo 12">
            <a:extLst>
              <a:ext uri="{FF2B5EF4-FFF2-40B4-BE49-F238E27FC236}">
                <a16:creationId xmlns:a16="http://schemas.microsoft.com/office/drawing/2014/main" id="{73AE289A-3312-DD11-389D-D07298B2DC65}"/>
              </a:ext>
            </a:extLst>
          </p:cNvPr>
          <p:cNvSpPr/>
          <p:nvPr/>
        </p:nvSpPr>
        <p:spPr>
          <a:xfrm>
            <a:off x="3962404" y="662152"/>
            <a:ext cx="462454" cy="241738"/>
          </a:xfrm>
          <a:prstGeom prst="rect">
            <a:avLst/>
          </a:prstGeom>
          <a:noFill/>
          <a:ln w="4445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7CF552B2-BE7F-56D5-57D2-2D1EA2B51A04}"/>
              </a:ext>
            </a:extLst>
          </p:cNvPr>
          <p:cNvCxnSpPr/>
          <p:nvPr/>
        </p:nvCxnSpPr>
        <p:spPr>
          <a:xfrm>
            <a:off x="6300136" y="545224"/>
            <a:ext cx="220717" cy="475593"/>
          </a:xfrm>
          <a:prstGeom prst="straightConnector1">
            <a:avLst/>
          </a:prstGeom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ángulo 16">
            <a:extLst>
              <a:ext uri="{FF2B5EF4-FFF2-40B4-BE49-F238E27FC236}">
                <a16:creationId xmlns:a16="http://schemas.microsoft.com/office/drawing/2014/main" id="{1BAB9E50-C99E-8DCC-7DE0-BFCA44A1E310}"/>
              </a:ext>
            </a:extLst>
          </p:cNvPr>
          <p:cNvSpPr/>
          <p:nvPr/>
        </p:nvSpPr>
        <p:spPr>
          <a:xfrm>
            <a:off x="587765" y="662152"/>
            <a:ext cx="462454" cy="241738"/>
          </a:xfrm>
          <a:prstGeom prst="rect">
            <a:avLst/>
          </a:prstGeom>
          <a:noFill/>
          <a:ln w="4445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5BB63B25-FED2-1AC2-1BD8-DF8FA5C0882D}"/>
              </a:ext>
            </a:extLst>
          </p:cNvPr>
          <p:cNvCxnSpPr/>
          <p:nvPr/>
        </p:nvCxnSpPr>
        <p:spPr>
          <a:xfrm>
            <a:off x="1807779" y="1121979"/>
            <a:ext cx="220717" cy="475593"/>
          </a:xfrm>
          <a:prstGeom prst="straightConnector1">
            <a:avLst/>
          </a:prstGeom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7791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D548936-5AA2-D594-BFC8-6AF3F6A60C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725" y="364840"/>
            <a:ext cx="11407513" cy="6555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6458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  <p:sndAc>
          <p:stSnd>
            <p:snd r:embed="rId2" name="laser.wav"/>
          </p:stSnd>
        </p:sndAc>
      </p:transition>
    </mc:Choice>
    <mc:Fallback xmlns="">
      <p:transition spd="slow">
        <p:fade/>
        <p:sndAc>
          <p:stSnd>
            <p:snd r:embed="rId4" name="laser.wav"/>
          </p:stSnd>
        </p:sndAc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BE8BF90-A561-E1C4-437C-4503512C0C81}"/>
              </a:ext>
            </a:extLst>
          </p:cNvPr>
          <p:cNvSpPr txBox="1"/>
          <p:nvPr/>
        </p:nvSpPr>
        <p:spPr>
          <a:xfrm>
            <a:off x="1939158" y="1245306"/>
            <a:ext cx="58227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DIFUSIÓN Y DIVULGACIÓN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DF38C46-6C96-56EB-5746-65332F078771}"/>
              </a:ext>
            </a:extLst>
          </p:cNvPr>
          <p:cNvSpPr/>
          <p:nvPr/>
        </p:nvSpPr>
        <p:spPr>
          <a:xfrm>
            <a:off x="231229" y="294289"/>
            <a:ext cx="1219200" cy="12927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/>
              <a:t>4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226F61B-39D9-3385-F9EB-F69974700448}"/>
              </a:ext>
            </a:extLst>
          </p:cNvPr>
          <p:cNvSpPr txBox="1"/>
          <p:nvPr/>
        </p:nvSpPr>
        <p:spPr>
          <a:xfrm>
            <a:off x="2007476" y="693683"/>
            <a:ext cx="8881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DESPUÉS DE EDITAR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4491C97-B852-7299-3C4B-534164B973B9}"/>
              </a:ext>
            </a:extLst>
          </p:cNvPr>
          <p:cNvSpPr txBox="1"/>
          <p:nvPr/>
        </p:nvSpPr>
        <p:spPr>
          <a:xfrm>
            <a:off x="1939157" y="1952923"/>
            <a:ext cx="9317421" cy="4642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Ojo: si salen menores he de tener la </a:t>
            </a:r>
            <a:r>
              <a:rPr lang="es-E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autorización de derechos de voz</a:t>
            </a: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sus tutores legales.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Plataformas online que necesitarán un correo electrónico. No utilizar el corporativo.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Plataforma para emitir en directo, para colgar podcast y emitir audio en bucle con autoDJ: </a:t>
            </a:r>
            <a:r>
              <a:rPr lang="es-ES" sz="24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ZenoRadio</a:t>
            </a:r>
            <a:endParaRPr lang="es-ES" sz="24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Plataformas educativas de divulgación </a:t>
            </a:r>
            <a:r>
              <a:rPr lang="es-ES" sz="2400" u="sng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para colgar podcasts</a:t>
            </a:r>
            <a:r>
              <a:rPr lang="es-ES" sz="24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marL="1200150" lvl="2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rgbClr val="00B0F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Web del centro</a:t>
            </a:r>
          </a:p>
          <a:p>
            <a:pPr marL="1200150" lvl="2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Eloquenze</a:t>
            </a:r>
            <a:endParaRPr lang="es-ES" sz="24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Otras plataformas conocidas: </a:t>
            </a:r>
            <a:r>
              <a:rPr lang="es-ES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Yotutube, Ivoox, WhatsappWeb</a:t>
            </a: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78660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8ECA8ED-D404-953D-7FE9-87F197274E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4798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433FAD1-8368-A296-5A34-AD35F67D9B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90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3235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650ABB5-0719-B545-88EB-4FED2BFCBA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9342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B91AB3D-FC96-06AF-CB06-695A64DDEF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5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8073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9854A72-9773-8958-D33E-4478045B12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376" y="749300"/>
            <a:ext cx="3670300" cy="53594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3872445-4F3B-F82C-6BB1-C457566A8D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9900" y="749300"/>
            <a:ext cx="3632200" cy="53594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28D29C9-2785-7DFA-A575-374EB36CE7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3324" y="749300"/>
            <a:ext cx="3581400" cy="535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9525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7FDDF72-DE39-4F99-A3C1-DD9D7815D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4ECE80-3AD1-450C-B62A-98788F1939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A85CC43-D52C-7BB8-2FEB-968FF4F4A2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b="13479"/>
          <a:stretch/>
        </p:blipFill>
        <p:spPr>
          <a:xfrm>
            <a:off x="-114279" y="1386"/>
            <a:ext cx="12191980" cy="6856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4858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scritorio escolar con libros y lápices, y una pizarra en segundo plano">
            <a:extLst>
              <a:ext uri="{FF2B5EF4-FFF2-40B4-BE49-F238E27FC236}">
                <a16:creationId xmlns:a16="http://schemas.microsoft.com/office/drawing/2014/main" id="{2938A07C-8965-7655-5FCA-83DC15A44C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60000"/>
          </a:blip>
          <a:srcRect l="40655" r="-1" b="-1"/>
          <a:stretch/>
        </p:blipFill>
        <p:spPr>
          <a:xfrm>
            <a:off x="0" y="0"/>
            <a:ext cx="609598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1F28AAB-70B4-CE39-E702-7CFEC67DF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8625" y="452894"/>
            <a:ext cx="4987787" cy="159364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" sz="3200" dirty="0">
                <a:solidFill>
                  <a:srgbClr val="FFFFFF"/>
                </a:solidFill>
              </a:rPr>
              <a:t>MUCHAS GRACIAS </a:t>
            </a:r>
            <a:br>
              <a:rPr lang="es-ES" sz="3200" dirty="0">
                <a:solidFill>
                  <a:srgbClr val="FFFFFF"/>
                </a:solidFill>
              </a:rPr>
            </a:br>
            <a:r>
              <a:rPr lang="es-ES" sz="3200" dirty="0">
                <a:solidFill>
                  <a:srgbClr val="FFFFFF"/>
                </a:solidFill>
              </a:rPr>
              <a:t>POR VUESTRA </a:t>
            </a:r>
            <a:r>
              <a:rPr lang="es-ES" sz="3200" u="sng" dirty="0">
                <a:solidFill>
                  <a:srgbClr val="FFFFFF"/>
                </a:solidFill>
              </a:rPr>
              <a:t>PACIENCIA</a:t>
            </a:r>
            <a:r>
              <a:rPr lang="es-ES" sz="3200" dirty="0">
                <a:solidFill>
                  <a:srgbClr val="FFFFFF"/>
                </a:solidFill>
              </a:rPr>
              <a:t> Y </a:t>
            </a:r>
            <a:r>
              <a:rPr lang="es-ES" sz="3200" u="sng" dirty="0">
                <a:solidFill>
                  <a:srgbClr val="FFFFFF"/>
                </a:solidFill>
              </a:rPr>
              <a:t>ATENCIÓN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94B526D-A71C-7D3E-6069-CD81822CDD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745" y="5125982"/>
            <a:ext cx="4529667" cy="1279124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</a:pPr>
            <a:endParaRPr lang="es-ES" dirty="0">
              <a:solidFill>
                <a:srgbClr val="FFFFFF"/>
              </a:solidFill>
            </a:endParaRPr>
          </a:p>
          <a:p>
            <a:pPr>
              <a:lnSpc>
                <a:spcPct val="100000"/>
              </a:lnSpc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0BC1982-96C9-0994-1608-BC16BAEE36F8}"/>
              </a:ext>
            </a:extLst>
          </p:cNvPr>
          <p:cNvSpPr txBox="1"/>
          <p:nvPr/>
        </p:nvSpPr>
        <p:spPr>
          <a:xfrm>
            <a:off x="292976" y="6220440"/>
            <a:ext cx="1167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alijac 24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E6A3987-B8F2-DD95-E5C3-AC82D124C0F7}"/>
              </a:ext>
            </a:extLst>
          </p:cNvPr>
          <p:cNvSpPr txBox="1"/>
          <p:nvPr/>
        </p:nvSpPr>
        <p:spPr>
          <a:xfrm>
            <a:off x="6459803" y="4285006"/>
            <a:ext cx="5368413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2400" b="1" dirty="0">
                <a:solidFill>
                  <a:schemeClr val="bg2">
                    <a:lumMod val="10000"/>
                  </a:schemeClr>
                </a:solidFill>
              </a:rPr>
              <a:t>Alberto Iglesias García</a:t>
            </a:r>
          </a:p>
          <a:p>
            <a:pPr algn="ctr">
              <a:lnSpc>
                <a:spcPct val="100000"/>
              </a:lnSpc>
            </a:pPr>
            <a:r>
              <a:rPr lang="es-ES" sz="2400" b="1" dirty="0">
                <a:solidFill>
                  <a:srgbClr val="00B050"/>
                </a:solidFill>
              </a:rPr>
              <a:t>alberto.iglgar@educa.jcyl.es</a:t>
            </a:r>
          </a:p>
          <a:p>
            <a:pPr algn="ctr">
              <a:lnSpc>
                <a:spcPct val="100000"/>
              </a:lnSpc>
            </a:pPr>
            <a:r>
              <a:rPr lang="es-ES" sz="2400" b="1" dirty="0">
                <a:solidFill>
                  <a:schemeClr val="bg2">
                    <a:lumMod val="10000"/>
                  </a:schemeClr>
                </a:solidFill>
              </a:rPr>
              <a:t>Francisco Javier Cantón Gallego</a:t>
            </a:r>
          </a:p>
          <a:p>
            <a:pPr algn="ctr"/>
            <a:r>
              <a:rPr lang="es-ES" sz="2400" b="1" dirty="0">
                <a:solidFill>
                  <a:srgbClr val="00B050"/>
                </a:solidFill>
              </a:rPr>
              <a:t>fcantongallego@educa.jcyl.es</a:t>
            </a:r>
          </a:p>
          <a:p>
            <a:endParaRPr lang="es-ES" dirty="0"/>
          </a:p>
        </p:txBody>
      </p:sp>
      <p:pic>
        <p:nvPicPr>
          <p:cNvPr id="8" name="Imagen 7" descr="Imagen que contiene exterior, camino, calle, nieve&#10;&#10;Descripción generada automáticamente">
            <a:extLst>
              <a:ext uri="{FF2B5EF4-FFF2-40B4-BE49-F238E27FC236}">
                <a16:creationId xmlns:a16="http://schemas.microsoft.com/office/drawing/2014/main" id="{CF083FD9-6B74-A0B8-60A5-A212069A1C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21" y="0"/>
            <a:ext cx="6095979" cy="3189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7968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DappledVTI">
  <a:themeElements>
    <a:clrScheme name="AnalogousFromLightSeedLeftStep">
      <a:dk1>
        <a:srgbClr val="000000"/>
      </a:dk1>
      <a:lt1>
        <a:srgbClr val="FFFFFF"/>
      </a:lt1>
      <a:dk2>
        <a:srgbClr val="21373A"/>
      </a:dk2>
      <a:lt2>
        <a:srgbClr val="E8E2E2"/>
      </a:lt2>
      <a:accent1>
        <a:srgbClr val="80A9A7"/>
      </a:accent1>
      <a:accent2>
        <a:srgbClr val="75AB91"/>
      </a:accent2>
      <a:accent3>
        <a:srgbClr val="81AC86"/>
      </a:accent3>
      <a:accent4>
        <a:srgbClr val="86AC76"/>
      </a:accent4>
      <a:accent5>
        <a:srgbClr val="9AA57D"/>
      </a:accent5>
      <a:accent6>
        <a:srgbClr val="A9A274"/>
      </a:accent6>
      <a:hlink>
        <a:srgbClr val="AE696D"/>
      </a:hlink>
      <a:folHlink>
        <a:srgbClr val="7F7F7F"/>
      </a:folHlink>
    </a:clrScheme>
    <a:fontScheme name="Custom 67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ppledVTI" id="{204FEFAB-F02B-4FE8-B509-C50A618B972D}" vid="{7EAEADA8-5A8E-45B2-B0E4-448EC7E7A94F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967</TotalTime>
  <Words>1993</Words>
  <Application>Microsoft Macintosh PowerPoint</Application>
  <PresentationFormat>Panorámica</PresentationFormat>
  <Paragraphs>519</Paragraphs>
  <Slides>29</Slides>
  <Notes>2</Notes>
  <HiddenSlides>0</HiddenSlides>
  <MMClips>2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8" baseType="lpstr">
      <vt:lpstr>Arial</vt:lpstr>
      <vt:lpstr>Arial Rounded MT Bold</vt:lpstr>
      <vt:lpstr>Avenir Next LT Pro</vt:lpstr>
      <vt:lpstr>AvenirNext LT Pro Medium</vt:lpstr>
      <vt:lpstr>Calibri</vt:lpstr>
      <vt:lpstr>Courier New</vt:lpstr>
      <vt:lpstr>Sabon Next LT</vt:lpstr>
      <vt:lpstr>Symbol</vt:lpstr>
      <vt:lpstr>DappledVTI</vt:lpstr>
      <vt:lpstr>Ponencia Radio   IESO PUENTE DOMINGO FLOREZ  7/14/21-2-24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MUCHAS GRACIAS  POR VUESTRA PACIENCIA Y ATENCIÓN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ALBERTO IGLESIAS GARCIA</dc:creator>
  <cp:lastModifiedBy>ALBERTO IGLESIAS GARCIA</cp:lastModifiedBy>
  <cp:revision>23</cp:revision>
  <dcterms:created xsi:type="dcterms:W3CDTF">2023-02-14T19:04:01Z</dcterms:created>
  <dcterms:modified xsi:type="dcterms:W3CDTF">2024-02-25T20:03:17Z</dcterms:modified>
</cp:coreProperties>
</file>