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68" r:id="rId3"/>
    <p:sldId id="264" r:id="rId4"/>
    <p:sldId id="257" r:id="rId5"/>
    <p:sldId id="258" r:id="rId6"/>
    <p:sldId id="265" r:id="rId7"/>
    <p:sldId id="266" r:id="rId8"/>
    <p:sldId id="267" r:id="rId9"/>
    <p:sldId id="261" r:id="rId10"/>
    <p:sldId id="259" r:id="rId11"/>
    <p:sldId id="263" r:id="rId12"/>
    <p:sldId id="262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7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19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80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73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0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53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91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763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830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732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83338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336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7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53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515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590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9718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86AB074-8DCB-335A-08C6-B265689BE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69604" y="2273220"/>
            <a:ext cx="4397015" cy="2122717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es-ES" sz="4200" dirty="0">
                <a:solidFill>
                  <a:srgbClr val="EBEBEB"/>
                </a:solidFill>
              </a:rPr>
              <a:t>Curso LOMLOE (CEIP VALENTÍN GARCÍA YEBRA)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6BB6F8A-7D69-D246-4159-6031F5C19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1925" y="4588329"/>
            <a:ext cx="3352375" cy="1621508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Marta morán de godos.</a:t>
            </a:r>
          </a:p>
        </p:txBody>
      </p:sp>
      <p:sp>
        <p:nvSpPr>
          <p:cNvPr id="11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026" name="Picture 2" descr="CEIP Valentín García YEBRA | Ponferrada">
            <a:extLst>
              <a:ext uri="{FF2B5EF4-FFF2-40B4-BE49-F238E27FC236}">
                <a16:creationId xmlns:a16="http://schemas.microsoft.com/office/drawing/2014/main" id="{0490B156-B79D-BB17-AC45-028B3F0E9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099" y="1123122"/>
            <a:ext cx="4611756" cy="461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545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A81905-F480-46A4-BC10-215D24EA1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C56E2A7-B622-A360-946D-387F0B4DE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2012" y="1447800"/>
            <a:ext cx="5222325" cy="332958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dirty="0">
                <a:solidFill>
                  <a:srgbClr val="EBEBEB"/>
                </a:solidFill>
              </a:rPr>
              <a:t>LOMLOE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6FD4D9D-3784-41E8-8405-A42B72F5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5692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89157A-FA61-3DF5-9A9A-C372DB1AAC5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7199" r="23983"/>
          <a:stretch/>
        </p:blipFill>
        <p:spPr>
          <a:xfrm>
            <a:off x="20" y="10"/>
            <a:ext cx="4481944" cy="6857990"/>
          </a:xfrm>
          <a:custGeom>
            <a:avLst/>
            <a:gdLst/>
            <a:ahLst/>
            <a:cxnLst/>
            <a:rect l="l" t="t" r="r" b="b"/>
            <a:pathLst>
              <a:path w="4481964" h="6858000">
                <a:moveTo>
                  <a:pt x="0" y="0"/>
                </a:moveTo>
                <a:lnTo>
                  <a:pt x="3137249" y="0"/>
                </a:lnTo>
                <a:lnTo>
                  <a:pt x="4480787" y="0"/>
                </a:lnTo>
                <a:lnTo>
                  <a:pt x="4455742" y="155676"/>
                </a:lnTo>
                <a:lnTo>
                  <a:pt x="4431873" y="310667"/>
                </a:lnTo>
                <a:lnTo>
                  <a:pt x="4408509" y="466344"/>
                </a:lnTo>
                <a:lnTo>
                  <a:pt x="4388506" y="622706"/>
                </a:lnTo>
                <a:lnTo>
                  <a:pt x="4368335" y="778383"/>
                </a:lnTo>
                <a:lnTo>
                  <a:pt x="4349509" y="934745"/>
                </a:lnTo>
                <a:lnTo>
                  <a:pt x="4333373" y="1089050"/>
                </a:lnTo>
                <a:lnTo>
                  <a:pt x="4318077" y="1245413"/>
                </a:lnTo>
                <a:lnTo>
                  <a:pt x="4304125" y="1401089"/>
                </a:lnTo>
                <a:lnTo>
                  <a:pt x="4292023" y="1554023"/>
                </a:lnTo>
                <a:lnTo>
                  <a:pt x="4279920" y="1709013"/>
                </a:lnTo>
                <a:lnTo>
                  <a:pt x="4269835" y="1861947"/>
                </a:lnTo>
                <a:lnTo>
                  <a:pt x="4261935" y="2014880"/>
                </a:lnTo>
                <a:lnTo>
                  <a:pt x="4253698" y="2167128"/>
                </a:lnTo>
                <a:lnTo>
                  <a:pt x="4246807" y="2318004"/>
                </a:lnTo>
                <a:lnTo>
                  <a:pt x="4241932" y="2467508"/>
                </a:lnTo>
                <a:lnTo>
                  <a:pt x="4237730" y="2617013"/>
                </a:lnTo>
                <a:lnTo>
                  <a:pt x="4233696" y="2765145"/>
                </a:lnTo>
                <a:lnTo>
                  <a:pt x="4231847" y="2911221"/>
                </a:lnTo>
                <a:lnTo>
                  <a:pt x="4229830" y="3057296"/>
                </a:lnTo>
                <a:lnTo>
                  <a:pt x="4228821" y="3201314"/>
                </a:lnTo>
                <a:lnTo>
                  <a:pt x="4229830" y="3343960"/>
                </a:lnTo>
                <a:lnTo>
                  <a:pt x="4229830" y="3485235"/>
                </a:lnTo>
                <a:lnTo>
                  <a:pt x="4231847" y="3625138"/>
                </a:lnTo>
                <a:lnTo>
                  <a:pt x="4234872" y="3762298"/>
                </a:lnTo>
                <a:lnTo>
                  <a:pt x="4237730" y="3898087"/>
                </a:lnTo>
                <a:lnTo>
                  <a:pt x="4240924" y="4031132"/>
                </a:lnTo>
                <a:lnTo>
                  <a:pt x="4245798" y="4163491"/>
                </a:lnTo>
                <a:lnTo>
                  <a:pt x="4251009" y="4293793"/>
                </a:lnTo>
                <a:lnTo>
                  <a:pt x="4255715" y="4421352"/>
                </a:lnTo>
                <a:lnTo>
                  <a:pt x="4268995" y="4670298"/>
                </a:lnTo>
                <a:lnTo>
                  <a:pt x="4283114" y="4908956"/>
                </a:lnTo>
                <a:lnTo>
                  <a:pt x="4297906" y="5138013"/>
                </a:lnTo>
                <a:lnTo>
                  <a:pt x="4314211" y="5354726"/>
                </a:lnTo>
                <a:lnTo>
                  <a:pt x="4331188" y="5561838"/>
                </a:lnTo>
                <a:lnTo>
                  <a:pt x="4349509" y="5753862"/>
                </a:lnTo>
                <a:lnTo>
                  <a:pt x="4367495" y="5934227"/>
                </a:lnTo>
                <a:lnTo>
                  <a:pt x="4385480" y="6100191"/>
                </a:lnTo>
                <a:lnTo>
                  <a:pt x="4402457" y="6252438"/>
                </a:lnTo>
                <a:lnTo>
                  <a:pt x="4418594" y="6387541"/>
                </a:lnTo>
                <a:lnTo>
                  <a:pt x="4433890" y="6509613"/>
                </a:lnTo>
                <a:lnTo>
                  <a:pt x="4446665" y="6612483"/>
                </a:lnTo>
                <a:lnTo>
                  <a:pt x="4458767" y="6698894"/>
                </a:lnTo>
                <a:lnTo>
                  <a:pt x="4476081" y="6817538"/>
                </a:lnTo>
                <a:lnTo>
                  <a:pt x="4481964" y="6858000"/>
                </a:lnTo>
                <a:lnTo>
                  <a:pt x="35778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0817A52-B891-4228-A61E-0C0A57632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774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4E99C-6E67-B412-9AD9-1EE6FB19D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Novedades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C2FC10-2899-36BF-EA56-40CEF055DB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3 ciclos (Primaria) y 2 ciclos (infantil)</a:t>
            </a:r>
          </a:p>
          <a:p>
            <a:r>
              <a:rPr lang="es-ES" dirty="0"/>
              <a:t>No promoción del alumnado únicamente en los cursos pares.</a:t>
            </a:r>
          </a:p>
          <a:p>
            <a:r>
              <a:rPr lang="es-ES" dirty="0"/>
              <a:t>Infantil promoción automática.</a:t>
            </a:r>
          </a:p>
          <a:p>
            <a:r>
              <a:rPr lang="es-ES" dirty="0"/>
              <a:t>Sexto de primaria Educación en Valores Cívicos y Éticos.</a:t>
            </a:r>
          </a:p>
          <a:p>
            <a:r>
              <a:rPr lang="es-ES" dirty="0"/>
              <a:t>Evaluación diagnóstica 4º primaria.</a:t>
            </a:r>
          </a:p>
          <a:p>
            <a:endParaRPr lang="es-ES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DEF6372-0D49-BA9A-8566-8B50F053A89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/>
              <a:t>Área de Conocimiento del Medio Natural, Social y Cultural, que se podrá desdoblar en Ciencias de la Naturaleza y Ciencias Sociales.</a:t>
            </a:r>
          </a:p>
          <a:p>
            <a:r>
              <a:rPr lang="es-ES" dirty="0"/>
              <a:t>8 competencias, se añade la plurilingüe.</a:t>
            </a:r>
          </a:p>
          <a:p>
            <a:r>
              <a:rPr lang="es-ES" dirty="0"/>
              <a:t>Al final de cada ciclo, el tutor debe realizar un informe sobre la adquisición de las competencias.</a:t>
            </a:r>
          </a:p>
          <a:p>
            <a:r>
              <a:rPr lang="es-ES" dirty="0"/>
              <a:t>Los resultados de la evaluación se expresarán en los términos: «Insuficiente (IN)», para las calificaciones negativas y «Suficiente (SU)», «Bien (BI)», «Notable (NT)», o «Sobresaliente (SB)», para las calificaciones positivas</a:t>
            </a:r>
          </a:p>
        </p:txBody>
      </p:sp>
    </p:spTree>
    <p:extLst>
      <p:ext uri="{BB962C8B-B14F-4D97-AF65-F5344CB8AC3E}">
        <p14:creationId xmlns:p14="http://schemas.microsoft.com/office/powerpoint/2010/main" val="2754183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C187DE-720D-761D-3B68-8E532BB34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Elementos curriculares.</a:t>
            </a:r>
          </a:p>
        </p:txBody>
      </p:sp>
      <p:pic>
        <p:nvPicPr>
          <p:cNvPr id="5" name="Marcador de contenido 4" descr="Texto&#10;&#10;Descripción generada automáticamente">
            <a:extLst>
              <a:ext uri="{FF2B5EF4-FFF2-40B4-BE49-F238E27FC236}">
                <a16:creationId xmlns:a16="http://schemas.microsoft.com/office/drawing/2014/main" id="{362BC863-FA5D-E107-D66B-B1830E7B3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720" y="1509725"/>
            <a:ext cx="11338560" cy="4895557"/>
          </a:xfrm>
        </p:spPr>
      </p:pic>
    </p:spTree>
    <p:extLst>
      <p:ext uri="{BB962C8B-B14F-4D97-AF65-F5344CB8AC3E}">
        <p14:creationId xmlns:p14="http://schemas.microsoft.com/office/powerpoint/2010/main" val="391925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D52E6-5C70-3734-4B5B-1A64395B7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r>
              <a:rPr lang="es-ES" dirty="0"/>
              <a:t>PERFIL DE SALIDA</a:t>
            </a:r>
          </a:p>
        </p:txBody>
      </p:sp>
      <p:pic>
        <p:nvPicPr>
          <p:cNvPr id="5" name="Picture 4" descr="Números de plástico de juguete">
            <a:extLst>
              <a:ext uri="{FF2B5EF4-FFF2-40B4-BE49-F238E27FC236}">
                <a16:creationId xmlns:a16="http://schemas.microsoft.com/office/drawing/2014/main" id="{6D3E02EB-7561-4F01-B11D-B011B576D0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365" r="30524" b="-1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FFE929-B5E5-B1FE-ACE7-F36F09E58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679" y="1716259"/>
            <a:ext cx="7280656" cy="485569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400" dirty="0"/>
              <a:t>Identifica el </a:t>
            </a:r>
            <a:r>
              <a:rPr lang="es-ES" sz="2400" b="1" dirty="0"/>
              <a:t>nivel </a:t>
            </a:r>
            <a:r>
              <a:rPr lang="es-ES" sz="2400" dirty="0"/>
              <a:t>de desarrollo de cada </a:t>
            </a:r>
            <a:r>
              <a:rPr lang="es-ES" sz="2400" b="1" dirty="0"/>
              <a:t>competencia clave </a:t>
            </a:r>
            <a:r>
              <a:rPr lang="es-ES" sz="2400" dirty="0"/>
              <a:t>que el alumnado debe lograr al finalizar la </a:t>
            </a:r>
            <a:r>
              <a:rPr lang="es-ES" sz="2400" b="1" dirty="0"/>
              <a:t>enseñanza básica</a:t>
            </a:r>
            <a:r>
              <a:rPr lang="es-ES" sz="2400" dirty="0"/>
              <a:t>, concretando los principios y los fines del sistema educativo referidos a este periodo. Se trata del elemento angular de todo el currículo, sobre el que convergen los objetivos de las etapas de educación primaria y de educación secundaria obligatoria, además de ser el referente último de la evaluación de los aprendizajes del alumnado.</a:t>
            </a:r>
          </a:p>
          <a:p>
            <a:pPr>
              <a:lnSpc>
                <a:spcPct val="90000"/>
              </a:lnSpc>
            </a:pPr>
            <a:r>
              <a:rPr lang="es-ES" sz="2400" dirty="0"/>
              <a:t>(Material perfil de salida ANEXO I. B)</a:t>
            </a:r>
          </a:p>
        </p:txBody>
      </p:sp>
    </p:spTree>
    <p:extLst>
      <p:ext uri="{BB962C8B-B14F-4D97-AF65-F5344CB8AC3E}">
        <p14:creationId xmlns:p14="http://schemas.microsoft.com/office/powerpoint/2010/main" val="1491515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4E6A65-9E50-485A-43EB-39CCA9317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EBEBEB"/>
                </a:solidFill>
              </a:rPr>
              <a:t>Competencias específicas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B466BE-62D8-88E4-50CD-473C3D6E7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6" y="2251588"/>
            <a:ext cx="6804538" cy="434616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400" dirty="0">
                <a:solidFill>
                  <a:srgbClr val="FFFFFF"/>
                </a:solidFill>
              </a:rPr>
              <a:t>Art. 2 del RD157.</a:t>
            </a:r>
            <a:r>
              <a:rPr lang="es-ES" sz="2400" b="1" dirty="0">
                <a:solidFill>
                  <a:srgbClr val="FFFFFF"/>
                </a:solidFill>
              </a:rPr>
              <a:t> Desempeños </a:t>
            </a:r>
            <a:r>
              <a:rPr lang="es-ES" sz="2400" dirty="0">
                <a:solidFill>
                  <a:srgbClr val="FFFFFF"/>
                </a:solidFill>
              </a:rPr>
              <a:t>que el alumnado </a:t>
            </a:r>
            <a:r>
              <a:rPr lang="es-ES" sz="2400" b="1" dirty="0">
                <a:solidFill>
                  <a:srgbClr val="FFFFFF"/>
                </a:solidFill>
              </a:rPr>
              <a:t>debe poder desplegar </a:t>
            </a:r>
            <a:r>
              <a:rPr lang="es-ES" sz="2400" dirty="0">
                <a:solidFill>
                  <a:srgbClr val="FFFFFF"/>
                </a:solidFill>
              </a:rPr>
              <a:t>en actividades o en situaciones cuyo abordaje requiere de los </a:t>
            </a:r>
            <a:r>
              <a:rPr lang="es-ES" sz="2400" b="1" dirty="0">
                <a:solidFill>
                  <a:srgbClr val="FFFFFF"/>
                </a:solidFill>
              </a:rPr>
              <a:t>saberes básicos </a:t>
            </a:r>
            <a:r>
              <a:rPr lang="es-ES" sz="2400" dirty="0">
                <a:solidFill>
                  <a:srgbClr val="FFFFFF"/>
                </a:solidFill>
              </a:rPr>
              <a:t>de </a:t>
            </a:r>
            <a:r>
              <a:rPr lang="es-ES" sz="2400" b="1" dirty="0">
                <a:solidFill>
                  <a:srgbClr val="FFFFFF"/>
                </a:solidFill>
              </a:rPr>
              <a:t>cada área </a:t>
            </a:r>
            <a:r>
              <a:rPr lang="es-ES" sz="2400" dirty="0">
                <a:solidFill>
                  <a:srgbClr val="FFFFFF"/>
                </a:solidFill>
              </a:rPr>
              <a:t>o ámbito. Las competencias específicas constituyen un elemento de </a:t>
            </a:r>
            <a:r>
              <a:rPr lang="es-ES" sz="2400" b="1" dirty="0">
                <a:solidFill>
                  <a:srgbClr val="FFFFFF"/>
                </a:solidFill>
              </a:rPr>
              <a:t>conexión</a:t>
            </a:r>
            <a:r>
              <a:rPr lang="es-ES" sz="2400" dirty="0">
                <a:solidFill>
                  <a:srgbClr val="FFFFFF"/>
                </a:solidFill>
              </a:rPr>
              <a:t> entre, por una parte, el </a:t>
            </a:r>
            <a:r>
              <a:rPr lang="es-ES" sz="2400" b="1" dirty="0">
                <a:solidFill>
                  <a:srgbClr val="FFFFFF"/>
                </a:solidFill>
              </a:rPr>
              <a:t>Perfil de salida </a:t>
            </a:r>
            <a:r>
              <a:rPr lang="es-ES" sz="2400" dirty="0">
                <a:solidFill>
                  <a:srgbClr val="FFFFFF"/>
                </a:solidFill>
              </a:rPr>
              <a:t>del alumnado, y, por otra, los </a:t>
            </a:r>
            <a:r>
              <a:rPr lang="es-ES" sz="2400" b="1" dirty="0">
                <a:solidFill>
                  <a:srgbClr val="FFFFFF"/>
                </a:solidFill>
              </a:rPr>
              <a:t>saberes básicos </a:t>
            </a:r>
            <a:r>
              <a:rPr lang="es-ES" sz="2400" dirty="0">
                <a:solidFill>
                  <a:srgbClr val="FFFFFF"/>
                </a:solidFill>
              </a:rPr>
              <a:t>de las áreas o ámbitos y los </a:t>
            </a:r>
            <a:r>
              <a:rPr lang="es-ES" sz="2400" b="1" dirty="0">
                <a:solidFill>
                  <a:srgbClr val="FFFFFF"/>
                </a:solidFill>
              </a:rPr>
              <a:t>criterios de evaluación</a:t>
            </a:r>
            <a:r>
              <a:rPr lang="es-ES" sz="2400" dirty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s-ES" sz="2400" dirty="0">
                <a:solidFill>
                  <a:srgbClr val="FFFFFF"/>
                </a:solidFill>
              </a:rPr>
              <a:t>Anexo II. Del D38/2022 Cada una de las áreas.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lfileres coloridos conectados con hilos">
            <a:extLst>
              <a:ext uri="{FF2B5EF4-FFF2-40B4-BE49-F238E27FC236}">
                <a16:creationId xmlns:a16="http://schemas.microsoft.com/office/drawing/2014/main" id="{62274D57-33AA-C7B9-C880-B5198F1AA03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954" r="22919"/>
          <a:stretch/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9699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8054417-4CB4-55E8-665B-87AADB24A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6188190" cy="1622321"/>
          </a:xfrm>
        </p:spPr>
        <p:txBody>
          <a:bodyPr>
            <a:normAutofit/>
          </a:bodyPr>
          <a:lstStyle/>
          <a:p>
            <a:r>
              <a:rPr lang="es-ES">
                <a:solidFill>
                  <a:srgbClr val="EBEBEB"/>
                </a:solidFill>
              </a:rPr>
              <a:t>Criterios de evaluación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83DDF8-1CA7-307D-305F-15257445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256" y="1834857"/>
            <a:ext cx="6975537" cy="5008099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rgbClr val="FFFFFF"/>
                </a:solidFill>
              </a:rPr>
              <a:t>Referentes que indican los </a:t>
            </a:r>
            <a:r>
              <a:rPr lang="es-ES" sz="2400" b="1" dirty="0">
                <a:solidFill>
                  <a:srgbClr val="FFFFFF"/>
                </a:solidFill>
              </a:rPr>
              <a:t>niveles de desempeño</a:t>
            </a:r>
            <a:r>
              <a:rPr lang="es-ES" sz="2400" dirty="0">
                <a:solidFill>
                  <a:srgbClr val="FFFFFF"/>
                </a:solidFill>
              </a:rPr>
              <a:t> esperados en el alumnado en las situaciones o actividades a las que se refieren las </a:t>
            </a:r>
            <a:r>
              <a:rPr lang="es-ES" sz="2400" b="1" dirty="0">
                <a:solidFill>
                  <a:srgbClr val="FFFFFF"/>
                </a:solidFill>
              </a:rPr>
              <a:t>competencias específicas </a:t>
            </a:r>
            <a:r>
              <a:rPr lang="es-ES" sz="2400" dirty="0">
                <a:solidFill>
                  <a:srgbClr val="FFFFFF"/>
                </a:solidFill>
              </a:rPr>
              <a:t>de cada área en un momento determinado de su proceso de aprendizaje.</a:t>
            </a:r>
          </a:p>
          <a:p>
            <a:r>
              <a:rPr lang="es-ES" sz="2400" b="1" dirty="0">
                <a:solidFill>
                  <a:srgbClr val="FFFFFF"/>
                </a:solidFill>
              </a:rPr>
              <a:t>Criterios de evaluación por área-curso </a:t>
            </a:r>
            <a:r>
              <a:rPr lang="es-ES" sz="2400" dirty="0">
                <a:solidFill>
                  <a:srgbClr val="FFFFFF"/>
                </a:solidFill>
              </a:rPr>
              <a:t>y contribución a las competencias específicas. (material)</a:t>
            </a:r>
          </a:p>
          <a:p>
            <a:endParaRPr lang="es-ES" sz="2400" dirty="0">
              <a:solidFill>
                <a:srgbClr val="FFFFFF"/>
              </a:solidFill>
            </a:endParaRP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5974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alculadora, lápiz, brújula, dinero y un papel con gráficos impresos en él">
            <a:extLst>
              <a:ext uri="{FF2B5EF4-FFF2-40B4-BE49-F238E27FC236}">
                <a16:creationId xmlns:a16="http://schemas.microsoft.com/office/drawing/2014/main" id="{0541D49E-5B16-D631-1044-0E1E9409D4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309" r="26086" b="-2"/>
          <a:stretch/>
        </p:blipFill>
        <p:spPr>
          <a:xfrm>
            <a:off x="7229175" y="1"/>
            <a:ext cx="4963245" cy="685800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57642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7328EC4-B2E9-DE41-E87D-FA70FF21F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>
            <a:normAutofit/>
          </a:bodyPr>
          <a:lstStyle/>
          <a:p>
            <a:r>
              <a:rPr lang="es-ES" dirty="0"/>
              <a:t>Saberes básicos / Contenidos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iblioteca pública desenfocada abstracta con estanterías">
            <a:extLst>
              <a:ext uri="{FF2B5EF4-FFF2-40B4-BE49-F238E27FC236}">
                <a16:creationId xmlns:a16="http://schemas.microsoft.com/office/drawing/2014/main" id="{7B0E5001-09A9-7AD6-CFAA-01ECF54276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28" r="36967" b="-1"/>
          <a:stretch/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599FD51-5CBD-79A4-89E7-90A893D6E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50" y="2052918"/>
            <a:ext cx="6335573" cy="4195481"/>
          </a:xfrm>
        </p:spPr>
        <p:txBody>
          <a:bodyPr>
            <a:normAutofit/>
          </a:bodyPr>
          <a:lstStyle/>
          <a:p>
            <a:r>
              <a:rPr lang="es-ES" sz="2800" dirty="0"/>
              <a:t>Saberes básicos (RD 157/2022): conocimientos, destrezas y </a:t>
            </a:r>
            <a:r>
              <a:rPr lang="es-ES" sz="2800" b="1" dirty="0"/>
              <a:t>actitudes que constituyen los contenidos propios de un área </a:t>
            </a:r>
            <a:r>
              <a:rPr lang="es-ES" sz="2800" dirty="0"/>
              <a:t>o ámbito y cuyo aprendizaje es necesario para la adquisición de las </a:t>
            </a:r>
            <a:r>
              <a:rPr lang="es-ES" sz="2800" b="1" dirty="0"/>
              <a:t>competencias específicas</a:t>
            </a:r>
            <a:r>
              <a:rPr lang="es-ES" sz="2800" dirty="0"/>
              <a:t>. </a:t>
            </a:r>
          </a:p>
          <a:p>
            <a:r>
              <a:rPr lang="es-ES" sz="2800" dirty="0"/>
              <a:t>En </a:t>
            </a:r>
            <a:r>
              <a:rPr lang="es-ES" sz="2800" dirty="0" err="1"/>
              <a:t>CyL</a:t>
            </a:r>
            <a:r>
              <a:rPr lang="es-ES" sz="2800" dirty="0"/>
              <a:t> se siguen denominando “</a:t>
            </a:r>
            <a:r>
              <a:rPr lang="es-ES" sz="2800" b="1" dirty="0"/>
              <a:t>contenidos</a:t>
            </a:r>
            <a:r>
              <a:rPr lang="es-ES" sz="2800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258960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DBAC43B-0B83-8207-8BE8-E5F4AEE0A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931" y="452718"/>
            <a:ext cx="4638903" cy="1400530"/>
          </a:xfrm>
        </p:spPr>
        <p:txBody>
          <a:bodyPr>
            <a:normAutofit/>
          </a:bodyPr>
          <a:lstStyle/>
          <a:p>
            <a:r>
              <a:rPr lang="es-ES" dirty="0"/>
              <a:t>SITUACIONES DE APRENDIZAJE</a:t>
            </a:r>
          </a:p>
        </p:txBody>
      </p:sp>
      <p:sp>
        <p:nvSpPr>
          <p:cNvPr id="11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8375" y="-1573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ompecabezas blanco con una pieza roja">
            <a:extLst>
              <a:ext uri="{FF2B5EF4-FFF2-40B4-BE49-F238E27FC236}">
                <a16:creationId xmlns:a16="http://schemas.microsoft.com/office/drawing/2014/main" id="{B4331C86-47B3-B331-211F-8C0856DD1E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407" r="28803"/>
          <a:stretch/>
        </p:blipFill>
        <p:spPr>
          <a:xfrm>
            <a:off x="3" y="10"/>
            <a:ext cx="4973099" cy="6857991"/>
          </a:xfrm>
          <a:custGeom>
            <a:avLst/>
            <a:gdLst/>
            <a:ahLst/>
            <a:cxnLst/>
            <a:rect l="l" t="t" r="r" b="b"/>
            <a:pathLst>
              <a:path w="4973099" h="6858001">
                <a:moveTo>
                  <a:pt x="3628384" y="0"/>
                </a:moveTo>
                <a:lnTo>
                  <a:pt x="4971922" y="0"/>
                </a:lnTo>
                <a:lnTo>
                  <a:pt x="4946877" y="155677"/>
                </a:lnTo>
                <a:lnTo>
                  <a:pt x="4923008" y="310668"/>
                </a:lnTo>
                <a:lnTo>
                  <a:pt x="4899644" y="466344"/>
                </a:lnTo>
                <a:lnTo>
                  <a:pt x="4879641" y="622707"/>
                </a:lnTo>
                <a:lnTo>
                  <a:pt x="4859470" y="778383"/>
                </a:lnTo>
                <a:lnTo>
                  <a:pt x="4840644" y="934746"/>
                </a:lnTo>
                <a:lnTo>
                  <a:pt x="4824508" y="1089051"/>
                </a:lnTo>
                <a:lnTo>
                  <a:pt x="4809212" y="1245413"/>
                </a:lnTo>
                <a:lnTo>
                  <a:pt x="4795260" y="1401090"/>
                </a:lnTo>
                <a:lnTo>
                  <a:pt x="4783158" y="1554023"/>
                </a:lnTo>
                <a:lnTo>
                  <a:pt x="4771055" y="1709014"/>
                </a:lnTo>
                <a:lnTo>
                  <a:pt x="4760970" y="1861947"/>
                </a:lnTo>
                <a:lnTo>
                  <a:pt x="4753070" y="2014881"/>
                </a:lnTo>
                <a:lnTo>
                  <a:pt x="4744833" y="2167128"/>
                </a:lnTo>
                <a:lnTo>
                  <a:pt x="4737942" y="2318004"/>
                </a:lnTo>
                <a:lnTo>
                  <a:pt x="4733067" y="2467509"/>
                </a:lnTo>
                <a:lnTo>
                  <a:pt x="4728865" y="2617013"/>
                </a:lnTo>
                <a:lnTo>
                  <a:pt x="4724831" y="2765146"/>
                </a:lnTo>
                <a:lnTo>
                  <a:pt x="4722982" y="2911221"/>
                </a:lnTo>
                <a:lnTo>
                  <a:pt x="4720965" y="3057297"/>
                </a:lnTo>
                <a:lnTo>
                  <a:pt x="4719956" y="3201315"/>
                </a:lnTo>
                <a:lnTo>
                  <a:pt x="4720965" y="3343961"/>
                </a:lnTo>
                <a:lnTo>
                  <a:pt x="4720965" y="3485236"/>
                </a:lnTo>
                <a:lnTo>
                  <a:pt x="4722982" y="3625139"/>
                </a:lnTo>
                <a:lnTo>
                  <a:pt x="4726007" y="3762299"/>
                </a:lnTo>
                <a:lnTo>
                  <a:pt x="4728865" y="3898087"/>
                </a:lnTo>
                <a:lnTo>
                  <a:pt x="4732059" y="4031133"/>
                </a:lnTo>
                <a:lnTo>
                  <a:pt x="4736933" y="4163492"/>
                </a:lnTo>
                <a:lnTo>
                  <a:pt x="4742144" y="4293793"/>
                </a:lnTo>
                <a:lnTo>
                  <a:pt x="4746850" y="4421352"/>
                </a:lnTo>
                <a:lnTo>
                  <a:pt x="4760130" y="4670298"/>
                </a:lnTo>
                <a:lnTo>
                  <a:pt x="4774249" y="4908956"/>
                </a:lnTo>
                <a:lnTo>
                  <a:pt x="4789041" y="5138013"/>
                </a:lnTo>
                <a:lnTo>
                  <a:pt x="4805346" y="5354726"/>
                </a:lnTo>
                <a:lnTo>
                  <a:pt x="4822323" y="5561838"/>
                </a:lnTo>
                <a:lnTo>
                  <a:pt x="4840644" y="5753862"/>
                </a:lnTo>
                <a:lnTo>
                  <a:pt x="4858630" y="5934227"/>
                </a:lnTo>
                <a:lnTo>
                  <a:pt x="4876615" y="6100191"/>
                </a:lnTo>
                <a:lnTo>
                  <a:pt x="4893592" y="6252438"/>
                </a:lnTo>
                <a:lnTo>
                  <a:pt x="4909729" y="6387541"/>
                </a:lnTo>
                <a:lnTo>
                  <a:pt x="4925025" y="6509613"/>
                </a:lnTo>
                <a:lnTo>
                  <a:pt x="4937800" y="6612483"/>
                </a:lnTo>
                <a:lnTo>
                  <a:pt x="4949902" y="6698894"/>
                </a:lnTo>
                <a:lnTo>
                  <a:pt x="4967216" y="6817538"/>
                </a:lnTo>
                <a:lnTo>
                  <a:pt x="4973099" y="6858000"/>
                </a:lnTo>
                <a:lnTo>
                  <a:pt x="4075210" y="6858000"/>
                </a:lnTo>
                <a:lnTo>
                  <a:pt x="4075210" y="6858001"/>
                </a:lnTo>
                <a:lnTo>
                  <a:pt x="0" y="6858001"/>
                </a:lnTo>
                <a:lnTo>
                  <a:pt x="0" y="1"/>
                </a:lnTo>
                <a:lnTo>
                  <a:pt x="3628384" y="1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6F18ACE-6E82-4ADC-8A2F-A1771B30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611CBE-EF16-A64E-A01D-C9A6E97B0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9286" y="2052918"/>
            <a:ext cx="7188591" cy="41954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dirty="0"/>
              <a:t>Se conciben como una herramienta imprescindible para que el alumnado adquiera en primer término las competencias específicas del </a:t>
            </a:r>
            <a:r>
              <a:rPr lang="es-ES" b="1" dirty="0"/>
              <a:t>área o áreas correspondientes</a:t>
            </a:r>
            <a:r>
              <a:rPr lang="es-ES" dirty="0"/>
              <a:t>, y en definitiva las competencias clave del Perfil de salida, en el nivel de desempeño correspondiente al término de la educación primaria, así como los objetivos de etapa.</a:t>
            </a:r>
          </a:p>
          <a:p>
            <a:pPr>
              <a:lnSpc>
                <a:spcPct val="90000"/>
              </a:lnSpc>
            </a:pPr>
            <a:r>
              <a:rPr lang="es-ES" dirty="0"/>
              <a:t>Material ANEXO II.C</a:t>
            </a:r>
          </a:p>
          <a:p>
            <a:pPr>
              <a:lnSpc>
                <a:spcPct val="90000"/>
              </a:lnSpc>
            </a:pPr>
            <a:r>
              <a:rPr lang="es-ES" dirty="0"/>
              <a:t>Fase de </a:t>
            </a:r>
            <a:r>
              <a:rPr lang="es-ES" b="1" dirty="0"/>
              <a:t>motivación</a:t>
            </a:r>
            <a:r>
              <a:rPr lang="es-ES" dirty="0"/>
              <a:t> (¿qué sabemos?), fase de </a:t>
            </a:r>
            <a:r>
              <a:rPr lang="es-ES" b="1" dirty="0"/>
              <a:t>desarrollo</a:t>
            </a:r>
            <a:r>
              <a:rPr lang="es-ES" dirty="0"/>
              <a:t> (¿qué queremos saber?) y fase del </a:t>
            </a:r>
            <a:r>
              <a:rPr lang="es-ES" b="1" dirty="0"/>
              <a:t>producto final</a:t>
            </a:r>
            <a:r>
              <a:rPr lang="es-ES" dirty="0"/>
              <a:t> y su difusión o comunicación (¿qué hemos aprendido?).</a:t>
            </a:r>
          </a:p>
        </p:txBody>
      </p:sp>
    </p:spTree>
    <p:extLst>
      <p:ext uri="{BB962C8B-B14F-4D97-AF65-F5344CB8AC3E}">
        <p14:creationId xmlns:p14="http://schemas.microsoft.com/office/powerpoint/2010/main" val="361689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538A9C-56DC-B8ED-8AF9-449DB007F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900"/>
              <a:t>VINCULACIÓN DE LOS OBJETIVOS DE ETAPA CON EL PERFIL DE SALIDA</a:t>
            </a:r>
          </a:p>
        </p:txBody>
      </p:sp>
      <p:pic>
        <p:nvPicPr>
          <p:cNvPr id="5" name="Picture 4" descr="Representación en 3D de piezas de juego atadas con una cuerda">
            <a:extLst>
              <a:ext uri="{FF2B5EF4-FFF2-40B4-BE49-F238E27FC236}">
                <a16:creationId xmlns:a16="http://schemas.microsoft.com/office/drawing/2014/main" id="{BA1E5CCD-39E6-2B0E-0A2B-5461C024B2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71" r="37743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BC6D86-9F8C-758C-25BE-C2CF26036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r>
              <a:rPr lang="es-ES"/>
              <a:t>ANEXO I. C (Material)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64063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8C77D3-0BBD-A88C-6188-CC4A973B6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381" y="629266"/>
            <a:ext cx="4767471" cy="164198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600"/>
              <a:t>Mapas de relaciones competenciales</a:t>
            </a:r>
          </a:p>
        </p:txBody>
      </p:sp>
      <p:pic>
        <p:nvPicPr>
          <p:cNvPr id="5" name="Picture 4" descr="Banderas rojas y azules">
            <a:extLst>
              <a:ext uri="{FF2B5EF4-FFF2-40B4-BE49-F238E27FC236}">
                <a16:creationId xmlns:a16="http://schemas.microsoft.com/office/drawing/2014/main" id="{1C177E01-F4C9-8742-4F56-5E8E47027C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055" r="2834" b="-1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08A00C-73A5-0A47-D119-DB4D2B192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2381" y="2438400"/>
            <a:ext cx="4767471" cy="3809999"/>
          </a:xfrm>
        </p:spPr>
        <p:txBody>
          <a:bodyPr>
            <a:normAutofit/>
          </a:bodyPr>
          <a:lstStyle/>
          <a:p>
            <a:r>
              <a:rPr lang="es-ES" dirty="0"/>
              <a:t>Material ANEXO IV</a:t>
            </a:r>
          </a:p>
        </p:txBody>
      </p:sp>
    </p:spTree>
    <p:extLst>
      <p:ext uri="{BB962C8B-B14F-4D97-AF65-F5344CB8AC3E}">
        <p14:creationId xmlns:p14="http://schemas.microsoft.com/office/powerpoint/2010/main" val="242684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9787B81-C7DF-412B-A405-EF4454012D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a persona que busca un papel en una mesa llena de papel y notas adhesivas">
            <a:extLst>
              <a:ext uri="{FF2B5EF4-FFF2-40B4-BE49-F238E27FC236}">
                <a16:creationId xmlns:a16="http://schemas.microsoft.com/office/drawing/2014/main" id="{F5EE7584-8245-31C2-AEC0-E85946099F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8913" b="6817"/>
          <a:stretch/>
        </p:blipFill>
        <p:spPr>
          <a:xfrm>
            <a:off x="20" y="-1"/>
            <a:ext cx="1219198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1B8217B-CB20-9A38-37C5-C000D7807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>
            <a:normAutofit/>
          </a:bodyPr>
          <a:lstStyle/>
          <a:p>
            <a:r>
              <a:rPr lang="es-ES" dirty="0"/>
              <a:t>Principios DUA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BF082E-C524-F06E-325C-0445B1056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5" y="717453"/>
            <a:ext cx="11338559" cy="568783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endParaRPr lang="es-ES" sz="2800" dirty="0"/>
          </a:p>
          <a:p>
            <a:pPr>
              <a:lnSpc>
                <a:spcPct val="90000"/>
              </a:lnSpc>
            </a:pPr>
            <a:endParaRPr lang="es-ES" sz="2800" dirty="0"/>
          </a:p>
          <a:p>
            <a:pPr>
              <a:lnSpc>
                <a:spcPct val="90000"/>
              </a:lnSpc>
            </a:pPr>
            <a:r>
              <a:rPr lang="es-ES" sz="2800" dirty="0"/>
              <a:t>Material ANEXO II.C ORIENTACIONES PARA EL DISEÑO Y DESARROLLO DE SITUACIONES DE APRENDIZAJE (principios DUA)</a:t>
            </a:r>
          </a:p>
          <a:p>
            <a:pPr marL="0" indent="0">
              <a:lnSpc>
                <a:spcPct val="90000"/>
              </a:lnSpc>
              <a:buNone/>
            </a:pPr>
            <a:endParaRPr lang="es-ES" sz="2800" dirty="0"/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ES" sz="2800" b="1" dirty="0"/>
              <a:t>Medios de representación 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ES" sz="2800" b="1" dirty="0"/>
              <a:t>Múltiples formas de acción y expresión </a:t>
            </a:r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s-ES" sz="2800" b="1" dirty="0"/>
              <a:t>Modelos de implicación y participación</a:t>
            </a:r>
            <a:r>
              <a:rPr lang="es-ES" sz="2800" dirty="0"/>
              <a:t>, </a:t>
            </a:r>
            <a:r>
              <a:rPr lang="es-ES" sz="2800" dirty="0" err="1"/>
              <a:t>feedback</a:t>
            </a:r>
            <a:r>
              <a:rPr lang="es-ES" sz="2800" dirty="0"/>
              <a:t> o apoyos para superar barreras.</a:t>
            </a:r>
          </a:p>
        </p:txBody>
      </p:sp>
    </p:spTree>
    <p:extLst>
      <p:ext uri="{BB962C8B-B14F-4D97-AF65-F5344CB8AC3E}">
        <p14:creationId xmlns:p14="http://schemas.microsoft.com/office/powerpoint/2010/main" val="897516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704ED4-DE39-89F9-DDC4-B38D6E804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3587" y="0"/>
            <a:ext cx="4767471" cy="1641986"/>
          </a:xfrm>
        </p:spPr>
        <p:txBody>
          <a:bodyPr>
            <a:normAutofit/>
          </a:bodyPr>
          <a:lstStyle/>
          <a:p>
            <a:r>
              <a:rPr lang="es-ES" dirty="0"/>
              <a:t>Evaluación</a:t>
            </a:r>
          </a:p>
        </p:txBody>
      </p:sp>
      <p:pic>
        <p:nvPicPr>
          <p:cNvPr id="5" name="Picture 4" descr="Bombilla en fondo amarillo con rayos de luz y cable pintados">
            <a:extLst>
              <a:ext uri="{FF2B5EF4-FFF2-40B4-BE49-F238E27FC236}">
                <a16:creationId xmlns:a16="http://schemas.microsoft.com/office/drawing/2014/main" id="{F020D587-8E92-B178-AC07-5D89B131AD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348" r="7090"/>
          <a:stretch/>
        </p:blipFill>
        <p:spPr>
          <a:xfrm>
            <a:off x="-1" y="10"/>
            <a:ext cx="4634680" cy="6857990"/>
          </a:xfrm>
          <a:prstGeom prst="rect">
            <a:avLst/>
          </a:prstGeom>
        </p:spPr>
      </p:pic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74A14F1-7516-5BF8-00DD-7D5555422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679" y="1195754"/>
            <a:ext cx="7393198" cy="56622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dirty="0"/>
              <a:t>ORIENTACIONES PARA LA EVALUACIÓN (ANEXO II.B)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s-ES" dirty="0"/>
              <a:t>Puede diferenciarse entre procedimientos o </a:t>
            </a:r>
            <a:r>
              <a:rPr lang="es-ES" b="1" dirty="0"/>
              <a:t>técnicas de observación</a:t>
            </a:r>
            <a:r>
              <a:rPr lang="es-ES" dirty="0"/>
              <a:t>, </a:t>
            </a:r>
            <a:r>
              <a:rPr lang="es-ES" b="1" dirty="0"/>
              <a:t>técnicas de análisis del desempeño </a:t>
            </a:r>
            <a:r>
              <a:rPr lang="es-ES" dirty="0"/>
              <a:t>y </a:t>
            </a:r>
            <a:r>
              <a:rPr lang="es-ES" b="1" dirty="0"/>
              <a:t>técnicas de análisis del rendimiento</a:t>
            </a:r>
            <a:r>
              <a:rPr lang="es-ES" dirty="0"/>
              <a:t>. Las primeras permiten </a:t>
            </a:r>
            <a:r>
              <a:rPr lang="es-ES" b="1" dirty="0"/>
              <a:t>obtener información </a:t>
            </a:r>
            <a:r>
              <a:rPr lang="es-ES" dirty="0"/>
              <a:t>y tomar registro de cómo se desarrolla el aprendizaje y atienden más al proceso del mismo que a su resultado. Las segundas se centran en la propuesta </a:t>
            </a:r>
            <a:r>
              <a:rPr lang="es-ES" b="1" dirty="0"/>
              <a:t>de realización de actividades </a:t>
            </a:r>
            <a:r>
              <a:rPr lang="es-ES" dirty="0"/>
              <a:t>y tareas al alumnado y permiten valorar tanto el proceso como el producto o resultado del aprendizaje. Finalmente, las técnicas de rendimiento (también denominadas de experimentación) se dirigen a la valoración específica y exclusiva del </a:t>
            </a:r>
            <a:r>
              <a:rPr lang="es-ES" b="1" dirty="0"/>
              <a:t>resultado de aprendizaje final</a:t>
            </a:r>
            <a:r>
              <a:rPr lang="es-ES" dirty="0"/>
              <a:t>. </a:t>
            </a:r>
          </a:p>
          <a:p>
            <a:pPr marL="0" indent="0">
              <a:lnSpc>
                <a:spcPct val="90000"/>
              </a:lnSpc>
              <a:buNone/>
            </a:pPr>
            <a:endParaRPr lang="es-ES" dirty="0"/>
          </a:p>
          <a:p>
            <a:pPr>
              <a:lnSpc>
                <a:spcPct val="90000"/>
              </a:lnSpc>
            </a:pPr>
            <a:r>
              <a:rPr lang="es-ES" dirty="0"/>
              <a:t>Criterios de evaluación por área y contribución a las competencias </a:t>
            </a:r>
            <a:r>
              <a:rPr lang="es-ES"/>
              <a:t>específicas.</a:t>
            </a:r>
            <a:endParaRPr lang="es-ES" dirty="0"/>
          </a:p>
          <a:p>
            <a:pPr marL="0" indent="0">
              <a:lnSpc>
                <a:spcPct val="90000"/>
              </a:lnSpc>
              <a:buNone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8645940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1519</TotalTime>
  <Words>715</Words>
  <Application>Microsoft Office PowerPoint</Application>
  <PresentationFormat>Panorámica</PresentationFormat>
  <Paragraphs>47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Wingdings</vt:lpstr>
      <vt:lpstr>Wingdings 3</vt:lpstr>
      <vt:lpstr>Ion</vt:lpstr>
      <vt:lpstr>Curso LOMLOE (CEIP VALENTÍN GARCÍA YEBRA)</vt:lpstr>
      <vt:lpstr>LOMLOE</vt:lpstr>
      <vt:lpstr>Novedades</vt:lpstr>
      <vt:lpstr>Elementos curriculares.</vt:lpstr>
      <vt:lpstr>PERFIL DE SALIDA</vt:lpstr>
      <vt:lpstr>Competencias específicas</vt:lpstr>
      <vt:lpstr>Criterios de evaluación</vt:lpstr>
      <vt:lpstr>Saberes básicos / Contenidos</vt:lpstr>
      <vt:lpstr>SITUACIONES DE APRENDIZAJE</vt:lpstr>
      <vt:lpstr>VINCULACIÓN DE LOS OBJETIVOS DE ETAPA CON EL PERFIL DE SALIDA</vt:lpstr>
      <vt:lpstr>Mapas de relaciones competenciales</vt:lpstr>
      <vt:lpstr>Principios DUA</vt:lpstr>
      <vt:lpstr>Evaluación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LOMLOE (ceip navaliegos)</dc:title>
  <dc:creator>MARTA MORÁN DE GODOS</dc:creator>
  <cp:lastModifiedBy>VANESSA ALVAREZ RODRIGUEZ</cp:lastModifiedBy>
  <cp:revision>10</cp:revision>
  <dcterms:created xsi:type="dcterms:W3CDTF">2023-10-01T15:59:50Z</dcterms:created>
  <dcterms:modified xsi:type="dcterms:W3CDTF">2023-11-21T09:39:59Z</dcterms:modified>
</cp:coreProperties>
</file>