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7C6CD-0349-425D-8B79-FC3113FCE949}" type="datetimeFigureOut">
              <a:rPr lang="es-ES" smtClean="0"/>
              <a:pPr/>
              <a:t>20/10/2022</a:t>
            </a:fld>
            <a:endParaRPr lang="es-E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773F6-84A8-4D5C-AF6C-CE97B8635B29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14282" y="292222"/>
            <a:ext cx="8715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4000" b="1" dirty="0" smtClean="0">
                <a:solidFill>
                  <a:srgbClr val="99CC00"/>
                </a:solidFill>
                <a:latin typeface="Broadway" pitchFamily="82" charset="0"/>
                <a:ea typeface="+mj-ea"/>
                <a:cs typeface="+mj-cs"/>
              </a:rPr>
              <a:t>Nombre del centro educativo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71472" y="5208456"/>
            <a:ext cx="78581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</a:rPr>
              <a:t>Diseña tu propia EpS</a:t>
            </a:r>
          </a:p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</a:rPr>
              <a:t>Plan de acción 2022-23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0620" y="6215082"/>
            <a:ext cx="2382752" cy="5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5074" y="6000768"/>
            <a:ext cx="1143008" cy="8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1071546"/>
            <a:ext cx="5429288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357422" y="71414"/>
            <a:ext cx="66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  <a:ea typeface="+mj-ea"/>
                <a:cs typeface="+mj-cs"/>
              </a:rPr>
              <a:t>¿Qué?</a:t>
            </a:r>
          </a:p>
        </p:txBody>
      </p:sp>
      <p:sp>
        <p:nvSpPr>
          <p:cNvPr id="6" name="5 CuadroTexto"/>
          <p:cNvSpPr txBox="1"/>
          <p:nvPr/>
        </p:nvSpPr>
        <p:spPr>
          <a:xfrm>
            <a:off x="2428860" y="642918"/>
            <a:ext cx="657229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Broadway" pitchFamily="82" charset="0"/>
                <a:ea typeface="Roboto Light" pitchFamily="2" charset="0"/>
              </a:rPr>
              <a:t>¿Qué tema/s queréis trabajar?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Podéis mantener el tema de trabajo que estuvieseis trabajando el curso pasado o decidir comenzar con uno nuevo, combinar más de una línea…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Si preferís no definir todavía el tema, explicadnos cómo lo queréis definir y, a ser posible, cuándo se elegirá (Por ejemplo: realizaremos un prediagnóstico con todo el alumnado de primaria a lo largo del mes de noviembre que puedo analizaremos en la Comisión Ambiental para decidir qué tema trabajaremos este curso).</a:t>
            </a:r>
            <a:endParaRPr lang="es-ES" sz="1100" dirty="0">
              <a:latin typeface="Roboto Light" pitchFamily="2" charset="0"/>
              <a:ea typeface="Roboto Light" pitchFamily="2" charset="0"/>
            </a:endParaRPr>
          </a:p>
        </p:txBody>
      </p:sp>
      <p:pic>
        <p:nvPicPr>
          <p:cNvPr id="1030" name="Picture 6" descr="Las Siguientes Son Algunas De Las Preguntas Que Recibo - Frequently Asked Questions Icon Clipart (768x627), Png Downlo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8" y="39350"/>
            <a:ext cx="2247116" cy="1834560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500034" y="1928802"/>
            <a:ext cx="81439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Broadway" pitchFamily="82" charset="0"/>
                <a:ea typeface="Roboto Light" pitchFamily="2" charset="0"/>
              </a:rPr>
              <a:t>¿Qué tema queréis trabajar?</a:t>
            </a:r>
          </a:p>
          <a:p>
            <a:endParaRPr lang="es-ES" sz="1600" dirty="0">
              <a:latin typeface="Roboto Light" pitchFamily="2" charset="0"/>
              <a:ea typeface="Roboto Light" pitchFamily="2" charset="0"/>
            </a:endParaRPr>
          </a:p>
          <a:p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Define aquí…</a:t>
            </a:r>
            <a:endParaRPr lang="es-ES" sz="1600" dirty="0">
              <a:latin typeface="Roboto Light" pitchFamily="2" charset="0"/>
              <a:ea typeface="Roboto Ligh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357422" y="71414"/>
            <a:ext cx="65722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  <a:ea typeface="+mj-ea"/>
                <a:cs typeface="+mj-cs"/>
              </a:rPr>
              <a:t>¿Quiénes?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-142900"/>
            <a:ext cx="2152648" cy="215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2428860" y="642918"/>
            <a:ext cx="657229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Broadway" pitchFamily="82" charset="0"/>
                <a:ea typeface="Roboto Light" pitchFamily="2" charset="0"/>
              </a:rPr>
              <a:t>¿Quiénes trabajaréis en EpS este curso?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¿Quiénes formaréis parte de la </a:t>
            </a:r>
            <a:r>
              <a:rPr lang="es-ES" sz="1100" dirty="0" smtClean="0">
                <a:latin typeface="Broadway" pitchFamily="82" charset="0"/>
                <a:ea typeface="Roboto Light" pitchFamily="2" charset="0"/>
              </a:rPr>
              <a:t>comisión ambiental</a:t>
            </a:r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? ¿Cómo se elegirá o invitará a esos miembros a participar en la misma? 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¿Con qué </a:t>
            </a:r>
            <a:r>
              <a:rPr lang="es-ES" sz="1100" dirty="0" smtClean="0">
                <a:latin typeface="Broadway" pitchFamily="82" charset="0"/>
                <a:ea typeface="Roboto Light" pitchFamily="2" charset="0"/>
              </a:rPr>
              <a:t>otros actores </a:t>
            </a:r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estará en contacto vuestro programa este año?: resto del profesorado del centro, familias, barrio-pueblo… ¿Cómo comunicaros con ellos? ¿Qué grado de implicación-participación os gustaría que tuvieran estos otros actores?</a:t>
            </a:r>
            <a:endParaRPr lang="es-ES" sz="1100" dirty="0">
              <a:latin typeface="Roboto Light" pitchFamily="2" charset="0"/>
              <a:ea typeface="Roboto Light" pitchFamily="2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00034" y="1928802"/>
            <a:ext cx="81439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Broadway" pitchFamily="82" charset="0"/>
                <a:ea typeface="Roboto Light" pitchFamily="2" charset="0"/>
              </a:rPr>
              <a:t>¿Quiénes trabajaréis en EpS este curso? (C.A., otros actores…)</a:t>
            </a:r>
          </a:p>
          <a:p>
            <a:endParaRPr lang="es-ES" sz="1200" dirty="0" smtClean="0">
              <a:latin typeface="Roboto Light" pitchFamily="2" charset="0"/>
              <a:ea typeface="Roboto Light" pitchFamily="2" charset="0"/>
            </a:endParaRPr>
          </a:p>
          <a:p>
            <a:r>
              <a:rPr lang="es-ES" sz="1200" dirty="0" smtClean="0">
                <a:latin typeface="Roboto Light" pitchFamily="2" charset="0"/>
                <a:ea typeface="Roboto Light" pitchFamily="2" charset="0"/>
              </a:rPr>
              <a:t>Define aquí…</a:t>
            </a:r>
          </a:p>
          <a:p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 </a:t>
            </a:r>
            <a:endParaRPr lang="es-ES" sz="1600" dirty="0">
              <a:latin typeface="Roboto Light" pitchFamily="2" charset="0"/>
              <a:ea typeface="Roboto Light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357422" y="68025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  <a:ea typeface="+mj-ea"/>
                <a:cs typeface="+mj-cs"/>
              </a:rPr>
              <a:t>¿Cómo?</a:t>
            </a:r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1438"/>
            <a:ext cx="1714488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2000232" y="642918"/>
            <a:ext cx="70009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Broadway" pitchFamily="82" charset="0"/>
                <a:ea typeface="Roboto Light" pitchFamily="2" charset="0"/>
              </a:rPr>
              <a:t>¿Cómo vais a trabajar el programa este año?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Dadle una vuelta a cómo desarrollar el programa de Escuelas para la Sostenibilidad este año. No os olvidéis de las fases metodológicas de nuestro programa: inicio (motivación-prediagnóstico), diagnóstico, reflexión, propuestas de mejora, acción. 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Recordad que no es necesario realizar una ecoauditoría completa a lo largo del curso.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En todo caso es importante que defináis cómo vais a dar protagonismo al alumnado.</a:t>
            </a:r>
            <a:endParaRPr lang="es-ES" sz="1100" dirty="0">
              <a:latin typeface="Roboto Light" pitchFamily="2" charset="0"/>
              <a:ea typeface="Roboto Light" pitchFamily="2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00034" y="3587123"/>
            <a:ext cx="81439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Broadway" pitchFamily="82" charset="0"/>
                <a:ea typeface="Roboto Light" pitchFamily="2" charset="0"/>
              </a:rPr>
              <a:t>¿Cómo vais a trabajar el programa este año?</a:t>
            </a:r>
          </a:p>
          <a:p>
            <a:endParaRPr lang="es-ES" sz="1400" dirty="0" smtClean="0">
              <a:latin typeface="Roboto Light" pitchFamily="2" charset="0"/>
              <a:ea typeface="Roboto Light" pitchFamily="2" charset="0"/>
            </a:endParaRPr>
          </a:p>
          <a:p>
            <a:r>
              <a:rPr lang="es-ES" sz="1400" dirty="0" smtClean="0">
                <a:latin typeface="Roboto Light" pitchFamily="2" charset="0"/>
                <a:ea typeface="Roboto Light" pitchFamily="2" charset="0"/>
              </a:rPr>
              <a:t>Define aquí…</a:t>
            </a:r>
          </a:p>
          <a:p>
            <a:endParaRPr lang="es-ES" sz="1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1814445"/>
            <a:ext cx="5857916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357422" y="71414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  <a:ea typeface="+mj-ea"/>
                <a:cs typeface="+mj-cs"/>
              </a:rPr>
              <a:t>¿Cuándo?</a:t>
            </a: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71438"/>
            <a:ext cx="1529044" cy="171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2000232" y="642918"/>
            <a:ext cx="7000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Broadway" pitchFamily="82" charset="0"/>
                <a:ea typeface="Roboto Light" pitchFamily="2" charset="0"/>
              </a:rPr>
              <a:t>¿Cuándo vais a desarrollar el programa este año?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Intentad añadir un pequeño cronograma, definir el número de CA que convocareis (intentado planificar al menos una por trimestre) y el objetivo principal de cada una de ellas.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Y recordad que no es necesario que desarrolléis todas las fases del programa en un mismo curso.</a:t>
            </a:r>
            <a:endParaRPr lang="es-ES" sz="1100" dirty="0">
              <a:latin typeface="Roboto Light" pitchFamily="2" charset="0"/>
              <a:ea typeface="Roboto Light" pitchFamily="2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00034" y="1928802"/>
            <a:ext cx="814393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Broadway" pitchFamily="82" charset="0"/>
                <a:ea typeface="Roboto Light" pitchFamily="2" charset="0"/>
              </a:rPr>
              <a:t>¿Cuándo vais a desarrollar el programa este año?</a:t>
            </a:r>
          </a:p>
          <a:p>
            <a:r>
              <a:rPr lang="es-ES" sz="1200" dirty="0" smtClean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r>
              <a:rPr lang="es-ES" sz="1400" dirty="0" smtClean="0">
                <a:latin typeface="Roboto Light" pitchFamily="2" charset="0"/>
                <a:ea typeface="Roboto Light" pitchFamily="2" charset="0"/>
              </a:rPr>
              <a:t>Define aquí…</a:t>
            </a:r>
          </a:p>
          <a:p>
            <a:endParaRPr lang="es-ES" sz="1400" dirty="0" smtClean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3357554" y="71414"/>
            <a:ext cx="53578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  <a:ea typeface="+mj-ea"/>
                <a:cs typeface="+mj-cs"/>
              </a:rPr>
              <a:t>Resultados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0"/>
            <a:ext cx="1866896" cy="1866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71670" y="142852"/>
            <a:ext cx="964762" cy="1404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3357554" y="642918"/>
            <a:ext cx="564360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Broadway" pitchFamily="82" charset="0"/>
                <a:ea typeface="Roboto Light" pitchFamily="2" charset="0"/>
              </a:rPr>
              <a:t>¿Cómo daréis a conocer vuestro trabajo? Educomunicación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¿Qué es ese palabro? La educomunicación es un proceso de enseñanza-aprendizaje en el que los participantes diseñan y desarrollan la acción o acciones comunicativas de sus proyectos (By Paula Pérez-XESC).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Vamos a pensar en cómo mostrar nuestro trabajo emitiendo buenos mensajes que dejen huella. Hay que tener claro a quién van dirigidos. Darle una vuelta a los posibles formatos empleados. Pensar en cómo difundirlos…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Un ejemplo: la comisión ambiental de un colegio de Barcelona, autodenominada “eskamots verds” nos invita a difundir el modelo de escuela sostenible creando tu comisión ambiental: https://www.youtube.com/watch?v=gThd3vLRpUc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00034" y="2487035"/>
            <a:ext cx="814393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Broadway" pitchFamily="82" charset="0"/>
                <a:ea typeface="Roboto Light" pitchFamily="2" charset="0"/>
              </a:rPr>
              <a:t>¿Cómo daréis a conocer vuestro trabajo? Educomunicación</a:t>
            </a:r>
          </a:p>
          <a:p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 </a:t>
            </a:r>
          </a:p>
          <a:p>
            <a:r>
              <a:rPr lang="es-ES" sz="1400" dirty="0" smtClean="0">
                <a:latin typeface="Roboto Light" pitchFamily="2" charset="0"/>
                <a:ea typeface="Roboto Light" pitchFamily="2" charset="0"/>
              </a:rPr>
              <a:t>Define aquí…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357422" y="71414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3600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  <a:ea typeface="+mj-ea"/>
                <a:cs typeface="+mj-cs"/>
              </a:rPr>
              <a:t>Necesidades</a:t>
            </a: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2" y="-71462"/>
            <a:ext cx="228601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CuadroTexto"/>
          <p:cNvSpPr txBox="1"/>
          <p:nvPr/>
        </p:nvSpPr>
        <p:spPr>
          <a:xfrm>
            <a:off x="2000232" y="642918"/>
            <a:ext cx="700092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00" dirty="0" smtClean="0">
                <a:latin typeface="Broadway" pitchFamily="82" charset="0"/>
                <a:ea typeface="Roboto Light" pitchFamily="2" charset="0"/>
              </a:rPr>
              <a:t>¿Qué necesito para desarrollar mi plan de Escuelas para la Sostenibilidad con éxito?</a:t>
            </a:r>
          </a:p>
          <a:p>
            <a:r>
              <a:rPr lang="es-ES" sz="1100" dirty="0" smtClean="0">
                <a:latin typeface="Roboto Light" pitchFamily="2" charset="0"/>
                <a:ea typeface="Roboto Light" pitchFamily="2" charset="0"/>
              </a:rPr>
              <a:t>Pide por esa boquita… Desde una reunión para refrescar el programa al claustro, hasta una actividad motivadora para comenzar a entender el problema sobre el que queremos investigar….</a:t>
            </a:r>
            <a:endParaRPr lang="es-ES" sz="1100" dirty="0">
              <a:latin typeface="Roboto Light" pitchFamily="2" charset="0"/>
              <a:ea typeface="Roboto Light" pitchFamily="2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500034" y="1928802"/>
            <a:ext cx="85011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latin typeface="Broadway" pitchFamily="82" charset="0"/>
                <a:ea typeface="Roboto Light" pitchFamily="2" charset="0"/>
              </a:rPr>
              <a:t>¿Qué necesito para desarrollar mi plan de Escuelas para la Sostenibilidad con éxito?</a:t>
            </a:r>
          </a:p>
          <a:p>
            <a:endParaRPr lang="es-ES" sz="1600" dirty="0" smtClean="0">
              <a:latin typeface="Broadway" pitchFamily="82" charset="0"/>
              <a:ea typeface="Roboto Light" pitchFamily="2" charset="0"/>
            </a:endParaRPr>
          </a:p>
          <a:p>
            <a:r>
              <a:rPr lang="es-ES" sz="1600" dirty="0" smtClean="0">
                <a:latin typeface="Roboto Light" pitchFamily="2" charset="0"/>
                <a:ea typeface="Roboto Light" pitchFamily="2" charset="0"/>
              </a:rPr>
              <a:t>Define aquí…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 Título"/>
          <p:cNvSpPr>
            <a:spLocks noGrp="1"/>
          </p:cNvSpPr>
          <p:nvPr>
            <p:ph type="ctrTitle"/>
          </p:nvPr>
        </p:nvSpPr>
        <p:spPr>
          <a:xfrm>
            <a:off x="4857752" y="458777"/>
            <a:ext cx="3929090" cy="2041529"/>
          </a:xfrm>
        </p:spPr>
        <p:txBody>
          <a:bodyPr>
            <a:normAutofit/>
          </a:bodyPr>
          <a:lstStyle/>
          <a:p>
            <a:r>
              <a:rPr lang="es-ES" sz="1800" dirty="0" smtClean="0">
                <a:latin typeface="Roboto Light" pitchFamily="2" charset="0"/>
                <a:ea typeface="Roboto Light" pitchFamily="2" charset="0"/>
                <a:cs typeface="+mn-cs"/>
              </a:rPr>
              <a:t>¡Gracias por vuestra </a:t>
            </a:r>
            <a:r>
              <a:rPr lang="es-ES" sz="2000" dirty="0" smtClean="0">
                <a:solidFill>
                  <a:schemeClr val="accent6">
                    <a:lumMod val="75000"/>
                  </a:schemeClr>
                </a:solidFill>
                <a:latin typeface="Broadway" pitchFamily="82" charset="0"/>
              </a:rPr>
              <a:t>implicación </a:t>
            </a:r>
            <a:r>
              <a:rPr lang="es-ES" sz="1800" dirty="0" smtClean="0">
                <a:latin typeface="Roboto Light" pitchFamily="2" charset="0"/>
                <a:ea typeface="Roboto Light" pitchFamily="2" charset="0"/>
                <a:cs typeface="+mn-cs"/>
              </a:rPr>
              <a:t>y aportación a las Escuelas para la Sostenibilidad!</a:t>
            </a:r>
            <a:br>
              <a:rPr lang="es-ES" sz="1800" dirty="0" smtClean="0">
                <a:latin typeface="Roboto Light" pitchFamily="2" charset="0"/>
                <a:ea typeface="Roboto Light" pitchFamily="2" charset="0"/>
                <a:cs typeface="+mn-cs"/>
              </a:rPr>
            </a:br>
            <a:r>
              <a:rPr lang="es-ES" sz="1800" dirty="0" smtClean="0">
                <a:latin typeface="Roboto Light" pitchFamily="2" charset="0"/>
                <a:ea typeface="Roboto Light" pitchFamily="2" charset="0"/>
                <a:cs typeface="+mn-cs"/>
              </a:rPr>
              <a:t>Os dejamos con las </a:t>
            </a:r>
            <a:r>
              <a:rPr lang="es-ES" sz="2000" dirty="0" smtClean="0">
                <a:solidFill>
                  <a:srgbClr val="99CC00"/>
                </a:solidFill>
                <a:latin typeface="Broadway" pitchFamily="82" charset="0"/>
              </a:rPr>
              <a:t>palabras</a:t>
            </a:r>
            <a:r>
              <a:rPr lang="es-ES" sz="2000" dirty="0" smtClean="0">
                <a:latin typeface="Broadway" pitchFamily="82" charset="0"/>
              </a:rPr>
              <a:t> </a:t>
            </a:r>
            <a:r>
              <a:rPr lang="es-ES" sz="1800" dirty="0" smtClean="0">
                <a:latin typeface="Roboto Light" pitchFamily="2" charset="0"/>
                <a:ea typeface="Roboto Light" pitchFamily="2" charset="0"/>
                <a:cs typeface="+mn-cs"/>
              </a:rPr>
              <a:t>con las que cerramos nuestro primer encuentro del Seminario.</a:t>
            </a:r>
            <a:endParaRPr lang="es-ES" sz="2000" b="1" dirty="0">
              <a:latin typeface="Broadway" pitchFamily="82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214290"/>
            <a:ext cx="4500594" cy="2189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0620" y="6215082"/>
            <a:ext cx="2382752" cy="5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6000768"/>
            <a:ext cx="1143008" cy="80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15 CuadroTexto"/>
          <p:cNvSpPr txBox="1"/>
          <p:nvPr/>
        </p:nvSpPr>
        <p:spPr>
          <a:xfrm>
            <a:off x="214282" y="2428868"/>
            <a:ext cx="8715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 smtClean="0">
                <a:latin typeface="Broadway" pitchFamily="82" charset="0"/>
                <a:ea typeface="Roboto Light" pitchFamily="2" charset="0"/>
              </a:rPr>
              <a:t>¿Con qué animo  afrontas el presente curso EpS?</a:t>
            </a:r>
            <a:r>
              <a:rPr lang="es-ES" sz="2400" dirty="0" smtClean="0">
                <a:latin typeface="Roboto Light" pitchFamily="2" charset="0"/>
                <a:ea typeface="Roboto Light" pitchFamily="2" charset="0"/>
              </a:rPr>
              <a:t> </a:t>
            </a:r>
            <a:endParaRPr lang="es-ES" sz="2400" dirty="0">
              <a:latin typeface="Roboto Light" pitchFamily="2" charset="0"/>
              <a:ea typeface="Roboto Light" pitchFamily="2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14480" y="2928934"/>
            <a:ext cx="5572164" cy="31343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</TotalTime>
  <Words>599</Words>
  <Application>Microsoft Office PowerPoint</Application>
  <PresentationFormat>Presentación en pantalla (4:3)</PresentationFormat>
  <Paragraphs>49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¡Gracias por vuestra implicación y aportación a las Escuelas para la Sostenibilidad! Os dejamos con las palabras con las que cerramos nuestro primer encuentro del Seminario.</vt:lpstr>
    </vt:vector>
  </TitlesOfParts>
  <Company>Usuario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USUARIO</dc:creator>
  <cp:lastModifiedBy>USUARIO</cp:lastModifiedBy>
  <cp:revision>45</cp:revision>
  <dcterms:created xsi:type="dcterms:W3CDTF">2021-10-20T10:58:02Z</dcterms:created>
  <dcterms:modified xsi:type="dcterms:W3CDTF">2022-10-20T12:20:07Z</dcterms:modified>
</cp:coreProperties>
</file>