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DBC00-4715-44FD-88FB-2234F4AAB907}" type="datetimeFigureOut">
              <a:rPr lang="es-ES" smtClean="0"/>
              <a:t>19/04/2022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393F9-74FE-4384-98A3-B33FA72DE03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280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DBC00-4715-44FD-88FB-2234F4AAB907}" type="datetimeFigureOut">
              <a:rPr lang="es-ES" smtClean="0"/>
              <a:t>19/04/2022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393F9-74FE-4384-98A3-B33FA72DE03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9579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DBC00-4715-44FD-88FB-2234F4AAB907}" type="datetimeFigureOut">
              <a:rPr lang="es-ES" smtClean="0"/>
              <a:t>19/04/2022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393F9-74FE-4384-98A3-B33FA72DE03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5658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DBC00-4715-44FD-88FB-2234F4AAB907}" type="datetimeFigureOut">
              <a:rPr lang="es-ES" smtClean="0"/>
              <a:t>19/04/2022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393F9-74FE-4384-98A3-B33FA72DE03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6120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DBC00-4715-44FD-88FB-2234F4AAB907}" type="datetimeFigureOut">
              <a:rPr lang="es-ES" smtClean="0"/>
              <a:t>19/04/2022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393F9-74FE-4384-98A3-B33FA72DE03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3972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DBC00-4715-44FD-88FB-2234F4AAB907}" type="datetimeFigureOut">
              <a:rPr lang="es-ES" smtClean="0"/>
              <a:t>19/04/2022</a:t>
            </a:fld>
            <a:endParaRPr lang="es-E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393F9-74FE-4384-98A3-B33FA72DE03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7696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DBC00-4715-44FD-88FB-2234F4AAB907}" type="datetimeFigureOut">
              <a:rPr lang="es-ES" smtClean="0"/>
              <a:t>19/04/2022</a:t>
            </a:fld>
            <a:endParaRPr lang="es-E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393F9-74FE-4384-98A3-B33FA72DE03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5200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DBC00-4715-44FD-88FB-2234F4AAB907}" type="datetimeFigureOut">
              <a:rPr lang="es-ES" smtClean="0"/>
              <a:t>19/04/2022</a:t>
            </a:fld>
            <a:endParaRPr lang="es-E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393F9-74FE-4384-98A3-B33FA72DE03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5121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DBC00-4715-44FD-88FB-2234F4AAB907}" type="datetimeFigureOut">
              <a:rPr lang="es-ES" smtClean="0"/>
              <a:t>19/04/2022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393F9-74FE-4384-98A3-B33FA72DE03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0975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DBC00-4715-44FD-88FB-2234F4AAB907}" type="datetimeFigureOut">
              <a:rPr lang="es-ES" smtClean="0"/>
              <a:t>19/04/2022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393F9-74FE-4384-98A3-B33FA72DE03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4541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DBC00-4715-44FD-88FB-2234F4AAB907}" type="datetimeFigureOut">
              <a:rPr lang="es-ES" smtClean="0"/>
              <a:t>19/04/2022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393F9-74FE-4384-98A3-B33FA72DE03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87096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DBC00-4715-44FD-88FB-2234F4AAB907}" type="datetimeFigureOut">
              <a:rPr lang="es-ES" smtClean="0"/>
              <a:t>19/04/2022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393F9-74FE-4384-98A3-B33FA72DE03D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366048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DBC00-4715-44FD-88FB-2234F4AAB907}" type="datetimeFigureOut">
              <a:rPr lang="es-ES" smtClean="0"/>
              <a:t>19/04/2022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393F9-74FE-4384-98A3-B33FA72DE03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23525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DBC00-4715-44FD-88FB-2234F4AAB907}" type="datetimeFigureOut">
              <a:rPr lang="es-ES" smtClean="0"/>
              <a:t>19/04/2022</a:t>
            </a:fld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393F9-74FE-4384-98A3-B33FA72DE03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4185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DBC00-4715-44FD-88FB-2234F4AAB907}" type="datetimeFigureOut">
              <a:rPr lang="es-ES" smtClean="0"/>
              <a:t>19/04/2022</a:t>
            </a:fld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393F9-74FE-4384-98A3-B33FA72DE03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3931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DBC00-4715-44FD-88FB-2234F4AAB907}" type="datetimeFigureOut">
              <a:rPr lang="es-ES" smtClean="0"/>
              <a:t>19/04/2022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393F9-74FE-4384-98A3-B33FA72DE03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14659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DBC00-4715-44FD-88FB-2234F4AAB907}" type="datetimeFigureOut">
              <a:rPr lang="es-ES" smtClean="0"/>
              <a:t>19/04/2022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393F9-74FE-4384-98A3-B33FA72DE03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8623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2BDBC00-4715-44FD-88FB-2234F4AAB907}" type="datetimeFigureOut">
              <a:rPr lang="es-ES" smtClean="0"/>
              <a:t>19/04/2022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393F9-74FE-4384-98A3-B33FA72DE03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45916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ietarteve.com/dia-escolar-no-violencia-paz-arenasdesanpedro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hyperlink" Target="https://creativecommons.org/licenses/by-nc-nd/3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iudaddemendoza.gob.ar/2012/10/02/dia-internacional-de-la-no-violencia/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-sa/3.0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0JachJQflkw" TargetMode="Externa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u6a3bQataKY" TargetMode="Externa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FB24CF-23EF-458E-86E5-481D0B51F5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6215" y="2254754"/>
            <a:ext cx="7276898" cy="1643156"/>
          </a:xfrm>
        </p:spPr>
        <p:txBody>
          <a:bodyPr/>
          <a:lstStyle/>
          <a:p>
            <a:r>
              <a:rPr lang="es-ES" dirty="0"/>
              <a:t>INTOLERANCIA Y RADICALISMO EN EL AULA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DBEFBA-FEE7-4AFF-AE7B-EA7B59B68B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6215" y="4046293"/>
            <a:ext cx="6520069" cy="861420"/>
          </a:xfrm>
        </p:spPr>
        <p:txBody>
          <a:bodyPr>
            <a:normAutofit fontScale="55000" lnSpcReduction="20000"/>
          </a:bodyPr>
          <a:lstStyle/>
          <a:p>
            <a:endParaRPr lang="es-ES" dirty="0"/>
          </a:p>
          <a:p>
            <a:r>
              <a:rPr lang="es-ES" sz="3600" dirty="0"/>
              <a:t>(APLICACIÓN DIDÁCTICA EN LA CLASE DE TUTORÍA)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0B7E025-DD6C-44E2-9A81-B25F68A319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878955" y="1539817"/>
            <a:ext cx="2755176" cy="2051796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098EC5C2-B8A9-4D92-87C4-825B784624D0}"/>
              </a:ext>
            </a:extLst>
          </p:cNvPr>
          <p:cNvSpPr txBox="1"/>
          <p:nvPr/>
        </p:nvSpPr>
        <p:spPr>
          <a:xfrm>
            <a:off x="8303113" y="3815461"/>
            <a:ext cx="379012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>
                <a:hlinkClick r:id="rId3" tooltip="https://tietarteve.com/dia-escolar-no-violencia-paz-arenasdesanpedro/"/>
              </a:rPr>
              <a:t>Esta foto</a:t>
            </a:r>
            <a:r>
              <a:rPr lang="es-ES" sz="900" dirty="0"/>
              <a:t> de Autor desconocido está bajo licencia </a:t>
            </a:r>
            <a:r>
              <a:rPr lang="es-ES" sz="900" dirty="0">
                <a:hlinkClick r:id="rId4" tooltip="https://creativecommons.org/licenses/by-nc-nd/3.0/"/>
              </a:rPr>
              <a:t>CC BY-NC-ND</a:t>
            </a:r>
            <a:endParaRPr lang="es-ES" sz="9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AED5F40-6D00-4090-9459-4502084C57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258" y="5432062"/>
            <a:ext cx="3068707" cy="107404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92B083F-295A-47DB-A974-6E1DFB346B1B}"/>
              </a:ext>
            </a:extLst>
          </p:cNvPr>
          <p:cNvSpPr txBox="1"/>
          <p:nvPr/>
        </p:nvSpPr>
        <p:spPr>
          <a:xfrm>
            <a:off x="4731029" y="5733680"/>
            <a:ext cx="44336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solidFill>
                  <a:schemeClr val="bg1"/>
                </a:solidFill>
              </a:rPr>
              <a:t>Carmela Val </a:t>
            </a:r>
            <a:r>
              <a:rPr lang="es-ES" sz="3200" dirty="0" err="1">
                <a:solidFill>
                  <a:schemeClr val="bg1"/>
                </a:solidFill>
              </a:rPr>
              <a:t>Gaudó</a:t>
            </a:r>
            <a:endParaRPr lang="es-E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032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915475-67FB-444D-A79B-E6BBE5DDA5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937" y="1285433"/>
            <a:ext cx="8825658" cy="861420"/>
          </a:xfrm>
        </p:spPr>
        <p:txBody>
          <a:bodyPr/>
          <a:lstStyle/>
          <a:p>
            <a:r>
              <a:rPr lang="es-ES" sz="2800" b="1" dirty="0"/>
              <a:t>DURACIÓN</a:t>
            </a:r>
            <a:r>
              <a:rPr lang="es-ES" sz="2800" dirty="0"/>
              <a:t>: 1 SESIÓN LECTIVA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133FE24-2305-428F-B10B-C650D60180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2418534"/>
            <a:ext cx="8825658" cy="861420"/>
          </a:xfrm>
        </p:spPr>
        <p:txBody>
          <a:bodyPr>
            <a:normAutofit/>
          </a:bodyPr>
          <a:lstStyle/>
          <a:p>
            <a:r>
              <a:rPr lang="es-ES" sz="2800" b="1" dirty="0"/>
              <a:t>CURSO</a:t>
            </a:r>
            <a:r>
              <a:rPr lang="es-ES" sz="2800" dirty="0"/>
              <a:t>: 3º DE LA ESO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0549B1C9-08A6-4E54-9FF1-5335AF2A459B}"/>
              </a:ext>
            </a:extLst>
          </p:cNvPr>
          <p:cNvSpPr txBox="1">
            <a:spLocks/>
          </p:cNvSpPr>
          <p:nvPr/>
        </p:nvSpPr>
        <p:spPr>
          <a:xfrm>
            <a:off x="1154955" y="4605104"/>
            <a:ext cx="8825658" cy="8614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800" b="1" dirty="0"/>
              <a:t>OBJETIVO PRINCIPAL</a:t>
            </a:r>
            <a:r>
              <a:rPr lang="es-ES" sz="2800" dirty="0"/>
              <a:t>: FOMENTAR UN CLIMA DE PAZ, RESPETO Y TOLERANCIA EN EL AULA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BD000784-333E-4449-A8E7-B1F94975DA73}"/>
              </a:ext>
            </a:extLst>
          </p:cNvPr>
          <p:cNvSpPr txBox="1">
            <a:spLocks/>
          </p:cNvSpPr>
          <p:nvPr/>
        </p:nvSpPr>
        <p:spPr>
          <a:xfrm>
            <a:off x="1154955" y="3279954"/>
            <a:ext cx="8825658" cy="86142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s-ES" sz="2800" b="1" dirty="0"/>
              <a:t>OCASIÓN: </a:t>
            </a:r>
            <a:r>
              <a:rPr lang="es-ES" sz="2800" dirty="0"/>
              <a:t>30 DE ENERO (DÍA DE LA NO VIOLENCIA Y LA PAZ)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B1730D8-0066-4854-A215-C7EAD07EE2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706875" y="708208"/>
            <a:ext cx="3444289" cy="185461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20FB9BA-66BC-445B-9ED3-AADD02905283}"/>
              </a:ext>
            </a:extLst>
          </p:cNvPr>
          <p:cNvSpPr txBox="1"/>
          <p:nvPr/>
        </p:nvSpPr>
        <p:spPr>
          <a:xfrm>
            <a:off x="6706876" y="2649617"/>
            <a:ext cx="36373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>
                <a:hlinkClick r:id="rId3" tooltip="https://ciudaddemendoza.gob.ar/2012/10/02/dia-internacional-de-la-no-violencia/"/>
              </a:rPr>
              <a:t>Esta foto</a:t>
            </a:r>
            <a:r>
              <a:rPr lang="es-ES" sz="900" dirty="0"/>
              <a:t> de Autor desconocido está bajo licencia </a:t>
            </a:r>
            <a:r>
              <a:rPr lang="es-ES" sz="900" dirty="0">
                <a:hlinkClick r:id="rId4" tooltip="https://creativecommons.org/licenses/by-sa/3.0/"/>
              </a:rPr>
              <a:t>CC BY-SA</a:t>
            </a:r>
            <a:endParaRPr lang="es-ES" sz="900" dirty="0"/>
          </a:p>
        </p:txBody>
      </p:sp>
    </p:spTree>
    <p:extLst>
      <p:ext uri="{BB962C8B-B14F-4D97-AF65-F5344CB8AC3E}">
        <p14:creationId xmlns:p14="http://schemas.microsoft.com/office/powerpoint/2010/main" val="214801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D5C08E-FEA5-4392-B6AE-0A360A4AF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1292087"/>
            <a:ext cx="9155237" cy="1716157"/>
          </a:xfrm>
        </p:spPr>
        <p:txBody>
          <a:bodyPr/>
          <a:lstStyle/>
          <a:p>
            <a:r>
              <a:rPr lang="es-ES" sz="2400" dirty="0"/>
              <a:t>Los 5 primeros minutos de la sesión se dedicarán a preguntar a los alumnos qué entienden ellos por violencia, si la han sufrido y en qué ocasión (por género, por origen étnico, por orientación sexual, por discapacidad…). </a:t>
            </a:r>
            <a:br>
              <a:rPr lang="es-ES" sz="2200" dirty="0"/>
            </a:br>
            <a:endParaRPr lang="es-ES" sz="220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10B0520-4C33-4FFD-81A1-F44F23E12F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4" y="3203713"/>
            <a:ext cx="8825659" cy="2362200"/>
          </a:xfrm>
        </p:spPr>
        <p:txBody>
          <a:bodyPr>
            <a:normAutofit/>
          </a:bodyPr>
          <a:lstStyle/>
          <a:p>
            <a:r>
              <a:rPr lang="es-ES" sz="2400" dirty="0"/>
              <a:t>Posteriormente, veremos el vídeo oficial de la campaña “No </a:t>
            </a:r>
            <a:r>
              <a:rPr lang="es-ES" sz="2400" dirty="0" err="1"/>
              <a:t>hate</a:t>
            </a:r>
            <a:r>
              <a:rPr lang="es-ES" sz="2400" dirty="0"/>
              <a:t>” de </a:t>
            </a:r>
            <a:r>
              <a:rPr lang="es-ES" sz="2400" dirty="0" err="1"/>
              <a:t>youtube</a:t>
            </a:r>
            <a:r>
              <a:rPr lang="es-ES" sz="2400" dirty="0"/>
              <a:t> de 6:40 minutos de duración.</a:t>
            </a:r>
          </a:p>
          <a:p>
            <a:r>
              <a:rPr lang="es-ES" sz="2400" dirty="0">
                <a:hlinkClick r:id="rId2"/>
              </a:rPr>
              <a:t>https://www.youtube.com/watch?v=0JachJQflkw</a:t>
            </a:r>
            <a:endParaRPr lang="es-ES" sz="2400" dirty="0"/>
          </a:p>
          <a:p>
            <a:r>
              <a:rPr lang="es-ES" sz="2400" dirty="0"/>
              <a:t>Tras el visionado, se pondrá en común las diversas opiniones de los alumnos respecto al vídeo. </a:t>
            </a:r>
          </a:p>
        </p:txBody>
      </p:sp>
    </p:spTree>
    <p:extLst>
      <p:ext uri="{BB962C8B-B14F-4D97-AF65-F5344CB8AC3E}">
        <p14:creationId xmlns:p14="http://schemas.microsoft.com/office/powerpoint/2010/main" val="1052031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4C68C8-3831-4239-B549-02615D1F6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546652"/>
            <a:ext cx="8825659" cy="1981200"/>
          </a:xfrm>
        </p:spPr>
        <p:txBody>
          <a:bodyPr/>
          <a:lstStyle/>
          <a:p>
            <a:r>
              <a:rPr lang="es-ES" sz="2400" dirty="0"/>
              <a:t>Los diez siguientes minutos se dedicarán a hablar sobre el resurgimiento de grupos neonazis en España y se pondrá el vídeo sobre la noticia “contra el </a:t>
            </a:r>
            <a:r>
              <a:rPr lang="es-ES" sz="2400" dirty="0" err="1"/>
              <a:t>supremacismo</a:t>
            </a:r>
            <a:r>
              <a:rPr lang="es-ES" sz="2400" dirty="0"/>
              <a:t> blanco y el neonazismo” de 1:43 minutos de duración. También se puede hacer referencia a la película “American </a:t>
            </a:r>
            <a:r>
              <a:rPr lang="es-ES" sz="2400" dirty="0" err="1"/>
              <a:t>History</a:t>
            </a:r>
            <a:r>
              <a:rPr lang="es-ES" sz="2400" dirty="0"/>
              <a:t> X” que nos invita a reflexionar sobre las conductas intolerantes y racistas.</a:t>
            </a:r>
            <a:br>
              <a:rPr lang="es-ES" sz="2400" dirty="0"/>
            </a:br>
            <a:r>
              <a:rPr lang="es-ES" sz="2400" dirty="0">
                <a:hlinkClick r:id="rId2"/>
              </a:rPr>
              <a:t>https://www.youtube.com/watch?v=u6a3bQataKY</a:t>
            </a:r>
            <a:br>
              <a:rPr lang="es-ES" sz="2400" dirty="0"/>
            </a:br>
            <a:endParaRPr lang="es-ES" sz="240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E6BA171-7A9E-4C6F-91B6-56F1C6ACC9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4" y="3856383"/>
            <a:ext cx="8825659" cy="2362200"/>
          </a:xfrm>
        </p:spPr>
        <p:txBody>
          <a:bodyPr>
            <a:noAutofit/>
          </a:bodyPr>
          <a:lstStyle/>
          <a:p>
            <a:r>
              <a:rPr lang="es-ES" sz="2400" dirty="0"/>
              <a:t>Tras ver el vídeo se abordará el tema de la inmigración utilizando como referente el artículo 13 de la Declaración Universal de los Derechos Humanos:</a:t>
            </a:r>
          </a:p>
          <a:p>
            <a:r>
              <a:rPr lang="es-ES" sz="2400" dirty="0"/>
              <a:t>DECLARACIÓN UNIVERSAL DE LOS DERECHOS HUMANOS </a:t>
            </a:r>
          </a:p>
          <a:p>
            <a:r>
              <a:rPr lang="es-ES" sz="2400" dirty="0"/>
              <a:t>ART. 13 : </a:t>
            </a:r>
            <a:r>
              <a:rPr lang="es-ES" sz="2400" b="1" dirty="0"/>
              <a:t>TODA PERSONA TIENE DERECHO A LA LIBRE CIRCULACIÓN Y A ELEGIR LIBREMENTE SU RESIDENCIA</a:t>
            </a:r>
            <a:r>
              <a:rPr lang="es-ES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25217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377888-4FCC-49EA-B266-9F7DBB19F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913" y="540576"/>
            <a:ext cx="6215269" cy="1981200"/>
          </a:xfrm>
        </p:spPr>
        <p:txBody>
          <a:bodyPr/>
          <a:lstStyle/>
          <a:p>
            <a:r>
              <a:rPr lang="es-ES" sz="2400" dirty="0"/>
              <a:t>Para finalizar veremos el vídeo del Ayuntamiento de Zaragoza “En tu piel” que une a 10 jóvenes aragoneses de diferente origen cultural que hablan sobre sus experiencias y relaciones con los demás con el objetivo de fomentar la convivencia y la tolerancia. </a:t>
            </a:r>
            <a:br>
              <a:rPr lang="es-ES" sz="2400" dirty="0"/>
            </a:br>
            <a:br>
              <a:rPr lang="es-ES" sz="2000" dirty="0"/>
            </a:br>
            <a:r>
              <a:rPr lang="es-ES" sz="2400" dirty="0"/>
              <a:t>Tras ver el vídeo y teniendo como referente actual la guerra en Ucrania, se hará una pequeña dinámica con el fin de ponerse en la piel del otro en la que cada alumno y alumna deberá contestar a la siguiente pregunta: </a:t>
            </a:r>
            <a:br>
              <a:rPr lang="es-ES" sz="2000" dirty="0"/>
            </a:br>
            <a:br>
              <a:rPr lang="es-ES" sz="2000" dirty="0"/>
            </a:br>
            <a:r>
              <a:rPr lang="es-ES" sz="3200" b="1" dirty="0"/>
              <a:t>DEJARÍAS TU PAÍS? </a:t>
            </a:r>
            <a:br>
              <a:rPr lang="es-ES" sz="2000" dirty="0"/>
            </a:br>
            <a:br>
              <a:rPr lang="es-ES" sz="2000" dirty="0"/>
            </a:br>
            <a:endParaRPr lang="es-ES" sz="20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9429624-3DFE-4AFB-BC0F-BDBB2A9A40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14" t="38835" r="35869" b="30232"/>
          <a:stretch/>
        </p:blipFill>
        <p:spPr>
          <a:xfrm>
            <a:off x="7580244" y="2140776"/>
            <a:ext cx="3935895" cy="257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1013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106</TotalTime>
  <Words>403</Words>
  <Application>Microsoft Office PowerPoint</Application>
  <PresentationFormat>Panorámica</PresentationFormat>
  <Paragraphs>19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Ion</vt:lpstr>
      <vt:lpstr>INTOLERANCIA Y RADICALISMO EN EL AULA</vt:lpstr>
      <vt:lpstr>DURACIÓN: 1 SESIÓN LECTIVA</vt:lpstr>
      <vt:lpstr>Los 5 primeros minutos de la sesión se dedicarán a preguntar a los alumnos qué entienden ellos por violencia, si la han sufrido y en qué ocasión (por género, por origen étnico, por orientación sexual, por discapacidad…).  </vt:lpstr>
      <vt:lpstr>Los diez siguientes minutos se dedicarán a hablar sobre el resurgimiento de grupos neonazis en España y se pondrá el vídeo sobre la noticia “contra el supremacismo blanco y el neonazismo” de 1:43 minutos de duración. También se puede hacer referencia a la película “American History X” que nos invita a reflexionar sobre las conductas intolerantes y racistas. https://www.youtube.com/watch?v=u6a3bQataKY </vt:lpstr>
      <vt:lpstr>Para finalizar veremos el vídeo del Ayuntamiento de Zaragoza “En tu piel” que une a 10 jóvenes aragoneses de diferente origen cultural que hablan sobre sus experiencias y relaciones con los demás con el objetivo de fomentar la convivencia y la tolerancia.   Tras ver el vídeo y teniendo como referente actual la guerra en Ucrania, se hará una pequeña dinámica con el fin de ponerse en la piel del otro en la que cada alumno y alumna deberá contestar a la siguiente pregunta:   DEJARÍAS TU PAÍS?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INTOLERANCIA Y RADICALISMO EN EL AULA</dc:title>
  <dc:creator>CARMELA VAL GAUDO</dc:creator>
  <cp:lastModifiedBy>CARMELA VAL GAUDO</cp:lastModifiedBy>
  <cp:revision>4</cp:revision>
  <dcterms:created xsi:type="dcterms:W3CDTF">2022-04-04T15:53:56Z</dcterms:created>
  <dcterms:modified xsi:type="dcterms:W3CDTF">2022-04-19T08:40:33Z</dcterms:modified>
</cp:coreProperties>
</file>