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diagrams/data1.xml" ContentType="application/vnd.openxmlformats-officedocument.drawingml.diagramData+xml"/>
  <Override PartName="/ppt/slideMasters/slideMaster1.xml" ContentType="application/vnd.openxmlformats-officedocument.presentationml.slideMaster+xml"/>
  <Override PartName="/ppt/slideLayouts/slideLayout1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1.xml" ContentType="application/vnd.openxmlformats-officedocument.theme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2" r:id="rId1"/>
  </p:sldMasterIdLst>
  <p:sldIdLst>
    <p:sldId id="343" r:id="rId2"/>
    <p:sldId id="257" r:id="rId3"/>
    <p:sldId id="261" r:id="rId4"/>
    <p:sldId id="259" r:id="rId5"/>
    <p:sldId id="260" r:id="rId6"/>
    <p:sldId id="348" r:id="rId7"/>
    <p:sldId id="349" r:id="rId8"/>
    <p:sldId id="350" r:id="rId9"/>
    <p:sldId id="369" r:id="rId10"/>
    <p:sldId id="258" r:id="rId11"/>
    <p:sldId id="269" r:id="rId12"/>
    <p:sldId id="279" r:id="rId13"/>
    <p:sldId id="309" r:id="rId14"/>
    <p:sldId id="314" r:id="rId15"/>
    <p:sldId id="326" r:id="rId16"/>
    <p:sldId id="370" r:id="rId17"/>
    <p:sldId id="344" r:id="rId18"/>
    <p:sldId id="345" r:id="rId19"/>
    <p:sldId id="346" r:id="rId20"/>
    <p:sldId id="352" r:id="rId21"/>
    <p:sldId id="347" r:id="rId22"/>
    <p:sldId id="365" r:id="rId23"/>
    <p:sldId id="358" r:id="rId24"/>
    <p:sldId id="372" r:id="rId25"/>
    <p:sldId id="373" r:id="rId26"/>
    <p:sldId id="371" r:id="rId27"/>
    <p:sldId id="375" r:id="rId28"/>
    <p:sldId id="376" r:id="rId29"/>
    <p:sldId id="377" r:id="rId30"/>
    <p:sldId id="378" r:id="rId31"/>
    <p:sldId id="379" r:id="rId32"/>
    <p:sldId id="380" r:id="rId33"/>
    <p:sldId id="381" r:id="rId34"/>
    <p:sldId id="382" r:id="rId35"/>
    <p:sldId id="383" r:id="rId36"/>
    <p:sldId id="374" r:id="rId37"/>
    <p:sldId id="351" r:id="rId38"/>
    <p:sldId id="421" r:id="rId39"/>
    <p:sldId id="419" r:id="rId40"/>
    <p:sldId id="389" r:id="rId41"/>
    <p:sldId id="384" r:id="rId42"/>
    <p:sldId id="385" r:id="rId43"/>
    <p:sldId id="386" r:id="rId44"/>
    <p:sldId id="390" r:id="rId45"/>
    <p:sldId id="391" r:id="rId46"/>
    <p:sldId id="387" r:id="rId47"/>
    <p:sldId id="354" r:id="rId48"/>
    <p:sldId id="355" r:id="rId49"/>
    <p:sldId id="356" r:id="rId50"/>
    <p:sldId id="357" r:id="rId51"/>
    <p:sldId id="392" r:id="rId52"/>
    <p:sldId id="388" r:id="rId53"/>
    <p:sldId id="393" r:id="rId54"/>
    <p:sldId id="394" r:id="rId55"/>
    <p:sldId id="395" r:id="rId56"/>
    <p:sldId id="404" r:id="rId57"/>
    <p:sldId id="403" r:id="rId58"/>
    <p:sldId id="405" r:id="rId59"/>
    <p:sldId id="406" r:id="rId60"/>
    <p:sldId id="407" r:id="rId61"/>
    <p:sldId id="408" r:id="rId62"/>
    <p:sldId id="409" r:id="rId63"/>
    <p:sldId id="410" r:id="rId64"/>
    <p:sldId id="411" r:id="rId65"/>
    <p:sldId id="412" r:id="rId66"/>
    <p:sldId id="413" r:id="rId67"/>
    <p:sldId id="414" r:id="rId68"/>
    <p:sldId id="415" r:id="rId69"/>
    <p:sldId id="416" r:id="rId70"/>
    <p:sldId id="417" r:id="rId71"/>
    <p:sldId id="418" r:id="rId72"/>
    <p:sldId id="363" r:id="rId73"/>
    <p:sldId id="364" r:id="rId74"/>
    <p:sldId id="359" r:id="rId75"/>
    <p:sldId id="360" r:id="rId76"/>
    <p:sldId id="361" r:id="rId77"/>
    <p:sldId id="362" r:id="rId78"/>
    <p:sldId id="353" r:id="rId79"/>
    <p:sldId id="367" r:id="rId80"/>
    <p:sldId id="366" r:id="rId81"/>
    <p:sldId id="368" r:id="rId82"/>
    <p:sldId id="397" r:id="rId83"/>
    <p:sldId id="398" r:id="rId84"/>
    <p:sldId id="399" r:id="rId85"/>
    <p:sldId id="400" r:id="rId86"/>
    <p:sldId id="401" r:id="rId87"/>
    <p:sldId id="402" r:id="rId88"/>
    <p:sldId id="420" r:id="rId89"/>
    <p:sldId id="422" r:id="rId90"/>
    <p:sldId id="423" r:id="rId91"/>
    <p:sldId id="424" r:id="rId92"/>
    <p:sldId id="425" r:id="rId93"/>
    <p:sldId id="426" r:id="rId94"/>
    <p:sldId id="427" r:id="rId95"/>
    <p:sldId id="428" r:id="rId96"/>
    <p:sldId id="432" r:id="rId97"/>
    <p:sldId id="296" r:id="rId98"/>
    <p:sldId id="297" r:id="rId99"/>
    <p:sldId id="299" r:id="rId100"/>
    <p:sldId id="300" r:id="rId101"/>
    <p:sldId id="430" r:id="rId102"/>
    <p:sldId id="431" r:id="rId103"/>
    <p:sldId id="256" r:id="rId104"/>
    <p:sldId id="434" r:id="rId105"/>
    <p:sldId id="435" r:id="rId106"/>
    <p:sldId id="436" r:id="rId107"/>
    <p:sldId id="433" r:id="rId108"/>
    <p:sldId id="429" r:id="rId10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203" autoAdjust="0"/>
    <p:restoredTop sz="94660"/>
  </p:normalViewPr>
  <p:slideViewPr>
    <p:cSldViewPr snapToGrid="0">
      <p:cViewPr varScale="1">
        <p:scale>
          <a:sx n="77" d="100"/>
          <a:sy n="77" d="100"/>
        </p:scale>
        <p:origin x="55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-1125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theme" Target="theme/theme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tableStyles" Target="tableStyles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customXml" Target="../customXml/item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presProps" Target="presProps.xml"/><Relationship Id="rId115" Type="http://schemas.openxmlformats.org/officeDocument/2006/relationships/customXml" Target="../customXml/item2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98E3BC4-60BE-40E4-BEBE-2F5FBF58FC06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AEED7D80-CD36-4927-8180-A67DC67331DB}">
      <dgm:prSet/>
      <dgm:spPr/>
      <dgm:t>
        <a:bodyPr/>
        <a:lstStyle/>
        <a:p>
          <a:r>
            <a:rPr lang="es-ES"/>
            <a:t>Cada vez van a cambiar más rápido los estilos</a:t>
          </a:r>
          <a:endParaRPr lang="en-US"/>
        </a:p>
      </dgm:t>
    </dgm:pt>
    <dgm:pt modelId="{8BE97FAD-5237-45B9-A158-D1FB635A2E5B}" type="parTrans" cxnId="{1D33E8C9-D833-43F9-918F-6B6F8DD3C7FE}">
      <dgm:prSet/>
      <dgm:spPr/>
      <dgm:t>
        <a:bodyPr/>
        <a:lstStyle/>
        <a:p>
          <a:endParaRPr lang="en-US"/>
        </a:p>
      </dgm:t>
    </dgm:pt>
    <dgm:pt modelId="{88857A00-7879-4C8D-B889-0F2834C91FF1}" type="sibTrans" cxnId="{1D33E8C9-D833-43F9-918F-6B6F8DD3C7FE}">
      <dgm:prSet/>
      <dgm:spPr/>
      <dgm:t>
        <a:bodyPr/>
        <a:lstStyle/>
        <a:p>
          <a:endParaRPr lang="en-US"/>
        </a:p>
      </dgm:t>
    </dgm:pt>
    <dgm:pt modelId="{BD845112-DF76-4327-9AE7-C80EDDC93F24}">
      <dgm:prSet/>
      <dgm:spPr/>
      <dgm:t>
        <a:bodyPr/>
        <a:lstStyle/>
        <a:p>
          <a:r>
            <a:rPr lang="es-ES"/>
            <a:t>Tienen vinculaciones políticas</a:t>
          </a:r>
          <a:endParaRPr lang="en-US"/>
        </a:p>
      </dgm:t>
    </dgm:pt>
    <dgm:pt modelId="{82203C35-2AEA-4DF4-AC49-0F9886CBBAE6}" type="parTrans" cxnId="{428A42B6-393D-4A70-A194-8F6B4A364417}">
      <dgm:prSet/>
      <dgm:spPr/>
      <dgm:t>
        <a:bodyPr/>
        <a:lstStyle/>
        <a:p>
          <a:endParaRPr lang="en-US"/>
        </a:p>
      </dgm:t>
    </dgm:pt>
    <dgm:pt modelId="{C8FAB697-713F-44C9-A800-B1ADE574349E}" type="sibTrans" cxnId="{428A42B6-393D-4A70-A194-8F6B4A364417}">
      <dgm:prSet/>
      <dgm:spPr/>
      <dgm:t>
        <a:bodyPr/>
        <a:lstStyle/>
        <a:p>
          <a:endParaRPr lang="en-US"/>
        </a:p>
      </dgm:t>
    </dgm:pt>
    <dgm:pt modelId="{CB252B86-D228-4D98-BFDF-BE618016C7F8}">
      <dgm:prSet/>
      <dgm:spPr/>
      <dgm:t>
        <a:bodyPr/>
        <a:lstStyle/>
        <a:p>
          <a:r>
            <a:rPr lang="es-ES"/>
            <a:t>La Revolución Industrial supone un gran impacto en el Arte (y en todo)</a:t>
          </a:r>
          <a:endParaRPr lang="en-US"/>
        </a:p>
      </dgm:t>
    </dgm:pt>
    <dgm:pt modelId="{49BE4F90-2B8D-4130-830C-D5D4ED171799}" type="parTrans" cxnId="{77C3EA66-7939-4D8A-9B10-585BF7EA80F0}">
      <dgm:prSet/>
      <dgm:spPr/>
      <dgm:t>
        <a:bodyPr/>
        <a:lstStyle/>
        <a:p>
          <a:endParaRPr lang="en-US"/>
        </a:p>
      </dgm:t>
    </dgm:pt>
    <dgm:pt modelId="{38DA6A01-3A19-467F-8563-E5E961524784}" type="sibTrans" cxnId="{77C3EA66-7939-4D8A-9B10-585BF7EA80F0}">
      <dgm:prSet/>
      <dgm:spPr/>
      <dgm:t>
        <a:bodyPr/>
        <a:lstStyle/>
        <a:p>
          <a:endParaRPr lang="en-US"/>
        </a:p>
      </dgm:t>
    </dgm:pt>
    <dgm:pt modelId="{E475DEF1-5F8B-449D-A0A8-DDB394134B76}">
      <dgm:prSet/>
      <dgm:spPr/>
      <dgm:t>
        <a:bodyPr/>
        <a:lstStyle/>
        <a:p>
          <a:r>
            <a:rPr lang="es-ES"/>
            <a:t>Las Guerras mundiales van a cambiar la forma de ver y entender el mundo, y por tanto el Arte</a:t>
          </a:r>
          <a:endParaRPr lang="en-US"/>
        </a:p>
      </dgm:t>
    </dgm:pt>
    <dgm:pt modelId="{768AD815-7579-4FC7-8566-919023FED143}" type="parTrans" cxnId="{B6CA17E7-5C09-492B-9C18-A7F82C2446DA}">
      <dgm:prSet/>
      <dgm:spPr/>
      <dgm:t>
        <a:bodyPr/>
        <a:lstStyle/>
        <a:p>
          <a:endParaRPr lang="en-US"/>
        </a:p>
      </dgm:t>
    </dgm:pt>
    <dgm:pt modelId="{8E0DFA1B-5290-4095-81C3-5A8C103C7D2F}" type="sibTrans" cxnId="{B6CA17E7-5C09-492B-9C18-A7F82C2446DA}">
      <dgm:prSet/>
      <dgm:spPr/>
      <dgm:t>
        <a:bodyPr/>
        <a:lstStyle/>
        <a:p>
          <a:endParaRPr lang="en-US"/>
        </a:p>
      </dgm:t>
    </dgm:pt>
    <dgm:pt modelId="{8ED90075-DDDC-4170-BEF2-153B8EC73052}" type="pres">
      <dgm:prSet presAssocID="{898E3BC4-60BE-40E4-BEBE-2F5FBF58FC06}" presName="linear" presStyleCnt="0">
        <dgm:presLayoutVars>
          <dgm:animLvl val="lvl"/>
          <dgm:resizeHandles val="exact"/>
        </dgm:presLayoutVars>
      </dgm:prSet>
      <dgm:spPr/>
    </dgm:pt>
    <dgm:pt modelId="{D149A303-368A-479B-A0B1-6CAD299C36A2}" type="pres">
      <dgm:prSet presAssocID="{AEED7D80-CD36-4927-8180-A67DC67331DB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FC164AC3-6BC3-4C6E-A34A-0EBF81C035DA}" type="pres">
      <dgm:prSet presAssocID="{88857A00-7879-4C8D-B889-0F2834C91FF1}" presName="spacer" presStyleCnt="0"/>
      <dgm:spPr/>
    </dgm:pt>
    <dgm:pt modelId="{6CA59C97-6131-4A6F-BFA6-AF613AECC5C0}" type="pres">
      <dgm:prSet presAssocID="{BD845112-DF76-4327-9AE7-C80EDDC93F24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76C19902-621A-4BD0-B298-7FF9AEEA47CD}" type="pres">
      <dgm:prSet presAssocID="{C8FAB697-713F-44C9-A800-B1ADE574349E}" presName="spacer" presStyleCnt="0"/>
      <dgm:spPr/>
    </dgm:pt>
    <dgm:pt modelId="{CE5301CB-5871-4D82-BB02-1BD4C15352F0}" type="pres">
      <dgm:prSet presAssocID="{CB252B86-D228-4D98-BFDF-BE618016C7F8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65EB4F98-22D2-4DD8-8C7C-930845174271}" type="pres">
      <dgm:prSet presAssocID="{38DA6A01-3A19-467F-8563-E5E961524784}" presName="spacer" presStyleCnt="0"/>
      <dgm:spPr/>
    </dgm:pt>
    <dgm:pt modelId="{296FBB04-38F3-4E4B-A084-EB48397D5E82}" type="pres">
      <dgm:prSet presAssocID="{E475DEF1-5F8B-449D-A0A8-DDB394134B76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97EFA52F-DFDE-48BC-BBF8-4FD38BF71FFA}" type="presOf" srcId="{E475DEF1-5F8B-449D-A0A8-DDB394134B76}" destId="{296FBB04-38F3-4E4B-A084-EB48397D5E82}" srcOrd="0" destOrd="0" presId="urn:microsoft.com/office/officeart/2005/8/layout/vList2"/>
    <dgm:cxn modelId="{77C3EA66-7939-4D8A-9B10-585BF7EA80F0}" srcId="{898E3BC4-60BE-40E4-BEBE-2F5FBF58FC06}" destId="{CB252B86-D228-4D98-BFDF-BE618016C7F8}" srcOrd="2" destOrd="0" parTransId="{49BE4F90-2B8D-4130-830C-D5D4ED171799}" sibTransId="{38DA6A01-3A19-467F-8563-E5E961524784}"/>
    <dgm:cxn modelId="{B57E3F72-8E70-44BB-8BFF-767C5B8BAE93}" type="presOf" srcId="{CB252B86-D228-4D98-BFDF-BE618016C7F8}" destId="{CE5301CB-5871-4D82-BB02-1BD4C15352F0}" srcOrd="0" destOrd="0" presId="urn:microsoft.com/office/officeart/2005/8/layout/vList2"/>
    <dgm:cxn modelId="{BD366C99-59A2-4A33-95B8-891734788848}" type="presOf" srcId="{898E3BC4-60BE-40E4-BEBE-2F5FBF58FC06}" destId="{8ED90075-DDDC-4170-BEF2-153B8EC73052}" srcOrd="0" destOrd="0" presId="urn:microsoft.com/office/officeart/2005/8/layout/vList2"/>
    <dgm:cxn modelId="{DE0D099B-05DD-44E3-98B8-92AD3D81F278}" type="presOf" srcId="{AEED7D80-CD36-4927-8180-A67DC67331DB}" destId="{D149A303-368A-479B-A0B1-6CAD299C36A2}" srcOrd="0" destOrd="0" presId="urn:microsoft.com/office/officeart/2005/8/layout/vList2"/>
    <dgm:cxn modelId="{428A42B6-393D-4A70-A194-8F6B4A364417}" srcId="{898E3BC4-60BE-40E4-BEBE-2F5FBF58FC06}" destId="{BD845112-DF76-4327-9AE7-C80EDDC93F24}" srcOrd="1" destOrd="0" parTransId="{82203C35-2AEA-4DF4-AC49-0F9886CBBAE6}" sibTransId="{C8FAB697-713F-44C9-A800-B1ADE574349E}"/>
    <dgm:cxn modelId="{1D33E8C9-D833-43F9-918F-6B6F8DD3C7FE}" srcId="{898E3BC4-60BE-40E4-BEBE-2F5FBF58FC06}" destId="{AEED7D80-CD36-4927-8180-A67DC67331DB}" srcOrd="0" destOrd="0" parTransId="{8BE97FAD-5237-45B9-A158-D1FB635A2E5B}" sibTransId="{88857A00-7879-4C8D-B889-0F2834C91FF1}"/>
    <dgm:cxn modelId="{262DC3E2-25B8-41D6-B44F-A3288DFBC6E1}" type="presOf" srcId="{BD845112-DF76-4327-9AE7-C80EDDC93F24}" destId="{6CA59C97-6131-4A6F-BFA6-AF613AECC5C0}" srcOrd="0" destOrd="0" presId="urn:microsoft.com/office/officeart/2005/8/layout/vList2"/>
    <dgm:cxn modelId="{B6CA17E7-5C09-492B-9C18-A7F82C2446DA}" srcId="{898E3BC4-60BE-40E4-BEBE-2F5FBF58FC06}" destId="{E475DEF1-5F8B-449D-A0A8-DDB394134B76}" srcOrd="3" destOrd="0" parTransId="{768AD815-7579-4FC7-8566-919023FED143}" sibTransId="{8E0DFA1B-5290-4095-81C3-5A8C103C7D2F}"/>
    <dgm:cxn modelId="{868FFCA2-17DF-44C7-9F68-6A176B472B3A}" type="presParOf" srcId="{8ED90075-DDDC-4170-BEF2-153B8EC73052}" destId="{D149A303-368A-479B-A0B1-6CAD299C36A2}" srcOrd="0" destOrd="0" presId="urn:microsoft.com/office/officeart/2005/8/layout/vList2"/>
    <dgm:cxn modelId="{9013D11A-1347-43DA-B23C-773989DEFB96}" type="presParOf" srcId="{8ED90075-DDDC-4170-BEF2-153B8EC73052}" destId="{FC164AC3-6BC3-4C6E-A34A-0EBF81C035DA}" srcOrd="1" destOrd="0" presId="urn:microsoft.com/office/officeart/2005/8/layout/vList2"/>
    <dgm:cxn modelId="{872265F3-2762-4C87-B7AD-FCF076099293}" type="presParOf" srcId="{8ED90075-DDDC-4170-BEF2-153B8EC73052}" destId="{6CA59C97-6131-4A6F-BFA6-AF613AECC5C0}" srcOrd="2" destOrd="0" presId="urn:microsoft.com/office/officeart/2005/8/layout/vList2"/>
    <dgm:cxn modelId="{F498078A-71F0-4480-8B8A-22710ED084F0}" type="presParOf" srcId="{8ED90075-DDDC-4170-BEF2-153B8EC73052}" destId="{76C19902-621A-4BD0-B298-7FF9AEEA47CD}" srcOrd="3" destOrd="0" presId="urn:microsoft.com/office/officeart/2005/8/layout/vList2"/>
    <dgm:cxn modelId="{7D515BAC-BEAC-4492-AB24-4A96FBF11EE8}" type="presParOf" srcId="{8ED90075-DDDC-4170-BEF2-153B8EC73052}" destId="{CE5301CB-5871-4D82-BB02-1BD4C15352F0}" srcOrd="4" destOrd="0" presId="urn:microsoft.com/office/officeart/2005/8/layout/vList2"/>
    <dgm:cxn modelId="{F117EE90-FBAE-4ACD-AB57-085A2A5F6F50}" type="presParOf" srcId="{8ED90075-DDDC-4170-BEF2-153B8EC73052}" destId="{65EB4F98-22D2-4DD8-8C7C-930845174271}" srcOrd="5" destOrd="0" presId="urn:microsoft.com/office/officeart/2005/8/layout/vList2"/>
    <dgm:cxn modelId="{559B2677-0F79-4730-BFD0-1B543FA49C6C}" type="presParOf" srcId="{8ED90075-DDDC-4170-BEF2-153B8EC73052}" destId="{296FBB04-38F3-4E4B-A084-EB48397D5E82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49A303-368A-479B-A0B1-6CAD299C36A2}">
      <dsp:nvSpPr>
        <dsp:cNvPr id="0" name=""/>
        <dsp:cNvSpPr/>
      </dsp:nvSpPr>
      <dsp:spPr>
        <a:xfrm>
          <a:off x="0" y="713309"/>
          <a:ext cx="7559504" cy="115202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900" kern="1200"/>
            <a:t>Cada vez van a cambiar más rápido los estilos</a:t>
          </a:r>
          <a:endParaRPr lang="en-US" sz="2900" kern="1200"/>
        </a:p>
      </dsp:txBody>
      <dsp:txXfrm>
        <a:off x="56237" y="769546"/>
        <a:ext cx="7447030" cy="1039555"/>
      </dsp:txXfrm>
    </dsp:sp>
    <dsp:sp modelId="{6CA59C97-6131-4A6F-BFA6-AF613AECC5C0}">
      <dsp:nvSpPr>
        <dsp:cNvPr id="0" name=""/>
        <dsp:cNvSpPr/>
      </dsp:nvSpPr>
      <dsp:spPr>
        <a:xfrm>
          <a:off x="0" y="1948858"/>
          <a:ext cx="7559504" cy="1152029"/>
        </a:xfrm>
        <a:prstGeom prst="roundRect">
          <a:avLst/>
        </a:prstGeom>
        <a:solidFill>
          <a:schemeClr val="accent2">
            <a:hueOff val="-485121"/>
            <a:satOff val="-27976"/>
            <a:lumOff val="287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900" kern="1200"/>
            <a:t>Tienen vinculaciones políticas</a:t>
          </a:r>
          <a:endParaRPr lang="en-US" sz="2900" kern="1200"/>
        </a:p>
      </dsp:txBody>
      <dsp:txXfrm>
        <a:off x="56237" y="2005095"/>
        <a:ext cx="7447030" cy="1039555"/>
      </dsp:txXfrm>
    </dsp:sp>
    <dsp:sp modelId="{CE5301CB-5871-4D82-BB02-1BD4C15352F0}">
      <dsp:nvSpPr>
        <dsp:cNvPr id="0" name=""/>
        <dsp:cNvSpPr/>
      </dsp:nvSpPr>
      <dsp:spPr>
        <a:xfrm>
          <a:off x="0" y="3184408"/>
          <a:ext cx="7559504" cy="1152029"/>
        </a:xfrm>
        <a:prstGeom prst="roundRect">
          <a:avLst/>
        </a:prstGeom>
        <a:solidFill>
          <a:schemeClr val="accent2">
            <a:hueOff val="-970242"/>
            <a:satOff val="-55952"/>
            <a:lumOff val="575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900" kern="1200"/>
            <a:t>La Revolución Industrial supone un gran impacto en el Arte (y en todo)</a:t>
          </a:r>
          <a:endParaRPr lang="en-US" sz="2900" kern="1200"/>
        </a:p>
      </dsp:txBody>
      <dsp:txXfrm>
        <a:off x="56237" y="3240645"/>
        <a:ext cx="7447030" cy="1039555"/>
      </dsp:txXfrm>
    </dsp:sp>
    <dsp:sp modelId="{296FBB04-38F3-4E4B-A084-EB48397D5E82}">
      <dsp:nvSpPr>
        <dsp:cNvPr id="0" name=""/>
        <dsp:cNvSpPr/>
      </dsp:nvSpPr>
      <dsp:spPr>
        <a:xfrm>
          <a:off x="0" y="4419958"/>
          <a:ext cx="7559504" cy="1152029"/>
        </a:xfrm>
        <a:prstGeom prst="round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900" kern="1200"/>
            <a:t>Las Guerras mundiales van a cambiar la forma de ver y entender el mundo, y por tanto el Arte</a:t>
          </a:r>
          <a:endParaRPr lang="en-US" sz="2900" kern="1200"/>
        </a:p>
      </dsp:txBody>
      <dsp:txXfrm>
        <a:off x="56237" y="4476195"/>
        <a:ext cx="7447030" cy="103955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B2624-3821-4FCB-B066-778B9D28D871}" type="datetimeFigureOut">
              <a:rPr lang="es-ES" smtClean="0"/>
              <a:t>30/11/2022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6598C5-A60E-4C0F-AF29-4B9DBA0B58C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272904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B2624-3821-4FCB-B066-778B9D28D871}" type="datetimeFigureOut">
              <a:rPr lang="es-ES" smtClean="0"/>
              <a:t>30/11/2022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6598C5-A60E-4C0F-AF29-4B9DBA0B58C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702231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B2624-3821-4FCB-B066-778B9D28D871}" type="datetimeFigureOut">
              <a:rPr lang="es-ES" smtClean="0"/>
              <a:t>30/11/2022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6598C5-A60E-4C0F-AF29-4B9DBA0B58C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796048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B2624-3821-4FCB-B066-778B9D28D871}" type="datetimeFigureOut">
              <a:rPr lang="es-ES" smtClean="0"/>
              <a:t>30/11/2022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6598C5-A60E-4C0F-AF29-4B9DBA0B58C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16123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B2624-3821-4FCB-B066-778B9D28D871}" type="datetimeFigureOut">
              <a:rPr lang="es-ES" smtClean="0"/>
              <a:t>30/11/2022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6598C5-A60E-4C0F-AF29-4B9DBA0B58C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25179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B2624-3821-4FCB-B066-778B9D28D871}" type="datetimeFigureOut">
              <a:rPr lang="es-ES" smtClean="0"/>
              <a:t>30/11/2022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6598C5-A60E-4C0F-AF29-4B9DBA0B58C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227893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B2624-3821-4FCB-B066-778B9D28D871}" type="datetimeFigureOut">
              <a:rPr lang="es-ES" smtClean="0"/>
              <a:t>30/11/2022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6598C5-A60E-4C0F-AF29-4B9DBA0B58C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5382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B2624-3821-4FCB-B066-778B9D28D871}" type="datetimeFigureOut">
              <a:rPr lang="es-ES" smtClean="0"/>
              <a:t>30/11/2022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6598C5-A60E-4C0F-AF29-4B9DBA0B58C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787241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B2624-3821-4FCB-B066-778B9D28D871}" type="datetimeFigureOut">
              <a:rPr lang="es-ES" smtClean="0"/>
              <a:t>30/11/2022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6598C5-A60E-4C0F-AF29-4B9DBA0B58C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812611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B2624-3821-4FCB-B066-778B9D28D871}" type="datetimeFigureOut">
              <a:rPr lang="es-ES" smtClean="0"/>
              <a:t>30/11/2022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6598C5-A60E-4C0F-AF29-4B9DBA0B58C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306785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B2624-3821-4FCB-B066-778B9D28D871}" type="datetimeFigureOut">
              <a:rPr lang="es-ES" smtClean="0"/>
              <a:t>30/11/2022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6598C5-A60E-4C0F-AF29-4B9DBA0B58C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270579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AB2624-3821-4FCB-B066-778B9D28D871}" type="datetimeFigureOut">
              <a:rPr lang="es-ES" smtClean="0"/>
              <a:t>30/11/2022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6598C5-A60E-4C0F-AF29-4B9DBA0B58C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4829902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6" r:id="rId4"/>
    <p:sldLayoutId id="2147483747" r:id="rId5"/>
    <p:sldLayoutId id="2147483748" r:id="rId6"/>
    <p:sldLayoutId id="2147483749" r:id="rId7"/>
    <p:sldLayoutId id="2147483750" r:id="rId8"/>
    <p:sldLayoutId id="2147483751" r:id="rId9"/>
    <p:sldLayoutId id="2147483752" r:id="rId10"/>
    <p:sldLayoutId id="214748375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2.png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eg"/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1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jpg"/><Relationship Id="rId1" Type="http://schemas.openxmlformats.org/officeDocument/2006/relationships/slideLayout" Target="../slideLayouts/slideLayout1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2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png"/><Relationship Id="rId1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png"/><Relationship Id="rId1" Type="http://schemas.openxmlformats.org/officeDocument/2006/relationships/slideLayout" Target="../slideLayouts/slideLayout2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0349B02-BE1F-565A-E6C7-A8A138633DA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53988" y="320041"/>
            <a:ext cx="6707084" cy="3892668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s-ES" sz="3800" b="1" dirty="0">
                <a:effectLst/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HISTORIA DEL ARTE VINCULADA AL TERRITORIO Y SUS  APLICACIONES COMPETENCIALES DENTRO DEL AULA</a:t>
            </a:r>
            <a:br>
              <a:rPr lang="es-ES" sz="3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s-ES" sz="3800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E24A64F-9A0B-DEDD-CBB5-F5FD13EFA07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853699" y="4631161"/>
            <a:ext cx="6707366" cy="1569486"/>
          </a:xfrm>
        </p:spPr>
        <p:txBody>
          <a:bodyPr>
            <a:normAutofit/>
          </a:bodyPr>
          <a:lstStyle/>
          <a:p>
            <a:r>
              <a:rPr lang="es-ES" b="1" dirty="0" err="1"/>
              <a:t>Tais</a:t>
            </a:r>
            <a:r>
              <a:rPr lang="es-ES" b="1" dirty="0"/>
              <a:t> Roldán </a:t>
            </a:r>
            <a:r>
              <a:rPr lang="es-ES" b="1" dirty="0" err="1"/>
              <a:t>Simal</a:t>
            </a:r>
            <a:endParaRPr lang="es-ES" b="1" dirty="0"/>
          </a:p>
          <a:p>
            <a:r>
              <a:rPr lang="es-ES" b="1" dirty="0"/>
              <a:t>Profesora de Historia</a:t>
            </a:r>
          </a:p>
          <a:p>
            <a:endParaRPr lang="es-ES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AF670225-438B-C5B5-81C2-FD37E5675F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040" y="1537540"/>
            <a:ext cx="4087368" cy="3755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48756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BABD5AB-0B10-E62D-D095-C0E62C000E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16200000">
            <a:off x="-1325880" y="1947672"/>
            <a:ext cx="5961888" cy="2788920"/>
          </a:xfrm>
        </p:spPr>
        <p:txBody>
          <a:bodyPr anchor="ctr">
            <a:normAutofit/>
          </a:bodyPr>
          <a:lstStyle/>
          <a:p>
            <a:r>
              <a:rPr lang="es-ES" sz="4800">
                <a:solidFill>
                  <a:schemeClr val="bg1"/>
                </a:solidFill>
              </a:rPr>
              <a:t>Cuestiones previas:</a:t>
            </a:r>
          </a:p>
        </p:txBody>
      </p:sp>
      <p:graphicFrame>
        <p:nvGraphicFramePr>
          <p:cNvPr id="5" name="Marcador de contenido 2">
            <a:extLst>
              <a:ext uri="{FF2B5EF4-FFF2-40B4-BE49-F238E27FC236}">
                <a16:creationId xmlns:a16="http://schemas.microsoft.com/office/drawing/2014/main" id="{2AEE9594-D863-727E-C8E6-3A2871AAB6C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50637320"/>
              </p:ext>
            </p:extLst>
          </p:nvPr>
        </p:nvGraphicFramePr>
        <p:xfrm>
          <a:off x="3794296" y="288758"/>
          <a:ext cx="7559504" cy="62852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509938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>
            <a:extLst>
              <a:ext uri="{FF2B5EF4-FFF2-40B4-BE49-F238E27FC236}">
                <a16:creationId xmlns:a16="http://schemas.microsoft.com/office/drawing/2014/main" id="{03029BD0-8302-F3FA-30E9-817D15C2C2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7EDBC53-69C0-06F6-9462-F39AC9A263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14400" y="365125"/>
            <a:ext cx="5181600" cy="6127750"/>
          </a:xfrm>
        </p:spPr>
        <p:txBody>
          <a:bodyPr>
            <a:noAutofit/>
          </a:bodyPr>
          <a:lstStyle/>
          <a:p>
            <a:r>
              <a:rPr lang="es-ES" dirty="0">
                <a:latin typeface="Abadi" panose="020B0604020104020204" pitchFamily="34" charset="0"/>
              </a:rPr>
              <a:t>Neoclasicismo</a:t>
            </a:r>
          </a:p>
          <a:p>
            <a:r>
              <a:rPr lang="es-ES" dirty="0">
                <a:latin typeface="Abadi" panose="020B0604020104020204" pitchFamily="34" charset="0"/>
              </a:rPr>
              <a:t>Romanticismo, eclecticismo</a:t>
            </a:r>
          </a:p>
          <a:p>
            <a:r>
              <a:rPr lang="es-ES" dirty="0">
                <a:latin typeface="Abadi" panose="020B0604020104020204" pitchFamily="34" charset="0"/>
              </a:rPr>
              <a:t>Realismo</a:t>
            </a:r>
          </a:p>
          <a:p>
            <a:r>
              <a:rPr lang="es-ES" dirty="0">
                <a:latin typeface="Abadi" panose="020B0604020104020204" pitchFamily="34" charset="0"/>
              </a:rPr>
              <a:t>Impresionismo</a:t>
            </a:r>
          </a:p>
          <a:p>
            <a:r>
              <a:rPr lang="es-ES" dirty="0">
                <a:latin typeface="Abadi" panose="020B0604020104020204" pitchFamily="34" charset="0"/>
              </a:rPr>
              <a:t>Post impresionismo</a:t>
            </a:r>
          </a:p>
          <a:p>
            <a:r>
              <a:rPr lang="es-ES" dirty="0">
                <a:latin typeface="Abadi" panose="020B0604020104020204" pitchFamily="34" charset="0"/>
              </a:rPr>
              <a:t>Simbolismo</a:t>
            </a:r>
          </a:p>
          <a:p>
            <a:r>
              <a:rPr lang="es-ES" dirty="0">
                <a:latin typeface="Abadi" panose="020B0604020104020204" pitchFamily="34" charset="0"/>
              </a:rPr>
              <a:t>Art Decó</a:t>
            </a:r>
          </a:p>
          <a:p>
            <a:r>
              <a:rPr lang="es-ES" dirty="0">
                <a:latin typeface="Abadi" panose="020B0604020104020204" pitchFamily="34" charset="0"/>
              </a:rPr>
              <a:t>Fauvismo </a:t>
            </a:r>
          </a:p>
          <a:p>
            <a:r>
              <a:rPr lang="es-ES" dirty="0">
                <a:latin typeface="Abadi" panose="020B0604020104020204" pitchFamily="34" charset="0"/>
              </a:rPr>
              <a:t>Vanguardias Históricas (Cubismo, futurismo, expresionismo, abstracción, dadaísmo, surrealismo, constructivismo)</a:t>
            </a:r>
          </a:p>
        </p:txBody>
      </p:sp>
      <p:sp>
        <p:nvSpPr>
          <p:cNvPr id="5" name="Marcador de contenido 4">
            <a:extLst>
              <a:ext uri="{FF2B5EF4-FFF2-40B4-BE49-F238E27FC236}">
                <a16:creationId xmlns:a16="http://schemas.microsoft.com/office/drawing/2014/main" id="{6428A7C8-B300-84DB-5A94-051D13314B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365125"/>
            <a:ext cx="5181600" cy="6311248"/>
          </a:xfrm>
        </p:spPr>
        <p:txBody>
          <a:bodyPr>
            <a:normAutofit lnSpcReduction="10000"/>
          </a:bodyPr>
          <a:lstStyle/>
          <a:p>
            <a:r>
              <a:rPr lang="es-ES" dirty="0">
                <a:latin typeface="Abadi" panose="020B0604020104020204" pitchFamily="34" charset="0"/>
              </a:rPr>
              <a:t>Funcionalismo</a:t>
            </a:r>
          </a:p>
          <a:p>
            <a:r>
              <a:rPr lang="es-ES" dirty="0">
                <a:latin typeface="Abadi" panose="020B0604020104020204" pitchFamily="34" charset="0"/>
              </a:rPr>
              <a:t>Arquitectura moderna</a:t>
            </a:r>
          </a:p>
          <a:p>
            <a:r>
              <a:rPr lang="es-ES" dirty="0" err="1">
                <a:latin typeface="Abadi" panose="020B0604020104020204" pitchFamily="34" charset="0"/>
              </a:rPr>
              <a:t>Minimal</a:t>
            </a:r>
            <a:endParaRPr lang="es-ES" dirty="0">
              <a:latin typeface="Abadi" panose="020B0604020104020204" pitchFamily="34" charset="0"/>
            </a:endParaRPr>
          </a:p>
          <a:p>
            <a:r>
              <a:rPr lang="es-ES" dirty="0">
                <a:latin typeface="Abadi" panose="020B0604020104020204" pitchFamily="34" charset="0"/>
              </a:rPr>
              <a:t>Pop</a:t>
            </a:r>
          </a:p>
          <a:p>
            <a:r>
              <a:rPr lang="es-ES" dirty="0" err="1">
                <a:latin typeface="Abadi" panose="020B0604020104020204" pitchFamily="34" charset="0"/>
              </a:rPr>
              <a:t>Povera</a:t>
            </a:r>
            <a:endParaRPr lang="es-ES" dirty="0">
              <a:latin typeface="Abadi" panose="020B0604020104020204" pitchFamily="34" charset="0"/>
            </a:endParaRPr>
          </a:p>
          <a:p>
            <a:r>
              <a:rPr lang="es-ES" dirty="0">
                <a:latin typeface="Abadi" panose="020B0604020104020204" pitchFamily="34" charset="0"/>
              </a:rPr>
              <a:t>Hiperrealismo</a:t>
            </a:r>
          </a:p>
          <a:p>
            <a:r>
              <a:rPr lang="es-ES" dirty="0" err="1">
                <a:latin typeface="Abadi" panose="020B0604020104020204" pitchFamily="34" charset="0"/>
              </a:rPr>
              <a:t>Land</a:t>
            </a:r>
            <a:r>
              <a:rPr lang="es-ES" dirty="0">
                <a:latin typeface="Abadi" panose="020B0604020104020204" pitchFamily="34" charset="0"/>
              </a:rPr>
              <a:t> Art</a:t>
            </a:r>
          </a:p>
          <a:p>
            <a:r>
              <a:rPr lang="es-ES" dirty="0">
                <a:latin typeface="Abadi" panose="020B0604020104020204" pitchFamily="34" charset="0"/>
              </a:rPr>
              <a:t>Conceptual</a:t>
            </a:r>
          </a:p>
          <a:p>
            <a:r>
              <a:rPr lang="es-ES" dirty="0">
                <a:latin typeface="Abadi" panose="020B0604020104020204" pitchFamily="34" charset="0"/>
              </a:rPr>
              <a:t>Arte de Acción</a:t>
            </a:r>
          </a:p>
          <a:p>
            <a:r>
              <a:rPr lang="es-ES" dirty="0" err="1">
                <a:latin typeface="Abadi" panose="020B0604020104020204" pitchFamily="34" charset="0"/>
              </a:rPr>
              <a:t>Body</a:t>
            </a:r>
            <a:r>
              <a:rPr lang="es-ES" dirty="0">
                <a:latin typeface="Abadi" panose="020B0604020104020204" pitchFamily="34" charset="0"/>
              </a:rPr>
              <a:t> Art</a:t>
            </a:r>
          </a:p>
          <a:p>
            <a:r>
              <a:rPr lang="es-ES" dirty="0">
                <a:latin typeface="Abadi" panose="020B0604020104020204" pitchFamily="34" charset="0"/>
              </a:rPr>
              <a:t>Fotografía y cine</a:t>
            </a:r>
          </a:p>
          <a:p>
            <a:r>
              <a:rPr lang="es-ES" dirty="0">
                <a:latin typeface="Abadi" panose="020B0604020104020204" pitchFamily="34" charset="0"/>
              </a:rPr>
              <a:t>Cartel y comic</a:t>
            </a:r>
          </a:p>
          <a:p>
            <a:r>
              <a:rPr lang="es-ES" dirty="0">
                <a:latin typeface="Abadi" panose="020B0604020104020204" pitchFamily="34" charset="0"/>
              </a:rPr>
              <a:t>Creación digital</a:t>
            </a:r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2185316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4B17FEA-0F21-C640-D225-56E634F554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Características generales (Neoclásico)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5AB1BA6-BA30-DAEC-7247-45253977DE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/>
              <a:t>Recupera formas de la Antigüedad Clásica, como modelo de perfección moral.</a:t>
            </a:r>
          </a:p>
          <a:p>
            <a:r>
              <a:rPr lang="es-ES" dirty="0"/>
              <a:t>Vinculado a la ilustración y el empirismo</a:t>
            </a:r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063246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F973675-F0CB-A4E6-73A3-2B405DF722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>
                <a:solidFill>
                  <a:schemeClr val="bg1"/>
                </a:solidFill>
                <a:latin typeface="Abadi" panose="020B0604020104020204" pitchFamily="34" charset="0"/>
              </a:rPr>
              <a:t>Neoclasicismo</a:t>
            </a:r>
          </a:p>
        </p:txBody>
      </p:sp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8B5E95F4-DE8C-351D-6EB7-42EA6E27C0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3959" y="-39046"/>
            <a:ext cx="10690421" cy="6897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01025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892E30A-CD3F-95E0-D084-CB3DE9F4BC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DB06399A-E141-64B5-BA3B-1F16B1992B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78316" y="0"/>
            <a:ext cx="10835368" cy="7322339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167EFBAE-28C1-66CA-D7A3-866F2E334F18}"/>
              </a:ext>
            </a:extLst>
          </p:cNvPr>
          <p:cNvSpPr txBox="1"/>
          <p:nvPr/>
        </p:nvSpPr>
        <p:spPr>
          <a:xfrm>
            <a:off x="7465512" y="365125"/>
            <a:ext cx="36951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El rendimiento de Bailén. Casado del Alisal</a:t>
            </a:r>
          </a:p>
        </p:txBody>
      </p:sp>
    </p:spTree>
    <p:extLst>
      <p:ext uri="{BB962C8B-B14F-4D97-AF65-F5344CB8AC3E}">
        <p14:creationId xmlns:p14="http://schemas.microsoft.com/office/powerpoint/2010/main" val="3101349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8CADBE7-A758-5F97-2BC2-42109FB308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61C7C29-5EA4-11C0-A109-FA4F6EA4B1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/>
              <a:t>últimos momentos de Fernando IV</a:t>
            </a:r>
          </a:p>
        </p:txBody>
      </p:sp>
      <p:pic>
        <p:nvPicPr>
          <p:cNvPr id="1026" name="Picture 2" descr="Últimos momentos de Fernando IV el Emplazado. 1860. Palacio del Senado de España.">
            <a:extLst>
              <a:ext uri="{FF2B5EF4-FFF2-40B4-BE49-F238E27FC236}">
                <a16:creationId xmlns:a16="http://schemas.microsoft.com/office/drawing/2014/main" id="{5A30638B-CD76-2A5E-8D73-34C0ED46C9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4435" y="0"/>
            <a:ext cx="53213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81333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0050A98-B02B-E833-B7A5-0B5F4B6201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558436" cy="1325563"/>
          </a:xfrm>
        </p:spPr>
        <p:txBody>
          <a:bodyPr/>
          <a:lstStyle/>
          <a:p>
            <a:r>
              <a:rPr lang="es-ES" dirty="0"/>
              <a:t>Retrato de Espartero</a:t>
            </a:r>
          </a:p>
        </p:txBody>
      </p:sp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9AAA6884-8C03-BB03-D911-CCEDA4904A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304115" y="188018"/>
            <a:ext cx="5049685" cy="6425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90766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D1741E7-0DF9-67F6-3A49-77F3D66DD0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C73D85FC-2F2E-5FA2-7E57-399BC00099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96000" y="0"/>
            <a:ext cx="5426057" cy="6782572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C7A4E074-0B11-CE78-54A0-E11CEB2C90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4902" y="-75428"/>
            <a:ext cx="525517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867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3847230-5C56-07A6-66EA-89B51F42F4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6817962" cy="1807305"/>
          </a:xfrm>
        </p:spPr>
        <p:txBody>
          <a:bodyPr>
            <a:normAutofit/>
          </a:bodyPr>
          <a:lstStyle/>
          <a:p>
            <a:r>
              <a:rPr lang="es-ES" sz="4100" dirty="0">
                <a:latin typeface="Abadi" panose="020B0604020104020204" pitchFamily="34" charset="0"/>
              </a:rPr>
              <a:t>Qué entendemos por Romanticismo en Arte?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7CB32D1-9A31-3BC9-B710-3A83E2C5A1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333297"/>
            <a:ext cx="5702085" cy="3843666"/>
          </a:xfrm>
        </p:spPr>
        <p:txBody>
          <a:bodyPr>
            <a:normAutofit fontScale="92500" lnSpcReduction="10000"/>
          </a:bodyPr>
          <a:lstStyle/>
          <a:p>
            <a:r>
              <a:rPr lang="es-ES" sz="3200" dirty="0"/>
              <a:t>Es la tormenta después de la calma (Neoclásica)</a:t>
            </a:r>
          </a:p>
          <a:p>
            <a:r>
              <a:rPr lang="es-ES" sz="3200" dirty="0"/>
              <a:t>Es un movimiento cultural, artístico y literario surgido en Alemania y Reino Unido y </a:t>
            </a:r>
            <a:r>
              <a:rPr lang="es-ES" sz="3200" b="1" dirty="0"/>
              <a:t>opuesto a la Ilustración y el Neoclasicismo</a:t>
            </a:r>
            <a:r>
              <a:rPr lang="es-ES" sz="3200" dirty="0"/>
              <a:t>.</a:t>
            </a:r>
          </a:p>
          <a:p>
            <a:r>
              <a:rPr lang="es-ES" sz="3200" dirty="0"/>
              <a:t>Afecta a la Pintura, escultura, arquitectura, música, poesía…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8E81DCD-AAEC-0338-EC31-AB7D4CFBF35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053"/>
          <a:stretch/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1399912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46F0D61-B6DD-D822-38AF-0BA78EFE6E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es-ES" b="1" i="0" dirty="0">
                <a:solidFill>
                  <a:srgbClr val="333333"/>
                </a:solidFill>
                <a:effectLst/>
                <a:latin typeface="Catamaran"/>
              </a:rPr>
            </a:br>
            <a:endParaRPr lang="es-ES" dirty="0"/>
          </a:p>
        </p:txBody>
      </p:sp>
      <p:pic>
        <p:nvPicPr>
          <p:cNvPr id="2050" name="Picture 2" descr="Angel of Grief">
            <a:extLst>
              <a:ext uri="{FF2B5EF4-FFF2-40B4-BE49-F238E27FC236}">
                <a16:creationId xmlns:a16="http://schemas.microsoft.com/office/drawing/2014/main" id="{ADB5C63F-2D9C-DEF0-FF10-B8B377BDA0C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" y="0"/>
            <a:ext cx="11353800" cy="7550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ED074690-6865-BA71-230C-D23225B85652}"/>
              </a:ext>
            </a:extLst>
          </p:cNvPr>
          <p:cNvSpPr txBox="1"/>
          <p:nvPr/>
        </p:nvSpPr>
        <p:spPr>
          <a:xfrm>
            <a:off x="9082007" y="365125"/>
            <a:ext cx="227179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err="1">
                <a:solidFill>
                  <a:schemeClr val="bg1"/>
                </a:solidFill>
              </a:rPr>
              <a:t>Willlian</a:t>
            </a:r>
            <a:r>
              <a:rPr lang="es-ES" dirty="0">
                <a:solidFill>
                  <a:schemeClr val="bg1"/>
                </a:solidFill>
              </a:rPr>
              <a:t> </a:t>
            </a:r>
            <a:r>
              <a:rPr lang="es-ES" dirty="0" err="1">
                <a:solidFill>
                  <a:schemeClr val="bg1"/>
                </a:solidFill>
              </a:rPr>
              <a:t>Wetmore</a:t>
            </a:r>
            <a:r>
              <a:rPr lang="es-ES" dirty="0">
                <a:solidFill>
                  <a:schemeClr val="bg1"/>
                </a:solidFill>
              </a:rPr>
              <a:t> </a:t>
            </a:r>
            <a:r>
              <a:rPr lang="es-ES" dirty="0" err="1">
                <a:solidFill>
                  <a:schemeClr val="bg1"/>
                </a:solidFill>
              </a:rPr>
              <a:t>Story</a:t>
            </a:r>
            <a:r>
              <a:rPr lang="es-ES" dirty="0">
                <a:solidFill>
                  <a:schemeClr val="bg1"/>
                </a:solidFill>
              </a:rPr>
              <a:t>, sepultura de su esposa</a:t>
            </a:r>
          </a:p>
        </p:txBody>
      </p:sp>
    </p:spTree>
    <p:extLst>
      <p:ext uri="{BB962C8B-B14F-4D97-AF65-F5344CB8AC3E}">
        <p14:creationId xmlns:p14="http://schemas.microsoft.com/office/powerpoint/2010/main" val="31788101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A127228-834B-F045-7B4A-A6D69F4B88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68F0D71E-6B29-6A91-68E0-B0DEBA5B46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9965" y="-9939"/>
            <a:ext cx="8570563" cy="6877877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C77E14B1-9BE0-E282-410F-93F45319AE77}"/>
              </a:ext>
            </a:extLst>
          </p:cNvPr>
          <p:cNvSpPr txBox="1"/>
          <p:nvPr/>
        </p:nvSpPr>
        <p:spPr>
          <a:xfrm>
            <a:off x="9174997" y="898902"/>
            <a:ext cx="232474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He emprendido un tema moderno, una barricada, y si no he luchado por la patria, al menos pintaré para ella. E. Delacroix</a:t>
            </a:r>
          </a:p>
        </p:txBody>
      </p:sp>
    </p:spTree>
    <p:extLst>
      <p:ext uri="{BB962C8B-B14F-4D97-AF65-F5344CB8AC3E}">
        <p14:creationId xmlns:p14="http://schemas.microsoft.com/office/powerpoint/2010/main" val="37344334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E3B0B78-7930-A154-0E52-612277154B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El Realismo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217549F-628C-81B3-F7FF-02D13D81CB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/>
              <a:t>Movimiento pictórico del siglo XIX</a:t>
            </a:r>
          </a:p>
          <a:p>
            <a:r>
              <a:rPr lang="es-ES" dirty="0"/>
              <a:t>Surge en Francia</a:t>
            </a:r>
          </a:p>
          <a:p>
            <a:r>
              <a:rPr lang="es-ES" dirty="0"/>
              <a:t>Pintura comprometida con las clases bajas y la ideología de izquierdas (Revolución de 1848)</a:t>
            </a:r>
          </a:p>
          <a:p>
            <a:r>
              <a:rPr lang="es-ES" dirty="0"/>
              <a:t>Muestra la realidad social</a:t>
            </a:r>
          </a:p>
          <a:p>
            <a:r>
              <a:rPr lang="es-ES" dirty="0"/>
              <a:t>Se vincula al realismo literario contemporáneo (Balzac)</a:t>
            </a:r>
          </a:p>
          <a:p>
            <a:r>
              <a:rPr lang="es-ES" dirty="0"/>
              <a:t>No tiene unidad de estilo, domina la originalidad del autor</a:t>
            </a:r>
          </a:p>
          <a:p>
            <a:r>
              <a:rPr lang="es-ES" dirty="0"/>
              <a:t>En estos cuadros no se ríe nadie. Aparece el negro</a:t>
            </a:r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995770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3" descr="Un perro acostado en una cama&#10;&#10;Descripción generada automáticamente con confianza media">
            <a:extLst>
              <a:ext uri="{FF2B5EF4-FFF2-40B4-BE49-F238E27FC236}">
                <a16:creationId xmlns:a16="http://schemas.microsoft.com/office/drawing/2014/main" id="{842663BB-A94D-88AA-3D42-E3306F5079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1018" b="21223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47671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2BE96E0-05D5-D098-356B-1C26103A7B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22261BA9-7B31-F73D-918F-61629586AE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96000" y="-73037"/>
            <a:ext cx="5123145" cy="7004073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33EDA2C7-6BBD-BFF9-21A9-3E1B92C30A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57561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57103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4E880D4-B92F-E758-FFFE-E4E821F228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REVOLUCIÓN INDUSTRIAL 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C151B66-D35B-C6FF-543B-34CAAD0AE3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/>
              <a:t>Cambia materiales, técnicas y lenguajes (LO CAMBIA TODO)</a:t>
            </a:r>
          </a:p>
          <a:p>
            <a:r>
              <a:rPr lang="es-ES" dirty="0"/>
              <a:t>Aparece la fotografía, obliga a cambiar el objetivo del Arte</a:t>
            </a:r>
          </a:p>
          <a:p>
            <a:r>
              <a:rPr lang="es-ES" dirty="0"/>
              <a:t>La sociedad es inestable política, económica y cultural, cambia modelos.</a:t>
            </a:r>
          </a:p>
          <a:p>
            <a:r>
              <a:rPr lang="es-ES" dirty="0"/>
              <a:t>El artista reivindica su ideología, y su originalidad</a:t>
            </a:r>
          </a:p>
          <a:p>
            <a:r>
              <a:rPr lang="es-ES" dirty="0"/>
              <a:t>Aparece la arquitectura del hierro</a:t>
            </a:r>
          </a:p>
        </p:txBody>
      </p:sp>
    </p:spTree>
    <p:extLst>
      <p:ext uri="{BB962C8B-B14F-4D97-AF65-F5344CB8AC3E}">
        <p14:creationId xmlns:p14="http://schemas.microsoft.com/office/powerpoint/2010/main" val="30046553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5AB884B-82B9-60A6-3938-4806E06B71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Eclecticismo arquitectónico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76A8DD2-8021-69C1-3632-1643A32152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/>
              <a:t>Mezcla diferentes estilos</a:t>
            </a:r>
          </a:p>
          <a:p>
            <a:r>
              <a:rPr lang="es-ES" dirty="0"/>
              <a:t>Adopta cada estilo a una necesidad</a:t>
            </a:r>
          </a:p>
          <a:p>
            <a:r>
              <a:rPr lang="es-ES" dirty="0"/>
              <a:t>Incluye acero y vidrio en la construcción</a:t>
            </a:r>
          </a:p>
        </p:txBody>
      </p:sp>
    </p:spTree>
    <p:extLst>
      <p:ext uri="{BB962C8B-B14F-4D97-AF65-F5344CB8AC3E}">
        <p14:creationId xmlns:p14="http://schemas.microsoft.com/office/powerpoint/2010/main" val="84450456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B1F3942-66D6-E5E9-AB6B-96BE77519C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B325D95C-30A8-F5AF-7BA1-FA4E5A35DC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60991"/>
            <a:ext cx="7729251" cy="6743773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E1810ECE-8615-640C-6A15-0FE7529CAB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88528" y="0"/>
            <a:ext cx="530599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852520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DCE4EA5-3BC2-9D15-09D8-7249C1C040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F7D48A61-B83A-75CC-5AD9-E84EAED37E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05551" y="140146"/>
            <a:ext cx="8316311" cy="6237233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F66AC337-EB9A-565C-B6CA-4F5396AF45C0}"/>
              </a:ext>
            </a:extLst>
          </p:cNvPr>
          <p:cNvSpPr txBox="1"/>
          <p:nvPr/>
        </p:nvSpPr>
        <p:spPr>
          <a:xfrm>
            <a:off x="199372" y="140146"/>
            <a:ext cx="12776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Jesús Arroyo</a:t>
            </a:r>
          </a:p>
        </p:txBody>
      </p:sp>
    </p:spTree>
    <p:extLst>
      <p:ext uri="{BB962C8B-B14F-4D97-AF65-F5344CB8AC3E}">
        <p14:creationId xmlns:p14="http://schemas.microsoft.com/office/powerpoint/2010/main" val="389258505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arcador de contenido 5">
            <a:extLst>
              <a:ext uri="{FF2B5EF4-FFF2-40B4-BE49-F238E27FC236}">
                <a16:creationId xmlns:a16="http://schemas.microsoft.com/office/drawing/2014/main" id="{406122D9-5284-9F5E-A8DC-42B13905EB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16200000">
            <a:off x="2305238" y="-1463148"/>
            <a:ext cx="7356893" cy="987663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B8B1496E-ECDF-D469-54C9-CF8B18F8DD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62800" y="227354"/>
            <a:ext cx="10515600" cy="1325563"/>
          </a:xfrm>
        </p:spPr>
        <p:txBody>
          <a:bodyPr/>
          <a:lstStyle/>
          <a:p>
            <a:r>
              <a:rPr lang="es-ES" dirty="0">
                <a:solidFill>
                  <a:schemeClr val="bg1"/>
                </a:solidFill>
              </a:rPr>
              <a:t>Eugenio Oliva</a:t>
            </a:r>
          </a:p>
        </p:txBody>
      </p:sp>
    </p:spTree>
    <p:extLst>
      <p:ext uri="{BB962C8B-B14F-4D97-AF65-F5344CB8AC3E}">
        <p14:creationId xmlns:p14="http://schemas.microsoft.com/office/powerpoint/2010/main" val="39755638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0C7C1389-AD32-73B2-6E23-25ABFDA582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393701" y="-170841"/>
            <a:ext cx="13429455" cy="7402882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94C44676-6B29-F5D0-08F1-70EC0A14D5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5900" y="5813425"/>
            <a:ext cx="10515600" cy="1325563"/>
          </a:xfrm>
        </p:spPr>
        <p:txBody>
          <a:bodyPr/>
          <a:lstStyle/>
          <a:p>
            <a:r>
              <a:rPr lang="es-ES" dirty="0">
                <a:solidFill>
                  <a:schemeClr val="bg1"/>
                </a:solidFill>
              </a:rPr>
              <a:t>Arquitectura</a:t>
            </a:r>
            <a:r>
              <a:rPr lang="es-ES" dirty="0"/>
              <a:t> </a:t>
            </a:r>
            <a:r>
              <a:rPr lang="es-ES" dirty="0">
                <a:solidFill>
                  <a:schemeClr val="bg1"/>
                </a:solidFill>
              </a:rPr>
              <a:t>del Hierro</a:t>
            </a:r>
          </a:p>
        </p:txBody>
      </p:sp>
    </p:spTree>
    <p:extLst>
      <p:ext uri="{BB962C8B-B14F-4D97-AF65-F5344CB8AC3E}">
        <p14:creationId xmlns:p14="http://schemas.microsoft.com/office/powerpoint/2010/main" val="306794745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74C7CA7-D219-A04E-AD53-C9E195098C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Mariano </a:t>
            </a:r>
            <a:r>
              <a:rPr lang="es-ES" dirty="0" err="1"/>
              <a:t>Lantada</a:t>
            </a:r>
            <a:r>
              <a:rPr lang="es-ES" dirty="0"/>
              <a:t> Guerra</a:t>
            </a:r>
          </a:p>
        </p:txBody>
      </p:sp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311EAA02-0881-527A-2030-E5182A5CF3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41742" y="1201050"/>
            <a:ext cx="8016657" cy="5665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411550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AB3A8CB-1F4C-3C80-2401-52B9CC83EA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4347575" cy="1325563"/>
          </a:xfrm>
        </p:spPr>
        <p:txBody>
          <a:bodyPr>
            <a:normAutofit fontScale="90000"/>
          </a:bodyPr>
          <a:lstStyle/>
          <a:p>
            <a:r>
              <a:rPr lang="es-ES" dirty="0"/>
              <a:t>El final del XIX y principio del XX en la Historia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73D7520-4B9D-E17C-898B-56012C431A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984" y="2506662"/>
            <a:ext cx="4734837" cy="4351338"/>
          </a:xfrm>
        </p:spPr>
        <p:txBody>
          <a:bodyPr/>
          <a:lstStyle/>
          <a:p>
            <a:r>
              <a:rPr lang="es-ES" dirty="0"/>
              <a:t>Mucha inestabilidad política</a:t>
            </a:r>
          </a:p>
          <a:p>
            <a:r>
              <a:rPr lang="es-ES" dirty="0"/>
              <a:t>Desarrollo del capitalismo</a:t>
            </a:r>
          </a:p>
          <a:p>
            <a:r>
              <a:rPr lang="es-ES" dirty="0"/>
              <a:t>Desarrollo industrial en determinadas regiones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5DF7A5F4-4F1B-8EFC-A977-0EAE11E26C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93821" y="0"/>
            <a:ext cx="673919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09268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B1931F9-5B84-C6D7-77B1-D57FC2535B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97178AF2-3A32-D235-3A56-1B88EC65DF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26926" y="-95006"/>
            <a:ext cx="9945666" cy="6953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14906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76F8FCB-16CB-BCAE-8184-1DB456295E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8ABDF460-0F2D-AB04-E061-52F41497C6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60309" y="-336257"/>
            <a:ext cx="10151317" cy="7194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59595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955D233-2EA2-47EC-7E1F-38D676379C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Siglos XIX y XX en Palencia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2141B2C-C81C-0782-327D-A15F71D511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/>
              <a:t>Queda desplazada del foco del poder</a:t>
            </a:r>
          </a:p>
          <a:p>
            <a:r>
              <a:rPr lang="es-ES" dirty="0"/>
              <a:t>Hay menos obra</a:t>
            </a:r>
          </a:p>
          <a:p>
            <a:r>
              <a:rPr lang="es-ES" dirty="0"/>
              <a:t>Económicamente sigue siendo rural.</a:t>
            </a:r>
          </a:p>
          <a:p>
            <a:r>
              <a:rPr lang="es-ES" dirty="0"/>
              <a:t>Comienza las migraciones hacia medio urbano.</a:t>
            </a:r>
          </a:p>
          <a:p>
            <a:pPr marL="0" indent="0">
              <a:buNone/>
            </a:pP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6011862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2F0C03F-D472-A37D-6A51-48403EFFF6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Impresionismo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F8FDAF0-B904-7A8B-D04B-7A5142EC1C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/>
              <a:t>Afecta a escultura, pintura y música</a:t>
            </a:r>
          </a:p>
          <a:p>
            <a:r>
              <a:rPr lang="es-ES" dirty="0"/>
              <a:t>Abarca de 1874 a 1880</a:t>
            </a:r>
          </a:p>
          <a:p>
            <a:r>
              <a:rPr lang="es-ES" dirty="0"/>
              <a:t>Es un grupo de pintores preocupados por la luz y la óptica</a:t>
            </a:r>
          </a:p>
          <a:p>
            <a:r>
              <a:rPr lang="es-ES" dirty="0"/>
              <a:t>Se da sobre todo en Francia</a:t>
            </a:r>
          </a:p>
        </p:txBody>
      </p:sp>
    </p:spTree>
    <p:extLst>
      <p:ext uri="{BB962C8B-B14F-4D97-AF65-F5344CB8AC3E}">
        <p14:creationId xmlns:p14="http://schemas.microsoft.com/office/powerpoint/2010/main" val="191412504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6D27F41-EA9E-F19D-A535-A5E1902C0E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" name="Marcador de contenido 6">
            <a:extLst>
              <a:ext uri="{FF2B5EF4-FFF2-40B4-BE49-F238E27FC236}">
                <a16:creationId xmlns:a16="http://schemas.microsoft.com/office/drawing/2014/main" id="{CC48DA2B-144A-CEB6-70A2-DA23F2B1EB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33811" y="34850"/>
            <a:ext cx="9619989" cy="6788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56723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8D71E7C-1E0B-41D6-1C27-3AA85DC3C2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" name="Marcador de contenido 6">
            <a:extLst>
              <a:ext uri="{FF2B5EF4-FFF2-40B4-BE49-F238E27FC236}">
                <a16:creationId xmlns:a16="http://schemas.microsoft.com/office/drawing/2014/main" id="{D025D581-EF7D-023A-DEA4-393477BD28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91431" y="-13687"/>
            <a:ext cx="9219156" cy="6871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85767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5E73248-895D-8352-B0B8-040A068936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" name="Marcador de contenido 6">
            <a:extLst>
              <a:ext uri="{FF2B5EF4-FFF2-40B4-BE49-F238E27FC236}">
                <a16:creationId xmlns:a16="http://schemas.microsoft.com/office/drawing/2014/main" id="{351C0017-5990-45EB-3D59-1932175F5C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91222" y="89633"/>
            <a:ext cx="8904977" cy="6678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269165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CA36173-7ACD-6DB2-A734-70E8A64002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" name="Marcador de contenido 9">
            <a:extLst>
              <a:ext uri="{FF2B5EF4-FFF2-40B4-BE49-F238E27FC236}">
                <a16:creationId xmlns:a16="http://schemas.microsoft.com/office/drawing/2014/main" id="{CD95A66A-BA6E-2065-A36B-E7A870D690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8330" y="237995"/>
            <a:ext cx="11914056" cy="6254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93806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F7F4106-1060-BC9F-09B5-FCA184B7D9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Postimpresionismo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470DD41-BD92-2ABD-E363-E030D70816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/>
              <a:t>Es un conjunto de autores con un estilo muy determinado cada uno</a:t>
            </a:r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62F9BC20-115C-AF32-63A3-95AE157979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5006" y="2412717"/>
            <a:ext cx="6321383" cy="4206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487885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F00940E-996F-CAE8-8FD1-AF8D49E027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" name="Marcador de contenido 6">
            <a:extLst>
              <a:ext uri="{FF2B5EF4-FFF2-40B4-BE49-F238E27FC236}">
                <a16:creationId xmlns:a16="http://schemas.microsoft.com/office/drawing/2014/main" id="{7B26BE0D-C4B0-E3DA-089C-D6A2CDA146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979570" y="100208"/>
            <a:ext cx="5087912" cy="6757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706826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3D808A9-F981-DB97-54C6-B13945436B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6941EE55-D727-8EDF-A780-7E115C7734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89131" y="91373"/>
            <a:ext cx="8431898" cy="6675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49394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508269B-F114-560B-5CAB-316279C984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6850375A-A940-E1D9-4C52-00726B809D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19812" y="0"/>
            <a:ext cx="5386169" cy="6888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192314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7BCD88F-D714-A25D-755A-BB082D8E9F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B6D596FC-B242-0C3C-629E-8D503D6302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53187" y="-54499"/>
            <a:ext cx="9543832" cy="6966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325962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5BFF6CEC-DE8A-F5B4-EFA9-2BEC3F3182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61D9EE8A-1E0F-F49D-BA99-68401E96AE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b="0" i="1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Apertura de las Cortes en el año 1919 (Plaza del Senado)</a:t>
            </a:r>
            <a:r>
              <a:rPr lang="es-ES" sz="20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.</a:t>
            </a:r>
            <a:r>
              <a:rPr lang="es-ES" sz="2000" dirty="0" err="1">
                <a:solidFill>
                  <a:schemeClr val="bg1"/>
                </a:solidFill>
              </a:rPr>
              <a:t>Asterio</a:t>
            </a:r>
            <a:r>
              <a:rPr lang="es-ES" sz="2000" dirty="0">
                <a:solidFill>
                  <a:schemeClr val="bg1"/>
                </a:solidFill>
              </a:rPr>
              <a:t> </a:t>
            </a:r>
            <a:r>
              <a:rPr lang="es-ES" sz="2000" dirty="0" err="1">
                <a:solidFill>
                  <a:schemeClr val="bg1"/>
                </a:solidFill>
              </a:rPr>
              <a:t>Mañanós</a:t>
            </a:r>
            <a:r>
              <a:rPr lang="es-ES" sz="2000" dirty="0">
                <a:solidFill>
                  <a:schemeClr val="bg1"/>
                </a:solidFill>
              </a:rPr>
              <a:t> Martínez</a:t>
            </a:r>
          </a:p>
        </p:txBody>
      </p:sp>
    </p:spTree>
    <p:extLst>
      <p:ext uri="{BB962C8B-B14F-4D97-AF65-F5344CB8AC3E}">
        <p14:creationId xmlns:p14="http://schemas.microsoft.com/office/powerpoint/2010/main" val="307202129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DB390DF-1FB3-5789-E792-21DAA8C402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Art Decó</a:t>
            </a:r>
          </a:p>
        </p:txBody>
      </p:sp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A3930B3C-810E-A2F7-7758-AA481F32FD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317816" y="365125"/>
            <a:ext cx="8757274" cy="5923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912953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44D9BB2-F455-6230-BDE8-1A41BC5EF4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modernismo</a:t>
            </a:r>
          </a:p>
        </p:txBody>
      </p:sp>
      <p:pic>
        <p:nvPicPr>
          <p:cNvPr id="7" name="Marcador de contenido 6">
            <a:extLst>
              <a:ext uri="{FF2B5EF4-FFF2-40B4-BE49-F238E27FC236}">
                <a16:creationId xmlns:a16="http://schemas.microsoft.com/office/drawing/2014/main" id="{25ED3F02-0B12-603E-4333-5CF21D67E3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475464" y="-1"/>
            <a:ext cx="4492669" cy="6739003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93187745-0EB8-A0B1-1340-E17DA3867F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0181" y="1897911"/>
            <a:ext cx="4594964" cy="4594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693319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00FDA89-6EC2-4BA8-7126-919644510F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Arte antes de 1945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B0BA0AB-D1ED-961C-76EE-EA63414FF8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/>
              <a:t>Tiende a desdibujar formas</a:t>
            </a:r>
          </a:p>
          <a:p>
            <a:r>
              <a:rPr lang="es-ES" dirty="0"/>
              <a:t>Aparecen muchas corrientes, con vinculación ideológica muy fuerte</a:t>
            </a:r>
          </a:p>
          <a:p>
            <a:r>
              <a:rPr lang="es-ES" dirty="0"/>
              <a:t>Van a tener grandes bases teóricas</a:t>
            </a:r>
          </a:p>
          <a:p>
            <a:r>
              <a:rPr lang="es-ES" dirty="0"/>
              <a:t>El foco está en Europa</a:t>
            </a:r>
          </a:p>
          <a:p>
            <a:r>
              <a:rPr lang="es-ES" dirty="0"/>
              <a:t>Distingue los periodos de conflictos (años 30 y 40)</a:t>
            </a:r>
          </a:p>
        </p:txBody>
      </p:sp>
    </p:spTree>
    <p:extLst>
      <p:ext uri="{BB962C8B-B14F-4D97-AF65-F5344CB8AC3E}">
        <p14:creationId xmlns:p14="http://schemas.microsoft.com/office/powerpoint/2010/main" val="37523944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7E9436E-96C9-995D-DDD5-229B09518B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Fauvismo</a:t>
            </a:r>
          </a:p>
        </p:txBody>
      </p:sp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F22B24DA-BD42-3151-DCA8-21FD104C71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43408" y="1324410"/>
            <a:ext cx="6723679" cy="5533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743850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D48E513-AD68-62FB-E2CF-35A47356EB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4424" y="455535"/>
            <a:ext cx="10515600" cy="1325563"/>
          </a:xfrm>
        </p:spPr>
        <p:txBody>
          <a:bodyPr/>
          <a:lstStyle/>
          <a:p>
            <a:r>
              <a:rPr lang="es-ES" dirty="0"/>
              <a:t>Surrealismo</a:t>
            </a:r>
          </a:p>
        </p:txBody>
      </p:sp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456A7856-607F-8B06-59DA-3AF714D7FD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76741" y="455535"/>
            <a:ext cx="7996476" cy="6037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099773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3EEA918-68F6-3994-4609-BD2E8FE4BD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0" y="365126"/>
            <a:ext cx="5257800" cy="849900"/>
          </a:xfrm>
        </p:spPr>
        <p:txBody>
          <a:bodyPr/>
          <a:lstStyle/>
          <a:p>
            <a:r>
              <a:rPr lang="es-ES" dirty="0"/>
              <a:t>Futurismo</a:t>
            </a:r>
          </a:p>
        </p:txBody>
      </p:sp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2C39886F-7C70-3643-B0B8-81BDA2E480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0249" y="-1"/>
            <a:ext cx="4110103" cy="6764055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CEEB4D0D-F393-1AD3-D106-B69635605E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46425" y="1495684"/>
            <a:ext cx="4311302" cy="5362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371695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26C4A68-6358-4C38-023B-09F33631C1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Expresionismo</a:t>
            </a:r>
          </a:p>
        </p:txBody>
      </p:sp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91918660-C073-6950-8294-03F7D008A3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388253" y="86225"/>
            <a:ext cx="5244261" cy="6681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870913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EAE46E3-33D4-7DF8-854F-57C1E88D95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98EE95AC-8FC9-898A-2D9C-BFC1800FD7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08199" y="0"/>
            <a:ext cx="9945601" cy="6708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4003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445B651-B940-8C79-233D-753EFDBE46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0283" y="154944"/>
            <a:ext cx="10515600" cy="1325563"/>
          </a:xfrm>
        </p:spPr>
        <p:txBody>
          <a:bodyPr/>
          <a:lstStyle/>
          <a:p>
            <a:r>
              <a:rPr lang="es-ES" dirty="0"/>
              <a:t>Cubismo</a:t>
            </a:r>
          </a:p>
        </p:txBody>
      </p:sp>
      <p:pic>
        <p:nvPicPr>
          <p:cNvPr id="7" name="Marcador de contenido 6">
            <a:extLst>
              <a:ext uri="{FF2B5EF4-FFF2-40B4-BE49-F238E27FC236}">
                <a16:creationId xmlns:a16="http://schemas.microsoft.com/office/drawing/2014/main" id="{F51411D0-B7CF-BE66-866A-E9459402A0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47683" y="1248699"/>
            <a:ext cx="9696634" cy="5454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669901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6A7B02A-0B01-6C48-D585-5B0A88816E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Juan Manuel Díaz </a:t>
            </a:r>
            <a:r>
              <a:rPr lang="es-ES" dirty="0" err="1"/>
              <a:t>Caneja</a:t>
            </a:r>
            <a:endParaRPr lang="es-ES" dirty="0"/>
          </a:p>
        </p:txBody>
      </p:sp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E36D64FB-1DB2-D313-B23C-6095CEB287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43940" y="1825625"/>
            <a:ext cx="5104119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98473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A2703CC-803B-9B9E-524A-63A4C57079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3DAE0B82-E299-1104-6578-34D7A50A9F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3930" y="0"/>
            <a:ext cx="5542886" cy="6917522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8EB72D5E-D3CE-AE04-1A8F-CBE7F91EC2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0"/>
            <a:ext cx="509509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838587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C150675-52BE-69E9-1C7C-D0E63C1FC1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43B8FDE2-400D-6E2A-A9F8-1A728F0E7A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40284" y="-25562"/>
            <a:ext cx="8129485" cy="6883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878150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0F45BB3-7C55-645A-3A4D-6937AC1ADA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Marcador de contenido 4">
            <a:extLst>
              <a:ext uri="{FF2B5EF4-FFF2-40B4-BE49-F238E27FC236}">
                <a16:creationId xmlns:a16="http://schemas.microsoft.com/office/drawing/2014/main" id="{1ABDD55E-0E2D-A7DD-86D4-01104D491A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4141" y="2004164"/>
            <a:ext cx="11859766" cy="4488711"/>
          </a:xfrm>
        </p:spPr>
      </p:pic>
    </p:spTree>
    <p:extLst>
      <p:ext uri="{BB962C8B-B14F-4D97-AF65-F5344CB8AC3E}">
        <p14:creationId xmlns:p14="http://schemas.microsoft.com/office/powerpoint/2010/main" val="73630777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5DAD349-0596-7379-913F-564C0ED036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err="1"/>
              <a:t>Dadaismo</a:t>
            </a:r>
            <a:endParaRPr lang="es-ES" dirty="0"/>
          </a:p>
        </p:txBody>
      </p:sp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8CD2F1B4-3DCB-3DC9-30F9-72F20806F9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340625" y="-25711"/>
            <a:ext cx="5068504" cy="7215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36587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3729F1B-670A-B6CB-077D-26A16866C1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Abstracción geométrica</a:t>
            </a:r>
          </a:p>
        </p:txBody>
      </p:sp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02B35199-C16B-F5F5-B377-5F8B6E8908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40303" y="1413104"/>
            <a:ext cx="9356923" cy="5263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3856924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AF68206-FD92-9F0C-8976-04A80B547E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Constructivismo</a:t>
            </a:r>
          </a:p>
        </p:txBody>
      </p:sp>
      <p:pic>
        <p:nvPicPr>
          <p:cNvPr id="7" name="Marcador de contenido 6">
            <a:extLst>
              <a:ext uri="{FF2B5EF4-FFF2-40B4-BE49-F238E27FC236}">
                <a16:creationId xmlns:a16="http://schemas.microsoft.com/office/drawing/2014/main" id="{82EC0D09-15E7-B83C-BCBC-F26A4B4B8D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16038" y="1027906"/>
            <a:ext cx="8969288" cy="5979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3133096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B47F06E-DC31-2C92-EA4F-7AA9078EAB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982EEBB1-036A-128C-4DE6-F8C65713CE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55927" y="-40020"/>
            <a:ext cx="9654035" cy="6584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4887757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6FFBE7C-E733-0CFC-8759-353495CF4A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Funcionalismo (Bauhaus)</a:t>
            </a:r>
          </a:p>
        </p:txBody>
      </p:sp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C7500314-3740-F768-DF7F-05C5DE058D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764615" y="128392"/>
            <a:ext cx="5427385" cy="6601216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969C27C2-D2E8-208C-179D-037020AA62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1690688"/>
            <a:ext cx="5427385" cy="4462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9989991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67CEB8F-AF83-B387-C398-9ABC557AFF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Arte después de 1945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71B4043-C9D8-BFFF-D467-4C7E28DBDE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/>
              <a:t>La Segunda Guerra Mundial supone el mayor golpe que hemos recibido la sociedad contemporánea a todos los niveles</a:t>
            </a:r>
          </a:p>
          <a:p>
            <a:r>
              <a:rPr lang="es-ES" dirty="0"/>
              <a:t>Cambia la percepción del mundo, que se polariza</a:t>
            </a:r>
          </a:p>
          <a:p>
            <a:r>
              <a:rPr lang="es-ES" dirty="0"/>
              <a:t>El Arte avanza de la mano de la tecnología</a:t>
            </a:r>
          </a:p>
          <a:p>
            <a:pPr marL="0" indent="0">
              <a:buNone/>
            </a:pPr>
            <a:r>
              <a:rPr lang="es-ES" dirty="0"/>
              <a:t>Reciben el nombre de </a:t>
            </a:r>
            <a:r>
              <a:rPr lang="es-ES" dirty="0" err="1"/>
              <a:t>neovanguardias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298061423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10565D3-8863-85E1-A371-90FB17CBEE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err="1"/>
              <a:t>Minimal</a:t>
            </a:r>
            <a:r>
              <a:rPr lang="es-ES" dirty="0"/>
              <a:t> Art</a:t>
            </a:r>
          </a:p>
        </p:txBody>
      </p:sp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9F87FAE0-DA34-C7F2-B876-2FAFB62533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191000" y="780669"/>
            <a:ext cx="6642100" cy="5712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960637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066D50E-8375-36DC-0D5A-E91716FC35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Pop</a:t>
            </a:r>
          </a:p>
        </p:txBody>
      </p:sp>
      <p:pic>
        <p:nvPicPr>
          <p:cNvPr id="7" name="Marcador de contenido 6">
            <a:extLst>
              <a:ext uri="{FF2B5EF4-FFF2-40B4-BE49-F238E27FC236}">
                <a16:creationId xmlns:a16="http://schemas.microsoft.com/office/drawing/2014/main" id="{873396EA-919C-62A1-BBDC-3EFF627800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38478" y="365125"/>
            <a:ext cx="8610519" cy="5933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124047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7229762-F31B-B444-E40A-2278D19F45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Arte </a:t>
            </a:r>
            <a:r>
              <a:rPr lang="es-ES" dirty="0" err="1"/>
              <a:t>Povera</a:t>
            </a:r>
            <a:endParaRPr lang="es-ES" dirty="0"/>
          </a:p>
        </p:txBody>
      </p:sp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202516FB-E0BB-8929-CBBD-104E81FE3D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738826" y="475989"/>
            <a:ext cx="8220806" cy="5488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8865619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1223905-7D92-C2C0-94BB-50F1CF2CA1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1AF3A1A4-A293-433B-D4D0-F7959FC646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27550" y="84262"/>
            <a:ext cx="9995769" cy="6689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3522657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14A15D9-C7AF-C6EB-C5D5-D009D925F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5152" y="365125"/>
            <a:ext cx="1791434" cy="1325563"/>
          </a:xfrm>
        </p:spPr>
        <p:txBody>
          <a:bodyPr>
            <a:normAutofit/>
          </a:bodyPr>
          <a:lstStyle/>
          <a:p>
            <a:r>
              <a:rPr lang="es-ES" dirty="0" err="1"/>
              <a:t>Land</a:t>
            </a:r>
            <a:r>
              <a:rPr lang="es-ES" dirty="0"/>
              <a:t> Art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9D617207-C1D1-DF33-7D4E-3B9EE2B778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EAB27F18-2624-8BFE-7F5B-9C71B7F969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8378" y="0"/>
            <a:ext cx="1028847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5474714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41A4510-F50F-A67E-7B27-7E8D1B9DE8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472C5B85-D028-8920-3150-5DCC2FB50A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44403" y="0"/>
            <a:ext cx="12367380" cy="6492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5427973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4C5504E-ECA7-F107-E9E3-DF7BA17838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115150" cy="1325563"/>
          </a:xfrm>
        </p:spPr>
        <p:txBody>
          <a:bodyPr/>
          <a:lstStyle/>
          <a:p>
            <a:r>
              <a:rPr lang="es-ES" dirty="0"/>
              <a:t>Arte conceptual</a:t>
            </a:r>
          </a:p>
        </p:txBody>
      </p:sp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4CB6F6D0-34B2-A9D7-1EC0-E5A8F02494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953350" y="256326"/>
            <a:ext cx="8238650" cy="6211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4467929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F3BBC14-C77B-29A9-EF5F-7B87782264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77C80686-5205-CCBD-87DD-ABF1398928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24000" y="0"/>
            <a:ext cx="9143999" cy="6705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6703980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FBF3BBD-0100-A533-BCBB-6C165A27FD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Happening/performance (</a:t>
            </a:r>
            <a:r>
              <a:rPr lang="es-ES" dirty="0" err="1"/>
              <a:t>Fluxus</a:t>
            </a:r>
            <a:r>
              <a:rPr lang="es-ES" dirty="0"/>
              <a:t>)</a:t>
            </a:r>
          </a:p>
        </p:txBody>
      </p:sp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DFD2CB60-EAA8-D1B4-609D-B0BFDE9586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79737" y="1359918"/>
            <a:ext cx="7816241" cy="5161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4595205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70A9A89-25E9-E58A-E281-ADC8EDE0D7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A32495E1-F2D6-C07A-0C9F-0019015F53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29425" y="0"/>
            <a:ext cx="8843375" cy="6827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7092044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DC1A3D4-3EBF-7AF7-8FCE-BDDED7D802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BFF9F821-DAB9-AC20-B1E6-899234D0F6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16427" y="0"/>
            <a:ext cx="10153538" cy="6772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153611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6CB2B94-CD76-A950-640B-6D38146D71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err="1"/>
              <a:t>Body</a:t>
            </a:r>
            <a:r>
              <a:rPr lang="es-ES" dirty="0"/>
              <a:t> Art</a:t>
            </a:r>
          </a:p>
        </p:txBody>
      </p:sp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39C01B19-002F-C12D-AA1A-84E0018150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73896" y="1483563"/>
            <a:ext cx="9244207" cy="5199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908969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1AFC676-02B5-830E-FD0E-32B323E58E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1BCFE524-F49F-2FEC-284E-03ADFBF856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42368" y="138960"/>
            <a:ext cx="8773438" cy="6580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6903300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3485079-7A12-0608-9706-E7B08BC6B8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Hiperrealismo</a:t>
            </a:r>
          </a:p>
        </p:txBody>
      </p:sp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0E0068B9-6315-5AE1-4DD7-32CCC0D73A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73916" y="1645618"/>
            <a:ext cx="8809952" cy="4955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3040706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8DAAB31-8E0E-A07A-F467-16153B446F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65442D0C-4392-51E2-DD14-D1B6ED07FB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51839" y="0"/>
            <a:ext cx="10009060" cy="6922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2848058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6788306-C901-6056-2532-A1FD49A8E7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err="1"/>
              <a:t>Jose</a:t>
            </a:r>
            <a:r>
              <a:rPr lang="es-ES" dirty="0"/>
              <a:t> María Paniagua</a:t>
            </a:r>
          </a:p>
        </p:txBody>
      </p:sp>
      <p:pic>
        <p:nvPicPr>
          <p:cNvPr id="14" name="Marcador de contenido 13">
            <a:extLst>
              <a:ext uri="{FF2B5EF4-FFF2-40B4-BE49-F238E27FC236}">
                <a16:creationId xmlns:a16="http://schemas.microsoft.com/office/drawing/2014/main" id="{89379191-DF3F-F5AF-B44B-8941F39A92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94437" y="1825625"/>
            <a:ext cx="8403126" cy="4351338"/>
          </a:xfrm>
        </p:spPr>
      </p:pic>
    </p:spTree>
    <p:extLst>
      <p:ext uri="{BB962C8B-B14F-4D97-AF65-F5344CB8AC3E}">
        <p14:creationId xmlns:p14="http://schemas.microsoft.com/office/powerpoint/2010/main" val="701008049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7ECC73D-A254-1086-E2E0-09A5F5F164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9A17772A-691D-F0A2-957B-E8FA455F62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24552" y="638827"/>
            <a:ext cx="7942896" cy="5218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4645556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BD00DD3-C3C6-A901-76E0-5730C52A0F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Antonio Capel</a:t>
            </a:r>
          </a:p>
        </p:txBody>
      </p:sp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4F263790-B657-A22B-0B6A-56AA8FCD0F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558487" y="0"/>
            <a:ext cx="4669681" cy="6998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844552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D7D1F1E-71E1-D426-F647-604FAD6D7F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C9565B5-7528-601C-230A-8B58A8AF48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50" name="Picture 2" descr="Mundaka">
            <a:extLst>
              <a:ext uri="{FF2B5EF4-FFF2-40B4-BE49-F238E27FC236}">
                <a16:creationId xmlns:a16="http://schemas.microsoft.com/office/drawing/2014/main" id="{D56FA997-E70B-18CE-85BB-B13831A1BC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0"/>
            <a:ext cx="6858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708896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CAE6147-B08E-DEE9-6840-6E44CEF311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AE030111-5301-E409-5164-7DAF8BAD88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80995" y="-201293"/>
            <a:ext cx="8590347" cy="7059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3257371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DA67EAD-C152-A9B8-D7AC-B0BD41C438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ACD666CE-408D-0C81-DA19-CCE7AF0CD9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526094" y="-112734"/>
            <a:ext cx="6858000" cy="685800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79EB6B5F-4C64-E9FD-8319-85EF103B41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5668" y="-112734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1710330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F47B345B-0CB5-0E90-67BF-78FB6EE24A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9100" y="-409445"/>
            <a:ext cx="10235852" cy="7676889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08B04BE3-F7E4-3A12-6590-F79E0AE728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>
                <a:solidFill>
                  <a:schemeClr val="bg1"/>
                </a:solidFill>
              </a:rPr>
              <a:t>Ambrosio Ortega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54CBFF2-0356-C0DE-55CC-482CF87EB7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9227" y="6099849"/>
            <a:ext cx="10515599" cy="4486275"/>
          </a:xfrm>
        </p:spPr>
        <p:txBody>
          <a:bodyPr/>
          <a:lstStyle/>
          <a:p>
            <a:r>
              <a:rPr lang="es-ES" dirty="0"/>
              <a:t> </a:t>
            </a:r>
            <a:r>
              <a:rPr lang="es-ES" dirty="0">
                <a:solidFill>
                  <a:schemeClr val="bg1"/>
                </a:solidFill>
              </a:rPr>
              <a:t>Fresco in </a:t>
            </a:r>
            <a:r>
              <a:rPr lang="es-ES" dirty="0" err="1">
                <a:solidFill>
                  <a:schemeClr val="bg1"/>
                </a:solidFill>
              </a:rPr>
              <a:t>the</a:t>
            </a:r>
            <a:r>
              <a:rPr lang="es-ES" dirty="0">
                <a:solidFill>
                  <a:schemeClr val="bg1"/>
                </a:solidFill>
              </a:rPr>
              <a:t> </a:t>
            </a:r>
            <a:r>
              <a:rPr lang="es-ES" dirty="0" err="1">
                <a:solidFill>
                  <a:schemeClr val="bg1"/>
                </a:solidFill>
              </a:rPr>
              <a:t>ceiling</a:t>
            </a:r>
            <a:r>
              <a:rPr lang="es-ES" dirty="0">
                <a:solidFill>
                  <a:schemeClr val="bg1"/>
                </a:solidFill>
              </a:rPr>
              <a:t> </a:t>
            </a:r>
            <a:r>
              <a:rPr lang="es-ES" dirty="0" err="1">
                <a:solidFill>
                  <a:schemeClr val="bg1"/>
                </a:solidFill>
              </a:rPr>
              <a:t>of</a:t>
            </a:r>
            <a:r>
              <a:rPr lang="es-ES" dirty="0">
                <a:solidFill>
                  <a:schemeClr val="bg1"/>
                </a:solidFill>
              </a:rPr>
              <a:t> “Los Arcos de Ribera”, 1991/92,</a:t>
            </a:r>
          </a:p>
        </p:txBody>
      </p:sp>
    </p:spTree>
    <p:extLst>
      <p:ext uri="{BB962C8B-B14F-4D97-AF65-F5344CB8AC3E}">
        <p14:creationId xmlns:p14="http://schemas.microsoft.com/office/powerpoint/2010/main" val="2283200795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0EB2D29-9711-C07F-116C-1E3032D6DC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" name="Marcador de contenido 6">
            <a:extLst>
              <a:ext uri="{FF2B5EF4-FFF2-40B4-BE49-F238E27FC236}">
                <a16:creationId xmlns:a16="http://schemas.microsoft.com/office/drawing/2014/main" id="{01F1BACE-7934-84E5-0DFC-86F7E1CF27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96000" y="488551"/>
            <a:ext cx="5007149" cy="5119923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08D40933-DC9C-D2B4-D4BC-DB7B79226D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8474" y="152400"/>
            <a:ext cx="5476875" cy="3076575"/>
          </a:xfrm>
          <a:prstGeom prst="rect">
            <a:avLst/>
          </a:prstGeom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B1BCB94F-B8F6-A2DD-11F7-A28EAC353414}"/>
              </a:ext>
            </a:extLst>
          </p:cNvPr>
          <p:cNvSpPr txBox="1"/>
          <p:nvPr/>
        </p:nvSpPr>
        <p:spPr>
          <a:xfrm>
            <a:off x="1052186" y="4183693"/>
            <a:ext cx="28434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Damián </a:t>
            </a:r>
            <a:r>
              <a:rPr lang="es-ES" dirty="0" err="1"/>
              <a:t>Simal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094195860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5B46B90-609B-F44D-F31D-72ABF361C0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98C694CE-4B29-FA7B-496C-6D20CBA343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12349" y="633284"/>
            <a:ext cx="7878614" cy="5242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955181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89D6589-73E4-FDCE-6B7A-249ADA9547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Marcador de contenido 4" descr="Imagen que contiene hombre, cocina, parado, cuarto&#10;&#10;Descripción generada automáticamente">
            <a:extLst>
              <a:ext uri="{FF2B5EF4-FFF2-40B4-BE49-F238E27FC236}">
                <a16:creationId xmlns:a16="http://schemas.microsoft.com/office/drawing/2014/main" id="{EF15A5FA-E97E-902E-A7E3-901E0A1EF4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6436" y="-678777"/>
            <a:ext cx="4747364" cy="8439761"/>
          </a:xfrm>
        </p:spPr>
      </p:pic>
      <p:pic>
        <p:nvPicPr>
          <p:cNvPr id="7" name="Imagen 6" descr="Imagen que contiene piedra, cuarto&#10;&#10;Descripción generada automáticamente">
            <a:extLst>
              <a:ext uri="{FF2B5EF4-FFF2-40B4-BE49-F238E27FC236}">
                <a16:creationId xmlns:a16="http://schemas.microsoft.com/office/drawing/2014/main" id="{BB7D35AC-7614-F93A-D5B4-FE7370B6D9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045" y="-835873"/>
            <a:ext cx="4924099" cy="8753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2484465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1C5C062-075C-EE70-4A18-1EDDC08D9C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Arquitectura moderna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6D10BC7-6A78-5299-9A9B-F85063D492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/>
              <a:t>Es una arquitectura funcional</a:t>
            </a:r>
          </a:p>
          <a:p>
            <a:r>
              <a:rPr lang="es-ES" dirty="0"/>
              <a:t>Emplea nuevos materiales y nuevas líneas</a:t>
            </a:r>
          </a:p>
        </p:txBody>
      </p:sp>
    </p:spTree>
    <p:extLst>
      <p:ext uri="{BB962C8B-B14F-4D97-AF65-F5344CB8AC3E}">
        <p14:creationId xmlns:p14="http://schemas.microsoft.com/office/powerpoint/2010/main" val="2880914602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B84A032-4124-5353-D7B3-9F303E41DC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4EAD8629-69BE-75D2-3563-1E23BF0FEC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8026" y="86874"/>
            <a:ext cx="8521929" cy="6169877"/>
          </a:xfrm>
          <a:prstGeom prst="rect">
            <a:avLst/>
          </a:prstGeom>
        </p:spPr>
      </p:pic>
      <p:pic>
        <p:nvPicPr>
          <p:cNvPr id="10" name="Marcador de contenido 9">
            <a:extLst>
              <a:ext uri="{FF2B5EF4-FFF2-40B4-BE49-F238E27FC236}">
                <a16:creationId xmlns:a16="http://schemas.microsoft.com/office/drawing/2014/main" id="{DAC77764-3AA3-1E3F-8C42-9027E82A825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838200" y="86874"/>
            <a:ext cx="5218084" cy="2931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2442403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6F1459E-438A-1280-2EF1-66C98F21C5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32E7594B-AA72-DB90-4FA8-9625E4E5A3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13360" y="-1352811"/>
            <a:ext cx="11113506" cy="8309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0644772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602FDEC-8F01-C530-7F75-8F5E6AF338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32905537-9D54-EEF8-4A38-0B26DF5A9E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20021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1057896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A1B160D-1569-7E18-058F-988AB617D4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5A68BC1B-88A7-E76A-B564-54C9F4D4CA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9062" y="202732"/>
            <a:ext cx="12905072" cy="6452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5966865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922D2D0-3A45-161E-8C4C-5A6E9ADA16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" name="Marcador de contenido 6">
            <a:extLst>
              <a:ext uri="{FF2B5EF4-FFF2-40B4-BE49-F238E27FC236}">
                <a16:creationId xmlns:a16="http://schemas.microsoft.com/office/drawing/2014/main" id="{B73A674A-F088-2314-FD2E-B82E40F7EE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778762" y="-1208414"/>
            <a:ext cx="12970762" cy="8647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0425385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CEB2827-D442-573E-1A59-D1E54C7DA7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Cartelería y comic</a:t>
            </a:r>
          </a:p>
        </p:txBody>
      </p:sp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AA452CBB-4FC8-9782-B71C-975977104E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239853" y="109558"/>
            <a:ext cx="4409144" cy="6748441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54B4E323-7FFB-5198-60BC-220568041F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0181" y="1513068"/>
            <a:ext cx="3887970" cy="5522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1872046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AC3D83A-154D-D9B2-2973-5E86678960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Comic</a:t>
            </a:r>
          </a:p>
        </p:txBody>
      </p:sp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A3596409-BA6E-5A92-04CE-72DC9B1B4F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42952" y="150312"/>
            <a:ext cx="8986817" cy="6488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9631841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8C162AB-7A8B-4AD5-8A27-EFCCF1E282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4E4FC0A1-C0C6-54CD-B7B0-90EFA85402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03333" y="108088"/>
            <a:ext cx="8678352" cy="6384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1038842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8277E32-FAF7-B2D5-42E7-22123779CC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87F707B3-0776-06DA-48BA-6BD4BED582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3874" y="137785"/>
            <a:ext cx="11713231" cy="6588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2350979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51C30FA-7696-3F34-0A81-F40442B1CE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Fotografía</a:t>
            </a:r>
          </a:p>
        </p:txBody>
      </p:sp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FE8F4908-92CA-DA9E-3C05-E59E8854AC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73171" y="1402916"/>
            <a:ext cx="9045657" cy="5249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9553049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C69B12F-01ED-01D4-9D5F-7B085A04BC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6AEFDD77-576A-90E8-F1B7-1D9AC7A06C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06044" y="218878"/>
            <a:ext cx="8379912" cy="6420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060134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0267BDB-74EC-C2A9-D072-C1E8F508AE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64F811DE-DCE1-9B9A-13FD-05CBE66D2A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66171" y="83348"/>
            <a:ext cx="9319364" cy="6691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9205175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8A766B1-90EC-0C49-BC5F-89A85FDD54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A13919EB-5047-4F12-E3B3-BEBF092338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04255" y="0"/>
            <a:ext cx="11891247" cy="6706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8046003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76FE892-F44C-4A68-61B7-7C411EC2BA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Lo que se está haciendo ahora…</a:t>
            </a:r>
          </a:p>
        </p:txBody>
      </p:sp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0791065D-B505-84BE-A2D6-2E5F24BD64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42993" y="1683502"/>
            <a:ext cx="7302674" cy="4396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9388854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D20F1CF-1DF9-4462-9EAB-E3000D9364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Neobarroco o Barroco electrónico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908DEB8-A9B8-4D52-BA02-D550E7E13D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2194560"/>
            <a:ext cx="5138803" cy="4024125"/>
          </a:xfrm>
        </p:spPr>
        <p:txBody>
          <a:bodyPr/>
          <a:lstStyle/>
          <a:p>
            <a:r>
              <a:rPr lang="es-ES" dirty="0"/>
              <a:t>Tendencia actual (desde 2011) en moda, cine y estética</a:t>
            </a:r>
          </a:p>
          <a:p>
            <a:r>
              <a:rPr lang="es-ES" dirty="0"/>
              <a:t>Fuerte relación con los </a:t>
            </a:r>
            <a:r>
              <a:rPr lang="es-ES" dirty="0" err="1"/>
              <a:t>mass</a:t>
            </a:r>
            <a:r>
              <a:rPr lang="es-ES" dirty="0"/>
              <a:t> media</a:t>
            </a:r>
          </a:p>
          <a:p>
            <a:r>
              <a:rPr lang="es-ES" dirty="0"/>
              <a:t>Tiende al mestizaje</a:t>
            </a:r>
          </a:p>
          <a:p>
            <a:r>
              <a:rPr lang="es-ES" dirty="0"/>
              <a:t>Busca </a:t>
            </a:r>
            <a:r>
              <a:rPr lang="es-ES" dirty="0" err="1"/>
              <a:t>hipervisualización</a:t>
            </a:r>
            <a:endParaRPr lang="es-ES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FCD31FD7-2CEC-4248-B7B3-FF1D0C6D4D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24603" y="2194560"/>
            <a:ext cx="6677286" cy="4019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8164252"/>
      </p:ext>
    </p:extLst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503FBE8-B5B3-4D54-941D-02D6434238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err="1"/>
              <a:t>Filip</a:t>
            </a:r>
            <a:r>
              <a:rPr lang="es-ES" dirty="0"/>
              <a:t> </a:t>
            </a:r>
            <a:r>
              <a:rPr lang="es-ES" dirty="0" err="1"/>
              <a:t>custic</a:t>
            </a:r>
            <a:endParaRPr lang="es-ES" dirty="0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CB4829E8-1E7A-49D8-BF82-4225AD580D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2194560"/>
            <a:ext cx="5410200" cy="4024125"/>
          </a:xfrm>
        </p:spPr>
        <p:txBody>
          <a:bodyPr>
            <a:normAutofit fontScale="92500" lnSpcReduction="20000"/>
          </a:bodyPr>
          <a:lstStyle/>
          <a:p>
            <a:r>
              <a:rPr lang="es-ES" dirty="0"/>
              <a:t>Artista actual</a:t>
            </a:r>
          </a:p>
          <a:p>
            <a:r>
              <a:rPr lang="es-ES" dirty="0"/>
              <a:t>Conocido por montar videoclips e imagen de Rosalía</a:t>
            </a:r>
          </a:p>
          <a:p>
            <a:r>
              <a:rPr lang="es-ES" i="0" dirty="0">
                <a:effectLst/>
                <a:latin typeface="PT_serif"/>
              </a:rPr>
              <a:t>Se llama a si </a:t>
            </a:r>
            <a:r>
              <a:rPr lang="es-ES" i="0" dirty="0" err="1">
                <a:effectLst/>
                <a:latin typeface="PT_serif"/>
              </a:rPr>
              <a:t>mismo</a:t>
            </a:r>
            <a:r>
              <a:rPr lang="es-ES" b="1" i="0" dirty="0" err="1">
                <a:effectLst/>
                <a:latin typeface="PT_serif"/>
              </a:rPr>
              <a:t>"el</a:t>
            </a:r>
            <a:r>
              <a:rPr lang="es-ES" b="1" i="0" dirty="0">
                <a:effectLst/>
                <a:latin typeface="PT_serif"/>
              </a:rPr>
              <a:t> creador del movimiento </a:t>
            </a:r>
            <a:r>
              <a:rPr lang="es-ES" b="1" i="1" dirty="0" err="1">
                <a:effectLst/>
                <a:latin typeface="PT_serif"/>
              </a:rPr>
              <a:t>objetismo</a:t>
            </a:r>
            <a:r>
              <a:rPr lang="es-ES" b="1" i="0" dirty="0">
                <a:effectLst/>
                <a:latin typeface="PT_serif"/>
              </a:rPr>
              <a:t>"</a:t>
            </a:r>
            <a:r>
              <a:rPr lang="es-ES" b="0" i="0" dirty="0">
                <a:effectLst/>
                <a:latin typeface="PT_serif"/>
              </a:rPr>
              <a:t>, en el que objetos y cuerpos se funden en una nueva simbiosis creativa.</a:t>
            </a:r>
          </a:p>
          <a:p>
            <a:r>
              <a:rPr lang="es-ES" b="0" i="0" dirty="0">
                <a:solidFill>
                  <a:srgbClr val="202020"/>
                </a:solidFill>
                <a:effectLst/>
                <a:latin typeface="PT_serif"/>
              </a:rPr>
              <a:t> </a:t>
            </a:r>
            <a:r>
              <a:rPr lang="es-ES" b="0" i="0" dirty="0">
                <a:effectLst/>
                <a:latin typeface="PT_serif"/>
              </a:rPr>
              <a:t>"</a:t>
            </a:r>
            <a:r>
              <a:rPr lang="es-ES" b="1" i="0" dirty="0">
                <a:effectLst/>
                <a:latin typeface="PT_serif"/>
              </a:rPr>
              <a:t>Siempre ha habido egos, pero ahora están elevados a la enésima potencia” </a:t>
            </a:r>
            <a:r>
              <a:rPr lang="es-ES" i="0" dirty="0" err="1">
                <a:effectLst/>
                <a:latin typeface="PT_serif"/>
              </a:rPr>
              <a:t>Filip</a:t>
            </a:r>
            <a:r>
              <a:rPr lang="es-ES" i="0" dirty="0">
                <a:effectLst/>
                <a:latin typeface="PT_serif"/>
              </a:rPr>
              <a:t> </a:t>
            </a:r>
            <a:r>
              <a:rPr lang="es-ES" i="0" dirty="0" err="1">
                <a:effectLst/>
                <a:latin typeface="PT_serif"/>
              </a:rPr>
              <a:t>Custic</a:t>
            </a:r>
            <a:r>
              <a:rPr lang="es-ES" i="0" dirty="0">
                <a:effectLst/>
                <a:latin typeface="PT_serif"/>
              </a:rPr>
              <a:t> dixit</a:t>
            </a:r>
            <a:endParaRPr lang="es-ES" dirty="0"/>
          </a:p>
          <a:p>
            <a:endParaRPr lang="es-ES" dirty="0"/>
          </a:p>
        </p:txBody>
      </p:sp>
      <p:pic>
        <p:nvPicPr>
          <p:cNvPr id="6148" name="Picture 4">
            <a:extLst>
              <a:ext uri="{FF2B5EF4-FFF2-40B4-BE49-F238E27FC236}">
                <a16:creationId xmlns:a16="http://schemas.microsoft.com/office/drawing/2014/main" id="{4F7DAC31-2AA9-4B28-AB9A-8D7B343375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1640" y="1806881"/>
            <a:ext cx="3849520" cy="4809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1605994"/>
      </p:ext>
    </p:extLst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27632D6-F922-4C77-8256-C27A767111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DD3873CB-41BD-4D55-B282-BAD48E6D2B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18995" y="45244"/>
            <a:ext cx="5971159" cy="4024313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BB97A2A2-E5D5-4BE8-BBBA-65AA836BCF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90154" y="97477"/>
            <a:ext cx="5334000" cy="5400675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80228B86-2591-44E1-8CBD-56AB2FA156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68663" y="4131314"/>
            <a:ext cx="2203081" cy="2629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443100"/>
      </p:ext>
    </p:extLst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8C9B969-FC46-4BD8-BEF6-CC8D0178C0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" name="Marcador de contenido 6">
            <a:extLst>
              <a:ext uri="{FF2B5EF4-FFF2-40B4-BE49-F238E27FC236}">
                <a16:creationId xmlns:a16="http://schemas.microsoft.com/office/drawing/2014/main" id="{75244BD1-9082-4C74-9765-54E91551E0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64755" y="251565"/>
            <a:ext cx="5146697" cy="6535489"/>
          </a:xfrm>
          <a:prstGeom prst="rect">
            <a:avLst/>
          </a:prstGeom>
        </p:spPr>
      </p:pic>
      <p:pic>
        <p:nvPicPr>
          <p:cNvPr id="8194" name="Picture 2" descr="2 FOTOS - Frida Kahlo &amp; Rosalía. | Facebook">
            <a:extLst>
              <a:ext uri="{FF2B5EF4-FFF2-40B4-BE49-F238E27FC236}">
                <a16:creationId xmlns:a16="http://schemas.microsoft.com/office/drawing/2014/main" id="{AFBCCB3D-4149-4A3C-8269-7A71CA5C37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1452" y="251565"/>
            <a:ext cx="6315793" cy="6315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0738502"/>
      </p:ext>
    </p:extLst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922C160-A0AB-76E5-E994-4B94757B5C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Cine como herramienta didáctica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B3199C2-DC25-14E0-C147-EBEC97FF15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/>
              <a:t>Aula en corto</a:t>
            </a:r>
          </a:p>
          <a:p>
            <a:r>
              <a:rPr lang="es-ES" dirty="0"/>
              <a:t>Festivales (áreas educativas)</a:t>
            </a:r>
          </a:p>
          <a:p>
            <a:r>
              <a:rPr lang="es-ES" dirty="0"/>
              <a:t>Concursos</a:t>
            </a:r>
          </a:p>
          <a:p>
            <a:r>
              <a:rPr lang="es-ES" dirty="0"/>
              <a:t>Cartelería</a:t>
            </a:r>
          </a:p>
          <a:p>
            <a:r>
              <a:rPr lang="es-ES" dirty="0"/>
              <a:t>Crítica</a:t>
            </a:r>
          </a:p>
        </p:txBody>
      </p:sp>
    </p:spTree>
    <p:extLst>
      <p:ext uri="{BB962C8B-B14F-4D97-AF65-F5344CB8AC3E}">
        <p14:creationId xmlns:p14="http://schemas.microsoft.com/office/powerpoint/2010/main" val="1652630758"/>
      </p:ext>
    </p:extLst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AAFE58B-1A28-0484-D235-EA72C612DC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http://aulacorto.mecd.gob.es/</a:t>
            </a:r>
          </a:p>
        </p:txBody>
      </p:sp>
      <p:pic>
        <p:nvPicPr>
          <p:cNvPr id="5" name="Marcador de contenido 4">
            <a:extLst>
              <a:ext uri="{FF2B5EF4-FFF2-40B4-BE49-F238E27FC236}">
                <a16:creationId xmlns:a16="http://schemas.microsoft.com/office/drawing/2014/main" id="{AD523062-7A52-2CAA-40D3-D0B7FCC7A8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443254"/>
            <a:ext cx="10630322" cy="5049621"/>
          </a:xfrm>
        </p:spPr>
      </p:pic>
    </p:spTree>
    <p:extLst>
      <p:ext uri="{BB962C8B-B14F-4D97-AF65-F5344CB8AC3E}">
        <p14:creationId xmlns:p14="http://schemas.microsoft.com/office/powerpoint/2010/main" val="1988446216"/>
      </p:ext>
    </p:extLst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5608408-8B0D-789B-94D7-0ECEE7A5AAB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DBE7AFF4-8D06-DC26-955C-23427A6ACD0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DE63C9D9-4EF4-6FC0-C65D-6F488E7B7B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7847" y="87682"/>
            <a:ext cx="8416126" cy="6730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9477323"/>
      </p:ext>
    </p:extLst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A80360F-D5A3-F341-EB99-99BD3ABCF58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FCD55C63-C450-B383-0F96-519B61D7EBC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Imagen 4" descr="Logotipo, nombre de la empresa&#10;&#10;Descripción generada automáticamente">
            <a:extLst>
              <a:ext uri="{FF2B5EF4-FFF2-40B4-BE49-F238E27FC236}">
                <a16:creationId xmlns:a16="http://schemas.microsoft.com/office/drawing/2014/main" id="{ECC0AFFE-41F6-5DC3-3A45-7DC0B2361F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19" y="490591"/>
            <a:ext cx="10256928" cy="5434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8442019"/>
      </p:ext>
    </p:extLst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C3DB60D-5AEE-2DF5-CE08-CEEDBB160C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anchor="b">
            <a:normAutofit/>
          </a:bodyPr>
          <a:lstStyle/>
          <a:p>
            <a:r>
              <a:rPr lang="es-ES" sz="5400">
                <a:latin typeface="Bahnschrift" panose="020B0502040204020203" pitchFamily="34" charset="0"/>
              </a:rPr>
              <a:t>¿Qué es un festival?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44D8E4C-6C78-3860-6874-1890B4F7F0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493" y="2071316"/>
            <a:ext cx="6713552" cy="4119172"/>
          </a:xfrm>
        </p:spPr>
        <p:txBody>
          <a:bodyPr anchor="t">
            <a:normAutofit fontScale="92500" lnSpcReduction="10000"/>
          </a:bodyPr>
          <a:lstStyle/>
          <a:p>
            <a:r>
              <a:rPr lang="es-ES" sz="3600" b="0" i="0" dirty="0">
                <a:effectLst/>
                <a:latin typeface="arial" panose="020B0604020202020204" pitchFamily="34" charset="0"/>
              </a:rPr>
              <a:t>Se define como </a:t>
            </a:r>
            <a:r>
              <a:rPr lang="es-ES" sz="3600" b="1" i="0" dirty="0">
                <a:effectLst/>
                <a:latin typeface="arial" panose="020B0604020202020204" pitchFamily="34" charset="0"/>
              </a:rPr>
              <a:t>programación escénica</a:t>
            </a:r>
            <a:r>
              <a:rPr lang="es-ES" sz="3600" b="0" i="0" dirty="0">
                <a:effectLst/>
                <a:latin typeface="arial" panose="020B0604020202020204" pitchFamily="34" charset="0"/>
              </a:rPr>
              <a:t>, habitualmente estructurada entorno a un </a:t>
            </a:r>
            <a:r>
              <a:rPr lang="es-ES" sz="3600" b="1" i="0" dirty="0">
                <a:effectLst/>
                <a:latin typeface="arial" panose="020B0604020202020204" pitchFamily="34" charset="0"/>
              </a:rPr>
              <a:t>género determinado</a:t>
            </a:r>
            <a:r>
              <a:rPr lang="es-ES" sz="3600" b="0" i="0" dirty="0">
                <a:effectLst/>
                <a:latin typeface="arial" panose="020B0604020202020204" pitchFamily="34" charset="0"/>
              </a:rPr>
              <a:t>, de </a:t>
            </a:r>
            <a:r>
              <a:rPr lang="es-ES" sz="3600" b="1" i="0" dirty="0">
                <a:effectLst/>
                <a:latin typeface="arial" panose="020B0604020202020204" pitchFamily="34" charset="0"/>
              </a:rPr>
              <a:t>duración limitada. Der. </a:t>
            </a:r>
            <a:r>
              <a:rPr lang="es-ES" sz="3600" b="1" i="0" dirty="0" err="1">
                <a:effectLst/>
                <a:latin typeface="arial" panose="020B0604020202020204" pitchFamily="34" charset="0"/>
              </a:rPr>
              <a:t>Festus</a:t>
            </a:r>
            <a:r>
              <a:rPr lang="es-ES" sz="3600" b="1" i="0" dirty="0">
                <a:effectLst/>
                <a:latin typeface="arial" panose="020B0604020202020204" pitchFamily="34" charset="0"/>
              </a:rPr>
              <a:t>  -i =Fiesta</a:t>
            </a:r>
          </a:p>
          <a:p>
            <a:r>
              <a:rPr lang="es-ES" sz="3600" b="0" i="0" dirty="0">
                <a:effectLst/>
                <a:latin typeface="arial" panose="020B0604020202020204" pitchFamily="34" charset="0"/>
              </a:rPr>
              <a:t>A veces tiene carácter competitivo</a:t>
            </a:r>
          </a:p>
          <a:p>
            <a:pPr marL="0" indent="0">
              <a:buNone/>
            </a:pPr>
            <a:br>
              <a:rPr lang="es-ES" sz="2200" b="0" i="0" dirty="0">
                <a:effectLst/>
                <a:latin typeface="arial" panose="020B0604020202020204" pitchFamily="34" charset="0"/>
              </a:rPr>
            </a:br>
            <a:endParaRPr lang="es-ES" sz="2200" dirty="0"/>
          </a:p>
        </p:txBody>
      </p:sp>
      <p:pic>
        <p:nvPicPr>
          <p:cNvPr id="1026" name="Picture 2" descr="Amplia presencia femenina en el 31 Aguilar Film Festival – CIMA –  Asociación de mujeres cineastas y de medios audiovisuales">
            <a:extLst>
              <a:ext uri="{FF2B5EF4-FFF2-40B4-BE49-F238E27FC236}">
                <a16:creationId xmlns:a16="http://schemas.microsoft.com/office/drawing/2014/main" id="{DEE03ADC-9F73-3B62-0A70-7163A3BCF2F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34" r="22631" b="-1"/>
          <a:stretch/>
        </p:blipFill>
        <p:spPr bwMode="auto">
          <a:xfrm>
            <a:off x="7675658" y="2093976"/>
            <a:ext cx="3941064" cy="4096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6116218"/>
      </p:ext>
    </p:extLst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44F5A47-8A0A-563A-AC24-B9FAE3A139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s-ES" sz="5400" dirty="0">
                <a:latin typeface="Bahnschrift" panose="020B0502040204020203" pitchFamily="34" charset="0"/>
              </a:rPr>
              <a:t>Tipos de festivales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C9AA528-0C31-3F68-854C-BF8EE0833B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670097" cy="3320668"/>
          </a:xfrm>
        </p:spPr>
        <p:txBody>
          <a:bodyPr>
            <a:normAutofit/>
          </a:bodyPr>
          <a:lstStyle/>
          <a:p>
            <a:r>
              <a:rPr lang="es-ES" sz="3200" dirty="0">
                <a:latin typeface="Bahnschrift" panose="020B0502040204020203" pitchFamily="34" charset="0"/>
              </a:rPr>
              <a:t>Música</a:t>
            </a:r>
          </a:p>
          <a:p>
            <a:r>
              <a:rPr lang="es-ES" sz="3200" dirty="0">
                <a:latin typeface="Bahnschrift" panose="020B0502040204020203" pitchFamily="34" charset="0"/>
              </a:rPr>
              <a:t>Artes escénicas</a:t>
            </a:r>
          </a:p>
          <a:p>
            <a:r>
              <a:rPr lang="es-ES" sz="3200" dirty="0">
                <a:latin typeface="Bahnschrift" panose="020B0502040204020203" pitchFamily="34" charset="0"/>
              </a:rPr>
              <a:t>Cine</a:t>
            </a:r>
          </a:p>
          <a:p>
            <a:r>
              <a:rPr lang="es-ES" sz="3200" dirty="0">
                <a:latin typeface="Bahnschrift" panose="020B0502040204020203" pitchFamily="34" charset="0"/>
              </a:rPr>
              <a:t>Gastronómicos</a:t>
            </a:r>
          </a:p>
          <a:p>
            <a:r>
              <a:rPr lang="es-ES" sz="3200" dirty="0" err="1">
                <a:latin typeface="Bahnschrift" panose="020B0502040204020203" pitchFamily="34" charset="0"/>
              </a:rPr>
              <a:t>Esports</a:t>
            </a:r>
            <a:endParaRPr lang="es-ES" sz="3200" dirty="0">
              <a:latin typeface="Bahnschrift" panose="020B0502040204020203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72379E0F-9BE8-96E2-DDA6-527C459CC20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434" r="22646" b="-1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607729759"/>
      </p:ext>
    </p:extLst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DB9F453-9BD2-7505-B0DB-E4599BA13A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Aguilar Film Festival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E92435A-4510-A0AE-D4CB-D353C196D9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B40A7277-1019-01BA-6F60-2EFA6A6CCB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1797" y="-142059"/>
            <a:ext cx="9988975" cy="7142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079963"/>
      </p:ext>
    </p:extLst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CD57387-F0E7-A6EA-B7AC-F98B9F73D2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28798" y="152182"/>
            <a:ext cx="10515600" cy="1325563"/>
          </a:xfrm>
        </p:spPr>
        <p:txBody>
          <a:bodyPr/>
          <a:lstStyle/>
          <a:p>
            <a:r>
              <a:rPr lang="es-ES" dirty="0"/>
              <a:t>Concurso de cortometrajes AFF</a:t>
            </a:r>
          </a:p>
        </p:txBody>
      </p:sp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5641456F-DF63-550B-A099-A0458AC728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178976" y="1347165"/>
            <a:ext cx="3674843" cy="5145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60120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31E98B432665C748B219EE6E0198471E" ma:contentTypeVersion="4" ma:contentTypeDescription="Crear nuevo documento." ma:contentTypeScope="" ma:versionID="d3ed218cbd234f8eaf4d1d418ccbc1b1">
  <xsd:schema xmlns:xsd="http://www.w3.org/2001/XMLSchema" xmlns:xs="http://www.w3.org/2001/XMLSchema" xmlns:p="http://schemas.microsoft.com/office/2006/metadata/properties" xmlns:ns2="04e3a48a-e843-4d65-9196-c029df5ea572" xmlns:ns3="df78307d-254e-4238-bede-e1732a3f0ca5" targetNamespace="http://schemas.microsoft.com/office/2006/metadata/properties" ma:root="true" ma:fieldsID="b8fd3a86248efe9f194f1b1fd29ea015" ns2:_="" ns3:_="">
    <xsd:import namespace="04e3a48a-e843-4d65-9196-c029df5ea572"/>
    <xsd:import namespace="df78307d-254e-4238-bede-e1732a3f0ca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4e3a48a-e843-4d65-9196-c029df5ea57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f78307d-254e-4238-bede-e1732a3f0ca5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Compartido con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Detalles de uso compartido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77EC6B2-FE27-455D-A0F2-3405DD24BE47}"/>
</file>

<file path=customXml/itemProps2.xml><?xml version="1.0" encoding="utf-8"?>
<ds:datastoreItem xmlns:ds="http://schemas.openxmlformats.org/officeDocument/2006/customXml" ds:itemID="{C63AF054-8EBC-4F7B-A9FB-6F72A40093E5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728</TotalTime>
  <Words>833</Words>
  <Application>Microsoft Office PowerPoint</Application>
  <PresentationFormat>Panorámica</PresentationFormat>
  <Paragraphs>155</Paragraphs>
  <Slides>108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9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108</vt:i4>
      </vt:variant>
    </vt:vector>
  </HeadingPairs>
  <TitlesOfParts>
    <vt:vector size="118" baseType="lpstr">
      <vt:lpstr>Abadi</vt:lpstr>
      <vt:lpstr>Arial</vt:lpstr>
      <vt:lpstr>Arial</vt:lpstr>
      <vt:lpstr>Bahnschrift</vt:lpstr>
      <vt:lpstr>Calibri</vt:lpstr>
      <vt:lpstr>Calibri Light</vt:lpstr>
      <vt:lpstr>Catamaran</vt:lpstr>
      <vt:lpstr>MV Boli</vt:lpstr>
      <vt:lpstr>PT_serif</vt:lpstr>
      <vt:lpstr>Office Theme</vt:lpstr>
      <vt:lpstr>HISTORIA DEL ARTE VINCULADA AL TERRITORIO Y SUS  APLICACIONES COMPETENCIALES DENTRO DEL AULA </vt:lpstr>
      <vt:lpstr>Cuestiones previas:</vt:lpstr>
      <vt:lpstr>Presentación de PowerPoint</vt:lpstr>
      <vt:lpstr>Características generales (Neoclásico)</vt:lpstr>
      <vt:lpstr>Neoclasicismo</vt:lpstr>
      <vt:lpstr>Presentación de PowerPoint</vt:lpstr>
      <vt:lpstr>Presentación de PowerPoint</vt:lpstr>
      <vt:lpstr>Retrato de Espartero</vt:lpstr>
      <vt:lpstr>Presentación de PowerPoint</vt:lpstr>
      <vt:lpstr>Qué entendemos por Romanticismo en Arte?</vt:lpstr>
      <vt:lpstr> </vt:lpstr>
      <vt:lpstr>Presentación de PowerPoint</vt:lpstr>
      <vt:lpstr>El Realismo</vt:lpstr>
      <vt:lpstr>Presentación de PowerPoint</vt:lpstr>
      <vt:lpstr>Presentación de PowerPoint</vt:lpstr>
      <vt:lpstr>REVOLUCIÓN INDUSTRIAL </vt:lpstr>
      <vt:lpstr>Eclecticismo arquitectónico</vt:lpstr>
      <vt:lpstr>Presentación de PowerPoint</vt:lpstr>
      <vt:lpstr>Presentación de PowerPoint</vt:lpstr>
      <vt:lpstr>Eugenio Oliva</vt:lpstr>
      <vt:lpstr>Arquitectura del Hierro</vt:lpstr>
      <vt:lpstr>Mariano Lantada Guerra</vt:lpstr>
      <vt:lpstr>El final del XIX y principio del XX en la Historia</vt:lpstr>
      <vt:lpstr>Presentación de PowerPoint</vt:lpstr>
      <vt:lpstr>Presentación de PowerPoint</vt:lpstr>
      <vt:lpstr>Siglos XIX y XX en Palencia</vt:lpstr>
      <vt:lpstr>Impresionismo</vt:lpstr>
      <vt:lpstr>Presentación de PowerPoint</vt:lpstr>
      <vt:lpstr>Presentación de PowerPoint</vt:lpstr>
      <vt:lpstr>Presentación de PowerPoint</vt:lpstr>
      <vt:lpstr>Presentación de PowerPoint</vt:lpstr>
      <vt:lpstr>Postimpresionismo</vt:lpstr>
      <vt:lpstr>Presentación de PowerPoint</vt:lpstr>
      <vt:lpstr>Presentación de PowerPoint</vt:lpstr>
      <vt:lpstr>Presentación de PowerPoint</vt:lpstr>
      <vt:lpstr>Presentación de PowerPoint</vt:lpstr>
      <vt:lpstr>Apertura de las Cortes en el año 1919 (Plaza del Senado).Asterio Mañanós Martínez</vt:lpstr>
      <vt:lpstr>Art Decó</vt:lpstr>
      <vt:lpstr>modernismo</vt:lpstr>
      <vt:lpstr>Arte antes de 1945</vt:lpstr>
      <vt:lpstr>Fauvismo</vt:lpstr>
      <vt:lpstr>Surrealismo</vt:lpstr>
      <vt:lpstr>Futurismo</vt:lpstr>
      <vt:lpstr>Expresionismo</vt:lpstr>
      <vt:lpstr>Presentación de PowerPoint</vt:lpstr>
      <vt:lpstr>Cubismo</vt:lpstr>
      <vt:lpstr>Juan Manuel Díaz Caneja</vt:lpstr>
      <vt:lpstr>Presentación de PowerPoint</vt:lpstr>
      <vt:lpstr>Presentación de PowerPoint</vt:lpstr>
      <vt:lpstr>Presentación de PowerPoint</vt:lpstr>
      <vt:lpstr>Dadaismo</vt:lpstr>
      <vt:lpstr>Abstracción geométrica</vt:lpstr>
      <vt:lpstr>Constructivismo</vt:lpstr>
      <vt:lpstr>Presentación de PowerPoint</vt:lpstr>
      <vt:lpstr>Funcionalismo (Bauhaus)</vt:lpstr>
      <vt:lpstr>Arte después de 1945</vt:lpstr>
      <vt:lpstr>Minimal Art</vt:lpstr>
      <vt:lpstr>Pop</vt:lpstr>
      <vt:lpstr>Arte Povera</vt:lpstr>
      <vt:lpstr>Presentación de PowerPoint</vt:lpstr>
      <vt:lpstr>Land Art</vt:lpstr>
      <vt:lpstr>Presentación de PowerPoint</vt:lpstr>
      <vt:lpstr>Arte conceptual</vt:lpstr>
      <vt:lpstr>Presentación de PowerPoint</vt:lpstr>
      <vt:lpstr>Happening/performance (Fluxus)</vt:lpstr>
      <vt:lpstr>Presentación de PowerPoint</vt:lpstr>
      <vt:lpstr>Presentación de PowerPoint</vt:lpstr>
      <vt:lpstr>Body Art</vt:lpstr>
      <vt:lpstr>Presentación de PowerPoint</vt:lpstr>
      <vt:lpstr>Hiperrealismo</vt:lpstr>
      <vt:lpstr>Presentación de PowerPoint</vt:lpstr>
      <vt:lpstr>Jose María Paniagua</vt:lpstr>
      <vt:lpstr>Presentación de PowerPoint</vt:lpstr>
      <vt:lpstr>Antonio Capel</vt:lpstr>
      <vt:lpstr>Presentación de PowerPoint</vt:lpstr>
      <vt:lpstr>Presentación de PowerPoint</vt:lpstr>
      <vt:lpstr>Presentación de PowerPoint</vt:lpstr>
      <vt:lpstr>Ambrosio Ortega</vt:lpstr>
      <vt:lpstr>Presentación de PowerPoint</vt:lpstr>
      <vt:lpstr>Presentación de PowerPoint</vt:lpstr>
      <vt:lpstr>Presentación de PowerPoint</vt:lpstr>
      <vt:lpstr>Arquitectura moderna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Cartelería y comic</vt:lpstr>
      <vt:lpstr>Comic</vt:lpstr>
      <vt:lpstr>Presentación de PowerPoint</vt:lpstr>
      <vt:lpstr>Presentación de PowerPoint</vt:lpstr>
      <vt:lpstr>Fotografía</vt:lpstr>
      <vt:lpstr>Presentación de PowerPoint</vt:lpstr>
      <vt:lpstr>Presentación de PowerPoint</vt:lpstr>
      <vt:lpstr>Presentación de PowerPoint</vt:lpstr>
      <vt:lpstr>Lo que se está haciendo ahora…</vt:lpstr>
      <vt:lpstr>Neobarroco o Barroco electrónico</vt:lpstr>
      <vt:lpstr>Filip custic</vt:lpstr>
      <vt:lpstr>Presentación de PowerPoint</vt:lpstr>
      <vt:lpstr>Presentación de PowerPoint</vt:lpstr>
      <vt:lpstr>Cine como herramienta didáctica</vt:lpstr>
      <vt:lpstr>http://aulacorto.mecd.gob.es/</vt:lpstr>
      <vt:lpstr>Presentación de PowerPoint</vt:lpstr>
      <vt:lpstr>Presentación de PowerPoint</vt:lpstr>
      <vt:lpstr>¿Qué es un festival?</vt:lpstr>
      <vt:lpstr>Tipos de festivales</vt:lpstr>
      <vt:lpstr>Aguilar Film Festival</vt:lpstr>
      <vt:lpstr>Concurso de cortometrajes AFF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TAIS ROLDAN SIMAL</dc:creator>
  <cp:lastModifiedBy>TAIS ROLDAN SIMAL</cp:lastModifiedBy>
  <cp:revision>34</cp:revision>
  <dcterms:created xsi:type="dcterms:W3CDTF">2022-11-28T17:20:54Z</dcterms:created>
  <dcterms:modified xsi:type="dcterms:W3CDTF">2022-11-30T13:03:41Z</dcterms:modified>
</cp:coreProperties>
</file>