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8" r:id="rId21"/>
    <p:sldId id="279" r:id="rId22"/>
    <p:sldId id="280" r:id="rId23"/>
    <p:sldId id="281" r:id="rId24"/>
    <p:sldId id="277" r:id="rId2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7880" autoAdjust="0"/>
    <p:restoredTop sz="78440" autoAdjust="0"/>
  </p:normalViewPr>
  <p:slideViewPr>
    <p:cSldViewPr>
      <p:cViewPr varScale="1">
        <p:scale>
          <a:sx n="91" d="100"/>
          <a:sy n="91" d="100"/>
        </p:scale>
        <p:origin x="-2214"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F31770-5D07-4872-B151-806530EC1891}" type="datetimeFigureOut">
              <a:rPr lang="es-ES" smtClean="0"/>
              <a:pPr/>
              <a:t>27/04/2015</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C4723E-103F-4376-914B-FD47C154828D}" type="slidenum">
              <a:rPr lang="es-ES" smtClean="0"/>
              <a:pPr/>
              <a:t>‹Nº›</a:t>
            </a:fld>
            <a:endParaRPr lang="es-ES" dirty="0"/>
          </a:p>
        </p:txBody>
      </p:sp>
    </p:spTree>
    <p:extLst>
      <p:ext uri="{BB962C8B-B14F-4D97-AF65-F5344CB8AC3E}">
        <p14:creationId xmlns:p14="http://schemas.microsoft.com/office/powerpoint/2010/main" xmlns="" val="2604984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3C4723E-103F-4376-914B-FD47C154828D}" type="slidenum">
              <a:rPr lang="es-ES" smtClean="0"/>
              <a:pPr/>
              <a:t>6</a:t>
            </a:fld>
            <a:endParaRPr lang="es-ES" dirty="0"/>
          </a:p>
        </p:txBody>
      </p:sp>
    </p:spTree>
    <p:extLst>
      <p:ext uri="{BB962C8B-B14F-4D97-AF65-F5344CB8AC3E}">
        <p14:creationId xmlns:p14="http://schemas.microsoft.com/office/powerpoint/2010/main" xmlns="" val="228843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3C4723E-103F-4376-914B-FD47C154828D}" type="slidenum">
              <a:rPr lang="es-ES" smtClean="0"/>
              <a:pPr/>
              <a:t>13</a:t>
            </a:fld>
            <a:endParaRPr lang="es-ES" dirty="0"/>
          </a:p>
        </p:txBody>
      </p:sp>
    </p:spTree>
    <p:extLst>
      <p:ext uri="{BB962C8B-B14F-4D97-AF65-F5344CB8AC3E}">
        <p14:creationId xmlns:p14="http://schemas.microsoft.com/office/powerpoint/2010/main" xmlns="" val="36890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3C4723E-103F-4376-914B-FD47C154828D}" type="slidenum">
              <a:rPr lang="es-ES" smtClean="0"/>
              <a:pPr/>
              <a:t>15</a:t>
            </a:fld>
            <a:endParaRPr lang="es-ES" dirty="0"/>
          </a:p>
        </p:txBody>
      </p:sp>
    </p:spTree>
    <p:extLst>
      <p:ext uri="{BB962C8B-B14F-4D97-AF65-F5344CB8AC3E}">
        <p14:creationId xmlns:p14="http://schemas.microsoft.com/office/powerpoint/2010/main" xmlns="" val="4086635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3C4723E-103F-4376-914B-FD47C154828D}" type="slidenum">
              <a:rPr lang="es-ES" smtClean="0"/>
              <a:pPr/>
              <a:t>20</a:t>
            </a:fld>
            <a:endParaRPr lang="es-ES" dirty="0"/>
          </a:p>
        </p:txBody>
      </p:sp>
    </p:spTree>
    <p:extLst>
      <p:ext uri="{BB962C8B-B14F-4D97-AF65-F5344CB8AC3E}">
        <p14:creationId xmlns:p14="http://schemas.microsoft.com/office/powerpoint/2010/main" xmlns="" val="342286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45403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141403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113899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353581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79016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9859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10915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159812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25027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03768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EB0E6E-1419-4BBE-BC41-4FB61B573D69}" type="datetimeFigureOut">
              <a:rPr lang="es-ES" smtClean="0"/>
              <a:pPr/>
              <a:t>27/04/2015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8522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B0E6E-1419-4BBE-BC41-4FB61B573D69}" type="datetimeFigureOut">
              <a:rPr lang="es-ES" smtClean="0"/>
              <a:pPr/>
              <a:t>27/04/2015</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B0AF1-3884-4C0D-96EC-4F57DC59D483}" type="slidenum">
              <a:rPr lang="es-ES" smtClean="0"/>
              <a:pPr/>
              <a:t>‹Nº›</a:t>
            </a:fld>
            <a:endParaRPr lang="es-ES" dirty="0"/>
          </a:p>
        </p:txBody>
      </p:sp>
    </p:spTree>
    <p:extLst>
      <p:ext uri="{BB962C8B-B14F-4D97-AF65-F5344CB8AC3E}">
        <p14:creationId xmlns:p14="http://schemas.microsoft.com/office/powerpoint/2010/main" xmlns="" val="281882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cs.google.com/presentation/d/1xeG-vW91lSFCMwBfyIzjAOMOt8TpuYMlleUbapEmQVY/edit?usp=shari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www.tierradecampos.com/patrimonionatural_en_tierra_de_campos_val" TargetMode="External"/><Relationship Id="rId3" Type="http://schemas.openxmlformats.org/officeDocument/2006/relationships/hyperlink" Target="http://www.google.es/search?q=aves+tierra+de+campos&amp;rlz=1C1WZPE_enES446&amp;espv=2&amp;biw=1152&amp;bih=628&amp;tbm=isch&amp;tbo=u&amp;source=univ&amp;sa=X&amp;ei=Il4-VaytKcfxUqzdg9gO&amp;ved=0CC4QsAQ" TargetMode="External"/><Relationship Id="rId7" Type="http://schemas.openxmlformats.org/officeDocument/2006/relationships/hyperlink" Target="https://www.google.es/search?q=rutas++tierra+de+campos&amp;rlz=1C1WZPE_enES446&amp;espv=2&amp;biw=1152&amp;bih=628&amp;tbm=isch&amp;tbo=u&amp;source=univ&amp;sa=X&amp;ei=3l8-VZLaG4j9UKSKgJAF&amp;ved=0CDMQsAQ" TargetMode="External"/><Relationship Id="rId2" Type="http://schemas.openxmlformats.org/officeDocument/2006/relationships/hyperlink" Target="http://www.aradueycampos.org/wp-content/uploads/.../ARADUEYultima.pdf" TargetMode="External"/><Relationship Id="rId1" Type="http://schemas.openxmlformats.org/officeDocument/2006/relationships/slideLayout" Target="../slideLayouts/slideLayout7.xml"/><Relationship Id="rId6" Type="http://schemas.openxmlformats.org/officeDocument/2006/relationships/hyperlink" Target="http://www.tierradecampos.com/rutas_de_interes_en_valladolid.php" TargetMode="External"/><Relationship Id="rId5" Type="http://schemas.openxmlformats.org/officeDocument/2006/relationships/hyperlink" Target="https://www.google.es/search?q=iglesias+tierra+de+campos&amp;rlz=1C1WZPE_enES446&amp;espv=2&amp;biw=1152&amp;bih=628&amp;tbm=isch&amp;tbo=u&amp;source=univ&amp;sa=X&amp;ei=uF8-VZrKFcTsUqbvg-AI&amp;ved=0CCAQsAQ" TargetMode="External"/><Relationship Id="rId4" Type="http://schemas.openxmlformats.org/officeDocument/2006/relationships/hyperlink" Target="https://www.google.es/search?q=vegetacion+tierra+de+campos&amp;rlz=1C1WZPE_enES446&amp;espv=2&amp;biw=1152&amp;bih=628&amp;tbm=isch&amp;tbo=u&amp;source=univ&amp;sa=X&amp;ei=MV8-VcfAIsO4Uea4gNgL&amp;ved=0CCgQsA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124745"/>
            <a:ext cx="7772400" cy="1512167"/>
          </a:xfrm>
        </p:spPr>
        <p:txBody>
          <a:bodyPr/>
          <a:lstStyle/>
          <a:p>
            <a:r>
              <a:rPr lang="es-ES" u="sng" dirty="0" smtClean="0"/>
              <a:t>GUIA DE VISITA TIERRA DE CAMPOS PALENCIA</a:t>
            </a:r>
            <a:endParaRPr lang="es-ES" u="sng" dirty="0"/>
          </a:p>
        </p:txBody>
      </p:sp>
      <p:sp>
        <p:nvSpPr>
          <p:cNvPr id="3" name="2 Subtítulo"/>
          <p:cNvSpPr>
            <a:spLocks noGrp="1"/>
          </p:cNvSpPr>
          <p:nvPr>
            <p:ph type="subTitle" idx="1"/>
          </p:nvPr>
        </p:nvSpPr>
        <p:spPr>
          <a:xfrm>
            <a:off x="1371600" y="2996952"/>
            <a:ext cx="6400800" cy="2641848"/>
          </a:xfrm>
        </p:spPr>
        <p:txBody>
          <a:bodyPr>
            <a:normAutofit fontScale="77500" lnSpcReduction="20000"/>
          </a:bodyPr>
          <a:lstStyle/>
          <a:p>
            <a:r>
              <a:rPr lang="es-ES" sz="1200" b="1" dirty="0">
                <a:solidFill>
                  <a:schemeClr val="tx1"/>
                </a:solidFill>
              </a:rPr>
              <a:t>1.- </a:t>
            </a:r>
            <a:r>
              <a:rPr lang="es-ES" sz="1200" b="1" dirty="0" smtClean="0">
                <a:solidFill>
                  <a:schemeClr val="tx1"/>
                </a:solidFill>
              </a:rPr>
              <a:t>Conocer una  zona o parte de  </a:t>
            </a:r>
            <a:r>
              <a:rPr lang="es-ES" sz="1200" b="1" dirty="0">
                <a:solidFill>
                  <a:schemeClr val="tx1"/>
                </a:solidFill>
              </a:rPr>
              <a:t>la comarca natural de Tierra de Campos, sus recursos vegetales y animales y sus espacios naturales</a:t>
            </a:r>
          </a:p>
          <a:p>
            <a:r>
              <a:rPr lang="es-ES" sz="1200" b="1" dirty="0">
                <a:solidFill>
                  <a:schemeClr val="tx1"/>
                </a:solidFill>
              </a:rPr>
              <a:t>2.- Descubrir los elementos patrimoniales de Tierra de Campos, relacionados con la arquitectura, el arte y el Canal de </a:t>
            </a:r>
            <a:r>
              <a:rPr lang="es-ES" sz="1200" b="1" dirty="0" smtClean="0">
                <a:solidFill>
                  <a:schemeClr val="tx1"/>
                </a:solidFill>
              </a:rPr>
              <a:t>Castilla.</a:t>
            </a:r>
          </a:p>
          <a:p>
            <a:r>
              <a:rPr lang="es-ES" sz="1200" b="1" dirty="0" smtClean="0">
                <a:solidFill>
                  <a:schemeClr val="tx1"/>
                </a:solidFill>
              </a:rPr>
              <a:t>3</a:t>
            </a:r>
            <a:r>
              <a:rPr lang="es-ES" sz="1200" b="1" dirty="0">
                <a:solidFill>
                  <a:schemeClr val="tx1"/>
                </a:solidFill>
              </a:rPr>
              <a:t>.- Descubrir el patrimonio musical de la zona, sobretodo lo referente al órgano ibérico</a:t>
            </a:r>
            <a:r>
              <a:rPr lang="es-ES" sz="1200" b="1" dirty="0" smtClean="0">
                <a:solidFill>
                  <a:schemeClr val="tx1"/>
                </a:solidFill>
              </a:rPr>
              <a:t>.</a:t>
            </a:r>
          </a:p>
          <a:p>
            <a:r>
              <a:rPr lang="es-ES" sz="1200" dirty="0" smtClean="0"/>
              <a:t>:</a:t>
            </a:r>
            <a:endParaRPr lang="es-ES" sz="1200" b="1" dirty="0" smtClean="0">
              <a:solidFill>
                <a:schemeClr val="tx1"/>
              </a:solidFill>
            </a:endParaRPr>
          </a:p>
          <a:p>
            <a:endParaRPr lang="es-ES" sz="1200" b="1" dirty="0">
              <a:solidFill>
                <a:schemeClr val="tx1"/>
              </a:solidFill>
            </a:endParaRPr>
          </a:p>
          <a:p>
            <a:r>
              <a:rPr lang="es-ES" sz="1600" b="1" u="sng" dirty="0" smtClean="0">
                <a:solidFill>
                  <a:schemeClr val="tx1"/>
                </a:solidFill>
              </a:rPr>
              <a:t> TRABAJO REALIZADO POR  MARÍA JOSÉ RUFAT PÉREZ </a:t>
            </a:r>
            <a:endParaRPr lang="es-ES" sz="1600" b="1" u="sng" dirty="0">
              <a:solidFill>
                <a:schemeClr val="tx1"/>
              </a:solidFill>
            </a:endParaRPr>
          </a:p>
          <a:p>
            <a:pPr algn="just"/>
            <a:r>
              <a:rPr lang="es-ES" sz="1600" b="1" dirty="0" smtClean="0">
                <a:solidFill>
                  <a:schemeClr val="tx1"/>
                </a:solidFill>
              </a:rPr>
              <a:t>DIAPOSITIVA Nº 20 ANTECEDENTES HISTORICOS</a:t>
            </a:r>
          </a:p>
          <a:p>
            <a:pPr algn="just"/>
            <a:r>
              <a:rPr lang="es-ES" sz="1600" b="1" dirty="0" smtClean="0">
                <a:solidFill>
                  <a:schemeClr val="tx1"/>
                </a:solidFill>
              </a:rPr>
              <a:t>DIAPOSITIVA Nº 21 ENLACES  DE INTERNET</a:t>
            </a:r>
          </a:p>
          <a:p>
            <a:pPr algn="just"/>
            <a:r>
              <a:rPr lang="es-ES" sz="1600" b="1" dirty="0" smtClean="0">
                <a:solidFill>
                  <a:schemeClr val="tx1"/>
                </a:solidFill>
              </a:rPr>
              <a:t>DIAPOSITIVA  Nº 22 ACTIVIDADES PARA LOS ALUMNOS</a:t>
            </a:r>
          </a:p>
          <a:p>
            <a:pPr algn="just"/>
            <a:r>
              <a:rPr lang="es-ES" sz="1600" b="1" dirty="0">
                <a:solidFill>
                  <a:schemeClr val="tx1"/>
                </a:solidFill>
                <a:hlinkClick r:id="rId2"/>
              </a:rPr>
              <a:t>https://</a:t>
            </a:r>
            <a:r>
              <a:rPr lang="es-ES" sz="1600" b="1" dirty="0" smtClean="0">
                <a:solidFill>
                  <a:schemeClr val="tx1"/>
                </a:solidFill>
                <a:hlinkClick r:id="rId2"/>
              </a:rPr>
              <a:t>docs.google.com/presentation/d/1xeG-vW91lSFCMwBfyIzjAOMOt8TpuYMlleUbapEmQVY/edit?usp=sharing</a:t>
            </a:r>
            <a:endParaRPr lang="es-ES" sz="1600" b="1" dirty="0" smtClean="0">
              <a:solidFill>
                <a:schemeClr val="tx1"/>
              </a:solidFill>
            </a:endParaRPr>
          </a:p>
          <a:p>
            <a:pPr algn="just"/>
            <a:endParaRPr lang="es-ES" sz="1600" b="1" dirty="0" smtClean="0">
              <a:solidFill>
                <a:schemeClr val="tx1"/>
              </a:solidFill>
            </a:endParaRPr>
          </a:p>
          <a:p>
            <a:pPr algn="just"/>
            <a:r>
              <a:rPr lang="es-ES" sz="1600" b="1" dirty="0">
                <a:solidFill>
                  <a:schemeClr val="tx1"/>
                </a:solidFill>
              </a:rPr>
              <a:t>http://www.educa.jcyl.es/crol/es/recursos-educativos/tierra-campos</a:t>
            </a:r>
            <a:endParaRPr lang="es-ES" sz="1600" b="1" dirty="0" smtClean="0">
              <a:solidFill>
                <a:schemeClr val="tx1"/>
              </a:solidFill>
            </a:endParaRPr>
          </a:p>
          <a:p>
            <a:pPr algn="just"/>
            <a:endParaRPr lang="es-ES" sz="1600" b="1" dirty="0">
              <a:solidFill>
                <a:schemeClr val="tx1"/>
              </a:solidFill>
            </a:endParaRPr>
          </a:p>
          <a:p>
            <a:pPr algn="just"/>
            <a:endParaRPr lang="es-ES" sz="1600" b="1" dirty="0">
              <a:solidFill>
                <a:schemeClr val="tx1"/>
              </a:solidFill>
            </a:endParaRPr>
          </a:p>
        </p:txBody>
      </p:sp>
    </p:spTree>
    <p:extLst>
      <p:ext uri="{BB962C8B-B14F-4D97-AF65-F5344CB8AC3E}">
        <p14:creationId xmlns:p14="http://schemas.microsoft.com/office/powerpoint/2010/main" xmlns="" val="155112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S" sz="2400" dirty="0" smtClean="0"/>
              <a:t>RUTA  Nº 2</a:t>
            </a:r>
            <a:endParaRPr lang="es-ES" sz="2400" dirty="0"/>
          </a:p>
        </p:txBody>
      </p:sp>
      <p:sp>
        <p:nvSpPr>
          <p:cNvPr id="4" name="3 Marcador de contenido"/>
          <p:cNvSpPr>
            <a:spLocks noGrp="1"/>
          </p:cNvSpPr>
          <p:nvPr>
            <p:ph idx="1"/>
          </p:nvPr>
        </p:nvSpPr>
        <p:spPr/>
        <p:txBody>
          <a:bodyPr>
            <a:normAutofit/>
          </a:bodyPr>
          <a:lstStyle/>
          <a:p>
            <a:pPr algn="just"/>
            <a:r>
              <a:rPr lang="es-ES" sz="1400" dirty="0"/>
              <a:t>Si deseamos adentrarnos en Tierra de Campos y tener una visión general debemos ir hacia Autilla del Pino a diez kilómetros de la capital. Su situación privilegiada, nos permitirá, si el día está despejado, disfrutar de la inmensidad de esta tierra desde el Mirador de Campos. Seguiremos hacia Paradilla del Alcor, donde podremos ver las ruinas de su castillo. Desde aquí, iremos hacia Paredes del Monte, pasaremos por Santa Cecilia del Alcor y llegaremos a Ampudia. Aquí es de visita obligada la Colegiata de San Miguel, que obtuvo este título gracias al Duque de Lerma en el siglo XVII. A ese momento corresponde su bella torre. En su interior se guardan en diferentes capillas y retablos interesantes obras de arte sacro. El Museo de Arte Sacro instalado en la iglesia de un desaparecido convento, muestra una rica colección de orfebrería, escultura y pintura, junto a algunos antiguos documentos. Un paseo por las calles con soportales nos recordará las viejas ferias y mercados que bajo ellos se celebraron. Podremos además acercarnos hasta el Castillo y visitar la colección de obras de arte de la Fundación Eugenio Fontaneda. Igualmente merece una visita el cercano Santuario de Ntra. Sra. de Alconada. Podremos además acercarnos hasta Valoria del Alcor a ver su pequeña iglesia románica del siglo XII. Ampudia. Iglesia de San Miguel. Ampudia. Soportales. Paradilla del Alcor. Castillo. Valoria del Alcor</a:t>
            </a:r>
          </a:p>
        </p:txBody>
      </p:sp>
    </p:spTree>
    <p:extLst>
      <p:ext uri="{BB962C8B-B14F-4D97-AF65-F5344CB8AC3E}">
        <p14:creationId xmlns:p14="http://schemas.microsoft.com/office/powerpoint/2010/main" xmlns="" val="1155912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2 Título"/>
          <p:cNvSpPr>
            <a:spLocks noGrp="1"/>
          </p:cNvSpPr>
          <p:nvPr>
            <p:ph type="ctrTitle"/>
          </p:nvPr>
        </p:nvSpPr>
        <p:spPr/>
        <p:txBody>
          <a:bodyPr/>
          <a:lstStyle/>
          <a:p>
            <a:endParaRPr lang="es-ES" dirty="0"/>
          </a:p>
        </p:txBody>
      </p:sp>
      <p:sp>
        <p:nvSpPr>
          <p:cNvPr id="4" name="3 Subtítulo"/>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xmlns="" val="43591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07504" y="0"/>
            <a:ext cx="8928992" cy="6741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778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Autilla del pino</a:t>
            </a:r>
            <a:endParaRPr lang="es-E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2645084" cy="29942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27784" y="1052908"/>
            <a:ext cx="2286000" cy="16804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32787" y="1052908"/>
            <a:ext cx="1714500" cy="16804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256834" y="1"/>
            <a:ext cx="2887166" cy="27388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351" y="2733367"/>
            <a:ext cx="9167352" cy="4124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1199" y="2891234"/>
            <a:ext cx="9155201" cy="41191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1567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1800" u="sng" dirty="0" smtClean="0"/>
              <a:t>Padilla de Alcor y Paredes del Monte</a:t>
            </a:r>
            <a:endParaRPr lang="es-ES" sz="1800" u="sng"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476671"/>
            <a:ext cx="2267744" cy="33809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2200" y="332655"/>
            <a:ext cx="2771800" cy="35249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67744" y="1916832"/>
            <a:ext cx="4104455" cy="19407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95724" y="3857624"/>
            <a:ext cx="5107167" cy="3000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3857624"/>
            <a:ext cx="1691680" cy="3000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06428" y="3857624"/>
            <a:ext cx="2466975" cy="3000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4344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000" dirty="0" smtClean="0"/>
              <a:t>SANTA CECILIA DE ALCOR – COLEGIATA DE AMPUDIA</a:t>
            </a:r>
            <a:endParaRPr lang="es-ES" sz="20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79512" y="1268760"/>
            <a:ext cx="3962400" cy="166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3968" y="1124744"/>
            <a:ext cx="4860032" cy="18722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84168" y="2996952"/>
            <a:ext cx="3059832" cy="3861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2996952"/>
            <a:ext cx="6588224" cy="38610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4652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FUNDACION EUGENIO FONTANEDA</a:t>
            </a:r>
            <a:endParaRPr lang="es-E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51520" y="1412776"/>
            <a:ext cx="5838825" cy="1704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2040" y="3140968"/>
            <a:ext cx="4211960" cy="3717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4168" y="1196752"/>
            <a:ext cx="3059832" cy="19442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35696" y="3140968"/>
            <a:ext cx="3096344" cy="37322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5829300"/>
            <a:ext cx="2190750" cy="1028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4791075"/>
            <a:ext cx="2190750" cy="1038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2915" y="3140968"/>
            <a:ext cx="2190750" cy="1409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3246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1800" u="sng" dirty="0" smtClean="0"/>
              <a:t>LOS PALOMARES DE ESTA RUTA DE TIERRA DE CAMPOS</a:t>
            </a:r>
            <a:endParaRPr lang="es-ES" sz="1800" u="sng" dirty="0"/>
          </a:p>
        </p:txBody>
      </p:sp>
      <p:sp>
        <p:nvSpPr>
          <p:cNvPr id="4" name="AutoShape 2" descr="Resultado de imagen de PALOMARES EN AUTILLA DEL PI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6636" y="1628800"/>
            <a:ext cx="1266825" cy="857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2123728" y="1462112"/>
            <a:ext cx="1762125"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67944" y="1462112"/>
            <a:ext cx="1762125"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84168" y="1462113"/>
            <a:ext cx="2736304" cy="1023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8520" y="2623393"/>
            <a:ext cx="3048000"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939479" y="2623394"/>
            <a:ext cx="3144689" cy="17417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 y="4365104"/>
            <a:ext cx="5652119" cy="24928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084168" y="2571750"/>
            <a:ext cx="3059832" cy="1714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rot="10800000" flipH="1" flipV="1">
            <a:off x="5652120" y="4286252"/>
            <a:ext cx="3491880" cy="2571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32449" y="404664"/>
            <a:ext cx="1343025" cy="89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781925" y="704875"/>
            <a:ext cx="1362075" cy="923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375474" y="-36534"/>
            <a:ext cx="1200150" cy="790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9" name="Picture 15"/>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7748587" y="-88921"/>
            <a:ext cx="1428750" cy="89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8201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VEGETACION TIERRA DE CAMPOS CEREALISTA</a:t>
            </a:r>
            <a:endParaRPr lang="es-E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2455" y="1227992"/>
            <a:ext cx="2667338" cy="19511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2200" y="1340768"/>
            <a:ext cx="2771800" cy="183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99792" y="1340767"/>
            <a:ext cx="3672408" cy="183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454" y="3179092"/>
            <a:ext cx="2619375" cy="36789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34099" y="3179094"/>
            <a:ext cx="2809901" cy="36789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51829" y="3179094"/>
            <a:ext cx="3720371" cy="36789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3021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AVES EN TIERRA DE CAMPOS</a:t>
            </a:r>
            <a:endParaRPr lang="es-E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2515" y="1484784"/>
            <a:ext cx="3037317" cy="2592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0112" y="1268760"/>
            <a:ext cx="3267447" cy="2664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31840" y="1484784"/>
            <a:ext cx="2448272" cy="2448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4077072"/>
            <a:ext cx="2942903" cy="2780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72200" y="3933056"/>
            <a:ext cx="2771800" cy="2808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843808" y="3933056"/>
            <a:ext cx="3528392" cy="2808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61431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ecerrildecampos.es/files/2013/05/6-HOSTELERIA-580x32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75" y="188640"/>
            <a:ext cx="2904257" cy="160206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becerrildecampos.es/files/2013/05/video-guias-turistica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484784"/>
            <a:ext cx="9144001" cy="5373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305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16632"/>
            <a:ext cx="8640960" cy="5632311"/>
          </a:xfrm>
          <a:prstGeom prst="rect">
            <a:avLst/>
          </a:prstGeom>
        </p:spPr>
        <p:txBody>
          <a:bodyPr wrap="square">
            <a:spAutoFit/>
          </a:bodyPr>
          <a:lstStyle/>
          <a:p>
            <a:pPr algn="ctr"/>
            <a:r>
              <a:rPr lang="es-ES" b="1" u="sng" dirty="0" smtClean="0"/>
              <a:t>ANTECEDENTES HISTORICOS</a:t>
            </a:r>
          </a:p>
          <a:p>
            <a:endParaRPr lang="es-ES" dirty="0"/>
          </a:p>
          <a:p>
            <a:r>
              <a:rPr lang="es-ES" dirty="0" smtClean="0"/>
              <a:t>Los primitivos </a:t>
            </a:r>
            <a:r>
              <a:rPr lang="es-ES" dirty="0"/>
              <a:t>habitantes de Tierra de Campos fueron los vacceos, </a:t>
            </a:r>
            <a:r>
              <a:rPr lang="es-ES" dirty="0" smtClean="0"/>
              <a:t>seguidamente </a:t>
            </a:r>
            <a:r>
              <a:rPr lang="es-ES" dirty="0"/>
              <a:t>fue ocupada por los romanos y </a:t>
            </a:r>
            <a:r>
              <a:rPr lang="es-ES" dirty="0" smtClean="0"/>
              <a:t>más tarde </a:t>
            </a:r>
            <a:r>
              <a:rPr lang="es-ES" dirty="0"/>
              <a:t>por los godos, adquiriendo entonces la denominación de Campos Góticos (</a:t>
            </a:r>
            <a:r>
              <a:rPr lang="es-ES" dirty="0" err="1"/>
              <a:t>Campi</a:t>
            </a:r>
            <a:r>
              <a:rPr lang="es-ES" dirty="0"/>
              <a:t> </a:t>
            </a:r>
            <a:r>
              <a:rPr lang="es-ES" dirty="0" err="1"/>
              <a:t>Gothorum</a:t>
            </a:r>
            <a:r>
              <a:rPr lang="es-ES" dirty="0"/>
              <a:t>), de donde deriva su nombre actual</a:t>
            </a:r>
            <a:r>
              <a:rPr lang="es-ES" dirty="0" smtClean="0"/>
              <a:t>.</a:t>
            </a:r>
          </a:p>
          <a:p>
            <a:pPr algn="just"/>
            <a:r>
              <a:rPr lang="es-ES" dirty="0"/>
              <a:t/>
            </a:r>
            <a:br>
              <a:rPr lang="es-ES" dirty="0"/>
            </a:br>
            <a:r>
              <a:rPr lang="es-ES" dirty="0"/>
              <a:t>En la época Musulmana pasó a ser un desierto fronterizo entre los cristianos al norte y los musulmanes al sur y, a mediados del siglo IX comenzó a ser repoblada por </a:t>
            </a:r>
            <a:r>
              <a:rPr lang="es-ES" dirty="0" err="1"/>
              <a:t>Ordoño</a:t>
            </a:r>
            <a:r>
              <a:rPr lang="es-ES" dirty="0"/>
              <a:t> I de </a:t>
            </a:r>
            <a:r>
              <a:rPr lang="es-ES" dirty="0" smtClean="0"/>
              <a:t>Asturias. </a:t>
            </a:r>
            <a:r>
              <a:rPr lang="es-ES" dirty="0"/>
              <a:t>La convivencia de estas tres culturas no pasó desapercibida en la comarca, </a:t>
            </a:r>
            <a:r>
              <a:rPr lang="es-ES" dirty="0" smtClean="0"/>
              <a:t>destacando mudéjar</a:t>
            </a:r>
            <a:r>
              <a:rPr lang="es-ES" dirty="0"/>
              <a:t>.</a:t>
            </a:r>
            <a:br>
              <a:rPr lang="es-ES" dirty="0"/>
            </a:br>
            <a:r>
              <a:rPr lang="es-ES" dirty="0"/>
              <a:t/>
            </a:r>
            <a:br>
              <a:rPr lang="es-ES" dirty="0"/>
            </a:br>
            <a:r>
              <a:rPr lang="es-ES" dirty="0"/>
              <a:t>La primera </a:t>
            </a:r>
            <a:r>
              <a:rPr lang="es-ES" dirty="0" smtClean="0"/>
              <a:t>crónica </a:t>
            </a:r>
            <a:r>
              <a:rPr lang="es-ES" dirty="0"/>
              <a:t>a Tierra de Campos fue en las </a:t>
            </a:r>
            <a:r>
              <a:rPr lang="es-ES" dirty="0" smtClean="0"/>
              <a:t>inscrita </a:t>
            </a:r>
            <a:r>
              <a:rPr lang="es-ES" dirty="0"/>
              <a:t>de Alfonso X el Sabio. En el siglo XIII, con Fernando III el Santo, rey de León, la comarca empezó a adquirir mayor protagonismo, pues este rey unificó los reinos de León y Castilla. Además este monarca concedió a Tierra de Campos y en concreto a Villalón de Campos el permiso para </a:t>
            </a:r>
            <a:r>
              <a:rPr lang="es-ES" dirty="0" smtClean="0"/>
              <a:t>celebrar </a:t>
            </a:r>
            <a:r>
              <a:rPr lang="es-ES" b="1" u="sng" dirty="0"/>
              <a:t>el primer mercado de Lana europeo</a:t>
            </a:r>
            <a:r>
              <a:rPr lang="es-ES" dirty="0"/>
              <a:t>. Ante este marco se ubicaron las principales sedes bancarias.</a:t>
            </a:r>
            <a:br>
              <a:rPr lang="es-ES" dirty="0"/>
            </a:br>
            <a:r>
              <a:rPr lang="es-ES" dirty="0" smtClean="0"/>
              <a:t>los </a:t>
            </a:r>
            <a:r>
              <a:rPr lang="es-ES" dirty="0"/>
              <a:t>suelos arcillosos de esta comarca, eran muy aptos para el cultivo de los cereales, lo cual produjo su </a:t>
            </a:r>
            <a:r>
              <a:rPr lang="es-ES" dirty="0" smtClean="0"/>
              <a:t>esplendor económico. </a:t>
            </a:r>
            <a:r>
              <a:rPr lang="es-ES" dirty="0"/>
              <a:t>De esta época datan los grandes monumentos que se pueden ver en algunos de sus pueblos más importantes. http://www.tierradecampos.com/</a:t>
            </a:r>
          </a:p>
        </p:txBody>
      </p:sp>
    </p:spTree>
    <p:extLst>
      <p:ext uri="{BB962C8B-B14F-4D97-AF65-F5344CB8AC3E}">
        <p14:creationId xmlns:p14="http://schemas.microsoft.com/office/powerpoint/2010/main" xmlns="" val="1971135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9512" y="1124744"/>
            <a:ext cx="8784976" cy="4539704"/>
          </a:xfrm>
          <a:prstGeom prst="rect">
            <a:avLst/>
          </a:prstGeom>
        </p:spPr>
        <p:txBody>
          <a:bodyPr wrap="square">
            <a:spAutoFit/>
          </a:bodyPr>
          <a:lstStyle/>
          <a:p>
            <a:pPr algn="ctr" fontAlgn="ctr"/>
            <a:r>
              <a:rPr lang="es-ES" dirty="0" smtClean="0">
                <a:hlinkClick r:id="rId2"/>
              </a:rPr>
              <a:t>     ENLACES   TOMADOS PARA AL TRABAJO </a:t>
            </a:r>
          </a:p>
          <a:p>
            <a:pPr fontAlgn="ctr"/>
            <a:endParaRPr lang="es-ES" sz="1100" dirty="0">
              <a:hlinkClick r:id="rId2"/>
            </a:endParaRPr>
          </a:p>
          <a:p>
            <a:pPr fontAlgn="ctr"/>
            <a:endParaRPr lang="es-ES" sz="1100" dirty="0" smtClean="0">
              <a:hlinkClick r:id="rId2"/>
            </a:endParaRPr>
          </a:p>
          <a:p>
            <a:pPr fontAlgn="ctr"/>
            <a:r>
              <a:rPr lang="es-ES" sz="1100" dirty="0" smtClean="0">
                <a:hlinkClick r:id="rId2"/>
              </a:rPr>
              <a:t>www.araduey</a:t>
            </a:r>
            <a:r>
              <a:rPr lang="es-ES" sz="1100" b="1" dirty="0" smtClean="0">
                <a:hlinkClick r:id="rId2"/>
              </a:rPr>
              <a:t>campos</a:t>
            </a:r>
            <a:r>
              <a:rPr lang="es-ES" sz="1100" dirty="0" smtClean="0">
                <a:hlinkClick r:id="rId2"/>
              </a:rPr>
              <a:t>.org/</a:t>
            </a:r>
            <a:r>
              <a:rPr lang="es-ES" sz="1100" dirty="0" err="1" smtClean="0">
                <a:hlinkClick r:id="rId2"/>
              </a:rPr>
              <a:t>wp-content</a:t>
            </a:r>
            <a:r>
              <a:rPr lang="es-ES" sz="1100" dirty="0" smtClean="0">
                <a:hlinkClick r:id="rId2"/>
              </a:rPr>
              <a:t>/</a:t>
            </a:r>
            <a:r>
              <a:rPr lang="es-ES" sz="1100" dirty="0" err="1" smtClean="0">
                <a:hlinkClick r:id="rId2"/>
              </a:rPr>
              <a:t>uploads</a:t>
            </a:r>
            <a:r>
              <a:rPr lang="es-ES" sz="1100" dirty="0">
                <a:hlinkClick r:id="rId2"/>
              </a:rPr>
              <a:t>/.../</a:t>
            </a:r>
            <a:r>
              <a:rPr lang="es-ES" sz="1100" dirty="0" smtClean="0">
                <a:hlinkClick r:id="rId2"/>
              </a:rPr>
              <a:t>ARADUEYultima.pdf</a:t>
            </a:r>
            <a:endParaRPr lang="es-ES" sz="1100" dirty="0" smtClean="0"/>
          </a:p>
          <a:p>
            <a:pPr fontAlgn="ctr"/>
            <a:endParaRPr lang="es-ES" sz="1100" dirty="0"/>
          </a:p>
          <a:p>
            <a:pPr fontAlgn="ctr"/>
            <a:r>
              <a:rPr lang="es-ES" sz="1100" dirty="0"/>
              <a:t>www.avespalencia.org › Turismo ornitológico</a:t>
            </a:r>
          </a:p>
          <a:p>
            <a:r>
              <a:rPr lang="es-ES" sz="1100" dirty="0"/>
              <a:t/>
            </a:r>
            <a:br>
              <a:rPr lang="es-ES" sz="1100" dirty="0"/>
            </a:br>
            <a:r>
              <a:rPr lang="es-ES" sz="1100" dirty="0" smtClean="0">
                <a:hlinkClick r:id="rId3"/>
              </a:rPr>
              <a:t>www.google.es/search?q=aves+tierra+de+campos&amp;rlz=1C1WZPE_enES446&amp;espv=2&amp;biw=1152&amp;bih=628&amp;tbm=isch&amp;tbo=u&amp;source=univ&amp;sa=X&amp;ei=Il4-VaytKcfxUqzdg9gO&amp;ved=0CC4QsAQ</a:t>
            </a:r>
            <a:endParaRPr lang="es-ES" sz="1100" dirty="0" smtClean="0"/>
          </a:p>
          <a:p>
            <a:r>
              <a:rPr lang="es-ES" sz="1100" dirty="0" smtClean="0"/>
              <a:t>es.wikipedia.org/wiki/</a:t>
            </a:r>
            <a:r>
              <a:rPr lang="es-ES" sz="1100" b="1" dirty="0" err="1" smtClean="0"/>
              <a:t>Tierra_de_Campos</a:t>
            </a:r>
            <a:endParaRPr lang="es-ES" sz="1100" b="1" dirty="0" smtClean="0"/>
          </a:p>
          <a:p>
            <a:endParaRPr lang="es-ES" sz="1100" b="1" dirty="0" smtClean="0"/>
          </a:p>
          <a:p>
            <a:r>
              <a:rPr lang="es-ES" sz="1100" dirty="0">
                <a:hlinkClick r:id="rId4"/>
              </a:rPr>
              <a:t>https://</a:t>
            </a:r>
            <a:r>
              <a:rPr lang="es-ES" sz="1100" dirty="0" smtClean="0">
                <a:hlinkClick r:id="rId4"/>
              </a:rPr>
              <a:t>www.google.es/search?q=vegetacion+tierra+de+campos&amp;rlz=1C1WZPE_enES446&amp;espv=2&amp;biw=1152&amp;bih=628&amp;tbm=isch&amp;tbo=u&amp;source=univ&amp;sa=X&amp;ei=MV8-VcfAIsO4Uea4gNgL&amp;ved=0CCgQsAQ</a:t>
            </a:r>
            <a:endParaRPr lang="es-ES" sz="1100" dirty="0" smtClean="0"/>
          </a:p>
          <a:p>
            <a:r>
              <a:rPr lang="es-ES" sz="1100" dirty="0">
                <a:hlinkClick r:id="rId5"/>
              </a:rPr>
              <a:t>https://</a:t>
            </a:r>
            <a:r>
              <a:rPr lang="es-ES" sz="1100" dirty="0" smtClean="0">
                <a:hlinkClick r:id="rId5"/>
              </a:rPr>
              <a:t>www.google.es/search?q=iglesias+tierra+de+campos&amp;rlz=1C1WZPE_enES446&amp;espv=2&amp;biw=1152&amp;bih=628&amp;tbm=isch&amp;tbo=u&amp;source=univ&amp;sa=X&amp;ei=uF8-VZrKFcTsUqbvg-AI&amp;ved=0CCAQsAQ</a:t>
            </a:r>
            <a:endParaRPr lang="es-ES" sz="1100" dirty="0" smtClean="0"/>
          </a:p>
          <a:p>
            <a:endParaRPr lang="es-ES" sz="1100" dirty="0" smtClean="0"/>
          </a:p>
          <a:p>
            <a:r>
              <a:rPr lang="es-ES" sz="1100" dirty="0"/>
              <a:t>https://www.google.es/url?sa=t&amp;rct=j&amp;q=&amp;esrc=s&amp;source=web&amp;cd=2&amp;cad=rja&amp;uact=8&amp;ved=0CCcQFjAB&amp;url=http%3A%2F%2Fwww.palenciaturismo.es%2Fcontenido%2Fc3f4564d-d5f4-11de-b283-fb9baaa14523%3Fseccion%3Dfbf7ef97-d5f4-11de-b283-fb9baaa14523&amp;ei=3l8-VZLaG4j9UKSKgJAF&amp;usg=AFQjCNHCD8B1PJ1wLYI2Zb-Ogw4FvajveQ&amp;sig2=boUYUE-PzGpuZ5dJT2h51w&amp;bvm=bv.91665533,d.d24</a:t>
            </a:r>
            <a:br>
              <a:rPr lang="es-ES" sz="1100" dirty="0"/>
            </a:br>
            <a:endParaRPr lang="es-ES" sz="1100" dirty="0" smtClean="0"/>
          </a:p>
          <a:p>
            <a:r>
              <a:rPr lang="es-ES" sz="1100" dirty="0" smtClean="0">
                <a:hlinkClick r:id="rId6"/>
              </a:rPr>
              <a:t>www.</a:t>
            </a:r>
            <a:r>
              <a:rPr lang="es-ES" sz="1100" b="1" dirty="0" smtClean="0">
                <a:hlinkClick r:id="rId6"/>
              </a:rPr>
              <a:t>tierradecampos</a:t>
            </a:r>
            <a:r>
              <a:rPr lang="es-ES" sz="1100" dirty="0" smtClean="0">
                <a:hlinkClick r:id="rId6"/>
              </a:rPr>
              <a:t>.com/</a:t>
            </a:r>
            <a:r>
              <a:rPr lang="es-ES" sz="1100" b="1" dirty="0" smtClean="0">
                <a:hlinkClick r:id="rId6"/>
              </a:rPr>
              <a:t>rutas</a:t>
            </a:r>
            <a:r>
              <a:rPr lang="es-ES" sz="1100" dirty="0" smtClean="0">
                <a:hlinkClick r:id="rId6"/>
              </a:rPr>
              <a:t>_de_interes_en_valladolid.php</a:t>
            </a:r>
            <a:endParaRPr lang="es-ES" sz="1100" dirty="0" smtClean="0"/>
          </a:p>
          <a:p>
            <a:r>
              <a:rPr lang="es-ES" sz="1100" dirty="0">
                <a:hlinkClick r:id="rId7"/>
              </a:rPr>
              <a:t>https://www.google.es/search?q=rutas++</a:t>
            </a:r>
            <a:r>
              <a:rPr lang="es-ES" sz="1100" dirty="0" smtClean="0">
                <a:hlinkClick r:id="rId7"/>
              </a:rPr>
              <a:t>tierra+de+campos&amp;rlz=1C1WZPE_enES446&amp;espv=2&amp;biw=1152&amp;bih=628&amp;tbm=isch&amp;tbo=u&amp;source=univ&amp;sa=X&amp;ei=3l8-VZLaG4j9UKSKgJAF&amp;ved=0CDMQsAQ</a:t>
            </a:r>
            <a:endParaRPr lang="es-ES" sz="1100" dirty="0" smtClean="0"/>
          </a:p>
          <a:p>
            <a:endParaRPr lang="es-ES" sz="1100" dirty="0" smtClean="0"/>
          </a:p>
          <a:p>
            <a:r>
              <a:rPr lang="es-ES" sz="1100" dirty="0">
                <a:hlinkClick r:id="rId8"/>
              </a:rPr>
              <a:t>www.</a:t>
            </a:r>
            <a:r>
              <a:rPr lang="es-ES" sz="1100" b="1" dirty="0">
                <a:hlinkClick r:id="rId8"/>
              </a:rPr>
              <a:t>tierradecampos</a:t>
            </a:r>
            <a:r>
              <a:rPr lang="es-ES" sz="1100" dirty="0">
                <a:hlinkClick r:id="rId8"/>
              </a:rPr>
              <a:t>.com/</a:t>
            </a:r>
            <a:r>
              <a:rPr lang="es-ES" sz="1100" dirty="0" err="1">
                <a:hlinkClick r:id="rId8"/>
              </a:rPr>
              <a:t>patrimonionatural_en_</a:t>
            </a:r>
            <a:r>
              <a:rPr lang="es-ES" sz="1100" b="1" dirty="0" err="1">
                <a:hlinkClick r:id="rId8"/>
              </a:rPr>
              <a:t>tierra_de_campos</a:t>
            </a:r>
            <a:r>
              <a:rPr lang="es-ES" sz="1100" dirty="0" err="1">
                <a:hlinkClick r:id="rId8"/>
              </a:rPr>
              <a:t>_val</a:t>
            </a:r>
            <a:r>
              <a:rPr lang="es-ES" sz="1100" dirty="0"/>
              <a:t>..</a:t>
            </a:r>
          </a:p>
        </p:txBody>
      </p:sp>
    </p:spTree>
    <p:extLst>
      <p:ext uri="{BB962C8B-B14F-4D97-AF65-F5344CB8AC3E}">
        <p14:creationId xmlns:p14="http://schemas.microsoft.com/office/powerpoint/2010/main" xmlns="" val="322567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u="sng" dirty="0" smtClean="0"/>
              <a:t>Actividades previas para los alumnos</a:t>
            </a:r>
            <a:endParaRPr lang="es-ES" u="sng" dirty="0"/>
          </a:p>
        </p:txBody>
      </p:sp>
      <p:sp>
        <p:nvSpPr>
          <p:cNvPr id="3" name="2 Marcador de contenido"/>
          <p:cNvSpPr>
            <a:spLocks noGrp="1"/>
          </p:cNvSpPr>
          <p:nvPr>
            <p:ph idx="1"/>
          </p:nvPr>
        </p:nvSpPr>
        <p:spPr/>
        <p:txBody>
          <a:bodyPr/>
          <a:lstStyle/>
          <a:p>
            <a:r>
              <a:rPr lang="es-ES" dirty="0" smtClean="0"/>
              <a:t>Tras  darles una visón general  de viaje a realizar.</a:t>
            </a:r>
          </a:p>
          <a:p>
            <a:r>
              <a:rPr lang="es-ES" dirty="0" smtClean="0"/>
              <a:t>Se les explicará la ruta elegida mostrándoles el recorrido elegido.</a:t>
            </a:r>
          </a:p>
          <a:p>
            <a:r>
              <a:rPr lang="es-ES" dirty="0" smtClean="0"/>
              <a:t>Se equiparan de un cuaderno de notas</a:t>
            </a:r>
          </a:p>
          <a:p>
            <a:r>
              <a:rPr lang="es-ES" dirty="0" smtClean="0"/>
              <a:t> se equiparan de también de la intendencia necesaria  para realizar la ruta calzado adecuado, ropa, sombreo , agua </a:t>
            </a:r>
            <a:r>
              <a:rPr lang="es-ES" dirty="0" err="1" smtClean="0"/>
              <a:t>etc</a:t>
            </a:r>
            <a:endParaRPr lang="es-ES" dirty="0"/>
          </a:p>
        </p:txBody>
      </p:sp>
    </p:spTree>
    <p:extLst>
      <p:ext uri="{BB962C8B-B14F-4D97-AF65-F5344CB8AC3E}">
        <p14:creationId xmlns:p14="http://schemas.microsoft.com/office/powerpoint/2010/main" xmlns="" val="1166739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u="sng" dirty="0" smtClean="0"/>
              <a:t>Actividades a realizar durante  la visita</a:t>
            </a:r>
            <a:endParaRPr lang="es-ES" u="sng" dirty="0"/>
          </a:p>
        </p:txBody>
      </p:sp>
      <p:sp>
        <p:nvSpPr>
          <p:cNvPr id="3" name="2 Marcador de contenido"/>
          <p:cNvSpPr>
            <a:spLocks noGrp="1"/>
          </p:cNvSpPr>
          <p:nvPr>
            <p:ph idx="1"/>
          </p:nvPr>
        </p:nvSpPr>
        <p:spPr>
          <a:xfrm>
            <a:off x="457200" y="1600200"/>
            <a:ext cx="8229600" cy="4925144"/>
          </a:xfrm>
        </p:spPr>
        <p:txBody>
          <a:bodyPr>
            <a:normAutofit/>
          </a:bodyPr>
          <a:lstStyle/>
          <a:p>
            <a:r>
              <a:rPr lang="es-ES" sz="2200" dirty="0" smtClean="0"/>
              <a:t>1º</a:t>
            </a:r>
            <a:r>
              <a:rPr lang="es-ES" sz="2200" dirty="0"/>
              <a:t>.- Tomaran notas referentes  al paisaje de esta estepa castellana y el hábitat, suelos tipología, – Vegetación, Plantaciones, – Aves – Acuíferos.</a:t>
            </a:r>
          </a:p>
          <a:p>
            <a:pPr algn="just"/>
            <a:r>
              <a:rPr lang="es-ES" sz="2200" dirty="0" smtClean="0"/>
              <a:t>2º</a:t>
            </a:r>
            <a:r>
              <a:rPr lang="es-ES" sz="2200" dirty="0"/>
              <a:t>.- Los alumnos llevaran un cuaderno de trabajo de campo donde irán anotando  primero  la ruta elegida sobre el trazado del camino.</a:t>
            </a:r>
          </a:p>
          <a:p>
            <a:pPr algn="just"/>
            <a:r>
              <a:rPr lang="es-ES" sz="2200" dirty="0"/>
              <a:t>3º.- Tomarán anotaciones sobre  las distintas construcciones  en el campo  que vamos a ir visualizando  como son los palomares, tipo de construcción  , formas  y geometría de los mismos</a:t>
            </a:r>
          </a:p>
          <a:p>
            <a:pPr algn="just"/>
            <a:r>
              <a:rPr lang="es-ES" sz="2200" dirty="0"/>
              <a:t>4º  Respecto al arte,  se  tomaran anotaciones sobre las iglesias visitadas y  sobre sus obras de arte  que </a:t>
            </a:r>
            <a:r>
              <a:rPr lang="es-ES" sz="2200" dirty="0" smtClean="0"/>
              <a:t>conservan</a:t>
            </a:r>
          </a:p>
          <a:p>
            <a:pPr algn="just"/>
            <a:r>
              <a:rPr lang="es-ES" sz="2400" dirty="0" smtClean="0"/>
              <a:t>5º Se harán las paradas oportunas para refrigerio y comida.</a:t>
            </a:r>
            <a:endParaRPr lang="es-ES" sz="2400" dirty="0"/>
          </a:p>
          <a:p>
            <a:endParaRPr lang="es-ES" dirty="0"/>
          </a:p>
        </p:txBody>
      </p:sp>
    </p:spTree>
    <p:extLst>
      <p:ext uri="{BB962C8B-B14F-4D97-AF65-F5344CB8AC3E}">
        <p14:creationId xmlns:p14="http://schemas.microsoft.com/office/powerpoint/2010/main" xmlns="" val="1611777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u="sng" dirty="0" smtClean="0"/>
              <a:t>Actividades  de los alumnos al finalizada la visita</a:t>
            </a:r>
            <a:endParaRPr lang="es-ES" u="sng" dirty="0"/>
          </a:p>
        </p:txBody>
      </p:sp>
      <p:sp>
        <p:nvSpPr>
          <p:cNvPr id="3" name="2 Marcador de contenido"/>
          <p:cNvSpPr>
            <a:spLocks noGrp="1"/>
          </p:cNvSpPr>
          <p:nvPr>
            <p:ph idx="1"/>
          </p:nvPr>
        </p:nvSpPr>
        <p:spPr/>
        <p:txBody>
          <a:bodyPr>
            <a:normAutofit/>
          </a:bodyPr>
          <a:lstStyle/>
          <a:p>
            <a:pPr algn="just"/>
            <a:endParaRPr lang="es-ES" sz="2000" dirty="0" smtClean="0"/>
          </a:p>
          <a:p>
            <a:pPr algn="just"/>
            <a:endParaRPr lang="es-ES" sz="2000" dirty="0"/>
          </a:p>
          <a:p>
            <a:pPr algn="just"/>
            <a:r>
              <a:rPr lang="es-ES" sz="2000" dirty="0" smtClean="0"/>
              <a:t>1º.- Se realizará un comentario sobre la impresión que les ha causado esta experiencia </a:t>
            </a:r>
          </a:p>
          <a:p>
            <a:pPr algn="just"/>
            <a:r>
              <a:rPr lang="es-ES" sz="2000" dirty="0" smtClean="0"/>
              <a:t>2º.- Se realizará una puesta en común  de las anotaciones  tomadas.</a:t>
            </a:r>
          </a:p>
          <a:p>
            <a:pPr algn="just"/>
            <a:r>
              <a:rPr lang="es-ES" sz="2000" dirty="0" smtClean="0"/>
              <a:t>3º .- Se anotaran las incidencias  que hayan surgido en el trayecto y se valoraran para futuras  rutas.</a:t>
            </a:r>
            <a:endParaRPr lang="es-ES" sz="2000" dirty="0"/>
          </a:p>
        </p:txBody>
      </p:sp>
    </p:spTree>
    <p:extLst>
      <p:ext uri="{BB962C8B-B14F-4D97-AF65-F5344CB8AC3E}">
        <p14:creationId xmlns:p14="http://schemas.microsoft.com/office/powerpoint/2010/main" xmlns="" val="1171915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ecerrildecampos.es/files/2013/05/1-BECERRI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811" y="980728"/>
            <a:ext cx="9124950" cy="5124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353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ecerrildecampos.es/files/2013/05/video-guias-turisticas2-580x32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476672"/>
            <a:ext cx="8208912" cy="540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3614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889844"/>
            <a:ext cx="7416824" cy="5262979"/>
          </a:xfrm>
          <a:prstGeom prst="rect">
            <a:avLst/>
          </a:prstGeom>
        </p:spPr>
        <p:txBody>
          <a:bodyPr wrap="square">
            <a:spAutoFit/>
          </a:bodyPr>
          <a:lstStyle/>
          <a:p>
            <a:pPr algn="just"/>
            <a:r>
              <a:rPr lang="es-ES" sz="1600" dirty="0"/>
              <a:t>Son muchas </a:t>
            </a:r>
            <a:r>
              <a:rPr lang="es-ES" sz="1600" dirty="0" smtClean="0"/>
              <a:t>y diversas las </a:t>
            </a:r>
            <a:r>
              <a:rPr lang="es-ES" sz="1600" dirty="0"/>
              <a:t>sorpresas que ofrece la Tierra de Campos </a:t>
            </a:r>
            <a:r>
              <a:rPr lang="es-ES" sz="1600" dirty="0" smtClean="0"/>
              <a:t>Palentina con el legado de sus antepasados. </a:t>
            </a:r>
            <a:r>
              <a:rPr lang="es-ES" sz="1600" dirty="0"/>
              <a:t>A simple vista se nos presenta como un espacio geográfico aparentemente homogéneo, pero su paisaje, su luz y volúmenes </a:t>
            </a:r>
            <a:r>
              <a:rPr lang="es-ES" sz="1600" dirty="0" smtClean="0"/>
              <a:t>juegan con una armonía de </a:t>
            </a:r>
            <a:r>
              <a:rPr lang="es-ES" sz="1600" dirty="0"/>
              <a:t>contrastes, sobre todo </a:t>
            </a:r>
            <a:r>
              <a:rPr lang="es-ES" sz="1600" dirty="0" smtClean="0"/>
              <a:t>sobre todo con el paso de las diferentes </a:t>
            </a:r>
            <a:r>
              <a:rPr lang="es-ES" sz="1600" dirty="0"/>
              <a:t>estaciones del año. La luz del sol, el azul </a:t>
            </a:r>
            <a:r>
              <a:rPr lang="es-ES" sz="1600" dirty="0" smtClean="0"/>
              <a:t> inmenso del </a:t>
            </a:r>
            <a:r>
              <a:rPr lang="es-ES" sz="1600" dirty="0"/>
              <a:t>cielo, los amaneceres y atardeceres, son únicos. Si a esto le </a:t>
            </a:r>
            <a:r>
              <a:rPr lang="es-ES" sz="1600" dirty="0" smtClean="0"/>
              <a:t>unimos la riqueza de  </a:t>
            </a:r>
            <a:r>
              <a:rPr lang="es-ES" sz="1600" dirty="0"/>
              <a:t>una gran variedad de templos, museos y lugares de interés, su visita queda más que justificada. Esta rica diversidad abarca desde las grandes obras de arte de pintores como Pedro Berruguete, hasta los bellos y singulares palomares ejemplo de la arquitectura rural </a:t>
            </a:r>
            <a:r>
              <a:rPr lang="es-ES" sz="1600" dirty="0" smtClean="0"/>
              <a:t> sobria en </a:t>
            </a:r>
            <a:r>
              <a:rPr lang="es-ES" sz="1600" dirty="0"/>
              <a:t>la que el adobe es el elemento constructivo esencial. Labrantíos de cereal, campos cargados de arte, municipios </a:t>
            </a:r>
            <a:r>
              <a:rPr lang="es-ES" sz="1600" dirty="0" smtClean="0"/>
              <a:t>que se están perdiendo y que  </a:t>
            </a:r>
            <a:r>
              <a:rPr lang="es-ES" sz="1600" dirty="0"/>
              <a:t>bien merecen una atenta y reposada </a:t>
            </a:r>
            <a:r>
              <a:rPr lang="es-ES" sz="1600" dirty="0" smtClean="0"/>
              <a:t>visita.</a:t>
            </a:r>
          </a:p>
          <a:p>
            <a:pPr algn="just"/>
            <a:r>
              <a:rPr lang="es-ES" sz="1600" dirty="0" smtClean="0"/>
              <a:t>    Son </a:t>
            </a:r>
            <a:r>
              <a:rPr lang="es-ES" sz="1600" dirty="0"/>
              <a:t>estas tierras abundantes en obras artísticas, la mayoría custodiadas en el interior de sus templos, piezas de primer orden, o como se suele decir coloquialmente “con nombres y apellidos”. Otras nos hablan de la intrahistoria </a:t>
            </a:r>
            <a:r>
              <a:rPr lang="es-ES" sz="1600" dirty="0" smtClean="0"/>
              <a:t> y de la fe, de </a:t>
            </a:r>
            <a:r>
              <a:rPr lang="es-ES" sz="1600" dirty="0"/>
              <a:t>cada </a:t>
            </a:r>
            <a:r>
              <a:rPr lang="es-ES" sz="1600" dirty="0" smtClean="0"/>
              <a:t>localidad y de sus gentes. </a:t>
            </a:r>
            <a:r>
              <a:rPr lang="es-ES" sz="1600" dirty="0"/>
              <a:t>De todos los estilos y épocas hay algo interesante en esta Tierra de Campos Palentina que </a:t>
            </a:r>
            <a:r>
              <a:rPr lang="es-ES" sz="1600" dirty="0" smtClean="0"/>
              <a:t>nos proponemos  </a:t>
            </a:r>
            <a:r>
              <a:rPr lang="es-ES" sz="1600" dirty="0"/>
              <a:t>a visitar de forma pausada, con tiempo para un paseo por las calles y plazas de las localidades donde se ubican estos monumentos y museos. Podrás encontrar obras realizadas para reyes, nobles, obispos, cofradías, encargos civiles o simples signos del paso del tiempo y de la etnografía y cultura populares, a la vez que podrás disfrutar de la naturaleza y el paisaje. Podremos visitar la Tierra de Campos Palentina en varias </a:t>
            </a:r>
            <a:r>
              <a:rPr lang="es-ES" sz="1600" dirty="0" smtClean="0"/>
              <a:t>rutas.</a:t>
            </a:r>
            <a:endParaRPr lang="es-ES" sz="1600" dirty="0"/>
          </a:p>
        </p:txBody>
      </p:sp>
    </p:spTree>
    <p:extLst>
      <p:ext uri="{BB962C8B-B14F-4D97-AF65-F5344CB8AC3E}">
        <p14:creationId xmlns:p14="http://schemas.microsoft.com/office/powerpoint/2010/main" xmlns="" val="240805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esultado de imagen de catedral de palen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4" name="3 Título"/>
          <p:cNvSpPr>
            <a:spLocks noGrp="1"/>
          </p:cNvSpPr>
          <p:nvPr>
            <p:ph type="title"/>
          </p:nvPr>
        </p:nvSpPr>
        <p:spPr/>
        <p:txBody>
          <a:bodyPr>
            <a:normAutofit fontScale="90000"/>
          </a:bodyPr>
          <a:lstStyle/>
          <a:p>
            <a:r>
              <a:rPr lang="es-ES" sz="1400" dirty="0"/>
              <a:t>Iniciamos nuestro recorrido dedicando un día a Palencia capital, donde entre otros monumentos podremos visitar la Catedral y el Museo catedralicio, que son todo un repaso por la Historia y el Arte. El museo instalado en la antesala y sala capitular, atesora el San Sebastián del Greco, obras de Mateo Cerezo, Alejo de Vahía, etc. Se completa con la visita a la Cripta de San Antolín de época visigótica y románica</a:t>
            </a:r>
            <a:r>
              <a:rPr lang="es-ES" sz="1400" dirty="0" smtClean="0"/>
              <a:t>. </a:t>
            </a:r>
            <a:r>
              <a:rPr lang="es-ES" sz="1400" dirty="0"/>
              <a:t/>
            </a:r>
            <a:br>
              <a:rPr lang="es-ES" sz="1400" dirty="0"/>
            </a:br>
            <a:endParaRPr lang="es-ES" sz="1400" dirty="0"/>
          </a:p>
        </p:txBody>
      </p:sp>
      <p:sp>
        <p:nvSpPr>
          <p:cNvPr id="5" name="AutoShape 4" descr="Resultado de imagen de catedral de palen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6" name="AutoShape 6" descr="Resultado de imagen de catedral de palenc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32" name="Picture 8" descr="http://www.arteguias.com/imagenes/catedralpalenci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575" y="1340768"/>
            <a:ext cx="3333750" cy="4824535"/>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Resultado de imagen de cripta catedral de palenci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89325" y="1412775"/>
            <a:ext cx="2810867" cy="4752527"/>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upload.wikimedia.org/wikipedia/commons/thumb/0/02/San_Sebastian_El_Greco.jpg/300px-San_Sebastian_El_Greco.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300192" y="1412775"/>
            <a:ext cx="2857500" cy="47525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9948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agrega.educacion.es/galeriaimg/f1/es_20071227_1_5031191/es_20071227_1_5031191_capture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3768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ortaldetuciudad.com/imagenes/12/infoTipo/imgcontenido62210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2048"/>
            <a:ext cx="4355976" cy="201930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s://encrypted-tbn3.gstatic.com/images?q=tbn:ANd9GcRcWREkPidyOUFcdjgaJtwk8xCU-MdIT2G7iCzW8cM7nct9xF1CepsK6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55976" y="32049"/>
            <a:ext cx="4788024" cy="20193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Resultado de imagen de san sebastian del greco palenci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024456"/>
            <a:ext cx="3347864" cy="1891713"/>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Resultado de imagen de san sebastian del greco palenci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7864" y="2068318"/>
            <a:ext cx="3314895" cy="1847851"/>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Resultado de imagen de san sebastian del greco palencia"/>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677025" y="2068319"/>
            <a:ext cx="2466975" cy="1847851"/>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Resultado de imagen de san sebastian del greco palenci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3916170"/>
            <a:ext cx="2771799" cy="2941830"/>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descr="Resultado de imagen de san sebastian del greco palencia"/>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771800" y="3916169"/>
            <a:ext cx="3600400" cy="2941831"/>
          </a:xfrm>
          <a:prstGeom prst="rect">
            <a:avLst/>
          </a:prstGeom>
          <a:noFill/>
          <a:extLst>
            <a:ext uri="{909E8E84-426E-40DD-AFC4-6F175D3DCCD1}">
              <a14:hiddenFill xmlns:a14="http://schemas.microsoft.com/office/drawing/2010/main" xmlns="">
                <a:solidFill>
                  <a:srgbClr val="FFFFFF"/>
                </a:solidFill>
              </a14:hiddenFill>
            </a:ext>
          </a:extLst>
        </p:spPr>
      </p:pic>
      <p:pic>
        <p:nvPicPr>
          <p:cNvPr id="3088" name="Picture 16" descr="Resultado de imagen de san sebastian del greco palencia"/>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372200" y="3916169"/>
            <a:ext cx="2771800" cy="29418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796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S" sz="1300" dirty="0"/>
              <a:t>Esta visión se puede ampliar con la visita al Museo de Palencia, que se encuentra instalado en la antigua Casa del Cordón. En él se exponen diferentes materiales hallados en excavaciones arqueológicas realizadas en todo el ámbito provincial. Materiales de época prehistórica; de la Edad del Bronce; objetos cerámicos y orfebrería celtibérica; estelas funerarias, retratos, esculturas de bronce, monedas y diferentes restos de la vida cotidiana de época romana; restos visigóticos, románicos y góticos se pueden ver en las diferentes salas de este museo. El contrapunto lo podemos tener tras las vista a la Fundación Díaz Caneja, donde conoceremos el legado artístico de este pintor.</a:t>
            </a:r>
            <a:r>
              <a:rPr lang="es-ES" sz="1400" dirty="0"/>
              <a:t/>
            </a:r>
            <a:br>
              <a:rPr lang="es-ES" sz="1400" dirty="0"/>
            </a:br>
            <a:endParaRPr lang="es-ES" sz="14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190750" y="2077244"/>
            <a:ext cx="4762500" cy="3571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0986169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TotalTime>
  <Words>1125</Words>
  <Application>Microsoft Office PowerPoint</Application>
  <PresentationFormat>Presentación en pantalla (4:3)</PresentationFormat>
  <Paragraphs>68</Paragraphs>
  <Slides>24</Slides>
  <Notes>4</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Tema de Office</vt:lpstr>
      <vt:lpstr>GUIA DE VISITA TIERRA DE CAMPOS PALENCIA</vt:lpstr>
      <vt:lpstr>Diapositiva 2</vt:lpstr>
      <vt:lpstr>Diapositiva 3</vt:lpstr>
      <vt:lpstr>Diapositiva 4</vt:lpstr>
      <vt:lpstr>Diapositiva 5</vt:lpstr>
      <vt:lpstr>Iniciamos nuestro recorrido dedicando un día a Palencia capital, donde entre otros monumentos podremos visitar la Catedral y el Museo catedralicio, que son todo un repaso por la Historia y el Arte. El museo instalado en la antesala y sala capitular, atesora el San Sebastián del Greco, obras de Mateo Cerezo, Alejo de Vahía, etc. Se completa con la visita a la Cripta de San Antolín de época visigótica y románica.  </vt:lpstr>
      <vt:lpstr>Diapositiva 7</vt:lpstr>
      <vt:lpstr>Diapositiva 8</vt:lpstr>
      <vt:lpstr>Esta visión se puede ampliar con la visita al Museo de Palencia, que se encuentra instalado en la antigua Casa del Cordón. En él se exponen diferentes materiales hallados en excavaciones arqueológicas realizadas en todo el ámbito provincial. Materiales de época prehistórica; de la Edad del Bronce; objetos cerámicos y orfebrería celtibérica; estelas funerarias, retratos, esculturas de bronce, monedas y diferentes restos de la vida cotidiana de época romana; restos visigóticos, románicos y góticos se pueden ver en las diferentes salas de este museo. El contrapunto lo podemos tener tras las vista a la Fundación Díaz Caneja, donde conoceremos el legado artístico de este pintor. </vt:lpstr>
      <vt:lpstr>RUTA  Nº 2</vt:lpstr>
      <vt:lpstr>Diapositiva 11</vt:lpstr>
      <vt:lpstr>Diapositiva 12</vt:lpstr>
      <vt:lpstr>Autilla del pino</vt:lpstr>
      <vt:lpstr>Padilla de Alcor y Paredes del Monte</vt:lpstr>
      <vt:lpstr>SANTA CECILIA DE ALCOR – COLEGIATA DE AMPUDIA</vt:lpstr>
      <vt:lpstr>FUNDACION EUGENIO FONTANEDA</vt:lpstr>
      <vt:lpstr>LOS PALOMARES DE ESTA RUTA DE TIERRA DE CAMPOS</vt:lpstr>
      <vt:lpstr>VEGETACION TIERRA DE CAMPOS CEREALISTA</vt:lpstr>
      <vt:lpstr>AVES EN TIERRA DE CAMPOS</vt:lpstr>
      <vt:lpstr>Diapositiva 20</vt:lpstr>
      <vt:lpstr>Diapositiva 21</vt:lpstr>
      <vt:lpstr>Actividades previas para los alumnos</vt:lpstr>
      <vt:lpstr>Actividades a realizar durante  la visita</vt:lpstr>
      <vt:lpstr>Actividades  de los alumnos al finalizada la visita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GUIA DE VISITA TIERRA DE CAMPOS PALENCIA</dc:title>
  <dc:creator>Usuario</dc:creator>
  <cp:lastModifiedBy>WinuE</cp:lastModifiedBy>
  <cp:revision>39</cp:revision>
  <dcterms:created xsi:type="dcterms:W3CDTF">2015-03-05T16:07:14Z</dcterms:created>
  <dcterms:modified xsi:type="dcterms:W3CDTF">2015-04-27T19:24:08Z</dcterms:modified>
</cp:coreProperties>
</file>