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72" r:id="rId3"/>
    <p:sldId id="257" r:id="rId4"/>
    <p:sldId id="259" r:id="rId5"/>
    <p:sldId id="260" r:id="rId6"/>
    <p:sldId id="261" r:id="rId7"/>
    <p:sldId id="268" r:id="rId8"/>
    <p:sldId id="263" r:id="rId9"/>
    <p:sldId id="264" r:id="rId10"/>
    <p:sldId id="266" r:id="rId11"/>
    <p:sldId id="267" r:id="rId12"/>
    <p:sldId id="269" r:id="rId13"/>
    <p:sldId id="270" r:id="rId14"/>
    <p:sldId id="262" r:id="rId15"/>
    <p:sldId id="271"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a:xfrm>
            <a:off x="5332412" y="5883275"/>
            <a:ext cx="4324044" cy="365125"/>
          </a:xfrm>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2909565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a:xfrm>
            <a:off x="10951856" y="5867131"/>
            <a:ext cx="551167" cy="365125"/>
          </a:xfrm>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979654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1611585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67AB0A10-753A-4326-9FB5-BDD2632D09A6}" type="datetimeFigureOut">
              <a:rPr lang="es-ES" smtClean="0"/>
              <a:t>19/02/2019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845725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67AB0A10-753A-4326-9FB5-BDD2632D09A6}" type="datetimeFigureOut">
              <a:rPr lang="es-ES" smtClean="0"/>
              <a:t>19/02/2019</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2023509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67AB0A10-753A-4326-9FB5-BDD2632D09A6}" type="datetimeFigureOut">
              <a:rPr lang="es-ES" smtClean="0"/>
              <a:t>19/02/2019</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1814797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AB0A10-753A-4326-9FB5-BDD2632D09A6}" type="datetimeFigureOut">
              <a:rPr lang="es-ES" smtClean="0"/>
              <a:t>19/02/2019</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3964299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67AB0A10-753A-4326-9FB5-BDD2632D09A6}" type="datetimeFigureOut">
              <a:rPr lang="es-ES" smtClean="0"/>
              <a:t>19/02/2019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70610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67AB0A10-753A-4326-9FB5-BDD2632D09A6}" type="datetimeFigureOut">
              <a:rPr lang="es-ES" smtClean="0"/>
              <a:t>19/02/2019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311203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67AB0A10-753A-4326-9FB5-BDD2632D09A6}" type="datetimeFigureOut">
              <a:rPr lang="es-ES" smtClean="0"/>
              <a:t>19/02/2019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1899978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2318337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1123843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1996588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s-ES"/>
              <a:t>Editar los estilos de texto del patrón</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36267429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a:t>Editar los estilos de texto del patrón</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36840434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31476068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67AB0A10-753A-4326-9FB5-BDD2632D09A6}" type="datetimeFigureOut">
              <a:rPr lang="es-ES" smtClean="0"/>
              <a:t>19/02/2019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497C5D78-C36D-442A-93CC-EFCF4160909C}" type="slidenum">
              <a:rPr lang="es-ES" smtClean="0"/>
              <a:t>‹Nº›</a:t>
            </a:fld>
            <a:endParaRPr lang="es-ES"/>
          </a:p>
        </p:txBody>
      </p:sp>
    </p:spTree>
    <p:extLst>
      <p:ext uri="{BB962C8B-B14F-4D97-AF65-F5344CB8AC3E}">
        <p14:creationId xmlns:p14="http://schemas.microsoft.com/office/powerpoint/2010/main" val="106210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AB0A10-753A-4326-9FB5-BDD2632D09A6}" type="datetimeFigureOut">
              <a:rPr lang="es-ES" smtClean="0"/>
              <a:t>19/02/2019</a:t>
            </a:fld>
            <a:endParaRPr lang="es-E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s-E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97C5D78-C36D-442A-93CC-EFCF4160909C}" type="slidenum">
              <a:rPr lang="es-ES" smtClean="0"/>
              <a:t>‹Nº›</a:t>
            </a:fld>
            <a:endParaRPr lang="es-ES"/>
          </a:p>
        </p:txBody>
      </p:sp>
    </p:spTree>
    <p:extLst>
      <p:ext uri="{BB962C8B-B14F-4D97-AF65-F5344CB8AC3E}">
        <p14:creationId xmlns:p14="http://schemas.microsoft.com/office/powerpoint/2010/main" val="1173909477"/>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youtu.be/NPE7i8wuupk" TargetMode="External"/><Relationship Id="rId2" Type="http://schemas.openxmlformats.org/officeDocument/2006/relationships/slideLayout" Target="../slideLayouts/slideLayout2.xml"/><Relationship Id="rId1" Type="http://schemas.openxmlformats.org/officeDocument/2006/relationships/video" Target="https://www.youtube.com/embed/NPE7i8wuupk" TargetMode="Externa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GIkEUPQjJfo" TargetMode="External"/><Relationship Id="rId2" Type="http://schemas.openxmlformats.org/officeDocument/2006/relationships/slideLayout" Target="../slideLayouts/slideLayout2.xml"/><Relationship Id="rId1" Type="http://schemas.openxmlformats.org/officeDocument/2006/relationships/video" Target="https://www.youtube.com/embed/GIkEUPQjJfo" TargetMode="Externa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hyperlink" Target="http://tublogtecnologico.com/la-geolocalizacion-en-los-moviles-y-sus-posibles-riesgos/" TargetMode="External"/><Relationship Id="rId2" Type="http://schemas.openxmlformats.org/officeDocument/2006/relationships/hyperlink" Target="https://www.adslzone.net/" TargetMode="External"/><Relationship Id="rId1" Type="http://schemas.openxmlformats.org/officeDocument/2006/relationships/slideLayout" Target="../slideLayouts/slideLayout2.xml"/><Relationship Id="rId5" Type="http://schemas.openxmlformats.org/officeDocument/2006/relationships/hyperlink" Target="https://www.tusequipos.com/" TargetMode="External"/><Relationship Id="rId4" Type="http://schemas.openxmlformats.org/officeDocument/2006/relationships/hyperlink" Target="https://arpentechnologie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D712B4-2B6C-402B-B295-340C6EA5174A}"/>
              </a:ext>
            </a:extLst>
          </p:cNvPr>
          <p:cNvSpPr>
            <a:spLocks noGrp="1"/>
          </p:cNvSpPr>
          <p:nvPr>
            <p:ph type="ctrTitle"/>
          </p:nvPr>
        </p:nvSpPr>
        <p:spPr>
          <a:xfrm>
            <a:off x="2225017" y="743195"/>
            <a:ext cx="8574622" cy="1743075"/>
          </a:xfrm>
        </p:spPr>
        <p:txBody>
          <a:bodyPr/>
          <a:lstStyle/>
          <a:p>
            <a:r>
              <a:rPr lang="es-ES" dirty="0"/>
              <a:t>La Geolocalización</a:t>
            </a:r>
          </a:p>
        </p:txBody>
      </p:sp>
      <p:sp>
        <p:nvSpPr>
          <p:cNvPr id="3" name="Subtítulo 2">
            <a:extLst>
              <a:ext uri="{FF2B5EF4-FFF2-40B4-BE49-F238E27FC236}">
                <a16:creationId xmlns:a16="http://schemas.microsoft.com/office/drawing/2014/main" id="{5F2EA013-DA04-4B6D-962A-3CEA343CDE94}"/>
              </a:ext>
            </a:extLst>
          </p:cNvPr>
          <p:cNvSpPr>
            <a:spLocks noGrp="1"/>
          </p:cNvSpPr>
          <p:nvPr>
            <p:ph type="subTitle" idx="1"/>
          </p:nvPr>
        </p:nvSpPr>
        <p:spPr>
          <a:xfrm>
            <a:off x="4833203" y="2772044"/>
            <a:ext cx="5195668" cy="941827"/>
          </a:xfrm>
        </p:spPr>
        <p:txBody>
          <a:bodyPr/>
          <a:lstStyle/>
          <a:p>
            <a:r>
              <a:rPr lang="es-ES" dirty="0"/>
              <a:t>M Consuelo Yugueros Castaño</a:t>
            </a:r>
          </a:p>
          <a:p>
            <a:r>
              <a:rPr lang="es-ES" dirty="0"/>
              <a:t>Febrero 2019</a:t>
            </a:r>
          </a:p>
        </p:txBody>
      </p:sp>
      <p:pic>
        <p:nvPicPr>
          <p:cNvPr id="4" name="Imagen 3">
            <a:extLst>
              <a:ext uri="{FF2B5EF4-FFF2-40B4-BE49-F238E27FC236}">
                <a16:creationId xmlns:a16="http://schemas.microsoft.com/office/drawing/2014/main" id="{CF9C9696-02A0-4E5C-94FB-4939E4B23164}"/>
              </a:ext>
            </a:extLst>
          </p:cNvPr>
          <p:cNvPicPr>
            <a:picLocks noChangeAspect="1"/>
          </p:cNvPicPr>
          <p:nvPr/>
        </p:nvPicPr>
        <p:blipFill>
          <a:blip r:embed="rId2"/>
          <a:stretch>
            <a:fillRect/>
          </a:stretch>
        </p:blipFill>
        <p:spPr>
          <a:xfrm>
            <a:off x="7431037" y="4371730"/>
            <a:ext cx="2619375" cy="1743075"/>
          </a:xfrm>
          <a:prstGeom prst="rect">
            <a:avLst/>
          </a:prstGeom>
        </p:spPr>
      </p:pic>
    </p:spTree>
    <p:extLst>
      <p:ext uri="{BB962C8B-B14F-4D97-AF65-F5344CB8AC3E}">
        <p14:creationId xmlns:p14="http://schemas.microsoft.com/office/powerpoint/2010/main" val="3240386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9C8033-FD49-4189-8C57-B0CA5CF1DA3C}"/>
              </a:ext>
            </a:extLst>
          </p:cNvPr>
          <p:cNvSpPr>
            <a:spLocks noGrp="1"/>
          </p:cNvSpPr>
          <p:nvPr>
            <p:ph type="title"/>
          </p:nvPr>
        </p:nvSpPr>
        <p:spPr/>
        <p:txBody>
          <a:bodyPr/>
          <a:lstStyle/>
          <a:p>
            <a:r>
              <a:rPr lang="es-ES" b="1" dirty="0"/>
              <a:t>Objetivos</a:t>
            </a:r>
          </a:p>
        </p:txBody>
      </p:sp>
      <p:sp>
        <p:nvSpPr>
          <p:cNvPr id="3" name="Marcador de contenido 2">
            <a:extLst>
              <a:ext uri="{FF2B5EF4-FFF2-40B4-BE49-F238E27FC236}">
                <a16:creationId xmlns:a16="http://schemas.microsoft.com/office/drawing/2014/main" id="{39108831-3604-4E21-9BFE-9ACC4751118C}"/>
              </a:ext>
            </a:extLst>
          </p:cNvPr>
          <p:cNvSpPr>
            <a:spLocks noGrp="1"/>
          </p:cNvSpPr>
          <p:nvPr>
            <p:ph idx="1"/>
          </p:nvPr>
        </p:nvSpPr>
        <p:spPr>
          <a:xfrm>
            <a:off x="1596852" y="2743200"/>
            <a:ext cx="10018713" cy="2358683"/>
          </a:xfrm>
        </p:spPr>
        <p:txBody>
          <a:bodyPr/>
          <a:lstStyle/>
          <a:p>
            <a:r>
              <a:rPr lang="es-ES" dirty="0"/>
              <a:t>Concienciación del Geoposicionamiento o Geolocalización</a:t>
            </a:r>
          </a:p>
          <a:p>
            <a:r>
              <a:rPr lang="es-ES" dirty="0"/>
              <a:t>Ventajas e Inconvenientes</a:t>
            </a:r>
          </a:p>
          <a:p>
            <a:r>
              <a:rPr lang="es-ES" dirty="0"/>
              <a:t>Como desactivar en el móvil y en Google.</a:t>
            </a:r>
          </a:p>
        </p:txBody>
      </p:sp>
    </p:spTree>
    <p:extLst>
      <p:ext uri="{BB962C8B-B14F-4D97-AF65-F5344CB8AC3E}">
        <p14:creationId xmlns:p14="http://schemas.microsoft.com/office/powerpoint/2010/main" val="2869761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E4EDFE-5A43-4412-9DCB-8F2ACD63B8C9}"/>
              </a:ext>
            </a:extLst>
          </p:cNvPr>
          <p:cNvSpPr>
            <a:spLocks noGrp="1"/>
          </p:cNvSpPr>
          <p:nvPr>
            <p:ph type="title"/>
          </p:nvPr>
        </p:nvSpPr>
        <p:spPr>
          <a:xfrm>
            <a:off x="1484310" y="290733"/>
            <a:ext cx="10018713" cy="1552134"/>
          </a:xfrm>
        </p:spPr>
        <p:txBody>
          <a:bodyPr/>
          <a:lstStyle/>
          <a:p>
            <a:r>
              <a:rPr lang="es-ES" b="1" dirty="0"/>
              <a:t>¿Qué es la geolocalización?</a:t>
            </a:r>
          </a:p>
        </p:txBody>
      </p:sp>
      <p:sp>
        <p:nvSpPr>
          <p:cNvPr id="3" name="Marcador de contenido 2">
            <a:extLst>
              <a:ext uri="{FF2B5EF4-FFF2-40B4-BE49-F238E27FC236}">
                <a16:creationId xmlns:a16="http://schemas.microsoft.com/office/drawing/2014/main" id="{C60AB012-2408-4F7F-AAE6-B4570F9D7248}"/>
              </a:ext>
            </a:extLst>
          </p:cNvPr>
          <p:cNvSpPr>
            <a:spLocks noGrp="1"/>
          </p:cNvSpPr>
          <p:nvPr>
            <p:ph idx="1"/>
          </p:nvPr>
        </p:nvSpPr>
        <p:spPr>
          <a:xfrm>
            <a:off x="1525087" y="1842867"/>
            <a:ext cx="10018713" cy="3124201"/>
          </a:xfrm>
        </p:spPr>
        <p:txBody>
          <a:bodyPr/>
          <a:lstStyle/>
          <a:p>
            <a:pPr marL="0" indent="0" algn="just">
              <a:buNone/>
            </a:pPr>
            <a:r>
              <a:rPr lang="es-ES" dirty="0"/>
              <a:t>La geolocalización es la capacidad para obtener la ubicación geográfica real de un objeto, como un radar, un teléfono móvil o un ordenador conectado a Internet.</a:t>
            </a:r>
          </a:p>
          <a:p>
            <a:pPr marL="0" indent="0">
              <a:buNone/>
            </a:pPr>
            <a:r>
              <a:rPr lang="es-ES" dirty="0"/>
              <a:t> La geolocalización puede referirse a la consulta de la ubicación, o bien para la consulta real de la ubicación.</a:t>
            </a:r>
          </a:p>
          <a:p>
            <a:pPr marL="0" indent="0">
              <a:buNone/>
            </a:pPr>
            <a:endParaRPr lang="es-ES" dirty="0"/>
          </a:p>
          <a:p>
            <a:pPr marL="0" indent="0">
              <a:buNone/>
            </a:pPr>
            <a:r>
              <a:rPr lang="es-ES" dirty="0"/>
              <a:t>Wikipedia</a:t>
            </a:r>
          </a:p>
        </p:txBody>
      </p:sp>
      <p:pic>
        <p:nvPicPr>
          <p:cNvPr id="4" name="Imagen 3">
            <a:extLst>
              <a:ext uri="{FF2B5EF4-FFF2-40B4-BE49-F238E27FC236}">
                <a16:creationId xmlns:a16="http://schemas.microsoft.com/office/drawing/2014/main" id="{C7D99974-EB9A-463E-B505-C7FA35346B64}"/>
              </a:ext>
            </a:extLst>
          </p:cNvPr>
          <p:cNvPicPr>
            <a:picLocks noChangeAspect="1"/>
          </p:cNvPicPr>
          <p:nvPr/>
        </p:nvPicPr>
        <p:blipFill>
          <a:blip r:embed="rId2"/>
          <a:stretch>
            <a:fillRect/>
          </a:stretch>
        </p:blipFill>
        <p:spPr>
          <a:xfrm>
            <a:off x="6534443" y="3938367"/>
            <a:ext cx="3810000" cy="2628900"/>
          </a:xfrm>
          <a:prstGeom prst="rect">
            <a:avLst/>
          </a:prstGeom>
          <a:effectLst>
            <a:softEdge rad="127000"/>
          </a:effectLst>
          <a:scene3d>
            <a:camera prst="orthographicFront">
              <a:rot lat="21573884" lon="1501136" rev="21301132"/>
            </a:camera>
            <a:lightRig rig="threePt" dir="t"/>
          </a:scene3d>
          <a:sp3d prstMaterial="matte">
            <a:bevelT/>
          </a:sp3d>
        </p:spPr>
      </p:pic>
    </p:spTree>
    <p:extLst>
      <p:ext uri="{BB962C8B-B14F-4D97-AF65-F5344CB8AC3E}">
        <p14:creationId xmlns:p14="http://schemas.microsoft.com/office/powerpoint/2010/main" val="2108698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E84652-7E5C-4F35-A050-1EF78C0EA8A0}"/>
              </a:ext>
            </a:extLst>
          </p:cNvPr>
          <p:cNvSpPr>
            <a:spLocks noGrp="1"/>
          </p:cNvSpPr>
          <p:nvPr>
            <p:ph type="title"/>
          </p:nvPr>
        </p:nvSpPr>
        <p:spPr>
          <a:xfrm>
            <a:off x="1585911" y="157705"/>
            <a:ext cx="10018713" cy="1305335"/>
          </a:xfrm>
        </p:spPr>
        <p:txBody>
          <a:bodyPr/>
          <a:lstStyle/>
          <a:p>
            <a:r>
              <a:rPr lang="es-ES" b="1" dirty="0"/>
              <a:t>Para que necesita una app mi localización</a:t>
            </a:r>
          </a:p>
        </p:txBody>
      </p:sp>
      <p:sp>
        <p:nvSpPr>
          <p:cNvPr id="3" name="Marcador de contenido 2">
            <a:extLst>
              <a:ext uri="{FF2B5EF4-FFF2-40B4-BE49-F238E27FC236}">
                <a16:creationId xmlns:a16="http://schemas.microsoft.com/office/drawing/2014/main" id="{42D825A1-E470-425F-A5D2-9D9ED5E40B1D}"/>
              </a:ext>
            </a:extLst>
          </p:cNvPr>
          <p:cNvSpPr>
            <a:spLocks noGrp="1"/>
          </p:cNvSpPr>
          <p:nvPr>
            <p:ph idx="1"/>
          </p:nvPr>
        </p:nvSpPr>
        <p:spPr>
          <a:xfrm>
            <a:off x="1375228" y="1910304"/>
            <a:ext cx="8516816" cy="3670325"/>
          </a:xfrm>
        </p:spPr>
        <p:txBody>
          <a:bodyPr>
            <a:noAutofit/>
          </a:bodyPr>
          <a:lstStyle/>
          <a:p>
            <a:pPr>
              <a:lnSpc>
                <a:spcPct val="120000"/>
              </a:lnSpc>
            </a:pPr>
            <a:r>
              <a:rPr lang="es-ES" sz="2200" dirty="0"/>
              <a:t>Para decirme la forma de desplazarme de un lugar a otro, o para poder decirle a mi amigo que me busca donde me encuentro en este momento.</a:t>
            </a:r>
          </a:p>
          <a:p>
            <a:pPr>
              <a:lnSpc>
                <a:spcPct val="120000"/>
              </a:lnSpc>
            </a:pPr>
            <a:r>
              <a:rPr lang="es-ES" sz="2200" dirty="0"/>
              <a:t>Para saber que museos, discotecas…, hay cerca de donde me encuentro.</a:t>
            </a:r>
          </a:p>
          <a:p>
            <a:pPr>
              <a:lnSpc>
                <a:spcPct val="120000"/>
              </a:lnSpc>
            </a:pPr>
            <a:r>
              <a:rPr lang="es-ES" sz="2200" dirty="0"/>
              <a:t>Para sacar un foto subirla a las redes sociales y que todos sepan donde estoy por la localización</a:t>
            </a:r>
          </a:p>
          <a:p>
            <a:pPr>
              <a:lnSpc>
                <a:spcPct val="120000"/>
              </a:lnSpc>
            </a:pPr>
            <a:r>
              <a:rPr lang="es-ES" sz="2200" dirty="0"/>
              <a:t>Saber dónde está el paquete que he pedido.</a:t>
            </a:r>
          </a:p>
          <a:p>
            <a:pPr marL="0" indent="0">
              <a:lnSpc>
                <a:spcPct val="120000"/>
              </a:lnSpc>
              <a:buNone/>
            </a:pPr>
            <a:endParaRPr lang="es-ES" sz="2200" dirty="0"/>
          </a:p>
          <a:p>
            <a:pPr marL="0" indent="0">
              <a:lnSpc>
                <a:spcPct val="120000"/>
              </a:lnSpc>
              <a:buNone/>
            </a:pPr>
            <a:endParaRPr lang="es-ES" sz="2200" dirty="0"/>
          </a:p>
        </p:txBody>
      </p:sp>
      <p:pic>
        <p:nvPicPr>
          <p:cNvPr id="4" name="Picture 2" descr="La geolocalización y sus posibles riesgos">
            <a:extLst>
              <a:ext uri="{FF2B5EF4-FFF2-40B4-BE49-F238E27FC236}">
                <a16:creationId xmlns:a16="http://schemas.microsoft.com/office/drawing/2014/main" id="{E3F8BA1A-E28F-4B5A-8BF4-D5F3BFC775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2918" y="1982450"/>
            <a:ext cx="1923604" cy="1446550"/>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a:extLst>
              <a:ext uri="{FF2B5EF4-FFF2-40B4-BE49-F238E27FC236}">
                <a16:creationId xmlns:a16="http://schemas.microsoft.com/office/drawing/2014/main" id="{25365DB5-7EA6-44B2-8109-1E58EEE99BF2}"/>
              </a:ext>
            </a:extLst>
          </p:cNvPr>
          <p:cNvSpPr/>
          <p:nvPr/>
        </p:nvSpPr>
        <p:spPr>
          <a:xfrm>
            <a:off x="2031999" y="5282465"/>
            <a:ext cx="10000344" cy="1107996"/>
          </a:xfrm>
          <a:prstGeom prst="rect">
            <a:avLst/>
          </a:prstGeom>
        </p:spPr>
        <p:txBody>
          <a:bodyPr wrap="square">
            <a:spAutoFit/>
          </a:bodyPr>
          <a:lstStyle/>
          <a:p>
            <a:r>
              <a:rPr lang="es-ES" sz="2200" dirty="0"/>
              <a:t>Son ejemplos de ventajas de tener activa mi localización. Son útiles y están muy bien.</a:t>
            </a:r>
          </a:p>
          <a:p>
            <a:r>
              <a:rPr lang="es-ES" sz="2200" dirty="0"/>
              <a:t>Nosotros como usuarios nos beneficiamos de la información que nos facilita. Muchas tareas sin esta tecnología serían más complicadas de realizar.</a:t>
            </a:r>
          </a:p>
        </p:txBody>
      </p:sp>
    </p:spTree>
    <p:extLst>
      <p:ext uri="{BB962C8B-B14F-4D97-AF65-F5344CB8AC3E}">
        <p14:creationId xmlns:p14="http://schemas.microsoft.com/office/powerpoint/2010/main" val="3696950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781314-84F0-424F-A97C-ABA3F2AF3C09}"/>
              </a:ext>
            </a:extLst>
          </p:cNvPr>
          <p:cNvSpPr>
            <a:spLocks noGrp="1"/>
          </p:cNvSpPr>
          <p:nvPr>
            <p:ph type="title"/>
          </p:nvPr>
        </p:nvSpPr>
        <p:spPr>
          <a:xfrm>
            <a:off x="1556882" y="293355"/>
            <a:ext cx="10018713" cy="1323439"/>
          </a:xfrm>
        </p:spPr>
        <p:txBody>
          <a:bodyPr/>
          <a:lstStyle/>
          <a:p>
            <a:r>
              <a:rPr lang="es-ES" b="1" dirty="0"/>
              <a:t>La geolocalización es buena!!</a:t>
            </a:r>
          </a:p>
        </p:txBody>
      </p:sp>
      <p:sp>
        <p:nvSpPr>
          <p:cNvPr id="3" name="Marcador de contenido 2">
            <a:extLst>
              <a:ext uri="{FF2B5EF4-FFF2-40B4-BE49-F238E27FC236}">
                <a16:creationId xmlns:a16="http://schemas.microsoft.com/office/drawing/2014/main" id="{248D3322-F10D-497C-A4EE-233F9802CD13}"/>
              </a:ext>
            </a:extLst>
          </p:cNvPr>
          <p:cNvSpPr>
            <a:spLocks noGrp="1"/>
          </p:cNvSpPr>
          <p:nvPr>
            <p:ph idx="1"/>
          </p:nvPr>
        </p:nvSpPr>
        <p:spPr>
          <a:xfrm>
            <a:off x="1529140" y="1879129"/>
            <a:ext cx="10515600" cy="2459282"/>
          </a:xfrm>
        </p:spPr>
        <p:txBody>
          <a:bodyPr>
            <a:normAutofit lnSpcReduction="10000"/>
          </a:bodyPr>
          <a:lstStyle/>
          <a:p>
            <a:pPr marL="0" indent="0" algn="just">
              <a:buNone/>
            </a:pPr>
            <a:r>
              <a:rPr lang="es-ES" altLang="es-ES" sz="2100" dirty="0">
                <a:solidFill>
                  <a:srgbClr val="000000"/>
                </a:solidFill>
                <a:latin typeface="Open Sans"/>
              </a:rPr>
              <a:t>Muchas aplicaciones del </a:t>
            </a:r>
            <a:r>
              <a:rPr lang="es-ES" altLang="es-ES" sz="2100" i="1" dirty="0">
                <a:solidFill>
                  <a:srgbClr val="000000"/>
                </a:solidFill>
                <a:latin typeface="inherit"/>
              </a:rPr>
              <a:t>smartphone</a:t>
            </a:r>
            <a:r>
              <a:rPr lang="es-ES" altLang="es-ES" sz="2100" dirty="0">
                <a:solidFill>
                  <a:srgbClr val="000000"/>
                </a:solidFill>
                <a:latin typeface="Open Sans"/>
              </a:rPr>
              <a:t> o de la </a:t>
            </a:r>
            <a:r>
              <a:rPr lang="es-ES" altLang="es-ES" sz="2100" dirty="0" err="1">
                <a:solidFill>
                  <a:srgbClr val="000000"/>
                </a:solidFill>
                <a:latin typeface="Open Sans"/>
              </a:rPr>
              <a:t>tablet</a:t>
            </a:r>
            <a:r>
              <a:rPr lang="es-ES" altLang="es-ES" sz="2100" dirty="0">
                <a:solidFill>
                  <a:srgbClr val="000000"/>
                </a:solidFill>
                <a:latin typeface="Open Sans"/>
              </a:rPr>
              <a:t>  utilizan sin que nos demos cuenta la geolocalización.</a:t>
            </a:r>
          </a:p>
          <a:p>
            <a:pPr marL="0" indent="0">
              <a:buNone/>
            </a:pPr>
            <a:r>
              <a:rPr lang="es-ES" altLang="es-ES" sz="2100" dirty="0">
                <a:solidFill>
                  <a:srgbClr val="000000"/>
                </a:solidFill>
                <a:latin typeface="Open Sans"/>
              </a:rPr>
              <a:t>Cuando descargamos una, aceptamos las condiciones sin leer y no nos interesamos por si utiliza información de dónde estamos o por dónde nos movemos para beneficiarse de algún modo. </a:t>
            </a:r>
          </a:p>
          <a:p>
            <a:pPr marL="0" indent="0">
              <a:buNone/>
            </a:pPr>
            <a:r>
              <a:rPr lang="es-ES" altLang="es-ES" sz="2100" dirty="0">
                <a:solidFill>
                  <a:srgbClr val="000000"/>
                </a:solidFill>
                <a:latin typeface="Open Sans"/>
              </a:rPr>
              <a:t>Y es que, cuando hablamos de aplicaciones o herramientas web estamos hablando de servicios con </a:t>
            </a:r>
            <a:r>
              <a:rPr lang="es-ES" altLang="es-ES" sz="2100" b="1" dirty="0">
                <a:solidFill>
                  <a:srgbClr val="000000"/>
                </a:solidFill>
                <a:latin typeface="inherit"/>
              </a:rPr>
              <a:t>organizaciones lucrativas detrás</a:t>
            </a:r>
            <a:r>
              <a:rPr lang="es-ES" altLang="es-ES" sz="2100" dirty="0">
                <a:solidFill>
                  <a:srgbClr val="000000"/>
                </a:solidFill>
                <a:latin typeface="Open Sans"/>
              </a:rPr>
              <a:t>.</a:t>
            </a:r>
            <a:endParaRPr lang="es-ES" altLang="es-ES" sz="2100" dirty="0"/>
          </a:p>
        </p:txBody>
      </p:sp>
      <p:sp>
        <p:nvSpPr>
          <p:cNvPr id="4" name="Rectangle 1">
            <a:extLst>
              <a:ext uri="{FF2B5EF4-FFF2-40B4-BE49-F238E27FC236}">
                <a16:creationId xmlns:a16="http://schemas.microsoft.com/office/drawing/2014/main" id="{C4B89C2D-7BB9-41C5-82EA-6679C8515C8D}"/>
              </a:ext>
            </a:extLst>
          </p:cNvPr>
          <p:cNvSpPr>
            <a:spLocks noChangeArrowheads="1"/>
          </p:cNvSpPr>
          <p:nvPr/>
        </p:nvSpPr>
        <p:spPr bwMode="auto">
          <a:xfrm>
            <a:off x="1662976" y="4600746"/>
            <a:ext cx="10303412" cy="1231106"/>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2000" b="0" i="0" u="none" strike="noStrike" cap="none" normalizeH="0" baseline="0" dirty="0">
                <a:ln>
                  <a:noFill/>
                </a:ln>
                <a:solidFill>
                  <a:srgbClr val="000000"/>
                </a:solidFill>
                <a:effectLst/>
                <a:latin typeface="Open Sans"/>
              </a:rPr>
              <a:t>La respuesta a todo esto es lo quieres dar a conocer de </a:t>
            </a:r>
            <a:r>
              <a:rPr kumimoji="0" lang="es-ES" altLang="es-ES" sz="2000" b="0" i="0" u="none" strike="noStrike" cap="none" normalizeH="0" baseline="0" dirty="0" err="1">
                <a:ln>
                  <a:noFill/>
                </a:ln>
                <a:solidFill>
                  <a:srgbClr val="000000"/>
                </a:solidFill>
                <a:effectLst/>
                <a:latin typeface="Open Sans"/>
              </a:rPr>
              <a:t>tí</a:t>
            </a:r>
            <a:r>
              <a:rPr kumimoji="0" lang="es-ES" altLang="es-ES" sz="2000" b="0" i="0" u="none" strike="noStrike" cap="none" normalizeH="0" baseline="0" dirty="0">
                <a:ln>
                  <a:noFill/>
                </a:ln>
                <a:solidFill>
                  <a:srgbClr val="000000"/>
                </a:solidFill>
                <a:effectLst/>
                <a:latin typeface="Open Sans"/>
              </a:rPr>
              <a:t>, teniendo en cuenta que cuanto más presencia se tenga y más datos se aporten, la privacidad estará más limitada.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2000" b="0" i="0" u="none" strike="noStrike" cap="none" normalizeH="0" baseline="0" dirty="0">
                <a:ln>
                  <a:noFill/>
                </a:ln>
                <a:solidFill>
                  <a:srgbClr val="000000"/>
                </a:solidFill>
                <a:effectLst/>
                <a:latin typeface="Open Sans"/>
              </a:rPr>
              <a:t>Por todo ello, es importante</a:t>
            </a:r>
            <a:r>
              <a:rPr kumimoji="0" lang="es-ES" altLang="es-ES" sz="2000" b="1" i="0" u="none" strike="noStrike" cap="none" normalizeH="0" baseline="0" dirty="0">
                <a:ln>
                  <a:noFill/>
                </a:ln>
                <a:solidFill>
                  <a:srgbClr val="000000"/>
                </a:solidFill>
                <a:effectLst/>
                <a:latin typeface="inherit"/>
              </a:rPr>
              <a:t> ser precavidos</a:t>
            </a:r>
            <a:r>
              <a:rPr kumimoji="0" lang="es-ES" altLang="es-ES" sz="2000" b="0" i="0" u="none" strike="noStrike" cap="none" normalizeH="0" baseline="0" dirty="0">
                <a:ln>
                  <a:noFill/>
                </a:ln>
                <a:solidFill>
                  <a:srgbClr val="000000"/>
                </a:solidFill>
                <a:effectLst/>
                <a:latin typeface="Open Sans"/>
              </a:rPr>
              <a:t> a la hora de compartir nuestra información con terceros y tener claro a qué nos exponemos.</a:t>
            </a:r>
            <a:endParaRPr kumimoji="0" lang="es-ES" altLang="es-E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81870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2D0C24-CF2E-4D31-A7F1-20D417871F5F}"/>
              </a:ext>
            </a:extLst>
          </p:cNvPr>
          <p:cNvSpPr>
            <a:spLocks noGrp="1"/>
          </p:cNvSpPr>
          <p:nvPr>
            <p:ph type="title"/>
          </p:nvPr>
        </p:nvSpPr>
        <p:spPr/>
        <p:txBody>
          <a:bodyPr>
            <a:normAutofit/>
          </a:bodyPr>
          <a:lstStyle/>
          <a:p>
            <a:r>
              <a:rPr lang="es-ES" b="1" dirty="0"/>
              <a:t>¿Qué quieren de nosotros para que les interese nuestra localización?</a:t>
            </a:r>
          </a:p>
        </p:txBody>
      </p:sp>
      <p:sp>
        <p:nvSpPr>
          <p:cNvPr id="3" name="Marcador de contenido 2">
            <a:extLst>
              <a:ext uri="{FF2B5EF4-FFF2-40B4-BE49-F238E27FC236}">
                <a16:creationId xmlns:a16="http://schemas.microsoft.com/office/drawing/2014/main" id="{76A19676-AB76-46AF-A8F1-4E507283152F}"/>
              </a:ext>
            </a:extLst>
          </p:cNvPr>
          <p:cNvSpPr>
            <a:spLocks noGrp="1"/>
          </p:cNvSpPr>
          <p:nvPr>
            <p:ph idx="1"/>
          </p:nvPr>
        </p:nvSpPr>
        <p:spPr/>
        <p:txBody>
          <a:bodyPr>
            <a:normAutofit lnSpcReduction="10000"/>
          </a:bodyPr>
          <a:lstStyle/>
          <a:p>
            <a:pPr marL="0" indent="0">
              <a:buNone/>
            </a:pPr>
            <a:r>
              <a:rPr lang="es-ES" dirty="0"/>
              <a:t>Podemos estar localizados permanentemente y con gran precisión.</a:t>
            </a:r>
          </a:p>
          <a:p>
            <a:pPr marL="0" indent="0">
              <a:buNone/>
            </a:pPr>
            <a:r>
              <a:rPr lang="es-ES" dirty="0"/>
              <a:t>Esto en malas manos puede perjudicarnos, entre otras cosas porque afecta directamente a nuestra privacidad.</a:t>
            </a:r>
          </a:p>
          <a:p>
            <a:pPr marL="0" indent="0">
              <a:buNone/>
            </a:pPr>
            <a:r>
              <a:rPr lang="es-ES" dirty="0"/>
              <a:t>El uso de aplicaciones móviles que centran parte de sus funciones en este tipo de localización, saben en todo momento nuestros </a:t>
            </a:r>
            <a:r>
              <a:rPr lang="es-ES" b="1" dirty="0"/>
              <a:t>hábitos</a:t>
            </a:r>
            <a:r>
              <a:rPr lang="es-ES" dirty="0"/>
              <a:t>, gustos, preferencias a la hora de desplazarnos, rutas habituales, etc. Todo esta información puede ser muy valiosa para multitud de compañías a la hora de, por ejemplo, vendernos sus productos a través de </a:t>
            </a:r>
            <a:r>
              <a:rPr lang="es-ES" b="1" dirty="0"/>
              <a:t>Internet</a:t>
            </a:r>
            <a:r>
              <a:rPr lang="es-ES" dirty="0"/>
              <a:t>.</a:t>
            </a:r>
          </a:p>
        </p:txBody>
      </p:sp>
    </p:spTree>
    <p:extLst>
      <p:ext uri="{BB962C8B-B14F-4D97-AF65-F5344CB8AC3E}">
        <p14:creationId xmlns:p14="http://schemas.microsoft.com/office/powerpoint/2010/main" val="752809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80B60-F260-486E-97D1-98E497BA0B10}"/>
              </a:ext>
            </a:extLst>
          </p:cNvPr>
          <p:cNvSpPr>
            <a:spLocks noGrp="1"/>
          </p:cNvSpPr>
          <p:nvPr>
            <p:ph type="title"/>
          </p:nvPr>
        </p:nvSpPr>
        <p:spPr>
          <a:xfrm>
            <a:off x="1484311" y="504115"/>
            <a:ext cx="10018713" cy="1004888"/>
          </a:xfrm>
        </p:spPr>
        <p:txBody>
          <a:bodyPr>
            <a:normAutofit fontScale="90000"/>
          </a:bodyPr>
          <a:lstStyle/>
          <a:p>
            <a:r>
              <a:rPr lang="es-ES" b="1" dirty="0"/>
              <a:t>Yo no soy importante, ¿Qué van a querer de mi?</a:t>
            </a:r>
          </a:p>
        </p:txBody>
      </p:sp>
      <p:sp>
        <p:nvSpPr>
          <p:cNvPr id="5" name="CuadroTexto 4">
            <a:extLst>
              <a:ext uri="{FF2B5EF4-FFF2-40B4-BE49-F238E27FC236}">
                <a16:creationId xmlns:a16="http://schemas.microsoft.com/office/drawing/2014/main" id="{6672F922-11BE-4B41-9B9E-3D4419445E86}"/>
              </a:ext>
            </a:extLst>
          </p:cNvPr>
          <p:cNvSpPr txBox="1"/>
          <p:nvPr/>
        </p:nvSpPr>
        <p:spPr>
          <a:xfrm>
            <a:off x="3700696" y="6172199"/>
            <a:ext cx="3796617" cy="646331"/>
          </a:xfrm>
          <a:prstGeom prst="rect">
            <a:avLst/>
          </a:prstGeom>
          <a:noFill/>
        </p:spPr>
        <p:txBody>
          <a:bodyPr wrap="none" rtlCol="0">
            <a:spAutoFit/>
          </a:bodyPr>
          <a:lstStyle/>
          <a:p>
            <a:r>
              <a:rPr lang="es-ES" dirty="0"/>
              <a:t>Video: </a:t>
            </a:r>
            <a:r>
              <a:rPr lang="es-ES" dirty="0">
                <a:hlinkClick r:id="rId3"/>
              </a:rPr>
              <a:t>https://youtu.be/NPE7i8wuupk</a:t>
            </a:r>
            <a:endParaRPr lang="es-ES" dirty="0"/>
          </a:p>
          <a:p>
            <a:endParaRPr lang="es-ES" dirty="0"/>
          </a:p>
        </p:txBody>
      </p:sp>
      <p:pic>
        <p:nvPicPr>
          <p:cNvPr id="7" name="Elementos multimedia en línea 6" title="¿Por qué me vigilan, si no soy nadie? | Marta Peirano | TEDxMadrid">
            <a:hlinkClick r:id="" action="ppaction://media"/>
            <a:extLst>
              <a:ext uri="{FF2B5EF4-FFF2-40B4-BE49-F238E27FC236}">
                <a16:creationId xmlns:a16="http://schemas.microsoft.com/office/drawing/2014/main" id="{E3A366E0-68E8-4D01-9798-49E88535CE0F}"/>
              </a:ext>
            </a:extLst>
          </p:cNvPr>
          <p:cNvPicPr>
            <a:picLocks noGrp="1" noRot="1" noChangeAspect="1"/>
          </p:cNvPicPr>
          <p:nvPr>
            <p:ph idx="1"/>
            <a:videoFile r:link="rId1"/>
          </p:nvPr>
        </p:nvPicPr>
        <p:blipFill>
          <a:blip r:embed="rId4"/>
          <a:stretch>
            <a:fillRect/>
          </a:stretch>
        </p:blipFill>
        <p:spPr>
          <a:xfrm>
            <a:off x="2714577" y="1674176"/>
            <a:ext cx="7231282" cy="4332849"/>
          </a:xfrm>
          <a:prstGeom prst="rect">
            <a:avLst/>
          </a:prstGeom>
        </p:spPr>
      </p:pic>
    </p:spTree>
    <p:extLst>
      <p:ext uri="{BB962C8B-B14F-4D97-AF65-F5344CB8AC3E}">
        <p14:creationId xmlns:p14="http://schemas.microsoft.com/office/powerpoint/2010/main" val="4170957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F0DB91-9D3B-4675-8E67-B90A1ED4ED1B}"/>
              </a:ext>
            </a:extLst>
          </p:cNvPr>
          <p:cNvSpPr>
            <a:spLocks noGrp="1"/>
          </p:cNvSpPr>
          <p:nvPr>
            <p:ph type="title"/>
          </p:nvPr>
        </p:nvSpPr>
        <p:spPr/>
        <p:txBody>
          <a:bodyPr>
            <a:normAutofit/>
          </a:bodyPr>
          <a:lstStyle/>
          <a:p>
            <a:r>
              <a:rPr lang="es-ES" b="1" dirty="0"/>
              <a:t>¿Ponemos nuestra localización cuando viajamos?</a:t>
            </a:r>
          </a:p>
        </p:txBody>
      </p:sp>
      <p:sp>
        <p:nvSpPr>
          <p:cNvPr id="3" name="Marcador de contenido 2">
            <a:extLst>
              <a:ext uri="{FF2B5EF4-FFF2-40B4-BE49-F238E27FC236}">
                <a16:creationId xmlns:a16="http://schemas.microsoft.com/office/drawing/2014/main" id="{507CDA5A-A94F-486C-ADF3-A6B282430F4F}"/>
              </a:ext>
            </a:extLst>
          </p:cNvPr>
          <p:cNvSpPr>
            <a:spLocks noGrp="1"/>
          </p:cNvSpPr>
          <p:nvPr>
            <p:ph idx="1"/>
          </p:nvPr>
        </p:nvSpPr>
        <p:spPr/>
        <p:txBody>
          <a:bodyPr>
            <a:normAutofit fontScale="92500" lnSpcReduction="20000"/>
          </a:bodyPr>
          <a:lstStyle/>
          <a:p>
            <a:pPr marL="0" indent="0">
              <a:buNone/>
            </a:pPr>
            <a:r>
              <a:rPr lang="es-ES" dirty="0"/>
              <a:t>Asimismo algo cada vez más común es compartir nuestros desplazamientos, </a:t>
            </a:r>
            <a:r>
              <a:rPr lang="es-ES" b="1" dirty="0"/>
              <a:t>viajes</a:t>
            </a:r>
            <a:r>
              <a:rPr lang="es-ES" dirty="0"/>
              <a:t> y rutas directamente a través de </a:t>
            </a:r>
            <a:r>
              <a:rPr lang="es-ES" b="1" dirty="0"/>
              <a:t>redes sociales</a:t>
            </a:r>
            <a:r>
              <a:rPr lang="es-ES" dirty="0"/>
              <a:t>, por lo que un delincuente podría saber en todo momento por dónde andamos o el tiempo que vamos a tardar en volver a casa, incluso la ruta a seguir en el </a:t>
            </a:r>
            <a:r>
              <a:rPr lang="es-ES" b="1" dirty="0"/>
              <a:t>trayecto</a:t>
            </a:r>
            <a:r>
              <a:rPr lang="es-ES" dirty="0"/>
              <a:t>.</a:t>
            </a:r>
          </a:p>
          <a:p>
            <a:pPr marL="0" indent="0">
              <a:buNone/>
            </a:pPr>
            <a:r>
              <a:rPr lang="es-ES" dirty="0"/>
              <a:t>No es cuestión de ser alarmistas ni extremistas en este sentido, porque tampoco es cuestión de vivir en el miedo constante, lo único que hay que saber y ser conscientes de que en determinados casos, momentos o situaciones, hacer públicos todos estos </a:t>
            </a:r>
            <a:r>
              <a:rPr lang="es-ES" b="1" dirty="0"/>
              <a:t>datos personales</a:t>
            </a:r>
            <a:r>
              <a:rPr lang="es-ES" dirty="0"/>
              <a:t> acerca de nuestra ubicación y movimientos, no siempre es del todo recomendable, ya que no sabemos quién puede estar acechando para conseguir esa valiosa </a:t>
            </a:r>
            <a:r>
              <a:rPr lang="es-ES" b="1" dirty="0"/>
              <a:t>información</a:t>
            </a:r>
            <a:r>
              <a:rPr lang="es-ES" dirty="0"/>
              <a:t>.</a:t>
            </a:r>
          </a:p>
          <a:p>
            <a:pPr marL="0" indent="0">
              <a:buNone/>
            </a:pPr>
            <a:endParaRPr lang="es-ES" dirty="0"/>
          </a:p>
        </p:txBody>
      </p:sp>
    </p:spTree>
    <p:extLst>
      <p:ext uri="{BB962C8B-B14F-4D97-AF65-F5344CB8AC3E}">
        <p14:creationId xmlns:p14="http://schemas.microsoft.com/office/powerpoint/2010/main" val="3917216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7E099F-2A4D-44F8-B713-1B791873175A}"/>
              </a:ext>
            </a:extLst>
          </p:cNvPr>
          <p:cNvSpPr>
            <a:spLocks noGrp="1"/>
          </p:cNvSpPr>
          <p:nvPr>
            <p:ph type="title"/>
          </p:nvPr>
        </p:nvSpPr>
        <p:spPr/>
        <p:txBody>
          <a:bodyPr/>
          <a:lstStyle/>
          <a:p>
            <a:r>
              <a:rPr lang="es-ES" b="1" dirty="0"/>
              <a:t>Cuidado!!!</a:t>
            </a:r>
          </a:p>
        </p:txBody>
      </p:sp>
      <p:sp>
        <p:nvSpPr>
          <p:cNvPr id="3" name="Marcador de contenido 2">
            <a:extLst>
              <a:ext uri="{FF2B5EF4-FFF2-40B4-BE49-F238E27FC236}">
                <a16:creationId xmlns:a16="http://schemas.microsoft.com/office/drawing/2014/main" id="{17F9F67F-DDF3-4309-B0F7-5C5CA0EDEF4D}"/>
              </a:ext>
            </a:extLst>
          </p:cNvPr>
          <p:cNvSpPr>
            <a:spLocks noGrp="1"/>
          </p:cNvSpPr>
          <p:nvPr>
            <p:ph idx="1"/>
          </p:nvPr>
        </p:nvSpPr>
        <p:spPr>
          <a:xfrm>
            <a:off x="1770743" y="2173514"/>
            <a:ext cx="9732280" cy="3124201"/>
          </a:xfrm>
        </p:spPr>
        <p:txBody>
          <a:bodyPr/>
          <a:lstStyle/>
          <a:p>
            <a:pPr marL="0" indent="0">
              <a:buNone/>
            </a:pPr>
            <a:r>
              <a:rPr lang="es-ES" dirty="0"/>
              <a:t>No todas las</a:t>
            </a:r>
            <a:r>
              <a:rPr lang="es-ES" b="1" dirty="0"/>
              <a:t> herramientas de terceros</a:t>
            </a:r>
            <a:r>
              <a:rPr lang="es-ES" dirty="0"/>
              <a:t> que instalamos en nuestros dispositivos nos piden nuestro consentimiento antes de hacer estos seguimientos, lo cual es aún más peligroso. Incluso hay veces que aceptamos sin darnos cuenta el compartir este tipo de datos, entre otros muchos que afectan a nuestra </a:t>
            </a:r>
            <a:r>
              <a:rPr lang="es-ES" b="1" dirty="0"/>
              <a:t>privacidad</a:t>
            </a:r>
            <a:r>
              <a:rPr lang="es-ES" dirty="0"/>
              <a:t>, por el simple hecho de no leer los acuerdos que suelen aparecer en pantalla al instalar un nuevo </a:t>
            </a:r>
            <a:r>
              <a:rPr lang="es-ES" b="1" dirty="0"/>
              <a:t>software</a:t>
            </a:r>
            <a:r>
              <a:rPr lang="es-ES" dirty="0"/>
              <a:t>.</a:t>
            </a:r>
          </a:p>
        </p:txBody>
      </p:sp>
    </p:spTree>
    <p:extLst>
      <p:ext uri="{BB962C8B-B14F-4D97-AF65-F5344CB8AC3E}">
        <p14:creationId xmlns:p14="http://schemas.microsoft.com/office/powerpoint/2010/main" val="2702618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68983D-E03E-447D-AEEE-BA644774E5C1}"/>
              </a:ext>
            </a:extLst>
          </p:cNvPr>
          <p:cNvSpPr>
            <a:spLocks noGrp="1"/>
          </p:cNvSpPr>
          <p:nvPr>
            <p:ph type="title"/>
          </p:nvPr>
        </p:nvSpPr>
        <p:spPr>
          <a:xfrm>
            <a:off x="1426254" y="377372"/>
            <a:ext cx="10018713" cy="1132113"/>
          </a:xfrm>
        </p:spPr>
        <p:txBody>
          <a:bodyPr/>
          <a:lstStyle/>
          <a:p>
            <a:r>
              <a:rPr lang="es-ES" b="1" dirty="0"/>
              <a:t>Felices vacaciones amigo!!!!</a:t>
            </a:r>
          </a:p>
        </p:txBody>
      </p:sp>
      <p:sp>
        <p:nvSpPr>
          <p:cNvPr id="8" name="Rectángulo 7">
            <a:extLst>
              <a:ext uri="{FF2B5EF4-FFF2-40B4-BE49-F238E27FC236}">
                <a16:creationId xmlns:a16="http://schemas.microsoft.com/office/drawing/2014/main" id="{D894A9AE-47E3-4AB2-BADE-2F541B3E5D5A}"/>
              </a:ext>
            </a:extLst>
          </p:cNvPr>
          <p:cNvSpPr/>
          <p:nvPr/>
        </p:nvSpPr>
        <p:spPr>
          <a:xfrm>
            <a:off x="3644624" y="6295962"/>
            <a:ext cx="4902752" cy="369332"/>
          </a:xfrm>
          <a:prstGeom prst="rect">
            <a:avLst/>
          </a:prstGeom>
        </p:spPr>
        <p:txBody>
          <a:bodyPr wrap="none">
            <a:spAutoFit/>
          </a:bodyPr>
          <a:lstStyle/>
          <a:p>
            <a:r>
              <a:rPr lang="es-ES" dirty="0">
                <a:hlinkClick r:id="rId3"/>
              </a:rPr>
              <a:t>https://www.youtube.com/watch?v=GIkEUPQjJfo</a:t>
            </a:r>
            <a:r>
              <a:rPr lang="es-ES" dirty="0"/>
              <a:t> </a:t>
            </a:r>
          </a:p>
        </p:txBody>
      </p:sp>
      <p:pic>
        <p:nvPicPr>
          <p:cNvPr id="10" name="Elementos multimedia en línea 9">
            <a:hlinkClick r:id="" action="ppaction://media"/>
            <a:extLst>
              <a:ext uri="{FF2B5EF4-FFF2-40B4-BE49-F238E27FC236}">
                <a16:creationId xmlns:a16="http://schemas.microsoft.com/office/drawing/2014/main" id="{9C2E4566-BD1C-42DA-81E3-4EB9387689D0}"/>
              </a:ext>
            </a:extLst>
          </p:cNvPr>
          <p:cNvPicPr>
            <a:picLocks noGrp="1" noRot="1" noChangeAspect="1"/>
          </p:cNvPicPr>
          <p:nvPr>
            <p:ph idx="1"/>
            <a:videoFile r:link="rId1"/>
          </p:nvPr>
        </p:nvPicPr>
        <p:blipFill>
          <a:blip r:embed="rId4"/>
          <a:stretch>
            <a:fillRect/>
          </a:stretch>
        </p:blipFill>
        <p:spPr>
          <a:xfrm>
            <a:off x="2965010" y="1786597"/>
            <a:ext cx="7177650" cy="4037428"/>
          </a:xfrm>
          <a:prstGeom prst="rect">
            <a:avLst/>
          </a:prstGeom>
        </p:spPr>
      </p:pic>
    </p:spTree>
    <p:extLst>
      <p:ext uri="{BB962C8B-B14F-4D97-AF65-F5344CB8AC3E}">
        <p14:creationId xmlns:p14="http://schemas.microsoft.com/office/powerpoint/2010/main" val="2115798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EFF346-113F-4960-AC07-AAE1EE80067B}"/>
              </a:ext>
            </a:extLst>
          </p:cNvPr>
          <p:cNvSpPr>
            <a:spLocks noGrp="1"/>
          </p:cNvSpPr>
          <p:nvPr>
            <p:ph type="title"/>
          </p:nvPr>
        </p:nvSpPr>
        <p:spPr/>
        <p:txBody>
          <a:bodyPr/>
          <a:lstStyle/>
          <a:p>
            <a:r>
              <a:rPr lang="es-ES" b="1" dirty="0"/>
              <a:t>Preguntas sobre el vídeo</a:t>
            </a:r>
          </a:p>
        </p:txBody>
      </p:sp>
      <p:sp>
        <p:nvSpPr>
          <p:cNvPr id="3" name="Marcador de contenido 2">
            <a:extLst>
              <a:ext uri="{FF2B5EF4-FFF2-40B4-BE49-F238E27FC236}">
                <a16:creationId xmlns:a16="http://schemas.microsoft.com/office/drawing/2014/main" id="{E391563D-3FB7-48DD-9F78-B2AD6451F3BE}"/>
              </a:ext>
            </a:extLst>
          </p:cNvPr>
          <p:cNvSpPr>
            <a:spLocks noGrp="1"/>
          </p:cNvSpPr>
          <p:nvPr>
            <p:ph idx="1"/>
          </p:nvPr>
        </p:nvSpPr>
        <p:spPr/>
        <p:txBody>
          <a:bodyPr/>
          <a:lstStyle/>
          <a:p>
            <a:r>
              <a:rPr lang="es-ES" dirty="0"/>
              <a:t>¿Cuándo activa la geolocalización? – Cuando esta instalando la aplicación </a:t>
            </a:r>
            <a:r>
              <a:rPr lang="es-ES" dirty="0" err="1"/>
              <a:t>tueti</a:t>
            </a:r>
            <a:r>
              <a:rPr lang="es-ES" dirty="0"/>
              <a:t>.</a:t>
            </a:r>
          </a:p>
          <a:p>
            <a:r>
              <a:rPr lang="es-ES" dirty="0"/>
              <a:t>¿Necesita para algo la geolocalización esa app? - NO</a:t>
            </a:r>
          </a:p>
          <a:p>
            <a:r>
              <a:rPr lang="es-ES" dirty="0"/>
              <a:t>Cuándo saca la foto, ¿ha activado la geolocalización? – No ya la tenía activada de cuando activo la geolocalización.</a:t>
            </a:r>
          </a:p>
          <a:p>
            <a:r>
              <a:rPr lang="es-ES" dirty="0"/>
              <a:t>¿Qué deberíamos hacer? – Desactivar la geolocalización.</a:t>
            </a:r>
          </a:p>
        </p:txBody>
      </p:sp>
    </p:spTree>
    <p:extLst>
      <p:ext uri="{BB962C8B-B14F-4D97-AF65-F5344CB8AC3E}">
        <p14:creationId xmlns:p14="http://schemas.microsoft.com/office/powerpoint/2010/main" val="1036756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6B3209-2248-4381-855B-BAF9C9643C2C}"/>
              </a:ext>
            </a:extLst>
          </p:cNvPr>
          <p:cNvSpPr>
            <a:spLocks noGrp="1"/>
          </p:cNvSpPr>
          <p:nvPr>
            <p:ph type="title"/>
          </p:nvPr>
        </p:nvSpPr>
        <p:spPr>
          <a:xfrm>
            <a:off x="1484311" y="407964"/>
            <a:ext cx="10018713" cy="1284848"/>
          </a:xfrm>
        </p:spPr>
        <p:txBody>
          <a:bodyPr/>
          <a:lstStyle/>
          <a:p>
            <a:r>
              <a:rPr lang="es-ES" b="1" dirty="0"/>
              <a:t>¿Qué hago?</a:t>
            </a:r>
          </a:p>
        </p:txBody>
      </p:sp>
      <p:sp>
        <p:nvSpPr>
          <p:cNvPr id="4" name="Marcador de contenido 3">
            <a:extLst>
              <a:ext uri="{FF2B5EF4-FFF2-40B4-BE49-F238E27FC236}">
                <a16:creationId xmlns:a16="http://schemas.microsoft.com/office/drawing/2014/main" id="{0F79A55B-55B4-4D01-963B-58843E511822}"/>
              </a:ext>
            </a:extLst>
          </p:cNvPr>
          <p:cNvSpPr>
            <a:spLocks noGrp="1"/>
          </p:cNvSpPr>
          <p:nvPr>
            <p:ph idx="1"/>
          </p:nvPr>
        </p:nvSpPr>
        <p:spPr>
          <a:xfrm>
            <a:off x="1927451" y="1821358"/>
            <a:ext cx="9575573" cy="1769715"/>
          </a:xfrm>
          <a:prstGeom prst="rect">
            <a:avLst/>
          </a:prstGeom>
        </p:spPr>
        <p:txBody>
          <a:bodyPr wrap="square">
            <a:spAutoFit/>
          </a:bodyPr>
          <a:lstStyle/>
          <a:p>
            <a:r>
              <a:rPr lang="es-ES" sz="2000" dirty="0">
                <a:solidFill>
                  <a:srgbClr val="000000"/>
                </a:solidFill>
                <a:latin typeface="Open Sans"/>
              </a:rPr>
              <a:t>Si preferimos tener la localización activada por todas las ventajas que supone y porque nos es útil, ningún problema. </a:t>
            </a:r>
          </a:p>
          <a:p>
            <a:r>
              <a:rPr lang="es-ES" sz="2000" dirty="0">
                <a:solidFill>
                  <a:srgbClr val="000000"/>
                </a:solidFill>
                <a:latin typeface="Open Sans"/>
              </a:rPr>
              <a:t>No obstante, si decidimos que es mejor pasar desapercibidos, si no queremos que nos geolocalicen, los dispositivos móviles nos permiten </a:t>
            </a:r>
            <a:r>
              <a:rPr lang="es-ES" sz="2000" b="1" dirty="0">
                <a:solidFill>
                  <a:srgbClr val="000000"/>
                </a:solidFill>
                <a:latin typeface="Open Sans"/>
              </a:rPr>
              <a:t>desactivar</a:t>
            </a:r>
            <a:r>
              <a:rPr lang="es-ES" sz="2000" dirty="0">
                <a:solidFill>
                  <a:srgbClr val="000000"/>
                </a:solidFill>
                <a:latin typeface="Open Sans"/>
              </a:rPr>
              <a:t> la opción siguiendo unos sencillos pasos.</a:t>
            </a:r>
            <a:endParaRPr lang="es-ES" sz="2000" dirty="0"/>
          </a:p>
        </p:txBody>
      </p:sp>
      <p:pic>
        <p:nvPicPr>
          <p:cNvPr id="5" name="Imagen 4">
            <a:extLst>
              <a:ext uri="{FF2B5EF4-FFF2-40B4-BE49-F238E27FC236}">
                <a16:creationId xmlns:a16="http://schemas.microsoft.com/office/drawing/2014/main" id="{67C11645-1DFB-4529-A654-C086EFB7C72C}"/>
              </a:ext>
            </a:extLst>
          </p:cNvPr>
          <p:cNvPicPr>
            <a:picLocks noChangeAspect="1"/>
          </p:cNvPicPr>
          <p:nvPr/>
        </p:nvPicPr>
        <p:blipFill>
          <a:blip r:embed="rId2"/>
          <a:stretch>
            <a:fillRect/>
          </a:stretch>
        </p:blipFill>
        <p:spPr>
          <a:xfrm>
            <a:off x="4162537" y="4015917"/>
            <a:ext cx="5105400" cy="1990725"/>
          </a:xfrm>
          <a:prstGeom prst="rect">
            <a:avLst/>
          </a:prstGeom>
        </p:spPr>
      </p:pic>
    </p:spTree>
    <p:extLst>
      <p:ext uri="{BB962C8B-B14F-4D97-AF65-F5344CB8AC3E}">
        <p14:creationId xmlns:p14="http://schemas.microsoft.com/office/powerpoint/2010/main" val="3208840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2B3521-0448-4279-92F4-24EE27B6F7A3}"/>
              </a:ext>
            </a:extLst>
          </p:cNvPr>
          <p:cNvSpPr>
            <a:spLocks noGrp="1"/>
          </p:cNvSpPr>
          <p:nvPr>
            <p:ph type="title"/>
          </p:nvPr>
        </p:nvSpPr>
        <p:spPr>
          <a:xfrm>
            <a:off x="2233330" y="590955"/>
            <a:ext cx="8756969" cy="1228577"/>
          </a:xfrm>
        </p:spPr>
        <p:txBody>
          <a:bodyPr>
            <a:normAutofit fontScale="90000"/>
          </a:bodyPr>
          <a:lstStyle/>
          <a:p>
            <a:r>
              <a:rPr lang="es-ES" b="1" dirty="0"/>
              <a:t>¿Cómo desactivar la geoposicionamiento en el móvil?</a:t>
            </a:r>
          </a:p>
        </p:txBody>
      </p:sp>
      <p:sp>
        <p:nvSpPr>
          <p:cNvPr id="3" name="Marcador de contenido 2">
            <a:extLst>
              <a:ext uri="{FF2B5EF4-FFF2-40B4-BE49-F238E27FC236}">
                <a16:creationId xmlns:a16="http://schemas.microsoft.com/office/drawing/2014/main" id="{9E8EB672-BCAD-4F46-B5B7-EF8B51AC03F8}"/>
              </a:ext>
            </a:extLst>
          </p:cNvPr>
          <p:cNvSpPr>
            <a:spLocks noGrp="1"/>
          </p:cNvSpPr>
          <p:nvPr>
            <p:ph idx="1"/>
          </p:nvPr>
        </p:nvSpPr>
        <p:spPr>
          <a:xfrm>
            <a:off x="1762761" y="2175328"/>
            <a:ext cx="4849054" cy="2383305"/>
          </a:xfrm>
        </p:spPr>
        <p:txBody>
          <a:bodyPr/>
          <a:lstStyle/>
          <a:p>
            <a:pPr marL="0" indent="0">
              <a:buNone/>
            </a:pPr>
            <a:r>
              <a:rPr lang="es-ES" dirty="0"/>
              <a:t>Si vemos una flecha o una brújula cerca del reloj que está en la parte superior del móvil es que se está rastreando nuestra posición. Hay veces que nos pregunta y otras que lo hace en segundo plano </a:t>
            </a:r>
          </a:p>
          <a:p>
            <a:endParaRPr lang="es-ES" dirty="0"/>
          </a:p>
        </p:txBody>
      </p:sp>
      <p:pic>
        <p:nvPicPr>
          <p:cNvPr id="4" name="Imagen 3">
            <a:extLst>
              <a:ext uri="{FF2B5EF4-FFF2-40B4-BE49-F238E27FC236}">
                <a16:creationId xmlns:a16="http://schemas.microsoft.com/office/drawing/2014/main" id="{494092F2-8D1C-4795-8D7A-D04D1F5468FB}"/>
              </a:ext>
            </a:extLst>
          </p:cNvPr>
          <p:cNvPicPr>
            <a:picLocks noChangeAspect="1"/>
          </p:cNvPicPr>
          <p:nvPr/>
        </p:nvPicPr>
        <p:blipFill rotWithShape="1">
          <a:blip r:embed="rId2"/>
          <a:srcRect l="7261" t="23639" r="63930" b="39783"/>
          <a:stretch/>
        </p:blipFill>
        <p:spPr>
          <a:xfrm>
            <a:off x="2751555" y="4442465"/>
            <a:ext cx="2871465" cy="2049775"/>
          </a:xfrm>
          <a:prstGeom prst="rect">
            <a:avLst/>
          </a:prstGeom>
        </p:spPr>
      </p:pic>
      <p:pic>
        <p:nvPicPr>
          <p:cNvPr id="5" name="Imagen 4">
            <a:extLst>
              <a:ext uri="{FF2B5EF4-FFF2-40B4-BE49-F238E27FC236}">
                <a16:creationId xmlns:a16="http://schemas.microsoft.com/office/drawing/2014/main" id="{7E335F93-C8F7-4BEF-ADF3-2C31D3ED62C8}"/>
              </a:ext>
            </a:extLst>
          </p:cNvPr>
          <p:cNvPicPr>
            <a:picLocks noChangeAspect="1"/>
          </p:cNvPicPr>
          <p:nvPr/>
        </p:nvPicPr>
        <p:blipFill>
          <a:blip r:embed="rId3"/>
          <a:stretch>
            <a:fillRect/>
          </a:stretch>
        </p:blipFill>
        <p:spPr>
          <a:xfrm>
            <a:off x="7804625" y="2463604"/>
            <a:ext cx="3819660" cy="3803441"/>
          </a:xfrm>
          <a:prstGeom prst="rect">
            <a:avLst/>
          </a:prstGeom>
        </p:spPr>
      </p:pic>
    </p:spTree>
    <p:extLst>
      <p:ext uri="{BB962C8B-B14F-4D97-AF65-F5344CB8AC3E}">
        <p14:creationId xmlns:p14="http://schemas.microsoft.com/office/powerpoint/2010/main" val="3365458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981143-55A5-48FE-BF8D-FF9A218B9C1F}"/>
              </a:ext>
            </a:extLst>
          </p:cNvPr>
          <p:cNvSpPr>
            <a:spLocks noGrp="1"/>
          </p:cNvSpPr>
          <p:nvPr>
            <p:ph type="title"/>
          </p:nvPr>
        </p:nvSpPr>
        <p:spPr>
          <a:xfrm>
            <a:off x="1564286" y="389932"/>
            <a:ext cx="10018713" cy="879155"/>
          </a:xfrm>
        </p:spPr>
        <p:txBody>
          <a:bodyPr/>
          <a:lstStyle/>
          <a:p>
            <a:r>
              <a:rPr lang="es-ES" b="1" dirty="0"/>
              <a:t>Ejercicio</a:t>
            </a:r>
          </a:p>
        </p:txBody>
      </p:sp>
      <p:sp>
        <p:nvSpPr>
          <p:cNvPr id="3" name="Marcador de contenido 2">
            <a:extLst>
              <a:ext uri="{FF2B5EF4-FFF2-40B4-BE49-F238E27FC236}">
                <a16:creationId xmlns:a16="http://schemas.microsoft.com/office/drawing/2014/main" id="{E67E07A6-9E9D-4C1B-B55D-772AA68D9A1D}"/>
              </a:ext>
            </a:extLst>
          </p:cNvPr>
          <p:cNvSpPr>
            <a:spLocks noGrp="1"/>
          </p:cNvSpPr>
          <p:nvPr>
            <p:ph idx="1"/>
          </p:nvPr>
        </p:nvSpPr>
        <p:spPr>
          <a:xfrm>
            <a:off x="1433286" y="1084304"/>
            <a:ext cx="10515600" cy="903507"/>
          </a:xfrm>
        </p:spPr>
        <p:txBody>
          <a:bodyPr/>
          <a:lstStyle/>
          <a:p>
            <a:pPr marL="0" indent="0">
              <a:buNone/>
            </a:pPr>
            <a:r>
              <a:rPr lang="es-ES" dirty="0"/>
              <a:t>Google </a:t>
            </a:r>
            <a:r>
              <a:rPr lang="es-ES" dirty="0" err="1"/>
              <a:t>Maps</a:t>
            </a:r>
            <a:r>
              <a:rPr lang="es-ES" dirty="0"/>
              <a:t> pica en </a:t>
            </a:r>
            <a:r>
              <a:rPr lang="es-ES" b="1" dirty="0"/>
              <a:t>las tres rayitas </a:t>
            </a:r>
            <a:r>
              <a:rPr lang="es-ES" dirty="0"/>
              <a:t>y pica en </a:t>
            </a:r>
            <a:r>
              <a:rPr lang="es-ES" b="1" dirty="0"/>
              <a:t>tu cronología</a:t>
            </a:r>
          </a:p>
        </p:txBody>
      </p:sp>
      <p:pic>
        <p:nvPicPr>
          <p:cNvPr id="4" name="Imagen 3">
            <a:extLst>
              <a:ext uri="{FF2B5EF4-FFF2-40B4-BE49-F238E27FC236}">
                <a16:creationId xmlns:a16="http://schemas.microsoft.com/office/drawing/2014/main" id="{DACA42AE-FCDA-4ABC-9514-B22D70940261}"/>
              </a:ext>
            </a:extLst>
          </p:cNvPr>
          <p:cNvPicPr>
            <a:picLocks noChangeAspect="1"/>
          </p:cNvPicPr>
          <p:nvPr/>
        </p:nvPicPr>
        <p:blipFill rotWithShape="1">
          <a:blip r:embed="rId2"/>
          <a:srcRect t="5724" b="5830"/>
          <a:stretch/>
        </p:blipFill>
        <p:spPr>
          <a:xfrm>
            <a:off x="2503784" y="2124029"/>
            <a:ext cx="8735848" cy="4344039"/>
          </a:xfrm>
          <a:prstGeom prst="rect">
            <a:avLst/>
          </a:prstGeom>
        </p:spPr>
      </p:pic>
      <p:cxnSp>
        <p:nvCxnSpPr>
          <p:cNvPr id="6" name="Conector recto de flecha 5">
            <a:extLst>
              <a:ext uri="{FF2B5EF4-FFF2-40B4-BE49-F238E27FC236}">
                <a16:creationId xmlns:a16="http://schemas.microsoft.com/office/drawing/2014/main" id="{CFCB2257-7E7F-4855-8D1B-C0689CF8586F}"/>
              </a:ext>
            </a:extLst>
          </p:cNvPr>
          <p:cNvCxnSpPr>
            <a:cxnSpLocks/>
          </p:cNvCxnSpPr>
          <p:nvPr/>
        </p:nvCxnSpPr>
        <p:spPr>
          <a:xfrm flipH="1">
            <a:off x="3541486" y="4859606"/>
            <a:ext cx="627688" cy="48165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2710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1D6BDB-12E7-4039-A3ED-F39D78082F4B}"/>
              </a:ext>
            </a:extLst>
          </p:cNvPr>
          <p:cNvSpPr>
            <a:spLocks noGrp="1"/>
          </p:cNvSpPr>
          <p:nvPr>
            <p:ph type="title"/>
          </p:nvPr>
        </p:nvSpPr>
        <p:spPr>
          <a:xfrm>
            <a:off x="1484311" y="685800"/>
            <a:ext cx="10018713" cy="1472225"/>
          </a:xfrm>
        </p:spPr>
        <p:txBody>
          <a:bodyPr/>
          <a:lstStyle/>
          <a:p>
            <a:r>
              <a:rPr lang="es-ES" b="1" dirty="0"/>
              <a:t>Desactivar la ubicación en Google</a:t>
            </a:r>
          </a:p>
        </p:txBody>
      </p:sp>
      <p:sp>
        <p:nvSpPr>
          <p:cNvPr id="3" name="Marcador de contenido 2">
            <a:extLst>
              <a:ext uri="{FF2B5EF4-FFF2-40B4-BE49-F238E27FC236}">
                <a16:creationId xmlns:a16="http://schemas.microsoft.com/office/drawing/2014/main" id="{E282CFA5-40FA-40E2-B0C1-3EABA9FA5615}"/>
              </a:ext>
            </a:extLst>
          </p:cNvPr>
          <p:cNvSpPr>
            <a:spLocks noGrp="1"/>
          </p:cNvSpPr>
          <p:nvPr>
            <p:ph idx="1"/>
          </p:nvPr>
        </p:nvSpPr>
        <p:spPr>
          <a:xfrm>
            <a:off x="1484311" y="1939748"/>
            <a:ext cx="6368315" cy="853440"/>
          </a:xfrm>
        </p:spPr>
        <p:txBody>
          <a:bodyPr/>
          <a:lstStyle/>
          <a:p>
            <a:pPr marL="0" indent="0">
              <a:buNone/>
            </a:pPr>
            <a:r>
              <a:rPr lang="es-ES" dirty="0"/>
              <a:t>Entramos en Google en la cuenta</a:t>
            </a:r>
          </a:p>
        </p:txBody>
      </p:sp>
      <p:grpSp>
        <p:nvGrpSpPr>
          <p:cNvPr id="12" name="Grupo 11">
            <a:extLst>
              <a:ext uri="{FF2B5EF4-FFF2-40B4-BE49-F238E27FC236}">
                <a16:creationId xmlns:a16="http://schemas.microsoft.com/office/drawing/2014/main" id="{2F06268A-0CBB-45CF-9E40-6D3646D53BAB}"/>
              </a:ext>
            </a:extLst>
          </p:cNvPr>
          <p:cNvGrpSpPr/>
          <p:nvPr/>
        </p:nvGrpSpPr>
        <p:grpSpPr>
          <a:xfrm>
            <a:off x="1957197" y="2853397"/>
            <a:ext cx="2672861" cy="3548071"/>
            <a:chOff x="2067951" y="2853398"/>
            <a:chExt cx="2672861" cy="3548071"/>
          </a:xfrm>
        </p:grpSpPr>
        <p:pic>
          <p:nvPicPr>
            <p:cNvPr id="4" name="Imagen 3">
              <a:extLst>
                <a:ext uri="{FF2B5EF4-FFF2-40B4-BE49-F238E27FC236}">
                  <a16:creationId xmlns:a16="http://schemas.microsoft.com/office/drawing/2014/main" id="{269F67C3-ECC0-465D-BA0B-5601488F9125}"/>
                </a:ext>
              </a:extLst>
            </p:cNvPr>
            <p:cNvPicPr>
              <a:picLocks noChangeAspect="1"/>
            </p:cNvPicPr>
            <p:nvPr/>
          </p:nvPicPr>
          <p:blipFill rotWithShape="1">
            <a:blip r:embed="rId2"/>
            <a:srcRect l="70846" t="13315"/>
            <a:stretch/>
          </p:blipFill>
          <p:spPr>
            <a:xfrm>
              <a:off x="2438822" y="2853398"/>
              <a:ext cx="2301990" cy="3548071"/>
            </a:xfrm>
            <a:prstGeom prst="rect">
              <a:avLst/>
            </a:prstGeom>
          </p:spPr>
        </p:pic>
        <p:cxnSp>
          <p:nvCxnSpPr>
            <p:cNvPr id="6" name="Conector recto de flecha 5">
              <a:extLst>
                <a:ext uri="{FF2B5EF4-FFF2-40B4-BE49-F238E27FC236}">
                  <a16:creationId xmlns:a16="http://schemas.microsoft.com/office/drawing/2014/main" id="{750B4823-B4A7-40F7-8BA8-53B345687A84}"/>
                </a:ext>
              </a:extLst>
            </p:cNvPr>
            <p:cNvCxnSpPr>
              <a:cxnSpLocks/>
            </p:cNvCxnSpPr>
            <p:nvPr/>
          </p:nvCxnSpPr>
          <p:spPr>
            <a:xfrm>
              <a:off x="2067951" y="3179298"/>
              <a:ext cx="829994" cy="37982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 name="Grupo 12">
            <a:extLst>
              <a:ext uri="{FF2B5EF4-FFF2-40B4-BE49-F238E27FC236}">
                <a16:creationId xmlns:a16="http://schemas.microsoft.com/office/drawing/2014/main" id="{47F69F74-4211-46A6-9C48-710186148F93}"/>
              </a:ext>
            </a:extLst>
          </p:cNvPr>
          <p:cNvGrpSpPr/>
          <p:nvPr/>
        </p:nvGrpSpPr>
        <p:grpSpPr>
          <a:xfrm>
            <a:off x="4812514" y="3105442"/>
            <a:ext cx="6846710" cy="3066758"/>
            <a:chOff x="4882853" y="3094054"/>
            <a:chExt cx="6846710" cy="3066758"/>
          </a:xfrm>
        </p:grpSpPr>
        <p:pic>
          <p:nvPicPr>
            <p:cNvPr id="8" name="Imagen 7">
              <a:extLst>
                <a:ext uri="{FF2B5EF4-FFF2-40B4-BE49-F238E27FC236}">
                  <a16:creationId xmlns:a16="http://schemas.microsoft.com/office/drawing/2014/main" id="{F348C0F5-F622-43B2-8531-05E3B353B35A}"/>
                </a:ext>
              </a:extLst>
            </p:cNvPr>
            <p:cNvPicPr>
              <a:picLocks noChangeAspect="1"/>
            </p:cNvPicPr>
            <p:nvPr/>
          </p:nvPicPr>
          <p:blipFill rotWithShape="1">
            <a:blip r:embed="rId3"/>
            <a:srcRect l="807" t="13110" r="14385" b="15470"/>
            <a:stretch/>
          </p:blipFill>
          <p:spPr>
            <a:xfrm>
              <a:off x="5252360" y="3094054"/>
              <a:ext cx="6477203" cy="3066758"/>
            </a:xfrm>
            <a:prstGeom prst="rect">
              <a:avLst/>
            </a:prstGeom>
          </p:spPr>
        </p:pic>
        <p:pic>
          <p:nvPicPr>
            <p:cNvPr id="9" name="Imagen 8">
              <a:extLst>
                <a:ext uri="{FF2B5EF4-FFF2-40B4-BE49-F238E27FC236}">
                  <a16:creationId xmlns:a16="http://schemas.microsoft.com/office/drawing/2014/main" id="{6F236760-84BD-49B9-9BAF-F362C06C990A}"/>
                </a:ext>
              </a:extLst>
            </p:cNvPr>
            <p:cNvPicPr>
              <a:picLocks noChangeAspect="1"/>
            </p:cNvPicPr>
            <p:nvPr/>
          </p:nvPicPr>
          <p:blipFill>
            <a:blip r:embed="rId4"/>
            <a:stretch>
              <a:fillRect/>
            </a:stretch>
          </p:blipFill>
          <p:spPr>
            <a:xfrm>
              <a:off x="4882853" y="3692347"/>
              <a:ext cx="963251" cy="512108"/>
            </a:xfrm>
            <a:prstGeom prst="rect">
              <a:avLst/>
            </a:prstGeom>
          </p:spPr>
        </p:pic>
        <p:pic>
          <p:nvPicPr>
            <p:cNvPr id="10" name="Imagen 9">
              <a:extLst>
                <a:ext uri="{FF2B5EF4-FFF2-40B4-BE49-F238E27FC236}">
                  <a16:creationId xmlns:a16="http://schemas.microsoft.com/office/drawing/2014/main" id="{FE8EED9D-EBFE-4664-AB20-CC2064193C22}"/>
                </a:ext>
              </a:extLst>
            </p:cNvPr>
            <p:cNvPicPr>
              <a:picLocks noChangeAspect="1"/>
            </p:cNvPicPr>
            <p:nvPr/>
          </p:nvPicPr>
          <p:blipFill>
            <a:blip r:embed="rId4"/>
            <a:stretch>
              <a:fillRect/>
            </a:stretch>
          </p:blipFill>
          <p:spPr>
            <a:xfrm>
              <a:off x="6493667" y="4627432"/>
              <a:ext cx="963251" cy="512108"/>
            </a:xfrm>
            <a:prstGeom prst="rect">
              <a:avLst/>
            </a:prstGeom>
          </p:spPr>
        </p:pic>
        <p:sp>
          <p:nvSpPr>
            <p:cNvPr id="11" name="Rectángulo 10">
              <a:extLst>
                <a:ext uri="{FF2B5EF4-FFF2-40B4-BE49-F238E27FC236}">
                  <a16:creationId xmlns:a16="http://schemas.microsoft.com/office/drawing/2014/main" id="{77862D5A-55BD-4D38-A3B0-222DE18A8134}"/>
                </a:ext>
              </a:extLst>
            </p:cNvPr>
            <p:cNvSpPr/>
            <p:nvPr/>
          </p:nvSpPr>
          <p:spPr>
            <a:xfrm>
              <a:off x="9271552" y="4922933"/>
              <a:ext cx="963251" cy="25605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Tree>
    <p:extLst>
      <p:ext uri="{BB962C8B-B14F-4D97-AF65-F5344CB8AC3E}">
        <p14:creationId xmlns:p14="http://schemas.microsoft.com/office/powerpoint/2010/main" val="294517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B9CDCE-CDCB-4C4F-AD42-0BE42D1C31B0}"/>
              </a:ext>
            </a:extLst>
          </p:cNvPr>
          <p:cNvSpPr>
            <a:spLocks noGrp="1"/>
          </p:cNvSpPr>
          <p:nvPr>
            <p:ph type="title"/>
          </p:nvPr>
        </p:nvSpPr>
        <p:spPr/>
        <p:txBody>
          <a:bodyPr/>
          <a:lstStyle/>
          <a:p>
            <a:r>
              <a:rPr lang="es-ES" b="1" dirty="0"/>
              <a:t>Bibliografía</a:t>
            </a:r>
          </a:p>
        </p:txBody>
      </p:sp>
      <p:sp>
        <p:nvSpPr>
          <p:cNvPr id="3" name="Marcador de contenido 2">
            <a:extLst>
              <a:ext uri="{FF2B5EF4-FFF2-40B4-BE49-F238E27FC236}">
                <a16:creationId xmlns:a16="http://schemas.microsoft.com/office/drawing/2014/main" id="{4A4A6B7C-A87A-402D-90CB-7554C0262F7F}"/>
              </a:ext>
            </a:extLst>
          </p:cNvPr>
          <p:cNvSpPr>
            <a:spLocks noGrp="1"/>
          </p:cNvSpPr>
          <p:nvPr>
            <p:ph idx="1"/>
          </p:nvPr>
        </p:nvSpPr>
        <p:spPr>
          <a:xfrm>
            <a:off x="1936652" y="2414952"/>
            <a:ext cx="8771037" cy="3733801"/>
          </a:xfrm>
        </p:spPr>
        <p:txBody>
          <a:bodyPr>
            <a:noAutofit/>
          </a:bodyPr>
          <a:lstStyle/>
          <a:p>
            <a:r>
              <a:rPr lang="es-ES" sz="1800" dirty="0">
                <a:hlinkClick r:id="rId2"/>
              </a:rPr>
              <a:t>Wikipedia</a:t>
            </a:r>
          </a:p>
          <a:p>
            <a:r>
              <a:rPr lang="es-ES" sz="1800" dirty="0">
                <a:hlinkClick r:id="rId2"/>
              </a:rPr>
              <a:t>https://www.adslzone.net/</a:t>
            </a:r>
            <a:endParaRPr lang="es-ES" sz="1800" dirty="0"/>
          </a:p>
          <a:p>
            <a:r>
              <a:rPr lang="es-ES" sz="1800" dirty="0"/>
              <a:t>Pantallas amigas</a:t>
            </a:r>
          </a:p>
          <a:p>
            <a:r>
              <a:rPr lang="es-ES" sz="1800" dirty="0"/>
              <a:t>OSI – Oficina de Seguridad del Internauta.</a:t>
            </a:r>
          </a:p>
          <a:p>
            <a:r>
              <a:rPr lang="es-ES" sz="1800" dirty="0">
                <a:hlinkClick r:id="rId3"/>
              </a:rPr>
              <a:t>http://tublogtecnologico.com/la-geolocalizacion-en-los-moviles-y-sus-posibles-riesgos/</a:t>
            </a:r>
            <a:endParaRPr lang="es-ES" sz="1800" dirty="0"/>
          </a:p>
          <a:p>
            <a:endParaRPr lang="es-ES" sz="1800" dirty="0"/>
          </a:p>
          <a:p>
            <a:pPr marL="0" indent="0">
              <a:buNone/>
            </a:pPr>
            <a:r>
              <a:rPr lang="es-ES" sz="1800" dirty="0"/>
              <a:t>Imágenes:</a:t>
            </a:r>
          </a:p>
          <a:p>
            <a:r>
              <a:rPr lang="es-ES" sz="1800" dirty="0">
                <a:hlinkClick r:id="rId4"/>
              </a:rPr>
              <a:t>https://arpentechnologies.com/</a:t>
            </a:r>
            <a:endParaRPr lang="es-ES" sz="1800" dirty="0"/>
          </a:p>
          <a:p>
            <a:r>
              <a:rPr lang="es-ES" sz="1800" dirty="0">
                <a:hlinkClick r:id="rId5"/>
              </a:rPr>
              <a:t>https://www.tusequipos.com</a:t>
            </a:r>
            <a:endParaRPr lang="es-ES" sz="1800" dirty="0"/>
          </a:p>
        </p:txBody>
      </p:sp>
    </p:spTree>
    <p:extLst>
      <p:ext uri="{BB962C8B-B14F-4D97-AF65-F5344CB8AC3E}">
        <p14:creationId xmlns:p14="http://schemas.microsoft.com/office/powerpoint/2010/main" val="5695695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6415</TotalTime>
  <Words>597</Words>
  <Application>Microsoft Office PowerPoint</Application>
  <PresentationFormat>Panorámica</PresentationFormat>
  <Paragraphs>62</Paragraphs>
  <Slides>16</Slides>
  <Notes>0</Notes>
  <HiddenSlides>0</HiddenSlides>
  <MMClips>2</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16</vt:i4>
      </vt:variant>
    </vt:vector>
  </HeadingPairs>
  <TitlesOfParts>
    <vt:vector size="21" baseType="lpstr">
      <vt:lpstr>Arial</vt:lpstr>
      <vt:lpstr>Corbel</vt:lpstr>
      <vt:lpstr>inherit</vt:lpstr>
      <vt:lpstr>Open Sans</vt:lpstr>
      <vt:lpstr>Parallax</vt:lpstr>
      <vt:lpstr>La Geolocalización</vt:lpstr>
      <vt:lpstr>Objetivos</vt:lpstr>
      <vt:lpstr>¿Qué es la geolocalización?</vt:lpstr>
      <vt:lpstr>Para que necesita una app mi localización</vt:lpstr>
      <vt:lpstr>La geolocalización es buena!!</vt:lpstr>
      <vt:lpstr>¿Qué quieren de nosotros para que les interese nuestra localización?</vt:lpstr>
      <vt:lpstr>Yo no soy importante, ¿Qué van a querer de mi?</vt:lpstr>
      <vt:lpstr>¿Ponemos nuestra localización cuando viajamos?</vt:lpstr>
      <vt:lpstr>Cuidado!!!</vt:lpstr>
      <vt:lpstr>Felices vacaciones amigo!!!!</vt:lpstr>
      <vt:lpstr>Preguntas sobre el vídeo</vt:lpstr>
      <vt:lpstr>¿Qué hago?</vt:lpstr>
      <vt:lpstr>¿Cómo desactivar la geoposicionamiento en el móvil?</vt:lpstr>
      <vt:lpstr>Ejercicio</vt:lpstr>
      <vt:lpstr>Desactivar la ubicación en Google</vt:lpstr>
      <vt:lpstr>Bibliografía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Geolocalización</dc:title>
  <dc:creator>M. CONSUELO YUGUEROS CASTAÑO</dc:creator>
  <cp:lastModifiedBy>M. CONSUELO YUGUEROS CASTAÑO</cp:lastModifiedBy>
  <cp:revision>35</cp:revision>
  <dcterms:created xsi:type="dcterms:W3CDTF">2019-02-15T09:11:25Z</dcterms:created>
  <dcterms:modified xsi:type="dcterms:W3CDTF">2019-02-19T20:19:58Z</dcterms:modified>
</cp:coreProperties>
</file>