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56" r:id="rId2"/>
    <p:sldId id="257" r:id="rId3"/>
    <p:sldId id="258" r:id="rId4"/>
    <p:sldId id="261" r:id="rId5"/>
    <p:sldId id="263" r:id="rId6"/>
    <p:sldId id="264" r:id="rId7"/>
    <p:sldId id="265" r:id="rId8"/>
    <p:sldId id="266" r:id="rId9"/>
    <p:sldId id="267" r:id="rId10"/>
    <p:sldId id="259" r:id="rId11"/>
    <p:sldId id="260" r:id="rId12"/>
    <p:sldId id="262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3B4C71-A382-9A27-51C2-69946EE4200D}" v="1254" dt="2024-01-16T10:12:11.9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337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387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23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578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05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8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894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71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25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207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294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78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educajcyl.sharepoint.com/:v:/r/sites/CLAUSTROCEIPSANTACLARA956/Documentos%20compartidos/RADIO%20ESCOLAR/TUTORIAL%20AUDACITY%20para%20editar%20audio%20y%20crear%20un%20podcast.mp4?csf=1&amp;web=1&amp;e=GEiLh2&amp;nav=eyJyZWZlcnJhbEluZm8iOnsicmVmZXJyYWxBcHAiOiJTdHJlYW1XZWJBcHAiLCJyZWZlcnJhbFZpZXciOiJTaGFyZURpYWxvZyIsInJlZmVycmFsQXBwUGxhdGZvcm0iOiJXZWIiLCJyZWZlcnJhbE1vZGUiOiJ2aWV3In19" TargetMode="Externa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revistaarrobalibre.blogspot.com/2013/02/software-audacity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ck/a?!&amp;&amp;p=a898dd4f37c94504JmltdHM9MTY5OTQwMTYwMCZpZ3VpZD0wMmE5MzBhOC01NjI4LTY3Y2UtMDM1My0yMzJlNTc4MDY2YmEmaW5zaWQ9NTc2Mg&amp;ptn=3&amp;hsh=3&amp;fclid=02a930a8-5628-67ce-0353-232e578066ba&amp;psq=qu%c3%a9+es+una+radio+escolar&amp;u=a1aHR0cHM6Ly93d3czLmdvYmllcm5vZGVjYW5hcmlhcy5vcmcvbWVkdXNhL2Vjb2VzY3VlbGEvcmFkaW8vcmFkaW8tZXNjb2xhci1kaWdpdGFsLWRlLWNhbmFyaWFzL3BhcmEtcXVlLw&amp;ntb=1" TargetMode="External"/><Relationship Id="rId2" Type="http://schemas.openxmlformats.org/officeDocument/2006/relationships/hyperlink" Target="https://www.bing.com/ck/a?!&amp;&amp;p=09e1003280923fdcJmltdHM9MTY5OTQwMTYwMCZpZ3VpZD0wMmE5MzBhOC01NjI4LTY3Y2UtMDM1My0yMzJlNTc4MDY2YmEmaW5zaWQ9NTc2MA&amp;ptn=3&amp;hsh=3&amp;fclid=02a930a8-5628-67ce-0353-232e578066ba&amp;psq=qu%c3%a9+es+una+radio+escolar&amp;u=a1aHR0cHM6Ly93d3cuaWZlbWEuZXMvc2ltby1lZHVjYWNpb24vbm90aWNpYXMvcmFkaW8tZXNjb2xhci1oZXJyYW1pZW50YS1pbm5vdmFkb3JhLW11bHRpdHVkLXBvcw&amp;ntb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www.bing.com/ck/a?!&amp;&amp;p=19004550d7fdaf82JmltdHM9MTY5OTQwMTYwMCZpZ3VpZD0wMmE5MzBhOC01NjI4LTY3Y2UtMDM1My0yMzJlNTc4MDY2YmEmaW5zaWQ9NTc2NA&amp;ptn=3&amp;hsh=3&amp;fclid=02a930a8-5628-67ce-0353-232e578066ba&amp;psq=qu%c3%a9+es+una+radio+escolar&amp;u=a1aHR0cHM6Ly93d3cuYXVsYXBsYW5ldGEuY29tLzIwMTYvMDIvMjIvcmVjdXJzb3MtdGljL2NvbW8tY3JlYXItdW5hLXJhZGlvLWVzY29sYXItZW4tY2luY28tcGFzb3Mv&amp;ntb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rosatri.blogspot.com/2012/04/308-tenemos-nueva-mesa-de-mezclas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gpkFChUyBRc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Diagrama&#10;&#10;Descripción generada automáticamente">
            <a:extLst>
              <a:ext uri="{FF2B5EF4-FFF2-40B4-BE49-F238E27FC236}">
                <a16:creationId xmlns:a16="http://schemas.microsoft.com/office/drawing/2014/main" id="{50499AEE-A5D9-49A2-CAF9-95B15B0B5E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572" b="6264"/>
          <a:stretch/>
        </p:blipFill>
        <p:spPr>
          <a:xfrm>
            <a:off x="20" y="1"/>
            <a:ext cx="1219198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77824" y="4118410"/>
            <a:ext cx="6914699" cy="1501484"/>
          </a:xfrm>
        </p:spPr>
        <p:txBody>
          <a:bodyPr>
            <a:normAutofit/>
          </a:bodyPr>
          <a:lstStyle/>
          <a:p>
            <a:pPr algn="l"/>
            <a:r>
              <a:rPr lang="es-ES" sz="3200" b="1">
                <a:solidFill>
                  <a:srgbClr val="FFFFFF"/>
                </a:solidFill>
              </a:rPr>
              <a:t>RADIO ESCOLAR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77824" y="5695597"/>
            <a:ext cx="6914699" cy="459340"/>
          </a:xfrm>
        </p:spPr>
        <p:txBody>
          <a:bodyPr>
            <a:normAutofit/>
          </a:bodyPr>
          <a:lstStyle/>
          <a:p>
            <a:pPr algn="l"/>
            <a:r>
              <a:rPr lang="es-ES" sz="1400" dirty="0">
                <a:solidFill>
                  <a:srgbClr val="FFFFFF"/>
                </a:solidFill>
              </a:rPr>
              <a:t>CEIP santa clara</a:t>
            </a:r>
          </a:p>
        </p:txBody>
      </p:sp>
      <p:sp>
        <p:nvSpPr>
          <p:cNvPr id="22" name="Date Placeholder 8">
            <a:extLst>
              <a:ext uri="{FF2B5EF4-FFF2-40B4-BE49-F238E27FC236}">
                <a16:creationId xmlns:a16="http://schemas.microsoft.com/office/drawing/2014/main" id="{ED70E693-D0C5-E89A-3FA6-F1D67BB75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D0610BA-E6A2-4303-B321-5ACE499E49AA}" type="datetime1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1/31/2024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ooter Placeholder 9">
            <a:extLst>
              <a:ext uri="{FF2B5EF4-FFF2-40B4-BE49-F238E27FC236}">
                <a16:creationId xmlns:a16="http://schemas.microsoft.com/office/drawing/2014/main" id="{B554737E-8763-0270-9838-E4962A750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Footer Text</a:t>
            </a:r>
          </a:p>
        </p:txBody>
      </p:sp>
      <p:sp>
        <p:nvSpPr>
          <p:cNvPr id="26" name="Slide Number Placeholder 13">
            <a:extLst>
              <a:ext uri="{FF2B5EF4-FFF2-40B4-BE49-F238E27FC236}">
                <a16:creationId xmlns:a16="http://schemas.microsoft.com/office/drawing/2014/main" id="{4A871248-ED9A-3BDA-427C-6C148C160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4DE196-8A13-4FF7-A07E-102851959EAB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22">
            <a:extLst>
              <a:ext uri="{FF2B5EF4-FFF2-40B4-BE49-F238E27FC236}">
                <a16:creationId xmlns:a16="http://schemas.microsoft.com/office/drawing/2014/main" id="{88263A24-0C1F-4677-B43C-4AE14E276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Rectangle 24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63CBA7-4C94-B1D9-CD92-44726F3CF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680" y="405575"/>
            <a:ext cx="5001768" cy="1371600"/>
          </a:xfrm>
        </p:spPr>
        <p:txBody>
          <a:bodyPr anchor="ctr">
            <a:normAutofit/>
          </a:bodyPr>
          <a:lstStyle/>
          <a:p>
            <a:pPr algn="l"/>
            <a:r>
              <a:rPr lang="es-ES" sz="3600" b="1"/>
              <a:t>Nuestro aliado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66B6904-4992-8D29-8B02-AF65AE7DF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2512" y="498698"/>
            <a:ext cx="4940808" cy="11853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b="1"/>
              <a:t>Programa para la edición y GRABACIÓN de audio.</a:t>
            </a:r>
          </a:p>
          <a:p>
            <a:pPr algn="l"/>
            <a:endParaRPr lang="en-US"/>
          </a:p>
        </p:txBody>
      </p:sp>
      <p:sp>
        <p:nvSpPr>
          <p:cNvPr id="42" name="Rectangle 26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28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4" y="1071836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Marcador de contenido 6" descr="Logotipo&#10;&#10;Descripción generada automáticamente">
            <a:extLst>
              <a:ext uri="{FF2B5EF4-FFF2-40B4-BE49-F238E27FC236}">
                <a16:creationId xmlns:a16="http://schemas.microsoft.com/office/drawing/2014/main" id="{EDDD4BF7-CC62-F5C5-F7EC-E556F9129FF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128" b="18872"/>
          <a:stretch/>
        </p:blipFill>
        <p:spPr>
          <a:xfrm>
            <a:off x="549058" y="2666595"/>
            <a:ext cx="5431536" cy="3055239"/>
          </a:xfrm>
          <a:prstGeom prst="rect">
            <a:avLst/>
          </a:prstGeom>
          <a:noFill/>
        </p:spPr>
      </p:pic>
      <p:pic>
        <p:nvPicPr>
          <p:cNvPr id="18" name="Elementos multimedia en línea 17" title="TUTORIAL AUDACITY para editar audio y crear un podcast.mp4">
            <a:hlinkClick r:id="" action="ppaction://media"/>
            <a:extLst>
              <a:ext uri="{FF2B5EF4-FFF2-40B4-BE49-F238E27FC236}">
                <a16:creationId xmlns:a16="http://schemas.microsoft.com/office/drawing/2014/main" id="{9A4A4838-FE72-7C9F-E311-526901E2C1B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211408" y="2661581"/>
            <a:ext cx="5431536" cy="3055239"/>
          </a:xfrm>
          <a:prstGeom prst="rect">
            <a:avLst/>
          </a:prstGeom>
          <a:noFill/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590FE1-CE2D-C199-6A46-1D0BD33A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127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79F6069-8263-4296-913A-BC2234E8D32B}" type="datetime1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1/31/2024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284214-60F4-F338-FC81-992727C92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Sample Footer Text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99C6DF-3EFC-A280-EA78-08CB12697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127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C25320D-CA5B-E2CF-31B1-DDE31269C838}"/>
              </a:ext>
            </a:extLst>
          </p:cNvPr>
          <p:cNvSpPr txBox="1"/>
          <p:nvPr/>
        </p:nvSpPr>
        <p:spPr>
          <a:xfrm>
            <a:off x="3243947" y="5521779"/>
            <a:ext cx="2736647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desconocido se concede bajo licencia de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7670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AB2D8F-B86D-5136-2431-7B7C9B805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ES" sz="3400"/>
              <a:t>Ya contamos con los medios y con la tecnología necesaria, 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623ADB-9A4A-1B7F-2426-49F51BFFB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sz="6600" b="1" dirty="0"/>
              <a:t>¿Y ahora qué?</a:t>
            </a:r>
            <a:endParaRPr lang="es-ES" sz="6600" b="1">
              <a:cs typeface="Calibri"/>
            </a:endParaRPr>
          </a:p>
          <a:p>
            <a:pPr marL="0" indent="0">
              <a:buNone/>
            </a:pPr>
            <a:endParaRPr lang="es-ES" sz="2200" b="1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61D1BA-15B7-E9E1-6A2E-42F93F796B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79F6069-8263-4296-913A-BC2234E8D32B}" type="datetime1">
              <a:rPr lang="en-US" smtClean="0"/>
              <a:pPr>
                <a:spcAft>
                  <a:spcPts val="600"/>
                </a:spcAft>
              </a:pPr>
              <a:t>1/31/2024</a:t>
            </a:fld>
            <a:endParaRPr lang="en-US"/>
          </a:p>
        </p:txBody>
      </p:sp>
      <p:pic>
        <p:nvPicPr>
          <p:cNvPr id="18" name="Picture 7" descr="Patrón de onda sonora en monitor pixelado">
            <a:extLst>
              <a:ext uri="{FF2B5EF4-FFF2-40B4-BE49-F238E27FC236}">
                <a16:creationId xmlns:a16="http://schemas.microsoft.com/office/drawing/2014/main" id="{018B4D79-A9C4-41D4-2BF6-B2FAE01C71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28" r="20818" b="-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E4BDB8-969F-74CC-B8A7-31116D080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Sample Footer Text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901B28-13D6-9ED2-7D6F-C087EC0D3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455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B707326-94C9-315B-0380-D0E3E5679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/>
              <a:t>Ahora te toca a ti.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9D7529E-411E-C310-DDD9-07C654CC9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5400" b="1" dirty="0" err="1"/>
              <a:t>Ahora</a:t>
            </a:r>
            <a:r>
              <a:rPr lang="en-US" sz="5400" b="1" dirty="0"/>
              <a:t> les </a:t>
            </a:r>
            <a:r>
              <a:rPr lang="en-US" sz="5400" b="1" dirty="0" err="1"/>
              <a:t>toca</a:t>
            </a:r>
            <a:r>
              <a:rPr lang="en-US" sz="5400" b="1" dirty="0"/>
              <a:t> a </a:t>
            </a:r>
            <a:r>
              <a:rPr lang="en-US" sz="5400" b="1" dirty="0" err="1"/>
              <a:t>ellos</a:t>
            </a:r>
            <a:r>
              <a:rPr lang="en-US" sz="5400" b="1" dirty="0"/>
              <a:t>.</a:t>
            </a:r>
            <a:endParaRPr lang="en-US" sz="5400" b="1" dirty="0">
              <a:cs typeface="Calibri"/>
            </a:endParaRPr>
          </a:p>
        </p:txBody>
      </p:sp>
      <p:sp>
        <p:nvSpPr>
          <p:cNvPr id="19" name="!!accent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6083DB-18A8-A640-6318-8005EE0220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7981" y="6356350"/>
            <a:ext cx="126769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79F6069-8263-4296-913A-BC2234E8D32B}" type="datetime1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1/31/2024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86B887-D11C-7D15-3A99-8D7639902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6385" y="6356350"/>
            <a:ext cx="25949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Sample Footer Text</a:t>
            </a:r>
          </a:p>
        </p:txBody>
      </p:sp>
      <p:pic>
        <p:nvPicPr>
          <p:cNvPr id="10" name="Marcador de contenido 9" descr="Un teclado de computadora&#10;&#10;Descripción generada automáticamente">
            <a:extLst>
              <a:ext uri="{FF2B5EF4-FFF2-40B4-BE49-F238E27FC236}">
                <a16:creationId xmlns:a16="http://schemas.microsoft.com/office/drawing/2014/main" id="{F472D3FC-4085-8406-6904-0BCCCAC6E1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29768" b="1"/>
          <a:stretch/>
        </p:blipFill>
        <p:spPr>
          <a:xfrm rot="5400000">
            <a:off x="5101243" y="-232756"/>
            <a:ext cx="6858000" cy="7323513"/>
          </a:xfrm>
          <a:prstGeom prst="rect">
            <a:avLst/>
          </a:prstGeom>
          <a:noFill/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82681E-7656-D18C-93BE-EA7EA0A53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0907" y="6356350"/>
            <a:ext cx="18831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68AC1EC-23E2-4F0E-A5A4-674EC8DB954E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12</a:t>
            </a:fld>
            <a:endParaRPr lang="en-US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03084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E14484A-33AB-669A-EEF6-7D4C7A150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ES" sz="5400"/>
              <a:t>¿Qué es una radio escolar?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6482E6-D59B-BB02-82B7-47A25C5E5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r>
              <a:rPr lang="es-ES" sz="17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radio escolar es una </a:t>
            </a:r>
            <a:r>
              <a:rPr lang="es-ES" sz="1700" b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herramienta innovadora que permite trabajar por proyectos, partiendo del currículo y atendiendo los intereses y talentos del alumnado</a:t>
            </a:r>
            <a:r>
              <a:rPr lang="es-ES" sz="1700"/>
              <a:t>. </a:t>
            </a:r>
            <a:r>
              <a:rPr lang="es-ES" sz="17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 principales funciones son: </a:t>
            </a:r>
            <a:r>
              <a:rPr lang="es-ES" sz="1700" b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educar, entretener, informar, orientar y promover</a:t>
            </a:r>
            <a:r>
              <a:rPr lang="es-ES" sz="1700"/>
              <a:t>. </a:t>
            </a:r>
            <a:r>
              <a:rPr lang="es-ES" sz="170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Además, la radio escolar mejora la comunicación escrita y oral, desarrolla el manejo de las nuevas tecnologías, fomenta el trabajo colaborativo, la creatividad y la expresión artística</a:t>
            </a:r>
            <a:r>
              <a:rPr lang="es-ES" sz="1700"/>
              <a:t>.</a:t>
            </a:r>
          </a:p>
          <a:p>
            <a:pPr marL="0" indent="0">
              <a:buNone/>
            </a:pPr>
            <a:endParaRPr lang="es-ES" sz="170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C39279-BBF1-47FF-C939-11D50F34A6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79F6069-8263-4296-913A-BC2234E8D32B}" type="datetime1">
              <a:rPr lang="en-US"/>
              <a:pPr>
                <a:spcAft>
                  <a:spcPts val="600"/>
                </a:spcAft>
              </a:pPr>
              <a:t>1/31/2024</a:t>
            </a:fld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30DB82B-DA82-28A0-7E1C-E59374CC93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06" r="1166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D35D4D-BA12-D909-8EAF-8C5AC25FC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Sample Footer Text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95E620-D0CD-9EC1-1F3E-3D7F6246B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971771A-70A0-BA0F-9087-63869F9F3593}"/>
              </a:ext>
            </a:extLst>
          </p:cNvPr>
          <p:cNvSpPr txBox="1"/>
          <p:nvPr/>
        </p:nvSpPr>
        <p:spPr>
          <a:xfrm>
            <a:off x="1135811" y="5546066"/>
            <a:ext cx="45720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464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251B7D-B3CB-C909-D2AB-02F8B87F8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ES" sz="3400"/>
              <a:t>¿Con qué dispositivos contamos para hacer radio escolar en el centro?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95928991-3A9A-1DF7-1AC4-A1CDBC9C3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/>
              <a:t>Mesa de mezclas</a:t>
            </a:r>
          </a:p>
          <a:p>
            <a:r>
              <a:rPr lang="en-US" sz="2200"/>
              <a:t>Micrófonos</a:t>
            </a:r>
          </a:p>
          <a:p>
            <a:r>
              <a:rPr lang="en-US" sz="2200"/>
              <a:t>Auriculares</a:t>
            </a:r>
          </a:p>
          <a:p>
            <a:r>
              <a:rPr lang="en-US" sz="2200"/>
              <a:t>Ordenador portátil</a:t>
            </a:r>
          </a:p>
          <a:p>
            <a:endParaRPr lang="en-US" sz="220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2976B2-C96B-A62B-5AE6-6D5476B1F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79F6069-8263-4296-913A-BC2234E8D32B}" type="datetime1">
              <a:rPr lang="en-US" smtClean="0"/>
              <a:pPr>
                <a:spcAft>
                  <a:spcPts val="600"/>
                </a:spcAft>
              </a:pPr>
              <a:t>1/31/2024</a:t>
            </a:fld>
            <a:endParaRPr lang="en-US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0158F95F-0BCB-0A70-8CE7-AAF516E445E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769" r="1626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56DFD6-2EBF-39B2-ADB2-C5FFBE207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Sample Footer Text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F07423-0AE3-FBF2-94A6-E7BFD7A1B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F26D958-2E1F-C666-EF2E-EB815B426B17}"/>
              </a:ext>
            </a:extLst>
          </p:cNvPr>
          <p:cNvSpPr txBox="1"/>
          <p:nvPr/>
        </p:nvSpPr>
        <p:spPr>
          <a:xfrm>
            <a:off x="4194175" y="5494338"/>
            <a:ext cx="38100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53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CC576C-AAAA-2959-0CDC-A892C7678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s-ES" sz="5000" b="1"/>
              <a:t>MESA DE MEZCLAS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2">
            <a:extLst>
              <a:ext uri="{FF2B5EF4-FFF2-40B4-BE49-F238E27FC236}">
                <a16:creationId xmlns:a16="http://schemas.microsoft.com/office/drawing/2014/main" id="{DE119F1A-6B84-A09A-63B3-D6AD38D6E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/>
              <a:t>ANTES DE ENCENDER LA MESA DE MEZCLAS</a:t>
            </a:r>
          </a:p>
          <a:p>
            <a:pPr marL="342900" indent="-342900">
              <a:buAutoNum type="arabicPeriod"/>
            </a:pPr>
            <a:r>
              <a:rPr lang="en-US" sz="2200"/>
              <a:t>COMPROBAD QUE TODOS LOS CABLES ESTÁN CONECTADOS.</a:t>
            </a:r>
          </a:p>
          <a:p>
            <a:pPr marL="342900" indent="-342900">
              <a:buAutoNum type="arabicPeriod"/>
            </a:pPr>
            <a:r>
              <a:rPr lang="en-US" sz="2200"/>
              <a:t>TENED EN CUENTA QUE TODOS LOS FADERS Y LOS DEMÁS BOTONES ESTÁN A CERO.</a:t>
            </a:r>
          </a:p>
          <a:p>
            <a:pPr marL="0" indent="0">
              <a:buNone/>
            </a:pPr>
            <a:r>
              <a:rPr lang="en-US" sz="2200"/>
              <a:t>ENCIENDE LA MESA DE MEZCLAS. </a:t>
            </a:r>
          </a:p>
        </p:txBody>
      </p:sp>
      <p:pic>
        <p:nvPicPr>
          <p:cNvPr id="7" name="Marcador de contenido 6" descr="Un teclado de computadora&#10;&#10;Descripción generada automáticamente">
            <a:extLst>
              <a:ext uri="{FF2B5EF4-FFF2-40B4-BE49-F238E27FC236}">
                <a16:creationId xmlns:a16="http://schemas.microsoft.com/office/drawing/2014/main" id="{9B296A0F-739F-C225-8A5C-0AFCE83C217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 rot="5400000">
            <a:off x="6039612" y="1337310"/>
            <a:ext cx="5577840" cy="4183380"/>
          </a:xfrm>
          <a:prstGeom prst="rect">
            <a:avLst/>
          </a:prstGeom>
          <a:noFill/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C81611-FBBE-0F2E-1540-9A9B61E8E5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79F6069-8263-4296-913A-BC2234E8D32B}" type="datetime1">
              <a:rPr lang="en-US" smtClean="0"/>
              <a:pPr>
                <a:spcAft>
                  <a:spcPts val="600"/>
                </a:spcAft>
              </a:pPr>
              <a:t>1/31/2024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C3CBB7-1BD0-C410-A8FC-7806C8C92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E9397C-0AF2-11F9-82FD-147DE94B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71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02EAA-0AF7-85A8-0538-D622F0129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823596" cy="12659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" b="1" dirty="0"/>
              <a:t>Control de ganancia 1</a:t>
            </a:r>
            <a:endParaRPr lang="es-ES" b="1" dirty="0">
              <a:cs typeface="Calibri Ligh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FF27CF-3AAC-29FC-2AAD-5A7040E22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824" y="2157984"/>
            <a:ext cx="4217052" cy="39038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2400" dirty="0"/>
              <a:t>Una vez que la mesa de mezclas está encendida, hay que llevar a cabo una operación que será claves para la grabación:</a:t>
            </a:r>
          </a:p>
          <a:p>
            <a:pPr marL="228600" lvl="1" indent="0">
              <a:buNone/>
            </a:pPr>
            <a:r>
              <a:rPr lang="es-ES" sz="2800" dirty="0"/>
              <a:t>Control de </a:t>
            </a:r>
            <a:r>
              <a:rPr lang="es-ES" sz="2800" b="1" dirty="0">
                <a:solidFill>
                  <a:srgbClr val="FF0000"/>
                </a:solidFill>
              </a:rPr>
              <a:t>ganancia</a:t>
            </a:r>
            <a:r>
              <a:rPr lang="es-ES" sz="2800" dirty="0"/>
              <a:t> de cada micrófono o prueba de sonido.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806161-18A7-E1F7-2125-C070AAA15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069-8263-4296-913A-BC2234E8D32B}" type="datetime1">
              <a:rPr lang="en-US" smtClean="0"/>
              <a:t>1/31/2024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958681-F21B-82B3-8590-B09031AA5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B5FFD9-BB76-4096-742D-90EE016B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5</a:t>
            </a:fld>
            <a:endParaRPr lang="en-US"/>
          </a:p>
        </p:txBody>
      </p:sp>
      <p:pic>
        <p:nvPicPr>
          <p:cNvPr id="7" name="Imagen 6" descr="Imagen que contiene Forma&#10;&#10;Descripción generada automáticamente">
            <a:extLst>
              <a:ext uri="{FF2B5EF4-FFF2-40B4-BE49-F238E27FC236}">
                <a16:creationId xmlns:a16="http://schemas.microsoft.com/office/drawing/2014/main" id="{EE9A949D-25C2-3FE6-BBC7-B27B743E2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792" y="2747888"/>
            <a:ext cx="6096000" cy="3173773"/>
          </a:xfrm>
          <a:prstGeom prst="rect">
            <a:avLst/>
          </a:prstGeom>
        </p:spPr>
      </p:pic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DEAF287A-AB1A-52CE-4936-E06A78373763}"/>
              </a:ext>
            </a:extLst>
          </p:cNvPr>
          <p:cNvSpPr/>
          <p:nvPr/>
        </p:nvSpPr>
        <p:spPr>
          <a:xfrm>
            <a:off x="5016500" y="5067300"/>
            <a:ext cx="977900" cy="482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37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8F602A-D675-A106-1C7C-66974949B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348" y="208971"/>
            <a:ext cx="10429303" cy="1162628"/>
          </a:xfrm>
        </p:spPr>
        <p:txBody>
          <a:bodyPr anchor="b">
            <a:normAutofit/>
          </a:bodyPr>
          <a:lstStyle/>
          <a:p>
            <a:pPr algn="ctr"/>
            <a:r>
              <a:rPr lang="es-ES" sz="3600" b="1" dirty="0"/>
              <a:t>Control de ganancia 2</a:t>
            </a:r>
            <a:endParaRPr lang="es-ES" sz="3600" dirty="0"/>
          </a:p>
          <a:p>
            <a:endParaRPr lang="es-ES" dirty="0"/>
          </a:p>
        </p:txBody>
      </p:sp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3078CC66-D854-2934-5C37-2CEE7FA66B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tretch/>
        </p:blipFill>
        <p:spPr>
          <a:xfrm>
            <a:off x="830549" y="1420790"/>
            <a:ext cx="8710038" cy="4409840"/>
          </a:xfrm>
          <a:noFill/>
        </p:spPr>
      </p:pic>
      <p:sp>
        <p:nvSpPr>
          <p:cNvPr id="27" name="Content Placeholder 5">
            <a:extLst>
              <a:ext uri="{FF2B5EF4-FFF2-40B4-BE49-F238E27FC236}">
                <a16:creationId xmlns:a16="http://schemas.microsoft.com/office/drawing/2014/main" id="{59EB993C-9A04-795B-58F8-F4F1946F70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548469" y="1493125"/>
            <a:ext cx="2346382" cy="434137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err="1"/>
              <a:t>Presionar</a:t>
            </a:r>
            <a:r>
              <a:rPr lang="en-US" dirty="0"/>
              <a:t> </a:t>
            </a:r>
            <a:r>
              <a:rPr lang="en-US" err="1"/>
              <a:t>el</a:t>
            </a:r>
            <a:r>
              <a:rPr lang="en-US" dirty="0"/>
              <a:t> </a:t>
            </a:r>
            <a:r>
              <a:rPr lang="en-US" err="1"/>
              <a:t>botón</a:t>
            </a:r>
            <a:r>
              <a:rPr lang="en-US" dirty="0"/>
              <a:t> </a:t>
            </a:r>
            <a:r>
              <a:rPr lang="en-US" b="1" dirty="0">
                <a:solidFill>
                  <a:schemeClr val="accent1"/>
                </a:solidFill>
              </a:rPr>
              <a:t>SOLO</a:t>
            </a:r>
            <a:r>
              <a:rPr lang="en-US" dirty="0"/>
              <a:t>.</a:t>
            </a:r>
            <a:endParaRPr lang="en-US">
              <a:cs typeface="Calibri"/>
            </a:endParaRPr>
          </a:p>
          <a:p>
            <a:r>
              <a:rPr lang="en-US" dirty="0"/>
              <a:t>Subir </a:t>
            </a:r>
            <a:r>
              <a:rPr lang="en-US" err="1"/>
              <a:t>el</a:t>
            </a:r>
            <a:r>
              <a:rPr lang="en-US" dirty="0"/>
              <a:t> </a:t>
            </a:r>
            <a:r>
              <a:rPr lang="en-US" b="1" dirty="0">
                <a:solidFill>
                  <a:srgbClr val="92D050"/>
                </a:solidFill>
              </a:rPr>
              <a:t>fader</a:t>
            </a:r>
            <a:r>
              <a:rPr lang="en-US" dirty="0"/>
              <a:t> hasta la </a:t>
            </a:r>
            <a:r>
              <a:rPr lang="en-US" b="1" err="1">
                <a:solidFill>
                  <a:schemeClr val="accent2"/>
                </a:solidFill>
              </a:rPr>
              <a:t>posición</a:t>
            </a:r>
            <a:r>
              <a:rPr lang="en-US" b="1" dirty="0">
                <a:solidFill>
                  <a:schemeClr val="accent2"/>
                </a:solidFill>
              </a:rPr>
              <a:t> 0 </a:t>
            </a:r>
            <a:r>
              <a:rPr lang="en-US" dirty="0"/>
              <a:t>para </a:t>
            </a:r>
            <a:r>
              <a:rPr lang="en-US" err="1"/>
              <a:t>abrir</a:t>
            </a:r>
            <a:r>
              <a:rPr lang="en-US" dirty="0"/>
              <a:t> </a:t>
            </a:r>
            <a:r>
              <a:rPr lang="en-US" err="1"/>
              <a:t>el</a:t>
            </a:r>
            <a:r>
              <a:rPr lang="en-US" dirty="0"/>
              <a:t> </a:t>
            </a:r>
            <a:r>
              <a:rPr lang="en-US" err="1"/>
              <a:t>micrófono</a:t>
            </a:r>
            <a:r>
              <a:rPr lang="en-US" dirty="0"/>
              <a:t>.</a:t>
            </a:r>
            <a:endParaRPr lang="en-US">
              <a:cs typeface="Calibri"/>
            </a:endParaRPr>
          </a:p>
          <a:p>
            <a:r>
              <a:rPr lang="en-US" err="1"/>
              <a:t>Presionar</a:t>
            </a:r>
            <a:r>
              <a:rPr lang="en-US" dirty="0"/>
              <a:t> </a:t>
            </a:r>
            <a:r>
              <a:rPr lang="en-US" err="1"/>
              <a:t>botón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MAIN</a:t>
            </a:r>
            <a:r>
              <a:rPr lang="en-US" dirty="0"/>
              <a:t>.</a:t>
            </a:r>
            <a:endParaRPr lang="en-US">
              <a:cs typeface="Calibri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B25EC7-90C5-C73E-D486-FE8749856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79F6069-8263-4296-913A-BC2234E8D32B}" type="datetime1">
              <a:rPr lang="en-US" smtClean="0"/>
              <a:pPr>
                <a:spcAft>
                  <a:spcPts val="600"/>
                </a:spcAft>
              </a:pPr>
              <a:t>1/31/2024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A2AEDD-5694-4E32-5DBC-DC0243941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A76315-25D8-7781-5183-494C48223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F0D5A2A4-10B5-63C2-5485-70E657D741F9}"/>
              </a:ext>
            </a:extLst>
          </p:cNvPr>
          <p:cNvSpPr/>
          <p:nvPr/>
        </p:nvSpPr>
        <p:spPr>
          <a:xfrm>
            <a:off x="774699" y="2235200"/>
            <a:ext cx="977900" cy="482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577BEE73-6451-93D9-93D8-1B1147C9EA60}"/>
              </a:ext>
            </a:extLst>
          </p:cNvPr>
          <p:cNvSpPr/>
          <p:nvPr/>
        </p:nvSpPr>
        <p:spPr>
          <a:xfrm>
            <a:off x="1498600" y="3530600"/>
            <a:ext cx="977900" cy="4826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4783A583-EF6D-29A3-807F-6C1F6649302F}"/>
              </a:ext>
            </a:extLst>
          </p:cNvPr>
          <p:cNvSpPr/>
          <p:nvPr/>
        </p:nvSpPr>
        <p:spPr>
          <a:xfrm>
            <a:off x="4292600" y="2235200"/>
            <a:ext cx="977900" cy="482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echa: hacia arriba 21">
            <a:extLst>
              <a:ext uri="{FF2B5EF4-FFF2-40B4-BE49-F238E27FC236}">
                <a16:creationId xmlns:a16="http://schemas.microsoft.com/office/drawing/2014/main" id="{6B41F7D2-B919-9B99-A478-B3ADD21C406A}"/>
              </a:ext>
            </a:extLst>
          </p:cNvPr>
          <p:cNvSpPr/>
          <p:nvPr/>
        </p:nvSpPr>
        <p:spPr>
          <a:xfrm>
            <a:off x="7518400" y="4152900"/>
            <a:ext cx="482600" cy="97790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6755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7C97F-1E03-938B-2A10-DFCB4BE3D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65BB5-8969-E358-E804-05223E3CB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348" y="208971"/>
            <a:ext cx="6873303" cy="1162628"/>
          </a:xfrm>
        </p:spPr>
        <p:txBody>
          <a:bodyPr anchor="b">
            <a:normAutofit/>
          </a:bodyPr>
          <a:lstStyle/>
          <a:p>
            <a:pPr algn="ctr"/>
            <a:r>
              <a:rPr lang="es-ES" sz="3600" b="1" dirty="0"/>
              <a:t>Control de ganancia 3</a:t>
            </a:r>
            <a:endParaRPr lang="es-ES" sz="3600" dirty="0"/>
          </a:p>
          <a:p>
            <a:endParaRPr lang="es-ES" dirty="0"/>
          </a:p>
        </p:txBody>
      </p:sp>
      <p:sp>
        <p:nvSpPr>
          <p:cNvPr id="27" name="Content Placeholder 5">
            <a:extLst>
              <a:ext uri="{FF2B5EF4-FFF2-40B4-BE49-F238E27FC236}">
                <a16:creationId xmlns:a16="http://schemas.microsoft.com/office/drawing/2014/main" id="{C1D3E6A6-0119-568B-8255-40EAF5725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0269" y="859324"/>
            <a:ext cx="6295602" cy="567942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err="1"/>
              <a:t>Presionar</a:t>
            </a:r>
            <a:r>
              <a:rPr lang="en-US" sz="3200" dirty="0"/>
              <a:t> </a:t>
            </a:r>
            <a:r>
              <a:rPr lang="en-US" sz="3200" err="1"/>
              <a:t>botón</a:t>
            </a:r>
            <a:r>
              <a:rPr lang="en-US" sz="3200" dirty="0"/>
              <a:t> </a:t>
            </a:r>
            <a:r>
              <a:rPr lang="en-US" sz="3200" b="1" dirty="0">
                <a:solidFill>
                  <a:schemeClr val="accent6"/>
                </a:solidFill>
              </a:rPr>
              <a:t>MAIN MIX</a:t>
            </a:r>
            <a:r>
              <a:rPr lang="en-US" sz="3200" dirty="0"/>
              <a:t> </a:t>
            </a:r>
            <a:r>
              <a:rPr lang="en-US" sz="3200" err="1"/>
              <a:t>en</a:t>
            </a:r>
            <a:r>
              <a:rPr lang="en-US" sz="3200" dirty="0"/>
              <a:t> source, para </a:t>
            </a:r>
            <a:r>
              <a:rPr lang="en-US" sz="3200" err="1"/>
              <a:t>poder</a:t>
            </a:r>
            <a:r>
              <a:rPr lang="en-US" sz="3200" dirty="0"/>
              <a:t> </a:t>
            </a:r>
            <a:r>
              <a:rPr lang="en-US" sz="3200" err="1"/>
              <a:t>controlar</a:t>
            </a:r>
            <a:r>
              <a:rPr lang="en-US" sz="3200" dirty="0"/>
              <a:t> </a:t>
            </a:r>
            <a:r>
              <a:rPr lang="en-US" sz="3200" err="1"/>
              <a:t>el</a:t>
            </a:r>
            <a:r>
              <a:rPr lang="en-US" sz="3200" dirty="0"/>
              <a:t> </a:t>
            </a:r>
            <a:r>
              <a:rPr lang="en-US" sz="3200" err="1"/>
              <a:t>sonido</a:t>
            </a:r>
            <a:r>
              <a:rPr lang="en-US" sz="3200" dirty="0"/>
              <a:t> a </a:t>
            </a:r>
            <a:r>
              <a:rPr lang="en-US" sz="3200" err="1"/>
              <a:t>través</a:t>
            </a:r>
            <a:r>
              <a:rPr lang="en-US" sz="3200" dirty="0"/>
              <a:t> de </a:t>
            </a:r>
            <a:r>
              <a:rPr lang="en-US" sz="3200" err="1"/>
              <a:t>los</a:t>
            </a:r>
            <a:r>
              <a:rPr lang="en-US" sz="3200" dirty="0"/>
              <a:t> auriculares.</a:t>
            </a:r>
            <a:endParaRPr lang="en-US" sz="3200">
              <a:solidFill>
                <a:srgbClr val="412824"/>
              </a:solidFill>
              <a:cs typeface="Calibri"/>
            </a:endParaRPr>
          </a:p>
          <a:p>
            <a:r>
              <a:rPr lang="en-US" sz="3200" dirty="0"/>
              <a:t>Regular </a:t>
            </a:r>
            <a:r>
              <a:rPr lang="en-US" sz="3200" err="1"/>
              <a:t>el</a:t>
            </a:r>
            <a:r>
              <a:rPr lang="en-US" sz="3200" dirty="0"/>
              <a:t> </a:t>
            </a:r>
            <a:r>
              <a:rPr lang="en-US" sz="3200" err="1"/>
              <a:t>volumen</a:t>
            </a:r>
            <a:r>
              <a:rPr lang="en-US" sz="3200" dirty="0"/>
              <a:t> de </a:t>
            </a:r>
            <a:r>
              <a:rPr lang="en-US" sz="3200" err="1"/>
              <a:t>los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00B0F0"/>
                </a:solidFill>
              </a:rPr>
              <a:t>auriculares</a:t>
            </a:r>
            <a:r>
              <a:rPr lang="en-US" sz="3200" dirty="0"/>
              <a:t> a </a:t>
            </a:r>
            <a:r>
              <a:rPr lang="en-US" sz="3200" err="1"/>
              <a:t>través</a:t>
            </a:r>
            <a:r>
              <a:rPr lang="en-US" sz="3200" dirty="0"/>
              <a:t> de </a:t>
            </a:r>
            <a:r>
              <a:rPr lang="en-US" sz="3200" err="1"/>
              <a:t>este</a:t>
            </a:r>
            <a:r>
              <a:rPr lang="en-US" sz="3200" dirty="0"/>
              <a:t> control.</a:t>
            </a:r>
            <a:endParaRPr lang="en-US" sz="3200" dirty="0">
              <a:cs typeface="Calibri"/>
            </a:endParaRPr>
          </a:p>
          <a:p>
            <a:r>
              <a:rPr lang="en-US" sz="3200" dirty="0"/>
              <a:t>Subir </a:t>
            </a:r>
            <a:r>
              <a:rPr lang="en-US" sz="3200" err="1"/>
              <a:t>los</a:t>
            </a:r>
            <a:r>
              <a:rPr lang="en-US" sz="3200" dirty="0"/>
              <a:t> faders de </a:t>
            </a:r>
            <a:r>
              <a:rPr lang="en-US" sz="3200" b="1" dirty="0">
                <a:solidFill>
                  <a:schemeClr val="accent1"/>
                </a:solidFill>
              </a:rPr>
              <a:t>MAIN MIX</a:t>
            </a:r>
            <a:r>
              <a:rPr lang="en-US" sz="3200" dirty="0"/>
              <a:t> hasta la </a:t>
            </a:r>
            <a:r>
              <a:rPr lang="en-US" sz="3200" err="1"/>
              <a:t>posición</a:t>
            </a:r>
            <a:r>
              <a:rPr lang="en-US" sz="3200" dirty="0"/>
              <a:t> 0 para </a:t>
            </a:r>
            <a:r>
              <a:rPr lang="en-US" sz="3200" err="1"/>
              <a:t>permitir</a:t>
            </a:r>
            <a:r>
              <a:rPr lang="en-US" sz="3200" dirty="0"/>
              <a:t> que </a:t>
            </a:r>
            <a:r>
              <a:rPr lang="en-US" sz="3200" err="1"/>
              <a:t>el</a:t>
            </a:r>
            <a:r>
              <a:rPr lang="en-US" sz="3200" dirty="0"/>
              <a:t> </a:t>
            </a:r>
            <a:r>
              <a:rPr lang="en-US" sz="3200" err="1"/>
              <a:t>sonido</a:t>
            </a:r>
            <a:r>
              <a:rPr lang="en-US" sz="3200" dirty="0"/>
              <a:t> del </a:t>
            </a:r>
            <a:r>
              <a:rPr lang="en-US" sz="3200" err="1"/>
              <a:t>micrófono</a:t>
            </a:r>
            <a:r>
              <a:rPr lang="en-US" sz="3200" dirty="0"/>
              <a:t> </a:t>
            </a:r>
            <a:r>
              <a:rPr lang="en-US" sz="3200" err="1"/>
              <a:t>pase</a:t>
            </a:r>
            <a:r>
              <a:rPr lang="en-US" sz="3200" dirty="0"/>
              <a:t> </a:t>
            </a:r>
            <a:r>
              <a:rPr lang="en-US" sz="3200" err="1"/>
              <a:t>por</a:t>
            </a:r>
            <a:r>
              <a:rPr lang="en-US" sz="3200" dirty="0"/>
              <a:t> la </a:t>
            </a:r>
            <a:r>
              <a:rPr lang="en-US" sz="3200" err="1"/>
              <a:t>mezcla</a:t>
            </a:r>
            <a:r>
              <a:rPr lang="en-US" sz="3200" dirty="0"/>
              <a:t> principal.</a:t>
            </a:r>
            <a:endParaRPr lang="en-US" sz="3200">
              <a:cs typeface="Calibri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57C2F5-582E-76F3-40B4-F46846245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79F6069-8263-4296-913A-BC2234E8D32B}" type="datetime1">
              <a:rPr lang="en-US" smtClean="0"/>
              <a:pPr>
                <a:spcAft>
                  <a:spcPts val="600"/>
                </a:spcAft>
              </a:pPr>
              <a:t>1/31/2024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38DCAF-5D6F-1D26-B711-26D9EF876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797989-49AE-0EC5-0D92-7741BDCF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7D0C99F-F35F-0588-6F6C-A180CF53F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479" y="649111"/>
            <a:ext cx="2792543" cy="5562600"/>
          </a:xfrm>
          <a:prstGeom prst="rect">
            <a:avLst/>
          </a:prstGeom>
        </p:spPr>
      </p:pic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9DD4B51B-F536-C621-7D34-F1C68FCF26E2}"/>
              </a:ext>
            </a:extLst>
          </p:cNvPr>
          <p:cNvSpPr/>
          <p:nvPr/>
        </p:nvSpPr>
        <p:spPr>
          <a:xfrm>
            <a:off x="7834489" y="1518356"/>
            <a:ext cx="977900" cy="4826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B19169CF-906D-F901-11ED-C70374965F5E}"/>
              </a:ext>
            </a:extLst>
          </p:cNvPr>
          <p:cNvSpPr/>
          <p:nvPr/>
        </p:nvSpPr>
        <p:spPr>
          <a:xfrm>
            <a:off x="9701389" y="654756"/>
            <a:ext cx="482600" cy="5842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: hacia la izquierda 12">
            <a:extLst>
              <a:ext uri="{FF2B5EF4-FFF2-40B4-BE49-F238E27FC236}">
                <a16:creationId xmlns:a16="http://schemas.microsoft.com/office/drawing/2014/main" id="{118CAD48-7CCE-7EBC-759B-81AD23067B30}"/>
              </a:ext>
            </a:extLst>
          </p:cNvPr>
          <p:cNvSpPr/>
          <p:nvPr/>
        </p:nvSpPr>
        <p:spPr>
          <a:xfrm>
            <a:off x="11019367" y="4549422"/>
            <a:ext cx="977900" cy="4826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1049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43FE7-6D91-0794-FE99-9CBE3E5D6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82822A-225F-CF78-5E6A-F1ED7C81F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348" y="208971"/>
            <a:ext cx="6873303" cy="1162628"/>
          </a:xfrm>
        </p:spPr>
        <p:txBody>
          <a:bodyPr anchor="b">
            <a:normAutofit/>
          </a:bodyPr>
          <a:lstStyle/>
          <a:p>
            <a:pPr algn="ctr"/>
            <a:r>
              <a:rPr lang="es-ES" sz="3600" b="1" dirty="0"/>
              <a:t>Control de ganancia 4</a:t>
            </a:r>
            <a:endParaRPr lang="es-ES" sz="3600" dirty="0"/>
          </a:p>
          <a:p>
            <a:endParaRPr lang="es-ES" dirty="0"/>
          </a:p>
        </p:txBody>
      </p:sp>
      <p:sp>
        <p:nvSpPr>
          <p:cNvPr id="27" name="Content Placeholder 5">
            <a:extLst>
              <a:ext uri="{FF2B5EF4-FFF2-40B4-BE49-F238E27FC236}">
                <a16:creationId xmlns:a16="http://schemas.microsoft.com/office/drawing/2014/main" id="{879C1917-21D1-D134-7F82-B8808EB2C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96769" y="988720"/>
            <a:ext cx="5762682" cy="506119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Una </a:t>
            </a:r>
            <a:r>
              <a:rPr lang="en-US" err="1"/>
              <a:t>vez</a:t>
            </a:r>
            <a:r>
              <a:rPr lang="en-US" dirty="0"/>
              <a:t> </a:t>
            </a:r>
            <a:r>
              <a:rPr lang="en-US" err="1"/>
              <a:t>realizados</a:t>
            </a:r>
            <a:r>
              <a:rPr lang="en-US" dirty="0"/>
              <a:t> </a:t>
            </a:r>
            <a:r>
              <a:rPr lang="en-US" err="1"/>
              <a:t>los</a:t>
            </a:r>
            <a:r>
              <a:rPr lang="en-US" dirty="0"/>
              <a:t> pasos </a:t>
            </a:r>
            <a:r>
              <a:rPr lang="en-US" err="1"/>
              <a:t>anteriores</a:t>
            </a:r>
            <a:r>
              <a:rPr lang="en-US" dirty="0"/>
              <a:t>, es </a:t>
            </a:r>
            <a:r>
              <a:rPr lang="en-US" err="1"/>
              <a:t>el</a:t>
            </a:r>
            <a:r>
              <a:rPr lang="en-US" dirty="0"/>
              <a:t> </a:t>
            </a:r>
            <a:r>
              <a:rPr lang="en-US" err="1"/>
              <a:t>momento</a:t>
            </a:r>
            <a:r>
              <a:rPr lang="en-US" dirty="0"/>
              <a:t> de </a:t>
            </a:r>
            <a:r>
              <a:rPr lang="en-US" err="1"/>
              <a:t>comprobar</a:t>
            </a:r>
            <a:r>
              <a:rPr lang="en-US" dirty="0"/>
              <a:t> la </a:t>
            </a:r>
            <a:r>
              <a:rPr lang="en-US" err="1"/>
              <a:t>calidad</a:t>
            </a:r>
            <a:r>
              <a:rPr lang="en-US" dirty="0"/>
              <a:t> del </a:t>
            </a:r>
            <a:r>
              <a:rPr lang="en-US" err="1"/>
              <a:t>sonido</a:t>
            </a:r>
            <a:r>
              <a:rPr lang="en-US" dirty="0"/>
              <a:t> que </a:t>
            </a:r>
            <a:r>
              <a:rPr lang="en-US" err="1"/>
              <a:t>nos</a:t>
            </a:r>
            <a:r>
              <a:rPr lang="en-US" dirty="0"/>
              <a:t> </a:t>
            </a:r>
            <a:r>
              <a:rPr lang="en-US" err="1"/>
              <a:t>va</a:t>
            </a:r>
            <a:r>
              <a:rPr lang="en-US" dirty="0"/>
              <a:t> a </a:t>
            </a:r>
            <a:r>
              <a:rPr lang="en-US" err="1"/>
              <a:t>llegar</a:t>
            </a:r>
            <a:r>
              <a:rPr lang="en-US" dirty="0"/>
              <a:t> a </a:t>
            </a:r>
            <a:r>
              <a:rPr lang="en-US" err="1"/>
              <a:t>través</a:t>
            </a:r>
            <a:r>
              <a:rPr lang="en-US" dirty="0"/>
              <a:t> del </a:t>
            </a:r>
            <a:r>
              <a:rPr lang="en-US" err="1"/>
              <a:t>micrófono</a:t>
            </a:r>
            <a:r>
              <a:rPr lang="en-US" dirty="0"/>
              <a:t> (</a:t>
            </a:r>
            <a:r>
              <a:rPr lang="en-US" err="1"/>
              <a:t>ganancia</a:t>
            </a:r>
            <a:r>
              <a:rPr lang="en-US" dirty="0"/>
              <a:t>).</a:t>
            </a:r>
            <a:endParaRPr lang="en-US">
              <a:cs typeface="Calibri"/>
            </a:endParaRPr>
          </a:p>
          <a:p>
            <a:r>
              <a:rPr lang="en-US" dirty="0"/>
              <a:t>Por </a:t>
            </a:r>
            <a:r>
              <a:rPr lang="en-US" err="1"/>
              <a:t>ello</a:t>
            </a:r>
            <a:r>
              <a:rPr lang="en-US" dirty="0"/>
              <a:t>, es </a:t>
            </a:r>
            <a:r>
              <a:rPr lang="en-US" err="1"/>
              <a:t>necesario</a:t>
            </a:r>
            <a:r>
              <a:rPr lang="en-US" dirty="0"/>
              <a:t> </a:t>
            </a:r>
            <a:r>
              <a:rPr lang="en-US" err="1"/>
              <a:t>ir</a:t>
            </a:r>
            <a:r>
              <a:rPr lang="en-US" dirty="0"/>
              <a:t> </a:t>
            </a:r>
            <a:r>
              <a:rPr lang="en-US" err="1"/>
              <a:t>jugando</a:t>
            </a:r>
            <a:r>
              <a:rPr lang="en-US" dirty="0"/>
              <a:t> con </a:t>
            </a:r>
            <a:r>
              <a:rPr lang="en-US" err="1"/>
              <a:t>el</a:t>
            </a:r>
            <a:r>
              <a:rPr lang="en-US" dirty="0"/>
              <a:t> </a:t>
            </a:r>
            <a:r>
              <a:rPr lang="en-US" err="1"/>
              <a:t>botón</a:t>
            </a:r>
            <a:r>
              <a:rPr lang="en-US" dirty="0"/>
              <a:t> de </a:t>
            </a:r>
            <a:r>
              <a:rPr lang="en-US" b="1" dirty="0">
                <a:solidFill>
                  <a:srgbClr val="0070C0"/>
                </a:solidFill>
              </a:rPr>
              <a:t>control de </a:t>
            </a:r>
            <a:r>
              <a:rPr lang="en-US" b="1" err="1">
                <a:solidFill>
                  <a:srgbClr val="0070C0"/>
                </a:solidFill>
              </a:rPr>
              <a:t>ganancia</a:t>
            </a:r>
            <a:r>
              <a:rPr lang="en-US" dirty="0"/>
              <a:t> al </a:t>
            </a:r>
            <a:r>
              <a:rPr lang="en-US" err="1"/>
              <a:t>tiempo</a:t>
            </a:r>
            <a:r>
              <a:rPr lang="en-US" dirty="0"/>
              <a:t> que </a:t>
            </a:r>
            <a:r>
              <a:rPr lang="en-US" err="1"/>
              <a:t>alguien</a:t>
            </a:r>
            <a:r>
              <a:rPr lang="en-US" dirty="0"/>
              <a:t> </a:t>
            </a:r>
            <a:r>
              <a:rPr lang="en-US" err="1"/>
              <a:t>habla</a:t>
            </a:r>
            <a:r>
              <a:rPr lang="en-US" dirty="0"/>
              <a:t> </a:t>
            </a:r>
            <a:r>
              <a:rPr lang="en-US" err="1"/>
              <a:t>por</a:t>
            </a:r>
            <a:r>
              <a:rPr lang="en-US" dirty="0"/>
              <a:t> </a:t>
            </a:r>
            <a:r>
              <a:rPr lang="en-US" err="1"/>
              <a:t>el</a:t>
            </a:r>
            <a:r>
              <a:rPr lang="en-US" dirty="0"/>
              <a:t> micro.</a:t>
            </a:r>
            <a:endParaRPr lang="en-US">
              <a:cs typeface="Calibri"/>
            </a:endParaRPr>
          </a:p>
          <a:p>
            <a:r>
              <a:rPr lang="en-US" dirty="0"/>
              <a:t>La clave es que las </a:t>
            </a:r>
            <a:r>
              <a:rPr lang="en-US" b="1" err="1">
                <a:solidFill>
                  <a:srgbClr val="92D050"/>
                </a:solidFill>
              </a:rPr>
              <a:t>lucecitas</a:t>
            </a:r>
            <a:r>
              <a:rPr lang="en-US" dirty="0"/>
              <a:t> no </a:t>
            </a:r>
            <a:r>
              <a:rPr lang="en-US" err="1"/>
              <a:t>pasen</a:t>
            </a:r>
            <a:r>
              <a:rPr lang="en-US" dirty="0"/>
              <a:t> del 0.</a:t>
            </a:r>
            <a:endParaRPr lang="en-US">
              <a:cs typeface="Calibri"/>
            </a:endParaRPr>
          </a:p>
          <a:p>
            <a:r>
              <a:rPr lang="en-US" dirty="0"/>
              <a:t>Pero </a:t>
            </a:r>
            <a:r>
              <a:rPr lang="en-US" err="1"/>
              <a:t>sobre</a:t>
            </a:r>
            <a:r>
              <a:rPr lang="en-US" dirty="0"/>
              <a:t> </a:t>
            </a:r>
            <a:r>
              <a:rPr lang="en-US" err="1"/>
              <a:t>todo</a:t>
            </a:r>
            <a:r>
              <a:rPr lang="en-US" dirty="0"/>
              <a:t>, que NUNCA </a:t>
            </a:r>
            <a:r>
              <a:rPr lang="en-US" err="1"/>
              <a:t>lleguen</a:t>
            </a:r>
            <a:r>
              <a:rPr lang="en-US" dirty="0"/>
              <a:t> al </a:t>
            </a:r>
            <a:r>
              <a:rPr lang="en-US" b="1" dirty="0">
                <a:solidFill>
                  <a:srgbClr val="FF0000"/>
                </a:solidFill>
              </a:rPr>
              <a:t>10 (CLIP)</a:t>
            </a:r>
            <a:r>
              <a:rPr lang="en-US" dirty="0"/>
              <a:t>, </a:t>
            </a:r>
            <a:r>
              <a:rPr lang="en-US" err="1"/>
              <a:t>porque</a:t>
            </a:r>
            <a:r>
              <a:rPr lang="en-US" dirty="0"/>
              <a:t> </a:t>
            </a:r>
            <a:r>
              <a:rPr lang="en-US" err="1"/>
              <a:t>estaríamos</a:t>
            </a:r>
            <a:r>
              <a:rPr lang="en-US" dirty="0"/>
              <a:t> </a:t>
            </a:r>
            <a:r>
              <a:rPr lang="en-US" err="1"/>
              <a:t>trabajando</a:t>
            </a:r>
            <a:r>
              <a:rPr lang="en-US" dirty="0"/>
              <a:t> con un </a:t>
            </a:r>
            <a:r>
              <a:rPr lang="en-US" err="1"/>
              <a:t>sonido</a:t>
            </a:r>
            <a:r>
              <a:rPr lang="en-US" dirty="0"/>
              <a:t> </a:t>
            </a:r>
            <a:r>
              <a:rPr lang="en-US" err="1"/>
              <a:t>distorsionado</a:t>
            </a:r>
            <a:r>
              <a:rPr lang="en-US" dirty="0"/>
              <a:t> e </a:t>
            </a:r>
            <a:r>
              <a:rPr lang="en-US" err="1"/>
              <a:t>inservible</a:t>
            </a:r>
            <a:r>
              <a:rPr lang="en-US" dirty="0"/>
              <a:t>.</a:t>
            </a:r>
            <a:endParaRPr lang="en-US">
              <a:cs typeface="Calibri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F33D83-4622-5C4F-3034-C33098B5D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79F6069-8263-4296-913A-BC2234E8D32B}" type="datetime1">
              <a:rPr lang="en-US" smtClean="0"/>
              <a:pPr>
                <a:spcAft>
                  <a:spcPts val="600"/>
                </a:spcAft>
              </a:pPr>
              <a:t>1/31/2024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7C1018-0D69-91C8-D223-86FD93F45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5390B1-CDAF-F667-9980-E8170C932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19D70FC-1CFB-0D6D-9610-C88932595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368" y="479778"/>
            <a:ext cx="2792543" cy="5562600"/>
          </a:xfrm>
          <a:prstGeom prst="rect">
            <a:avLst/>
          </a:prstGeom>
        </p:spPr>
      </p:pic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0424BE27-35C5-D142-1883-E93BB2091A52}"/>
              </a:ext>
            </a:extLst>
          </p:cNvPr>
          <p:cNvSpPr/>
          <p:nvPr/>
        </p:nvSpPr>
        <p:spPr>
          <a:xfrm>
            <a:off x="9441744" y="1556456"/>
            <a:ext cx="977900" cy="4826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: hacia la izquierda 12">
            <a:extLst>
              <a:ext uri="{FF2B5EF4-FFF2-40B4-BE49-F238E27FC236}">
                <a16:creationId xmlns:a16="http://schemas.microsoft.com/office/drawing/2014/main" id="{B04AAC21-64AA-9490-C62D-9971072576A1}"/>
              </a:ext>
            </a:extLst>
          </p:cNvPr>
          <p:cNvSpPr/>
          <p:nvPr/>
        </p:nvSpPr>
        <p:spPr>
          <a:xfrm>
            <a:off x="10968567" y="746478"/>
            <a:ext cx="977900" cy="482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E42D240-F0F9-D2E0-45E7-437E25C24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64" y="1092200"/>
            <a:ext cx="1706472" cy="4114800"/>
          </a:xfrm>
          <a:prstGeom prst="rect">
            <a:avLst/>
          </a:prstGeom>
        </p:spPr>
      </p:pic>
      <p:sp>
        <p:nvSpPr>
          <p:cNvPr id="11" name="Flecha: hacia arriba 10">
            <a:extLst>
              <a:ext uri="{FF2B5EF4-FFF2-40B4-BE49-F238E27FC236}">
                <a16:creationId xmlns:a16="http://schemas.microsoft.com/office/drawing/2014/main" id="{163A9605-F388-49BF-7E8A-AE01CD43C703}"/>
              </a:ext>
            </a:extLst>
          </p:cNvPr>
          <p:cNvSpPr/>
          <p:nvPr/>
        </p:nvSpPr>
        <p:spPr>
          <a:xfrm>
            <a:off x="876300" y="5054600"/>
            <a:ext cx="482600" cy="97790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155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D98042E-C256-90DF-B476-2DE32ADAC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10119545" cy="1956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/>
              <a:t>¿TODO LISTO PARA GRABAR?</a:t>
            </a:r>
            <a:endParaRPr lang="es-ES"/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618CCB-82A6-25E1-CC81-353B9B82F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/>
              <a:t>NOOOOOOOOOO.</a:t>
            </a:r>
          </a:p>
          <a:p>
            <a:r>
              <a:rPr lang="en-US" sz="2200" err="1"/>
              <a:t>Necesitamos</a:t>
            </a:r>
            <a:r>
              <a:rPr lang="en-US" sz="2200" dirty="0"/>
              <a:t> </a:t>
            </a:r>
            <a:r>
              <a:rPr lang="en-US" sz="2200" err="1"/>
              <a:t>conectar</a:t>
            </a:r>
            <a:r>
              <a:rPr lang="en-US" sz="2200" dirty="0"/>
              <a:t> la mesa a la </a:t>
            </a:r>
            <a:r>
              <a:rPr lang="en-US" sz="2200" err="1"/>
              <a:t>grabadora</a:t>
            </a:r>
            <a:r>
              <a:rPr lang="en-US" sz="2200" dirty="0"/>
              <a:t>. </a:t>
            </a:r>
          </a:p>
          <a:p>
            <a:r>
              <a:rPr lang="en-US" sz="2200" dirty="0"/>
              <a:t>En </a:t>
            </a:r>
            <a:r>
              <a:rPr lang="en-US" sz="2200" dirty="0" err="1"/>
              <a:t>este</a:t>
            </a:r>
            <a:r>
              <a:rPr lang="en-US" sz="2200" dirty="0"/>
              <a:t> </a:t>
            </a:r>
            <a:r>
              <a:rPr lang="en-US" sz="2200" dirty="0" err="1"/>
              <a:t>caso</a:t>
            </a:r>
            <a:r>
              <a:rPr lang="en-US" sz="2200" dirty="0"/>
              <a:t> al PC o laptop y al </a:t>
            </a:r>
            <a:r>
              <a:rPr lang="en-US" sz="2200" dirty="0" err="1"/>
              <a:t>programa</a:t>
            </a:r>
            <a:r>
              <a:rPr lang="en-US" sz="2200" dirty="0"/>
              <a:t> audacity </a:t>
            </a:r>
            <a:r>
              <a:rPr lang="en-US" sz="2200" dirty="0" err="1"/>
              <a:t>instalado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nuestro</a:t>
            </a:r>
            <a:r>
              <a:rPr lang="en-US" sz="2200" dirty="0"/>
              <a:t> </a:t>
            </a:r>
            <a:r>
              <a:rPr lang="en-US" sz="2200" dirty="0" err="1"/>
              <a:t>ordenador</a:t>
            </a:r>
            <a:r>
              <a:rPr lang="en-US" sz="2200" dirty="0"/>
              <a:t> que </a:t>
            </a:r>
            <a:r>
              <a:rPr lang="en-US" sz="2200" dirty="0" err="1"/>
              <a:t>nos</a:t>
            </a:r>
            <a:r>
              <a:rPr lang="en-US" sz="2200" dirty="0"/>
              <a:t> </a:t>
            </a:r>
            <a:r>
              <a:rPr lang="en-US" sz="2200" dirty="0" err="1"/>
              <a:t>va</a:t>
            </a:r>
            <a:r>
              <a:rPr lang="en-US" sz="2200" dirty="0"/>
              <a:t> a </a:t>
            </a:r>
            <a:r>
              <a:rPr lang="en-US" sz="2200" dirty="0" err="1"/>
              <a:t>permitir</a:t>
            </a:r>
            <a:r>
              <a:rPr lang="en-US" sz="2200" dirty="0"/>
              <a:t> ,no solo </a:t>
            </a:r>
            <a:r>
              <a:rPr lang="en-US" sz="2200" dirty="0" err="1"/>
              <a:t>grabar</a:t>
            </a:r>
            <a:r>
              <a:rPr lang="en-US" sz="2200" dirty="0"/>
              <a:t>, </a:t>
            </a:r>
            <a:r>
              <a:rPr lang="en-US" sz="2200" dirty="0" err="1"/>
              <a:t>sino</a:t>
            </a:r>
            <a:r>
              <a:rPr lang="en-US" sz="2200" dirty="0"/>
              <a:t> </a:t>
            </a:r>
            <a:r>
              <a:rPr lang="en-US" sz="2200" dirty="0" err="1"/>
              <a:t>editar</a:t>
            </a:r>
            <a:r>
              <a:rPr lang="en-US" sz="2200" dirty="0"/>
              <a:t> </a:t>
            </a:r>
            <a:r>
              <a:rPr lang="en-US" sz="2200" dirty="0" err="1"/>
              <a:t>sobre</a:t>
            </a:r>
            <a:r>
              <a:rPr lang="en-US" sz="2200" dirty="0"/>
              <a:t> lo </a:t>
            </a:r>
            <a:r>
              <a:rPr lang="en-US" sz="2200" dirty="0" err="1"/>
              <a:t>grabado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 </a:t>
            </a:r>
            <a:r>
              <a:rPr lang="en-US" sz="2200" dirty="0" err="1"/>
              <a:t>postproducción</a:t>
            </a:r>
            <a:r>
              <a:rPr lang="en-US" sz="2200" dirty="0"/>
              <a:t>.</a:t>
            </a:r>
            <a:endParaRPr lang="en-US" sz="2200">
              <a:ea typeface="Calibri"/>
              <a:cs typeface="Calibri"/>
            </a:endParaRP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70A3BEA-4CD7-2FC5-9939-FA305175D0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F88DB08-3B01-46DD-99F2-F6F6334EA66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1/31/2024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8C1250B-258C-2409-412B-71517A8DD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3A65404-5F90-74DF-9A86-581DE452F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68AC1EC-23E2-4F0E-A5A4-674EC8DB954E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9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3" name="Elementos multimedia en línea 2" title="Tutorial 1: Cómo conectar una consola/mixer con la computadora para un estudio de radio o grabación">
            <a:hlinkClick r:id="" action="ppaction://media"/>
            <a:extLst>
              <a:ext uri="{FF2B5EF4-FFF2-40B4-BE49-F238E27FC236}">
                <a16:creationId xmlns:a16="http://schemas.microsoft.com/office/drawing/2014/main" id="{D04E137E-ECC8-34EE-3B37-B123D63B9E1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78896" y="2195424"/>
            <a:ext cx="7050927" cy="426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13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Office Theme</vt:lpstr>
      <vt:lpstr>RADIO ESCOLAR</vt:lpstr>
      <vt:lpstr>¿Qué es una radio escolar?</vt:lpstr>
      <vt:lpstr>¿Con qué dispositivos contamos para hacer radio escolar en el centro?</vt:lpstr>
      <vt:lpstr>MESA DE MEZCLAS</vt:lpstr>
      <vt:lpstr>Control de ganancia 1</vt:lpstr>
      <vt:lpstr>Control de ganancia 2 </vt:lpstr>
      <vt:lpstr>Control de ganancia 3 </vt:lpstr>
      <vt:lpstr>Control de ganancia 4 </vt:lpstr>
      <vt:lpstr>¿TODO LISTO PARA GRABAR?</vt:lpstr>
      <vt:lpstr>Nuestro aliado</vt:lpstr>
      <vt:lpstr>Ya contamos con los medios y con la tecnología necesaria, </vt:lpstr>
      <vt:lpstr>Ahora te toca a ti.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533</cp:revision>
  <dcterms:created xsi:type="dcterms:W3CDTF">2023-11-08T12:23:41Z</dcterms:created>
  <dcterms:modified xsi:type="dcterms:W3CDTF">2024-01-31T14:37:50Z</dcterms:modified>
</cp:coreProperties>
</file>