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97" r:id="rId3"/>
    <p:sldId id="280" r:id="rId4"/>
    <p:sldId id="274" r:id="rId5"/>
    <p:sldId id="337" r:id="rId6"/>
    <p:sldId id="338" r:id="rId7"/>
    <p:sldId id="339" r:id="rId8"/>
    <p:sldId id="351" r:id="rId9"/>
    <p:sldId id="358" r:id="rId10"/>
    <p:sldId id="355" r:id="rId11"/>
    <p:sldId id="294" r:id="rId12"/>
    <p:sldId id="354" r:id="rId13"/>
    <p:sldId id="359" r:id="rId14"/>
    <p:sldId id="360" r:id="rId15"/>
    <p:sldId id="285" r:id="rId16"/>
    <p:sldId id="372" r:id="rId17"/>
    <p:sldId id="341" r:id="rId18"/>
    <p:sldId id="344" r:id="rId19"/>
    <p:sldId id="368" r:id="rId20"/>
    <p:sldId id="345" r:id="rId21"/>
    <p:sldId id="347" r:id="rId22"/>
    <p:sldId id="346" r:id="rId23"/>
    <p:sldId id="369" r:id="rId24"/>
    <p:sldId id="356" r:id="rId25"/>
    <p:sldId id="361" r:id="rId26"/>
    <p:sldId id="286" r:id="rId27"/>
    <p:sldId id="366" r:id="rId28"/>
    <p:sldId id="353" r:id="rId29"/>
    <p:sldId id="371" r:id="rId30"/>
    <p:sldId id="370" r:id="rId31"/>
    <p:sldId id="367" r:id="rId32"/>
    <p:sldId id="364" r:id="rId33"/>
    <p:sldId id="320" r:id="rId34"/>
    <p:sldId id="332" r:id="rId35"/>
    <p:sldId id="308" r:id="rId36"/>
    <p:sldId id="257" r:id="rId37"/>
    <p:sldId id="270" r:id="rId38"/>
    <p:sldId id="309" r:id="rId39"/>
    <p:sldId id="282" r:id="rId40"/>
    <p:sldId id="350" r:id="rId41"/>
    <p:sldId id="269" r:id="rId42"/>
    <p:sldId id="284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97CFB-0DFA-45BC-A32B-5F54F4AE99CB}" type="datetimeFigureOut">
              <a:rPr lang="es-ES" smtClean="0"/>
              <a:pPr/>
              <a:t>17/12/2024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/>
              <a:t>Si todo te da igual, no te salen las cuentas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CC888-2503-41F0-A32B-4FB8BAE0546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6229-C933-4BD2-837F-D0C677611F58}" type="datetimeFigureOut">
              <a:rPr lang="es-ES" smtClean="0"/>
              <a:pPr/>
              <a:t>17/12/2024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/>
              <a:t>Si todo te da igual, no te salen las cuentas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FA101-795D-4C42-BCAE-BC67B30B421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FA101-795D-4C42-BCAE-BC67B30B4216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Si todo te da igual, no te salen las cuentas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B0479-1664-4B93-A610-600DF2049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BD6FE5-E4D2-4E3E-96F5-6FB445951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8D8D31-02DD-4511-8203-A44D2B5C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E9D0-AE90-4991-850D-E0F9AD3731C4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5D8167-A6DF-4D8D-B9BB-B5C78F94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CA3EF3-C49B-4E38-AC77-06102C0C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1437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1AF33-734A-4D9D-BA98-3A68FAA2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36245A-975E-4C66-B003-D2DB31C31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E5A1F4-045A-4027-94AD-D253599E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62A3-AFEE-4CB1-AD6F-A689436B6517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942EC3-B2C4-44E7-91B2-41F0D95C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00D430-ECB4-4600-B8FC-EE1EF3FA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990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CE00F5-0E19-4073-A0FB-C9FA040B3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A9925F-061B-4E1F-97B4-C0D2C555C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71BFCE-55B3-4D27-9B07-5921CB77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19F8-3C93-493A-8404-275ED79767CC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5392-A31C-4BA0-A24C-30CC671A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DFB4C0-2B12-4952-B917-DA08F3BF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552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43C22-108D-4707-AB0E-9DA213B5C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E71000-2352-4DE5-87E2-CA4C1E018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EA826B-E2C4-4CC4-A5ED-3A41C1370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2A1-8A20-4BB0-AF13-500ECC94AAEB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B96D26-FF3E-401D-A64C-BB6E6043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2C232A-CF26-4BF9-8196-C297FAC3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09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DE214-3051-4099-866E-2EC5DF80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6F65CB-D59F-41BC-8081-E9C664094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0548AB-516F-4ABA-B405-2642C885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EB7E-9A31-4AB2-AAAD-200938D8B7B6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753991-520E-4F75-AC5B-CDC7DDE8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B43F80-4059-4A8A-9FD1-95E94CBFE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40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AD6C2-6617-4AC9-B4C2-CF3C87C8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555366-36E6-41F2-823A-49DE9BBF5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C4BA14-A389-43A0-BF7A-C41548F70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7D655B-3260-4529-A8DB-4C057AE2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235C1-F0A5-4CB5-B81D-6293E06EA365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BA35F2-5C75-43EA-89F9-EE6FD487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D94711-6C5B-424B-BA27-A41E4E5E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389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C50E2-AB36-4B46-A649-78D451BF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F0CA63-8AFD-4886-A85B-12C88BBE2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D0BEDB-D67B-4028-A985-99E4DD199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E8649B1-A098-4EDF-8882-DCE549D11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D5FAA57-0070-492D-BDD8-042194C7F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C21418A-5DF2-4A1F-9BBE-39CA174B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B373-1452-4056-AA8B-B953188CFF00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E9857F-3354-4AEC-8FA5-D77FA0B6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CB00228-14F6-45D3-8B48-C3E1FE7D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1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C487B-772D-44AA-85DF-0A1F0BC7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9FC99B7-6A8B-47C3-9ECA-ABB34168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0321-F2CC-4C00-8DAB-EEFEF4E6F57D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78BEA1-2163-4E01-8D5B-418F75351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7B32A-E81E-455F-9972-64DCA23E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4221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86643F6-481C-43EC-BB61-37110C9F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E74D-71B8-4906-9EE5-817AFD6691BA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BCBEA9-6276-400B-BCCA-01389C9F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ABBA66-3778-4B68-B430-AB08A558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17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C6ABD-EAC8-4EC5-AB2A-AD68B5D4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DC02B3-1DDB-48F5-8524-5DC2D3F00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3841B6E-5DEA-4506-A544-190934812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30E1D8-908E-4DFC-B364-50411F83F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D4D8-8491-428C-9C23-7DACD758622A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FC2414-C710-493E-A40A-1B9C2D65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69AAAB-261D-4605-B2B9-50A7D2CD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978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0CA82-29BE-420F-819B-5143E382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7B24B9D-F452-4CC6-AEE4-758FD6927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B18E02-C34E-4BBE-B1E0-00CBB917E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F58EEF-0881-4726-B8DC-328CBA522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79D8-FAC2-45E1-9B33-E66875108FDD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557E1C-C63C-42CA-A5A7-D5D350CB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64C6EF-FFBA-47C4-AED9-010DC4EC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64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5A1872D-FB82-47B7-B693-70FA72F9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F97B7A-1615-42E2-A123-4DD45FFF1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29EDF3-09BA-486A-AD7F-3806ED15BB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4244F-FB03-4E4C-AC6A-49D149608BEC}" type="datetime1">
              <a:rPr lang="es-ES" smtClean="0"/>
              <a:pPr/>
              <a:t>17/12/2024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BFC22B-95CC-44E5-9559-2EB54DE06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B2BC9F-CB10-48F7-A238-E90956CCB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48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JP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B3TxibVmzc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JP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JPG"/><Relationship Id="rId7" Type="http://schemas.openxmlformats.org/officeDocument/2006/relationships/hyperlink" Target="https://view.genial.ly/5ebcf861e87b0e0d2560a831" TargetMode="External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JPG"/><Relationship Id="rId7" Type="http://schemas.openxmlformats.org/officeDocument/2006/relationships/image" Target="../media/image48.png"/><Relationship Id="rId12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hyperlink" Target="https://www.matematicasinclusivas.com/4o-cuarto-educacion-primaria/ejercicios-representacion-plano/" TargetMode="External"/><Relationship Id="rId5" Type="http://schemas.openxmlformats.org/officeDocument/2006/relationships/image" Target="../media/image40.png"/><Relationship Id="rId10" Type="http://schemas.openxmlformats.org/officeDocument/2006/relationships/image" Target="../media/image51.jpeg"/><Relationship Id="rId4" Type="http://schemas.openxmlformats.org/officeDocument/2006/relationships/image" Target="../media/image39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D4C07-B086-4C48-A031-B9D383E33F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FEADAD-E489-46C1-9ED2-49B1ECCF7A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s-ES" dirty="0">
              <a:cs typeface="Calibri"/>
            </a:endParaRPr>
          </a:p>
        </p:txBody>
      </p:sp>
      <p:sp>
        <p:nvSpPr>
          <p:cNvPr id="20484" name="AutoShape 4" descr="Resultado de imagen de cfie miranda de eb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25125" y="6356350"/>
            <a:ext cx="6044339" cy="365125"/>
          </a:xfrm>
        </p:spPr>
        <p:txBody>
          <a:bodyPr/>
          <a:lstStyle/>
          <a:p>
            <a:r>
              <a:rPr lang="es-ES" dirty="0"/>
              <a:t>" Dedicado a mi madre, la primera persona que me enseño que menos por menos es más"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5A68E6-FC0C-430A-B2BB-B6A1BD864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85" y="1294002"/>
            <a:ext cx="9426429" cy="3963798"/>
          </a:xfrm>
          <a:prstGeom prst="rect">
            <a:avLst/>
          </a:prstGeom>
        </p:spPr>
      </p:pic>
      <p:pic>
        <p:nvPicPr>
          <p:cNvPr id="10" name="Marcador de contenido 7">
            <a:extLst>
              <a:ext uri="{FF2B5EF4-FFF2-40B4-BE49-F238E27FC236}">
                <a16:creationId xmlns:a16="http://schemas.microsoft.com/office/drawing/2014/main" id="{E4867E1E-E097-4D64-98D6-BF6AFF998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1" name="Marcador de contenido 7">
            <a:extLst>
              <a:ext uri="{FF2B5EF4-FFF2-40B4-BE49-F238E27FC236}">
                <a16:creationId xmlns:a16="http://schemas.microsoft.com/office/drawing/2014/main" id="{DBFEF0FA-7830-42F4-A585-A938DF044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2428"/>
            <a:ext cx="1445572" cy="14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0126" y="299273"/>
            <a:ext cx="8267230" cy="1325563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C00000"/>
                </a:solidFill>
                <a:latin typeface="Adventure"/>
              </a:rPr>
              <a:t>¿Y POR QUÉ NO EN MATEMÁTICAS?</a:t>
            </a:r>
            <a:endParaRPr lang="es-ES" sz="3600" dirty="0">
              <a:latin typeface="Adventure"/>
              <a:cs typeface="Calibri Light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D79B3879-493E-492C-9F16-56B341209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98B9ED2-309C-4462-A0D3-C54D0431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2050" name="Picture 2" descr="ENCUESTA | ¿Crees que la vuelta al cole será segura? - La Opinión de Zamora">
            <a:extLst>
              <a:ext uri="{FF2B5EF4-FFF2-40B4-BE49-F238E27FC236}">
                <a16:creationId xmlns:a16="http://schemas.microsoft.com/office/drawing/2014/main" id="{83144490-B109-4987-8C21-25B5C54F8D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21" y="1851463"/>
            <a:ext cx="5267735" cy="29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2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¿CÓMO ES MI AULA?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6F49697-F0BD-4CF7-8A71-CCC0CE434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98" y="1825625"/>
            <a:ext cx="5512971" cy="4351338"/>
          </a:xfr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A3223DB4-5523-4955-96EA-88E78807D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15DBA0-74F7-46B4-8903-F8DB4C31E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4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¿CÓMO ES MI AULA?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A3223DB4-5523-4955-96EA-88E78807D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C6FD18B1-9098-4476-9207-982201385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64" y="1690688"/>
            <a:ext cx="4745805" cy="448627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52D9CF4-C264-431C-907C-5474DFA5B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DIBUJA TU CLASE 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A3223DB4-5523-4955-96EA-88E78807D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3385FE-35D2-4A1F-8BE9-54750E35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EEE91F6-97AE-458C-BE8A-7E255074A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1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DIBUJA TU CLASE IDEAL 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A3223DB4-5523-4955-96EA-88E78807D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3385FE-35D2-4A1F-8BE9-54750E35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38EE660-F0AC-4F7F-9406-16080A2DB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9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0126" y="299273"/>
            <a:ext cx="8267230" cy="1325563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C00000"/>
                </a:solidFill>
                <a:latin typeface="Adventure"/>
                <a:cs typeface="Calibri Light"/>
              </a:rPr>
              <a:t>MATERIALES</a:t>
            </a:r>
            <a:endParaRPr lang="es-ES" sz="3600" dirty="0">
              <a:latin typeface="Adventure"/>
              <a:cs typeface="Calibri Light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D79B3879-493E-492C-9F16-56B341209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98B9ED2-309C-4462-A0D3-C54D0431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1026" name="Picture 2" descr="Los 3 cerditos – Cuentos infantiles">
            <a:extLst>
              <a:ext uri="{FF2B5EF4-FFF2-40B4-BE49-F238E27FC236}">
                <a16:creationId xmlns:a16="http://schemas.microsoft.com/office/drawing/2014/main" id="{BB9BF56E-826E-42B9-BF89-F73732C990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87" y="2038028"/>
            <a:ext cx="4172413" cy="328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0126" y="299273"/>
            <a:ext cx="8267230" cy="1325563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C00000"/>
                </a:solidFill>
                <a:latin typeface="Adventure"/>
                <a:cs typeface="Calibri Light"/>
              </a:rPr>
              <a:t>MATERIALES</a:t>
            </a:r>
            <a:endParaRPr lang="es-ES" sz="3600" dirty="0">
              <a:latin typeface="Adventure"/>
              <a:cs typeface="Calibri Light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D79B3879-493E-492C-9F16-56B341209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98B9ED2-309C-4462-A0D3-C54D0431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2050" name="Picture 2" descr="6 productos tecnológicos que puedes comprar en IKEA">
            <a:extLst>
              <a:ext uri="{FF2B5EF4-FFF2-40B4-BE49-F238E27FC236}">
                <a16:creationId xmlns:a16="http://schemas.microsoft.com/office/drawing/2014/main" id="{401028F2-316D-4565-B45C-4778D2AB73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42" y="2332496"/>
            <a:ext cx="4486375" cy="298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733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C                     con C de CÁLCULO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7A055C1-307F-4CC5-A613-657BD43A4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1408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B7EA31-995C-43EA-81F8-0D771DB09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83" y="1772826"/>
            <a:ext cx="4763165" cy="29436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85AB981-4B18-43FF-9E01-1B29424A2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39" y="1364050"/>
            <a:ext cx="2729917" cy="27299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31DC7F2-129F-409E-9A9D-524940823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35" y="3767328"/>
            <a:ext cx="2618503" cy="26628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B62273E-C2AC-49FC-9856-9439CC438D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353" y="3804445"/>
            <a:ext cx="2724150" cy="16764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191673C-CDD4-4A3D-81A7-D963B446C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47" y="4093967"/>
            <a:ext cx="2857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                       con R de RETOS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6CACD4D-A0CC-4F5B-81B1-61C289E74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1408" cy="4351338"/>
          </a:xfrm>
        </p:spPr>
      </p:pic>
      <p:pic>
        <p:nvPicPr>
          <p:cNvPr id="1026" name="Picture 2" descr="Pánico O Magia? | Desata Tu Potencial">
            <a:extLst>
              <a:ext uri="{FF2B5EF4-FFF2-40B4-BE49-F238E27FC236}">
                <a16:creationId xmlns:a16="http://schemas.microsoft.com/office/drawing/2014/main" id="{3336B9F7-3E53-4BE2-B246-85E5AD76E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41" y="1943098"/>
            <a:ext cx="236707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io 2024 en Español Para Nevera Imanes Magnetico, Agenda 2024, 20 X  15 Cm Colores Año Pizarra Magnetica, Pared. (Español) : Amazon.es: Oficina  y papelería">
            <a:extLst>
              <a:ext uri="{FF2B5EF4-FFF2-40B4-BE49-F238E27FC236}">
                <a16:creationId xmlns:a16="http://schemas.microsoft.com/office/drawing/2014/main" id="{2BF92E43-A9E7-4A20-9898-DC0EF12A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620" y="1934144"/>
            <a:ext cx="1830576" cy="138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ertijos visuales - ¿Puedes resolver todos los acertijos?">
            <a:extLst>
              <a:ext uri="{FF2B5EF4-FFF2-40B4-BE49-F238E27FC236}">
                <a16:creationId xmlns:a16="http://schemas.microsoft.com/office/drawing/2014/main" id="{1AEFF0DC-A5AD-4D8B-A202-CE07B9CA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83" y="3930354"/>
            <a:ext cx="1703617" cy="169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lculo mental con depresores - Aprendiendo matemáticas">
            <a:extLst>
              <a:ext uri="{FF2B5EF4-FFF2-40B4-BE49-F238E27FC236}">
                <a16:creationId xmlns:a16="http://schemas.microsoft.com/office/drawing/2014/main" id="{C07DD3DE-7BF6-477D-B5BD-E11BDB66F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76793"/>
            <a:ext cx="2445414" cy="15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13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                       con R de retos motrices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23" y="1"/>
            <a:ext cx="2432576" cy="898901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2050" name="Picture 2" descr="M.C.D Y M.C.M by Luis Sanchez on Prezi">
            <a:extLst>
              <a:ext uri="{FF2B5EF4-FFF2-40B4-BE49-F238E27FC236}">
                <a16:creationId xmlns:a16="http://schemas.microsoft.com/office/drawing/2014/main" id="{07D40FFA-5E28-4054-ADC0-6E0722724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43075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s números decimales en inglés">
            <a:extLst>
              <a:ext uri="{FF2B5EF4-FFF2-40B4-BE49-F238E27FC236}">
                <a16:creationId xmlns:a16="http://schemas.microsoft.com/office/drawing/2014/main" id="{27021E9C-3CAC-430A-AABA-54543CB8B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918" y="174307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Ángulos - Dibujo Técnico Bachillerato">
            <a:extLst>
              <a:ext uri="{FF2B5EF4-FFF2-40B4-BE49-F238E27FC236}">
                <a16:creationId xmlns:a16="http://schemas.microsoft.com/office/drawing/2014/main" id="{D0F5A617-7308-4002-AEFD-3421CEE3A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9" y="406908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co el Chato - Ayuda para tu tarea de primaria, secundaria y preparatoria">
            <a:extLst>
              <a:ext uri="{FF2B5EF4-FFF2-40B4-BE49-F238E27FC236}">
                <a16:creationId xmlns:a16="http://schemas.microsoft.com/office/drawing/2014/main" id="{D2D7FE52-ADE3-4D61-A8AE-FB3F5E97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28" y="4202113"/>
            <a:ext cx="35337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edidas de longitud, peso y capacidad – Cuadernillo de actividades">
            <a:extLst>
              <a:ext uri="{FF2B5EF4-FFF2-40B4-BE49-F238E27FC236}">
                <a16:creationId xmlns:a16="http://schemas.microsoft.com/office/drawing/2014/main" id="{CBD92F31-71B2-4F83-920A-FF86BF45B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43" y="3803650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3AE7B02-B80B-46EC-9CE2-8B7D8F371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4" name="Marcador de contenido 3">
            <a:extLst>
              <a:ext uri="{FF2B5EF4-FFF2-40B4-BE49-F238E27FC236}">
                <a16:creationId xmlns:a16="http://schemas.microsoft.com/office/drawing/2014/main" id="{93E92458-4492-47E7-AE9C-6274BB495B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0400" cy="4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3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53373" cy="365125"/>
          </a:xfrm>
        </p:spPr>
        <p:txBody>
          <a:bodyPr/>
          <a:lstStyle/>
          <a:p>
            <a:r>
              <a:rPr lang="es-ES" dirty="0"/>
              <a:t>"</a:t>
            </a:r>
            <a:r>
              <a:rPr lang="es-ES" i="1" dirty="0"/>
              <a:t>Si quiere trabajadores creativos, dales tiempo suficiente para jugar.</a:t>
            </a:r>
            <a:r>
              <a:rPr lang="es-ES" dirty="0"/>
              <a:t> John Cleese"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03A96-3234-4469-8A01-BEBC11E4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dirty="0">
                <a:cs typeface="Calibri"/>
              </a:rPr>
              <a:t>   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993FFD4-DBBC-432F-974D-3CA870F1B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10" name="Marcador de contenido 7">
            <a:extLst>
              <a:ext uri="{FF2B5EF4-FFF2-40B4-BE49-F238E27FC236}">
                <a16:creationId xmlns:a16="http://schemas.microsoft.com/office/drawing/2014/main" id="{20E051A5-E045-4F52-810F-7B1AD5428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514721-B893-459E-9637-F2A17EAD3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17" y="3847721"/>
            <a:ext cx="2257730" cy="23292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21C86B-D65E-46FD-900F-473F00377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17" y="1825625"/>
            <a:ext cx="2872297" cy="18066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FC1B211-B413-418A-8C3B-C19055B9A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72" y="1452563"/>
            <a:ext cx="2400780" cy="23241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A58FDEF-2991-4EEF-8112-30C6F9916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67" y="4457700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49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                       con E de experiencias motrices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23" y="1"/>
            <a:ext cx="2432576" cy="898901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CC9B7BE-ECB6-4836-A598-5B31468EB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1408" cy="4351338"/>
          </a:xfrm>
        </p:spPr>
      </p:pic>
      <p:pic>
        <p:nvPicPr>
          <p:cNvPr id="1026" name="Picture 2" descr="La importancia del descanso activo en nuestros peques, tarjetas para  trabajarlo">
            <a:extLst>
              <a:ext uri="{FF2B5EF4-FFF2-40B4-BE49-F238E27FC236}">
                <a16:creationId xmlns:a16="http://schemas.microsoft.com/office/drawing/2014/main" id="{8729601B-79D9-41E4-824E-CF03DF8C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94" y="2419108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rendizaje en Movimiento">
            <a:extLst>
              <a:ext uri="{FF2B5EF4-FFF2-40B4-BE49-F238E27FC236}">
                <a16:creationId xmlns:a16="http://schemas.microsoft.com/office/drawing/2014/main" id="{3C9CB5B1-5647-4531-AC1E-A87032321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251486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09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996912" cy="365125"/>
          </a:xfrm>
        </p:spPr>
        <p:txBody>
          <a:bodyPr/>
          <a:lstStyle/>
          <a:p>
            <a:endParaRPr lang="es-ES" dirty="0"/>
          </a:p>
          <a:p>
            <a:r>
              <a:rPr lang="es-ES" dirty="0"/>
              <a:t> Lo que se les dé a los niños, ellos darán a la sociedad“ Karl. E </a:t>
            </a:r>
            <a:r>
              <a:rPr lang="es-ES" dirty="0" err="1"/>
              <a:t>Menninger</a:t>
            </a:r>
            <a:endParaRPr lang="es-ES" dirty="0"/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3" name="Elementos multimedia en línea 2" title="iPad vs papel higienico">
            <a:hlinkClick r:id="" action="ppaction://media"/>
            <a:extLst>
              <a:ext uri="{FF2B5EF4-FFF2-40B4-BE49-F238E27FC236}">
                <a16:creationId xmlns:a16="http://schemas.microsoft.com/office/drawing/2014/main" id="{CD99451D-EFB6-44DA-B1AB-82B0E93F74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33476" y="1803896"/>
            <a:ext cx="6191074" cy="38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65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674379" y="6356350"/>
            <a:ext cx="4915948" cy="365125"/>
          </a:xfrm>
        </p:spPr>
        <p:txBody>
          <a:bodyPr/>
          <a:lstStyle/>
          <a:p>
            <a:r>
              <a:rPr lang="es-ES" dirty="0"/>
              <a:t>" Lo que se les dé a los niños, ellos darán a la sociedad“ Karl. E </a:t>
            </a:r>
            <a:r>
              <a:rPr lang="es-ES" dirty="0" err="1"/>
              <a:t>Menninger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5E74E4A-7268-45BC-AD47-9FBB11947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1408" cy="4351338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B23EF8-2CEA-4537-933E-E640E0C8D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08" y="0"/>
            <a:ext cx="3361408" cy="4351337"/>
          </a:xfrm>
          <a:prstGeom prst="rect">
            <a:avLst/>
          </a:prstGeom>
        </p:spPr>
      </p:pic>
      <p:pic>
        <p:nvPicPr>
          <p:cNvPr id="11" name="Marcador de contenido 3">
            <a:extLst>
              <a:ext uri="{FF2B5EF4-FFF2-40B4-BE49-F238E27FC236}">
                <a16:creationId xmlns:a16="http://schemas.microsoft.com/office/drawing/2014/main" id="{633D349F-843E-40AD-8B05-9B0D00E2A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16" y="1141413"/>
            <a:ext cx="2304437" cy="298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26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674379" y="6356350"/>
            <a:ext cx="4915948" cy="365125"/>
          </a:xfrm>
        </p:spPr>
        <p:txBody>
          <a:bodyPr/>
          <a:lstStyle/>
          <a:p>
            <a:r>
              <a:rPr lang="es-ES" dirty="0"/>
              <a:t>" Lo que se les dé a los niños, ellos darán a la sociedad“ Karl. E </a:t>
            </a:r>
            <a:r>
              <a:rPr lang="es-ES" dirty="0" err="1"/>
              <a:t>Menninger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5E74E4A-7268-45BC-AD47-9FBB11947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1408" cy="4351338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B23EF8-2CEA-4537-933E-E640E0C8D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08" y="0"/>
            <a:ext cx="3361408" cy="4351337"/>
          </a:xfrm>
          <a:prstGeom prst="rect">
            <a:avLst/>
          </a:prstGeom>
        </p:spPr>
      </p:pic>
      <p:pic>
        <p:nvPicPr>
          <p:cNvPr id="11" name="Marcador de contenido 3">
            <a:extLst>
              <a:ext uri="{FF2B5EF4-FFF2-40B4-BE49-F238E27FC236}">
                <a16:creationId xmlns:a16="http://schemas.microsoft.com/office/drawing/2014/main" id="{633D349F-843E-40AD-8B05-9B0D00E2A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16" y="1141413"/>
            <a:ext cx="2304437" cy="2983090"/>
          </a:xfrm>
          <a:prstGeom prst="rect">
            <a:avLst/>
          </a:prstGeom>
        </p:spPr>
      </p:pic>
      <p:pic>
        <p:nvPicPr>
          <p:cNvPr id="3074" name="Picture 2" descr="Robótica educativa en infantil: el futuro, hoy – VOCA Editorial">
            <a:extLst>
              <a:ext uri="{FF2B5EF4-FFF2-40B4-BE49-F238E27FC236}">
                <a16:creationId xmlns:a16="http://schemas.microsoft.com/office/drawing/2014/main" id="{FA61BB13-0D10-445E-89B5-BD140C64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04" y="412450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presoras 3D para la Educación - Impresión 3D Educación | IT3D Group">
            <a:extLst>
              <a:ext uri="{FF2B5EF4-FFF2-40B4-BE49-F238E27FC236}">
                <a16:creationId xmlns:a16="http://schemas.microsoft.com/office/drawing/2014/main" id="{30A62DA0-0D10-459B-B808-B432FA0F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78" y="3743502"/>
            <a:ext cx="18288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82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640" y="-304159"/>
            <a:ext cx="10354159" cy="1994847"/>
          </a:xfrm>
        </p:spPr>
        <p:txBody>
          <a:bodyPr>
            <a:normAutofit/>
          </a:bodyPr>
          <a:lstStyle/>
          <a:p>
            <a:r>
              <a:rPr lang="es-ES" sz="4000" dirty="0">
                <a:solidFill>
                  <a:srgbClr val="FF0000"/>
                </a:solidFill>
              </a:rPr>
              <a:t>                                                      </a:t>
            </a:r>
            <a:r>
              <a:rPr lang="es-ES" sz="2400" b="1" dirty="0">
                <a:solidFill>
                  <a:srgbClr val="FF0000"/>
                </a:solidFill>
              </a:rPr>
              <a:t>RETOS INICIO</a:t>
            </a:r>
            <a:endParaRPr lang="es-ES" sz="2400" b="1" dirty="0">
              <a:solidFill>
                <a:srgbClr val="FF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674379" y="6356350"/>
            <a:ext cx="4915948" cy="365125"/>
          </a:xfrm>
        </p:spPr>
        <p:txBody>
          <a:bodyPr/>
          <a:lstStyle/>
          <a:p>
            <a:r>
              <a:rPr lang="es-ES" dirty="0"/>
              <a:t>" Lo que se les dé a los niños, ellos darán a la sociedad“ Karl. E </a:t>
            </a:r>
            <a:r>
              <a:rPr lang="es-ES" dirty="0" err="1"/>
              <a:t>Menninger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5E74E4A-7268-45BC-AD47-9FBB11947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" y="0"/>
            <a:ext cx="3361408" cy="4351338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B23EF8-2CEA-4537-933E-E640E0C8D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08" y="0"/>
            <a:ext cx="3361408" cy="4351337"/>
          </a:xfrm>
          <a:prstGeom prst="rect">
            <a:avLst/>
          </a:prstGeom>
        </p:spPr>
      </p:pic>
      <p:pic>
        <p:nvPicPr>
          <p:cNvPr id="11" name="Marcador de contenido 3">
            <a:extLst>
              <a:ext uri="{FF2B5EF4-FFF2-40B4-BE49-F238E27FC236}">
                <a16:creationId xmlns:a16="http://schemas.microsoft.com/office/drawing/2014/main" id="{633D349F-843E-40AD-8B05-9B0D00E2A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16" y="1141413"/>
            <a:ext cx="2304437" cy="2983090"/>
          </a:xfrm>
          <a:prstGeom prst="rect">
            <a:avLst/>
          </a:prstGeom>
        </p:spPr>
      </p:pic>
      <p:pic>
        <p:nvPicPr>
          <p:cNvPr id="1026" name="Picture 2" descr="Genially para escuelas">
            <a:hlinkClick r:id="rId7"/>
            <a:extLst>
              <a:ext uri="{FF2B5EF4-FFF2-40B4-BE49-F238E27FC236}">
                <a16:creationId xmlns:a16="http://schemas.microsoft.com/office/drawing/2014/main" id="{8CF68E29-C678-406F-91DD-957C83A9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1" y="4417857"/>
            <a:ext cx="1445572" cy="14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hoot! - Workforce EdTech">
            <a:extLst>
              <a:ext uri="{FF2B5EF4-FFF2-40B4-BE49-F238E27FC236}">
                <a16:creationId xmlns:a16="http://schemas.microsoft.com/office/drawing/2014/main" id="{954B9C67-3A88-4F68-B04B-8F4A3B94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048" y="406908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arpod - GSV Ventures">
            <a:extLst>
              <a:ext uri="{FF2B5EF4-FFF2-40B4-BE49-F238E27FC236}">
                <a16:creationId xmlns:a16="http://schemas.microsoft.com/office/drawing/2014/main" id="{9BA49E4E-1120-4752-B0A3-E0E722972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19" y="4429753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ntimeter • cristic">
            <a:extLst>
              <a:ext uri="{FF2B5EF4-FFF2-40B4-BE49-F238E27FC236}">
                <a16:creationId xmlns:a16="http://schemas.microsoft.com/office/drawing/2014/main" id="{E7987694-9A1B-4AB9-ABEF-FF0ED0A8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408" y="392253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chivo:Microsoft Forms (2019-present).svg - Wikipedia, la enciclopedia  libre">
            <a:extLst>
              <a:ext uri="{FF2B5EF4-FFF2-40B4-BE49-F238E27FC236}">
                <a16:creationId xmlns:a16="http://schemas.microsoft.com/office/drawing/2014/main" id="{E6FC8E56-04B8-4D39-906F-723E42E46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35" y="4196849"/>
            <a:ext cx="1307028" cy="121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04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674379" y="6356350"/>
            <a:ext cx="4915948" cy="365125"/>
          </a:xfrm>
        </p:spPr>
        <p:txBody>
          <a:bodyPr/>
          <a:lstStyle/>
          <a:p>
            <a:r>
              <a:rPr lang="es-ES" dirty="0"/>
              <a:t>" Lo que se les dé a los niños, ellos darán a la sociedad“ Karl. E </a:t>
            </a:r>
            <a:r>
              <a:rPr lang="es-ES" dirty="0" err="1"/>
              <a:t>Menninger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5E74E4A-7268-45BC-AD47-9FBB11947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1408" cy="4351338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B23EF8-2CEA-4537-933E-E640E0C8D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08" y="0"/>
            <a:ext cx="3361408" cy="4351337"/>
          </a:xfrm>
          <a:prstGeom prst="rect">
            <a:avLst/>
          </a:prstGeom>
        </p:spPr>
      </p:pic>
      <p:pic>
        <p:nvPicPr>
          <p:cNvPr id="11" name="Marcador de contenido 3">
            <a:extLst>
              <a:ext uri="{FF2B5EF4-FFF2-40B4-BE49-F238E27FC236}">
                <a16:creationId xmlns:a16="http://schemas.microsoft.com/office/drawing/2014/main" id="{633D349F-843E-40AD-8B05-9B0D00E2A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16" y="1141413"/>
            <a:ext cx="2304437" cy="2983090"/>
          </a:xfrm>
          <a:prstGeom prst="rect">
            <a:avLst/>
          </a:prstGeom>
        </p:spPr>
      </p:pic>
      <p:pic>
        <p:nvPicPr>
          <p:cNvPr id="2050" name="Picture 2" descr="MUNDO PRIMARIA – CEIP CERVANTES">
            <a:extLst>
              <a:ext uri="{FF2B5EF4-FFF2-40B4-BE49-F238E27FC236}">
                <a16:creationId xmlns:a16="http://schemas.microsoft.com/office/drawing/2014/main" id="{DD5DAFDC-9B2C-43EF-B7A4-09DA921F2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3" y="4418872"/>
            <a:ext cx="2358559" cy="13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go-actiludis.png - Actiludis">
            <a:extLst>
              <a:ext uri="{FF2B5EF4-FFF2-40B4-BE49-F238E27FC236}">
                <a16:creationId xmlns:a16="http://schemas.microsoft.com/office/drawing/2014/main" id="{EAED8B42-2EEB-4C0D-8BC3-F0470334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79" y="3944879"/>
            <a:ext cx="3048437" cy="81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ncón de Luca Matemáticas ABN en App Store">
            <a:extLst>
              <a:ext uri="{FF2B5EF4-FFF2-40B4-BE49-F238E27FC236}">
                <a16:creationId xmlns:a16="http://schemas.microsoft.com/office/drawing/2014/main" id="{77DFB5DD-6D58-4F0C-9577-C2E6F93A1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92" y="3621205"/>
            <a:ext cx="1596027" cy="213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rientación Andújar">
            <a:extLst>
              <a:ext uri="{FF2B5EF4-FFF2-40B4-BE49-F238E27FC236}">
                <a16:creationId xmlns:a16="http://schemas.microsoft.com/office/drawing/2014/main" id="{E0A03B43-D465-4AAD-BD8E-32F51FDD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28" y="5121157"/>
            <a:ext cx="2877842" cy="10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CE8F6B4-9044-4CDD-AD4F-4CDE815D8C45}"/>
              </a:ext>
            </a:extLst>
          </p:cNvPr>
          <p:cNvSpPr txBox="1"/>
          <p:nvPr/>
        </p:nvSpPr>
        <p:spPr>
          <a:xfrm>
            <a:off x="6997485" y="-147234"/>
            <a:ext cx="2248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      </a:t>
            </a:r>
            <a:r>
              <a:rPr lang="es-ES" sz="3200" dirty="0">
                <a:solidFill>
                  <a:srgbClr val="FF0000"/>
                </a:solidFill>
              </a:rPr>
              <a:t>RECURSOS</a:t>
            </a:r>
          </a:p>
        </p:txBody>
      </p:sp>
      <p:pic>
        <p:nvPicPr>
          <p:cNvPr id="1026" name="Picture 2" descr="🧮 Matemáticas Inclusivas 🧮 Plataforma Online de Aprendizaje">
            <a:hlinkClick r:id="rId11"/>
            <a:extLst>
              <a:ext uri="{FF2B5EF4-FFF2-40B4-BE49-F238E27FC236}">
                <a16:creationId xmlns:a16="http://schemas.microsoft.com/office/drawing/2014/main" id="{28FDDE81-82ED-4F1E-A904-B567AF7DD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024" y="4262125"/>
            <a:ext cx="2586932" cy="92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2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LOS DEBERES, SON</a:t>
            </a: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LOS PADRES.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624289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dirty="0"/>
              <a:t> 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605E4FC-2C5B-4DA1-9538-B7EA391A8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F6AEFD6C-1BAC-4160-94F4-83625AFBC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D86E50B-BBF7-4E28-8482-25C010F42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02" y="1253636"/>
            <a:ext cx="3070370" cy="4350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LOS DEBERES SON LOS PADRES</a:t>
            </a:r>
            <a:endParaRPr lang="es-ES" sz="40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152BAF7-BDBD-4AD0-9164-7BDEB6E11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10" name="Marcador de contenido 7">
            <a:extLst>
              <a:ext uri="{FF2B5EF4-FFF2-40B4-BE49-F238E27FC236}">
                <a16:creationId xmlns:a16="http://schemas.microsoft.com/office/drawing/2014/main" id="{BFB6681A-0EDE-4E6B-B850-12B466127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26" name="Picture 2" descr="Método 180º – Body Lobby">
            <a:extLst>
              <a:ext uri="{FF2B5EF4-FFF2-40B4-BE49-F238E27FC236}">
                <a16:creationId xmlns:a16="http://schemas.microsoft.com/office/drawing/2014/main" id="{48F552A9-341E-4E8A-A6F1-6B17101D4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34" y="1914157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resentación 3d Número 90 Con Fondo Transparente PNG ,dibujos Número 90,  90, 3d 90 PNG y Vector para Descargar Gratis | Pngtree">
            <a:extLst>
              <a:ext uri="{FF2B5EF4-FFF2-40B4-BE49-F238E27FC236}">
                <a16:creationId xmlns:a16="http://schemas.microsoft.com/office/drawing/2014/main" id="{A5C461E9-C6E9-4A73-8BC0-BAD46E1CEC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47" y="176651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ímbolo menos - Iconos gratis de formas">
            <a:extLst>
              <a:ext uri="{FF2B5EF4-FFF2-40B4-BE49-F238E27FC236}">
                <a16:creationId xmlns:a16="http://schemas.microsoft.com/office/drawing/2014/main" id="{F6C4FAA4-9CAE-49D9-8B7D-FE964D34F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03" y="2383267"/>
            <a:ext cx="1045733" cy="104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ímbolo menos - Iconos gratis de formas">
            <a:extLst>
              <a:ext uri="{FF2B5EF4-FFF2-40B4-BE49-F238E27FC236}">
                <a16:creationId xmlns:a16="http://schemas.microsoft.com/office/drawing/2014/main" id="{740EDA9F-821A-475F-83D5-68C367E1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105" y="2315214"/>
            <a:ext cx="1045733" cy="104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úmero 25 - Iconos gratis de formas y simbolos">
            <a:extLst>
              <a:ext uri="{FF2B5EF4-FFF2-40B4-BE49-F238E27FC236}">
                <a16:creationId xmlns:a16="http://schemas.microsoft.com/office/drawing/2014/main" id="{74F08BC1-6A66-4315-BE8A-3CF69603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6651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úmero 65 | Foto Premium">
            <a:extLst>
              <a:ext uri="{FF2B5EF4-FFF2-40B4-BE49-F238E27FC236}">
                <a16:creationId xmlns:a16="http://schemas.microsoft.com/office/drawing/2014/main" id="{0A02FEFC-2B2D-41AF-B49D-2F4306D57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87" y="4190606"/>
            <a:ext cx="23145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93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                          con S de PROBLEMAS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C3C9B45F-FBD3-49C0-A878-953899494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592" y="0"/>
            <a:ext cx="3361408" cy="4351338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495CA8B-6D6A-487C-9BD2-8193895D9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24" y="1364918"/>
            <a:ext cx="2657959" cy="472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                          con S de PROBLEMAS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C3C9B45F-FBD3-49C0-A878-953899494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592" y="0"/>
            <a:ext cx="3361408" cy="4351338"/>
          </a:xfrm>
        </p:spPr>
      </p:pic>
      <p:pic>
        <p:nvPicPr>
          <p:cNvPr id="11" name="Marcador de contenido 11">
            <a:extLst>
              <a:ext uri="{FF2B5EF4-FFF2-40B4-BE49-F238E27FC236}">
                <a16:creationId xmlns:a16="http://schemas.microsoft.com/office/drawing/2014/main" id="{FEF2E6A3-4CBC-48CD-A26D-954A4D36A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58" y="1549211"/>
            <a:ext cx="4347893" cy="43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40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¿TÍPICO CURSO DE MATEMÁTICAS?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B26BA204-5BE2-487A-8CA0-6C082E0B9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E1A4C3-72F9-4DF2-B795-7D25FB9EF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B01975-3BEF-4684-A6C8-A7BE50CE3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78" y="1680202"/>
            <a:ext cx="4344798" cy="4344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                          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C3C9B45F-FBD3-49C0-A878-953899494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592" y="0"/>
            <a:ext cx="3361408" cy="4351338"/>
          </a:xfr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B0B132-6BBF-4A8D-B90E-46F69B352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98" y="365125"/>
            <a:ext cx="2430134" cy="60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42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                          con S de PROBLEMAS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C3C9B45F-FBD3-49C0-A878-953899494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592" y="0"/>
            <a:ext cx="3361408" cy="4351338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2ED8DE-6727-4D58-BE09-1F9B5ED58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59" y="1452053"/>
            <a:ext cx="2417736" cy="46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05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METODOLOGÍAS QUE FAVORECEN EL APRENDIZAJE DE LAS MATEMÁTICAS</a:t>
            </a:r>
            <a:endParaRPr lang="es-ES" sz="40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152BAF7-BDBD-4AD0-9164-7BDEB6E11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10" name="Marcador de contenido 7">
            <a:extLst>
              <a:ext uri="{FF2B5EF4-FFF2-40B4-BE49-F238E27FC236}">
                <a16:creationId xmlns:a16="http://schemas.microsoft.com/office/drawing/2014/main" id="{BFB6681A-0EDE-4E6B-B850-12B466127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26" name="Picture 2" descr="Estaciones de aprendizaje: qué son y cómo aplicarlas en Primaria">
            <a:extLst>
              <a:ext uri="{FF2B5EF4-FFF2-40B4-BE49-F238E27FC236}">
                <a16:creationId xmlns:a16="http://schemas.microsoft.com/office/drawing/2014/main" id="{F846F6FD-F6E5-4EA5-A871-EFD62C4E21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58" y="2594295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é es la Gamificación Educativa?: El Aprendizaje Divertido - Cursos Online">
            <a:extLst>
              <a:ext uri="{FF2B5EF4-FFF2-40B4-BE49-F238E27FC236}">
                <a16:creationId xmlns:a16="http://schemas.microsoft.com/office/drawing/2014/main" id="{BE0B01D9-5B85-463C-8455-A58633AE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83" y="2594296"/>
            <a:ext cx="2877017" cy="191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rso Cajas de aprendizaje para docentes - Fundació Vincles">
            <a:extLst>
              <a:ext uri="{FF2B5EF4-FFF2-40B4-BE49-F238E27FC236}">
                <a16:creationId xmlns:a16="http://schemas.microsoft.com/office/drawing/2014/main" id="{C7891BD0-C4D5-4136-8AE9-6A0593E62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660" y="2594294"/>
            <a:ext cx="2555987" cy="19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13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90434" y="3533613"/>
            <a:ext cx="8463366" cy="26433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dirty="0"/>
              <a:t> 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4CA6017C-F6DC-4536-B2AC-5B5BC0DD2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151AFBA-878C-4211-A8C1-06ECC97C5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D3794D-2176-4D70-97C8-0C5CA1B55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68" y="750305"/>
            <a:ext cx="3595607" cy="504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56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 panose="02000500000000000000" pitchFamily="2" charset="0"/>
              </a:rPr>
              <a:t>¿QUIÉN COMPRA UN LIBRO DE MATEMÁTICAS?</a:t>
            </a:r>
            <a:endParaRPr lang="es-ES" sz="3200" dirty="0">
              <a:latin typeface="Adventure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E48459B2-D7E5-433D-876C-82E474BB8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33FFF86-D391-4793-B6DB-B924F2742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7" name="Picture 2" descr="Imágenes de Botella De Agua - Descarga gratuita en Freepik">
            <a:extLst>
              <a:ext uri="{FF2B5EF4-FFF2-40B4-BE49-F238E27FC236}">
                <a16:creationId xmlns:a16="http://schemas.microsoft.com/office/drawing/2014/main" id="{689B46AB-8CC8-4D6A-851F-44EA72CBEE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31756"/>
            <a:ext cx="3594462" cy="359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24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UN POCO DE MAGIA</a:t>
            </a:r>
            <a:endParaRPr lang="es-ES" sz="4000" dirty="0">
              <a:solidFill>
                <a:srgbClr val="C00000"/>
              </a:solidFill>
              <a:latin typeface="Adventure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A53D2504-DD53-4F26-90D7-A33597889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s-ES" dirty="0">
              <a:solidFill>
                <a:srgbClr val="C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s-ES" dirty="0">
              <a:solidFill>
                <a:srgbClr val="C00000"/>
              </a:solidFill>
              <a:ea typeface="+mn-lt"/>
              <a:cs typeface="+mn-lt"/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592B4A6-D3E5-4244-B9DD-A07335703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6" name="Picture 2" descr="Aprende los mejores trucos con estos libros de magia">
            <a:extLst>
              <a:ext uri="{FF2B5EF4-FFF2-40B4-BE49-F238E27FC236}">
                <a16:creationId xmlns:a16="http://schemas.microsoft.com/office/drawing/2014/main" id="{A0C3DAAA-1F12-4F8B-B5F1-373D9DAB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89" y="1870075"/>
            <a:ext cx="6147078" cy="40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13531011-BAC9-4A7E-B2B7-222328403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7" name="Picture 2" descr="Bandera de Dinamarca - Wikipedia, la enciclopedia libre">
            <a:extLst>
              <a:ext uri="{FF2B5EF4-FFF2-40B4-BE49-F238E27FC236}">
                <a16:creationId xmlns:a16="http://schemas.microsoft.com/office/drawing/2014/main" id="{FF69CBE7-BDEB-4D51-AFD6-4D1695E271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90" y="2107769"/>
            <a:ext cx="4927410" cy="372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03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8FF0-207F-4A85-94CD-68E45EC0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D89A51-7FA8-469C-A261-8CC486FABC4D}"/>
              </a:ext>
            </a:extLst>
          </p:cNvPr>
          <p:cNvSpPr/>
          <p:nvPr/>
        </p:nvSpPr>
        <p:spPr>
          <a:xfrm>
            <a:off x="4181340" y="6123543"/>
            <a:ext cx="358462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dirty="0">
              <a:latin typeface="Adventure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D3BEE4F-7AF6-4999-8776-128684CE38F3}"/>
              </a:ext>
            </a:extLst>
          </p:cNvPr>
          <p:cNvSpPr txBox="1">
            <a:spLocks/>
          </p:cNvSpPr>
          <p:nvPr/>
        </p:nvSpPr>
        <p:spPr>
          <a:xfrm>
            <a:off x="20247" y="2514471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E696835-8398-4F34-9C66-67BF29144C9B}"/>
              </a:ext>
            </a:extLst>
          </p:cNvPr>
          <p:cNvSpPr txBox="1">
            <a:spLocks/>
          </p:cNvSpPr>
          <p:nvPr/>
        </p:nvSpPr>
        <p:spPr>
          <a:xfrm>
            <a:off x="7695841" y="2481802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8ED1B8-243C-4A8A-9835-A584106226DA}"/>
              </a:ext>
            </a:extLst>
          </p:cNvPr>
          <p:cNvSpPr txBox="1">
            <a:spLocks/>
          </p:cNvSpPr>
          <p:nvPr/>
        </p:nvSpPr>
        <p:spPr>
          <a:xfrm>
            <a:off x="1400250" y="451558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A533EE5-4286-4BCE-9B1B-6AE8AD43C649}"/>
              </a:ext>
            </a:extLst>
          </p:cNvPr>
          <p:cNvSpPr txBox="1">
            <a:spLocks/>
          </p:cNvSpPr>
          <p:nvPr/>
        </p:nvSpPr>
        <p:spPr>
          <a:xfrm>
            <a:off x="8883974" y="450791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19" name="Marcador de contenido 7">
            <a:extLst>
              <a:ext uri="{FF2B5EF4-FFF2-40B4-BE49-F238E27FC236}">
                <a16:creationId xmlns:a16="http://schemas.microsoft.com/office/drawing/2014/main" id="{EFBCDECF-9CDF-4780-A100-C4BAF8ED3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Picture 2" descr="Iguana Vectores, Iconos, Gráficos y Fondos para Descargar Gratis">
            <a:extLst>
              <a:ext uri="{FF2B5EF4-FFF2-40B4-BE49-F238E27FC236}">
                <a16:creationId xmlns:a16="http://schemas.microsoft.com/office/drawing/2014/main" id="{50C35AA0-AE81-409A-85D2-59B461214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46" y="2652712"/>
            <a:ext cx="5214676" cy="27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5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8FF0-207F-4A85-94CD-68E45EC0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D89A51-7FA8-469C-A261-8CC486FABC4D}"/>
              </a:ext>
            </a:extLst>
          </p:cNvPr>
          <p:cNvSpPr/>
          <p:nvPr/>
        </p:nvSpPr>
        <p:spPr>
          <a:xfrm>
            <a:off x="4181340" y="6123543"/>
            <a:ext cx="358462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dirty="0">
              <a:latin typeface="Adventure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D3BEE4F-7AF6-4999-8776-128684CE38F3}"/>
              </a:ext>
            </a:extLst>
          </p:cNvPr>
          <p:cNvSpPr txBox="1">
            <a:spLocks/>
          </p:cNvSpPr>
          <p:nvPr/>
        </p:nvSpPr>
        <p:spPr>
          <a:xfrm>
            <a:off x="20247" y="2514471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E696835-8398-4F34-9C66-67BF29144C9B}"/>
              </a:ext>
            </a:extLst>
          </p:cNvPr>
          <p:cNvSpPr txBox="1">
            <a:spLocks/>
          </p:cNvSpPr>
          <p:nvPr/>
        </p:nvSpPr>
        <p:spPr>
          <a:xfrm>
            <a:off x="7695841" y="2481802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8ED1B8-243C-4A8A-9835-A584106226DA}"/>
              </a:ext>
            </a:extLst>
          </p:cNvPr>
          <p:cNvSpPr txBox="1">
            <a:spLocks/>
          </p:cNvSpPr>
          <p:nvPr/>
        </p:nvSpPr>
        <p:spPr>
          <a:xfrm>
            <a:off x="1400250" y="451558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A533EE5-4286-4BCE-9B1B-6AE8AD43C649}"/>
              </a:ext>
            </a:extLst>
          </p:cNvPr>
          <p:cNvSpPr txBox="1">
            <a:spLocks/>
          </p:cNvSpPr>
          <p:nvPr/>
        </p:nvSpPr>
        <p:spPr>
          <a:xfrm>
            <a:off x="8883974" y="450791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12" name="Marcador de contenido 7">
            <a:extLst>
              <a:ext uri="{FF2B5EF4-FFF2-40B4-BE49-F238E27FC236}">
                <a16:creationId xmlns:a16="http://schemas.microsoft.com/office/drawing/2014/main" id="{AFD00492-4035-41C7-84E7-89B83CD8B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Picture 2" descr="La naranja: Rica, refrescante y fuente de salud - Naranjas Luna">
            <a:extLst>
              <a:ext uri="{FF2B5EF4-FFF2-40B4-BE49-F238E27FC236}">
                <a16:creationId xmlns:a16="http://schemas.microsoft.com/office/drawing/2014/main" id="{C7FB7C54-7073-447F-BBAE-AB436B4398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53" y="2539400"/>
            <a:ext cx="5326132" cy="28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71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7200" dirty="0">
                <a:solidFill>
                  <a:srgbClr val="C00000"/>
                </a:solidFill>
                <a:latin typeface="Adventure" panose="02000500000000000000" pitchFamily="2" charset="0"/>
              </a:rPr>
              <a:t>UN POCO DE MAGIA</a:t>
            </a:r>
            <a:endParaRPr lang="es-ES" sz="88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32CFE9D-1C51-4A74-AD17-9AA9ECE3B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7" name="Marcador de contenido 9">
            <a:extLst>
              <a:ext uri="{FF2B5EF4-FFF2-40B4-BE49-F238E27FC236}">
                <a16:creationId xmlns:a16="http://schemas.microsoft.com/office/drawing/2014/main" id="{2CB4ED0F-2D2D-45D8-9959-97FA50C6B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9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¿QUÉ PASA CON LAS MATEMÁTICAS?</a:t>
            </a:r>
            <a:endParaRPr lang="es-ES" sz="40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0798337-4131-4DC7-9574-C0A8862B6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6BB29BF-1AE6-4ECE-BFB3-14EDC682C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42" y="1904302"/>
            <a:ext cx="7499754" cy="2499918"/>
          </a:xfrm>
        </p:spPr>
      </p:pic>
      <p:pic>
        <p:nvPicPr>
          <p:cNvPr id="11" name="Marcador de contenido 7">
            <a:extLst>
              <a:ext uri="{FF2B5EF4-FFF2-40B4-BE49-F238E27FC236}">
                <a16:creationId xmlns:a16="http://schemas.microsoft.com/office/drawing/2014/main" id="{4A1D71AB-CE8A-453C-AE2F-C1F25AE76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7" name="los daneses">
            <a:hlinkClick r:id="" action="ppaction://media"/>
            <a:extLst>
              <a:ext uri="{FF2B5EF4-FFF2-40B4-BE49-F238E27FC236}">
                <a16:creationId xmlns:a16="http://schemas.microsoft.com/office/drawing/2014/main" id="{EF3752B1-9CB3-4553-9096-8012780A99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53844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269B6-49ED-494F-9629-739BC47A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59" y="609823"/>
            <a:ext cx="10515600" cy="1325563"/>
          </a:xfrm>
        </p:spPr>
        <p:txBody>
          <a:bodyPr>
            <a:noAutofit/>
          </a:bodyPr>
          <a:lstStyle/>
          <a:p>
            <a:br>
              <a:rPr lang="es-ES" dirty="0">
                <a:solidFill>
                  <a:srgbClr val="C00000"/>
                </a:solidFill>
                <a:latin typeface="Adventure"/>
              </a:rPr>
            </a:br>
            <a:r>
              <a:rPr lang="es-ES" dirty="0">
                <a:solidFill>
                  <a:srgbClr val="C00000"/>
                </a:solidFill>
                <a:latin typeface="Adventure"/>
              </a:rPr>
              <a:t>Alguna referencia…</a:t>
            </a:r>
            <a:br>
              <a:rPr lang="es-ES" dirty="0">
                <a:solidFill>
                  <a:srgbClr val="C00000"/>
                </a:solidFill>
                <a:latin typeface="Adventure"/>
              </a:rPr>
            </a:br>
            <a:br>
              <a:rPr lang="es-ES" dirty="0">
                <a:latin typeface="Adventure" panose="02000500000000000000" pitchFamily="2" charset="0"/>
              </a:rPr>
            </a:br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63F5175-7A2E-4706-9D94-B077B88B0642}"/>
              </a:ext>
            </a:extLst>
          </p:cNvPr>
          <p:cNvSpPr txBox="1">
            <a:spLocks/>
          </p:cNvSpPr>
          <p:nvPr/>
        </p:nvSpPr>
        <p:spPr>
          <a:xfrm>
            <a:off x="619259" y="3119908"/>
            <a:ext cx="10164679" cy="1856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dventure"/>
            </a:endParaRPr>
          </a:p>
          <a:p>
            <a:endParaRPr lang="en-US" sz="2000" b="1" dirty="0">
              <a:latin typeface="Adventur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nsolas"/>
              </a:rPr>
              <a:t>BLOOM, B.S. Taxonomy of educational objectives. Handbook 1: cognitive domain. New York: David Mckay. 1956</a:t>
            </a:r>
            <a:endParaRPr lang="en-US" dirty="0">
              <a:latin typeface="Consolas"/>
            </a:endParaRPr>
          </a:p>
          <a:p>
            <a:endParaRPr lang="en-US" sz="2000" b="1" dirty="0">
              <a:latin typeface="Consolas"/>
              <a:ea typeface="+mj-lt"/>
              <a:cs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nsolas"/>
                <a:ea typeface="+mj-lt"/>
                <a:cs typeface="+mj-lt"/>
              </a:rPr>
              <a:t>VIGOTSKY, L.S. Mind and society: The development of higher psychological processes. Cambridge, MA; Harvard University Press. 1978</a:t>
            </a:r>
          </a:p>
          <a:p>
            <a:endParaRPr lang="en-US" sz="2000" b="1" dirty="0">
              <a:latin typeface="Consolas"/>
              <a:ea typeface="+mj-lt"/>
              <a:cs typeface="+mj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000" b="1" dirty="0">
                <a:latin typeface="Consolas"/>
                <a:ea typeface="+mj-lt"/>
                <a:cs typeface="+mj-lt"/>
              </a:rPr>
              <a:t>SABUCO PÉREZ,  A.M. 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Estaciones</a:t>
            </a:r>
            <a:r>
              <a:rPr lang="en-US" sz="2000" b="1" dirty="0">
                <a:latin typeface="Consolas"/>
                <a:ea typeface="+mj-lt"/>
                <a:cs typeface="+mj-lt"/>
              </a:rPr>
              <a:t> de 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Aprendizaje</a:t>
            </a:r>
            <a:r>
              <a:rPr lang="en-US" sz="2000" b="1" dirty="0">
                <a:latin typeface="Consolas"/>
                <a:ea typeface="+mj-lt"/>
                <a:cs typeface="+mj-lt"/>
              </a:rPr>
              <a:t>. 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Educación</a:t>
            </a:r>
            <a:r>
              <a:rPr lang="en-US" sz="2000" b="1" dirty="0">
                <a:latin typeface="Consolas"/>
                <a:ea typeface="+mj-lt"/>
                <a:cs typeface="+mj-lt"/>
              </a:rPr>
              <a:t> 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primaria</a:t>
            </a:r>
            <a:r>
              <a:rPr lang="en-US" sz="2000" b="1" dirty="0">
                <a:latin typeface="Consolas"/>
                <a:ea typeface="+mj-lt"/>
                <a:cs typeface="+mj-lt"/>
              </a:rPr>
              <a:t> y 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secundaria</a:t>
            </a:r>
            <a:r>
              <a:rPr lang="en-US" sz="2000" b="1" dirty="0">
                <a:latin typeface="Consolas"/>
                <a:ea typeface="+mj-lt"/>
                <a:cs typeface="+mj-lt"/>
              </a:rPr>
              <a:t>. Alicante. Alba María 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Sabuco</a:t>
            </a:r>
            <a:r>
              <a:rPr lang="en-US" sz="2000" b="1" dirty="0">
                <a:latin typeface="Consolas"/>
                <a:ea typeface="+mj-lt"/>
                <a:cs typeface="+mj-lt"/>
              </a:rPr>
              <a:t> Pérez.</a:t>
            </a:r>
            <a:endParaRPr lang="en-US" b="1" dirty="0">
              <a:latin typeface="Consolas"/>
            </a:endParaRPr>
          </a:p>
          <a:p>
            <a:endParaRPr lang="es-ES" sz="2000" b="1" dirty="0">
              <a:latin typeface="Consolas"/>
            </a:endParaRPr>
          </a:p>
          <a:p>
            <a:r>
              <a:rPr lang="en-US" sz="2000" b="1" dirty="0">
                <a:latin typeface="Consolas"/>
                <a:cs typeface="Calibri Light"/>
              </a:rPr>
              <a:t>. SANTOS FERNÁNDEZ, EFRÉN. #OTRASMATEMÁTICASSONPOSIBLES. </a:t>
            </a:r>
            <a:r>
              <a:rPr lang="en-US" sz="2000" b="1" dirty="0" err="1">
                <a:latin typeface="Consolas"/>
                <a:cs typeface="Calibri Light"/>
              </a:rPr>
              <a:t>Círculo</a:t>
            </a:r>
            <a:r>
              <a:rPr lang="en-US" sz="2000" b="1" dirty="0">
                <a:latin typeface="Consolas"/>
                <a:cs typeface="Calibri Light"/>
              </a:rPr>
              <a:t> </a:t>
            </a:r>
            <a:r>
              <a:rPr lang="en-US" sz="2000" b="1" dirty="0" err="1">
                <a:latin typeface="Consolas"/>
                <a:cs typeface="Calibri Light"/>
              </a:rPr>
              <a:t>rojo</a:t>
            </a:r>
            <a:r>
              <a:rPr lang="en-US" sz="2000" b="1" dirty="0">
                <a:latin typeface="Consolas"/>
                <a:cs typeface="Calibri Light"/>
              </a:rPr>
              <a:t>. 2024</a:t>
            </a:r>
            <a:endParaRPr lang="en-US" dirty="0">
              <a:latin typeface="Consolas"/>
              <a:cs typeface="Calibri Light"/>
            </a:endParaRPr>
          </a:p>
          <a:p>
            <a:endParaRPr lang="en-US" sz="2000" b="1" dirty="0">
              <a:latin typeface="Adventure" panose="02000500000000000000" pitchFamily="2" charset="0"/>
            </a:endParaRPr>
          </a:p>
          <a:p>
            <a:endParaRPr lang="es-ES" sz="2000" b="1" dirty="0">
              <a:latin typeface="Adventure" panose="02000500000000000000" pitchFamily="2" charset="0"/>
            </a:endParaRPr>
          </a:p>
          <a:p>
            <a:endParaRPr lang="es-ES" sz="2000" b="1" dirty="0">
              <a:latin typeface="Adventure" panose="02000500000000000000" pitchFamily="2" charset="0"/>
            </a:endParaRPr>
          </a:p>
          <a:p>
            <a:endParaRPr lang="es-ES" sz="2000" dirty="0">
              <a:latin typeface="Adventure" panose="02000500000000000000" pitchFamily="2" charset="0"/>
            </a:endParaRPr>
          </a:p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</p:spTree>
    <p:extLst>
      <p:ext uri="{BB962C8B-B14F-4D97-AF65-F5344CB8AC3E}">
        <p14:creationId xmlns:p14="http://schemas.microsoft.com/office/powerpoint/2010/main" val="846768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B2BADA1-C12C-4E4A-A902-CECA949D9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27D9BEFB-9FB1-4539-A7F1-29309FF6C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9020663E-A594-4CD4-A8D2-0FDE0EA47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63" y="206614"/>
            <a:ext cx="4347274" cy="6149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03A96-3234-4469-8A01-BEBC11E4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dirty="0">
                <a:cs typeface="Calibri"/>
              </a:rPr>
              <a:t>   </a:t>
            </a:r>
          </a:p>
          <a:p>
            <a:pPr marL="0" indent="0">
              <a:buNone/>
            </a:pPr>
            <a:r>
              <a:rPr lang="es-ES" sz="2400" dirty="0">
                <a:solidFill>
                  <a:schemeClr val="accent4"/>
                </a:solidFill>
                <a:latin typeface="Comic Sans MS" panose="030F0702030302020204" pitchFamily="66" charset="0"/>
                <a:cs typeface="Calibri"/>
              </a:rPr>
              <a:t>NO ENTIENDO                                                       NO ME GUSTAN                                            LAS MATEMÁTICAS</a:t>
            </a:r>
            <a:r>
              <a:rPr lang="es-ES" dirty="0">
                <a:solidFill>
                  <a:schemeClr val="accent4"/>
                </a:solidFill>
                <a:cs typeface="Calibri"/>
              </a:rPr>
              <a:t>                                                       </a:t>
            </a:r>
          </a:p>
          <a:p>
            <a:pPr marL="0" indent="0">
              <a:buNone/>
            </a:pPr>
            <a:r>
              <a:rPr lang="es-ES" sz="2000" dirty="0">
                <a:latin typeface="Comic Sans MS" panose="030F0702030302020204" pitchFamily="66" charset="0"/>
                <a:cs typeface="Calibri"/>
              </a:rPr>
              <a:t>                                                                                              </a:t>
            </a:r>
          </a:p>
          <a:p>
            <a:pPr marL="0" indent="0">
              <a:buNone/>
            </a:pPr>
            <a:endParaRPr lang="es-ES" sz="2000" dirty="0">
              <a:latin typeface="Comic Sans MS" panose="030F0702030302020204" pitchFamily="66" charset="0"/>
              <a:cs typeface="Calibri"/>
            </a:endParaRPr>
          </a:p>
          <a:p>
            <a:pPr marL="0" indent="0">
              <a:buNone/>
            </a:pPr>
            <a:r>
              <a:rPr lang="es-ES" sz="2000" dirty="0">
                <a:latin typeface="Comic Sans MS" panose="030F0702030302020204" pitchFamily="66" charset="0"/>
                <a:cs typeface="Calibri"/>
              </a:rPr>
              <a:t>       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cs typeface="Calibri"/>
              </a:rPr>
              <a:t>MALOS RESULTADOS                                                        </a:t>
            </a:r>
            <a:r>
              <a:rPr lang="es-ES" sz="2000" dirty="0">
                <a:solidFill>
                  <a:schemeClr val="accent1"/>
                </a:solidFill>
                <a:latin typeface="Comic Sans MS" panose="030F0702030302020204" pitchFamily="66" charset="0"/>
                <a:cs typeface="Calibri"/>
              </a:rPr>
              <a:t>¿PARA QUÉ SIRVEN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accent1"/>
                </a:solidFill>
                <a:latin typeface="Comic Sans MS" panose="030F0702030302020204" pitchFamily="66" charset="0"/>
                <a:cs typeface="Calibri"/>
              </a:rPr>
              <a:t>                                                                                                LAS MATEMÁTICAS?</a:t>
            </a:r>
          </a:p>
          <a:p>
            <a:pPr marL="0" indent="0">
              <a:buNone/>
            </a:pPr>
            <a:endParaRPr lang="es-ES" dirty="0">
              <a:cs typeface="Calibri"/>
            </a:endParaRPr>
          </a:p>
          <a:p>
            <a:pPr marL="0" indent="0">
              <a:buNone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cs typeface="Calibri"/>
              </a:rPr>
              <a:t> 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Calibri"/>
              </a:rPr>
              <a:t>SOY DE LETRAS                               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1C6D3A-4956-4429-8A6A-B8B7E5397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53" y="2357437"/>
            <a:ext cx="3137352" cy="313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430940BE-85B0-4043-B1DA-E2D62EE09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51" y="1825625"/>
            <a:ext cx="5955298" cy="4351338"/>
          </a:xfrm>
        </p:spPr>
      </p:pic>
    </p:spTree>
    <p:extLst>
      <p:ext uri="{BB962C8B-B14F-4D97-AF65-F5344CB8AC3E}">
        <p14:creationId xmlns:p14="http://schemas.microsoft.com/office/powerpoint/2010/main" val="2179204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FA080A-E871-4298-B208-E6A42761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9" name="Marcador de contenido 7">
            <a:extLst>
              <a:ext uri="{FF2B5EF4-FFF2-40B4-BE49-F238E27FC236}">
                <a16:creationId xmlns:a16="http://schemas.microsoft.com/office/drawing/2014/main" id="{C9AA24F7-6B86-45F3-AFF9-A6C2E0EF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86E70BD-2F78-4E8A-A3B0-EFCB075DD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84" y="1464898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4092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¿QUÉ PASA CON LAS MATEMÁTICAS?</a:t>
            </a:r>
            <a:endParaRPr lang="es-ES" sz="40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0798337-4131-4DC7-9574-C0A8862B6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6BB29BF-1AE6-4ECE-BFB3-14EDC682C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42" y="1904302"/>
            <a:ext cx="7499754" cy="2499918"/>
          </a:xfrm>
        </p:spPr>
      </p:pic>
      <p:pic>
        <p:nvPicPr>
          <p:cNvPr id="11" name="Marcador de contenido 7">
            <a:extLst>
              <a:ext uri="{FF2B5EF4-FFF2-40B4-BE49-F238E27FC236}">
                <a16:creationId xmlns:a16="http://schemas.microsoft.com/office/drawing/2014/main" id="{4A1D71AB-CE8A-453C-AE2F-C1F25AE76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E57C71-7057-42EA-804F-AB8EC9BCD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76" y="4236092"/>
            <a:ext cx="3171740" cy="10572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A5A5FD-996F-4835-A3FD-E9FBA43A7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68" y="4236324"/>
            <a:ext cx="3171043" cy="10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7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¿QUÉ PASA CON LAS MATEMÁTICAS?</a:t>
            </a:r>
            <a:endParaRPr lang="es-ES" sz="40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0798337-4131-4DC7-9574-C0A8862B6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0" y="1"/>
            <a:ext cx="2485939" cy="918620"/>
          </a:xfrm>
          <a:prstGeom prst="rect">
            <a:avLst/>
          </a:prstGeom>
        </p:spPr>
      </p:pic>
      <p:pic>
        <p:nvPicPr>
          <p:cNvPr id="11" name="Marcador de contenido 7">
            <a:extLst>
              <a:ext uri="{FF2B5EF4-FFF2-40B4-BE49-F238E27FC236}">
                <a16:creationId xmlns:a16="http://schemas.microsoft.com/office/drawing/2014/main" id="{4A1D71AB-CE8A-453C-AE2F-C1F25AE76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8" y="5412428"/>
            <a:ext cx="1445572" cy="1445572"/>
          </a:xfrm>
          <a:prstGeom prst="rect">
            <a:avLst/>
          </a:prstGeom>
        </p:spPr>
      </p:pic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3A63EFF9-17B3-42E0-8D2C-4027773AF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58" y="1549211"/>
            <a:ext cx="4347893" cy="4347893"/>
          </a:xfrm>
        </p:spPr>
      </p:pic>
    </p:spTree>
    <p:extLst>
      <p:ext uri="{BB962C8B-B14F-4D97-AF65-F5344CB8AC3E}">
        <p14:creationId xmlns:p14="http://schemas.microsoft.com/office/powerpoint/2010/main" val="285358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4477</TotalTime>
  <Words>927</Words>
  <Application>Microsoft Office PowerPoint</Application>
  <PresentationFormat>Panorámica</PresentationFormat>
  <Paragraphs>103</Paragraphs>
  <Slides>42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Tema de Office</vt:lpstr>
      <vt:lpstr>Presentación de PowerPoint</vt:lpstr>
      <vt:lpstr>Presentación de PowerPoint</vt:lpstr>
      <vt:lpstr>¿TÍPICO CURSO DE MATEMÁTICAS?</vt:lpstr>
      <vt:lpstr>¿QUÉ PASA CON LAS MATEMÁTICAS?</vt:lpstr>
      <vt:lpstr>Presentación de PowerPoint</vt:lpstr>
      <vt:lpstr>Presentación de PowerPoint</vt:lpstr>
      <vt:lpstr>Presentación de PowerPoint</vt:lpstr>
      <vt:lpstr>¿QUÉ PASA CON LAS MATEMÁTICAS?</vt:lpstr>
      <vt:lpstr>¿QUÉ PASA CON LAS MATEMÁTICAS?</vt:lpstr>
      <vt:lpstr>¿Y POR QUÉ NO EN MATEMÁTICAS?</vt:lpstr>
      <vt:lpstr>¿CÓMO ES MI AULA?</vt:lpstr>
      <vt:lpstr>¿CÓMO ES MI AULA?</vt:lpstr>
      <vt:lpstr>DIBUJA TU CLASE </vt:lpstr>
      <vt:lpstr>DIBUJA TU CLASE IDEAL </vt:lpstr>
      <vt:lpstr>MATERIALES</vt:lpstr>
      <vt:lpstr>MATERIALES</vt:lpstr>
      <vt:lpstr>C                     con C de CÁLCULO</vt:lpstr>
      <vt:lpstr>                       con R de RETOS</vt:lpstr>
      <vt:lpstr>                       con R de retos motrices</vt:lpstr>
      <vt:lpstr>                       con E de experiencias motrices</vt:lpstr>
      <vt:lpstr>Presentación de PowerPoint</vt:lpstr>
      <vt:lpstr>Presentación de PowerPoint</vt:lpstr>
      <vt:lpstr>Presentación de PowerPoint</vt:lpstr>
      <vt:lpstr>                                                      RETOS INICIO</vt:lpstr>
      <vt:lpstr>Presentación de PowerPoint</vt:lpstr>
      <vt:lpstr>            LOS DEBERES, SON LOS PADRES.</vt:lpstr>
      <vt:lpstr>LOS DEBERES SON LOS PADRES</vt:lpstr>
      <vt:lpstr>                          con S de PROBLEMAS</vt:lpstr>
      <vt:lpstr>                          con S de PROBLEMAS</vt:lpstr>
      <vt:lpstr>                          </vt:lpstr>
      <vt:lpstr>                          con S de PROBLEMAS</vt:lpstr>
      <vt:lpstr>METODOLOGÍAS QUE FAVORECEN EL APRENDIZAJE DE LAS MATEMÁTICAS</vt:lpstr>
      <vt:lpstr>            </vt:lpstr>
      <vt:lpstr>¿QUIÉN COMPRA UN LIBRO DE MATEMÁTICAS?</vt:lpstr>
      <vt:lpstr>UN POCO DE MAGIA</vt:lpstr>
      <vt:lpstr>Presentación de PowerPoint</vt:lpstr>
      <vt:lpstr>Presentación de PowerPoint</vt:lpstr>
      <vt:lpstr>Presentación de PowerPoint</vt:lpstr>
      <vt:lpstr>UN POCO DE MAGIA</vt:lpstr>
      <vt:lpstr>Presentación de PowerPoint</vt:lpstr>
      <vt:lpstr> Alguna referencia…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GAMIFICACIÓN EN EF</dc:title>
  <dc:creator>ENRIQUE LOPEZ HERNANDEZ</dc:creator>
  <cp:lastModifiedBy>EFREN SANTOS FERNANDEZ</cp:lastModifiedBy>
  <cp:revision>971</cp:revision>
  <dcterms:created xsi:type="dcterms:W3CDTF">2018-10-11T17:48:15Z</dcterms:created>
  <dcterms:modified xsi:type="dcterms:W3CDTF">2024-12-17T10:52:14Z</dcterms:modified>
</cp:coreProperties>
</file>