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7" r:id="rId2"/>
    <p:sldId id="258" r:id="rId3"/>
    <p:sldId id="259" r:id="rId4"/>
    <p:sldId id="260" r:id="rId5"/>
    <p:sldId id="261" r:id="rId6"/>
    <p:sldId id="262"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96" d="100"/>
          <a:sy n="96" d="100"/>
        </p:scale>
        <p:origin x="1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‹Nº›</a:t>
            </a:fld>
            <a:endParaRPr lang="en-US"/>
          </a:p>
        </p:txBody>
      </p:sp>
    </p:spTree>
    <p:extLst>
      <p:ext uri="{BB962C8B-B14F-4D97-AF65-F5344CB8AC3E}">
        <p14:creationId xmlns:p14="http://schemas.microsoft.com/office/powerpoint/2010/main" val="152319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‹Nº›</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12D574-25AB-4ED9-A06D-4279CBFE712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‹Nº›</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12D574-25AB-4ED9-A06D-4279CBFE712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‹Nº›</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12D574-25AB-4ED9-A06D-4279CBFE712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‹Nº›</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12D574-25AB-4ED9-A06D-4279CBFE7127}"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‹Nº›</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C12D574-25AB-4ED9-A06D-4279CBFE7127}"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‹Nº›</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2D574-25AB-4ED9-A06D-4279CBFE7127}"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‹Nº›</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12D574-25AB-4ED9-A06D-4279CBFE712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‹Nº›</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12D574-25AB-4ED9-A06D-4279CBFE712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‹Nº›</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2D574-25AB-4ED9-A06D-4279CBFE7127}" type="datetimeFigureOut">
              <a:rPr lang="en-US" smtClean="0"/>
              <a:t>5/25/2022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‹Nº›</a:t>
            </a:fld>
            <a:endParaRPr lang="en-US"/>
          </a:p>
        </p:txBody>
      </p:sp>
    </p:spTree>
    <p:extLst>
      <p:ext uri="{BB962C8B-B14F-4D97-AF65-F5344CB8AC3E}">
        <p14:creationId xmlns:p14="http://schemas.microsoft.com/office/powerpoint/2010/main" val="2836479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59DE6476-24D2-43CA-A412-6B7932808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6553770" y="1041401"/>
            <a:ext cx="4538526" cy="2345264"/>
          </a:xfrm>
        </p:spPr>
        <p:txBody>
          <a:bodyPr>
            <a:normAutofit/>
          </a:bodyPr>
          <a:lstStyle/>
          <a:p>
            <a:r>
              <a:rPr lang="en-US" dirty="0"/>
              <a:t>La maleta </a:t>
            </a:r>
            <a:r>
              <a:rPr lang="en-US" dirty="0" err="1"/>
              <a:t>viajera</a:t>
            </a:r>
            <a:endParaRPr lang="en-US" dirty="0"/>
          </a:p>
        </p:txBody>
      </p:sp>
      <p:sp>
        <p:nvSpPr>
          <p:cNvPr id="193" name="Rectangle 192">
            <a:extLst>
              <a:ext uri="{FF2B5EF4-FFF2-40B4-BE49-F238E27FC236}">
                <a16:creationId xmlns:a16="http://schemas.microsoft.com/office/drawing/2014/main" id="{A837E51C-5DBA-44DA-A9BB-43A475B2B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ormática - Informática y Programación">
            <a:extLst>
              <a:ext uri="{FF2B5EF4-FFF2-40B4-BE49-F238E27FC236}">
                <a16:creationId xmlns:a16="http://schemas.microsoft.com/office/drawing/2014/main" id="{44E80DC4-A846-2625-069D-BE89CFC5E8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83" r="-3" b="-3"/>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45F297AC-A87C-45C9-92EC-F7888119E9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descr="Maleta - Iconos gratis de viaje">
            <a:extLst>
              <a:ext uri="{FF2B5EF4-FFF2-40B4-BE49-F238E27FC236}">
                <a16:creationId xmlns:a16="http://schemas.microsoft.com/office/drawing/2014/main" id="{DDAAECEE-5366-7FB9-4C70-74B30EAC7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470" y="383836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6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a:solidFill>
                  <a:schemeClr val="tx1"/>
                </a:solidFill>
              </a:rPr>
              <a:t>Contenido</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07279" y="1508760"/>
            <a:ext cx="5989317" cy="3840480"/>
          </a:xfrm>
        </p:spPr>
        <p:txBody>
          <a:bodyPr anchor="ctr">
            <a:normAutofit/>
          </a:bodyPr>
          <a:lstStyle/>
          <a:p>
            <a:r>
              <a:rPr lang="es-ES" sz="2800" dirty="0"/>
              <a:t>Maletas Viajeras. Las Maletas viajeras son un servicio de la Biblioteca del IES “Santa Catalina “puesto a disposición de las familias, que consiste en un pequeño lote de materiales que viaja hasta los hogares</a:t>
            </a:r>
            <a:r>
              <a:rPr lang="es-ES" sz="1600" dirty="0"/>
              <a:t>. </a:t>
            </a:r>
            <a:endParaRPr lang="en-US" sz="2000" dirty="0">
              <a:solidFill>
                <a:schemeClr val="tx1"/>
              </a:solidFill>
            </a:endParaRPr>
          </a:p>
        </p:txBody>
      </p:sp>
    </p:spTree>
    <p:extLst>
      <p:ext uri="{BB962C8B-B14F-4D97-AF65-F5344CB8AC3E}">
        <p14:creationId xmlns:p14="http://schemas.microsoft.com/office/powerpoint/2010/main" val="179568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a:solidFill>
                  <a:schemeClr val="tx1"/>
                </a:solidFill>
              </a:rPr>
              <a:t>Resumen</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a:bodyPr>
          <a:lstStyle/>
          <a:p>
            <a:r>
              <a:rPr lang="es-ES" sz="2800" dirty="0"/>
              <a:t>La maleta familiar se encuadra dentro de esas acciones que pretenden facilitar el acceso a los libros a alumnos y familias y provocar en casa situaciones lectoras, compartir momentos con los libros y demás materiales y “leer juntos” o “ver juntos “. </a:t>
            </a:r>
            <a:endParaRPr sz="2800" dirty="0">
              <a:solidFill>
                <a:schemeClr val="tx1"/>
              </a:solidFill>
            </a:endParaRPr>
          </a:p>
        </p:txBody>
      </p:sp>
    </p:spTree>
    <p:extLst>
      <p:ext uri="{BB962C8B-B14F-4D97-AF65-F5344CB8AC3E}">
        <p14:creationId xmlns:p14="http://schemas.microsoft.com/office/powerpoint/2010/main" val="165458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err="1">
                <a:solidFill>
                  <a:schemeClr val="tx1"/>
                </a:solidFill>
              </a:rPr>
              <a:t>Personajes</a:t>
            </a:r>
            <a:r>
              <a:rPr lang="en-US" dirty="0">
                <a:solidFill>
                  <a:schemeClr val="tx1"/>
                </a:solidFill>
              </a:rPr>
              <a:t> </a:t>
            </a:r>
            <a:r>
              <a:rPr lang="en-US" dirty="0" err="1">
                <a:solidFill>
                  <a:schemeClr val="tx1"/>
                </a:solidFill>
              </a:rPr>
              <a:t>principales</a:t>
            </a:r>
            <a:r>
              <a:rPr lang="en-US" dirty="0">
                <a:solidFill>
                  <a:schemeClr val="tx1"/>
                </a:solidFill>
              </a:rPr>
              <a:t> y </a:t>
            </a:r>
            <a:r>
              <a:rPr lang="en-US" dirty="0" err="1">
                <a:solidFill>
                  <a:schemeClr val="tx1"/>
                </a:solidFill>
              </a:rPr>
              <a:t>secundarios</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a:bodyPr>
          <a:lstStyle/>
          <a:p>
            <a:r>
              <a:rPr lang="es-ES" sz="2800" dirty="0"/>
              <a:t>El proyecto, en principio se plantea para los grupos de 1º de la ESO, creándose 6 maletas que ha rotado por las diferentes familias, por un periodo de 3 semanas, tras los cuales hacen una valoración sobre el material entregado</a:t>
            </a:r>
            <a:endParaRPr sz="2800" dirty="0">
              <a:solidFill>
                <a:schemeClr val="tx1"/>
              </a:solidFill>
            </a:endParaRPr>
          </a:p>
        </p:txBody>
      </p:sp>
    </p:spTree>
    <p:extLst>
      <p:ext uri="{BB962C8B-B14F-4D97-AF65-F5344CB8AC3E}">
        <p14:creationId xmlns:p14="http://schemas.microsoft.com/office/powerpoint/2010/main" val="229573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err="1">
                <a:solidFill>
                  <a:schemeClr val="tx1"/>
                </a:solidFill>
              </a:rPr>
              <a:t>Véase</a:t>
            </a:r>
            <a:r>
              <a:rPr lang="en-US" dirty="0">
                <a:solidFill>
                  <a:schemeClr val="tx1"/>
                </a:solidFill>
              </a:rPr>
              <a:t> </a:t>
            </a:r>
            <a:r>
              <a:rPr lang="en-US" dirty="0" err="1">
                <a:solidFill>
                  <a:schemeClr val="tx1"/>
                </a:solidFill>
              </a:rPr>
              <a:t>también</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a:bodyPr>
          <a:lstStyle/>
          <a:p>
            <a:r>
              <a:rPr lang="es-ES" sz="2800" dirty="0"/>
              <a:t>La actividad maleta viajera supone la implicación de las familias en el fomento de la lectura. Concretamente han sido diecinueve las familias las que han participado en la actividad.</a:t>
            </a:r>
            <a:endParaRPr sz="2800" dirty="0">
              <a:solidFill>
                <a:schemeClr val="tx1"/>
              </a:solidFill>
            </a:endParaRPr>
          </a:p>
        </p:txBody>
      </p:sp>
    </p:spTree>
    <p:extLst>
      <p:ext uri="{BB962C8B-B14F-4D97-AF65-F5344CB8AC3E}">
        <p14:creationId xmlns:p14="http://schemas.microsoft.com/office/powerpoint/2010/main" val="38643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1" y="1508760"/>
            <a:ext cx="3104333" cy="3840480"/>
          </a:xfrm>
        </p:spPr>
        <p:txBody>
          <a:bodyPr>
            <a:normAutofit/>
          </a:bodyPr>
          <a:lstStyle/>
          <a:p>
            <a:r>
              <a:rPr lang="es-ES" sz="2800" dirty="0"/>
              <a:t>ORIENTACIONES PARA LEER EN FAMILIA I </a:t>
            </a:r>
            <a:endParaRPr lang="en-US" sz="2800"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fontScale="85000" lnSpcReduction="10000"/>
          </a:bodyPr>
          <a:lstStyle/>
          <a:p>
            <a:r>
              <a:rPr lang="es-ES" sz="1600" dirty="0"/>
              <a:t>► Crear en casa un ambiente de lectura. Ver al padre o a la madre con un libro, un periódico en las manos se convierte en una referencia importante del propio comportamiento. Supone además que en la familia hay ratos dedicados a la lectura a los que los hijos se pueden sumar. La imitación es una gran incitadora. </a:t>
            </a:r>
          </a:p>
          <a:p>
            <a:r>
              <a:rPr lang="es-ES" sz="1600" dirty="0"/>
              <a:t>►Buscad un tiempo y un lugar para leer todos los días con los niños/as, sin que esta lectura tenga que ver con las tareas escolares. Incorporadlo en las rutinas diarias. Hacer imprescindible este hábito, ayudará a los niños a valorar los momentos de la lectura. </a:t>
            </a:r>
          </a:p>
          <a:p>
            <a:r>
              <a:rPr lang="es-ES" sz="1600" dirty="0"/>
              <a:t>► Hablar sobre los libros. Oír como se comenta el interés -o incluso el aburrimiento, por qué no- que suscita la novela que tienen entre manos prolonga la actividad lectora. </a:t>
            </a:r>
          </a:p>
          <a:p>
            <a:r>
              <a:rPr lang="es-ES" sz="1600" dirty="0"/>
              <a:t>► Leer como un adulto requiere soledad, silencio y tiempo. Leer en la infancia requiere compañía, voces y un poco de tiempo de los mayores. </a:t>
            </a:r>
          </a:p>
          <a:p>
            <a:r>
              <a:rPr lang="es-ES" sz="1600" dirty="0"/>
              <a:t>► Leer los libros apropiados para tu hijo/a. Acercarse a la inmensa oferta actual de los libros infantiles y compartirlos con los hijos/as va a suponer para muchos padres el descubrimiento de una literatura rica y variada, que proporciona momentos de conversación e intercambio con los niños/as</a:t>
            </a:r>
            <a:endParaRPr sz="2000" dirty="0">
              <a:solidFill>
                <a:schemeClr val="tx1"/>
              </a:solidFill>
            </a:endParaRPr>
          </a:p>
        </p:txBody>
      </p:sp>
    </p:spTree>
    <p:extLst>
      <p:ext uri="{BB962C8B-B14F-4D97-AF65-F5344CB8AC3E}">
        <p14:creationId xmlns:p14="http://schemas.microsoft.com/office/powerpoint/2010/main" val="19609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429" y="1508760"/>
            <a:ext cx="3140431" cy="3840480"/>
          </a:xfrm>
        </p:spPr>
        <p:txBody>
          <a:bodyPr>
            <a:normAutofit/>
          </a:bodyPr>
          <a:lstStyle/>
          <a:p>
            <a:r>
              <a:rPr lang="es-ES" sz="2800" dirty="0"/>
              <a:t>ORIENTACIONES PARA LEER EN FAMILIA II </a:t>
            </a:r>
            <a:endParaRPr lang="en-US" sz="2800"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fontScale="62500" lnSpcReduction="20000"/>
          </a:bodyPr>
          <a:lstStyle/>
          <a:p>
            <a:r>
              <a:rPr lang="es-ES" sz="2000" dirty="0"/>
              <a:t>► Preguntad a los niños sobre sus lecturas. Si os interesáis por los libros que lee le posibilitareis establecer conexiones, organizar información y podréis ayudarle a ser un lector activo. </a:t>
            </a:r>
          </a:p>
          <a:p>
            <a:r>
              <a:rPr lang="es-ES" sz="2000" dirty="0"/>
              <a:t>► Convertir a la tele en una aliada, no en un enemigo. Si la pequeña pantalla es lo que le engancha, hay que fijarse en sus programas y películas preferidas y tratar de buscar libros relacionados con su pasión. Tenemos garantizado ya un mínimo interés. Es muy importante, sobre todo en no caer en el “si no terminas de leer no hay tele”, porque entonces estamos convirtiendo la lectura en castigo y la televisión en premio. </a:t>
            </a:r>
          </a:p>
          <a:p>
            <a:r>
              <a:rPr lang="es-ES" sz="2000" dirty="0"/>
              <a:t>► Cualquier motivo puede ser bueno para leer: preparar una excursión, hacer un postre sabroso o conocer las reglas de un juego. Las guías turísticas, los recetarios de cocina, los periódicos, las instrucciones o la publicidad ayudan al niño/a </a:t>
            </a:r>
            <a:r>
              <a:rPr lang="es-ES" sz="2000" dirty="0" err="1"/>
              <a:t>a</a:t>
            </a:r>
            <a:r>
              <a:rPr lang="es-ES" sz="2000" dirty="0"/>
              <a:t> comprender que leer es importante para cualquier actividad. </a:t>
            </a:r>
          </a:p>
          <a:p>
            <a:r>
              <a:rPr lang="es-ES" sz="2000" dirty="0"/>
              <a:t>► Conocer la Biblioteca Municipal. Los fondos de la biblioteca de la sección infantil y juvenil de las Bibliotecas Municipales ofrecen muchos más libros que los que se pueden comprar en casa. La biblioteca, es un lugar de encuentro, tanto de niños como de adultos. </a:t>
            </a:r>
          </a:p>
          <a:p>
            <a:r>
              <a:rPr lang="es-ES" sz="2000" dirty="0"/>
              <a:t>► Recordad que aunque no seáis grandes lectores, podéis ser unos excelentes mediadores entre el niño/a y los libros. ► Les gusta escuchar historias leídas en voz alta a cualquier edad.</a:t>
            </a:r>
            <a:endParaRPr sz="2000" dirty="0">
              <a:solidFill>
                <a:schemeClr val="tx1"/>
              </a:solidFill>
            </a:endParaRPr>
          </a:p>
        </p:txBody>
      </p:sp>
    </p:spTree>
    <p:extLst>
      <p:ext uri="{BB962C8B-B14F-4D97-AF65-F5344CB8AC3E}">
        <p14:creationId xmlns:p14="http://schemas.microsoft.com/office/powerpoint/2010/main" val="158910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429" y="1508760"/>
            <a:ext cx="3140431" cy="3840480"/>
          </a:xfrm>
        </p:spPr>
        <p:txBody>
          <a:bodyPr>
            <a:normAutofit/>
          </a:bodyPr>
          <a:lstStyle/>
          <a:p>
            <a:r>
              <a:rPr lang="es-ES" sz="2800" dirty="0"/>
              <a:t>ORIENTACIONES PARA LEER EN FAMILIA III </a:t>
            </a:r>
            <a:endParaRPr lang="en-US" sz="2800"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fontScale="62500" lnSpcReduction="20000"/>
          </a:bodyPr>
          <a:lstStyle/>
          <a:p>
            <a:r>
              <a:rPr lang="es-ES" sz="2000" dirty="0"/>
              <a:t>► Preguntad a los niños sobre sus lecturas. Si os interesáis por los libros que lee le posibilitareis establecer conexiones, organizar información y podréis ayudarle a ser un lector activo. </a:t>
            </a:r>
          </a:p>
          <a:p>
            <a:r>
              <a:rPr lang="es-ES" sz="2000" dirty="0"/>
              <a:t>► Convertir a la tele en una aliada, no en un enemigo. Si la pequeña pantalla es lo que le engancha, hay que fijarse en sus programas y películas preferidas y tratar de buscar libros relacionados con su pasión. Tenemos garantizado ya un mínimo interés. Es muy importante, sobre todo en no caer en el “si no terminas de leer no hay tele”, porque entonces estamos convirtiendo la lectura en castigo y la televisión en premio. </a:t>
            </a:r>
          </a:p>
          <a:p>
            <a:r>
              <a:rPr lang="es-ES" sz="2000" dirty="0"/>
              <a:t>► Cualquier motivo puede ser bueno para leer: preparar una excursión, hacer un postre sabroso o conocer las reglas de un juego. Las guías turísticas, los recetarios de cocina, los periódicos, las instrucciones o la publicidad ayudan al niño/a </a:t>
            </a:r>
            <a:r>
              <a:rPr lang="es-ES" sz="2000" dirty="0" err="1"/>
              <a:t>a</a:t>
            </a:r>
            <a:r>
              <a:rPr lang="es-ES" sz="2000" dirty="0"/>
              <a:t> comprender que leer es importante para cualquier actividad. </a:t>
            </a:r>
          </a:p>
          <a:p>
            <a:r>
              <a:rPr lang="es-ES" sz="2000" dirty="0"/>
              <a:t>► Conocer la Biblioteca Municipal. Los fondos de la biblioteca de la sección infantil y juvenil de las Bibliotecas Municipales ofrecen muchos más libros que los que se pueden comprar en casa. La biblioteca, es un lugar de encuentro, tanto de niños como de adultos. </a:t>
            </a:r>
          </a:p>
          <a:p>
            <a:r>
              <a:rPr lang="es-ES" sz="2000" dirty="0"/>
              <a:t>► Recordad que aunque no seáis grandes lectores, podéis ser unos excelentes mediadores entre el niño/a y los libros. ► Les gusta escuchar historias leídas en voz alta a cualquier edad.</a:t>
            </a:r>
            <a:endParaRPr sz="2000" dirty="0">
              <a:solidFill>
                <a:schemeClr val="tx1"/>
              </a:solidFill>
            </a:endParaRPr>
          </a:p>
        </p:txBody>
      </p:sp>
    </p:spTree>
    <p:extLst>
      <p:ext uri="{BB962C8B-B14F-4D97-AF65-F5344CB8AC3E}">
        <p14:creationId xmlns:p14="http://schemas.microsoft.com/office/powerpoint/2010/main" val="106888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err="1">
                <a:solidFill>
                  <a:schemeClr val="tx1"/>
                </a:solidFill>
              </a:rPr>
              <a:t>Visita</a:t>
            </a:r>
            <a:r>
              <a:rPr lang="en-US" dirty="0">
                <a:solidFill>
                  <a:schemeClr val="tx1"/>
                </a:solidFill>
              </a:rPr>
              <a:t> </a:t>
            </a:r>
            <a:r>
              <a:rPr lang="en-US" dirty="0" err="1">
                <a:solidFill>
                  <a:schemeClr val="tx1"/>
                </a:solidFill>
              </a:rPr>
              <a:t>nuestro</a:t>
            </a:r>
            <a:r>
              <a:rPr lang="en-US" dirty="0">
                <a:solidFill>
                  <a:schemeClr val="tx1"/>
                </a:solidFill>
              </a:rPr>
              <a:t> canal </a:t>
            </a:r>
            <a:r>
              <a:rPr lang="en-US" dirty="0" err="1">
                <a:solidFill>
                  <a:schemeClr val="tx1"/>
                </a:solidFill>
              </a:rPr>
              <a:t>en</a:t>
            </a:r>
            <a:r>
              <a:rPr lang="en-US" dirty="0">
                <a:solidFill>
                  <a:schemeClr val="tx1"/>
                </a:solidFill>
              </a:rPr>
              <a:t> YOUTUBE</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07279" y="1508760"/>
            <a:ext cx="5989317" cy="3840480"/>
          </a:xfrm>
        </p:spPr>
        <p:txBody>
          <a:bodyPr anchor="ctr">
            <a:normAutofit/>
          </a:bodyPr>
          <a:lstStyle/>
          <a:p>
            <a:r>
              <a:rPr lang="es-ES" sz="2000" dirty="0">
                <a:solidFill>
                  <a:schemeClr val="tx1"/>
                </a:solidFill>
              </a:rPr>
              <a:t>https://www.youtube.com/channel/UCHQH4pmDZH3TuZ7P8MGGuIA?app=desktop</a:t>
            </a:r>
            <a:endParaRPr sz="2000" dirty="0">
              <a:solidFill>
                <a:schemeClr val="tx1"/>
              </a:solidFill>
            </a:endParaRPr>
          </a:p>
        </p:txBody>
      </p:sp>
    </p:spTree>
    <p:extLst>
      <p:ext uri="{BB962C8B-B14F-4D97-AF65-F5344CB8AC3E}">
        <p14:creationId xmlns:p14="http://schemas.microsoft.com/office/powerpoint/2010/main" val="632700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Web1AE0</Template>
  <TotalTime>12</TotalTime>
  <Words>965</Words>
  <Application>Microsoft Office PowerPoint</Application>
  <PresentationFormat>Panorámica</PresentationFormat>
  <Paragraphs>29</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Garamond</vt:lpstr>
      <vt:lpstr>Orgánico</vt:lpstr>
      <vt:lpstr>La maleta viajera</vt:lpstr>
      <vt:lpstr>Contenido</vt:lpstr>
      <vt:lpstr>Resumen</vt:lpstr>
      <vt:lpstr>Personajes principales y secundarios</vt:lpstr>
      <vt:lpstr>Véase también</vt:lpstr>
      <vt:lpstr>ORIENTACIONES PARA LEER EN FAMILIA I </vt:lpstr>
      <vt:lpstr>ORIENTACIONES PARA LEER EN FAMILIA II </vt:lpstr>
      <vt:lpstr>ORIENTACIONES PARA LEER EN FAMILIA III </vt:lpstr>
      <vt:lpstr>Visita nuestro canal en YOUTUBE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maleta viajera</dc:title>
  <dc:creator>CARLOS RUIZ ANTON</dc:creator>
  <cp:lastModifiedBy>CARLOS RUIZ ANTON</cp:lastModifiedBy>
  <cp:revision>2</cp:revision>
  <dcterms:created xsi:type="dcterms:W3CDTF">2022-05-25T07:36:59Z</dcterms:created>
  <dcterms:modified xsi:type="dcterms:W3CDTF">2022-05-25T07:49:02Z</dcterms:modified>
</cp:coreProperties>
</file>