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6D4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8FA11-1281-48A6-3C38-A5D65FC5A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997481E-DA17-7F82-6972-0C7FE857F44C}"/>
              </a:ext>
            </a:extLst>
          </p:cNvPr>
          <p:cNvSpPr/>
          <p:nvPr userDrawn="1"/>
        </p:nvSpPr>
        <p:spPr>
          <a:xfrm>
            <a:off x="1091189" y="605702"/>
            <a:ext cx="4896544" cy="102785"/>
          </a:xfrm>
          <a:prstGeom prst="rect">
            <a:avLst/>
          </a:prstGeom>
          <a:solidFill>
            <a:srgbClr val="008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9388B3DE-A3F3-7639-A91D-7C200A81A04F}"/>
              </a:ext>
            </a:extLst>
          </p:cNvPr>
          <p:cNvSpPr txBox="1"/>
          <p:nvPr userDrawn="1"/>
        </p:nvSpPr>
        <p:spPr>
          <a:xfrm>
            <a:off x="1100617" y="260668"/>
            <a:ext cx="3585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prstClr val="black"/>
                </a:solidFill>
                <a:latin typeface="Trebuchet MS"/>
              </a:rPr>
              <a:t>Enseñanza de la Física y la Química</a:t>
            </a:r>
          </a:p>
        </p:txBody>
      </p:sp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872E7D02-522E-9521-EE91-3A4764668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39" y="134380"/>
            <a:ext cx="985816" cy="833748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71F87FE-52A4-0377-E128-34D695AC29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247" y="67134"/>
            <a:ext cx="1086575" cy="72306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37EF0C-289F-E421-6D9C-42FB962CE6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483" y="65705"/>
            <a:ext cx="691196" cy="53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81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141F8-3103-F4A1-70A9-700F26A7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5B266F-2E15-DA36-DB2F-A5DF88A8C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D7744-A1D6-42F2-CF0A-BFDFD34C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2F6B3C-FB80-2943-1134-9E96C05B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9ED520-F1AF-DB11-4FB3-AF45551A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77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0148B2-6D1F-02DA-2D8B-F8FC1BED1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C6F726-5DAF-BCD9-5224-7CB49A38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9D089C-ED62-2560-AFB0-36F0D177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97C2E9-E9EE-4FC8-08E3-07B7D507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2BC73-549F-1C1F-1A18-D495E3D2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30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3B04F-655C-B69C-C803-C7E1E838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04E98F-B3AE-B32A-99AA-E0C49B203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E8C3F4-EE20-0091-2F02-DE24CF0D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2F00C-AD4D-7964-0E58-0F097F50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5A10C1-A2F3-6818-A50D-528C4688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89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724BD-CC44-DD04-939F-C65E92B6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4F8336-1FA0-AC30-F3A8-AE701325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2FD21-537C-4EF5-25F8-4A58A1C4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7F2AE-2327-BB3B-8230-8BABD300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09A7FB-BA28-E402-60BF-D5D3207E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46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3FD318-387B-2407-0F4E-525F0E24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D28840-19B1-CACB-42A7-BB602F33B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5C42F5-39D3-EF3F-D54E-BF8D03779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EAD2B4-31F2-2675-81FF-8DC52AAF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3BC629-DF67-CCF2-A90E-C25CF28D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7876F8-97F5-B613-24FF-49BBE32E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05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5C555-9725-8533-1C0D-F80CAB50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3D3E2-FBC9-4F1B-C52F-2DFC28D82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01C3C1-656A-5A57-0F35-396AC7109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FBF5A05-A461-A22B-69E1-ACFC78F65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24F757-B03C-6434-436E-439A8CB06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EDE66B-AF27-8C35-907F-9E5C1C73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BC66BD-0B81-3414-8FC6-5F2EF928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09DD8A-F919-099A-908F-6B839373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475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92209-BF1E-B0E1-4395-523AAB5C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13EB02-D9E6-B623-4B7C-7A64FE7A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A0E7D6-D33D-075F-6C56-0F38A668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37DABA-DBE3-A744-9D30-BA486F98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6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81FFA4-42F2-3036-1D69-3B9CE6D8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A93191-1805-7367-9160-05AAF07D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020131-6BBC-32CD-876B-37C1839E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82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A2000-1887-2F85-59E8-2F37AC28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91C68-D2B2-FC93-773B-6C00183B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E3E3FE-1AA3-CD7E-A4FC-B47C9062D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FE4F1F-EDE6-68F9-EE39-4E6073A7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86376A-E349-68A8-9C07-DB144DAB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D520EF-9207-AC1D-C9C3-403DC9DB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1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CA4D6-C1CA-268B-38FC-A2629688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E02B4F5-0897-6345-EA8E-D450B0B62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A4688D-54C3-521A-7C46-09BA8FC05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DF5AA-8682-021F-1B10-717586CB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2454F9-2858-B7D2-9F4F-3B690A6E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893507-4931-EC54-11AB-128DD7A0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59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7F9FD9-7E5E-8FAC-2073-7EA48376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3FC88D-0835-7A5C-B737-7C8A3FA6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085246-26B0-D596-8D10-0F662213C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04109-F9AF-4AD9-A00C-BA9FDC58D410}" type="datetimeFigureOut">
              <a:rPr lang="es-ES" smtClean="0"/>
              <a:t>03/03/2024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7074F-598F-19BE-6A60-02C30D1B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6C3BE2-725C-5136-C547-54EB4B005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C2853-7691-42D6-A46A-11E0578369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isquiweb.es/index.htm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4576BB40-46C4-9CB9-97FB-ED1171C5F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31" y="4760152"/>
            <a:ext cx="3359392" cy="172342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F2D506F-4B09-00A7-C12E-0D48BF20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802" y="1193423"/>
            <a:ext cx="2750757" cy="2093768"/>
          </a:xfrm>
          <a:prstGeom prst="rect">
            <a:avLst/>
          </a:prstGeom>
        </p:spPr>
      </p:pic>
      <p:pic>
        <p:nvPicPr>
          <p:cNvPr id="2" name="Imagen 1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81ADBFE-07BA-11BB-DE12-E0179E988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14740" y="2077827"/>
            <a:ext cx="3792552" cy="16031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22F1CE-497C-7250-DB8D-7108CB6D7BDE}"/>
              </a:ext>
            </a:extLst>
          </p:cNvPr>
          <p:cNvSpPr txBox="1"/>
          <p:nvPr/>
        </p:nvSpPr>
        <p:spPr>
          <a:xfrm>
            <a:off x="2234235" y="1039979"/>
            <a:ext cx="24272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0" b="1" dirty="0" err="1">
                <a:solidFill>
                  <a:srgbClr val="FF0000"/>
                </a:solidFill>
                <a:latin typeface="Fave Script Bold Pro" pitchFamily="2" charset="0"/>
              </a:rPr>
              <a:t>ísica</a:t>
            </a:r>
            <a:endParaRPr lang="es-ES" sz="15000" b="1" dirty="0">
              <a:solidFill>
                <a:srgbClr val="FF0000"/>
              </a:solidFill>
              <a:latin typeface="Fave Script Bold Pro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0AB470-6432-C0A3-592B-6E67861B1614}"/>
              </a:ext>
            </a:extLst>
          </p:cNvPr>
          <p:cNvSpPr txBox="1"/>
          <p:nvPr/>
        </p:nvSpPr>
        <p:spPr>
          <a:xfrm>
            <a:off x="5012968" y="1147998"/>
            <a:ext cx="79701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000" dirty="0">
                <a:solidFill>
                  <a:schemeClr val="bg1">
                    <a:lumMod val="65000"/>
                  </a:schemeClr>
                </a:solidFill>
                <a:latin typeface="Fave Script Bold Pro" pitchFamily="2" charset="0"/>
              </a:rPr>
              <a:t>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6DDE47-986E-053D-82D9-E4FC539E8505}"/>
              </a:ext>
            </a:extLst>
          </p:cNvPr>
          <p:cNvSpPr txBox="1"/>
          <p:nvPr/>
        </p:nvSpPr>
        <p:spPr>
          <a:xfrm>
            <a:off x="6322288" y="1032477"/>
            <a:ext cx="37497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0" dirty="0">
                <a:solidFill>
                  <a:schemeClr val="bg1">
                    <a:lumMod val="65000"/>
                  </a:schemeClr>
                </a:solidFill>
                <a:latin typeface="Fave Script Bold Pro" pitchFamily="2" charset="0"/>
              </a:rPr>
              <a:t>medias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4B24FC-9A5C-6C9A-E202-9DF289A35B3F}"/>
              </a:ext>
            </a:extLst>
          </p:cNvPr>
          <p:cNvSpPr txBox="1"/>
          <p:nvPr/>
        </p:nvSpPr>
        <p:spPr>
          <a:xfrm>
            <a:off x="5579950" y="2755410"/>
            <a:ext cx="491192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000" dirty="0">
                <a:solidFill>
                  <a:srgbClr val="00B0F0"/>
                </a:solidFill>
                <a:latin typeface="Fave Script Bold Pro" pitchFamily="2" charset="0"/>
              </a:rPr>
              <a:t>secundaria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7B0DCF-3D5A-4BAC-38BE-7A6EE3EF50D6}"/>
              </a:ext>
            </a:extLst>
          </p:cNvPr>
          <p:cNvSpPr txBox="1"/>
          <p:nvPr/>
        </p:nvSpPr>
        <p:spPr>
          <a:xfrm>
            <a:off x="4464580" y="2085496"/>
            <a:ext cx="109677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000" dirty="0">
                <a:solidFill>
                  <a:srgbClr val="00B0F0"/>
                </a:solidFill>
                <a:latin typeface="Fave Script Bold Pro" pitchFamily="2" charset="0"/>
              </a:rPr>
              <a:t>en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10E90EB-81DA-10F3-88BC-3FF081189BD5}"/>
              </a:ext>
            </a:extLst>
          </p:cNvPr>
          <p:cNvCxnSpPr/>
          <p:nvPr/>
        </p:nvCxnSpPr>
        <p:spPr>
          <a:xfrm flipV="1">
            <a:off x="6178760" y="1809571"/>
            <a:ext cx="3749744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C9FC7C1-F72F-13DB-EA68-D7E18DCBDA14}"/>
              </a:ext>
            </a:extLst>
          </p:cNvPr>
          <p:cNvCxnSpPr/>
          <p:nvPr/>
        </p:nvCxnSpPr>
        <p:spPr>
          <a:xfrm>
            <a:off x="6178760" y="1790175"/>
            <a:ext cx="3582746" cy="728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451823A-F09E-80AE-7904-2EF7C052F3EC}"/>
              </a:ext>
            </a:extLst>
          </p:cNvPr>
          <p:cNvCxnSpPr/>
          <p:nvPr/>
        </p:nvCxnSpPr>
        <p:spPr>
          <a:xfrm flipV="1">
            <a:off x="4894484" y="2061984"/>
            <a:ext cx="889987" cy="576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EC0EDF0-6273-17F8-3D75-ACECBDB148EB}"/>
              </a:ext>
            </a:extLst>
          </p:cNvPr>
          <p:cNvCxnSpPr/>
          <p:nvPr/>
        </p:nvCxnSpPr>
        <p:spPr>
          <a:xfrm>
            <a:off x="4932584" y="2061984"/>
            <a:ext cx="982441" cy="576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9 CuadroTexto">
            <a:extLst>
              <a:ext uri="{FF2B5EF4-FFF2-40B4-BE49-F238E27FC236}">
                <a16:creationId xmlns:a16="http://schemas.microsoft.com/office/drawing/2014/main" id="{40B4A82B-8739-A9AD-E47C-47A474F5AFC5}"/>
              </a:ext>
            </a:extLst>
          </p:cNvPr>
          <p:cNvSpPr txBox="1"/>
          <p:nvPr/>
        </p:nvSpPr>
        <p:spPr>
          <a:xfrm>
            <a:off x="3696080" y="6051076"/>
            <a:ext cx="250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5 y 6 de abril de 2024</a:t>
            </a:r>
          </a:p>
        </p:txBody>
      </p:sp>
      <p:sp>
        <p:nvSpPr>
          <p:cNvPr id="23" name="10 CuadroTexto">
            <a:extLst>
              <a:ext uri="{FF2B5EF4-FFF2-40B4-BE49-F238E27FC236}">
                <a16:creationId xmlns:a16="http://schemas.microsoft.com/office/drawing/2014/main" id="{E970154B-8503-648D-EECF-6700354848C5}"/>
              </a:ext>
            </a:extLst>
          </p:cNvPr>
          <p:cNvSpPr txBox="1"/>
          <p:nvPr/>
        </p:nvSpPr>
        <p:spPr>
          <a:xfrm>
            <a:off x="1706643" y="6037728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6617F5"/>
                </a:solidFill>
              </a:rPr>
              <a:t>Luis Ignacio García</a:t>
            </a:r>
          </a:p>
        </p:txBody>
      </p:sp>
      <p:pic>
        <p:nvPicPr>
          <p:cNvPr id="24" name="6 Imagen" descr="Lab1.png">
            <a:extLst>
              <a:ext uri="{FF2B5EF4-FFF2-40B4-BE49-F238E27FC236}">
                <a16:creationId xmlns:a16="http://schemas.microsoft.com/office/drawing/2014/main" id="{9B854426-6E14-8339-6293-4DC2386C9C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0370" y="3978620"/>
            <a:ext cx="2750757" cy="160231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FFD14B8-A79B-46D5-A231-359949EAE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334" y="4409511"/>
            <a:ext cx="2947077" cy="20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oca, agua, montaña, hecho de madera&#10;&#10;Descripción generada automáticamente">
            <a:extLst>
              <a:ext uri="{FF2B5EF4-FFF2-40B4-BE49-F238E27FC236}">
                <a16:creationId xmlns:a16="http://schemas.microsoft.com/office/drawing/2014/main" id="{A61ADE7F-46B8-C846-560C-B1FD0CBC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1120378"/>
            <a:ext cx="6359525" cy="4769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B09F04-9CF1-A26E-AB51-68B11E440435}"/>
              </a:ext>
            </a:extLst>
          </p:cNvPr>
          <p:cNvSpPr txBox="1"/>
          <p:nvPr/>
        </p:nvSpPr>
        <p:spPr>
          <a:xfrm>
            <a:off x="8005808" y="2477125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00B0F0"/>
                </a:solidFill>
                <a:latin typeface="Brush Script MT" panose="03060802040406070304" pitchFamily="66" charset="0"/>
              </a:rPr>
              <a:t>Espacio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7518B7-777D-F896-A9C6-72886C019798}"/>
              </a:ext>
            </a:extLst>
          </p:cNvPr>
          <p:cNvSpPr txBox="1"/>
          <p:nvPr/>
        </p:nvSpPr>
        <p:spPr>
          <a:xfrm>
            <a:off x="8632340" y="3677454"/>
            <a:ext cx="2344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B16D45"/>
                </a:solidFill>
                <a:latin typeface="Brush Script MT" panose="03060802040406070304" pitchFamily="66" charset="0"/>
              </a:rPr>
              <a:t>Tiempo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9B622E-42E7-65FC-030F-FB9EE408D947}"/>
              </a:ext>
            </a:extLst>
          </p:cNvPr>
          <p:cNvSpPr txBox="1"/>
          <p:nvPr/>
        </p:nvSpPr>
        <p:spPr>
          <a:xfrm>
            <a:off x="7575065" y="1298200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Brush Script MT" panose="03060802040406070304" pitchFamily="66" charset="0"/>
              </a:rPr>
              <a:t>Materia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4FAC9A-5676-B62B-061F-7CE7ABBBB5FF}"/>
              </a:ext>
            </a:extLst>
          </p:cNvPr>
          <p:cNvSpPr txBox="1"/>
          <p:nvPr/>
        </p:nvSpPr>
        <p:spPr>
          <a:xfrm>
            <a:off x="9281157" y="4689693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  <a:latin typeface="Brush Script MT" panose="03060802040406070304" pitchFamily="66" charset="0"/>
              </a:rPr>
              <a:t>Energía</a:t>
            </a:r>
          </a:p>
        </p:txBody>
      </p:sp>
    </p:spTree>
    <p:extLst>
      <p:ext uri="{BB962C8B-B14F-4D97-AF65-F5344CB8AC3E}">
        <p14:creationId xmlns:p14="http://schemas.microsoft.com/office/powerpoint/2010/main" val="17723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8FA71E78-7881-6C6B-9768-87CC93026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59" y="5082749"/>
            <a:ext cx="5032921" cy="168243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629E2DF-97E1-A861-A182-6BBD89D96328}"/>
              </a:ext>
            </a:extLst>
          </p:cNvPr>
          <p:cNvGrpSpPr/>
          <p:nvPr/>
        </p:nvGrpSpPr>
        <p:grpSpPr>
          <a:xfrm>
            <a:off x="2654646" y="1294449"/>
            <a:ext cx="6882707" cy="462013"/>
            <a:chOff x="3010460" y="1857676"/>
            <a:chExt cx="6882707" cy="462013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33F08C28-A247-4918-994A-53CE33D677C6}"/>
                </a:ext>
              </a:extLst>
            </p:cNvPr>
            <p:cNvSpPr/>
            <p:nvPr/>
          </p:nvSpPr>
          <p:spPr>
            <a:xfrm>
              <a:off x="3010460" y="1857676"/>
              <a:ext cx="462013" cy="4620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6CDCCFF0-AA21-D3B9-9FD1-5CEA8B49389C}"/>
                </a:ext>
              </a:extLst>
            </p:cNvPr>
            <p:cNvSpPr/>
            <p:nvPr/>
          </p:nvSpPr>
          <p:spPr>
            <a:xfrm>
              <a:off x="9431154" y="1857676"/>
              <a:ext cx="462013" cy="4620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A10DB66-EC98-2554-B62B-186913E5865F}"/>
              </a:ext>
            </a:extLst>
          </p:cNvPr>
          <p:cNvGrpSpPr/>
          <p:nvPr/>
        </p:nvGrpSpPr>
        <p:grpSpPr>
          <a:xfrm>
            <a:off x="5933202" y="2240305"/>
            <a:ext cx="3474702" cy="1804890"/>
            <a:chOff x="3020428" y="2938843"/>
            <a:chExt cx="3474702" cy="2007048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12B4D97-E17D-EEBD-76D1-4559C4C2FDC7}"/>
                </a:ext>
              </a:extLst>
            </p:cNvPr>
            <p:cNvSpPr txBox="1"/>
            <p:nvPr/>
          </p:nvSpPr>
          <p:spPr>
            <a:xfrm>
              <a:off x="3020428" y="3515126"/>
              <a:ext cx="1369286" cy="1334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7200" b="1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E</a:t>
              </a:r>
              <a:r>
                <a:rPr lang="es-ES" sz="7200" dirty="0">
                  <a:solidFill>
                    <a:schemeClr val="bg1">
                      <a:lumMod val="65000"/>
                    </a:schemeClr>
                  </a:solidFill>
                  <a:latin typeface="Brush Script MT" panose="03060802040406070304" pitchFamily="66" charset="0"/>
                </a:rPr>
                <a:t>=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2DB3FA4-859A-EFCA-5CAB-84E2CA50DF79}"/>
                </a:ext>
              </a:extLst>
            </p:cNvPr>
            <p:cNvSpPr txBox="1"/>
            <p:nvPr/>
          </p:nvSpPr>
          <p:spPr>
            <a:xfrm>
              <a:off x="5500690" y="3200420"/>
              <a:ext cx="545342" cy="174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600" b="1" dirty="0">
                  <a:solidFill>
                    <a:srgbClr val="00B050"/>
                  </a:solidFill>
                  <a:latin typeface="Brush Script MT" panose="03060802040406070304" pitchFamily="66" charset="0"/>
                </a:rPr>
                <a:t>c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77AE071-4E32-C6D1-0B9B-51DA7CA246EC}"/>
                </a:ext>
              </a:extLst>
            </p:cNvPr>
            <p:cNvSpPr txBox="1"/>
            <p:nvPr/>
          </p:nvSpPr>
          <p:spPr>
            <a:xfrm>
              <a:off x="6007496" y="3372373"/>
              <a:ext cx="487634" cy="1026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400" dirty="0">
                  <a:solidFill>
                    <a:srgbClr val="00B050"/>
                  </a:solidFill>
                  <a:latin typeface="Brush Script MT" panose="03060802040406070304" pitchFamily="66" charset="0"/>
                </a:rPr>
                <a:t>2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D56D57D-BB87-BDE8-950A-4C2B760F6652}"/>
                </a:ext>
              </a:extLst>
            </p:cNvPr>
            <p:cNvSpPr txBox="1"/>
            <p:nvPr/>
          </p:nvSpPr>
          <p:spPr>
            <a:xfrm>
              <a:off x="4504968" y="2938843"/>
              <a:ext cx="103425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0" dirty="0">
                  <a:latin typeface="Brush Script MT" panose="03060802040406070304" pitchFamily="66" charset="0"/>
                </a:rPr>
                <a:t>m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96903DE1-86A7-FB25-D035-8EF017DB5BE3}"/>
              </a:ext>
            </a:extLst>
          </p:cNvPr>
          <p:cNvSpPr/>
          <p:nvPr/>
        </p:nvSpPr>
        <p:spPr>
          <a:xfrm>
            <a:off x="664570" y="74435"/>
            <a:ext cx="11382375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abación de pantalla 5">
            <a:hlinkClick r:id="" action="ppaction://media"/>
            <a:extLst>
              <a:ext uri="{FF2B5EF4-FFF2-40B4-BE49-F238E27FC236}">
                <a16:creationId xmlns:a16="http://schemas.microsoft.com/office/drawing/2014/main" id="{F791C90D-6EED-2384-1C00-944C2171A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356" y="2816140"/>
            <a:ext cx="3208198" cy="2486096"/>
          </a:xfrm>
          <a:prstGeom prst="rect">
            <a:avLst/>
          </a:prstGeom>
        </p:spPr>
      </p:pic>
      <p:pic>
        <p:nvPicPr>
          <p:cNvPr id="13" name="Imagen 1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339472C-70C1-9E41-1B53-D95436B0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9297">
            <a:off x="4660156" y="156329"/>
            <a:ext cx="2592377" cy="2592377"/>
          </a:xfrm>
          <a:prstGeom prst="rect">
            <a:avLst/>
          </a:prstGeom>
        </p:spPr>
      </p:pic>
      <p:pic>
        <p:nvPicPr>
          <p:cNvPr id="19" name="Imagen 1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E7C5A4A9-5CF4-B45D-C92A-C8F0050F8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38" y="3510933"/>
            <a:ext cx="4648979" cy="18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5"/>
    </mc:Choice>
    <mc:Fallback xmlns="">
      <p:transition spd="slow" advTm="1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8734E3-F448-D9AE-4E9D-2E13EEFB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3" y="3932258"/>
            <a:ext cx="5658695" cy="2552700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E1B983EF-C09D-7E64-AA7A-BDB1C053D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8" y="1319146"/>
            <a:ext cx="4334951" cy="4219707"/>
          </a:xfrm>
          <a:prstGeom prst="rect">
            <a:avLst/>
          </a:prstGeom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919403A-26B4-D410-0885-26CDC9DDD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27" y="1038093"/>
            <a:ext cx="4762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rvaturaET_2B">
            <a:hlinkClick r:id="" action="ppaction://media"/>
            <a:extLst>
              <a:ext uri="{FF2B5EF4-FFF2-40B4-BE49-F238E27FC236}">
                <a16:creationId xmlns:a16="http://schemas.microsoft.com/office/drawing/2014/main" id="{59CA04AA-14F5-B56B-711F-95FDEAD75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004" y="1295532"/>
            <a:ext cx="8229600" cy="4629150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ACAB3C6-B438-F21A-035E-6264C10BE9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071998"/>
              </p:ext>
            </p:extLst>
          </p:nvPr>
        </p:nvGraphicFramePr>
        <p:xfrm>
          <a:off x="3924918" y="1405187"/>
          <a:ext cx="3758115" cy="136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160" imgH="609480" progId="Equation.DSMT4">
                  <p:embed/>
                </p:oleObj>
              </mc:Choice>
              <mc:Fallback>
                <p:oleObj name="Equation" r:id="rId5" imgW="1676160" imgH="60948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109CF68-22FA-09F4-D8AD-86418993D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4918" y="1405187"/>
                        <a:ext cx="3758115" cy="136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00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en blanco y negro de un hombre parado en una puerta&#10;&#10;Descripción generada automáticamente con confianza media">
            <a:extLst>
              <a:ext uri="{FF2B5EF4-FFF2-40B4-BE49-F238E27FC236}">
                <a16:creationId xmlns:a16="http://schemas.microsoft.com/office/drawing/2014/main" id="{A09121E2-521C-8459-72EE-0DBCA6862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2" y="1516781"/>
            <a:ext cx="3267075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agen en blanco y negro de una persona sentada en una silla&#10;&#10;Descripción generada automáticamente con confianza media">
            <a:extLst>
              <a:ext uri="{FF2B5EF4-FFF2-40B4-BE49-F238E27FC236}">
                <a16:creationId xmlns:a16="http://schemas.microsoft.com/office/drawing/2014/main" id="{ADEC80C9-7F83-438F-B89E-5C9FAE275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59" y="1516781"/>
            <a:ext cx="3267075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en blanco y negro de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ED75C591-52FD-480A-32F0-0EACBADF3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06" y="1507256"/>
            <a:ext cx="325755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86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E6124D-3202-FE93-16CA-5F33439F2FBD}"/>
              </a:ext>
            </a:extLst>
          </p:cNvPr>
          <p:cNvSpPr txBox="1"/>
          <p:nvPr/>
        </p:nvSpPr>
        <p:spPr>
          <a:xfrm>
            <a:off x="917607" y="1166321"/>
            <a:ext cx="105219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En el fondo estaba una clara apuesta por </a:t>
            </a:r>
            <a:r>
              <a:rPr lang="es-ES" sz="2400" b="1" i="1" dirty="0"/>
              <a:t>la universalidad de las leyes de la física</a:t>
            </a:r>
            <a:r>
              <a:rPr lang="es-ES" sz="2400" dirty="0"/>
              <a:t>. Su planteamiento implicaba dos suposiciones básicas: </a:t>
            </a:r>
          </a:p>
          <a:p>
            <a:endParaRPr lang="es-ES" sz="2400" dirty="0"/>
          </a:p>
          <a:p>
            <a:pPr marL="342900" indent="-342900">
              <a:buFont typeface="+mj-lt"/>
              <a:buAutoNum type="arabicPeriod"/>
            </a:pPr>
            <a:r>
              <a:rPr lang="es-ES" sz="2400" b="1" i="1" dirty="0"/>
              <a:t>Prescindir del éter lumínico </a:t>
            </a:r>
            <a:r>
              <a:rPr lang="es-ES" sz="2400" dirty="0"/>
              <a:t>y con él de un sistema de referencia privilegiado respecto del cual podamos determinar si un cuerpo está en movimiento o reposo absoluto, </a:t>
            </a:r>
            <a:r>
              <a:rPr lang="es-ES" sz="2400" b="1" i="1" dirty="0"/>
              <a:t>lo que equivale a mantener la vigencia del principio de relatividad. </a:t>
            </a:r>
          </a:p>
          <a:p>
            <a:endParaRPr lang="es-E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s-ES" sz="2400" b="1" i="1" dirty="0"/>
              <a:t>Mantener la afirmación de Maxwell </a:t>
            </a:r>
            <a:r>
              <a:rPr lang="es-ES" sz="2400" dirty="0"/>
              <a:t>según la cual las ondas electromagnéticas (por consiguiente, la luz) se propagan con </a:t>
            </a:r>
            <a:r>
              <a:rPr lang="es-ES" sz="2400" b="1" i="1" dirty="0"/>
              <a:t>una velocidad de 300 000 km/s</a:t>
            </a:r>
            <a:r>
              <a:rPr lang="es-ES" sz="2400" dirty="0"/>
              <a:t>, pero como ahora no existe el éter como medio de propagación, postula que </a:t>
            </a:r>
            <a:r>
              <a:rPr lang="es-ES" sz="2400" b="1" i="1" dirty="0"/>
              <a:t>esa velocidad es siempre la misma </a:t>
            </a:r>
            <a:r>
              <a:rPr lang="es-ES" sz="2400" dirty="0"/>
              <a:t>con independencia del movimiento de la fuente respecto del observador. Esta afirmación equivale a </a:t>
            </a:r>
            <a:r>
              <a:rPr lang="es-ES" sz="2400" b="1" i="1" dirty="0"/>
              <a:t>elevar la velocidad de la luz a rango de ley física.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53B2E24-65A9-7C27-9AC2-86E16C9F81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043398"/>
              </p:ext>
            </p:extLst>
          </p:nvPr>
        </p:nvGraphicFramePr>
        <p:xfrm>
          <a:off x="1666875" y="2409825"/>
          <a:ext cx="8729936" cy="2794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46640" imgH="1968480" progId="Equation.DSMT4">
                  <p:embed/>
                </p:oleObj>
              </mc:Choice>
              <mc:Fallback>
                <p:oleObj name="Equation" r:id="rId2" imgW="6146640" imgH="1968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66875" y="2409825"/>
                        <a:ext cx="8729936" cy="2794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6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a torre con humo&#10;&#10;Descripción generada automáticamente con confianza media">
            <a:extLst>
              <a:ext uri="{FF2B5EF4-FFF2-40B4-BE49-F238E27FC236}">
                <a16:creationId xmlns:a16="http://schemas.microsoft.com/office/drawing/2014/main" id="{1C289C3B-A555-DD1F-4BD6-917E1A41D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2" y="1420586"/>
            <a:ext cx="4917563" cy="2766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9F9D4B9-634D-9EB8-F24C-AF604ED7EE84}"/>
              </a:ext>
            </a:extLst>
          </p:cNvPr>
          <p:cNvSpPr txBox="1"/>
          <p:nvPr/>
        </p:nvSpPr>
        <p:spPr>
          <a:xfrm>
            <a:off x="1251348" y="1160704"/>
            <a:ext cx="5469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“… no tenemos que convertir a los niños, ni siquiera a las niñas, a la ciencia. Démosles oportunidades para explorar esos intereses…” </a:t>
            </a:r>
            <a:endParaRPr lang="es-ES" sz="28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DFD01AE-D998-EC35-174D-31BF69E915CA}"/>
              </a:ext>
            </a:extLst>
          </p:cNvPr>
          <p:cNvGrpSpPr/>
          <p:nvPr/>
        </p:nvGrpSpPr>
        <p:grpSpPr>
          <a:xfrm>
            <a:off x="1607237" y="3271595"/>
            <a:ext cx="4576655" cy="3370718"/>
            <a:chOff x="1607237" y="3271595"/>
            <a:chExt cx="4576655" cy="3370718"/>
          </a:xfrm>
        </p:grpSpPr>
        <p:pic>
          <p:nvPicPr>
            <p:cNvPr id="5" name="Imagen 4" descr="Imagen que contiene persona, hombre, vistiendo, computadora&#10;&#10;Descripción generada automáticamente">
              <a:extLst>
                <a:ext uri="{FF2B5EF4-FFF2-40B4-BE49-F238E27FC236}">
                  <a16:creationId xmlns:a16="http://schemas.microsoft.com/office/drawing/2014/main" id="{99FF8571-35E2-E9E4-8B90-A6AF4C939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37" y="3271595"/>
              <a:ext cx="4576655" cy="3075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91A2835-8EDC-9458-7C85-4EA8C85CDBE0}"/>
                </a:ext>
              </a:extLst>
            </p:cNvPr>
            <p:cNvSpPr txBox="1"/>
            <p:nvPr/>
          </p:nvSpPr>
          <p:spPr>
            <a:xfrm>
              <a:off x="2186977" y="6272981"/>
              <a:ext cx="3598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F0000"/>
                  </a:solidFill>
                </a:rPr>
                <a:t>Sally Raid, </a:t>
              </a:r>
              <a:r>
                <a:rPr lang="es-ES" dirty="0"/>
                <a:t>junio 1983. </a:t>
              </a:r>
              <a:r>
                <a:rPr lang="es-ES" dirty="0" err="1"/>
                <a:t>Challenger</a:t>
              </a:r>
              <a:r>
                <a:rPr lang="es-ES" dirty="0"/>
                <a:t> -7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5C7B7ED-E3DB-6588-11F2-528A3BD1A832}"/>
              </a:ext>
            </a:extLst>
          </p:cNvPr>
          <p:cNvGrpSpPr/>
          <p:nvPr/>
        </p:nvGrpSpPr>
        <p:grpSpPr>
          <a:xfrm>
            <a:off x="8309521" y="4916812"/>
            <a:ext cx="2679556" cy="1130202"/>
            <a:chOff x="8309521" y="4916812"/>
            <a:chExt cx="2679556" cy="113020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62253DD-20BF-23FE-6FD7-8AE1F84087D6}"/>
                </a:ext>
              </a:extLst>
            </p:cNvPr>
            <p:cNvSpPr txBox="1"/>
            <p:nvPr/>
          </p:nvSpPr>
          <p:spPr>
            <a:xfrm>
              <a:off x="8309521" y="4916812"/>
              <a:ext cx="26795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800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“</a:t>
              </a:r>
              <a:r>
                <a:rPr lang="es-E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</a:t>
              </a:r>
              <a:r>
                <a:rPr lang="es-ES" sz="2800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ide</a:t>
              </a:r>
              <a:r>
                <a:rPr lang="es-ES" sz="2800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Sally, </a:t>
              </a:r>
              <a:r>
                <a:rPr lang="es-ES" sz="2800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</a:t>
              </a:r>
              <a:r>
                <a:rPr lang="es-ES" sz="2800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ide</a:t>
              </a:r>
              <a:endParaRPr lang="es-ES" sz="2800" dirty="0">
                <a:solidFill>
                  <a:srgbClr val="FF0000"/>
                </a:solidFill>
              </a:endParaRPr>
            </a:p>
          </p:txBody>
        </p:sp>
        <p:pic>
          <p:nvPicPr>
            <p:cNvPr id="17" name="5_RaidSallyRaid">
              <a:hlinkClick r:id="" action="ppaction://media"/>
              <a:extLst>
                <a:ext uri="{FF2B5EF4-FFF2-40B4-BE49-F238E27FC236}">
                  <a16:creationId xmlns:a16="http://schemas.microsoft.com/office/drawing/2014/main" id="{FFE4670A-684D-7D1A-4CB4-718EE3594C3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256995" y="5437414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9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D7FD821-3F98-E4E3-D784-182082E5A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4" y="2798231"/>
            <a:ext cx="4675559" cy="1659286"/>
          </a:xfrm>
          <a:prstGeom prst="rect">
            <a:avLst/>
          </a:prstGeom>
        </p:spPr>
      </p:pic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E2C9782D-A48C-C285-0D93-1C4260725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43" y="2332286"/>
            <a:ext cx="6709204" cy="44101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72446C-6BBB-EDCC-C4D4-1E16E70D6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51" y="1155326"/>
            <a:ext cx="8003148" cy="956032"/>
          </a:xfrm>
          <a:prstGeom prst="rect">
            <a:avLst/>
          </a:prstGeom>
        </p:spPr>
      </p:pic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3F05C207-7E05-377B-0B68-A305CC82BB05}"/>
              </a:ext>
            </a:extLst>
          </p:cNvPr>
          <p:cNvSpPr/>
          <p:nvPr/>
        </p:nvSpPr>
        <p:spPr>
          <a:xfrm rot="2688268">
            <a:off x="3432052" y="2215372"/>
            <a:ext cx="422030" cy="8773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doblada 8">
            <a:extLst>
              <a:ext uri="{FF2B5EF4-FFF2-40B4-BE49-F238E27FC236}">
                <a16:creationId xmlns:a16="http://schemas.microsoft.com/office/drawing/2014/main" id="{8A8F9881-A0AB-4DC9-CB3B-C383FE38E7EA}"/>
              </a:ext>
            </a:extLst>
          </p:cNvPr>
          <p:cNvSpPr/>
          <p:nvPr/>
        </p:nvSpPr>
        <p:spPr>
          <a:xfrm rot="10800000" flipH="1">
            <a:off x="2950063" y="4219823"/>
            <a:ext cx="2060087" cy="1047211"/>
          </a:xfrm>
          <a:prstGeom prst="bentArrow">
            <a:avLst>
              <a:gd name="adj1" fmla="val 25000"/>
              <a:gd name="adj2" fmla="val 2924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01724C-E87E-00C8-C775-0EE2B5FEFEB5}"/>
              </a:ext>
            </a:extLst>
          </p:cNvPr>
          <p:cNvSpPr txBox="1"/>
          <p:nvPr/>
        </p:nvSpPr>
        <p:spPr>
          <a:xfrm>
            <a:off x="1303056" y="5871899"/>
            <a:ext cx="3984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>
                <a:hlinkClick r:id="rId5"/>
              </a:rPr>
              <a:t>FisQuiWeb</a:t>
            </a:r>
            <a:r>
              <a:rPr lang="es-ES" sz="1600" dirty="0">
                <a:hlinkClick r:id="rId5"/>
              </a:rPr>
              <a:t>. Didáctica de la Física y la Química</a:t>
            </a:r>
            <a:endParaRPr lang="es-ES" sz="16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C89B004-EF48-9E86-8500-C11A91BCC338}"/>
              </a:ext>
            </a:extLst>
          </p:cNvPr>
          <p:cNvSpPr/>
          <p:nvPr/>
        </p:nvSpPr>
        <p:spPr>
          <a:xfrm>
            <a:off x="9750392" y="3258373"/>
            <a:ext cx="924026" cy="55323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8432DCD-0B9D-B680-8281-2CC9599C7D1D}"/>
              </a:ext>
            </a:extLst>
          </p:cNvPr>
          <p:cNvSpPr/>
          <p:nvPr/>
        </p:nvSpPr>
        <p:spPr>
          <a:xfrm>
            <a:off x="10835219" y="3258373"/>
            <a:ext cx="924026" cy="553231"/>
          </a:xfrm>
          <a:prstGeom prst="roundRect">
            <a:avLst/>
          </a:prstGeom>
          <a:noFill/>
          <a:ln w="31750" cap="rnd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9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215</Words>
  <Application>Microsoft Office PowerPoint</Application>
  <PresentationFormat>Panorámica</PresentationFormat>
  <Paragraphs>24</Paragraphs>
  <Slides>9</Slides>
  <Notes>0</Notes>
  <HiddenSlides>0</HiddenSlides>
  <MMClips>3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Brush Script MT</vt:lpstr>
      <vt:lpstr>Calibri</vt:lpstr>
      <vt:lpstr>Calibri Light</vt:lpstr>
      <vt:lpstr>Fave Script Bold Pro</vt:lpstr>
      <vt:lpstr>Times New Roman</vt:lpstr>
      <vt:lpstr>Trebuchet MS</vt:lpstr>
      <vt:lpstr>Tema de Office</vt:lpstr>
      <vt:lpstr>Equation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Ignacio García</dc:creator>
  <cp:lastModifiedBy>Luis Ignacio García</cp:lastModifiedBy>
  <cp:revision>14</cp:revision>
  <dcterms:created xsi:type="dcterms:W3CDTF">2024-02-04T13:15:20Z</dcterms:created>
  <dcterms:modified xsi:type="dcterms:W3CDTF">2024-03-03T11:22:37Z</dcterms:modified>
</cp:coreProperties>
</file>