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0" r:id="rId4"/>
    <p:sldId id="272" r:id="rId5"/>
    <p:sldId id="273" r:id="rId6"/>
    <p:sldId id="267" r:id="rId7"/>
    <p:sldId id="268" r:id="rId8"/>
    <p:sldId id="274" r:id="rId9"/>
    <p:sldId id="258" r:id="rId10"/>
    <p:sldId id="271" r:id="rId11"/>
    <p:sldId id="269" r:id="rId12"/>
    <p:sldId id="270" r:id="rId13"/>
    <p:sldId id="261" r:id="rId14"/>
    <p:sldId id="262" r:id="rId15"/>
    <p:sldId id="264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0"/>
  </p:normalViewPr>
  <p:slideViewPr>
    <p:cSldViewPr snapToGrid="0">
      <p:cViewPr varScale="1">
        <p:scale>
          <a:sx n="74" d="100"/>
          <a:sy n="74" d="100"/>
        </p:scale>
        <p:origin x="60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5782" b="35782"/>
          <a:stretch>
            <a:fillRect/>
          </a:stretch>
        </p:blipFill>
        <p:spPr>
          <a:xfrm>
            <a:off x="517357" y="5048250"/>
            <a:ext cx="17754601" cy="41148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48794" y="571500"/>
            <a:ext cx="1591421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ES_tradnl" sz="7200" dirty="0">
                <a:solidFill>
                  <a:schemeClr val="accent3">
                    <a:lumMod val="50000"/>
                  </a:schemeClr>
                </a:solidFill>
              </a:rPr>
              <a:t>Materiales elaborados por el grupo de trabajo de  profesores/as  de </a:t>
            </a:r>
            <a:r>
              <a:rPr lang="es-ES_tradnl" sz="7200" dirty="0" err="1">
                <a:solidFill>
                  <a:schemeClr val="accent3">
                    <a:lumMod val="50000"/>
                  </a:schemeClr>
                </a:solidFill>
              </a:rPr>
              <a:t>Biolog</a:t>
            </a:r>
            <a:r>
              <a:rPr lang="es-ES" sz="7200" dirty="0" err="1">
                <a:solidFill>
                  <a:schemeClr val="accent3">
                    <a:lumMod val="50000"/>
                  </a:schemeClr>
                </a:solidFill>
              </a:rPr>
              <a:t>ía</a:t>
            </a:r>
            <a:r>
              <a:rPr lang="es-ES" sz="7200" dirty="0">
                <a:solidFill>
                  <a:schemeClr val="accent3">
                    <a:lumMod val="50000"/>
                  </a:schemeClr>
                </a:solidFill>
              </a:rPr>
              <a:t> y Geología</a:t>
            </a:r>
            <a:endParaRPr lang="es-ES_tradnl" sz="7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AutoShape 2"/>
          <p:cNvSpPr/>
          <p:nvPr/>
        </p:nvSpPr>
        <p:spPr>
          <a:xfrm>
            <a:off x="10287000" y="4610100"/>
            <a:ext cx="7555048" cy="876300"/>
          </a:xfrm>
          <a:prstGeom prst="rect">
            <a:avLst/>
          </a:prstGeom>
          <a:solidFill>
            <a:srgbClr val="81A453"/>
          </a:solidFill>
        </p:spPr>
        <p:txBody>
          <a:bodyPr/>
          <a:lstStyle/>
          <a:p>
            <a:pPr algn="ctr"/>
            <a:r>
              <a:rPr lang="es-ES_tradnl" sz="6000">
                <a:solidFill>
                  <a:schemeClr val="bg1"/>
                </a:solidFill>
              </a:rPr>
              <a:t>Curso 2019-2020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52800" y="1447800"/>
            <a:ext cx="12877800" cy="8839200"/>
            <a:chOff x="0" y="0"/>
            <a:chExt cx="10490393" cy="7434586"/>
          </a:xfrm>
        </p:grpSpPr>
        <p:sp>
          <p:nvSpPr>
            <p:cNvPr id="3" name="AutoShape 3"/>
            <p:cNvSpPr/>
            <p:nvPr/>
          </p:nvSpPr>
          <p:spPr>
            <a:xfrm rot="-5400000">
              <a:off x="5238803" y="2182996"/>
              <a:ext cx="12786" cy="10490393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732127" y="0"/>
              <a:ext cx="1356147" cy="1736868"/>
            </a:xfrm>
            <a:prstGeom prst="rect">
              <a:avLst/>
            </a:prstGeom>
          </p:spPr>
        </p:pic>
      </p:grpSp>
      <p:pic>
        <p:nvPicPr>
          <p:cNvPr id="6" name="VSMZE131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8987" y="1784631"/>
            <a:ext cx="9852025" cy="770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52800" y="1447800"/>
            <a:ext cx="12877800" cy="8839200"/>
            <a:chOff x="0" y="0"/>
            <a:chExt cx="10490393" cy="7434586"/>
          </a:xfrm>
        </p:grpSpPr>
        <p:sp>
          <p:nvSpPr>
            <p:cNvPr id="3" name="AutoShape 3"/>
            <p:cNvSpPr/>
            <p:nvPr/>
          </p:nvSpPr>
          <p:spPr>
            <a:xfrm rot="-5400000">
              <a:off x="5238803" y="2182996"/>
              <a:ext cx="12786" cy="10490393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732127" y="0"/>
              <a:ext cx="1356147" cy="1736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4939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76F482-BECA-B843-A126-28C0F8C9EA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81864D-0007-8A43-AFF2-5BD9C5DA95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435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51614" y="599612"/>
            <a:ext cx="2764786" cy="3324688"/>
          </a:xfrm>
          <a:prstGeom prst="rect">
            <a:avLst/>
          </a:prstGeom>
        </p:spPr>
      </p:pic>
      <p:pic>
        <p:nvPicPr>
          <p:cNvPr id="7170" name="Picture 2" descr="https://1.bp.blogspot.com/-31tEbFqYTJY/XhoFvMTV4zI/AAAAAAAAAu0/UyyZx7XyLJkFT-hAeSV10Wd_h5Ptq2YoQCLcBGAsYHQ/s640/q%2B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24300"/>
            <a:ext cx="14401800" cy="506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14400" y="571500"/>
            <a:ext cx="1600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>
                <a:solidFill>
                  <a:schemeClr val="accent5">
                    <a:lumMod val="50000"/>
                  </a:schemeClr>
                </a:solidFill>
              </a:rPr>
              <a:t>Break-</a:t>
            </a:r>
            <a:r>
              <a:rPr lang="es-ES_tradnl" sz="7200" err="1">
                <a:solidFill>
                  <a:schemeClr val="accent5">
                    <a:lumMod val="50000"/>
                  </a:schemeClr>
                </a:solidFill>
              </a:rPr>
              <a:t>out</a:t>
            </a:r>
            <a:r>
              <a:rPr lang="es-ES_tradnl" sz="7200">
                <a:solidFill>
                  <a:schemeClr val="accent5">
                    <a:lumMod val="50000"/>
                  </a:schemeClr>
                </a:solidFill>
              </a:rPr>
              <a:t> EDU sobre los ODS:</a:t>
            </a:r>
          </a:p>
          <a:p>
            <a:r>
              <a:rPr lang="es-ES_tradnl" sz="7200">
                <a:solidFill>
                  <a:schemeClr val="accent3">
                    <a:lumMod val="50000"/>
                  </a:schemeClr>
                </a:solidFill>
              </a:rPr>
              <a:t> Objetivos de desarrollo sostenible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716190"/>
            <a:ext cx="12584248" cy="6854621"/>
          </a:xfrm>
          <a:prstGeom prst="rect">
            <a:avLst/>
          </a:prstGeom>
          <a:solidFill>
            <a:srgbClr val="81A45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2909" y="6455570"/>
            <a:ext cx="1651580" cy="211524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4957802" y="2534127"/>
            <a:ext cx="9590" cy="786779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Rectángulo 4"/>
          <p:cNvSpPr/>
          <p:nvPr/>
        </p:nvSpPr>
        <p:spPr>
          <a:xfrm>
            <a:off x="1031336" y="4016701"/>
            <a:ext cx="16446090" cy="30469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t">
            <a:spAutoFit/>
          </a:bodyPr>
          <a:lstStyle/>
          <a:p>
            <a:r>
              <a:rPr lang="es-ES_tradnl" sz="3200">
                <a:solidFill>
                  <a:srgbClr val="660000"/>
                </a:solidFill>
                <a:latin typeface="Roboto" charset="0"/>
              </a:rPr>
              <a:t>Objetivos de la actividad:</a:t>
            </a:r>
            <a:endParaRPr lang="es-ES_tradnl" sz="3200">
              <a:solidFill>
                <a:srgbClr val="757575"/>
              </a:solidFill>
              <a:latin typeface="Roboto" charset="0"/>
            </a:endParaRPr>
          </a:p>
          <a:p>
            <a:pPr>
              <a:buFont typeface="Arial" charset="0"/>
              <a:buChar char="•"/>
            </a:pPr>
            <a:r>
              <a:rPr lang="es-ES_tradnl" sz="3200">
                <a:solidFill>
                  <a:srgbClr val="757575"/>
                </a:solidFill>
                <a:latin typeface="Roboto"/>
              </a:rPr>
              <a:t>Desarrollo de un contenido curricular propio de la materia de Ciencias de a Tierra y el medioambiente.</a:t>
            </a:r>
          </a:p>
          <a:p>
            <a:pPr>
              <a:buFont typeface="Arial" charset="0"/>
              <a:buChar char="•"/>
            </a:pPr>
            <a:r>
              <a:rPr lang="es-ES_tradnl" sz="3200">
                <a:solidFill>
                  <a:srgbClr val="757575"/>
                </a:solidFill>
                <a:latin typeface="Roboto" charset="0"/>
              </a:rPr>
              <a:t>Favorecer la cohesión del grupo y promover el trabajo en equipo.</a:t>
            </a:r>
          </a:p>
          <a:p>
            <a:pPr>
              <a:buFont typeface="Arial" charset="0"/>
              <a:buChar char="•"/>
            </a:pPr>
            <a:r>
              <a:rPr lang="es-ES_tradnl" sz="3200">
                <a:solidFill>
                  <a:srgbClr val="757575"/>
                </a:solidFill>
                <a:latin typeface="Roboto"/>
              </a:rPr>
              <a:t>Implementar el pensamiento divergente en el alumnado (necesario para la resolución de los retos)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n que contiene objeto, reloj, dibujo, señal&#10;&#10;Descripción generada con confianza muy alta">
            <a:extLst>
              <a:ext uri="{FF2B5EF4-FFF2-40B4-BE49-F238E27FC236}">
                <a16:creationId xmlns:a16="http://schemas.microsoft.com/office/drawing/2014/main" id="{D5912239-E3A4-4026-884C-8B2E630E6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67" r="-1" b="25947"/>
          <a:stretch/>
        </p:blipFill>
        <p:spPr>
          <a:xfrm>
            <a:off x="6" y="-9354"/>
            <a:ext cx="4883104" cy="3758184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Imagen 7" descr="Imagen que contiene persona, hombre, gente, grupo&#10;&#10;Descripción generada con confianza muy alta">
            <a:extLst>
              <a:ext uri="{FF2B5EF4-FFF2-40B4-BE49-F238E27FC236}">
                <a16:creationId xmlns:a16="http://schemas.microsoft.com/office/drawing/2014/main" id="{D7716B9E-8813-4A48-9BED-5879DD561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971" b="18936"/>
          <a:stretch/>
        </p:blipFill>
        <p:spPr>
          <a:xfrm>
            <a:off x="7013308" y="-9352"/>
            <a:ext cx="5516726" cy="3758183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3" name="Imagen 3" descr="Imagen que contiene persona, hombre, comida, joven&#10;&#10;Descripción generada con confianza muy alta">
            <a:extLst>
              <a:ext uri="{FF2B5EF4-FFF2-40B4-BE49-F238E27FC236}">
                <a16:creationId xmlns:a16="http://schemas.microsoft.com/office/drawing/2014/main" id="{5FEF99D4-019C-4CD4-AE55-FAC23BF661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379" r="2" b="20612"/>
          <a:stretch/>
        </p:blipFill>
        <p:spPr>
          <a:xfrm>
            <a:off x="11072814" y="1"/>
            <a:ext cx="7215187" cy="3752756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0" name="Imagen 10" descr="Imagen que contiene exterior, persona, edificio, verde&#10;&#10;Descripción generada con confianza muy alta">
            <a:extLst>
              <a:ext uri="{FF2B5EF4-FFF2-40B4-BE49-F238E27FC236}">
                <a16:creationId xmlns:a16="http://schemas.microsoft.com/office/drawing/2014/main" id="{A43F9FC9-D54F-48A4-832A-F46F4393F1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442" r="-1" b="6946"/>
          <a:stretch/>
        </p:blipFill>
        <p:spPr>
          <a:xfrm>
            <a:off x="20" y="3987414"/>
            <a:ext cx="5656066" cy="6299586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6"/>
          <a:srcRect t="16583" r="1" b="24459"/>
          <a:stretch/>
        </p:blipFill>
        <p:spPr>
          <a:xfrm>
            <a:off x="3020694" y="3992850"/>
            <a:ext cx="7663089" cy="6296866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5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9575" y="3990133"/>
            <a:ext cx="10258425" cy="6296867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405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7289294-399C-4234-B62E-5F490A53CFBF}"/>
              </a:ext>
            </a:extLst>
          </p:cNvPr>
          <p:cNvSpPr txBox="1"/>
          <p:nvPr/>
        </p:nvSpPr>
        <p:spPr>
          <a:xfrm>
            <a:off x="9928746" y="6284796"/>
            <a:ext cx="7496031" cy="324580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RECOLECCIÓN DE SEMILLAS AUTÓCTONAS</a:t>
            </a:r>
            <a:endParaRPr lang="en-US" sz="5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CREAMOS UN VIVERO </a:t>
            </a:r>
            <a:endParaRPr lang="en-US" sz="5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REFORESTAMOS</a:t>
            </a:r>
            <a:endParaRPr lang="en-US" sz="5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5" descr="Imagen que contiene persona, laptop, niño, tabla&#10;&#10;Descripción generada con confianza muy alta">
            <a:extLst>
              <a:ext uri="{FF2B5EF4-FFF2-40B4-BE49-F238E27FC236}">
                <a16:creationId xmlns:a16="http://schemas.microsoft.com/office/drawing/2014/main" id="{501934AA-B7D6-4E7B-9DA8-E8C3496EFE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897" r="2" b="31795"/>
          <a:stretch/>
        </p:blipFill>
        <p:spPr>
          <a:xfrm>
            <a:off x="3392952" y="1"/>
            <a:ext cx="5090914" cy="3754265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03752" y="3432379"/>
            <a:ext cx="12584248" cy="6854621"/>
          </a:xfrm>
          <a:prstGeom prst="rect">
            <a:avLst/>
          </a:prstGeom>
          <a:solidFill>
            <a:srgbClr val="81A45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82401" y="3553138"/>
            <a:ext cx="5257800" cy="673386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45090" y="637039"/>
            <a:ext cx="15914210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ES" sz="8000" dirty="0">
                <a:solidFill>
                  <a:schemeClr val="accent3">
                    <a:lumMod val="50000"/>
                  </a:schemeClr>
                </a:solidFill>
              </a:rPr>
              <a:t>Actividades para crear CONCIENCIA ECOLÓGICA</a:t>
            </a:r>
            <a:endParaRPr lang="es-ES_tradnl" sz="8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2" descr="gandhi-y-el-cuidado-de-planet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06650"/>
            <a:ext cx="10669523" cy="63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A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"/>
          </a:blip>
          <a:srcRect/>
          <a:stretch>
            <a:fillRect/>
          </a:stretch>
        </p:blipFill>
        <p:spPr>
          <a:xfrm>
            <a:off x="-4673751" y="3263"/>
            <a:ext cx="11491517" cy="10500790"/>
          </a:xfrm>
          <a:prstGeom prst="rect">
            <a:avLst/>
          </a:prstGeom>
        </p:spPr>
      </p:pic>
      <p:pic>
        <p:nvPicPr>
          <p:cNvPr id="4098" name="Picture 2" descr="https://1.bp.blogspot.com/-rnzORiZO0xk/XhodRNQ3xcI/AAAAAAAAAwc/x2MUiQO50_oxU1J-G7bIgUtcRKa0SpO7gCLcBGAsYHQ/s1600/thumbnail_c6c782ba-b29e-43ac-9f9b-de7bef18cba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967" r="1471"/>
          <a:stretch/>
        </p:blipFill>
        <p:spPr bwMode="auto">
          <a:xfrm rot="20983395">
            <a:off x="2826886" y="659786"/>
            <a:ext cx="11931592" cy="884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0591800" y="952500"/>
            <a:ext cx="7696200" cy="149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>
                <a:solidFill>
                  <a:schemeClr val="accent3">
                    <a:lumMod val="50000"/>
                  </a:schemeClr>
                </a:solidFill>
              </a:rPr>
              <a:t>El peso de las elecciones</a:t>
            </a: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08802" y="1040186"/>
            <a:ext cx="875179" cy="1408378"/>
          </a:xfrm>
          <a:prstGeom prst="rect">
            <a:avLst/>
          </a:prstGeom>
        </p:spPr>
      </p:pic>
      <p:pic>
        <p:nvPicPr>
          <p:cNvPr id="6" name="Imagen 7">
            <a:extLst>
              <a:ext uri="{FF2B5EF4-FFF2-40B4-BE49-F238E27FC236}">
                <a16:creationId xmlns:a16="http://schemas.microsoft.com/office/drawing/2014/main" id="{463D0F31-1587-4BB2-B0D5-1C2AD342C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180000">
            <a:off x="14002845" y="4490411"/>
            <a:ext cx="3072538" cy="41031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A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7">
            <a:extLst>
              <a:ext uri="{FF2B5EF4-FFF2-40B4-BE49-F238E27FC236}">
                <a16:creationId xmlns:a16="http://schemas.microsoft.com/office/drawing/2014/main" id="{463D0F31-1587-4BB2-B0D5-1C2AD342C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66996" y="-98480"/>
            <a:ext cx="7756964" cy="1047399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000"/>
          </a:blip>
          <a:srcRect/>
          <a:stretch>
            <a:fillRect/>
          </a:stretch>
        </p:blipFill>
        <p:spPr>
          <a:xfrm>
            <a:off x="-4673751" y="3263"/>
            <a:ext cx="11491517" cy="1050079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591800" y="952500"/>
            <a:ext cx="7696200" cy="149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>
                <a:solidFill>
                  <a:schemeClr val="accent3">
                    <a:lumMod val="50000"/>
                  </a:schemeClr>
                </a:solidFill>
              </a:rPr>
              <a:t>El peso de las elecciones</a:t>
            </a: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08802" y="1040186"/>
            <a:ext cx="875179" cy="140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A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"/>
          </a:blip>
          <a:srcRect/>
          <a:stretch>
            <a:fillRect/>
          </a:stretch>
        </p:blipFill>
        <p:spPr>
          <a:xfrm>
            <a:off x="-4673751" y="313229"/>
            <a:ext cx="11162179" cy="1022956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98096" y="1098654"/>
            <a:ext cx="16161895" cy="7602081"/>
          </a:xfrm>
          <a:prstGeom prst="rect">
            <a:avLst/>
          </a:prstGeom>
          <a:solidFill>
            <a:schemeClr val="bg1"/>
          </a:solidFill>
        </p:spPr>
        <p:txBody>
          <a:bodyPr wrap="square" anchor="t">
            <a:spAutoFit/>
          </a:bodyPr>
          <a:lstStyle/>
          <a:p>
            <a:pPr algn="ctr"/>
            <a:r>
              <a:rPr lang="es-ES_tradnl" sz="4400" b="1" dirty="0">
                <a:solidFill>
                  <a:srgbClr val="660000"/>
                </a:solidFill>
                <a:latin typeface="times"/>
                <a:cs typeface="times"/>
              </a:rPr>
              <a:t>¿Cuál es el peso de las elecciones?</a:t>
            </a:r>
            <a:br>
              <a:rPr lang="es-ES_tradnl" sz="4400" b="1" dirty="0">
                <a:latin typeface="times" charset="0"/>
              </a:rPr>
            </a:br>
            <a:r>
              <a:rPr lang="es-ES_tradnl" sz="4400" b="1" dirty="0">
                <a:solidFill>
                  <a:srgbClr val="666666"/>
                </a:solidFill>
                <a:latin typeface="times"/>
                <a:cs typeface="times"/>
              </a:rPr>
              <a:t>Sinopsis de la actividad</a:t>
            </a:r>
            <a:endParaRPr lang="es-ES_tradnl" sz="4400" b="1" dirty="0">
              <a:solidFill>
                <a:srgbClr val="757575"/>
              </a:solidFill>
              <a:latin typeface="times"/>
              <a:cs typeface="times"/>
            </a:endParaRPr>
          </a:p>
          <a:p>
            <a:endParaRPr lang="es-ES_tradnl" sz="3200" dirty="0">
              <a:solidFill>
                <a:srgbClr val="660000"/>
              </a:solidFill>
              <a:latin typeface="times"/>
              <a:cs typeface="times"/>
            </a:endParaRPr>
          </a:p>
          <a:p>
            <a:r>
              <a:rPr lang="es-ES_tradnl" sz="3200" dirty="0">
                <a:solidFill>
                  <a:srgbClr val="660000"/>
                </a:solidFill>
                <a:latin typeface="times"/>
                <a:cs typeface="times"/>
              </a:rPr>
              <a:t>Objetivos: </a:t>
            </a:r>
            <a:endParaRPr lang="es-ES_tradnl" sz="3200" dirty="0">
              <a:solidFill>
                <a:srgbClr val="757575"/>
              </a:solidFill>
              <a:latin typeface="times"/>
              <a:cs typeface="times"/>
            </a:endParaRPr>
          </a:p>
          <a:p>
            <a:pPr>
              <a:buFont typeface="+mj-lt"/>
              <a:buAutoNum type="arabicPeriod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Comprender el </a:t>
            </a:r>
            <a:r>
              <a:rPr lang="es-ES_tradnl" sz="2400" dirty="0">
                <a:solidFill>
                  <a:srgbClr val="757575"/>
                </a:solidFill>
                <a:latin typeface="courier new"/>
                <a:cs typeface="courier new"/>
              </a:rPr>
              <a:t>impacto ambiental 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asociado a las actividades humanas.</a:t>
            </a:r>
          </a:p>
          <a:p>
            <a:pPr>
              <a:buFont typeface="+mj-lt"/>
              <a:buAutoNum type="arabicPeriod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Valorar la </a:t>
            </a:r>
            <a:r>
              <a:rPr lang="es-ES_tradnl" sz="2400" dirty="0">
                <a:solidFill>
                  <a:srgbClr val="757575"/>
                </a:solidFill>
                <a:latin typeface="courier new"/>
                <a:cs typeface="courier new"/>
              </a:rPr>
              <a:t>huella ecológica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de las elecciones (en base a una estimación del número de árboles talados para la fabricación de la pasta de papel asociada a la propaganda electoral que recibe la población censada como población votante).</a:t>
            </a:r>
          </a:p>
          <a:p>
            <a:pPr>
              <a:buFont typeface="+mj-lt"/>
              <a:buAutoNum type="arabicPeriod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Impulsar un </a:t>
            </a:r>
            <a:r>
              <a:rPr lang="es-ES_tradnl" sz="2400" dirty="0">
                <a:solidFill>
                  <a:srgbClr val="757575"/>
                </a:solidFill>
                <a:latin typeface="courier new"/>
                <a:cs typeface="courier new"/>
              </a:rPr>
              <a:t>cambio en su entorno 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(incitar a sus padres, docentes y ellos mismos (los que tienen más de 18 años a registrar su deseo de no recibir dicha propaganda electoral).</a:t>
            </a:r>
          </a:p>
          <a:p>
            <a:pPr>
              <a:buFont typeface="+mj-lt"/>
              <a:buAutoNum type="arabicPeriod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Promover el trabajo en equipo (la actividad se desarrolla de manera coordinada entre el grupo del aula)</a:t>
            </a:r>
          </a:p>
          <a:p>
            <a:pPr>
              <a:buFont typeface="+mj-lt"/>
              <a:buAutoNum type="arabicPeriod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Favorecer la </a:t>
            </a:r>
            <a:r>
              <a:rPr lang="es-ES_tradnl" sz="2400" dirty="0">
                <a:solidFill>
                  <a:srgbClr val="757575"/>
                </a:solidFill>
                <a:latin typeface="courier new"/>
                <a:cs typeface="courier new"/>
              </a:rPr>
              <a:t>competencia matemática 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(es una actividad que demanda la realización y estimación de varios cálculos que permiten realizar una aproximación de los árboles talados)</a:t>
            </a:r>
          </a:p>
          <a:p>
            <a:pPr>
              <a:buFont typeface="+mj-lt"/>
              <a:buAutoNum type="arabicPeriod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Incitar el </a:t>
            </a:r>
            <a:r>
              <a:rPr lang="es-ES_tradnl" sz="2400" dirty="0">
                <a:solidFill>
                  <a:srgbClr val="757575"/>
                </a:solidFill>
                <a:latin typeface="courier new"/>
                <a:cs typeface="courier new"/>
              </a:rPr>
              <a:t>"aprender a aprender" 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mediante un uso didáctico y pedagógico de las nuevas tecnologías de la información y de la comunicación. Puesto que, ellos solo cuentan con la pregunta de partida y a partir de la misma deben realizar búsquedas en la web para conocer los datos de las variables implicadas.</a:t>
            </a:r>
          </a:p>
          <a:p>
            <a:pPr>
              <a:buFont typeface="+mj-lt"/>
              <a:buAutoNum type="arabicPeriod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Fomentar la </a:t>
            </a:r>
            <a:r>
              <a:rPr lang="es-ES_tradnl" sz="2400" dirty="0">
                <a:solidFill>
                  <a:srgbClr val="757575"/>
                </a:solidFill>
                <a:latin typeface="courier new"/>
                <a:cs typeface="courier new"/>
              </a:rPr>
              <a:t>actitud crítica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entre el alumnado: deben cuestionarse el sistema de la propaganda electoral y promover soluciones.</a:t>
            </a:r>
          </a:p>
          <a:p>
            <a:endParaRPr lang="es-ES_tradnl" sz="2400" dirty="0">
              <a:solidFill>
                <a:srgbClr val="757575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61221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A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"/>
          </a:blip>
          <a:srcRect/>
          <a:stretch>
            <a:fillRect/>
          </a:stretch>
        </p:blipFill>
        <p:spPr>
          <a:xfrm>
            <a:off x="-4673751" y="313229"/>
            <a:ext cx="11162179" cy="1022956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447800" y="2073015"/>
            <a:ext cx="15862092" cy="6924973"/>
          </a:xfrm>
          <a:prstGeom prst="rect">
            <a:avLst/>
          </a:prstGeom>
          <a:solidFill>
            <a:schemeClr val="bg1"/>
          </a:solidFill>
        </p:spPr>
        <p:txBody>
          <a:bodyPr wrap="square" anchor="t">
            <a:spAutoFit/>
          </a:bodyPr>
          <a:lstStyle/>
          <a:p>
            <a:pPr algn="ctr"/>
            <a:r>
              <a:rPr lang="es-ES_tradnl" sz="4800" b="1" dirty="0">
                <a:solidFill>
                  <a:srgbClr val="660000"/>
                </a:solidFill>
                <a:latin typeface="times"/>
                <a:cs typeface="times"/>
              </a:rPr>
              <a:t>¿Cuál es el peso de las elecciones?</a:t>
            </a:r>
            <a:br>
              <a:rPr lang="es-ES_tradnl" sz="4800" b="1" dirty="0">
                <a:latin typeface="times" charset="0"/>
              </a:rPr>
            </a:br>
            <a:r>
              <a:rPr lang="es-ES_tradnl" sz="4800" b="1" dirty="0">
                <a:solidFill>
                  <a:srgbClr val="666666"/>
                </a:solidFill>
                <a:latin typeface="times"/>
                <a:cs typeface="times"/>
              </a:rPr>
              <a:t>Sinopsis de la actividad</a:t>
            </a:r>
            <a:endParaRPr lang="es-ES_tradnl" sz="4800" b="1">
              <a:solidFill>
                <a:srgbClr val="757575"/>
              </a:solidFill>
              <a:latin typeface="times"/>
              <a:cs typeface="times"/>
            </a:endParaRPr>
          </a:p>
          <a:p>
            <a:pPr>
              <a:buFont typeface="Arial" charset="0"/>
              <a:buChar char="•"/>
            </a:pPr>
            <a:endParaRPr lang="es-ES_tradnl" sz="2800" dirty="0">
              <a:solidFill>
                <a:srgbClr val="757575"/>
              </a:solidFill>
              <a:latin typeface="times"/>
              <a:cs typeface="times"/>
            </a:endParaRPr>
          </a:p>
          <a:p>
            <a:r>
              <a:rPr lang="es-ES_tradnl" sz="4000" dirty="0">
                <a:solidFill>
                  <a:srgbClr val="660000"/>
                </a:solidFill>
                <a:latin typeface="times"/>
                <a:cs typeface="times"/>
              </a:rPr>
              <a:t>Fases de la actividad:</a:t>
            </a:r>
            <a:br>
              <a:rPr lang="es-ES_tradnl" sz="2800" dirty="0"/>
            </a:br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1. Pregunta de partida. (genera un impacto en su cognición y a partir de la misma se desarrolla la actividad)</a:t>
            </a:r>
          </a:p>
          <a:p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2. Recolección de la propaganda electoral.</a:t>
            </a:r>
          </a:p>
          <a:p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3. Pesado en balanza de precisión de los mismos.</a:t>
            </a:r>
          </a:p>
          <a:p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4. Búsqueda de datos. </a:t>
            </a:r>
          </a:p>
          <a:p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5. Realización de los cálculos.</a:t>
            </a:r>
          </a:p>
          <a:p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6. Elaboración del cartel.</a:t>
            </a:r>
          </a:p>
          <a:p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7. Difusión del cartel en la comunidad educativa (nos ayudamos del Blog del Centro)</a:t>
            </a:r>
          </a:p>
          <a:p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8. Impulsar el registro de candidaturas en la web de darse de baja de la propaganda electoral.</a:t>
            </a:r>
          </a:p>
          <a:p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9. Reflexión final y debate a las posibles alternativas a la propaganda electoral.</a:t>
            </a:r>
          </a:p>
          <a:p>
            <a:endParaRPr lang="es-ES_tradnl" sz="2800" dirty="0">
              <a:solidFill>
                <a:srgbClr val="757575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1768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A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08351" y="2104244"/>
            <a:ext cx="17068800" cy="43704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t">
            <a:spAutoFit/>
          </a:bodyPr>
          <a:lstStyle/>
          <a:p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Relación directa con el  currículo del Bloque 7: La gestión y desarrollo sostenible que marca el </a:t>
            </a:r>
            <a:r>
              <a:rPr lang="es-ES_tradnl" sz="2800" dirty="0" err="1">
                <a:solidFill>
                  <a:srgbClr val="757575"/>
                </a:solidFill>
                <a:latin typeface="times"/>
                <a:cs typeface="times"/>
              </a:rPr>
              <a:t>BOCyL</a:t>
            </a:r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 de Castilla y León que paso a detallar a continuación con los contenidos /criterios de evaluación y estándares de aprendizaje definidos:</a:t>
            </a:r>
            <a:br>
              <a:rPr lang="es-ES_tradnl" sz="2800" dirty="0">
                <a:latin typeface="times" charset="0"/>
              </a:rPr>
            </a:br>
            <a:r>
              <a:rPr lang="es-ES_tradnl" sz="3600" dirty="0">
                <a:solidFill>
                  <a:srgbClr val="660000"/>
                </a:solidFill>
                <a:latin typeface="times"/>
                <a:cs typeface="times"/>
              </a:rPr>
              <a:t>Contenidos:</a:t>
            </a:r>
            <a:br>
              <a:rPr lang="es-ES_tradnl" sz="2800" dirty="0"/>
            </a:br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La gestión medioambiental.</a:t>
            </a:r>
          </a:p>
          <a:p>
            <a:pPr>
              <a:buFont typeface="Arial" charset="0"/>
              <a:buChar char="•"/>
            </a:pPr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Impactos medioambientales.</a:t>
            </a:r>
          </a:p>
          <a:p>
            <a:pPr>
              <a:buFont typeface="Arial" charset="0"/>
              <a:buChar char="•"/>
            </a:pPr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Indicadores.</a:t>
            </a:r>
          </a:p>
          <a:p>
            <a:pPr>
              <a:buFont typeface="Arial" charset="0"/>
              <a:buChar char="•"/>
            </a:pPr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Concepto de residuo.</a:t>
            </a:r>
          </a:p>
          <a:p>
            <a:pPr>
              <a:buFont typeface="Arial" charset="0"/>
              <a:buChar char="•"/>
            </a:pPr>
            <a:r>
              <a:rPr lang="es-ES_tradnl" sz="2800" dirty="0">
                <a:solidFill>
                  <a:srgbClr val="757575"/>
                </a:solidFill>
                <a:latin typeface="times"/>
                <a:cs typeface="times"/>
              </a:rPr>
              <a:t>Huella ecológica.</a:t>
            </a:r>
          </a:p>
          <a:p>
            <a:pPr fontAlgn="base"/>
            <a:r>
              <a:rPr lang="es-ES_tradnl" dirty="0">
                <a:solidFill>
                  <a:srgbClr val="757575"/>
                </a:solidFill>
                <a:latin typeface="times"/>
                <a:cs typeface="times"/>
              </a:rPr>
              <a:t>. </a:t>
            </a:r>
            <a:r>
              <a:rPr lang="es-ES_tradnl" dirty="0">
                <a:solidFill>
                  <a:srgbClr val="757575"/>
                </a:solidFill>
                <a:latin typeface="arial"/>
                <a:cs typeface="arial"/>
              </a:rPr>
              <a:t> </a:t>
            </a:r>
            <a:endParaRPr lang="es-ES_tradnl" b="0" i="0" dirty="0">
              <a:solidFill>
                <a:srgbClr val="757575"/>
              </a:solidFill>
              <a:effectLst/>
              <a:latin typeface="arial"/>
              <a:cs typeface="arial"/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87338" y="3980914"/>
            <a:ext cx="1474033" cy="2372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57079" y="4769202"/>
            <a:ext cx="999095" cy="161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16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A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33400" y="342900"/>
            <a:ext cx="17068800" cy="89870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t">
            <a:spAutoFit/>
          </a:bodyPr>
          <a:lstStyle/>
          <a:p>
            <a:endParaRPr lang="es-ES_tradnl" sz="3600" dirty="0">
              <a:solidFill>
                <a:srgbClr val="757575"/>
              </a:solidFill>
              <a:latin typeface="times"/>
              <a:cs typeface="times"/>
            </a:endParaRPr>
          </a:p>
          <a:p>
            <a:pPr fontAlgn="base"/>
            <a:r>
              <a:rPr lang="es-ES_tradnl" sz="3600" dirty="0">
                <a:solidFill>
                  <a:srgbClr val="660000"/>
                </a:solidFill>
                <a:latin typeface="times"/>
                <a:cs typeface="times"/>
              </a:rPr>
              <a:t>Criterios de evaluación: </a:t>
            </a:r>
            <a:br>
              <a:rPr lang="es-ES_tradnl" sz="2400" dirty="0">
                <a:latin typeface="Calibri" charset="0"/>
              </a:rPr>
            </a:b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Establecer diferencias entre el desarrollismo incontrolado, el conservacionismo y el desarrollo sostenible. 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+mj-lt"/>
              <a:buAutoNum type="arabicPeriod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Conocer algunos instrumentos de </a:t>
            </a:r>
            <a:r>
              <a:rPr lang="es-ES_tradnl" sz="2400" dirty="0" err="1">
                <a:solidFill>
                  <a:srgbClr val="757575"/>
                </a:solidFill>
                <a:latin typeface="times"/>
                <a:cs typeface="times"/>
              </a:rPr>
              <a:t>evaluación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ambiental.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+mj-lt"/>
              <a:buAutoNum type="arabicPeriod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Explicar las relaciones existentes entre el desarrollo de los </a:t>
            </a:r>
            <a:r>
              <a:rPr lang="es-ES_tradnl" sz="2400" dirty="0" err="1">
                <a:solidFill>
                  <a:srgbClr val="757575"/>
                </a:solidFill>
                <a:latin typeface="times"/>
                <a:cs typeface="times"/>
              </a:rPr>
              <a:t>países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, la </a:t>
            </a:r>
            <a:r>
              <a:rPr lang="es-ES_tradnl" sz="2400" dirty="0" err="1">
                <a:solidFill>
                  <a:srgbClr val="757575"/>
                </a:solidFill>
                <a:latin typeface="times"/>
                <a:cs typeface="times"/>
              </a:rPr>
              <a:t>economía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, los problemas sociales, los problemas ambientales y la calidad de vida.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+mj-lt"/>
              <a:buAutoNum type="arabicPeriod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Determinar el origen de los residuos, las consecuencias de su </a:t>
            </a:r>
            <a:r>
              <a:rPr lang="es-ES_tradnl" sz="2400" dirty="0" err="1">
                <a:solidFill>
                  <a:srgbClr val="757575"/>
                </a:solidFill>
                <a:latin typeface="times"/>
                <a:cs typeface="times"/>
              </a:rPr>
              <a:t>producción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valorando la </a:t>
            </a:r>
            <a:r>
              <a:rPr lang="es-ES_tradnl" sz="2400" dirty="0" err="1">
                <a:solidFill>
                  <a:srgbClr val="757575"/>
                </a:solidFill>
                <a:latin typeface="times"/>
                <a:cs typeface="times"/>
              </a:rPr>
              <a:t>gestión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de los mismos 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+mj-lt"/>
              <a:buAutoNum type="arabicPeriod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Interpretar matrices sencillas para la estimación de la Huella ecológica de un producto.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+mj-lt"/>
              <a:buAutoNum type="arabicPeriod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Valorar la protección del medio natural.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/>
            <a:r>
              <a:rPr lang="es-ES_tradnl" sz="3200" dirty="0">
                <a:solidFill>
                  <a:srgbClr val="660000"/>
                </a:solidFill>
                <a:latin typeface="times"/>
                <a:cs typeface="times"/>
              </a:rPr>
              <a:t>Estándares de aprendizaje: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Arial" charset="0"/>
              <a:buChar char="•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Distingue diferentes modelos uso de los recursos </a:t>
            </a:r>
            <a:r>
              <a:rPr lang="es-ES_tradnl" sz="2400" dirty="0" err="1">
                <a:solidFill>
                  <a:srgbClr val="757575"/>
                </a:solidFill>
                <a:latin typeface="times"/>
                <a:cs typeface="times"/>
              </a:rPr>
              <a:t>diseñando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otros sostenibles.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Arial" charset="0"/>
              <a:buChar char="•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Argumenta las diferencias que existen entre el desarrollismo incontrolado, el conservacionismo y el desarrollo sostenible.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Arial" charset="0"/>
              <a:buChar char="•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Expone </a:t>
            </a:r>
            <a:r>
              <a:rPr lang="es-ES_tradnl" sz="2400" dirty="0" err="1">
                <a:solidFill>
                  <a:srgbClr val="757575"/>
                </a:solidFill>
                <a:latin typeface="times"/>
                <a:cs typeface="times"/>
              </a:rPr>
              <a:t>políticas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ambientales   adecuadas a la defensa del medio.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Arial" charset="0"/>
              <a:buChar char="•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Comprende y explica la importancia del uso de nuevas </a:t>
            </a:r>
            <a:r>
              <a:rPr lang="es-ES_tradnl" sz="2400" dirty="0" err="1">
                <a:solidFill>
                  <a:srgbClr val="757575"/>
                </a:solidFill>
                <a:latin typeface="times"/>
                <a:cs typeface="times"/>
              </a:rPr>
              <a:t>tecnologías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en los estudios ambientales.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Arial" charset="0"/>
              <a:buChar char="•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Conoce y explica los principales organismos nacionales e internacionales y su influencia en materia medioambiental. 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Arial" charset="0"/>
              <a:buChar char="•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Analiza la </a:t>
            </a:r>
            <a:r>
              <a:rPr lang="es-ES_tradnl" sz="2400" dirty="0" err="1">
                <a:solidFill>
                  <a:srgbClr val="757575"/>
                </a:solidFill>
                <a:latin typeface="times"/>
                <a:cs typeface="times"/>
              </a:rPr>
              <a:t>información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facilitada por algunos instrumentos de </a:t>
            </a:r>
            <a:r>
              <a:rPr lang="es-ES_tradnl" sz="2400" dirty="0" err="1">
                <a:solidFill>
                  <a:srgbClr val="757575"/>
                </a:solidFill>
                <a:latin typeface="times"/>
                <a:cs typeface="times"/>
              </a:rPr>
              <a:t>evaluación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ambiental concluyendo impactos y medidas correctoras. 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Arial" charset="0"/>
              <a:buChar char="•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Analiza el desarrollo de los </a:t>
            </a:r>
            <a:r>
              <a:rPr lang="es-ES_tradnl" sz="2400" dirty="0" err="1">
                <a:solidFill>
                  <a:srgbClr val="757575"/>
                </a:solidFill>
                <a:latin typeface="times"/>
                <a:cs typeface="times"/>
              </a:rPr>
              <a:t>países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, </a:t>
            </a:r>
            <a:r>
              <a:rPr lang="es-ES_tradnl" sz="2400" dirty="0" err="1">
                <a:solidFill>
                  <a:srgbClr val="757575"/>
                </a:solidFill>
                <a:latin typeface="times"/>
                <a:cs typeface="times"/>
              </a:rPr>
              <a:t>relacionándolo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con   problemas ambientales y la calidad de vida. 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Arial" charset="0"/>
              <a:buChar char="•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Relaciona el consumo de algunos productos y el deterioro del medio.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Arial" charset="0"/>
              <a:buChar char="•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Argumenta el origen de los residuos valorando su </a:t>
            </a:r>
            <a:r>
              <a:rPr lang="es-ES_tradnl" sz="2400" dirty="0" err="1">
                <a:solidFill>
                  <a:srgbClr val="757575"/>
                </a:solidFill>
                <a:latin typeface="times"/>
                <a:cs typeface="times"/>
              </a:rPr>
              <a:t>gestión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.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Arial" charset="0"/>
              <a:buChar char="•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Analiza la </a:t>
            </a:r>
            <a:r>
              <a:rPr lang="es-ES_tradnl" sz="2400" dirty="0" err="1">
                <a:solidFill>
                  <a:srgbClr val="757575"/>
                </a:solidFill>
                <a:latin typeface="times"/>
                <a:cs typeface="times"/>
              </a:rPr>
              <a:t>información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de matrices sencillas, valorando la huella ecológica.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Arial" charset="0"/>
              <a:buChar char="•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Conoce la </a:t>
            </a:r>
            <a:r>
              <a:rPr lang="es-ES_tradnl" sz="2400" err="1">
                <a:solidFill>
                  <a:srgbClr val="757575"/>
                </a:solidFill>
                <a:latin typeface="times"/>
                <a:cs typeface="times"/>
              </a:rPr>
              <a:t>legislación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</a:t>
            </a:r>
            <a:r>
              <a:rPr lang="es-ES_tradnl" sz="2400" err="1">
                <a:solidFill>
                  <a:srgbClr val="757575"/>
                </a:solidFill>
                <a:latin typeface="times"/>
                <a:cs typeface="times"/>
              </a:rPr>
              <a:t>española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sobre algunos impactos ambientales y las normas de </a:t>
            </a:r>
            <a:r>
              <a:rPr lang="es-ES_tradnl" sz="2400" err="1">
                <a:solidFill>
                  <a:srgbClr val="757575"/>
                </a:solidFill>
                <a:latin typeface="times"/>
                <a:cs typeface="times"/>
              </a:rPr>
              <a:t>prevención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aplicables.  </a:t>
            </a:r>
            <a:endParaRPr lang="es-ES_tradnl" sz="2400">
              <a:solidFill>
                <a:srgbClr val="757575"/>
              </a:solidFill>
              <a:latin typeface="Calibri"/>
              <a:cs typeface="Calibri"/>
            </a:endParaRPr>
          </a:p>
          <a:p>
            <a:pPr fontAlgn="base">
              <a:buFont typeface="Arial" charset="0"/>
              <a:buChar char="•"/>
            </a:pP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Argumenta la necesidad de </a:t>
            </a:r>
            <a:r>
              <a:rPr lang="es-ES_tradnl" sz="2400" err="1">
                <a:solidFill>
                  <a:srgbClr val="757575"/>
                </a:solidFill>
                <a:latin typeface="times"/>
                <a:cs typeface="times"/>
              </a:rPr>
              <a:t>protección</a:t>
            </a:r>
            <a:r>
              <a:rPr lang="es-ES_tradnl" sz="2400" dirty="0">
                <a:solidFill>
                  <a:srgbClr val="757575"/>
                </a:solidFill>
                <a:latin typeface="times"/>
                <a:cs typeface="times"/>
              </a:rPr>
              <a:t> de los espacios naturales y sus consecuencias</a:t>
            </a:r>
            <a:r>
              <a:rPr lang="es-ES_tradnl" dirty="0">
                <a:solidFill>
                  <a:srgbClr val="757575"/>
                </a:solidFill>
                <a:latin typeface="times"/>
                <a:cs typeface="times"/>
              </a:rPr>
              <a:t>. </a:t>
            </a:r>
            <a:r>
              <a:rPr lang="es-ES_tradnl" dirty="0">
                <a:solidFill>
                  <a:srgbClr val="757575"/>
                </a:solidFill>
                <a:latin typeface="arial"/>
                <a:cs typeface="arial"/>
              </a:rPr>
              <a:t> </a:t>
            </a:r>
          </a:p>
          <a:p>
            <a:pPr>
              <a:buFont typeface="Arial" charset="0"/>
              <a:buChar char="•"/>
            </a:pPr>
            <a:endParaRPr lang="es-ES_tradnl" dirty="0">
              <a:solidFill>
                <a:srgbClr val="757575"/>
              </a:solidFill>
              <a:latin typeface="arial"/>
              <a:cs typeface="arial"/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524813" y="7185061"/>
            <a:ext cx="1099279" cy="1753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25718" y="7411219"/>
            <a:ext cx="980357" cy="155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25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52800" y="1447800"/>
            <a:ext cx="12877800" cy="8839200"/>
            <a:chOff x="0" y="0"/>
            <a:chExt cx="10490393" cy="7434586"/>
          </a:xfrm>
        </p:grpSpPr>
        <p:sp>
          <p:nvSpPr>
            <p:cNvPr id="3" name="AutoShape 3"/>
            <p:cNvSpPr/>
            <p:nvPr/>
          </p:nvSpPr>
          <p:spPr>
            <a:xfrm rot="-5400000">
              <a:off x="5238803" y="2182996"/>
              <a:ext cx="12786" cy="10490393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732127" y="0"/>
              <a:ext cx="1356147" cy="1736868"/>
            </a:xfrm>
            <a:prstGeom prst="rect">
              <a:avLst/>
            </a:prstGeom>
          </p:spPr>
        </p:pic>
      </p:grpSp>
      <p:sp>
        <p:nvSpPr>
          <p:cNvPr id="7" name="CuadroTexto 6"/>
          <p:cNvSpPr txBox="1"/>
          <p:nvPr/>
        </p:nvSpPr>
        <p:spPr>
          <a:xfrm>
            <a:off x="228600" y="3512814"/>
            <a:ext cx="17145000" cy="41242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600" dirty="0"/>
              <a:t>Nos aproximamos a la figura de </a:t>
            </a:r>
            <a:r>
              <a:rPr lang="es-ES_tradnl" sz="16600" dirty="0"/>
              <a:t>Forges</a:t>
            </a:r>
          </a:p>
        </p:txBody>
      </p:sp>
      <p:grpSp>
        <p:nvGrpSpPr>
          <p:cNvPr id="8" name="Group 2"/>
          <p:cNvGrpSpPr/>
          <p:nvPr/>
        </p:nvGrpSpPr>
        <p:grpSpPr>
          <a:xfrm>
            <a:off x="228600" y="2005698"/>
            <a:ext cx="8686800" cy="6091700"/>
            <a:chOff x="0" y="0"/>
            <a:chExt cx="10490393" cy="7434586"/>
          </a:xfrm>
        </p:grpSpPr>
        <p:sp>
          <p:nvSpPr>
            <p:cNvPr id="9" name="AutoShape 3"/>
            <p:cNvSpPr/>
            <p:nvPr/>
          </p:nvSpPr>
          <p:spPr>
            <a:xfrm rot="-5400000">
              <a:off x="5238803" y="2182996"/>
              <a:ext cx="12786" cy="10490393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732127" y="0"/>
              <a:ext cx="1356147" cy="1736868"/>
            </a:xfrm>
            <a:prstGeom prst="rect">
              <a:avLst/>
            </a:prstGeom>
          </p:spPr>
        </p:pic>
      </p:grpSp>
      <p:grpSp>
        <p:nvGrpSpPr>
          <p:cNvPr id="11" name="Group 2"/>
          <p:cNvGrpSpPr/>
          <p:nvPr/>
        </p:nvGrpSpPr>
        <p:grpSpPr>
          <a:xfrm>
            <a:off x="1524000" y="1990458"/>
            <a:ext cx="8686800" cy="6091700"/>
            <a:chOff x="0" y="0"/>
            <a:chExt cx="10490393" cy="7434586"/>
          </a:xfrm>
        </p:grpSpPr>
        <p:sp>
          <p:nvSpPr>
            <p:cNvPr id="12" name="AutoShape 3"/>
            <p:cNvSpPr/>
            <p:nvPr/>
          </p:nvSpPr>
          <p:spPr>
            <a:xfrm rot="-5400000">
              <a:off x="5238803" y="2182996"/>
              <a:ext cx="12786" cy="10490393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732127" y="0"/>
              <a:ext cx="1356147" cy="1736868"/>
            </a:xfrm>
            <a:prstGeom prst="rect">
              <a:avLst/>
            </a:prstGeom>
          </p:spPr>
        </p:pic>
      </p:grpSp>
      <p:grpSp>
        <p:nvGrpSpPr>
          <p:cNvPr id="14" name="Group 2"/>
          <p:cNvGrpSpPr/>
          <p:nvPr/>
        </p:nvGrpSpPr>
        <p:grpSpPr>
          <a:xfrm>
            <a:off x="2819400" y="2048347"/>
            <a:ext cx="8686800" cy="6091700"/>
            <a:chOff x="0" y="0"/>
            <a:chExt cx="10490393" cy="7434586"/>
          </a:xfrm>
        </p:grpSpPr>
        <p:sp>
          <p:nvSpPr>
            <p:cNvPr id="15" name="AutoShape 3"/>
            <p:cNvSpPr/>
            <p:nvPr/>
          </p:nvSpPr>
          <p:spPr>
            <a:xfrm rot="-5400000">
              <a:off x="5238803" y="2182996"/>
              <a:ext cx="12786" cy="10490393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732127" y="0"/>
              <a:ext cx="1356147" cy="1736868"/>
            </a:xfrm>
            <a:prstGeom prst="rect">
              <a:avLst/>
            </a:prstGeom>
          </p:spPr>
        </p:pic>
      </p:grpSp>
      <p:grpSp>
        <p:nvGrpSpPr>
          <p:cNvPr id="17" name="Group 2"/>
          <p:cNvGrpSpPr/>
          <p:nvPr/>
        </p:nvGrpSpPr>
        <p:grpSpPr>
          <a:xfrm>
            <a:off x="4105805" y="2005698"/>
            <a:ext cx="8686800" cy="6091700"/>
            <a:chOff x="0" y="0"/>
            <a:chExt cx="10490393" cy="7434586"/>
          </a:xfrm>
        </p:grpSpPr>
        <p:sp>
          <p:nvSpPr>
            <p:cNvPr id="18" name="AutoShape 3"/>
            <p:cNvSpPr/>
            <p:nvPr/>
          </p:nvSpPr>
          <p:spPr>
            <a:xfrm rot="-5400000">
              <a:off x="5238803" y="2182996"/>
              <a:ext cx="12786" cy="10490393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732127" y="0"/>
              <a:ext cx="1356147" cy="17368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789</Words>
  <Application>Microsoft Macintosh PowerPoint</Application>
  <PresentationFormat>Personalizado</PresentationFormat>
  <Paragraphs>62</Paragraphs>
  <Slides>15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Arial</vt:lpstr>
      <vt:lpstr>Arial</vt:lpstr>
      <vt:lpstr>Calibri</vt:lpstr>
      <vt:lpstr>courier new</vt:lpstr>
      <vt:lpstr>Roboto</vt:lpstr>
      <vt:lpstr>times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ICIAR SANTALLA CORRAL</cp:lastModifiedBy>
  <cp:revision>2</cp:revision>
  <dcterms:modified xsi:type="dcterms:W3CDTF">2020-05-15T11:12:40Z</dcterms:modified>
</cp:coreProperties>
</file>