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50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6E13E9-CDA0-4A96-9552-7837423101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F76942A-0799-463A-8BBD-8F9C85C77E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69FD6BB-229F-4DA1-AEE7-4A3E4408C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653E7-C1B6-481B-8B41-72D87DA83C5E}" type="datetimeFigureOut">
              <a:rPr lang="es-ES" smtClean="0"/>
              <a:t>05/05/2021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D4E58E8-BA5E-4DF9-BB20-6E3E3EC19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3D32FDF-85C8-4B7A-8007-A102BBA34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637BB-4240-415E-ADE2-4C22B0EDDCD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3557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ABD9E4-B86C-4CFE-A06F-82114EE3F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899886E-6023-409E-98C5-FB4368D330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5DE819A-FF45-4263-B5F5-A86859B1E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653E7-C1B6-481B-8B41-72D87DA83C5E}" type="datetimeFigureOut">
              <a:rPr lang="es-ES" smtClean="0"/>
              <a:t>05/05/2021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43A7887-5B31-4121-B68B-5150B9A4D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56C5BD-3A08-4FB7-95C9-7773677F4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637BB-4240-415E-ADE2-4C22B0EDDCD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2651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C9DE16D-1487-414B-8709-8DA0BBF1B5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EA1E6E0-6241-4E45-9BB6-5C2BF86B61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5DA1308-7471-4AA7-9AE1-5BE36EFAF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653E7-C1B6-481B-8B41-72D87DA83C5E}" type="datetimeFigureOut">
              <a:rPr lang="es-ES" smtClean="0"/>
              <a:t>05/05/2021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DB05262-0B35-4706-9DAE-672C63F22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0B93341-A89E-4034-8C98-3FE5FDB30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637BB-4240-415E-ADE2-4C22B0EDDCD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4911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45DFF0-FDED-4073-8AD2-822A7BA04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263430C-BACF-4C4A-92B6-F902D17C2E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D3DFC31-6481-455E-9C53-582902E2D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653E7-C1B6-481B-8B41-72D87DA83C5E}" type="datetimeFigureOut">
              <a:rPr lang="es-ES" smtClean="0"/>
              <a:t>05/05/2021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A63C650-7FE5-4FE6-B31B-0048A78B9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3AA653A-B985-4DC3-86BB-56164836F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637BB-4240-415E-ADE2-4C22B0EDDCD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851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11B8CE-5E4E-439E-BCF8-36230679E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D2600D1-5114-4ECD-95DB-6A9564D883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F367BFA-B9AD-4048-BFA5-90920DF03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653E7-C1B6-481B-8B41-72D87DA83C5E}" type="datetimeFigureOut">
              <a:rPr lang="es-ES" smtClean="0"/>
              <a:t>05/05/2021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94CEF7F-921C-4EFD-9494-905AAE7D2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BD9008B-627A-418B-AF7D-A94162FCF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637BB-4240-415E-ADE2-4C22B0EDDCD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7983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00167A-9BF4-4198-A144-B91ACEBCD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E12BA46-29FF-475B-93C4-5936AE197F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F569651-3DEC-478E-B553-98B656936D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922978B-4D75-424E-95D2-2FC8DF315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653E7-C1B6-481B-8B41-72D87DA83C5E}" type="datetimeFigureOut">
              <a:rPr lang="es-ES" smtClean="0"/>
              <a:t>05/05/2021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365B58D-EA2B-4C45-BB33-D5FD7C7F7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26D6E1E-2641-4269-B284-4904ACCE8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637BB-4240-415E-ADE2-4C22B0EDDCD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1664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062563-0C91-4532-AF54-5E71D76C5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16E425A-3522-4702-A1B0-D2D07B4619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DB0CEE8-8096-4175-8F37-B50FD1DE12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F22DC66-5153-45BB-AB10-EC5724FCCB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2C83837-2619-4519-A008-F10C7209B2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F9E7AA1-FEFC-4DF2-B266-D6A28FE33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653E7-C1B6-481B-8B41-72D87DA83C5E}" type="datetimeFigureOut">
              <a:rPr lang="es-ES" smtClean="0"/>
              <a:t>05/05/2021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76718D1-D2F0-4C22-8EEB-71D8371A4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8DB9D66-3D3E-42B2-BF1A-481E21C72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637BB-4240-415E-ADE2-4C22B0EDDCD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9277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CB3A18-ACBE-4BEA-B9DB-23A025E42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68E6D8B-8058-4E2B-A4B7-1F204F42A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653E7-C1B6-481B-8B41-72D87DA83C5E}" type="datetimeFigureOut">
              <a:rPr lang="es-ES" smtClean="0"/>
              <a:t>05/05/2021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889850D-2869-40C3-A1F7-99A9AF01D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42C759C-8A03-43EA-B4AA-81B1B3299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637BB-4240-415E-ADE2-4C22B0EDDCD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6559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AD1D22D-36C8-45A2-9CA3-0D5FFAD60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653E7-C1B6-481B-8B41-72D87DA83C5E}" type="datetimeFigureOut">
              <a:rPr lang="es-ES" smtClean="0"/>
              <a:t>05/05/2021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206AD8C-5130-43E7-B6F8-A2A27F3E5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41186DB-DD67-40D6-B388-33476ED04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637BB-4240-415E-ADE2-4C22B0EDDCD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0717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67AF3F-5D72-40CC-8EC7-65FE2B3BC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9BF3F98-CA6C-471A-9C09-0FE7F7CFF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6900A1F-E8BE-40D2-92E1-0159E51FC1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446683-D851-4C0A-B323-27C1B3FC8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653E7-C1B6-481B-8B41-72D87DA83C5E}" type="datetimeFigureOut">
              <a:rPr lang="es-ES" smtClean="0"/>
              <a:t>05/05/2021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21DF3FF-87AB-4777-9FF9-C2C7F542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FBF60C7-968D-481A-8178-948AA8900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637BB-4240-415E-ADE2-4C22B0EDDCD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8249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27412B-B289-4919-B4AF-22CD701A1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E3DA663-ADD0-43BE-8416-12A8303D64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D67D2B2-2603-438D-85E5-90E1E32B8C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E861A2F-69BC-4BCF-8852-03D386C07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653E7-C1B6-481B-8B41-72D87DA83C5E}" type="datetimeFigureOut">
              <a:rPr lang="es-ES" smtClean="0"/>
              <a:t>05/05/2021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D37BE92-9BCA-42F3-B309-DF2A6D2D4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8DBC1C2-C734-40EA-9260-1B5871B7E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637BB-4240-415E-ADE2-4C22B0EDDCD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7324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F07C868-7667-40DD-87C9-107C336F5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FACCB5C-643D-4BA6-AAF6-EE9371C6BC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E822E21-B01C-424D-B55E-8DF9AF7A01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3653E7-C1B6-481B-8B41-72D87DA83C5E}" type="datetimeFigureOut">
              <a:rPr lang="es-ES" smtClean="0"/>
              <a:t>05/05/2021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2CF37C2-5FAA-4280-A62D-684F9B1CA7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C7793B1-9C1E-4873-B028-63C2337002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8637BB-4240-415E-ADE2-4C22B0EDDCD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7571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TovwySpUunY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youtu.be/lIM87YGHYrg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youtu.be/kob_qID1nb4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hyperlink" Target="https://youtu.be/DFbYsMqevs4" TargetMode="Externa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youtu.be/8hV4hOasGRI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hyperlink" Target="https://youtu.be/XL2Jv5k6bVg" TargetMode="Externa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youtu.be/4ksx6fi4dcw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youtu.be/rOzyoAXvb3k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62DE63F5-F593-4D30-8D3A-8260BD2154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2050" y="3509963"/>
            <a:ext cx="9144000" cy="1655762"/>
          </a:xfrm>
        </p:spPr>
        <p:txBody>
          <a:bodyPr/>
          <a:lstStyle/>
          <a:p>
            <a:pPr algn="r"/>
            <a:r>
              <a:rPr lang="es-ES" sz="4000" dirty="0">
                <a:solidFill>
                  <a:srgbClr val="7030A0"/>
                </a:solidFill>
              </a:rPr>
              <a:t>Clase invertida</a:t>
            </a:r>
            <a:r>
              <a:rPr lang="es-ES" sz="4000" dirty="0"/>
              <a:t> </a:t>
            </a:r>
          </a:p>
          <a:p>
            <a:pPr algn="r"/>
            <a:r>
              <a:rPr lang="es-ES" dirty="0"/>
              <a:t>Genética </a:t>
            </a: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F17F6101-FBBC-4593-BA93-8ACEB936E22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sz="8800" dirty="0">
                <a:solidFill>
                  <a:schemeClr val="accent6">
                    <a:lumMod val="50000"/>
                  </a:schemeClr>
                </a:solidFill>
              </a:rPr>
              <a:t>Flipped classroom</a:t>
            </a:r>
          </a:p>
        </p:txBody>
      </p:sp>
      <p:pic>
        <p:nvPicPr>
          <p:cNvPr id="1030" name="Picture 6" descr="Vocación docente a prueba de pandemia – La Ventana Ciudadana">
            <a:extLst>
              <a:ext uri="{FF2B5EF4-FFF2-40B4-BE49-F238E27FC236}">
                <a16:creationId xmlns:a16="http://schemas.microsoft.com/office/drawing/2014/main" id="{F2DDF558-8055-47C9-B270-D29E011A09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57" y="3750197"/>
            <a:ext cx="4569359" cy="256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7492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62DE63F5-F593-4D30-8D3A-8260BD2154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28925" y="1452563"/>
            <a:ext cx="9144000" cy="1655762"/>
          </a:xfrm>
        </p:spPr>
        <p:txBody>
          <a:bodyPr/>
          <a:lstStyle/>
          <a:p>
            <a:pPr algn="r"/>
            <a:r>
              <a:rPr lang="es-ES" sz="4000" dirty="0">
                <a:solidFill>
                  <a:srgbClr val="7030A0"/>
                </a:solidFill>
              </a:rPr>
              <a:t>Clase invertida</a:t>
            </a:r>
            <a:r>
              <a:rPr lang="es-ES" sz="4000" dirty="0"/>
              <a:t> </a:t>
            </a:r>
          </a:p>
          <a:p>
            <a:pPr algn="r"/>
            <a:r>
              <a:rPr lang="es-ES" dirty="0"/>
              <a:t>Genética </a:t>
            </a: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F17F6101-FBBC-4593-BA93-8ACEB936E2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10300" y="247649"/>
            <a:ext cx="5410200" cy="1014413"/>
          </a:xfrm>
        </p:spPr>
        <p:txBody>
          <a:bodyPr>
            <a:normAutofit/>
          </a:bodyPr>
          <a:lstStyle/>
          <a:p>
            <a:r>
              <a:rPr lang="es-ES" sz="5400" dirty="0">
                <a:solidFill>
                  <a:schemeClr val="accent6">
                    <a:lumMod val="50000"/>
                  </a:schemeClr>
                </a:solidFill>
              </a:rPr>
              <a:t>Flipped classroom</a:t>
            </a: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71574E9A-FDB6-4118-A6E9-D84359AD1F19}"/>
              </a:ext>
            </a:extLst>
          </p:cNvPr>
          <p:cNvCxnSpPr/>
          <p:nvPr/>
        </p:nvCxnSpPr>
        <p:spPr>
          <a:xfrm flipH="1">
            <a:off x="342900" y="1262062"/>
            <a:ext cx="11477625" cy="0"/>
          </a:xfrm>
          <a:prstGeom prst="line">
            <a:avLst/>
          </a:prstGeom>
          <a:ln w="381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050" name="Picture 2" descr="Vocación docente a prueba de pandemia – La Ventana Ciudadana">
            <a:extLst>
              <a:ext uri="{FF2B5EF4-FFF2-40B4-BE49-F238E27FC236}">
                <a16:creationId xmlns:a16="http://schemas.microsoft.com/office/drawing/2014/main" id="{9B002D79-12D1-4BA8-B26E-D81F85EFBE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3" y="258473"/>
            <a:ext cx="1747621" cy="981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CADD8C37-95B2-44AD-9B7A-3BBE748247F5}"/>
              </a:ext>
            </a:extLst>
          </p:cNvPr>
          <p:cNvSpPr txBox="1"/>
          <p:nvPr/>
        </p:nvSpPr>
        <p:spPr>
          <a:xfrm>
            <a:off x="504825" y="1793162"/>
            <a:ext cx="4070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rgbClr val="7030A0"/>
                </a:solidFill>
              </a:rPr>
              <a:t>Tutoriales Tipos de Problemas: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ADB5A7E-F74E-4A3D-99C0-136AA789ABEB}"/>
              </a:ext>
            </a:extLst>
          </p:cNvPr>
          <p:cNvSpPr txBox="1"/>
          <p:nvPr/>
        </p:nvSpPr>
        <p:spPr>
          <a:xfrm>
            <a:off x="7134225" y="4059128"/>
            <a:ext cx="3429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hlinkClick r:id="rId3"/>
              </a:rPr>
              <a:t>https://youtu.be/TovwySpUunY</a:t>
            </a:r>
            <a:endParaRPr lang="es-ES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17C78B9D-37CB-4CC7-B79E-37231D1880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613" y="2428600"/>
            <a:ext cx="4724400" cy="2642151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FB1E8B94-6BDA-43CB-979F-B15495DA7628}"/>
              </a:ext>
            </a:extLst>
          </p:cNvPr>
          <p:cNvSpPr txBox="1"/>
          <p:nvPr/>
        </p:nvSpPr>
        <p:spPr>
          <a:xfrm>
            <a:off x="5864051" y="2760216"/>
            <a:ext cx="59693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rgbClr val="7030A0"/>
                </a:solidFill>
              </a:rPr>
              <a:t>Vídeo 1: </a:t>
            </a:r>
            <a:r>
              <a:rPr lang="es-ES" sz="3200" dirty="0"/>
              <a:t>Resolver problemas por una rutina de pensamiento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3B2912EF-CC77-4F12-9F6A-0D917C004A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96237" y="4795838"/>
            <a:ext cx="1704975" cy="1600200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A3AB6241-08E8-4555-987F-9F1C79BFBB85}"/>
              </a:ext>
            </a:extLst>
          </p:cNvPr>
          <p:cNvSpPr txBox="1"/>
          <p:nvPr/>
        </p:nvSpPr>
        <p:spPr>
          <a:xfrm>
            <a:off x="6210300" y="4059128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Link: </a:t>
            </a:r>
          </a:p>
        </p:txBody>
      </p:sp>
      <p:pic>
        <p:nvPicPr>
          <p:cNvPr id="2052" name="Picture 4" descr="Icono de enlace de cadena en la ilustración gráfica de círculo verde  1218821 Vector en Vecteezy">
            <a:extLst>
              <a:ext uri="{FF2B5EF4-FFF2-40B4-BE49-F238E27FC236}">
                <a16:creationId xmlns:a16="http://schemas.microsoft.com/office/drawing/2014/main" id="{07860DBC-93BB-4DBB-9F1A-BF58BECA72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5100" y="3905399"/>
            <a:ext cx="676789" cy="67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ódigo qr | Icono Gratis">
            <a:extLst>
              <a:ext uri="{FF2B5EF4-FFF2-40B4-BE49-F238E27FC236}">
                <a16:creationId xmlns:a16="http://schemas.microsoft.com/office/drawing/2014/main" id="{5009D626-9C40-4C5D-B9FF-1FB913B864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4551" y="5405437"/>
            <a:ext cx="71437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8620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62DE63F5-F593-4D30-8D3A-8260BD2154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28925" y="1452563"/>
            <a:ext cx="9144000" cy="1655762"/>
          </a:xfrm>
        </p:spPr>
        <p:txBody>
          <a:bodyPr/>
          <a:lstStyle/>
          <a:p>
            <a:pPr algn="r"/>
            <a:r>
              <a:rPr lang="es-ES" sz="4000" dirty="0">
                <a:solidFill>
                  <a:srgbClr val="7030A0"/>
                </a:solidFill>
              </a:rPr>
              <a:t>Clase invertida</a:t>
            </a:r>
            <a:r>
              <a:rPr lang="es-ES" sz="4000" dirty="0"/>
              <a:t> </a:t>
            </a:r>
          </a:p>
          <a:p>
            <a:pPr algn="r"/>
            <a:r>
              <a:rPr lang="es-ES" dirty="0"/>
              <a:t>Genética </a:t>
            </a: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F17F6101-FBBC-4593-BA93-8ACEB936E2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10300" y="247649"/>
            <a:ext cx="5410200" cy="1014413"/>
          </a:xfrm>
        </p:spPr>
        <p:txBody>
          <a:bodyPr>
            <a:normAutofit/>
          </a:bodyPr>
          <a:lstStyle/>
          <a:p>
            <a:r>
              <a:rPr lang="es-ES" sz="5400" dirty="0">
                <a:solidFill>
                  <a:schemeClr val="accent6">
                    <a:lumMod val="50000"/>
                  </a:schemeClr>
                </a:solidFill>
              </a:rPr>
              <a:t>Flipped classroom</a:t>
            </a: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71574E9A-FDB6-4118-A6E9-D84359AD1F19}"/>
              </a:ext>
            </a:extLst>
          </p:cNvPr>
          <p:cNvCxnSpPr/>
          <p:nvPr/>
        </p:nvCxnSpPr>
        <p:spPr>
          <a:xfrm flipH="1">
            <a:off x="342900" y="1262062"/>
            <a:ext cx="11477625" cy="0"/>
          </a:xfrm>
          <a:prstGeom prst="line">
            <a:avLst/>
          </a:prstGeom>
          <a:ln w="381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050" name="Picture 2" descr="Vocación docente a prueba de pandemia – La Ventana Ciudadana">
            <a:extLst>
              <a:ext uri="{FF2B5EF4-FFF2-40B4-BE49-F238E27FC236}">
                <a16:creationId xmlns:a16="http://schemas.microsoft.com/office/drawing/2014/main" id="{9B002D79-12D1-4BA8-B26E-D81F85EFBE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3" y="258473"/>
            <a:ext cx="1747621" cy="981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CADD8C37-95B2-44AD-9B7A-3BBE748247F5}"/>
              </a:ext>
            </a:extLst>
          </p:cNvPr>
          <p:cNvSpPr txBox="1"/>
          <p:nvPr/>
        </p:nvSpPr>
        <p:spPr>
          <a:xfrm>
            <a:off x="504825" y="1793162"/>
            <a:ext cx="4070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rgbClr val="7030A0"/>
                </a:solidFill>
              </a:rPr>
              <a:t>Tutoriales Tipos de Problemas: 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B1E8B94-6BDA-43CB-979F-B15495DA7628}"/>
              </a:ext>
            </a:extLst>
          </p:cNvPr>
          <p:cNvSpPr txBox="1"/>
          <p:nvPr/>
        </p:nvSpPr>
        <p:spPr>
          <a:xfrm>
            <a:off x="6090559" y="2884947"/>
            <a:ext cx="44925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>
                <a:solidFill>
                  <a:srgbClr val="7030A0"/>
                </a:solidFill>
              </a:rPr>
              <a:t>Vídeo 2: </a:t>
            </a:r>
            <a:r>
              <a:rPr lang="es-ES" sz="3200" dirty="0"/>
              <a:t>1ª ley de Mendel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A3AB6241-08E8-4555-987F-9F1C79BFBB85}"/>
              </a:ext>
            </a:extLst>
          </p:cNvPr>
          <p:cNvSpPr txBox="1"/>
          <p:nvPr/>
        </p:nvSpPr>
        <p:spPr>
          <a:xfrm>
            <a:off x="6090559" y="4057791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Link: </a:t>
            </a:r>
          </a:p>
        </p:txBody>
      </p:sp>
      <p:pic>
        <p:nvPicPr>
          <p:cNvPr id="2052" name="Picture 4" descr="Icono de enlace de cadena en la ilustración gráfica de círculo verde  1218821 Vector en Vecteezy">
            <a:extLst>
              <a:ext uri="{FF2B5EF4-FFF2-40B4-BE49-F238E27FC236}">
                <a16:creationId xmlns:a16="http://schemas.microsoft.com/office/drawing/2014/main" id="{07860DBC-93BB-4DBB-9F1A-BF58BECA72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850" y="3763047"/>
            <a:ext cx="676789" cy="67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ódigo qr | Icono Gratis">
            <a:extLst>
              <a:ext uri="{FF2B5EF4-FFF2-40B4-BE49-F238E27FC236}">
                <a16:creationId xmlns:a16="http://schemas.microsoft.com/office/drawing/2014/main" id="{5009D626-9C40-4C5D-B9FF-1FB913B864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4551" y="5405437"/>
            <a:ext cx="71437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4D50191-CF3A-47A0-82FB-127A42A351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007" y="2545524"/>
            <a:ext cx="5065453" cy="2715460"/>
          </a:xfrm>
          <a:prstGeom prst="rect">
            <a:avLst/>
          </a:prstGeom>
        </p:spPr>
      </p:pic>
      <p:sp>
        <p:nvSpPr>
          <p:cNvPr id="17" name="CuadroTexto 16">
            <a:hlinkClick r:id="rId6"/>
            <a:extLst>
              <a:ext uri="{FF2B5EF4-FFF2-40B4-BE49-F238E27FC236}">
                <a16:creationId xmlns:a16="http://schemas.microsoft.com/office/drawing/2014/main" id="{897F4BF0-6CBC-45D6-A1F0-4ABA313A651A}"/>
              </a:ext>
            </a:extLst>
          </p:cNvPr>
          <p:cNvSpPr txBox="1"/>
          <p:nvPr/>
        </p:nvSpPr>
        <p:spPr>
          <a:xfrm>
            <a:off x="6619876" y="404298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hlinkClick r:id="rId6"/>
              </a:rPr>
              <a:t>https://youtu.be/lIM87YGHYrg</a:t>
            </a:r>
            <a:endParaRPr lang="es-ES" dirty="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FF3B59CA-BB93-477E-9C16-9C2416E3663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01322" y="4838700"/>
            <a:ext cx="1619250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29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62DE63F5-F593-4D30-8D3A-8260BD2154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28925" y="1452563"/>
            <a:ext cx="9144000" cy="1655762"/>
          </a:xfrm>
        </p:spPr>
        <p:txBody>
          <a:bodyPr/>
          <a:lstStyle/>
          <a:p>
            <a:pPr algn="r"/>
            <a:r>
              <a:rPr lang="es-ES" sz="4000" dirty="0">
                <a:solidFill>
                  <a:srgbClr val="7030A0"/>
                </a:solidFill>
              </a:rPr>
              <a:t>Clase invertida</a:t>
            </a:r>
            <a:r>
              <a:rPr lang="es-ES" sz="4000" dirty="0"/>
              <a:t> </a:t>
            </a:r>
          </a:p>
          <a:p>
            <a:pPr algn="r"/>
            <a:r>
              <a:rPr lang="es-ES" dirty="0"/>
              <a:t>Genética </a:t>
            </a: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F17F6101-FBBC-4593-BA93-8ACEB936E2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10300" y="247649"/>
            <a:ext cx="5410200" cy="1014413"/>
          </a:xfrm>
        </p:spPr>
        <p:txBody>
          <a:bodyPr>
            <a:normAutofit/>
          </a:bodyPr>
          <a:lstStyle/>
          <a:p>
            <a:r>
              <a:rPr lang="es-ES" sz="5400" dirty="0">
                <a:solidFill>
                  <a:schemeClr val="accent6">
                    <a:lumMod val="50000"/>
                  </a:schemeClr>
                </a:solidFill>
              </a:rPr>
              <a:t>Flipped classroom</a:t>
            </a: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71574E9A-FDB6-4118-A6E9-D84359AD1F19}"/>
              </a:ext>
            </a:extLst>
          </p:cNvPr>
          <p:cNvCxnSpPr/>
          <p:nvPr/>
        </p:nvCxnSpPr>
        <p:spPr>
          <a:xfrm flipH="1">
            <a:off x="342900" y="1262062"/>
            <a:ext cx="11477625" cy="0"/>
          </a:xfrm>
          <a:prstGeom prst="line">
            <a:avLst/>
          </a:prstGeom>
          <a:ln w="381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050" name="Picture 2" descr="Vocación docente a prueba de pandemia – La Ventana Ciudadana">
            <a:extLst>
              <a:ext uri="{FF2B5EF4-FFF2-40B4-BE49-F238E27FC236}">
                <a16:creationId xmlns:a16="http://schemas.microsoft.com/office/drawing/2014/main" id="{9B002D79-12D1-4BA8-B26E-D81F85EFBE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3" y="258473"/>
            <a:ext cx="1747621" cy="981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CADD8C37-95B2-44AD-9B7A-3BBE748247F5}"/>
              </a:ext>
            </a:extLst>
          </p:cNvPr>
          <p:cNvSpPr txBox="1"/>
          <p:nvPr/>
        </p:nvSpPr>
        <p:spPr>
          <a:xfrm>
            <a:off x="504825" y="1793162"/>
            <a:ext cx="4070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rgbClr val="7030A0"/>
                </a:solidFill>
              </a:rPr>
              <a:t>Tutoriales Tipos de Problemas: 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B1E8B94-6BDA-43CB-979F-B15495DA7628}"/>
              </a:ext>
            </a:extLst>
          </p:cNvPr>
          <p:cNvSpPr txBox="1"/>
          <p:nvPr/>
        </p:nvSpPr>
        <p:spPr>
          <a:xfrm>
            <a:off x="5840469" y="2861648"/>
            <a:ext cx="44925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>
                <a:solidFill>
                  <a:srgbClr val="7030A0"/>
                </a:solidFill>
              </a:rPr>
              <a:t>Vídeo 3: </a:t>
            </a:r>
            <a:r>
              <a:rPr lang="es-ES" sz="3200" dirty="0"/>
              <a:t>2ª ley de Mendel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A3AB6241-08E8-4555-987F-9F1C79BFBB85}"/>
              </a:ext>
            </a:extLst>
          </p:cNvPr>
          <p:cNvSpPr txBox="1"/>
          <p:nvPr/>
        </p:nvSpPr>
        <p:spPr>
          <a:xfrm>
            <a:off x="6090559" y="4057791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Link: </a:t>
            </a:r>
          </a:p>
        </p:txBody>
      </p:sp>
      <p:pic>
        <p:nvPicPr>
          <p:cNvPr id="2052" name="Picture 4" descr="Icono de enlace de cadena en la ilustración gráfica de círculo verde  1218821 Vector en Vecteezy">
            <a:extLst>
              <a:ext uri="{FF2B5EF4-FFF2-40B4-BE49-F238E27FC236}">
                <a16:creationId xmlns:a16="http://schemas.microsoft.com/office/drawing/2014/main" id="{07860DBC-93BB-4DBB-9F1A-BF58BECA72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850" y="3763047"/>
            <a:ext cx="676789" cy="67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ódigo qr | Icono Gratis">
            <a:extLst>
              <a:ext uri="{FF2B5EF4-FFF2-40B4-BE49-F238E27FC236}">
                <a16:creationId xmlns:a16="http://schemas.microsoft.com/office/drawing/2014/main" id="{5009D626-9C40-4C5D-B9FF-1FB913B864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4551" y="5405437"/>
            <a:ext cx="71437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C8BC7177-3043-43AF-BA2C-FE2CA14BB6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72426" y="4752975"/>
            <a:ext cx="1762125" cy="1685925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4C3F9B7B-AD1D-471A-B203-AF69483AB19B}"/>
              </a:ext>
            </a:extLst>
          </p:cNvPr>
          <p:cNvSpPr txBox="1"/>
          <p:nvPr/>
        </p:nvSpPr>
        <p:spPr>
          <a:xfrm>
            <a:off x="6693611" y="4032669"/>
            <a:ext cx="32289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hlinkClick r:id="rId6"/>
              </a:rPr>
              <a:t>https://youtu.be/kob_qID1nb4</a:t>
            </a:r>
            <a:endParaRPr lang="es-ES" dirty="0"/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D1C25B3E-C44F-476E-ABDC-02FA9C6957E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9525" y="2358041"/>
            <a:ext cx="4979418" cy="2810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118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62DE63F5-F593-4D30-8D3A-8260BD2154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28925" y="1452563"/>
            <a:ext cx="9144000" cy="1655762"/>
          </a:xfrm>
        </p:spPr>
        <p:txBody>
          <a:bodyPr/>
          <a:lstStyle/>
          <a:p>
            <a:pPr algn="r"/>
            <a:r>
              <a:rPr lang="es-ES" sz="4000" dirty="0">
                <a:solidFill>
                  <a:srgbClr val="7030A0"/>
                </a:solidFill>
              </a:rPr>
              <a:t>Clase invertida</a:t>
            </a:r>
            <a:r>
              <a:rPr lang="es-ES" sz="4000" dirty="0"/>
              <a:t> </a:t>
            </a:r>
          </a:p>
          <a:p>
            <a:pPr algn="r"/>
            <a:r>
              <a:rPr lang="es-ES" dirty="0"/>
              <a:t>Genética </a:t>
            </a: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F17F6101-FBBC-4593-BA93-8ACEB936E2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10300" y="247649"/>
            <a:ext cx="5410200" cy="1014413"/>
          </a:xfrm>
        </p:spPr>
        <p:txBody>
          <a:bodyPr>
            <a:normAutofit/>
          </a:bodyPr>
          <a:lstStyle/>
          <a:p>
            <a:r>
              <a:rPr lang="es-ES" sz="5400" dirty="0">
                <a:solidFill>
                  <a:schemeClr val="accent6">
                    <a:lumMod val="50000"/>
                  </a:schemeClr>
                </a:solidFill>
              </a:rPr>
              <a:t>Flipped classroom</a:t>
            </a: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71574E9A-FDB6-4118-A6E9-D84359AD1F19}"/>
              </a:ext>
            </a:extLst>
          </p:cNvPr>
          <p:cNvCxnSpPr/>
          <p:nvPr/>
        </p:nvCxnSpPr>
        <p:spPr>
          <a:xfrm flipH="1">
            <a:off x="342900" y="1262062"/>
            <a:ext cx="11477625" cy="0"/>
          </a:xfrm>
          <a:prstGeom prst="line">
            <a:avLst/>
          </a:prstGeom>
          <a:ln w="381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050" name="Picture 2" descr="Vocación docente a prueba de pandemia – La Ventana Ciudadana">
            <a:extLst>
              <a:ext uri="{FF2B5EF4-FFF2-40B4-BE49-F238E27FC236}">
                <a16:creationId xmlns:a16="http://schemas.microsoft.com/office/drawing/2014/main" id="{9B002D79-12D1-4BA8-B26E-D81F85EFBE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3" y="258473"/>
            <a:ext cx="1747621" cy="981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CADD8C37-95B2-44AD-9B7A-3BBE748247F5}"/>
              </a:ext>
            </a:extLst>
          </p:cNvPr>
          <p:cNvSpPr txBox="1"/>
          <p:nvPr/>
        </p:nvSpPr>
        <p:spPr>
          <a:xfrm>
            <a:off x="504825" y="1793162"/>
            <a:ext cx="4070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rgbClr val="7030A0"/>
                </a:solidFill>
              </a:rPr>
              <a:t>Tutoriales Tipos de Problemas: 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B1E8B94-6BDA-43CB-979F-B15495DA7628}"/>
              </a:ext>
            </a:extLst>
          </p:cNvPr>
          <p:cNvSpPr txBox="1"/>
          <p:nvPr/>
        </p:nvSpPr>
        <p:spPr>
          <a:xfrm>
            <a:off x="5840469" y="2861648"/>
            <a:ext cx="44925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>
                <a:solidFill>
                  <a:srgbClr val="7030A0"/>
                </a:solidFill>
              </a:rPr>
              <a:t>Vídeo 4: </a:t>
            </a:r>
            <a:r>
              <a:rPr lang="es-ES" sz="3200" dirty="0"/>
              <a:t>3ª ley de Mendel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A3AB6241-08E8-4555-987F-9F1C79BFBB85}"/>
              </a:ext>
            </a:extLst>
          </p:cNvPr>
          <p:cNvSpPr txBox="1"/>
          <p:nvPr/>
        </p:nvSpPr>
        <p:spPr>
          <a:xfrm>
            <a:off x="6090559" y="4057791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Link: </a:t>
            </a:r>
          </a:p>
        </p:txBody>
      </p:sp>
      <p:pic>
        <p:nvPicPr>
          <p:cNvPr id="2052" name="Picture 4" descr="Icono de enlace de cadena en la ilustración gráfica de círculo verde  1218821 Vector en Vecteezy">
            <a:extLst>
              <a:ext uri="{FF2B5EF4-FFF2-40B4-BE49-F238E27FC236}">
                <a16:creationId xmlns:a16="http://schemas.microsoft.com/office/drawing/2014/main" id="{07860DBC-93BB-4DBB-9F1A-BF58BECA72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850" y="3763047"/>
            <a:ext cx="676789" cy="67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ódigo qr | Icono Gratis">
            <a:extLst>
              <a:ext uri="{FF2B5EF4-FFF2-40B4-BE49-F238E27FC236}">
                <a16:creationId xmlns:a16="http://schemas.microsoft.com/office/drawing/2014/main" id="{5009D626-9C40-4C5D-B9FF-1FB913B864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4551" y="5405437"/>
            <a:ext cx="71437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0D7DB969-8A6C-4544-B011-2D8324985DA2}"/>
              </a:ext>
            </a:extLst>
          </p:cNvPr>
          <p:cNvSpPr txBox="1"/>
          <p:nvPr/>
        </p:nvSpPr>
        <p:spPr>
          <a:xfrm>
            <a:off x="6615113" y="4072215"/>
            <a:ext cx="34766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hlinkClick r:id="rId5"/>
              </a:rPr>
              <a:t>https://youtu.be/DFbYsMqevs4</a:t>
            </a:r>
            <a:endParaRPr lang="es-ES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0A7BBCB5-B9F4-4B5E-BB1E-C62945ED0A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86725" y="5000624"/>
            <a:ext cx="1657350" cy="1524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CEC7A1B8-171D-4EE8-8C74-B702930C48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3986" y="2595426"/>
            <a:ext cx="4822672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431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62DE63F5-F593-4D30-8D3A-8260BD2154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28925" y="1452563"/>
            <a:ext cx="9144000" cy="1655762"/>
          </a:xfrm>
        </p:spPr>
        <p:txBody>
          <a:bodyPr/>
          <a:lstStyle/>
          <a:p>
            <a:pPr algn="r"/>
            <a:r>
              <a:rPr lang="es-ES" sz="4000" dirty="0">
                <a:solidFill>
                  <a:srgbClr val="7030A0"/>
                </a:solidFill>
              </a:rPr>
              <a:t>Clase invertida</a:t>
            </a:r>
            <a:r>
              <a:rPr lang="es-ES" sz="4000" dirty="0"/>
              <a:t> </a:t>
            </a:r>
          </a:p>
          <a:p>
            <a:pPr algn="r"/>
            <a:r>
              <a:rPr lang="es-ES" dirty="0"/>
              <a:t>Genética </a:t>
            </a: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F17F6101-FBBC-4593-BA93-8ACEB936E2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10300" y="247649"/>
            <a:ext cx="5410200" cy="1014413"/>
          </a:xfrm>
        </p:spPr>
        <p:txBody>
          <a:bodyPr>
            <a:normAutofit/>
          </a:bodyPr>
          <a:lstStyle/>
          <a:p>
            <a:r>
              <a:rPr lang="es-ES" sz="5400" dirty="0">
                <a:solidFill>
                  <a:schemeClr val="accent6">
                    <a:lumMod val="50000"/>
                  </a:schemeClr>
                </a:solidFill>
              </a:rPr>
              <a:t>Flipped classroom</a:t>
            </a: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71574E9A-FDB6-4118-A6E9-D84359AD1F19}"/>
              </a:ext>
            </a:extLst>
          </p:cNvPr>
          <p:cNvCxnSpPr/>
          <p:nvPr/>
        </p:nvCxnSpPr>
        <p:spPr>
          <a:xfrm flipH="1">
            <a:off x="342900" y="1262062"/>
            <a:ext cx="11477625" cy="0"/>
          </a:xfrm>
          <a:prstGeom prst="line">
            <a:avLst/>
          </a:prstGeom>
          <a:ln w="381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050" name="Picture 2" descr="Vocación docente a prueba de pandemia – La Ventana Ciudadana">
            <a:extLst>
              <a:ext uri="{FF2B5EF4-FFF2-40B4-BE49-F238E27FC236}">
                <a16:creationId xmlns:a16="http://schemas.microsoft.com/office/drawing/2014/main" id="{9B002D79-12D1-4BA8-B26E-D81F85EFBE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3" y="258473"/>
            <a:ext cx="1747621" cy="981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CADD8C37-95B2-44AD-9B7A-3BBE748247F5}"/>
              </a:ext>
            </a:extLst>
          </p:cNvPr>
          <p:cNvSpPr txBox="1"/>
          <p:nvPr/>
        </p:nvSpPr>
        <p:spPr>
          <a:xfrm>
            <a:off x="504825" y="1793162"/>
            <a:ext cx="4070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rgbClr val="7030A0"/>
                </a:solidFill>
              </a:rPr>
              <a:t>Tutoriales Tipos de Problemas: 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B1E8B94-6BDA-43CB-979F-B15495DA7628}"/>
              </a:ext>
            </a:extLst>
          </p:cNvPr>
          <p:cNvSpPr txBox="1"/>
          <p:nvPr/>
        </p:nvSpPr>
        <p:spPr>
          <a:xfrm>
            <a:off x="5840469" y="2861648"/>
            <a:ext cx="50554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>
                <a:solidFill>
                  <a:srgbClr val="7030A0"/>
                </a:solidFill>
              </a:rPr>
              <a:t>Vídeo 5: </a:t>
            </a:r>
            <a:r>
              <a:rPr lang="es-ES" sz="3200" dirty="0"/>
              <a:t>Herencia intermedia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A3AB6241-08E8-4555-987F-9F1C79BFBB85}"/>
              </a:ext>
            </a:extLst>
          </p:cNvPr>
          <p:cNvSpPr txBox="1"/>
          <p:nvPr/>
        </p:nvSpPr>
        <p:spPr>
          <a:xfrm>
            <a:off x="6090559" y="4057791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Link: </a:t>
            </a:r>
          </a:p>
        </p:txBody>
      </p:sp>
      <p:pic>
        <p:nvPicPr>
          <p:cNvPr id="2052" name="Picture 4" descr="Icono de enlace de cadena en la ilustración gráfica de círculo verde  1218821 Vector en Vecteezy">
            <a:extLst>
              <a:ext uri="{FF2B5EF4-FFF2-40B4-BE49-F238E27FC236}">
                <a16:creationId xmlns:a16="http://schemas.microsoft.com/office/drawing/2014/main" id="{07860DBC-93BB-4DBB-9F1A-BF58BECA72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850" y="3763047"/>
            <a:ext cx="676789" cy="67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ódigo qr | Icono Gratis">
            <a:extLst>
              <a:ext uri="{FF2B5EF4-FFF2-40B4-BE49-F238E27FC236}">
                <a16:creationId xmlns:a16="http://schemas.microsoft.com/office/drawing/2014/main" id="{5009D626-9C40-4C5D-B9FF-1FB913B864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4551" y="5405437"/>
            <a:ext cx="71437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A331659-9CD5-47FC-A275-F5D0ADF951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0512" y="4991101"/>
            <a:ext cx="1666875" cy="1619250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6F6E3C37-1D9C-415F-9EB7-4B99DF16B473}"/>
              </a:ext>
            </a:extLst>
          </p:cNvPr>
          <p:cNvSpPr txBox="1"/>
          <p:nvPr/>
        </p:nvSpPr>
        <p:spPr>
          <a:xfrm>
            <a:off x="6640569" y="4028262"/>
            <a:ext cx="31623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hlinkClick r:id="rId6"/>
              </a:rPr>
              <a:t>https://youtu.be/8hV4hOasGRI</a:t>
            </a:r>
            <a:endParaRPr lang="es-ES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6526B0D8-1666-49FA-80EA-61531205B7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5736" y="2595426"/>
            <a:ext cx="4446640" cy="250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944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62DE63F5-F593-4D30-8D3A-8260BD2154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28925" y="1452563"/>
            <a:ext cx="9144000" cy="1655762"/>
          </a:xfrm>
        </p:spPr>
        <p:txBody>
          <a:bodyPr/>
          <a:lstStyle/>
          <a:p>
            <a:pPr algn="r"/>
            <a:r>
              <a:rPr lang="es-ES" sz="4000" dirty="0">
                <a:solidFill>
                  <a:srgbClr val="7030A0"/>
                </a:solidFill>
              </a:rPr>
              <a:t>Clase invertida</a:t>
            </a:r>
            <a:r>
              <a:rPr lang="es-ES" sz="4000" dirty="0"/>
              <a:t> </a:t>
            </a:r>
          </a:p>
          <a:p>
            <a:pPr algn="r"/>
            <a:r>
              <a:rPr lang="es-ES" dirty="0"/>
              <a:t>Genética </a:t>
            </a: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F17F6101-FBBC-4593-BA93-8ACEB936E2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10300" y="247649"/>
            <a:ext cx="5410200" cy="1014413"/>
          </a:xfrm>
        </p:spPr>
        <p:txBody>
          <a:bodyPr>
            <a:normAutofit/>
          </a:bodyPr>
          <a:lstStyle/>
          <a:p>
            <a:r>
              <a:rPr lang="es-ES" sz="5400" dirty="0">
                <a:solidFill>
                  <a:schemeClr val="accent6">
                    <a:lumMod val="50000"/>
                  </a:schemeClr>
                </a:solidFill>
              </a:rPr>
              <a:t>Flipped classroom</a:t>
            </a: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71574E9A-FDB6-4118-A6E9-D84359AD1F19}"/>
              </a:ext>
            </a:extLst>
          </p:cNvPr>
          <p:cNvCxnSpPr/>
          <p:nvPr/>
        </p:nvCxnSpPr>
        <p:spPr>
          <a:xfrm flipH="1">
            <a:off x="342900" y="1262062"/>
            <a:ext cx="11477625" cy="0"/>
          </a:xfrm>
          <a:prstGeom prst="line">
            <a:avLst/>
          </a:prstGeom>
          <a:ln w="381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050" name="Picture 2" descr="Vocación docente a prueba de pandemia – La Ventana Ciudadana">
            <a:extLst>
              <a:ext uri="{FF2B5EF4-FFF2-40B4-BE49-F238E27FC236}">
                <a16:creationId xmlns:a16="http://schemas.microsoft.com/office/drawing/2014/main" id="{9B002D79-12D1-4BA8-B26E-D81F85EFBE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3" y="258473"/>
            <a:ext cx="1747621" cy="981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CADD8C37-95B2-44AD-9B7A-3BBE748247F5}"/>
              </a:ext>
            </a:extLst>
          </p:cNvPr>
          <p:cNvSpPr txBox="1"/>
          <p:nvPr/>
        </p:nvSpPr>
        <p:spPr>
          <a:xfrm>
            <a:off x="504825" y="1793162"/>
            <a:ext cx="10200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rgbClr val="7030A0"/>
                </a:solidFill>
              </a:rPr>
              <a:t>EBAU: 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B1E8B94-6BDA-43CB-979F-B15495DA7628}"/>
              </a:ext>
            </a:extLst>
          </p:cNvPr>
          <p:cNvSpPr txBox="1"/>
          <p:nvPr/>
        </p:nvSpPr>
        <p:spPr>
          <a:xfrm>
            <a:off x="5840469" y="2861648"/>
            <a:ext cx="50986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>
                <a:solidFill>
                  <a:srgbClr val="7030A0"/>
                </a:solidFill>
              </a:rPr>
              <a:t>Vídeo 6: </a:t>
            </a:r>
            <a:r>
              <a:rPr lang="es-ES" sz="3200" dirty="0"/>
              <a:t>EBAU </a:t>
            </a:r>
            <a:r>
              <a:rPr lang="es-ES" sz="3200" dirty="0" err="1"/>
              <a:t>CyL</a:t>
            </a:r>
            <a:r>
              <a:rPr lang="es-ES" sz="3200" dirty="0"/>
              <a:t> junio 2017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A3AB6241-08E8-4555-987F-9F1C79BFBB85}"/>
              </a:ext>
            </a:extLst>
          </p:cNvPr>
          <p:cNvSpPr txBox="1"/>
          <p:nvPr/>
        </p:nvSpPr>
        <p:spPr>
          <a:xfrm>
            <a:off x="6090559" y="4057791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Link: </a:t>
            </a:r>
          </a:p>
        </p:txBody>
      </p:sp>
      <p:pic>
        <p:nvPicPr>
          <p:cNvPr id="2052" name="Picture 4" descr="Icono de enlace de cadena en la ilustración gráfica de círculo verde  1218821 Vector en Vecteezy">
            <a:extLst>
              <a:ext uri="{FF2B5EF4-FFF2-40B4-BE49-F238E27FC236}">
                <a16:creationId xmlns:a16="http://schemas.microsoft.com/office/drawing/2014/main" id="{07860DBC-93BB-4DBB-9F1A-BF58BECA72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850" y="3763047"/>
            <a:ext cx="676789" cy="67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ódigo qr | Icono Gratis">
            <a:extLst>
              <a:ext uri="{FF2B5EF4-FFF2-40B4-BE49-F238E27FC236}">
                <a16:creationId xmlns:a16="http://schemas.microsoft.com/office/drawing/2014/main" id="{5009D626-9C40-4C5D-B9FF-1FB913B864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4551" y="5405437"/>
            <a:ext cx="71437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B758A2DB-BA58-4D3B-B920-BC0F943BF133}"/>
              </a:ext>
            </a:extLst>
          </p:cNvPr>
          <p:cNvSpPr txBox="1"/>
          <p:nvPr/>
        </p:nvSpPr>
        <p:spPr>
          <a:xfrm>
            <a:off x="6686550" y="4032907"/>
            <a:ext cx="31623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hlinkClick r:id="rId5"/>
              </a:rPr>
              <a:t>https://youtu.be/XL2Jv5k6bVg</a:t>
            </a:r>
            <a:endParaRPr lang="es-ES" dirty="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46E104AB-D2DB-40B1-B5B6-22102FC9B7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050165">
            <a:off x="658888" y="2191505"/>
            <a:ext cx="4672013" cy="3682803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41AFD7E2-7A9B-4104-BD2F-A538BBA422E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6873" y="4843463"/>
            <a:ext cx="1533525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91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62DE63F5-F593-4D30-8D3A-8260BD2154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28925" y="1452563"/>
            <a:ext cx="9144000" cy="1655762"/>
          </a:xfrm>
        </p:spPr>
        <p:txBody>
          <a:bodyPr/>
          <a:lstStyle/>
          <a:p>
            <a:pPr algn="r"/>
            <a:r>
              <a:rPr lang="es-ES" sz="4000" dirty="0">
                <a:solidFill>
                  <a:srgbClr val="7030A0"/>
                </a:solidFill>
              </a:rPr>
              <a:t>Clase invertida</a:t>
            </a:r>
            <a:r>
              <a:rPr lang="es-ES" sz="4000" dirty="0"/>
              <a:t> </a:t>
            </a:r>
          </a:p>
          <a:p>
            <a:pPr algn="r"/>
            <a:r>
              <a:rPr lang="es-ES" dirty="0"/>
              <a:t>Genética </a:t>
            </a: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F17F6101-FBBC-4593-BA93-8ACEB936E2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10300" y="247649"/>
            <a:ext cx="5410200" cy="1014413"/>
          </a:xfrm>
        </p:spPr>
        <p:txBody>
          <a:bodyPr>
            <a:normAutofit/>
          </a:bodyPr>
          <a:lstStyle/>
          <a:p>
            <a:r>
              <a:rPr lang="es-ES" sz="5400" dirty="0">
                <a:solidFill>
                  <a:schemeClr val="accent6">
                    <a:lumMod val="50000"/>
                  </a:schemeClr>
                </a:solidFill>
              </a:rPr>
              <a:t>Flipped classroom</a:t>
            </a: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71574E9A-FDB6-4118-A6E9-D84359AD1F19}"/>
              </a:ext>
            </a:extLst>
          </p:cNvPr>
          <p:cNvCxnSpPr/>
          <p:nvPr/>
        </p:nvCxnSpPr>
        <p:spPr>
          <a:xfrm flipH="1">
            <a:off x="342900" y="1262062"/>
            <a:ext cx="11477625" cy="0"/>
          </a:xfrm>
          <a:prstGeom prst="line">
            <a:avLst/>
          </a:prstGeom>
          <a:ln w="381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050" name="Picture 2" descr="Vocación docente a prueba de pandemia – La Ventana Ciudadana">
            <a:extLst>
              <a:ext uri="{FF2B5EF4-FFF2-40B4-BE49-F238E27FC236}">
                <a16:creationId xmlns:a16="http://schemas.microsoft.com/office/drawing/2014/main" id="{9B002D79-12D1-4BA8-B26E-D81F85EFBE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3" y="258473"/>
            <a:ext cx="1747621" cy="981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CADD8C37-95B2-44AD-9B7A-3BBE748247F5}"/>
              </a:ext>
            </a:extLst>
          </p:cNvPr>
          <p:cNvSpPr txBox="1"/>
          <p:nvPr/>
        </p:nvSpPr>
        <p:spPr>
          <a:xfrm>
            <a:off x="504825" y="1793162"/>
            <a:ext cx="10200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rgbClr val="7030A0"/>
                </a:solidFill>
              </a:rPr>
              <a:t>EBAU: 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B1E8B94-6BDA-43CB-979F-B15495DA7628}"/>
              </a:ext>
            </a:extLst>
          </p:cNvPr>
          <p:cNvSpPr txBox="1"/>
          <p:nvPr/>
        </p:nvSpPr>
        <p:spPr>
          <a:xfrm>
            <a:off x="5840469" y="2861648"/>
            <a:ext cx="62177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>
                <a:solidFill>
                  <a:srgbClr val="7030A0"/>
                </a:solidFill>
              </a:rPr>
              <a:t>Vídeo 7: </a:t>
            </a:r>
            <a:r>
              <a:rPr lang="es-ES" sz="3200" dirty="0"/>
              <a:t>EBAU </a:t>
            </a:r>
            <a:r>
              <a:rPr lang="es-ES" sz="3200" dirty="0" err="1"/>
              <a:t>Cyl</a:t>
            </a:r>
            <a:r>
              <a:rPr lang="es-ES" sz="3200" dirty="0"/>
              <a:t> septiembre 2017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A3AB6241-08E8-4555-987F-9F1C79BFBB85}"/>
              </a:ext>
            </a:extLst>
          </p:cNvPr>
          <p:cNvSpPr txBox="1"/>
          <p:nvPr/>
        </p:nvSpPr>
        <p:spPr>
          <a:xfrm>
            <a:off x="6090559" y="4057791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Link: </a:t>
            </a:r>
          </a:p>
        </p:txBody>
      </p:sp>
      <p:pic>
        <p:nvPicPr>
          <p:cNvPr id="2052" name="Picture 4" descr="Icono de enlace de cadena en la ilustración gráfica de círculo verde  1218821 Vector en Vecteezy">
            <a:extLst>
              <a:ext uri="{FF2B5EF4-FFF2-40B4-BE49-F238E27FC236}">
                <a16:creationId xmlns:a16="http://schemas.microsoft.com/office/drawing/2014/main" id="{07860DBC-93BB-4DBB-9F1A-BF58BECA72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850" y="3763047"/>
            <a:ext cx="676789" cy="67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ódigo qr | Icono Gratis">
            <a:extLst>
              <a:ext uri="{FF2B5EF4-FFF2-40B4-BE49-F238E27FC236}">
                <a16:creationId xmlns:a16="http://schemas.microsoft.com/office/drawing/2014/main" id="{5009D626-9C40-4C5D-B9FF-1FB913B864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4551" y="5405437"/>
            <a:ext cx="71437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92DF0BA-9B9D-42D6-B603-6C32ED088A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947394">
            <a:off x="569372" y="2437104"/>
            <a:ext cx="5265167" cy="3214824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8D11627C-F378-497F-84C7-2C8B780ED517}"/>
              </a:ext>
            </a:extLst>
          </p:cNvPr>
          <p:cNvSpPr txBox="1"/>
          <p:nvPr/>
        </p:nvSpPr>
        <p:spPr>
          <a:xfrm>
            <a:off x="6707760" y="4073926"/>
            <a:ext cx="34004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hlinkClick r:id="rId6"/>
              </a:rPr>
              <a:t>https://youtu.be/4ksx6fi4dcw</a:t>
            </a:r>
            <a:endParaRPr lang="es-ES" dirty="0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6AA763C1-2990-4C83-93F1-84F7F5B2CA1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53376" y="4754137"/>
            <a:ext cx="1781175" cy="164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47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62DE63F5-F593-4D30-8D3A-8260BD2154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28925" y="1452563"/>
            <a:ext cx="9144000" cy="1655762"/>
          </a:xfrm>
        </p:spPr>
        <p:txBody>
          <a:bodyPr/>
          <a:lstStyle/>
          <a:p>
            <a:pPr algn="r"/>
            <a:r>
              <a:rPr lang="es-ES" sz="4000" dirty="0">
                <a:solidFill>
                  <a:srgbClr val="7030A0"/>
                </a:solidFill>
              </a:rPr>
              <a:t>Clase invertida</a:t>
            </a:r>
            <a:r>
              <a:rPr lang="es-ES" sz="4000" dirty="0"/>
              <a:t> </a:t>
            </a:r>
          </a:p>
          <a:p>
            <a:pPr algn="r"/>
            <a:r>
              <a:rPr lang="es-ES" dirty="0"/>
              <a:t>Genética </a:t>
            </a: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F17F6101-FBBC-4593-BA93-8ACEB936E2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10300" y="247649"/>
            <a:ext cx="5410200" cy="1014413"/>
          </a:xfrm>
        </p:spPr>
        <p:txBody>
          <a:bodyPr>
            <a:normAutofit/>
          </a:bodyPr>
          <a:lstStyle/>
          <a:p>
            <a:r>
              <a:rPr lang="es-ES" sz="5400" dirty="0">
                <a:solidFill>
                  <a:schemeClr val="accent6">
                    <a:lumMod val="50000"/>
                  </a:schemeClr>
                </a:solidFill>
              </a:rPr>
              <a:t>Flipped classroom</a:t>
            </a: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71574E9A-FDB6-4118-A6E9-D84359AD1F19}"/>
              </a:ext>
            </a:extLst>
          </p:cNvPr>
          <p:cNvCxnSpPr/>
          <p:nvPr/>
        </p:nvCxnSpPr>
        <p:spPr>
          <a:xfrm flipH="1">
            <a:off x="342900" y="1262062"/>
            <a:ext cx="11477625" cy="0"/>
          </a:xfrm>
          <a:prstGeom prst="line">
            <a:avLst/>
          </a:prstGeom>
          <a:ln w="381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050" name="Picture 2" descr="Vocación docente a prueba de pandemia – La Ventana Ciudadana">
            <a:extLst>
              <a:ext uri="{FF2B5EF4-FFF2-40B4-BE49-F238E27FC236}">
                <a16:creationId xmlns:a16="http://schemas.microsoft.com/office/drawing/2014/main" id="{9B002D79-12D1-4BA8-B26E-D81F85EFBE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3" y="258473"/>
            <a:ext cx="1747621" cy="981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CADD8C37-95B2-44AD-9B7A-3BBE748247F5}"/>
              </a:ext>
            </a:extLst>
          </p:cNvPr>
          <p:cNvSpPr txBox="1"/>
          <p:nvPr/>
        </p:nvSpPr>
        <p:spPr>
          <a:xfrm>
            <a:off x="504825" y="1793162"/>
            <a:ext cx="10200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rgbClr val="7030A0"/>
                </a:solidFill>
              </a:rPr>
              <a:t>EBAU: 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B1E8B94-6BDA-43CB-979F-B15495DA7628}"/>
              </a:ext>
            </a:extLst>
          </p:cNvPr>
          <p:cNvSpPr txBox="1"/>
          <p:nvPr/>
        </p:nvSpPr>
        <p:spPr>
          <a:xfrm>
            <a:off x="5840469" y="2861648"/>
            <a:ext cx="50986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>
                <a:solidFill>
                  <a:srgbClr val="7030A0"/>
                </a:solidFill>
              </a:rPr>
              <a:t>Vídeo 8: </a:t>
            </a:r>
            <a:r>
              <a:rPr lang="es-ES" sz="3200" dirty="0"/>
              <a:t>EBAU </a:t>
            </a:r>
            <a:r>
              <a:rPr lang="es-ES" sz="3200" dirty="0" err="1"/>
              <a:t>CyL</a:t>
            </a:r>
            <a:r>
              <a:rPr lang="es-ES" sz="3200" dirty="0"/>
              <a:t> junio 2018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A3AB6241-08E8-4555-987F-9F1C79BFBB85}"/>
              </a:ext>
            </a:extLst>
          </p:cNvPr>
          <p:cNvSpPr txBox="1"/>
          <p:nvPr/>
        </p:nvSpPr>
        <p:spPr>
          <a:xfrm>
            <a:off x="6090559" y="4057791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Link: </a:t>
            </a:r>
          </a:p>
        </p:txBody>
      </p:sp>
      <p:pic>
        <p:nvPicPr>
          <p:cNvPr id="2052" name="Picture 4" descr="Icono de enlace de cadena en la ilustración gráfica de círculo verde  1218821 Vector en Vecteezy">
            <a:extLst>
              <a:ext uri="{FF2B5EF4-FFF2-40B4-BE49-F238E27FC236}">
                <a16:creationId xmlns:a16="http://schemas.microsoft.com/office/drawing/2014/main" id="{07860DBC-93BB-4DBB-9F1A-BF58BECA72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850" y="3763047"/>
            <a:ext cx="676789" cy="67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ódigo qr | Icono Gratis">
            <a:extLst>
              <a:ext uri="{FF2B5EF4-FFF2-40B4-BE49-F238E27FC236}">
                <a16:creationId xmlns:a16="http://schemas.microsoft.com/office/drawing/2014/main" id="{5009D626-9C40-4C5D-B9FF-1FB913B864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4551" y="5405437"/>
            <a:ext cx="71437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87C6B04-7527-4850-91A6-4C36B57B5C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260884">
            <a:off x="486383" y="2216553"/>
            <a:ext cx="5160803" cy="4179875"/>
          </a:xfrm>
          <a:prstGeom prst="rect">
            <a:avLst/>
          </a:prstGeom>
        </p:spPr>
      </p:pic>
      <p:sp>
        <p:nvSpPr>
          <p:cNvPr id="17" name="CuadroTexto 16">
            <a:hlinkClick r:id="rId6"/>
            <a:extLst>
              <a:ext uri="{FF2B5EF4-FFF2-40B4-BE49-F238E27FC236}">
                <a16:creationId xmlns:a16="http://schemas.microsoft.com/office/drawing/2014/main" id="{F95166E0-7C03-441A-B247-F424B569147A}"/>
              </a:ext>
            </a:extLst>
          </p:cNvPr>
          <p:cNvSpPr txBox="1"/>
          <p:nvPr/>
        </p:nvSpPr>
        <p:spPr>
          <a:xfrm>
            <a:off x="6656332" y="4067032"/>
            <a:ext cx="33035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hlinkClick r:id="rId6"/>
              </a:rPr>
              <a:t>https://youtu.be/rOzyoAXvb3k</a:t>
            </a:r>
            <a:endParaRPr lang="es-ES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AB9B7D7D-4FB3-49E6-9643-65531B3DB75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34351" y="4740349"/>
            <a:ext cx="1590675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3188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545B9CC459BD04698D8234B442697EE" ma:contentTypeVersion="4" ma:contentTypeDescription="Crear nuevo documento." ma:contentTypeScope="" ma:versionID="554c63b1f5cd4c23eccaf6afd80cc184">
  <xsd:schema xmlns:xsd="http://www.w3.org/2001/XMLSchema" xmlns:xs="http://www.w3.org/2001/XMLSchema" xmlns:p="http://schemas.microsoft.com/office/2006/metadata/properties" xmlns:ns2="574dc532-17de-4a5a-b67b-326ae1b762bf" targetNamespace="http://schemas.microsoft.com/office/2006/metadata/properties" ma:root="true" ma:fieldsID="910febae0de5d2a8b87d38b222590981" ns2:_="">
    <xsd:import namespace="574dc532-17de-4a5a-b67b-326ae1b762b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4dc532-17de-4a5a-b67b-326ae1b762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9767D38-98AE-4A45-A613-969F98B83869}"/>
</file>

<file path=customXml/itemProps2.xml><?xml version="1.0" encoding="utf-8"?>
<ds:datastoreItem xmlns:ds="http://schemas.openxmlformats.org/officeDocument/2006/customXml" ds:itemID="{85610F02-A2E6-4B95-97E7-3B4AE4FAC8B5}"/>
</file>

<file path=customXml/itemProps3.xml><?xml version="1.0" encoding="utf-8"?>
<ds:datastoreItem xmlns:ds="http://schemas.openxmlformats.org/officeDocument/2006/customXml" ds:itemID="{2AF5728A-8ECA-4ED1-9B81-7739FE370F72}"/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207</Words>
  <Application>Microsoft Office PowerPoint</Application>
  <PresentationFormat>Panorámica</PresentationFormat>
  <Paragraphs>59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de Office</vt:lpstr>
      <vt:lpstr>Flipped classroom</vt:lpstr>
      <vt:lpstr>Flipped classroom</vt:lpstr>
      <vt:lpstr>Flipped classroom</vt:lpstr>
      <vt:lpstr>Flipped classroom</vt:lpstr>
      <vt:lpstr>Flipped classroom</vt:lpstr>
      <vt:lpstr>Flipped classroom</vt:lpstr>
      <vt:lpstr>Flipped classroom</vt:lpstr>
      <vt:lpstr>Flipped classroom</vt:lpstr>
      <vt:lpstr>Flipped classroom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Flipped classroom</dc:title>
  <dc:creator>PAULA ARIAS RIVAS</dc:creator>
  <cp:lastModifiedBy>PAULA ARIAS RIVAS</cp:lastModifiedBy>
  <cp:revision>5</cp:revision>
  <dcterms:created xsi:type="dcterms:W3CDTF">2021-05-05T17:58:34Z</dcterms:created>
  <dcterms:modified xsi:type="dcterms:W3CDTF">2021-05-05T18:28:56Z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0x0101005545B9CC459BD04698D8234B442697EE</vt:lpwstr>
  </property>
</Properties>
</file>