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308" r:id="rId2"/>
    <p:sldId id="2306" r:id="rId3"/>
    <p:sldId id="2291" r:id="rId4"/>
    <p:sldId id="2336" r:id="rId5"/>
    <p:sldId id="2334" r:id="rId6"/>
    <p:sldId id="2335" r:id="rId7"/>
    <p:sldId id="2337" r:id="rId8"/>
    <p:sldId id="2339" r:id="rId9"/>
    <p:sldId id="2338" r:id="rId10"/>
    <p:sldId id="2340" r:id="rId11"/>
    <p:sldId id="2342" r:id="rId12"/>
    <p:sldId id="2341" r:id="rId13"/>
    <p:sldId id="2343" r:id="rId14"/>
    <p:sldId id="2344" r:id="rId15"/>
    <p:sldId id="2345" r:id="rId16"/>
    <p:sldId id="2346" r:id="rId17"/>
    <p:sldId id="2348" r:id="rId18"/>
    <p:sldId id="2347" r:id="rId19"/>
    <p:sldId id="2349" r:id="rId20"/>
    <p:sldId id="2351" r:id="rId21"/>
    <p:sldId id="2350" r:id="rId22"/>
    <p:sldId id="2352" r:id="rId23"/>
    <p:sldId id="2353" r:id="rId24"/>
    <p:sldId id="2354" r:id="rId25"/>
    <p:sldId id="2333" r:id="rId2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88" userDrawn="1">
          <p15:clr>
            <a:srgbClr val="A4A3A4"/>
          </p15:clr>
        </p15:guide>
        <p15:guide id="4" pos="14278" userDrawn="1">
          <p15:clr>
            <a:srgbClr val="A4A3A4"/>
          </p15:clr>
        </p15:guide>
        <p15:guide id="5" pos="1078" userDrawn="1">
          <p15:clr>
            <a:srgbClr val="A4A3A4"/>
          </p15:clr>
        </p15:guide>
        <p15:guide id="8" orient="horz" pos="504" userDrawn="1">
          <p15:clr>
            <a:srgbClr val="A4A3A4"/>
          </p15:clr>
        </p15:guide>
        <p15:guide id="11" pos="76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FA484D"/>
    <a:srgbClr val="817E9A"/>
    <a:srgbClr val="583F52"/>
    <a:srgbClr val="000E36"/>
    <a:srgbClr val="4AEDDE"/>
    <a:srgbClr val="3B1F4D"/>
    <a:srgbClr val="FDEA57"/>
    <a:srgbClr val="74FBC3"/>
    <a:srgbClr val="F6DC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3750" autoAdjust="0"/>
  </p:normalViewPr>
  <p:slideViewPr>
    <p:cSldViewPr snapToGrid="0" snapToObjects="1">
      <p:cViewPr>
        <p:scale>
          <a:sx n="34" d="100"/>
          <a:sy n="34" d="100"/>
        </p:scale>
        <p:origin x="852" y="150"/>
      </p:cViewPr>
      <p:guideLst>
        <p:guide orient="horz" pos="8088"/>
        <p:guide pos="14278"/>
        <p:guide pos="1078"/>
        <p:guide orient="horz" pos="504"/>
        <p:guide pos="767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3/17/2022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46559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93579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20025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423153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13"/>
          <p:cNvSpPr>
            <a:spLocks noGrp="1"/>
          </p:cNvSpPr>
          <p:nvPr>
            <p:ph type="pic" sz="quarter" idx="50"/>
          </p:nvPr>
        </p:nvSpPr>
        <p:spPr>
          <a:xfrm>
            <a:off x="16059924" y="3033132"/>
            <a:ext cx="5341019" cy="7828156"/>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7" name="Picture Placeholder 13"/>
          <p:cNvSpPr>
            <a:spLocks noGrp="1"/>
          </p:cNvSpPr>
          <p:nvPr>
            <p:ph type="pic" sz="quarter" idx="51"/>
          </p:nvPr>
        </p:nvSpPr>
        <p:spPr>
          <a:xfrm>
            <a:off x="9643409" y="3033132"/>
            <a:ext cx="5341019" cy="7828156"/>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41912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General Slide">
    <p:spTree>
      <p:nvGrpSpPr>
        <p:cNvPr id="1" name=""/>
        <p:cNvGrpSpPr/>
        <p:nvPr/>
      </p:nvGrpSpPr>
      <p:grpSpPr>
        <a:xfrm>
          <a:off x="0" y="0"/>
          <a:ext cx="0" cy="0"/>
          <a:chOff x="0" y="0"/>
          <a:chExt cx="0" cy="0"/>
        </a:xfrm>
      </p:grpSpPr>
      <p:sp>
        <p:nvSpPr>
          <p:cNvPr id="3" name="Picture Placeholder 13"/>
          <p:cNvSpPr>
            <a:spLocks noGrp="1"/>
          </p:cNvSpPr>
          <p:nvPr>
            <p:ph type="pic" sz="quarter" idx="41"/>
          </p:nvPr>
        </p:nvSpPr>
        <p:spPr>
          <a:xfrm>
            <a:off x="0" y="0"/>
            <a:ext cx="12154829" cy="13716000"/>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4" name="Rectangle 3"/>
          <p:cNvSpPr/>
          <p:nvPr userDrawn="1"/>
        </p:nvSpPr>
        <p:spPr>
          <a:xfrm>
            <a:off x="7850459" y="12578576"/>
            <a:ext cx="8207297" cy="691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Light" charset="0"/>
            </a:endParaRPr>
          </a:p>
        </p:txBody>
      </p:sp>
    </p:spTree>
    <p:extLst>
      <p:ext uri="{BB962C8B-B14F-4D97-AF65-F5344CB8AC3E}">
        <p14:creationId xmlns:p14="http://schemas.microsoft.com/office/powerpoint/2010/main" val="155519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General Slide">
    <p:spTree>
      <p:nvGrpSpPr>
        <p:cNvPr id="1" name=""/>
        <p:cNvGrpSpPr/>
        <p:nvPr/>
      </p:nvGrpSpPr>
      <p:grpSpPr>
        <a:xfrm>
          <a:off x="0" y="0"/>
          <a:ext cx="0" cy="0"/>
          <a:chOff x="0" y="0"/>
          <a:chExt cx="0" cy="0"/>
        </a:xfrm>
      </p:grpSpPr>
      <p:sp>
        <p:nvSpPr>
          <p:cNvPr id="4" name="Rectangle 3"/>
          <p:cNvSpPr/>
          <p:nvPr userDrawn="1"/>
        </p:nvSpPr>
        <p:spPr>
          <a:xfrm>
            <a:off x="12623180" y="12333249"/>
            <a:ext cx="2787805" cy="691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Light" charset="0"/>
            </a:endParaRPr>
          </a:p>
        </p:txBody>
      </p:sp>
      <p:sp>
        <p:nvSpPr>
          <p:cNvPr id="17" name="Picture Placeholder 13"/>
          <p:cNvSpPr>
            <a:spLocks noGrp="1"/>
          </p:cNvSpPr>
          <p:nvPr>
            <p:ph type="pic" sz="quarter" idx="41"/>
          </p:nvPr>
        </p:nvSpPr>
        <p:spPr>
          <a:xfrm>
            <a:off x="18335206" y="0"/>
            <a:ext cx="6042444" cy="13716000"/>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8" name="Picture Placeholder 13"/>
          <p:cNvSpPr>
            <a:spLocks noGrp="1"/>
          </p:cNvSpPr>
          <p:nvPr>
            <p:ph type="pic" sz="quarter" idx="42"/>
          </p:nvPr>
        </p:nvSpPr>
        <p:spPr>
          <a:xfrm>
            <a:off x="12188825" y="0"/>
            <a:ext cx="5899899" cy="6713034"/>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9" name="Picture Placeholder 13"/>
          <p:cNvSpPr>
            <a:spLocks noGrp="1"/>
          </p:cNvSpPr>
          <p:nvPr>
            <p:ph type="pic" sz="quarter" idx="43"/>
          </p:nvPr>
        </p:nvSpPr>
        <p:spPr>
          <a:xfrm>
            <a:off x="12188825" y="7002966"/>
            <a:ext cx="5899899" cy="6713034"/>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346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oject 1">
    <p:spTree>
      <p:nvGrpSpPr>
        <p:cNvPr id="1" name=""/>
        <p:cNvGrpSpPr/>
        <p:nvPr/>
      </p:nvGrpSpPr>
      <p:grpSpPr>
        <a:xfrm>
          <a:off x="0" y="0"/>
          <a:ext cx="0" cy="0"/>
          <a:chOff x="0" y="0"/>
          <a:chExt cx="0" cy="0"/>
        </a:xfrm>
      </p:grpSpPr>
      <p:sp>
        <p:nvSpPr>
          <p:cNvPr id="3" name="Picture Placeholder 13"/>
          <p:cNvSpPr>
            <a:spLocks noGrp="1"/>
          </p:cNvSpPr>
          <p:nvPr>
            <p:ph type="pic" sz="quarter" idx="26"/>
          </p:nvPr>
        </p:nvSpPr>
        <p:spPr>
          <a:xfrm>
            <a:off x="18150080" y="4951141"/>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7" name="Picture Placeholder 13"/>
          <p:cNvSpPr>
            <a:spLocks noGrp="1"/>
          </p:cNvSpPr>
          <p:nvPr>
            <p:ph type="pic" sz="quarter" idx="30"/>
          </p:nvPr>
        </p:nvSpPr>
        <p:spPr>
          <a:xfrm>
            <a:off x="18150080" y="8854069"/>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8" name="Picture Placeholder 13"/>
          <p:cNvSpPr>
            <a:spLocks noGrp="1"/>
          </p:cNvSpPr>
          <p:nvPr>
            <p:ph type="pic" sz="quarter" idx="31"/>
          </p:nvPr>
        </p:nvSpPr>
        <p:spPr>
          <a:xfrm>
            <a:off x="14269454" y="8854069"/>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9" name="Picture Placeholder 13"/>
          <p:cNvSpPr>
            <a:spLocks noGrp="1"/>
          </p:cNvSpPr>
          <p:nvPr>
            <p:ph type="pic" sz="quarter" idx="32"/>
          </p:nvPr>
        </p:nvSpPr>
        <p:spPr>
          <a:xfrm>
            <a:off x="10411134" y="8854069"/>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0" name="Picture Placeholder 13"/>
          <p:cNvSpPr>
            <a:spLocks noGrp="1"/>
          </p:cNvSpPr>
          <p:nvPr>
            <p:ph type="pic" sz="quarter" idx="33"/>
          </p:nvPr>
        </p:nvSpPr>
        <p:spPr>
          <a:xfrm>
            <a:off x="2649882" y="8854069"/>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1" name="Picture Placeholder 13"/>
          <p:cNvSpPr>
            <a:spLocks noGrp="1"/>
          </p:cNvSpPr>
          <p:nvPr>
            <p:ph type="pic" sz="quarter" idx="34"/>
          </p:nvPr>
        </p:nvSpPr>
        <p:spPr>
          <a:xfrm>
            <a:off x="18150080" y="1070517"/>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2" name="Picture Placeholder 13"/>
          <p:cNvSpPr>
            <a:spLocks noGrp="1"/>
          </p:cNvSpPr>
          <p:nvPr>
            <p:ph type="pic" sz="quarter" idx="35"/>
          </p:nvPr>
        </p:nvSpPr>
        <p:spPr>
          <a:xfrm>
            <a:off x="14269454" y="1070517"/>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3" name="Picture Placeholder 13"/>
          <p:cNvSpPr>
            <a:spLocks noGrp="1"/>
          </p:cNvSpPr>
          <p:nvPr>
            <p:ph type="pic" sz="quarter" idx="36"/>
          </p:nvPr>
        </p:nvSpPr>
        <p:spPr>
          <a:xfrm>
            <a:off x="10411134" y="1070517"/>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4" name="Picture Placeholder 13"/>
          <p:cNvSpPr>
            <a:spLocks noGrp="1"/>
          </p:cNvSpPr>
          <p:nvPr>
            <p:ph type="pic" sz="quarter" idx="37"/>
          </p:nvPr>
        </p:nvSpPr>
        <p:spPr>
          <a:xfrm>
            <a:off x="2649882" y="1070517"/>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5" name="Picture Placeholder 13"/>
          <p:cNvSpPr>
            <a:spLocks noGrp="1"/>
          </p:cNvSpPr>
          <p:nvPr>
            <p:ph type="pic" sz="quarter" idx="29"/>
          </p:nvPr>
        </p:nvSpPr>
        <p:spPr>
          <a:xfrm>
            <a:off x="2649882" y="4951141"/>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6" name="Picture Placeholder 13"/>
          <p:cNvSpPr>
            <a:spLocks noGrp="1"/>
          </p:cNvSpPr>
          <p:nvPr>
            <p:ph type="pic" sz="quarter" idx="38"/>
          </p:nvPr>
        </p:nvSpPr>
        <p:spPr>
          <a:xfrm>
            <a:off x="6530508" y="8854069"/>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
        <p:nvSpPr>
          <p:cNvPr id="17" name="Picture Placeholder 13"/>
          <p:cNvSpPr>
            <a:spLocks noGrp="1"/>
          </p:cNvSpPr>
          <p:nvPr>
            <p:ph type="pic" sz="quarter" idx="39"/>
          </p:nvPr>
        </p:nvSpPr>
        <p:spPr>
          <a:xfrm>
            <a:off x="6530508" y="1070517"/>
            <a:ext cx="3568390" cy="3590693"/>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0329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Rectangle 1"/>
          <p:cNvSpPr/>
          <p:nvPr userDrawn="1"/>
        </p:nvSpPr>
        <p:spPr>
          <a:xfrm>
            <a:off x="9077093" y="12489366"/>
            <a:ext cx="6579219" cy="7805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Light" charset="0"/>
            </a:endParaRPr>
          </a:p>
        </p:txBody>
      </p:sp>
      <p:sp>
        <p:nvSpPr>
          <p:cNvPr id="3" name="Picture Placeholder 13"/>
          <p:cNvSpPr>
            <a:spLocks noGrp="1"/>
          </p:cNvSpPr>
          <p:nvPr>
            <p:ph type="pic" sz="quarter" idx="60"/>
          </p:nvPr>
        </p:nvSpPr>
        <p:spPr>
          <a:xfrm>
            <a:off x="-9015" y="0"/>
            <a:ext cx="24386666" cy="13716000"/>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71444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7518400"/>
            <a:ext cx="8006576" cy="6197600"/>
          </a:xfrm>
          <a:prstGeom prst="rect">
            <a:avLst/>
          </a:prstGeom>
          <a:solidFill>
            <a:schemeClr val="bg1">
              <a:lumMod val="95000"/>
            </a:schemeClr>
          </a:solidFill>
        </p:spPr>
        <p:txBody>
          <a:bodyPr>
            <a:normAutofit/>
          </a:bodyPr>
          <a:lstStyle>
            <a:lvl1pPr>
              <a:defRPr sz="2800"/>
            </a:lvl1pPr>
          </a:lstStyle>
          <a:p>
            <a:endParaRPr lang="en-US"/>
          </a:p>
        </p:txBody>
      </p:sp>
      <p:sp>
        <p:nvSpPr>
          <p:cNvPr id="13" name="Picture Placeholder 8"/>
          <p:cNvSpPr>
            <a:spLocks noGrp="1"/>
          </p:cNvSpPr>
          <p:nvPr>
            <p:ph type="pic" sz="quarter" idx="11"/>
          </p:nvPr>
        </p:nvSpPr>
        <p:spPr>
          <a:xfrm>
            <a:off x="8191662" y="7518400"/>
            <a:ext cx="7986294" cy="6197600"/>
          </a:xfrm>
          <a:prstGeom prst="rect">
            <a:avLst/>
          </a:prstGeom>
          <a:solidFill>
            <a:schemeClr val="bg1">
              <a:lumMod val="95000"/>
            </a:schemeClr>
          </a:solidFill>
        </p:spPr>
        <p:txBody>
          <a:bodyPr>
            <a:normAutofit/>
          </a:bodyPr>
          <a:lstStyle>
            <a:lvl1pPr>
              <a:defRPr sz="2800"/>
            </a:lvl1pPr>
          </a:lstStyle>
          <a:p>
            <a:endParaRPr lang="en-US"/>
          </a:p>
        </p:txBody>
      </p:sp>
      <p:sp>
        <p:nvSpPr>
          <p:cNvPr id="14" name="Picture Placeholder 8"/>
          <p:cNvSpPr>
            <a:spLocks noGrp="1"/>
          </p:cNvSpPr>
          <p:nvPr>
            <p:ph type="pic" sz="quarter" idx="12"/>
          </p:nvPr>
        </p:nvSpPr>
        <p:spPr>
          <a:xfrm>
            <a:off x="16363042" y="7518400"/>
            <a:ext cx="8014608" cy="6197600"/>
          </a:xfrm>
          <a:prstGeom prst="rect">
            <a:avLst/>
          </a:prstGeo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8327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1" y="0"/>
            <a:ext cx="7734465" cy="13716000"/>
          </a:xfrm>
          <a:prstGeom prst="rect">
            <a:avLst/>
          </a:prstGeom>
        </p:spPr>
        <p:txBody>
          <a:bodyPr rtlCol="0">
            <a:normAutofit/>
          </a:bodyPr>
          <a:lstStyle>
            <a:lvl1pPr>
              <a:defRPr sz="2799"/>
            </a:lvl1pPr>
          </a:lstStyle>
          <a:p>
            <a:pPr lvl="0"/>
            <a:endParaRPr lang="en-US" noProof="0"/>
          </a:p>
        </p:txBody>
      </p:sp>
    </p:spTree>
    <p:extLst>
      <p:ext uri="{BB962C8B-B14F-4D97-AF65-F5344CB8AC3E}">
        <p14:creationId xmlns:p14="http://schemas.microsoft.com/office/powerpoint/2010/main" val="114619659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91" r:id="rId1"/>
    <p:sldLayoutId id="2147483981" r:id="rId2"/>
    <p:sldLayoutId id="2147483982" r:id="rId3"/>
    <p:sldLayoutId id="2147484006" r:id="rId4"/>
    <p:sldLayoutId id="2147484119" r:id="rId5"/>
    <p:sldLayoutId id="2147484123" r:id="rId6"/>
    <p:sldLayoutId id="2147484124" r:id="rId7"/>
  </p:sldLayoutIdLst>
  <p:hf hdr="0" ftr="0" dt="0"/>
  <p:txStyles>
    <p:titleStyle>
      <a:lvl1pPr algn="l" defTabSz="1828434" rtl="0" eaLnBrk="1" latinLnBrk="0" hangingPunct="1">
        <a:lnSpc>
          <a:spcPct val="90000"/>
        </a:lnSpc>
        <a:spcBef>
          <a:spcPct val="0"/>
        </a:spcBef>
        <a:buNone/>
        <a:defRPr lang="en-US" sz="4400" kern="1200">
          <a:solidFill>
            <a:schemeClr val="tx1"/>
          </a:solidFill>
          <a:latin typeface="Montserrat Hairline" charset="0"/>
          <a:ea typeface="Montserrat Hairline" charset="0"/>
          <a:cs typeface="Montserrat Hairline"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3600" kern="1200" dirty="0" smtClean="0">
          <a:solidFill>
            <a:schemeClr val="tx1"/>
          </a:solidFill>
          <a:effectLst/>
          <a:latin typeface="Montserrat Hairline" charset="0"/>
          <a:ea typeface="Montserrat Hairline" charset="0"/>
          <a:cs typeface="Montserrat Hairline"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Montserrat Hairline" charset="0"/>
          <a:ea typeface="Montserrat Hairline" charset="0"/>
          <a:cs typeface="Montserrat Hairline"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Montserrat Hairline" charset="0"/>
          <a:ea typeface="Montserrat Hairline" charset="0"/>
          <a:cs typeface="Montserrat Hairline"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effectLst/>
          <a:latin typeface="Montserrat Hairline" charset="0"/>
          <a:ea typeface="Montserrat Hairline" charset="0"/>
          <a:cs typeface="Montserrat Hairline"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20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0YshHlpoYt0" TargetMode="External"/><Relationship Id="rId7"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hyperlink" Target="https://es.slideshare.net/ruthers64/history-of-british-cinema-16238974" TargetMode="External"/><Relationship Id="rId5" Type="http://schemas.openxmlformats.org/officeDocument/2006/relationships/hyperlink" Target="https://www.filminquiry.com/history-british-cinema-1-rise-studio-film/" TargetMode="External"/><Relationship Id="rId4" Type="http://schemas.openxmlformats.org/officeDocument/2006/relationships/hyperlink" Target="https://www.youtube.com/watch?v=6iZ4ekgV0h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youtube.com/watch?v=bvDHZZjAiq0" TargetMode="External"/><Relationship Id="rId7" Type="http://schemas.openxmlformats.org/officeDocument/2006/relationships/hyperlink" Target="https://es.slideshare.net/ruthers64/history-of-british-cinema-16238974" TargetMode="External"/><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hyperlink" Target="https://www.filminquiry.com/history-british-cinema-1-rise-studio-film/" TargetMode="External"/><Relationship Id="rId5" Type="http://schemas.openxmlformats.org/officeDocument/2006/relationships/image" Target="../media/image14.jpeg"/><Relationship Id="rId4" Type="http://schemas.openxmlformats.org/officeDocument/2006/relationships/hyperlink" Target="https://www.youtube.com/watch?v=gAd-NIz_78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hyperlink" Target="https://www.youtube.com/watch?v=9Vve6PAxRpk" TargetMode="External"/><Relationship Id="rId2" Type="http://schemas.openxmlformats.org/officeDocument/2006/relationships/hyperlink" Target="https://www.youtube.com/watch?v=zd11cRuljMk" TargetMode="External"/><Relationship Id="rId1" Type="http://schemas.openxmlformats.org/officeDocument/2006/relationships/slideLayout" Target="../slideLayouts/slideLayout6.xml"/><Relationship Id="rId6" Type="http://schemas.openxmlformats.org/officeDocument/2006/relationships/hyperlink" Target="https://thehistoryvault.co.uk/memory-and-the-movies-1960s-cinema-going-in-britain/" TargetMode="External"/><Relationship Id="rId5" Type="http://schemas.openxmlformats.org/officeDocument/2006/relationships/image" Target="../media/image19.jpg"/><Relationship Id="rId4" Type="http://schemas.openxmlformats.org/officeDocument/2006/relationships/hyperlink" Target="https://www.youtube.com/watch?v=Mbfw7NVrAPc" TargetMode="Externa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youtube.com/watch?v=Zrr-9gpQnJY" TargetMode="External"/><Relationship Id="rId5" Type="http://schemas.openxmlformats.org/officeDocument/2006/relationships/image" Target="../media/image22.jpg"/><Relationship Id="rId4" Type="http://schemas.openxmlformats.org/officeDocument/2006/relationships/hyperlink" Target="https://www.youtube.com/watch?v=t7n4fZQBxD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ontypython.fandom.com/wiki/Monty_Python" TargetMode="External"/><Relationship Id="rId7" Type="http://schemas.openxmlformats.org/officeDocument/2006/relationships/image" Target="../media/image3.png"/><Relationship Id="rId2" Type="http://schemas.openxmlformats.org/officeDocument/2006/relationships/hyperlink" Target="https://www.youtube.com/watch?v=ohDB5gbtaEQ"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youtube.com/watch?v=qRxwBb7ev1Y" TargetMode="External"/><Relationship Id="rId4" Type="http://schemas.openxmlformats.org/officeDocument/2006/relationships/hyperlink" Target="https://www.britannica.com/topic/Monty-Pythons-Flying-Circu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youtube.com/watch?v=aw0zzPJOu_0"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11" Type="http://schemas.openxmlformats.org/officeDocument/2006/relationships/hyperlink" Target="https://aaronguthrie.medium.com/the-representation-of-class-in-contemporary-british-film-and-tv-afc5882dd7d3" TargetMode="External"/><Relationship Id="rId5" Type="http://schemas.openxmlformats.org/officeDocument/2006/relationships/image" Target="../media/image29.jpeg"/><Relationship Id="rId10" Type="http://schemas.openxmlformats.org/officeDocument/2006/relationships/hyperlink" Target="https://www.youtube.com/watch?v=s_6ZXuwf_R0" TargetMode="External"/><Relationship Id="rId4" Type="http://schemas.openxmlformats.org/officeDocument/2006/relationships/image" Target="../media/image28.jpe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qDvNdh166MI"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independentcinemaoffice.org.uk/advice-support/how-to-start-a-cinema/understanding-audiences/" TargetMode="External"/><Relationship Id="rId4" Type="http://schemas.openxmlformats.org/officeDocument/2006/relationships/hyperlink" Target="https://www.managementtoday.co.uk/british-film-industry-back-brink/food-for-thought/article/158081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Qfw60qXtOH0"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youtube.com/watch?v=KRgES3h9HRs"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9.jpg"/><Relationship Id="rId4" Type="http://schemas.openxmlformats.org/officeDocument/2006/relationships/hyperlink" Target="https://www.youtube.com/watch?v=TJ5sjFf4w1k"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K-nDeKP3xgE" TargetMode="External"/><Relationship Id="rId13" Type="http://schemas.openxmlformats.org/officeDocument/2006/relationships/image" Target="../media/image58.jpeg"/><Relationship Id="rId3" Type="http://schemas.openxmlformats.org/officeDocument/2006/relationships/hyperlink" Target="https://www.youtube.com/watch?v=GWqboEbPMfI" TargetMode="External"/><Relationship Id="rId7" Type="http://schemas.openxmlformats.org/officeDocument/2006/relationships/image" Target="../media/image54.png"/><Relationship Id="rId12" Type="http://schemas.openxmlformats.org/officeDocument/2006/relationships/image" Target="../media/image57.jpe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3.jpeg"/><Relationship Id="rId11" Type="http://schemas.openxmlformats.org/officeDocument/2006/relationships/hyperlink" Target="https://www.youtube.com/watch?v=IdlslMb3KJY" TargetMode="External"/><Relationship Id="rId5" Type="http://schemas.openxmlformats.org/officeDocument/2006/relationships/image" Target="../media/image52.jpeg"/><Relationship Id="rId10" Type="http://schemas.openxmlformats.org/officeDocument/2006/relationships/image" Target="../media/image56.jpe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jpg"/><Relationship Id="rId2" Type="http://schemas.openxmlformats.org/officeDocument/2006/relationships/image" Target="../media/image59.jpg"/><Relationship Id="rId1" Type="http://schemas.openxmlformats.org/officeDocument/2006/relationships/slideLayout" Target="../slideLayouts/slideLayout4.xml"/><Relationship Id="rId6" Type="http://schemas.openxmlformats.org/officeDocument/2006/relationships/image" Target="../media/image62.jpg"/><Relationship Id="rId11" Type="http://schemas.openxmlformats.org/officeDocument/2006/relationships/image" Target="../media/image1.png"/><Relationship Id="rId5" Type="http://schemas.openxmlformats.org/officeDocument/2006/relationships/image" Target="../media/image61.jpeg"/><Relationship Id="rId10" Type="http://schemas.openxmlformats.org/officeDocument/2006/relationships/image" Target="../media/image66.jpg"/><Relationship Id="rId4" Type="http://schemas.openxmlformats.org/officeDocument/2006/relationships/image" Target="../media/image41.jpeg"/><Relationship Id="rId9"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hyperlink" Target="https://www.independentcinemaoffice.org.uk/advice-support/how-to-start-a-cinema/understanding-audiences/" TargetMode="External"/><Relationship Id="rId13" Type="http://schemas.openxmlformats.org/officeDocument/2006/relationships/hyperlink" Target="https://aaronguthrie.medium.com/the-representation-of-class-in-contemporary-british-film-and-tv-afc5882dd7d3" TargetMode="External"/><Relationship Id="rId18" Type="http://schemas.openxmlformats.org/officeDocument/2006/relationships/hyperlink" Target="https://www2.bfi.org.uk/sites/bfi.org.uk/files/downloads/bfi-back-to-the-future-the-fall-and-rise-of-the-british-film-industry-in-the-1980s.pdf" TargetMode="External"/><Relationship Id="rId3" Type="http://schemas.openxmlformats.org/officeDocument/2006/relationships/hyperlink" Target="https://www.bfi.org.uk/sight-and-sound/greatest-films-all-time" TargetMode="External"/><Relationship Id="rId7" Type="http://schemas.openxmlformats.org/officeDocument/2006/relationships/hyperlink" Target="http://artsites.ucsc.edu/faculty/gustafson/FILM%20162.W10/readings/hill.britcinema.pdf" TargetMode="External"/><Relationship Id="rId12" Type="http://schemas.openxmlformats.org/officeDocument/2006/relationships/hyperlink" Target="https://www.bpb.de/lernen/filmbildung/63199/the-cold-war-in-the-cinema-the-boom-in-spy-films-in-the-1960s-its-causes-and-implications/" TargetMode="External"/><Relationship Id="rId17" Type="http://schemas.openxmlformats.org/officeDocument/2006/relationships/hyperlink" Target="https://www.managementtoday.co.uk/british-film-industry-back-brink/food-for-thought/article/1580814" TargetMode="External"/><Relationship Id="rId2" Type="http://schemas.openxmlformats.org/officeDocument/2006/relationships/hyperlink" Target="https://es.slideshare.net/ruthers64/history-of-british-cinema-16238974" TargetMode="External"/><Relationship Id="rId16" Type="http://schemas.openxmlformats.org/officeDocument/2006/relationships/hyperlink" Target="https://www2.bfi.org.uk/news-opinion/news-bfi/features/where-begin-kitchen-sink-dramas" TargetMode="External"/><Relationship Id="rId1" Type="http://schemas.openxmlformats.org/officeDocument/2006/relationships/slideLayout" Target="../slideLayouts/slideLayout7.xml"/><Relationship Id="rId6" Type="http://schemas.openxmlformats.org/officeDocument/2006/relationships/hyperlink" Target="https://mubi.com/es/lists/swinging-london-1964-1967" TargetMode="External"/><Relationship Id="rId11" Type="http://schemas.openxmlformats.org/officeDocument/2006/relationships/hyperlink" Target="https://www.britannica.com/topic/Monty-Pythons-Flying-Circus" TargetMode="External"/><Relationship Id="rId5" Type="http://schemas.openxmlformats.org/officeDocument/2006/relationships/hyperlink" Target="https://montypython.fandom.com/wiki/Monty_Python" TargetMode="External"/><Relationship Id="rId15" Type="http://schemas.openxmlformats.org/officeDocument/2006/relationships/hyperlink" Target="https://www.slideshare.net/EmmaJaneSixx/what-makes-a-film-british-57824328" TargetMode="External"/><Relationship Id="rId10" Type="http://schemas.openxmlformats.org/officeDocument/2006/relationships/hyperlink" Target="https://www.filminquiry.com/history-british-cinema-1-rise-studio-film/" TargetMode="External"/><Relationship Id="rId19" Type="http://schemas.openxmlformats.org/officeDocument/2006/relationships/image" Target="../media/image3.png"/><Relationship Id="rId4" Type="http://schemas.openxmlformats.org/officeDocument/2006/relationships/hyperlink" Target="https://pov.imv.au.dk/Issue_04/section_2/artc1A.html" TargetMode="External"/><Relationship Id="rId9" Type="http://schemas.openxmlformats.org/officeDocument/2006/relationships/hyperlink" Target="https://indiefilmhustle.com/hitchcock-create-suspense/" TargetMode="External"/><Relationship Id="rId14" Type="http://schemas.openxmlformats.org/officeDocument/2006/relationships/hyperlink" Target="https://thehistoryvault.co.uk/memory-and-the-movies-1960s-cinema-going-in-britai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Incident_at_Clovelly_Cottage#/media/File:Frames_from_Incident_at_Clovelly_Cottage,_1895.jpg"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es.slideshare.net/ruthers64/history-of-british-cinema-16238974" TargetMode="External"/><Relationship Id="rId5" Type="http://schemas.openxmlformats.org/officeDocument/2006/relationships/hyperlink" Target="https://www.filminquiry.com/history-british-cinema-1-rise-studio-film/"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filminquiry.com/history-british-cinema-1-rise-studio-fil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es.slideshare.net/ruthers64/history-of-british-cinema-16238974"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ilminquiry.com/history-british-cinema-1-rise-studio-film/"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es.slideshare.net/ruthers64/history-of-british-cinema-1623897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filminquiry.com/history-british-cinema-1-rise-studio-film/"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es.slideshare.net/ruthers64/history-of-british-cinema-16238974"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jpeg"/><Relationship Id="rId7" Type="http://schemas.openxmlformats.org/officeDocument/2006/relationships/hyperlink" Target="https://indiefilmhustle.com/hitchcock-create-suspens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filminquiry.com/history-british-cinema-1-rise-studio-film/" TargetMode="External"/><Relationship Id="rId5" Type="http://schemas.openxmlformats.org/officeDocument/2006/relationships/hyperlink" Target="https://www.youtube.com/watch?v=ctD_BMvCJpo"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s://www.filminquiry.com/history-british-cinema-1-rise-studio-film/" TargetMode="External"/><Relationship Id="rId2" Type="http://schemas.openxmlformats.org/officeDocument/2006/relationships/image" Target="../media/image10.jpg"/><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indiefilmhustle.com/hitchcock-create-suspen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png"/><Relationship Id="rId2" Type="http://schemas.openxmlformats.org/officeDocument/2006/relationships/hyperlink" Target="https://www.youtube.com/watch?v=B51bBHSZjIc" TargetMode="External"/><Relationship Id="rId1" Type="http://schemas.openxmlformats.org/officeDocument/2006/relationships/slideLayout" Target="../slideLayouts/slideLayout3.xml"/><Relationship Id="rId6" Type="http://schemas.openxmlformats.org/officeDocument/2006/relationships/hyperlink" Target="https://indiefilmhustle.com/hitchcock-create-suspense/" TargetMode="External"/><Relationship Id="rId5" Type="http://schemas.openxmlformats.org/officeDocument/2006/relationships/hyperlink" Target="https://www.filminquiry.com/history-british-cinema-1-rise-studio-film/" TargetMode="External"/><Relationship Id="rId4" Type="http://schemas.openxmlformats.org/officeDocument/2006/relationships/hyperlink" Target="https://www.youtube.com/watch?v=-Xs111uH9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16200000" flipH="1" flipV="1">
            <a:off x="10986782" y="3437757"/>
            <a:ext cx="1962686" cy="1450302"/>
          </a:xfrm>
          <a:prstGeom prst="rtTriangl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latin typeface="Source Sans Pro Light" charset="0"/>
            </a:endParaRPr>
          </a:p>
        </p:txBody>
      </p:sp>
      <p:sp>
        <p:nvSpPr>
          <p:cNvPr id="16" name="TextBox 15"/>
          <p:cNvSpPr txBox="1"/>
          <p:nvPr/>
        </p:nvSpPr>
        <p:spPr>
          <a:xfrm>
            <a:off x="6710825" y="5934456"/>
            <a:ext cx="11005256" cy="2141612"/>
          </a:xfrm>
          <a:prstGeom prst="rect">
            <a:avLst/>
          </a:prstGeom>
          <a:noFill/>
        </p:spPr>
        <p:txBody>
          <a:bodyPr wrap="none" lIns="365760" tIns="0" rIns="0" bIns="0" rtlCol="0">
            <a:spAutoFit/>
          </a:bodyPr>
          <a:lstStyle/>
          <a:p>
            <a:pPr algn="ctr">
              <a:lnSpc>
                <a:spcPts val="16700"/>
              </a:lnSpc>
            </a:pPr>
            <a:r>
              <a:rPr lang="en-US" sz="16000" spc="3000" dirty="0">
                <a:solidFill>
                  <a:schemeClr val="tx2"/>
                </a:solidFill>
                <a:latin typeface="Montserrat" charset="0"/>
                <a:ea typeface="Montserrat" charset="0"/>
                <a:cs typeface="Montserrat" charset="0"/>
              </a:rPr>
              <a:t>BRI</a:t>
            </a:r>
            <a:r>
              <a:rPr lang="en-US" sz="16000" spc="3000" dirty="0">
                <a:solidFill>
                  <a:srgbClr val="002060"/>
                </a:solidFill>
                <a:latin typeface="Montserrat" charset="0"/>
                <a:ea typeface="Montserrat" charset="0"/>
                <a:cs typeface="Montserrat" charset="0"/>
              </a:rPr>
              <a:t>TA</a:t>
            </a:r>
            <a:r>
              <a:rPr lang="en-US" sz="16000" spc="3000" dirty="0">
                <a:solidFill>
                  <a:srgbClr val="C00000"/>
                </a:solidFill>
                <a:latin typeface="Montserrat" charset="0"/>
                <a:ea typeface="Montserrat" charset="0"/>
                <a:cs typeface="Montserrat" charset="0"/>
              </a:rPr>
              <a:t>IN</a:t>
            </a:r>
          </a:p>
        </p:txBody>
      </p:sp>
      <p:sp>
        <p:nvSpPr>
          <p:cNvPr id="20" name="Rectangle 19"/>
          <p:cNvSpPr>
            <a:spLocks/>
          </p:cNvSpPr>
          <p:nvPr/>
        </p:nvSpPr>
        <p:spPr bwMode="auto">
          <a:xfrm>
            <a:off x="4870485" y="8058699"/>
            <a:ext cx="14672286"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72000">
              <a:lnSpc>
                <a:spcPts val="7400"/>
              </a:lnSpc>
            </a:pPr>
            <a:r>
              <a:rPr lang="en-US" sz="3000" spc="1800" dirty="0">
                <a:solidFill>
                  <a:schemeClr val="tx1">
                    <a:lumMod val="75000"/>
                  </a:schemeClr>
                </a:solidFill>
                <a:latin typeface="Montserrat Light" charset="0"/>
                <a:ea typeface="Montserrat Light" charset="0"/>
                <a:cs typeface="Montserrat Light" charset="0"/>
                <a:sym typeface="Bebas Neue" charset="0"/>
              </a:rPr>
              <a:t>An introspective view through cinema</a:t>
            </a:r>
          </a:p>
        </p:txBody>
      </p:sp>
      <p:sp>
        <p:nvSpPr>
          <p:cNvPr id="8" name="Right Triangle 7"/>
          <p:cNvSpPr/>
          <p:nvPr/>
        </p:nvSpPr>
        <p:spPr>
          <a:xfrm rot="5400000" flipH="1" flipV="1">
            <a:off x="11232109" y="3467493"/>
            <a:ext cx="1962686" cy="1450302"/>
          </a:xfrm>
          <a:prstGeom prst="r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Light" charset="0"/>
            </a:endParaRPr>
          </a:p>
        </p:txBody>
      </p:sp>
      <p:cxnSp>
        <p:nvCxnSpPr>
          <p:cNvPr id="6" name="Straight Connector 5"/>
          <p:cNvCxnSpPr/>
          <p:nvPr/>
        </p:nvCxnSpPr>
        <p:spPr>
          <a:xfrm>
            <a:off x="11686478" y="3727608"/>
            <a:ext cx="764291" cy="8897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507FD090-980F-4D9D-936D-1339FECB9C99}"/>
              </a:ext>
            </a:extLst>
          </p:cNvPr>
          <p:cNvPicPr>
            <a:picLocks noChangeAspect="1"/>
          </p:cNvPicPr>
          <p:nvPr/>
        </p:nvPicPr>
        <p:blipFill>
          <a:blip r:embed="rId3"/>
          <a:stretch>
            <a:fillRect/>
          </a:stretch>
        </p:blipFill>
        <p:spPr>
          <a:xfrm>
            <a:off x="11242974" y="12258674"/>
            <a:ext cx="2453773" cy="853485"/>
          </a:xfrm>
          <a:prstGeom prst="rect">
            <a:avLst/>
          </a:prstGeom>
        </p:spPr>
      </p:pic>
    </p:spTree>
    <p:extLst>
      <p:ext uri="{BB962C8B-B14F-4D97-AF65-F5344CB8AC3E}">
        <p14:creationId xmlns:p14="http://schemas.microsoft.com/office/powerpoint/2010/main" val="3172709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a:extLst>
              <a:ext uri="{FF2B5EF4-FFF2-40B4-BE49-F238E27FC236}">
                <a16:creationId xmlns:a16="http://schemas.microsoft.com/office/drawing/2014/main" id="{8E6E62CD-027B-43EC-A1A3-B9C9ED52A64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719" r="28719"/>
          <a:stretch/>
        </p:blipFill>
        <p:spPr>
          <a:xfrm>
            <a:off x="4941805" y="0"/>
            <a:ext cx="7734465" cy="13716000"/>
          </a:xfrm>
        </p:spPr>
      </p:pic>
      <p:sp>
        <p:nvSpPr>
          <p:cNvPr id="5" name="TextBox 18">
            <a:extLst>
              <a:ext uri="{FF2B5EF4-FFF2-40B4-BE49-F238E27FC236}">
                <a16:creationId xmlns:a16="http://schemas.microsoft.com/office/drawing/2014/main" id="{A0A6BDD8-37B6-448E-8A47-7B76F86C5973}"/>
              </a:ext>
            </a:extLst>
          </p:cNvPr>
          <p:cNvSpPr txBox="1"/>
          <p:nvPr/>
        </p:nvSpPr>
        <p:spPr>
          <a:xfrm>
            <a:off x="14048038" y="323673"/>
            <a:ext cx="4254691" cy="923330"/>
          </a:xfrm>
          <a:prstGeom prst="rect">
            <a:avLst/>
          </a:prstGeom>
          <a:noFill/>
        </p:spPr>
        <p:txBody>
          <a:bodyPr wrap="none" rtlCol="0" anchor="ctr" anchorCtr="0">
            <a:spAutoFit/>
          </a:bodyPr>
          <a:lstStyle/>
          <a:p>
            <a:r>
              <a:rPr lang="en-GB" sz="5400" b="1" dirty="0">
                <a:solidFill>
                  <a:schemeClr val="accent1"/>
                </a:solidFill>
              </a:rPr>
              <a:t>1940s-1950s</a:t>
            </a:r>
          </a:p>
        </p:txBody>
      </p:sp>
      <p:cxnSp>
        <p:nvCxnSpPr>
          <p:cNvPr id="6" name="Straight Connector 21">
            <a:extLst>
              <a:ext uri="{FF2B5EF4-FFF2-40B4-BE49-F238E27FC236}">
                <a16:creationId xmlns:a16="http://schemas.microsoft.com/office/drawing/2014/main" id="{68AC2D6D-0AF9-4B6D-BA0F-34486C5AADFF}"/>
              </a:ext>
            </a:extLst>
          </p:cNvPr>
          <p:cNvCxnSpPr/>
          <p:nvPr/>
        </p:nvCxnSpPr>
        <p:spPr>
          <a:xfrm>
            <a:off x="16949435" y="1275578"/>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FBB09D4C-E089-41FE-9924-39CF21BAAD64}"/>
              </a:ext>
            </a:extLst>
          </p:cNvPr>
          <p:cNvCxnSpPr/>
          <p:nvPr/>
        </p:nvCxnSpPr>
        <p:spPr>
          <a:xfrm>
            <a:off x="18090125" y="1574318"/>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BF67BAAC-5DE5-4806-A0A3-E7E68F6FA611}"/>
              </a:ext>
            </a:extLst>
          </p:cNvPr>
          <p:cNvSpPr txBox="1"/>
          <p:nvPr/>
        </p:nvSpPr>
        <p:spPr>
          <a:xfrm>
            <a:off x="13023849" y="1956090"/>
            <a:ext cx="11201400" cy="1754326"/>
          </a:xfrm>
          <a:prstGeom prst="rect">
            <a:avLst/>
          </a:prstGeom>
          <a:noFill/>
        </p:spPr>
        <p:txBody>
          <a:bodyPr wrap="square" rtlCol="0">
            <a:spAutoFit/>
          </a:bodyPr>
          <a:lstStyle/>
          <a:p>
            <a:pPr algn="ctr"/>
            <a:r>
              <a:rPr lang="en-GB" sz="5400" dirty="0">
                <a:solidFill>
                  <a:schemeClr val="accent1"/>
                </a:solidFill>
                <a:latin typeface="Agency FB" panose="020B0503020202020204" pitchFamily="34" charset="0"/>
              </a:rPr>
              <a:t>Was there any film that really outstood during these decades?</a:t>
            </a:r>
          </a:p>
        </p:txBody>
      </p:sp>
      <p:sp>
        <p:nvSpPr>
          <p:cNvPr id="10" name="CuadroTexto 9">
            <a:extLst>
              <a:ext uri="{FF2B5EF4-FFF2-40B4-BE49-F238E27FC236}">
                <a16:creationId xmlns:a16="http://schemas.microsoft.com/office/drawing/2014/main" id="{6FD65DB7-AE0D-4229-A16B-CDC9CF83032B}"/>
              </a:ext>
            </a:extLst>
          </p:cNvPr>
          <p:cNvSpPr txBox="1"/>
          <p:nvPr/>
        </p:nvSpPr>
        <p:spPr>
          <a:xfrm>
            <a:off x="13134180" y="8249896"/>
            <a:ext cx="10980738" cy="4524315"/>
          </a:xfrm>
          <a:prstGeom prst="rect">
            <a:avLst/>
          </a:prstGeom>
          <a:noFill/>
        </p:spPr>
        <p:txBody>
          <a:bodyPr wrap="square" rtlCol="0">
            <a:spAutoFit/>
          </a:bodyPr>
          <a:lstStyle/>
          <a:p>
            <a:r>
              <a:rPr lang="en-GB" b="1" dirty="0">
                <a:solidFill>
                  <a:schemeClr val="accent1"/>
                </a:solidFill>
              </a:rPr>
              <a:t>The 1950s: </a:t>
            </a:r>
          </a:p>
          <a:p>
            <a:pPr marL="742950" indent="-742950">
              <a:buFont typeface="+mj-lt"/>
              <a:buAutoNum type="arabicPeriod"/>
            </a:pPr>
            <a:r>
              <a:rPr lang="en-GB" dirty="0"/>
              <a:t>Cinema at this period was bankrupted. </a:t>
            </a:r>
          </a:p>
          <a:p>
            <a:pPr marL="742950" indent="-742950">
              <a:buFont typeface="+mj-lt"/>
              <a:buAutoNum type="arabicPeriod"/>
            </a:pPr>
            <a:r>
              <a:rPr lang="en-GB" dirty="0"/>
              <a:t>The two 2 cinema British companies had to close. </a:t>
            </a:r>
          </a:p>
          <a:p>
            <a:pPr marL="742950" indent="-742950">
              <a:buFont typeface="+mj-lt"/>
              <a:buAutoNum type="arabicPeriod"/>
            </a:pPr>
            <a:r>
              <a:rPr lang="en-GB" dirty="0"/>
              <a:t>Genres developed :</a:t>
            </a:r>
          </a:p>
          <a:p>
            <a:pPr marL="1657167" lvl="1" indent="-742950">
              <a:buFont typeface="+mj-lt"/>
              <a:buAutoNum type="arabicPeriod"/>
            </a:pPr>
            <a:r>
              <a:rPr lang="en-GB" dirty="0"/>
              <a:t>Comedies</a:t>
            </a:r>
          </a:p>
          <a:p>
            <a:pPr marL="1657167" lvl="1" indent="-742950">
              <a:buFont typeface="+mj-lt"/>
              <a:buAutoNum type="arabicPeriod"/>
            </a:pPr>
            <a:r>
              <a:rPr lang="en-GB" dirty="0"/>
              <a:t>Documentary film</a:t>
            </a:r>
          </a:p>
          <a:p>
            <a:pPr marL="742950" indent="-742950">
              <a:buFont typeface="+mj-lt"/>
              <a:buAutoNum type="arabicPeriod"/>
            </a:pPr>
            <a:r>
              <a:rPr lang="en-GB" dirty="0"/>
              <a:t>The most important film documentary in this period was the coronation of Queen Elisabeth II</a:t>
            </a:r>
          </a:p>
        </p:txBody>
      </p:sp>
      <p:sp>
        <p:nvSpPr>
          <p:cNvPr id="12" name="CuadroTexto 11">
            <a:extLst>
              <a:ext uri="{FF2B5EF4-FFF2-40B4-BE49-F238E27FC236}">
                <a16:creationId xmlns:a16="http://schemas.microsoft.com/office/drawing/2014/main" id="{69BFBBFF-404F-4D28-886F-24AE0980D532}"/>
              </a:ext>
            </a:extLst>
          </p:cNvPr>
          <p:cNvSpPr txBox="1"/>
          <p:nvPr/>
        </p:nvSpPr>
        <p:spPr>
          <a:xfrm>
            <a:off x="13050049" y="3576245"/>
            <a:ext cx="10980738" cy="3970318"/>
          </a:xfrm>
          <a:prstGeom prst="rect">
            <a:avLst/>
          </a:prstGeom>
          <a:noFill/>
        </p:spPr>
        <p:txBody>
          <a:bodyPr wrap="square" rtlCol="0">
            <a:spAutoFit/>
          </a:bodyPr>
          <a:lstStyle/>
          <a:p>
            <a:r>
              <a:rPr lang="en-US" b="1" dirty="0">
                <a:solidFill>
                  <a:schemeClr val="accent1"/>
                </a:solidFill>
              </a:rPr>
              <a:t>The 1940s: </a:t>
            </a:r>
          </a:p>
          <a:p>
            <a:pPr marL="742950" indent="-742950">
              <a:buFont typeface="+mj-lt"/>
              <a:buAutoNum type="arabicPeriod"/>
            </a:pPr>
            <a:r>
              <a:rPr lang="en-US" dirty="0"/>
              <a:t>Thought to be the golden era of British Cinema.</a:t>
            </a:r>
          </a:p>
          <a:p>
            <a:pPr marL="742950" indent="-742950">
              <a:buFont typeface="+mj-lt"/>
              <a:buAutoNum type="arabicPeriod"/>
            </a:pPr>
            <a:r>
              <a:rPr lang="en-US" dirty="0"/>
              <a:t>Britain was represented as a wealthy nation.</a:t>
            </a:r>
            <a:endParaRPr lang="es-ES" dirty="0"/>
          </a:p>
          <a:p>
            <a:pPr marL="742950" indent="-742950">
              <a:buFont typeface="+mj-lt"/>
              <a:buAutoNum type="arabicPeriod"/>
            </a:pPr>
            <a:r>
              <a:rPr lang="en-US" dirty="0"/>
              <a:t>Directors did their most acclaimed work:</a:t>
            </a:r>
          </a:p>
          <a:p>
            <a:pPr marL="1657167" lvl="1" indent="-742950">
              <a:buFont typeface="Arial" panose="020B0604020202020204" pitchFamily="34" charset="0"/>
              <a:buChar char="•"/>
            </a:pPr>
            <a:r>
              <a:rPr lang="en-US" dirty="0"/>
              <a:t>David Lean</a:t>
            </a:r>
          </a:p>
          <a:p>
            <a:pPr marL="1657167" lvl="1" indent="-742950">
              <a:buFont typeface="Arial" panose="020B0604020202020204" pitchFamily="34" charset="0"/>
              <a:buChar char="•"/>
            </a:pPr>
            <a:r>
              <a:rPr lang="en-US" dirty="0"/>
              <a:t>Michael Powell</a:t>
            </a:r>
          </a:p>
          <a:p>
            <a:pPr marL="1657167" lvl="1" indent="-742950">
              <a:buFont typeface="Arial" panose="020B0604020202020204" pitchFamily="34" charset="0"/>
              <a:buChar char="•"/>
            </a:pPr>
            <a:r>
              <a:rPr lang="en-US" dirty="0"/>
              <a:t>Carol Reed </a:t>
            </a:r>
          </a:p>
        </p:txBody>
      </p:sp>
      <p:sp>
        <p:nvSpPr>
          <p:cNvPr id="15" name="CuadroTexto 14">
            <a:extLst>
              <a:ext uri="{FF2B5EF4-FFF2-40B4-BE49-F238E27FC236}">
                <a16:creationId xmlns:a16="http://schemas.microsoft.com/office/drawing/2014/main" id="{88DA1C2A-3211-4810-83A2-C24B5EBC756C}"/>
              </a:ext>
            </a:extLst>
          </p:cNvPr>
          <p:cNvSpPr txBox="1"/>
          <p:nvPr/>
        </p:nvSpPr>
        <p:spPr>
          <a:xfrm>
            <a:off x="262731" y="3370160"/>
            <a:ext cx="4221163" cy="5632311"/>
          </a:xfrm>
          <a:prstGeom prst="rect">
            <a:avLst/>
          </a:prstGeom>
          <a:noFill/>
        </p:spPr>
        <p:txBody>
          <a:bodyPr wrap="square" rtlCol="0">
            <a:spAutoFit/>
          </a:bodyPr>
          <a:lstStyle/>
          <a:p>
            <a:pPr algn="ctr"/>
            <a:r>
              <a:rPr lang="es-ES" sz="7200" dirty="0">
                <a:solidFill>
                  <a:schemeClr val="accent1"/>
                </a:solidFill>
                <a:latin typeface="Impact" panose="020B0806030902050204" pitchFamily="34" charset="0"/>
              </a:rPr>
              <a:t>Compare</a:t>
            </a:r>
          </a:p>
          <a:p>
            <a:pPr algn="ctr"/>
            <a:endParaRPr lang="es-ES" sz="7200" dirty="0">
              <a:solidFill>
                <a:schemeClr val="accent1"/>
              </a:solidFill>
              <a:latin typeface="Impact" panose="020B0806030902050204" pitchFamily="34" charset="0"/>
            </a:endParaRPr>
          </a:p>
          <a:p>
            <a:pPr algn="ctr"/>
            <a:r>
              <a:rPr lang="es-ES" sz="7200" dirty="0" err="1">
                <a:solidFill>
                  <a:schemeClr val="accent1"/>
                </a:solidFill>
                <a:latin typeface="Impact" panose="020B0806030902050204" pitchFamily="34" charset="0"/>
                <a:hlinkClick r:id="rId3"/>
              </a:rPr>
              <a:t>History</a:t>
            </a:r>
            <a:endParaRPr lang="es-ES" sz="7200" dirty="0">
              <a:solidFill>
                <a:schemeClr val="accent1"/>
              </a:solidFill>
              <a:latin typeface="Impact" panose="020B0806030902050204" pitchFamily="34" charset="0"/>
            </a:endParaRPr>
          </a:p>
          <a:p>
            <a:pPr algn="ctr"/>
            <a:r>
              <a:rPr lang="es-ES" sz="7200" dirty="0">
                <a:solidFill>
                  <a:schemeClr val="accent1"/>
                </a:solidFill>
                <a:latin typeface="Impact" panose="020B0806030902050204" pitchFamily="34" charset="0"/>
              </a:rPr>
              <a:t>vs </a:t>
            </a:r>
          </a:p>
          <a:p>
            <a:pPr algn="ctr"/>
            <a:r>
              <a:rPr lang="es-ES" sz="7200" dirty="0">
                <a:solidFill>
                  <a:schemeClr val="accent1"/>
                </a:solidFill>
                <a:latin typeface="Impact" panose="020B0806030902050204" pitchFamily="34" charset="0"/>
                <a:hlinkClick r:id="rId4"/>
              </a:rPr>
              <a:t>Film</a:t>
            </a:r>
            <a:r>
              <a:rPr lang="es-ES" sz="7200" dirty="0">
                <a:solidFill>
                  <a:schemeClr val="accent1"/>
                </a:solidFill>
                <a:latin typeface="Impact" panose="020B0806030902050204" pitchFamily="34" charset="0"/>
              </a:rPr>
              <a:t> </a:t>
            </a:r>
          </a:p>
        </p:txBody>
      </p:sp>
      <p:sp>
        <p:nvSpPr>
          <p:cNvPr id="16" name="CuadroTexto 15">
            <a:extLst>
              <a:ext uri="{FF2B5EF4-FFF2-40B4-BE49-F238E27FC236}">
                <a16:creationId xmlns:a16="http://schemas.microsoft.com/office/drawing/2014/main" id="{33992176-96D7-4F8D-BF90-641EB1B4ABE8}"/>
              </a:ext>
            </a:extLst>
          </p:cNvPr>
          <p:cNvSpPr txBox="1"/>
          <p:nvPr/>
        </p:nvSpPr>
        <p:spPr>
          <a:xfrm>
            <a:off x="16849872" y="12774211"/>
            <a:ext cx="7527777"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5">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6">
                  <a:extLst>
                    <a:ext uri="{A12FA001-AC4F-418D-AE19-62706E023703}">
                      <ahyp:hlinkClr xmlns:ahyp="http://schemas.microsoft.com/office/drawing/2018/hyperlinkcolor" val="tx"/>
                    </a:ext>
                  </a:extLst>
                </a:hlinkClick>
              </a:rPr>
              <a:t>https://es.slideshare.net/ruthers64/history-of-british-cinema-16238974</a:t>
            </a:r>
            <a:r>
              <a:rPr lang="es-ES" sz="1800" dirty="0">
                <a:solidFill>
                  <a:schemeClr val="accent1"/>
                </a:solidFill>
              </a:rPr>
              <a:t> </a:t>
            </a:r>
          </a:p>
        </p:txBody>
      </p:sp>
      <p:pic>
        <p:nvPicPr>
          <p:cNvPr id="11" name="Imagen 10">
            <a:extLst>
              <a:ext uri="{FF2B5EF4-FFF2-40B4-BE49-F238E27FC236}">
                <a16:creationId xmlns:a16="http://schemas.microsoft.com/office/drawing/2014/main" id="{76AE40FD-DC8D-40E2-8AD5-41E2F48D4A5D}"/>
              </a:ext>
            </a:extLst>
          </p:cNvPr>
          <p:cNvPicPr>
            <a:picLocks noChangeAspect="1"/>
          </p:cNvPicPr>
          <p:nvPr/>
        </p:nvPicPr>
        <p:blipFill>
          <a:blip r:embed="rId7"/>
          <a:stretch>
            <a:fillRect/>
          </a:stretch>
        </p:blipFill>
        <p:spPr>
          <a:xfrm>
            <a:off x="0" y="12844056"/>
            <a:ext cx="2453773" cy="853485"/>
          </a:xfrm>
          <a:prstGeom prst="rect">
            <a:avLst/>
          </a:prstGeom>
        </p:spPr>
      </p:pic>
    </p:spTree>
    <p:extLst>
      <p:ext uri="{BB962C8B-B14F-4D97-AF65-F5344CB8AC3E}">
        <p14:creationId xmlns:p14="http://schemas.microsoft.com/office/powerpoint/2010/main" val="209007907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a:extLst>
              <a:ext uri="{FF2B5EF4-FFF2-40B4-BE49-F238E27FC236}">
                <a16:creationId xmlns:a16="http://schemas.microsoft.com/office/drawing/2014/main" id="{D0B2B6C2-FD6A-4FAA-89F5-0CE5E4F4F7E9}"/>
              </a:ext>
            </a:extLst>
          </p:cNvPr>
          <p:cNvPicPr>
            <a:picLocks noGrp="1" noChangeAspect="1"/>
          </p:cNvPicPr>
          <p:nvPr>
            <p:ph type="pic" sz="quarter" idx="51"/>
          </p:nvPr>
        </p:nvPicPr>
        <p:blipFill>
          <a:blip r:embed="rId2">
            <a:extLst>
              <a:ext uri="{28A0092B-C50C-407E-A947-70E740481C1C}">
                <a14:useLocalDpi xmlns:a14="http://schemas.microsoft.com/office/drawing/2010/main" val="0"/>
              </a:ext>
            </a:extLst>
          </a:blip>
          <a:srcRect t="1628" b="1628"/>
          <a:stretch>
            <a:fillRect/>
          </a:stretch>
        </p:blipFill>
        <p:spPr>
          <a:xfrm>
            <a:off x="14010595" y="343436"/>
            <a:ext cx="4411663" cy="6514564"/>
          </a:xfrm>
        </p:spPr>
      </p:pic>
      <p:sp>
        <p:nvSpPr>
          <p:cNvPr id="5" name="TextBox 18">
            <a:extLst>
              <a:ext uri="{FF2B5EF4-FFF2-40B4-BE49-F238E27FC236}">
                <a16:creationId xmlns:a16="http://schemas.microsoft.com/office/drawing/2014/main" id="{B42FF548-01E8-4156-A1D2-355B67024859}"/>
              </a:ext>
            </a:extLst>
          </p:cNvPr>
          <p:cNvSpPr txBox="1"/>
          <p:nvPr/>
        </p:nvSpPr>
        <p:spPr>
          <a:xfrm>
            <a:off x="2532313" y="813913"/>
            <a:ext cx="6410729" cy="923330"/>
          </a:xfrm>
          <a:prstGeom prst="rect">
            <a:avLst/>
          </a:prstGeom>
          <a:noFill/>
        </p:spPr>
        <p:txBody>
          <a:bodyPr wrap="none" rtlCol="0" anchor="ctr" anchorCtr="0">
            <a:spAutoFit/>
          </a:bodyPr>
          <a:lstStyle/>
          <a:p>
            <a:r>
              <a:rPr lang="en-GB" sz="5400" b="1" dirty="0">
                <a:solidFill>
                  <a:schemeClr val="accent1"/>
                </a:solidFill>
              </a:rPr>
              <a:t>The Ealing Comedy</a:t>
            </a:r>
          </a:p>
        </p:txBody>
      </p:sp>
      <p:cxnSp>
        <p:nvCxnSpPr>
          <p:cNvPr id="6" name="Straight Connector 21">
            <a:extLst>
              <a:ext uri="{FF2B5EF4-FFF2-40B4-BE49-F238E27FC236}">
                <a16:creationId xmlns:a16="http://schemas.microsoft.com/office/drawing/2014/main" id="{467C27CB-D499-424B-A835-294E24B3D559}"/>
              </a:ext>
            </a:extLst>
          </p:cNvPr>
          <p:cNvCxnSpPr/>
          <p:nvPr/>
        </p:nvCxnSpPr>
        <p:spPr>
          <a:xfrm>
            <a:off x="5433710" y="1765818"/>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09ED7A68-6FD3-48BB-8D7B-A99122D2331D}"/>
              </a:ext>
            </a:extLst>
          </p:cNvPr>
          <p:cNvCxnSpPr/>
          <p:nvPr/>
        </p:nvCxnSpPr>
        <p:spPr>
          <a:xfrm>
            <a:off x="6574400" y="2064558"/>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56B99B9-436B-4432-96FF-9F2DD78E1554}"/>
              </a:ext>
            </a:extLst>
          </p:cNvPr>
          <p:cNvSpPr txBox="1"/>
          <p:nvPr/>
        </p:nvSpPr>
        <p:spPr>
          <a:xfrm>
            <a:off x="312320" y="1820467"/>
            <a:ext cx="13206681" cy="11819198"/>
          </a:xfrm>
          <a:prstGeom prst="rect">
            <a:avLst/>
          </a:prstGeom>
          <a:noFill/>
        </p:spPr>
        <p:txBody>
          <a:bodyPr wrap="square" rtlCol="0">
            <a:spAutoFit/>
          </a:bodyPr>
          <a:lstStyle/>
          <a:p>
            <a:pPr>
              <a:lnSpc>
                <a:spcPct val="150000"/>
              </a:lnSpc>
            </a:pPr>
            <a:r>
              <a:rPr lang="en-US" sz="3200" dirty="0"/>
              <a:t>It combined British eccentricity with  post-war anxieties</a:t>
            </a:r>
          </a:p>
          <a:p>
            <a:pPr>
              <a:lnSpc>
                <a:spcPct val="150000"/>
              </a:lnSpc>
            </a:pPr>
            <a:endParaRPr lang="en-US" sz="3200" dirty="0"/>
          </a:p>
          <a:p>
            <a:pPr>
              <a:lnSpc>
                <a:spcPct val="150000"/>
              </a:lnSpc>
            </a:pPr>
            <a:r>
              <a:rPr lang="en-US" sz="3200" b="1" dirty="0">
                <a:solidFill>
                  <a:schemeClr val="accent1"/>
                </a:solidFill>
              </a:rPr>
              <a:t>Themes</a:t>
            </a:r>
            <a:r>
              <a:rPr lang="en-US" sz="3200" dirty="0"/>
              <a:t>: </a:t>
            </a:r>
          </a:p>
          <a:p>
            <a:pPr marL="742950" indent="-742950">
              <a:lnSpc>
                <a:spcPct val="150000"/>
              </a:lnSpc>
              <a:buFont typeface="+mj-lt"/>
              <a:buAutoNum type="arabicPeriod"/>
            </a:pPr>
            <a:r>
              <a:rPr lang="en-US" sz="3200" dirty="0"/>
              <a:t>Rural communities  have to become united so to preserve their traditions against the will of outside forces</a:t>
            </a:r>
          </a:p>
          <a:p>
            <a:pPr marL="742950" indent="-742950">
              <a:lnSpc>
                <a:spcPct val="150000"/>
              </a:lnSpc>
              <a:buFont typeface="+mj-lt"/>
              <a:buAutoNum type="arabicPeriod"/>
            </a:pPr>
            <a:r>
              <a:rPr lang="en-US" sz="3200" dirty="0"/>
              <a:t>Focuses kindly on the stereotypes of the different nationalities across Britain.</a:t>
            </a:r>
          </a:p>
          <a:p>
            <a:pPr marL="742950" indent="-742950">
              <a:lnSpc>
                <a:spcPct val="150000"/>
              </a:lnSpc>
              <a:buFont typeface="+mj-lt"/>
              <a:buAutoNum type="arabicPeriod"/>
            </a:pPr>
            <a:r>
              <a:rPr lang="en-US" sz="3200" dirty="0"/>
              <a:t>Explored issues that affected the lives of those suffering in the aftermath of war.</a:t>
            </a:r>
          </a:p>
          <a:p>
            <a:pPr>
              <a:lnSpc>
                <a:spcPct val="150000"/>
              </a:lnSpc>
            </a:pPr>
            <a:r>
              <a:rPr lang="en-US" sz="3200" b="1" dirty="0">
                <a:solidFill>
                  <a:schemeClr val="accent1"/>
                </a:solidFill>
              </a:rPr>
              <a:t>Differences</a:t>
            </a:r>
            <a:r>
              <a:rPr lang="en-US" sz="3200" dirty="0">
                <a:solidFill>
                  <a:schemeClr val="accent1"/>
                </a:solidFill>
              </a:rPr>
              <a:t>: </a:t>
            </a:r>
          </a:p>
          <a:p>
            <a:pPr marL="457200" indent="-457200">
              <a:lnSpc>
                <a:spcPct val="150000"/>
              </a:lnSpc>
              <a:buFont typeface="Arial" panose="020B0604020202020204" pitchFamily="34" charset="0"/>
              <a:buChar char="•"/>
            </a:pPr>
            <a:r>
              <a:rPr lang="en-US" sz="3200" b="1" dirty="0">
                <a:solidFill>
                  <a:schemeClr val="accent1"/>
                </a:solidFill>
              </a:rPr>
              <a:t>Gainsborough melodramas </a:t>
            </a:r>
            <a:r>
              <a:rPr lang="en-US" sz="3200" dirty="0"/>
              <a:t>were escapism.</a:t>
            </a:r>
          </a:p>
          <a:p>
            <a:pPr marL="457200" indent="-457200">
              <a:lnSpc>
                <a:spcPct val="150000"/>
              </a:lnSpc>
              <a:buFont typeface="Arial" panose="020B0604020202020204" pitchFamily="34" charset="0"/>
              <a:buChar char="•"/>
            </a:pPr>
            <a:r>
              <a:rPr lang="en-US" sz="3200" b="1" dirty="0">
                <a:solidFill>
                  <a:schemeClr val="accent1"/>
                </a:solidFill>
              </a:rPr>
              <a:t>Ealing comedies </a:t>
            </a:r>
            <a:r>
              <a:rPr lang="en-US" sz="3200" dirty="0"/>
              <a:t>dealt with war issues with a certain affection</a:t>
            </a:r>
          </a:p>
          <a:p>
            <a:pPr>
              <a:lnSpc>
                <a:spcPct val="150000"/>
              </a:lnSpc>
            </a:pPr>
            <a:endParaRPr lang="en-US" sz="3200" dirty="0"/>
          </a:p>
          <a:p>
            <a:pPr>
              <a:lnSpc>
                <a:spcPct val="150000"/>
              </a:lnSpc>
            </a:pPr>
            <a:r>
              <a:rPr lang="en-US" sz="3200" b="1" dirty="0">
                <a:solidFill>
                  <a:schemeClr val="accent1"/>
                </a:solidFill>
              </a:rPr>
              <a:t>Future influences: </a:t>
            </a:r>
          </a:p>
          <a:p>
            <a:pPr>
              <a:lnSpc>
                <a:spcPct val="150000"/>
              </a:lnSpc>
            </a:pPr>
            <a:r>
              <a:rPr lang="en-US" sz="3200" i="1" dirty="0">
                <a:hlinkClick r:id="rId3"/>
              </a:rPr>
              <a:t>The Englishman Who Went up a Hill but Came Down a Mountain</a:t>
            </a:r>
            <a:endParaRPr lang="en-US" sz="3200" b="1" dirty="0">
              <a:solidFill>
                <a:schemeClr val="accent1"/>
              </a:solidFill>
            </a:endParaRPr>
          </a:p>
          <a:p>
            <a:pPr>
              <a:lnSpc>
                <a:spcPct val="150000"/>
              </a:lnSpc>
            </a:pPr>
            <a:endParaRPr lang="en-US" sz="3200" dirty="0"/>
          </a:p>
        </p:txBody>
      </p:sp>
      <p:sp>
        <p:nvSpPr>
          <p:cNvPr id="9" name="CuadroTexto 8">
            <a:extLst>
              <a:ext uri="{FF2B5EF4-FFF2-40B4-BE49-F238E27FC236}">
                <a16:creationId xmlns:a16="http://schemas.microsoft.com/office/drawing/2014/main" id="{AD8CD9B3-F28E-4866-94AE-5CE3B3D748B6}"/>
              </a:ext>
            </a:extLst>
          </p:cNvPr>
          <p:cNvSpPr txBox="1"/>
          <p:nvPr/>
        </p:nvSpPr>
        <p:spPr>
          <a:xfrm>
            <a:off x="13901695" y="8526894"/>
            <a:ext cx="9666033" cy="3785652"/>
          </a:xfrm>
          <a:prstGeom prst="rect">
            <a:avLst/>
          </a:prstGeom>
          <a:noFill/>
        </p:spPr>
        <p:txBody>
          <a:bodyPr wrap="square" rtlCol="0">
            <a:spAutoFit/>
          </a:bodyPr>
          <a:lstStyle/>
          <a:p>
            <a:pPr algn="ctr"/>
            <a:r>
              <a:rPr lang="en-US" sz="4800" dirty="0">
                <a:solidFill>
                  <a:schemeClr val="accent1"/>
                </a:solidFill>
                <a:latin typeface="Impact" panose="020B0806030902050204" pitchFamily="34" charset="0"/>
              </a:rPr>
              <a:t>Post-war Britain was in the process of rebuilding its communities and culture, films explored the power of people were an important motivational force for film-goers</a:t>
            </a:r>
            <a:endParaRPr lang="es-ES" sz="4800" dirty="0">
              <a:solidFill>
                <a:schemeClr val="accent1"/>
              </a:solidFill>
              <a:latin typeface="Impact" panose="020B0806030902050204" pitchFamily="34" charset="0"/>
            </a:endParaRPr>
          </a:p>
        </p:txBody>
      </p:sp>
      <p:pic>
        <p:nvPicPr>
          <p:cNvPr id="2050" name="Picture 2" descr="The Titfield Thunderbolt (1953) - Filmaffinity">
            <a:hlinkClick r:id="rId4"/>
            <a:extLst>
              <a:ext uri="{FF2B5EF4-FFF2-40B4-BE49-F238E27FC236}">
                <a16:creationId xmlns:a16="http://schemas.microsoft.com/office/drawing/2014/main" id="{54430B46-F6D4-459A-A3DB-9C5413DD7007}"/>
              </a:ext>
            </a:extLst>
          </p:cNvPr>
          <p:cNvPicPr>
            <a:picLocks noGrp="1" noChangeAspect="1" noChangeArrowheads="1"/>
          </p:cNvPicPr>
          <p:nvPr>
            <p:ph type="pic" sz="quarter" idx="50"/>
          </p:nvPr>
        </p:nvPicPr>
        <p:blipFill>
          <a:blip r:embed="rId5">
            <a:extLst>
              <a:ext uri="{28A0092B-C50C-407E-A947-70E740481C1C}">
                <a14:useLocalDpi xmlns:a14="http://schemas.microsoft.com/office/drawing/2010/main" val="0"/>
              </a:ext>
            </a:extLst>
          </a:blip>
          <a:srcRect t="2716" b="2716"/>
          <a:stretch>
            <a:fillRect/>
          </a:stretch>
        </p:blipFill>
        <p:spPr bwMode="auto">
          <a:xfrm>
            <a:off x="18762669" y="849568"/>
            <a:ext cx="4805060" cy="721566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62491566-9305-4807-AE67-4C23B3A62DFE}"/>
              </a:ext>
            </a:extLst>
          </p:cNvPr>
          <p:cNvSpPr txBox="1"/>
          <p:nvPr/>
        </p:nvSpPr>
        <p:spPr>
          <a:xfrm>
            <a:off x="16849872" y="12774211"/>
            <a:ext cx="7527777"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6">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7">
                  <a:extLst>
                    <a:ext uri="{A12FA001-AC4F-418D-AE19-62706E023703}">
                      <ahyp:hlinkClr xmlns:ahyp="http://schemas.microsoft.com/office/drawing/2018/hyperlinkcolor" val="tx"/>
                    </a:ext>
                  </a:extLst>
                </a:hlinkClick>
              </a:rPr>
              <a:t>https://es.slideshare.net/ruthers64/history-of-british-cinema-16238974</a:t>
            </a:r>
            <a:r>
              <a:rPr lang="es-ES" sz="1800" dirty="0">
                <a:solidFill>
                  <a:schemeClr val="accent1"/>
                </a:solidFill>
              </a:rPr>
              <a:t> </a:t>
            </a:r>
          </a:p>
        </p:txBody>
      </p:sp>
      <p:pic>
        <p:nvPicPr>
          <p:cNvPr id="2" name="Imagen 1">
            <a:extLst>
              <a:ext uri="{FF2B5EF4-FFF2-40B4-BE49-F238E27FC236}">
                <a16:creationId xmlns:a16="http://schemas.microsoft.com/office/drawing/2014/main" id="{4B08A2E7-6EC7-431F-941B-FFCD420B3123}"/>
              </a:ext>
            </a:extLst>
          </p:cNvPr>
          <p:cNvPicPr>
            <a:picLocks noChangeAspect="1"/>
          </p:cNvPicPr>
          <p:nvPr/>
        </p:nvPicPr>
        <p:blipFill>
          <a:blip r:embed="rId8"/>
          <a:stretch>
            <a:fillRect/>
          </a:stretch>
        </p:blipFill>
        <p:spPr>
          <a:xfrm>
            <a:off x="0" y="12862486"/>
            <a:ext cx="2456901" cy="853514"/>
          </a:xfrm>
          <a:prstGeom prst="rect">
            <a:avLst/>
          </a:prstGeom>
        </p:spPr>
      </p:pic>
    </p:spTree>
    <p:extLst>
      <p:ext uri="{BB962C8B-B14F-4D97-AF65-F5344CB8AC3E}">
        <p14:creationId xmlns:p14="http://schemas.microsoft.com/office/powerpoint/2010/main" val="229389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a:extLst>
              <a:ext uri="{FF2B5EF4-FFF2-40B4-BE49-F238E27FC236}">
                <a16:creationId xmlns:a16="http://schemas.microsoft.com/office/drawing/2014/main" id="{7AFB9FBD-181B-4620-8145-CAEA4AD63E8A}"/>
              </a:ext>
            </a:extLst>
          </p:cNvPr>
          <p:cNvPicPr>
            <a:picLocks noGrp="1" noChangeAspect="1"/>
          </p:cNvPicPr>
          <p:nvPr>
            <p:ph type="pic" sz="quarter" idx="10"/>
          </p:nvPr>
        </p:nvPicPr>
        <p:blipFill rotWithShape="1">
          <a:blip r:embed="rId2"/>
          <a:srcRect t="1051" b="47135"/>
          <a:stretch/>
        </p:blipFill>
        <p:spPr>
          <a:xfrm>
            <a:off x="843658" y="7066674"/>
            <a:ext cx="6830771" cy="6491678"/>
          </a:xfrm>
          <a:prstGeom prst="rect">
            <a:avLst/>
          </a:prstGeom>
        </p:spPr>
      </p:pic>
      <p:pic>
        <p:nvPicPr>
          <p:cNvPr id="15" name="Marcador de posición de imagen 14">
            <a:extLst>
              <a:ext uri="{FF2B5EF4-FFF2-40B4-BE49-F238E27FC236}">
                <a16:creationId xmlns:a16="http://schemas.microsoft.com/office/drawing/2014/main" id="{3870DF21-292D-4150-943C-6C6EDA5196B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3034" b="8931"/>
          <a:stretch/>
        </p:blipFill>
        <p:spPr>
          <a:xfrm>
            <a:off x="9439487" y="7078753"/>
            <a:ext cx="6059313" cy="6491678"/>
          </a:xfrm>
        </p:spPr>
      </p:pic>
      <p:pic>
        <p:nvPicPr>
          <p:cNvPr id="13" name="Marcador de posición de imagen 12">
            <a:extLst>
              <a:ext uri="{FF2B5EF4-FFF2-40B4-BE49-F238E27FC236}">
                <a16:creationId xmlns:a16="http://schemas.microsoft.com/office/drawing/2014/main" id="{C54705F4-6046-4D3E-A889-2565DCD1069B}"/>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val="0"/>
              </a:ext>
            </a:extLst>
          </a:blip>
          <a:srcRect t="4146" r="2007" b="29570"/>
          <a:stretch/>
        </p:blipFill>
        <p:spPr>
          <a:xfrm>
            <a:off x="17112234" y="6593619"/>
            <a:ext cx="6800452" cy="6503757"/>
          </a:xfrm>
        </p:spPr>
      </p:pic>
      <p:sp>
        <p:nvSpPr>
          <p:cNvPr id="6" name="TextBox 18">
            <a:extLst>
              <a:ext uri="{FF2B5EF4-FFF2-40B4-BE49-F238E27FC236}">
                <a16:creationId xmlns:a16="http://schemas.microsoft.com/office/drawing/2014/main" id="{BA9BAAEC-8230-4F94-86FF-4685644E0F38}"/>
              </a:ext>
            </a:extLst>
          </p:cNvPr>
          <p:cNvSpPr txBox="1"/>
          <p:nvPr/>
        </p:nvSpPr>
        <p:spPr>
          <a:xfrm>
            <a:off x="9161713" y="323673"/>
            <a:ext cx="12674175" cy="923330"/>
          </a:xfrm>
          <a:prstGeom prst="rect">
            <a:avLst/>
          </a:prstGeom>
          <a:noFill/>
        </p:spPr>
        <p:txBody>
          <a:bodyPr wrap="none" rtlCol="0" anchor="ctr" anchorCtr="0">
            <a:spAutoFit/>
          </a:bodyPr>
          <a:lstStyle/>
          <a:p>
            <a:r>
              <a:rPr lang="en-GB" sz="5400" b="1" dirty="0">
                <a:solidFill>
                  <a:schemeClr val="accent1"/>
                </a:solidFill>
              </a:rPr>
              <a:t>The 1960s: </a:t>
            </a:r>
            <a:r>
              <a:rPr lang="en-US" sz="5400" b="1" dirty="0">
                <a:solidFill>
                  <a:schemeClr val="tx2"/>
                </a:solidFill>
              </a:rPr>
              <a:t>The ‘kitchen sink’ dramas: </a:t>
            </a:r>
            <a:r>
              <a:rPr lang="en-GB" sz="5400" b="1" dirty="0">
                <a:solidFill>
                  <a:schemeClr val="accent1"/>
                </a:solidFill>
              </a:rPr>
              <a:t> </a:t>
            </a:r>
          </a:p>
        </p:txBody>
      </p:sp>
      <p:cxnSp>
        <p:nvCxnSpPr>
          <p:cNvPr id="7" name="Straight Connector 21">
            <a:extLst>
              <a:ext uri="{FF2B5EF4-FFF2-40B4-BE49-F238E27FC236}">
                <a16:creationId xmlns:a16="http://schemas.microsoft.com/office/drawing/2014/main" id="{BF31DBE2-9E4C-42E1-9FC8-6FF22A5CA1F0}"/>
              </a:ext>
            </a:extLst>
          </p:cNvPr>
          <p:cNvCxnSpPr/>
          <p:nvPr/>
        </p:nvCxnSpPr>
        <p:spPr>
          <a:xfrm>
            <a:off x="10238770" y="1392571"/>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AC5924E7-A671-4BC2-A08F-11D973751585}"/>
              </a:ext>
            </a:extLst>
          </p:cNvPr>
          <p:cNvCxnSpPr/>
          <p:nvPr/>
        </p:nvCxnSpPr>
        <p:spPr>
          <a:xfrm>
            <a:off x="11379460" y="169131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D6A5633-7D5E-4BFA-8CD9-3718E45A3A4D}"/>
              </a:ext>
            </a:extLst>
          </p:cNvPr>
          <p:cNvSpPr txBox="1"/>
          <p:nvPr/>
        </p:nvSpPr>
        <p:spPr>
          <a:xfrm>
            <a:off x="464964" y="1470791"/>
            <a:ext cx="23440066" cy="5517664"/>
          </a:xfrm>
          <a:prstGeom prst="rect">
            <a:avLst/>
          </a:prstGeom>
          <a:noFill/>
        </p:spPr>
        <p:txBody>
          <a:bodyPr wrap="square" rtlCol="0">
            <a:spAutoFit/>
          </a:bodyPr>
          <a:lstStyle/>
          <a:p>
            <a:pPr marL="742950" indent="-742950">
              <a:lnSpc>
                <a:spcPct val="150000"/>
              </a:lnSpc>
              <a:buFont typeface="Arial" panose="020B0604020202020204" pitchFamily="34" charset="0"/>
              <a:buChar char="•"/>
            </a:pPr>
            <a:r>
              <a:rPr lang="en-US" sz="4000" dirty="0">
                <a:solidFill>
                  <a:schemeClr val="tx2"/>
                </a:solidFill>
              </a:rPr>
              <a:t>Exposed the social problems of modern society</a:t>
            </a:r>
          </a:p>
          <a:p>
            <a:pPr marL="742950" indent="-742950">
              <a:lnSpc>
                <a:spcPct val="150000"/>
              </a:lnSpc>
              <a:buFont typeface="Arial" panose="020B0604020202020204" pitchFamily="34" charset="0"/>
              <a:buChar char="•"/>
            </a:pPr>
            <a:r>
              <a:rPr lang="en-US" sz="4000" dirty="0">
                <a:solidFill>
                  <a:schemeClr val="tx2"/>
                </a:solidFill>
              </a:rPr>
              <a:t>Offering a grim and austere image of the working-class youths in the North. </a:t>
            </a:r>
          </a:p>
          <a:p>
            <a:pPr marL="742950" indent="-742950">
              <a:lnSpc>
                <a:spcPct val="150000"/>
              </a:lnSpc>
              <a:buFont typeface="Arial" panose="020B0604020202020204" pitchFamily="34" charset="0"/>
              <a:buChar char="•"/>
            </a:pPr>
            <a:r>
              <a:rPr lang="en-US" sz="4000" dirty="0">
                <a:solidFill>
                  <a:schemeClr val="tx2"/>
                </a:solidFill>
              </a:rPr>
              <a:t>“Angry young men" disenchanted with modern society and spent their free time drinking at pubs</a:t>
            </a:r>
          </a:p>
          <a:p>
            <a:pPr marL="742950" indent="-742950">
              <a:lnSpc>
                <a:spcPct val="150000"/>
              </a:lnSpc>
              <a:buFont typeface="Arial" panose="020B0604020202020204" pitchFamily="34" charset="0"/>
              <a:buChar char="•"/>
            </a:pPr>
            <a:r>
              <a:rPr lang="en-US" sz="4000" dirty="0">
                <a:solidFill>
                  <a:schemeClr val="tx2"/>
                </a:solidFill>
              </a:rPr>
              <a:t>Raw and unpleasant themes which it dealt: </a:t>
            </a:r>
          </a:p>
          <a:p>
            <a:pPr marL="1657167" lvl="1" indent="-742950">
              <a:lnSpc>
                <a:spcPct val="150000"/>
              </a:lnSpc>
              <a:buFont typeface="Arial" panose="020B0604020202020204" pitchFamily="34" charset="0"/>
              <a:buChar char="•"/>
            </a:pPr>
            <a:r>
              <a:rPr lang="en-US" sz="4000" dirty="0">
                <a:solidFill>
                  <a:schemeClr val="tx2"/>
                </a:solidFill>
              </a:rPr>
              <a:t>Crumbling marriages, the hard work of unskilled work, sexual orientation, blocked aspirations, abortions, marginalized youth, homelessness, class and race discrimination.</a:t>
            </a:r>
          </a:p>
        </p:txBody>
      </p:sp>
      <p:sp>
        <p:nvSpPr>
          <p:cNvPr id="16" name="CuadroTexto 15">
            <a:extLst>
              <a:ext uri="{FF2B5EF4-FFF2-40B4-BE49-F238E27FC236}">
                <a16:creationId xmlns:a16="http://schemas.microsoft.com/office/drawing/2014/main" id="{AE53EC2A-850F-42ED-8AD1-1BEBBE33FCA6}"/>
              </a:ext>
            </a:extLst>
          </p:cNvPr>
          <p:cNvSpPr txBox="1"/>
          <p:nvPr/>
        </p:nvSpPr>
        <p:spPr>
          <a:xfrm>
            <a:off x="13944601" y="13097376"/>
            <a:ext cx="10433049" cy="646331"/>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rPr>
              <a:t>https://www2.bfi.org.uk/news-opinion/news-bfi/features/where-begin-kitchen-sink-dramas</a:t>
            </a:r>
          </a:p>
        </p:txBody>
      </p:sp>
      <p:pic>
        <p:nvPicPr>
          <p:cNvPr id="3" name="Imagen 2">
            <a:extLst>
              <a:ext uri="{FF2B5EF4-FFF2-40B4-BE49-F238E27FC236}">
                <a16:creationId xmlns:a16="http://schemas.microsoft.com/office/drawing/2014/main" id="{AF828B30-9DED-4451-B42F-807EE1D40BF0}"/>
              </a:ext>
            </a:extLst>
          </p:cNvPr>
          <p:cNvPicPr>
            <a:picLocks noChangeAspect="1"/>
          </p:cNvPicPr>
          <p:nvPr/>
        </p:nvPicPr>
        <p:blipFill>
          <a:blip r:embed="rId5"/>
          <a:stretch>
            <a:fillRect/>
          </a:stretch>
        </p:blipFill>
        <p:spPr>
          <a:xfrm>
            <a:off x="21920749" y="-21912"/>
            <a:ext cx="2456901" cy="853514"/>
          </a:xfrm>
          <a:prstGeom prst="rect">
            <a:avLst/>
          </a:prstGeom>
        </p:spPr>
      </p:pic>
    </p:spTree>
    <p:extLst>
      <p:ext uri="{BB962C8B-B14F-4D97-AF65-F5344CB8AC3E}">
        <p14:creationId xmlns:p14="http://schemas.microsoft.com/office/powerpoint/2010/main" val="259283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ción de imagen 14">
            <a:hlinkClick r:id="rId2"/>
            <a:extLst>
              <a:ext uri="{FF2B5EF4-FFF2-40B4-BE49-F238E27FC236}">
                <a16:creationId xmlns:a16="http://schemas.microsoft.com/office/drawing/2014/main" id="{AB3BFEE3-8181-4440-834D-EE401E90F33A}"/>
              </a:ext>
            </a:extLst>
          </p:cNvPr>
          <p:cNvPicPr>
            <a:picLocks noGrp="1" noChangeAspect="1"/>
          </p:cNvPicPr>
          <p:nvPr>
            <p:ph type="pic" sz="quarter" idx="11"/>
          </p:nvPr>
        </p:nvPicPr>
        <p:blipFill>
          <a:blip r:embed="rId3"/>
          <a:srcRect t="24134" b="24134"/>
          <a:stretch>
            <a:fillRect/>
          </a:stretch>
        </p:blipFill>
        <p:spPr>
          <a:xfrm>
            <a:off x="8085394" y="7038223"/>
            <a:ext cx="7986294" cy="6197600"/>
          </a:xfrm>
          <a:prstGeom prst="rect">
            <a:avLst/>
          </a:prstGeom>
        </p:spPr>
      </p:pic>
      <p:sp>
        <p:nvSpPr>
          <p:cNvPr id="6" name="TextBox 18">
            <a:extLst>
              <a:ext uri="{FF2B5EF4-FFF2-40B4-BE49-F238E27FC236}">
                <a16:creationId xmlns:a16="http://schemas.microsoft.com/office/drawing/2014/main" id="{BA9BAAEC-8230-4F94-86FF-4685644E0F38}"/>
              </a:ext>
            </a:extLst>
          </p:cNvPr>
          <p:cNvSpPr txBox="1"/>
          <p:nvPr/>
        </p:nvSpPr>
        <p:spPr>
          <a:xfrm>
            <a:off x="4086504" y="282841"/>
            <a:ext cx="12091452" cy="923330"/>
          </a:xfrm>
          <a:prstGeom prst="rect">
            <a:avLst/>
          </a:prstGeom>
          <a:noFill/>
        </p:spPr>
        <p:txBody>
          <a:bodyPr wrap="none" rtlCol="0" anchor="ctr" anchorCtr="0">
            <a:spAutoFit/>
          </a:bodyPr>
          <a:lstStyle/>
          <a:p>
            <a:r>
              <a:rPr lang="en-GB" sz="5400" b="1" dirty="0">
                <a:solidFill>
                  <a:schemeClr val="accent1"/>
                </a:solidFill>
              </a:rPr>
              <a:t>1960s: The ‘Swinging London’ films: </a:t>
            </a:r>
          </a:p>
        </p:txBody>
      </p:sp>
      <p:cxnSp>
        <p:nvCxnSpPr>
          <p:cNvPr id="7" name="Straight Connector 21">
            <a:extLst>
              <a:ext uri="{FF2B5EF4-FFF2-40B4-BE49-F238E27FC236}">
                <a16:creationId xmlns:a16="http://schemas.microsoft.com/office/drawing/2014/main" id="{BF31DBE2-9E4C-42E1-9FC8-6FF22A5CA1F0}"/>
              </a:ext>
            </a:extLst>
          </p:cNvPr>
          <p:cNvCxnSpPr/>
          <p:nvPr/>
        </p:nvCxnSpPr>
        <p:spPr>
          <a:xfrm>
            <a:off x="10238770" y="1392571"/>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AC5924E7-A671-4BC2-A08F-11D973751585}"/>
              </a:ext>
            </a:extLst>
          </p:cNvPr>
          <p:cNvCxnSpPr/>
          <p:nvPr/>
        </p:nvCxnSpPr>
        <p:spPr>
          <a:xfrm>
            <a:off x="11379460" y="169131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D6A5633-7D5E-4BFA-8CD9-3718E45A3A4D}"/>
              </a:ext>
            </a:extLst>
          </p:cNvPr>
          <p:cNvSpPr txBox="1"/>
          <p:nvPr/>
        </p:nvSpPr>
        <p:spPr>
          <a:xfrm>
            <a:off x="283321" y="1459247"/>
            <a:ext cx="23802975" cy="5806077"/>
          </a:xfrm>
          <a:prstGeom prst="rect">
            <a:avLst/>
          </a:prstGeom>
          <a:noFill/>
        </p:spPr>
        <p:txBody>
          <a:bodyPr wrap="square" rtlCol="0">
            <a:spAutoFit/>
          </a:bodyPr>
          <a:lstStyle/>
          <a:p>
            <a:pPr marL="742950" indent="-742950">
              <a:lnSpc>
                <a:spcPct val="150000"/>
              </a:lnSpc>
              <a:buFont typeface="Arial" panose="020B0604020202020204" pitchFamily="34" charset="0"/>
              <a:buChar char="•"/>
            </a:pPr>
            <a:r>
              <a:rPr lang="en-US" dirty="0">
                <a:solidFill>
                  <a:schemeClr val="tx2"/>
                </a:solidFill>
              </a:rPr>
              <a:t>Offered a colorful and glamorous portrait of London where authority and morals seem to be collapsing due to the seductive but destructively new youth culture.</a:t>
            </a:r>
          </a:p>
          <a:p>
            <a:pPr marL="742950" indent="-742950">
              <a:lnSpc>
                <a:spcPct val="150000"/>
              </a:lnSpc>
              <a:buFont typeface="Arial" panose="020B0604020202020204" pitchFamily="34" charset="0"/>
              <a:buChar char="•"/>
            </a:pPr>
            <a:r>
              <a:rPr lang="en-US" dirty="0">
                <a:solidFill>
                  <a:schemeClr val="tx2"/>
                </a:solidFill>
              </a:rPr>
              <a:t>Britain was undergoing a cultural revolution symbolized by:</a:t>
            </a:r>
          </a:p>
          <a:p>
            <a:pPr marL="1657167" lvl="1" indent="-742950">
              <a:lnSpc>
                <a:spcPct val="150000"/>
              </a:lnSpc>
              <a:buFont typeface="Arial" panose="020B0604020202020204" pitchFamily="34" charset="0"/>
              <a:buChar char="•"/>
            </a:pPr>
            <a:r>
              <a:rPr lang="en-US" dirty="0">
                <a:solidFill>
                  <a:schemeClr val="tx2"/>
                </a:solidFill>
              </a:rPr>
              <a:t>Pop music  and fashion (Beatles, the miniskirt)</a:t>
            </a:r>
          </a:p>
          <a:p>
            <a:pPr marL="1657167" lvl="1" indent="-742950">
              <a:lnSpc>
                <a:spcPct val="150000"/>
              </a:lnSpc>
              <a:buFont typeface="Arial" panose="020B0604020202020204" pitchFamily="34" charset="0"/>
              <a:buChar char="•"/>
            </a:pPr>
            <a:r>
              <a:rPr lang="en-US" dirty="0">
                <a:solidFill>
                  <a:schemeClr val="tx2"/>
                </a:solidFill>
              </a:rPr>
              <a:t>Iconic shopping areas: the King’s Road, Kensington and Carnaby Street; </a:t>
            </a:r>
          </a:p>
          <a:p>
            <a:pPr marL="1657167" lvl="1" indent="-742950">
              <a:lnSpc>
                <a:spcPct val="150000"/>
              </a:lnSpc>
              <a:buFont typeface="Arial" panose="020B0604020202020204" pitchFamily="34" charset="0"/>
              <a:buChar char="•"/>
            </a:pPr>
            <a:r>
              <a:rPr lang="en-US" dirty="0">
                <a:solidFill>
                  <a:schemeClr val="tx2"/>
                </a:solidFill>
              </a:rPr>
              <a:t>The political involvement of anti-nuclear campaigns; </a:t>
            </a:r>
          </a:p>
          <a:p>
            <a:pPr marL="1657167" lvl="1" indent="-742950">
              <a:lnSpc>
                <a:spcPct val="150000"/>
              </a:lnSpc>
              <a:buFont typeface="Arial" panose="020B0604020202020204" pitchFamily="34" charset="0"/>
              <a:buChar char="•"/>
            </a:pPr>
            <a:r>
              <a:rPr lang="en-US" dirty="0">
                <a:solidFill>
                  <a:schemeClr val="tx2"/>
                </a:solidFill>
              </a:rPr>
              <a:t>The sexual revolution </a:t>
            </a:r>
          </a:p>
        </p:txBody>
      </p:sp>
      <p:pic>
        <p:nvPicPr>
          <p:cNvPr id="10" name="Marcador de posición de imagen 9">
            <a:hlinkClick r:id="rId4"/>
            <a:extLst>
              <a:ext uri="{FF2B5EF4-FFF2-40B4-BE49-F238E27FC236}">
                <a16:creationId xmlns:a16="http://schemas.microsoft.com/office/drawing/2014/main" id="{EE81AD2A-58EC-4A88-87E7-F2DB1D4178CC}"/>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1039" t="30338" r="1039" b="19160"/>
          <a:stretch/>
        </p:blipFill>
        <p:spPr>
          <a:xfrm>
            <a:off x="0" y="7518400"/>
            <a:ext cx="8006576" cy="6197600"/>
          </a:xfrm>
        </p:spPr>
      </p:pic>
      <p:sp>
        <p:nvSpPr>
          <p:cNvPr id="12" name="CuadroTexto 11">
            <a:extLst>
              <a:ext uri="{FF2B5EF4-FFF2-40B4-BE49-F238E27FC236}">
                <a16:creationId xmlns:a16="http://schemas.microsoft.com/office/drawing/2014/main" id="{0E476F38-CF29-4645-AE16-DD26B2CDE626}"/>
              </a:ext>
            </a:extLst>
          </p:cNvPr>
          <p:cNvSpPr txBox="1"/>
          <p:nvPr/>
        </p:nvSpPr>
        <p:spPr>
          <a:xfrm>
            <a:off x="13944601" y="12774158"/>
            <a:ext cx="10433049"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6"/>
              </a:rPr>
              <a:t>https://thehistoryvault.co.uk/memory-and-the-movies-1960s-cinema-going-in-britain/</a:t>
            </a:r>
            <a:endParaRPr lang="es-ES" sz="1800" dirty="0">
              <a:solidFill>
                <a:schemeClr val="accent1"/>
              </a:solidFill>
            </a:endParaRPr>
          </a:p>
          <a:p>
            <a:pPr algn="r"/>
            <a:r>
              <a:rPr lang="es-ES" sz="1800" dirty="0">
                <a:solidFill>
                  <a:schemeClr val="accent1"/>
                </a:solidFill>
              </a:rPr>
              <a:t>https://mubi.com/es/lists/swinging-london-1964-1967</a:t>
            </a:r>
          </a:p>
        </p:txBody>
      </p:sp>
      <p:pic>
        <p:nvPicPr>
          <p:cNvPr id="20" name="Marcador de posición de imagen 19">
            <a:hlinkClick r:id="rId7"/>
            <a:extLst>
              <a:ext uri="{FF2B5EF4-FFF2-40B4-BE49-F238E27FC236}">
                <a16:creationId xmlns:a16="http://schemas.microsoft.com/office/drawing/2014/main" id="{F461BBC2-582B-4CA0-A897-D962BD0D126D}"/>
              </a:ext>
            </a:extLst>
          </p:cNvPr>
          <p:cNvPicPr>
            <a:picLocks noGrp="1" noChangeAspect="1"/>
          </p:cNvPicPr>
          <p:nvPr>
            <p:ph type="pic" sz="quarter" idx="12"/>
          </p:nvPr>
        </p:nvPicPr>
        <p:blipFill rotWithShape="1">
          <a:blip r:embed="rId8"/>
          <a:srcRect l="-100" t="44701" r="100" b="4093"/>
          <a:stretch/>
        </p:blipFill>
        <p:spPr>
          <a:xfrm>
            <a:off x="16225007" y="6471151"/>
            <a:ext cx="8014608" cy="6197600"/>
          </a:xfrm>
          <a:prstGeom prst="rect">
            <a:avLst/>
          </a:prstGeom>
        </p:spPr>
      </p:pic>
      <p:pic>
        <p:nvPicPr>
          <p:cNvPr id="3" name="Imagen 2">
            <a:extLst>
              <a:ext uri="{FF2B5EF4-FFF2-40B4-BE49-F238E27FC236}">
                <a16:creationId xmlns:a16="http://schemas.microsoft.com/office/drawing/2014/main" id="{026C681B-D8AD-4E53-A85D-06D7D52F0374}"/>
              </a:ext>
            </a:extLst>
          </p:cNvPr>
          <p:cNvPicPr>
            <a:picLocks noChangeAspect="1"/>
          </p:cNvPicPr>
          <p:nvPr/>
        </p:nvPicPr>
        <p:blipFill>
          <a:blip r:embed="rId9"/>
          <a:stretch>
            <a:fillRect/>
          </a:stretch>
        </p:blipFill>
        <p:spPr>
          <a:xfrm>
            <a:off x="21920749" y="-22977"/>
            <a:ext cx="2456901" cy="853514"/>
          </a:xfrm>
          <a:prstGeom prst="rect">
            <a:avLst/>
          </a:prstGeom>
        </p:spPr>
      </p:pic>
    </p:spTree>
    <p:extLst>
      <p:ext uri="{BB962C8B-B14F-4D97-AF65-F5344CB8AC3E}">
        <p14:creationId xmlns:p14="http://schemas.microsoft.com/office/powerpoint/2010/main" val="302670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1">
            <a:extLst>
              <a:ext uri="{FF2B5EF4-FFF2-40B4-BE49-F238E27FC236}">
                <a16:creationId xmlns:a16="http://schemas.microsoft.com/office/drawing/2014/main" id="{294F1481-B7A4-4189-AE5F-1E93E816FDE5}"/>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5118" t="2041" r="19262"/>
          <a:stretch/>
        </p:blipFill>
        <p:spPr>
          <a:xfrm>
            <a:off x="19230975" y="0"/>
            <a:ext cx="5146675" cy="13716000"/>
          </a:xfrm>
        </p:spPr>
      </p:pic>
      <p:pic>
        <p:nvPicPr>
          <p:cNvPr id="14" name="Marcador de posición de imagen 13">
            <a:hlinkClick r:id="rId4"/>
            <a:extLst>
              <a:ext uri="{FF2B5EF4-FFF2-40B4-BE49-F238E27FC236}">
                <a16:creationId xmlns:a16="http://schemas.microsoft.com/office/drawing/2014/main" id="{D5B7A942-B833-44A5-B74A-496AB039A2DB}"/>
              </a:ext>
            </a:extLst>
          </p:cNvPr>
          <p:cNvPicPr>
            <a:picLocks noGrp="1" noChangeAspect="1"/>
          </p:cNvPicPr>
          <p:nvPr>
            <p:ph type="pic" sz="quarter" idx="42"/>
          </p:nvPr>
        </p:nvPicPr>
        <p:blipFill rotWithShape="1">
          <a:blip r:embed="rId5">
            <a:extLst>
              <a:ext uri="{28A0092B-C50C-407E-A947-70E740481C1C}">
                <a14:useLocalDpi xmlns:a14="http://schemas.microsoft.com/office/drawing/2010/main" val="0"/>
              </a:ext>
            </a:extLst>
          </a:blip>
          <a:srcRect l="649" t="14895" r="-649" b="1799"/>
          <a:stretch/>
        </p:blipFill>
        <p:spPr>
          <a:xfrm>
            <a:off x="14690248" y="471514"/>
            <a:ext cx="4387851" cy="5884854"/>
          </a:xfrm>
        </p:spPr>
      </p:pic>
      <p:pic>
        <p:nvPicPr>
          <p:cNvPr id="17" name="Marcador de posición de imagen 16">
            <a:hlinkClick r:id="rId6"/>
            <a:extLst>
              <a:ext uri="{FF2B5EF4-FFF2-40B4-BE49-F238E27FC236}">
                <a16:creationId xmlns:a16="http://schemas.microsoft.com/office/drawing/2014/main" id="{94F69B3B-F439-44A6-8D2A-F0FC3777A07B}"/>
              </a:ext>
            </a:extLst>
          </p:cNvPr>
          <p:cNvPicPr>
            <a:picLocks noGrp="1" noChangeAspect="1"/>
          </p:cNvPicPr>
          <p:nvPr>
            <p:ph type="pic" sz="quarter" idx="43"/>
          </p:nvPr>
        </p:nvPicPr>
        <p:blipFill>
          <a:blip r:embed="rId7" cstate="email">
            <a:extLst>
              <a:ext uri="{28A0092B-C50C-407E-A947-70E740481C1C}">
                <a14:useLocalDpi xmlns:a14="http://schemas.microsoft.com/office/drawing/2010/main" val="0"/>
              </a:ext>
            </a:extLst>
          </a:blip>
          <a:srcRect l="2987" r="2987"/>
          <a:stretch>
            <a:fillRect/>
          </a:stretch>
        </p:blipFill>
        <p:spPr>
          <a:xfrm>
            <a:off x="14690248" y="6858000"/>
            <a:ext cx="4276725" cy="5884862"/>
          </a:xfrm>
        </p:spPr>
      </p:pic>
      <p:sp>
        <p:nvSpPr>
          <p:cNvPr id="6" name="TextBox 18">
            <a:extLst>
              <a:ext uri="{FF2B5EF4-FFF2-40B4-BE49-F238E27FC236}">
                <a16:creationId xmlns:a16="http://schemas.microsoft.com/office/drawing/2014/main" id="{BA9BAAEC-8230-4F94-86FF-4685644E0F38}"/>
              </a:ext>
            </a:extLst>
          </p:cNvPr>
          <p:cNvSpPr txBox="1"/>
          <p:nvPr/>
        </p:nvSpPr>
        <p:spPr>
          <a:xfrm>
            <a:off x="3200679" y="279932"/>
            <a:ext cx="5918608" cy="923330"/>
          </a:xfrm>
          <a:prstGeom prst="rect">
            <a:avLst/>
          </a:prstGeom>
          <a:noFill/>
        </p:spPr>
        <p:txBody>
          <a:bodyPr wrap="none" rtlCol="0" anchor="ctr" anchorCtr="0">
            <a:spAutoFit/>
          </a:bodyPr>
          <a:lstStyle/>
          <a:p>
            <a:r>
              <a:rPr lang="en-GB" sz="5400" b="1" dirty="0">
                <a:solidFill>
                  <a:schemeClr val="accent1"/>
                </a:solidFill>
              </a:rPr>
              <a:t>1960s: The Spies </a:t>
            </a:r>
          </a:p>
        </p:txBody>
      </p:sp>
      <p:cxnSp>
        <p:nvCxnSpPr>
          <p:cNvPr id="7" name="Straight Connector 21">
            <a:extLst>
              <a:ext uri="{FF2B5EF4-FFF2-40B4-BE49-F238E27FC236}">
                <a16:creationId xmlns:a16="http://schemas.microsoft.com/office/drawing/2014/main" id="{BF31DBE2-9E4C-42E1-9FC8-6FF22A5CA1F0}"/>
              </a:ext>
            </a:extLst>
          </p:cNvPr>
          <p:cNvCxnSpPr/>
          <p:nvPr/>
        </p:nvCxnSpPr>
        <p:spPr>
          <a:xfrm>
            <a:off x="7957390" y="1203262"/>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AC5924E7-A671-4BC2-A08F-11D973751585}"/>
              </a:ext>
            </a:extLst>
          </p:cNvPr>
          <p:cNvCxnSpPr/>
          <p:nvPr/>
        </p:nvCxnSpPr>
        <p:spPr>
          <a:xfrm>
            <a:off x="8750560" y="1465823"/>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D6A5633-7D5E-4BFA-8CD9-3718E45A3A4D}"/>
              </a:ext>
            </a:extLst>
          </p:cNvPr>
          <p:cNvSpPr txBox="1"/>
          <p:nvPr/>
        </p:nvSpPr>
        <p:spPr>
          <a:xfrm>
            <a:off x="0" y="1791337"/>
            <a:ext cx="15033134" cy="9130063"/>
          </a:xfrm>
          <a:prstGeom prst="rect">
            <a:avLst/>
          </a:prstGeom>
          <a:noFill/>
        </p:spPr>
        <p:txBody>
          <a:bodyPr wrap="square" rtlCol="0">
            <a:spAutoFit/>
          </a:bodyPr>
          <a:lstStyle/>
          <a:p>
            <a:pPr marL="742950" indent="-742950">
              <a:lnSpc>
                <a:spcPct val="150000"/>
              </a:lnSpc>
              <a:buFont typeface="Arial" panose="020B0604020202020204" pitchFamily="34" charset="0"/>
              <a:buChar char="•"/>
            </a:pPr>
            <a:r>
              <a:rPr lang="en-GB" dirty="0">
                <a:solidFill>
                  <a:schemeClr val="tx2"/>
                </a:solidFill>
              </a:rPr>
              <a:t>American film companies supported financially the British cinema.</a:t>
            </a:r>
          </a:p>
          <a:p>
            <a:pPr marL="742950" indent="-742950">
              <a:lnSpc>
                <a:spcPct val="150000"/>
              </a:lnSpc>
              <a:buFont typeface="Arial" panose="020B0604020202020204" pitchFamily="34" charset="0"/>
              <a:buChar char="•"/>
            </a:pPr>
            <a:r>
              <a:rPr lang="en-GB" dirty="0">
                <a:solidFill>
                  <a:schemeClr val="tx2"/>
                </a:solidFill>
              </a:rPr>
              <a:t>Causes and Implications of the Spy Films Boom:</a:t>
            </a:r>
          </a:p>
          <a:p>
            <a:pPr marL="1657167" lvl="1" indent="-742950">
              <a:lnSpc>
                <a:spcPct val="150000"/>
              </a:lnSpc>
              <a:buFont typeface="+mj-lt"/>
              <a:buAutoNum type="arabicPeriod"/>
            </a:pPr>
            <a:r>
              <a:rPr lang="en-GB" b="1" dirty="0">
                <a:solidFill>
                  <a:schemeClr val="tx2"/>
                </a:solidFill>
              </a:rPr>
              <a:t>Socialisation of politics</a:t>
            </a:r>
            <a:r>
              <a:rPr lang="en-GB" dirty="0">
                <a:solidFill>
                  <a:schemeClr val="tx2"/>
                </a:solidFill>
              </a:rPr>
              <a:t>: Demands for democratic participation and partnership by ordinary people forced into the open the remaining hidden, secret organs of the State.</a:t>
            </a:r>
          </a:p>
          <a:p>
            <a:pPr marL="1657167" lvl="1" indent="-742950">
              <a:lnSpc>
                <a:spcPct val="150000"/>
              </a:lnSpc>
              <a:buFont typeface="+mj-lt"/>
              <a:buAutoNum type="arabicPeriod"/>
            </a:pPr>
            <a:r>
              <a:rPr lang="en-GB" b="1" dirty="0">
                <a:solidFill>
                  <a:schemeClr val="tx2"/>
                </a:solidFill>
              </a:rPr>
              <a:t>Cold War a “war in the mind”</a:t>
            </a:r>
            <a:r>
              <a:rPr lang="en-GB" dirty="0">
                <a:solidFill>
                  <a:schemeClr val="tx2"/>
                </a:solidFill>
              </a:rPr>
              <a:t>: the participants anticipated hypothetical scenarios and projected their own thinking onto their respective opponents.</a:t>
            </a:r>
          </a:p>
          <a:p>
            <a:pPr marL="1657167" lvl="1" indent="-742950">
              <a:lnSpc>
                <a:spcPct val="150000"/>
              </a:lnSpc>
              <a:buFont typeface="+mj-lt"/>
              <a:buAutoNum type="arabicPeriod"/>
            </a:pPr>
            <a:r>
              <a:rPr lang="en-GB" b="1" dirty="0">
                <a:solidFill>
                  <a:schemeClr val="tx2"/>
                </a:solidFill>
              </a:rPr>
              <a:t>The adaptation of spy novels</a:t>
            </a:r>
            <a:r>
              <a:rPr lang="en-GB" dirty="0">
                <a:solidFill>
                  <a:schemeClr val="tx2"/>
                </a:solidFill>
              </a:rPr>
              <a:t> </a:t>
            </a:r>
          </a:p>
          <a:p>
            <a:pPr marL="1657167" lvl="1" indent="-742950">
              <a:lnSpc>
                <a:spcPct val="150000"/>
              </a:lnSpc>
              <a:buFont typeface="+mj-lt"/>
              <a:buAutoNum type="arabicPeriod"/>
            </a:pPr>
            <a:r>
              <a:rPr lang="en-GB" b="1" dirty="0">
                <a:solidFill>
                  <a:schemeClr val="tx2"/>
                </a:solidFill>
              </a:rPr>
              <a:t>New features</a:t>
            </a:r>
            <a:r>
              <a:rPr lang="en-GB" dirty="0">
                <a:solidFill>
                  <a:schemeClr val="tx2"/>
                </a:solidFill>
              </a:rPr>
              <a:t>: special effects and action-packed scripts</a:t>
            </a:r>
          </a:p>
          <a:p>
            <a:pPr marL="742950" indent="-742950">
              <a:lnSpc>
                <a:spcPct val="150000"/>
              </a:lnSpc>
              <a:buFont typeface="Arial" panose="020B0604020202020204" pitchFamily="34" charset="0"/>
              <a:buChar char="•"/>
            </a:pPr>
            <a:endParaRPr lang="en-GB" dirty="0">
              <a:solidFill>
                <a:schemeClr val="tx2"/>
              </a:solidFill>
            </a:endParaRPr>
          </a:p>
        </p:txBody>
      </p:sp>
      <p:sp>
        <p:nvSpPr>
          <p:cNvPr id="3" name="Rectángulo 2">
            <a:extLst>
              <a:ext uri="{FF2B5EF4-FFF2-40B4-BE49-F238E27FC236}">
                <a16:creationId xmlns:a16="http://schemas.microsoft.com/office/drawing/2014/main" id="{05495BE0-C443-4FFB-8818-7BF97FB6C586}"/>
              </a:ext>
            </a:extLst>
          </p:cNvPr>
          <p:cNvSpPr/>
          <p:nvPr/>
        </p:nvSpPr>
        <p:spPr>
          <a:xfrm>
            <a:off x="676547" y="10507291"/>
            <a:ext cx="12346336" cy="2834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gency FB" panose="020B0503020202020204" pitchFamily="34" charset="0"/>
              </a:rPr>
              <a:t>Eastern Spy films:</a:t>
            </a:r>
          </a:p>
          <a:p>
            <a:pPr marL="742950" indent="-742950">
              <a:buFont typeface="+mj-lt"/>
              <a:buAutoNum type="arabicPeriod"/>
            </a:pPr>
            <a:r>
              <a:rPr lang="en-US" sz="4800" dirty="0">
                <a:latin typeface="Agency FB" panose="020B0503020202020204" pitchFamily="34" charset="0"/>
              </a:rPr>
              <a:t>Trumpeted the superior values of socialism</a:t>
            </a:r>
          </a:p>
          <a:p>
            <a:pPr marL="742950" indent="-742950">
              <a:buFont typeface="+mj-lt"/>
              <a:buAutoNum type="arabicPeriod"/>
            </a:pPr>
            <a:r>
              <a:rPr lang="en-US" sz="4800" dirty="0">
                <a:latin typeface="Agency FB" panose="020B0503020202020204" pitchFamily="34" charset="0"/>
              </a:rPr>
              <a:t>A means of critical reflection on the logic of the Cold War</a:t>
            </a:r>
          </a:p>
        </p:txBody>
      </p:sp>
      <p:sp>
        <p:nvSpPr>
          <p:cNvPr id="10" name="CuadroTexto 9">
            <a:extLst>
              <a:ext uri="{FF2B5EF4-FFF2-40B4-BE49-F238E27FC236}">
                <a16:creationId xmlns:a16="http://schemas.microsoft.com/office/drawing/2014/main" id="{2ECDBACC-7A8D-4D8E-94DA-B31BDE55BE8D}"/>
              </a:ext>
            </a:extLst>
          </p:cNvPr>
          <p:cNvSpPr txBox="1"/>
          <p:nvPr/>
        </p:nvSpPr>
        <p:spPr>
          <a:xfrm>
            <a:off x="13944601" y="13097376"/>
            <a:ext cx="10433049" cy="646331"/>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rPr>
              <a:t>https://www.bpb.de/gesellschaft/bildung/filmbildung/63199/the-cold-war-in-the-cinema</a:t>
            </a:r>
          </a:p>
        </p:txBody>
      </p:sp>
      <p:pic>
        <p:nvPicPr>
          <p:cNvPr id="11" name="Imagen 10">
            <a:extLst>
              <a:ext uri="{FF2B5EF4-FFF2-40B4-BE49-F238E27FC236}">
                <a16:creationId xmlns:a16="http://schemas.microsoft.com/office/drawing/2014/main" id="{3FD34E26-8019-4686-9FB6-4EF296ADA2FC}"/>
              </a:ext>
            </a:extLst>
          </p:cNvPr>
          <p:cNvPicPr>
            <a:picLocks noChangeAspect="1"/>
          </p:cNvPicPr>
          <p:nvPr/>
        </p:nvPicPr>
        <p:blipFill>
          <a:blip r:embed="rId8"/>
          <a:stretch>
            <a:fillRect/>
          </a:stretch>
        </p:blipFill>
        <p:spPr>
          <a:xfrm>
            <a:off x="0" y="13082977"/>
            <a:ext cx="1971675" cy="685799"/>
          </a:xfrm>
          <a:prstGeom prst="rect">
            <a:avLst/>
          </a:prstGeom>
        </p:spPr>
      </p:pic>
    </p:spTree>
    <p:extLst>
      <p:ext uri="{BB962C8B-B14F-4D97-AF65-F5344CB8AC3E}">
        <p14:creationId xmlns:p14="http://schemas.microsoft.com/office/powerpoint/2010/main" val="230484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a:extLst>
              <a:ext uri="{FF2B5EF4-FFF2-40B4-BE49-F238E27FC236}">
                <a16:creationId xmlns:a16="http://schemas.microsoft.com/office/drawing/2014/main" id="{BA9BAAEC-8230-4F94-86FF-4685644E0F38}"/>
              </a:ext>
            </a:extLst>
          </p:cNvPr>
          <p:cNvSpPr txBox="1"/>
          <p:nvPr/>
        </p:nvSpPr>
        <p:spPr>
          <a:xfrm>
            <a:off x="12580647" y="243796"/>
            <a:ext cx="8697959" cy="923330"/>
          </a:xfrm>
          <a:prstGeom prst="rect">
            <a:avLst/>
          </a:prstGeom>
          <a:noFill/>
        </p:spPr>
        <p:txBody>
          <a:bodyPr wrap="none" rtlCol="0" anchor="ctr" anchorCtr="0">
            <a:spAutoFit/>
          </a:bodyPr>
          <a:lstStyle/>
          <a:p>
            <a:r>
              <a:rPr lang="en-GB" sz="5400" b="1" dirty="0">
                <a:solidFill>
                  <a:schemeClr val="accent1"/>
                </a:solidFill>
              </a:rPr>
              <a:t>1970s: The Monty Python </a:t>
            </a:r>
          </a:p>
        </p:txBody>
      </p:sp>
      <p:cxnSp>
        <p:nvCxnSpPr>
          <p:cNvPr id="7" name="Straight Connector 21">
            <a:extLst>
              <a:ext uri="{FF2B5EF4-FFF2-40B4-BE49-F238E27FC236}">
                <a16:creationId xmlns:a16="http://schemas.microsoft.com/office/drawing/2014/main" id="{BF31DBE2-9E4C-42E1-9FC8-6FF22A5CA1F0}"/>
              </a:ext>
            </a:extLst>
          </p:cNvPr>
          <p:cNvCxnSpPr/>
          <p:nvPr/>
        </p:nvCxnSpPr>
        <p:spPr>
          <a:xfrm>
            <a:off x="17358565" y="1497510"/>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AC5924E7-A671-4BC2-A08F-11D973751585}"/>
              </a:ext>
            </a:extLst>
          </p:cNvPr>
          <p:cNvCxnSpPr/>
          <p:nvPr/>
        </p:nvCxnSpPr>
        <p:spPr>
          <a:xfrm>
            <a:off x="18151735" y="176007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D6A5633-7D5E-4BFA-8CD9-3718E45A3A4D}"/>
              </a:ext>
            </a:extLst>
          </p:cNvPr>
          <p:cNvSpPr txBox="1"/>
          <p:nvPr/>
        </p:nvSpPr>
        <p:spPr>
          <a:xfrm>
            <a:off x="8038934" y="1877470"/>
            <a:ext cx="16062323" cy="9961060"/>
          </a:xfrm>
          <a:prstGeom prst="rect">
            <a:avLst/>
          </a:prstGeom>
          <a:noFill/>
        </p:spPr>
        <p:txBody>
          <a:bodyPr wrap="square" rtlCol="0">
            <a:spAutoFit/>
          </a:bodyPr>
          <a:lstStyle/>
          <a:p>
            <a:pPr marL="742950" indent="-742950">
              <a:lnSpc>
                <a:spcPct val="150000"/>
              </a:lnSpc>
              <a:buFont typeface="Arial" panose="020B0604020202020204" pitchFamily="34" charset="0"/>
              <a:buChar char="•"/>
            </a:pPr>
            <a:r>
              <a:rPr lang="en-GB" dirty="0">
                <a:solidFill>
                  <a:schemeClr val="accent1"/>
                </a:solidFill>
              </a:rPr>
              <a:t>Group of Oxford educated comedians. </a:t>
            </a:r>
          </a:p>
          <a:p>
            <a:pPr marL="742950" indent="-742950">
              <a:lnSpc>
                <a:spcPct val="150000"/>
              </a:lnSpc>
              <a:buFont typeface="Arial" panose="020B0604020202020204" pitchFamily="34" charset="0"/>
              <a:buChar char="•"/>
            </a:pPr>
            <a:r>
              <a:rPr lang="en-GB" dirty="0">
                <a:solidFill>
                  <a:schemeClr val="accent1"/>
                </a:solidFill>
              </a:rPr>
              <a:t>Started as a British television comedy sketch</a:t>
            </a:r>
          </a:p>
          <a:p>
            <a:pPr marL="742950" indent="-742950">
              <a:lnSpc>
                <a:spcPct val="150000"/>
              </a:lnSpc>
              <a:buFont typeface="Arial" panose="020B0604020202020204" pitchFamily="34" charset="0"/>
              <a:buChar char="•"/>
            </a:pPr>
            <a:r>
              <a:rPr lang="en-GB" dirty="0">
                <a:solidFill>
                  <a:schemeClr val="accent1"/>
                </a:solidFill>
              </a:rPr>
              <a:t>A 1960s symbol of the social upheaval and youth-oriented counterculture.</a:t>
            </a:r>
          </a:p>
          <a:p>
            <a:pPr marL="742950" indent="-742950">
              <a:lnSpc>
                <a:spcPct val="150000"/>
              </a:lnSpc>
              <a:buFont typeface="Arial" panose="020B0604020202020204" pitchFamily="34" charset="0"/>
              <a:buChar char="•"/>
            </a:pPr>
            <a:r>
              <a:rPr lang="en-GB" dirty="0">
                <a:solidFill>
                  <a:schemeClr val="accent1"/>
                </a:solidFill>
              </a:rPr>
              <a:t>They produce daring, surreal, unorthodox and untraditional </a:t>
            </a:r>
            <a:r>
              <a:rPr lang="en-GB" dirty="0">
                <a:solidFill>
                  <a:schemeClr val="accent1"/>
                </a:solidFill>
                <a:hlinkClick r:id="rId2"/>
              </a:rPr>
              <a:t>sketches</a:t>
            </a:r>
            <a:r>
              <a:rPr lang="en-GB" dirty="0">
                <a:solidFill>
                  <a:schemeClr val="accent1"/>
                </a:solidFill>
              </a:rPr>
              <a:t>. </a:t>
            </a:r>
          </a:p>
          <a:p>
            <a:pPr marL="742950" indent="-742950">
              <a:lnSpc>
                <a:spcPct val="150000"/>
              </a:lnSpc>
              <a:buFont typeface="Arial" panose="020B0604020202020204" pitchFamily="34" charset="0"/>
              <a:buChar char="•"/>
            </a:pPr>
            <a:r>
              <a:rPr lang="en-GB" dirty="0">
                <a:solidFill>
                  <a:schemeClr val="accent1"/>
                </a:solidFill>
              </a:rPr>
              <a:t>Their humour was sarcastic, scatological, and intellectual.</a:t>
            </a:r>
          </a:p>
          <a:p>
            <a:pPr marL="742950" indent="-742950">
              <a:lnSpc>
                <a:spcPct val="150000"/>
              </a:lnSpc>
              <a:buFont typeface="Arial" panose="020B0604020202020204" pitchFamily="34" charset="0"/>
              <a:buChar char="•"/>
            </a:pPr>
            <a:r>
              <a:rPr lang="en-GB" dirty="0">
                <a:solidFill>
                  <a:schemeClr val="accent1"/>
                </a:solidFill>
              </a:rPr>
              <a:t>Satirise the idiosyncrasies of British life</a:t>
            </a:r>
          </a:p>
          <a:p>
            <a:pPr marL="742950" indent="-742950">
              <a:lnSpc>
                <a:spcPct val="150000"/>
              </a:lnSpc>
              <a:buFont typeface="Arial" panose="020B0604020202020204" pitchFamily="34" charset="0"/>
              <a:buChar char="•"/>
            </a:pPr>
            <a:r>
              <a:rPr lang="en-GB" dirty="0">
                <a:solidFill>
                  <a:schemeClr val="accent1"/>
                </a:solidFill>
              </a:rPr>
              <a:t>Use of stream of consciousness technique in the sketches. </a:t>
            </a:r>
          </a:p>
          <a:p>
            <a:pPr marL="742950" indent="-742950">
              <a:lnSpc>
                <a:spcPct val="150000"/>
              </a:lnSpc>
              <a:buFont typeface="Arial" panose="020B0604020202020204" pitchFamily="34" charset="0"/>
              <a:buChar char="•"/>
            </a:pPr>
            <a:r>
              <a:rPr lang="en-GB" dirty="0">
                <a:solidFill>
                  <a:schemeClr val="accent1"/>
                </a:solidFill>
              </a:rPr>
              <a:t>Scripts were democratically written: </a:t>
            </a:r>
            <a:r>
              <a:rPr lang="en-GB" dirty="0" err="1">
                <a:solidFill>
                  <a:schemeClr val="accent1"/>
                </a:solidFill>
              </a:rPr>
              <a:t>i</a:t>
            </a:r>
            <a:r>
              <a:rPr lang="en-US" dirty="0">
                <a:solidFill>
                  <a:schemeClr val="accent1"/>
                </a:solidFill>
              </a:rPr>
              <a:t>f the majority found the idea to be humorous, it would be included in the show.</a:t>
            </a:r>
          </a:p>
          <a:p>
            <a:pPr marL="742950" indent="-742950">
              <a:lnSpc>
                <a:spcPct val="150000"/>
              </a:lnSpc>
              <a:buFont typeface="Arial" panose="020B0604020202020204" pitchFamily="34" charset="0"/>
              <a:buChar char="•"/>
            </a:pPr>
            <a:r>
              <a:rPr lang="en-US" dirty="0">
                <a:solidFill>
                  <a:schemeClr val="accent1"/>
                </a:solidFill>
              </a:rPr>
              <a:t>Difference in the conception of humor: </a:t>
            </a:r>
          </a:p>
          <a:p>
            <a:pPr marL="1657167" lvl="1" indent="-742950">
              <a:lnSpc>
                <a:spcPct val="150000"/>
              </a:lnSpc>
              <a:buFont typeface="Arial" panose="020B0604020202020204" pitchFamily="34" charset="0"/>
              <a:buChar char="•"/>
            </a:pPr>
            <a:r>
              <a:rPr lang="en-US" b="1" dirty="0">
                <a:solidFill>
                  <a:schemeClr val="accent1"/>
                </a:solidFill>
              </a:rPr>
              <a:t>Oxford-educated:</a:t>
            </a:r>
            <a:r>
              <a:rPr lang="en-US" dirty="0">
                <a:solidFill>
                  <a:schemeClr val="accent1"/>
                </a:solidFill>
              </a:rPr>
              <a:t> was more visual, and conceptually more bizarre</a:t>
            </a:r>
          </a:p>
          <a:p>
            <a:pPr marL="1657167" lvl="1" indent="-742950">
              <a:lnSpc>
                <a:spcPct val="150000"/>
              </a:lnSpc>
              <a:buFont typeface="Arial" panose="020B0604020202020204" pitchFamily="34" charset="0"/>
              <a:buChar char="•"/>
            </a:pPr>
            <a:r>
              <a:rPr lang="en-US" b="1" dirty="0">
                <a:solidFill>
                  <a:schemeClr val="accent1"/>
                </a:solidFill>
              </a:rPr>
              <a:t>Cambridge-educated: </a:t>
            </a:r>
            <a:r>
              <a:rPr lang="en-US" dirty="0">
                <a:solidFill>
                  <a:schemeClr val="accent1"/>
                </a:solidFill>
              </a:rPr>
              <a:t>more verbal and more aggressive</a:t>
            </a:r>
            <a:endParaRPr lang="en-GB" dirty="0">
              <a:solidFill>
                <a:schemeClr val="accent1"/>
              </a:solidFill>
            </a:endParaRPr>
          </a:p>
        </p:txBody>
      </p:sp>
      <p:sp>
        <p:nvSpPr>
          <p:cNvPr id="10" name="CuadroTexto 9">
            <a:extLst>
              <a:ext uri="{FF2B5EF4-FFF2-40B4-BE49-F238E27FC236}">
                <a16:creationId xmlns:a16="http://schemas.microsoft.com/office/drawing/2014/main" id="{2ECDBACC-7A8D-4D8E-94DA-B31BDE55BE8D}"/>
              </a:ext>
            </a:extLst>
          </p:cNvPr>
          <p:cNvSpPr txBox="1"/>
          <p:nvPr/>
        </p:nvSpPr>
        <p:spPr>
          <a:xfrm>
            <a:off x="13896808" y="12619916"/>
            <a:ext cx="10433049"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3"/>
              </a:rPr>
              <a:t>https://montypython.fandom.com/wiki/Monty_Python</a:t>
            </a:r>
            <a:endParaRPr lang="es-ES" sz="1800" dirty="0">
              <a:solidFill>
                <a:schemeClr val="accent1"/>
              </a:solidFill>
            </a:endParaRPr>
          </a:p>
          <a:p>
            <a:pPr algn="r"/>
            <a:r>
              <a:rPr lang="es-ES" sz="1800" dirty="0">
                <a:solidFill>
                  <a:schemeClr val="accent1"/>
                </a:solidFill>
                <a:hlinkClick r:id="rId4"/>
              </a:rPr>
              <a:t>https://www.britannica.com/topic/Monty-Pythons-Flying-Circus</a:t>
            </a:r>
            <a:r>
              <a:rPr lang="es-ES" sz="1800" dirty="0">
                <a:solidFill>
                  <a:schemeClr val="accent1"/>
                </a:solidFill>
              </a:rPr>
              <a:t> </a:t>
            </a:r>
          </a:p>
        </p:txBody>
      </p:sp>
      <p:pic>
        <p:nvPicPr>
          <p:cNvPr id="19" name="Marcador de posición de imagen 18">
            <a:hlinkClick r:id="rId5"/>
            <a:extLst>
              <a:ext uri="{FF2B5EF4-FFF2-40B4-BE49-F238E27FC236}">
                <a16:creationId xmlns:a16="http://schemas.microsoft.com/office/drawing/2014/main" id="{82D12EA1-641E-495B-B713-7D133342BD8C}"/>
              </a:ext>
            </a:extLst>
          </p:cNvPr>
          <p:cNvPicPr>
            <a:picLocks noGrp="1" noChangeAspect="1"/>
          </p:cNvPicPr>
          <p:nvPr>
            <p:ph type="pic" sz="quarter" idx="10"/>
          </p:nvPr>
        </p:nvPicPr>
        <p:blipFill>
          <a:blip r:embed="rId6"/>
          <a:srcRect l="9390" r="9390"/>
          <a:stretch>
            <a:fillRect/>
          </a:stretch>
        </p:blipFill>
        <p:spPr>
          <a:prstGeom prst="rect">
            <a:avLst/>
          </a:prstGeom>
        </p:spPr>
      </p:pic>
      <p:sp>
        <p:nvSpPr>
          <p:cNvPr id="20" name="Rectángulo 19">
            <a:extLst>
              <a:ext uri="{FF2B5EF4-FFF2-40B4-BE49-F238E27FC236}">
                <a16:creationId xmlns:a16="http://schemas.microsoft.com/office/drawing/2014/main" id="{4A1E871D-3437-4647-9C7D-CE557D958B65}"/>
              </a:ext>
            </a:extLst>
          </p:cNvPr>
          <p:cNvSpPr/>
          <p:nvPr/>
        </p:nvSpPr>
        <p:spPr>
          <a:xfrm>
            <a:off x="8515351" y="12548874"/>
            <a:ext cx="4600574" cy="994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Muchachada Nui?</a:t>
            </a:r>
          </a:p>
          <a:p>
            <a:pPr algn="ctr"/>
            <a:r>
              <a:rPr lang="es-ES" dirty="0"/>
              <a:t>La hora Chanante?</a:t>
            </a:r>
          </a:p>
        </p:txBody>
      </p:sp>
      <p:pic>
        <p:nvPicPr>
          <p:cNvPr id="3" name="Imagen 2">
            <a:extLst>
              <a:ext uri="{FF2B5EF4-FFF2-40B4-BE49-F238E27FC236}">
                <a16:creationId xmlns:a16="http://schemas.microsoft.com/office/drawing/2014/main" id="{7DD8FDCF-363C-4611-984B-865D35C7FD31}"/>
              </a:ext>
            </a:extLst>
          </p:cNvPr>
          <p:cNvPicPr>
            <a:picLocks noChangeAspect="1"/>
          </p:cNvPicPr>
          <p:nvPr/>
        </p:nvPicPr>
        <p:blipFill>
          <a:blip r:embed="rId7"/>
          <a:stretch>
            <a:fillRect/>
          </a:stretch>
        </p:blipFill>
        <p:spPr>
          <a:xfrm>
            <a:off x="13896808" y="12862486"/>
            <a:ext cx="2456901" cy="853514"/>
          </a:xfrm>
          <a:prstGeom prst="rect">
            <a:avLst/>
          </a:prstGeom>
        </p:spPr>
      </p:pic>
    </p:spTree>
    <p:extLst>
      <p:ext uri="{BB962C8B-B14F-4D97-AF65-F5344CB8AC3E}">
        <p14:creationId xmlns:p14="http://schemas.microsoft.com/office/powerpoint/2010/main" val="9050981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09B29D69-D6C5-43DA-B1F3-EB0E95201775}"/>
              </a:ext>
            </a:extLst>
          </p:cNvPr>
          <p:cNvSpPr txBox="1"/>
          <p:nvPr/>
        </p:nvSpPr>
        <p:spPr>
          <a:xfrm>
            <a:off x="10205622" y="100921"/>
            <a:ext cx="12875128" cy="923330"/>
          </a:xfrm>
          <a:prstGeom prst="rect">
            <a:avLst/>
          </a:prstGeom>
          <a:noFill/>
        </p:spPr>
        <p:txBody>
          <a:bodyPr wrap="none" rtlCol="0" anchor="ctr" anchorCtr="0">
            <a:spAutoFit/>
          </a:bodyPr>
          <a:lstStyle/>
          <a:p>
            <a:r>
              <a:rPr lang="es-ES" sz="5400" b="1" dirty="0">
                <a:solidFill>
                  <a:schemeClr val="accent1"/>
                </a:solidFill>
              </a:rPr>
              <a:t>80-90s:Thatcherism and British Cinema</a:t>
            </a:r>
          </a:p>
        </p:txBody>
      </p:sp>
      <p:cxnSp>
        <p:nvCxnSpPr>
          <p:cNvPr id="4" name="Straight Connector 21">
            <a:extLst>
              <a:ext uri="{FF2B5EF4-FFF2-40B4-BE49-F238E27FC236}">
                <a16:creationId xmlns:a16="http://schemas.microsoft.com/office/drawing/2014/main" id="{0FF6D7C1-1F32-440C-AB24-CA4C306BF6E8}"/>
              </a:ext>
            </a:extLst>
          </p:cNvPr>
          <p:cNvCxnSpPr/>
          <p:nvPr/>
        </p:nvCxnSpPr>
        <p:spPr>
          <a:xfrm>
            <a:off x="17358565" y="1497510"/>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21">
            <a:extLst>
              <a:ext uri="{FF2B5EF4-FFF2-40B4-BE49-F238E27FC236}">
                <a16:creationId xmlns:a16="http://schemas.microsoft.com/office/drawing/2014/main" id="{5DB17DA6-8D44-410C-B896-2788534430AD}"/>
              </a:ext>
            </a:extLst>
          </p:cNvPr>
          <p:cNvCxnSpPr/>
          <p:nvPr/>
        </p:nvCxnSpPr>
        <p:spPr>
          <a:xfrm>
            <a:off x="18151735" y="176007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3FFA04BD-3627-4190-BC61-07F1238279C6}"/>
              </a:ext>
            </a:extLst>
          </p:cNvPr>
          <p:cNvSpPr txBox="1"/>
          <p:nvPr/>
        </p:nvSpPr>
        <p:spPr>
          <a:xfrm>
            <a:off x="8143875" y="2026306"/>
            <a:ext cx="15833724" cy="8864543"/>
          </a:xfrm>
          <a:prstGeom prst="rect">
            <a:avLst/>
          </a:prstGeom>
          <a:noFill/>
        </p:spPr>
        <p:txBody>
          <a:bodyPr wrap="square" rtlCol="0">
            <a:spAutoFit/>
          </a:bodyPr>
          <a:lstStyle/>
          <a:p>
            <a:pPr marL="742950" indent="-742950">
              <a:lnSpc>
                <a:spcPct val="150000"/>
              </a:lnSpc>
              <a:buFont typeface="+mj-lt"/>
              <a:buAutoNum type="arabicPeriod"/>
            </a:pPr>
            <a:r>
              <a:rPr lang="en-US" sz="3200" dirty="0">
                <a:solidFill>
                  <a:schemeClr val="accent1"/>
                </a:solidFill>
              </a:rPr>
              <a:t>Policies of deregulation so to create a rapid free market in all industries, breaking down state monopolies and opening up new areas for competition.</a:t>
            </a:r>
          </a:p>
          <a:p>
            <a:pPr marL="742950" indent="-742950">
              <a:lnSpc>
                <a:spcPct val="150000"/>
              </a:lnSpc>
              <a:buFont typeface="+mj-lt"/>
              <a:buAutoNum type="arabicPeriod"/>
            </a:pPr>
            <a:r>
              <a:rPr lang="en-US" sz="3200" dirty="0">
                <a:solidFill>
                  <a:schemeClr val="accent1"/>
                </a:solidFill>
              </a:rPr>
              <a:t>Britain moved from being a society whose philosophy was based on collective solutions to a culture of free enterprise.</a:t>
            </a:r>
          </a:p>
          <a:p>
            <a:pPr marL="742950" indent="-742950">
              <a:lnSpc>
                <a:spcPct val="150000"/>
              </a:lnSpc>
              <a:buFont typeface="+mj-lt"/>
              <a:buAutoNum type="arabicPeriod"/>
            </a:pPr>
            <a:r>
              <a:rPr lang="en-US" sz="3200" dirty="0">
                <a:solidFill>
                  <a:schemeClr val="accent1"/>
                </a:solidFill>
              </a:rPr>
              <a:t>Thatcher’s program: </a:t>
            </a:r>
          </a:p>
          <a:p>
            <a:pPr marL="1657167" lvl="1" indent="-742950">
              <a:lnSpc>
                <a:spcPct val="150000"/>
              </a:lnSpc>
              <a:buFont typeface="+mj-lt"/>
              <a:buAutoNum type="arabicPeriod"/>
            </a:pPr>
            <a:r>
              <a:rPr lang="en-US" sz="3200" dirty="0">
                <a:solidFill>
                  <a:schemeClr val="accent1"/>
                </a:solidFill>
              </a:rPr>
              <a:t>Control of inflation</a:t>
            </a:r>
          </a:p>
          <a:p>
            <a:pPr marL="1657167" lvl="1" indent="-742950">
              <a:lnSpc>
                <a:spcPct val="150000"/>
              </a:lnSpc>
              <a:buFont typeface="+mj-lt"/>
              <a:buAutoNum type="arabicPeriod"/>
            </a:pPr>
            <a:r>
              <a:rPr lang="en-US" sz="3200" dirty="0">
                <a:solidFill>
                  <a:schemeClr val="accent1"/>
                </a:solidFill>
              </a:rPr>
              <a:t>Reduction of public expenditure. </a:t>
            </a:r>
          </a:p>
          <a:p>
            <a:pPr marL="1657167" lvl="1" indent="-742950">
              <a:lnSpc>
                <a:spcPct val="150000"/>
              </a:lnSpc>
              <a:buFont typeface="+mj-lt"/>
              <a:buAutoNum type="arabicPeriod"/>
            </a:pPr>
            <a:r>
              <a:rPr lang="en-US" sz="3200" dirty="0">
                <a:solidFill>
                  <a:schemeClr val="accent1"/>
                </a:solidFill>
              </a:rPr>
              <a:t>Reduction of taxation</a:t>
            </a:r>
          </a:p>
          <a:p>
            <a:pPr marL="1657167" lvl="1" indent="-742950">
              <a:lnSpc>
                <a:spcPct val="150000"/>
              </a:lnSpc>
              <a:buFont typeface="+mj-lt"/>
              <a:buAutoNum type="arabicPeriod"/>
            </a:pPr>
            <a:r>
              <a:rPr lang="en-US" sz="3200" dirty="0">
                <a:solidFill>
                  <a:schemeClr val="accent1"/>
                </a:solidFill>
              </a:rPr>
              <a:t>Reform the trade unions, and reduce its power</a:t>
            </a:r>
          </a:p>
          <a:p>
            <a:pPr marL="1657167" lvl="1" indent="-742950">
              <a:lnSpc>
                <a:spcPct val="150000"/>
              </a:lnSpc>
              <a:buFont typeface="+mj-lt"/>
              <a:buAutoNum type="arabicPeriod"/>
            </a:pPr>
            <a:r>
              <a:rPr lang="en-US" sz="3200" dirty="0">
                <a:solidFill>
                  <a:schemeClr val="accent1"/>
                </a:solidFill>
              </a:rPr>
              <a:t>Deregulate the labor market</a:t>
            </a:r>
          </a:p>
          <a:p>
            <a:pPr marL="1657167" lvl="1" indent="-742950">
              <a:lnSpc>
                <a:spcPct val="150000"/>
              </a:lnSpc>
              <a:buFont typeface="+mj-lt"/>
              <a:buAutoNum type="arabicPeriod"/>
            </a:pPr>
            <a:r>
              <a:rPr lang="en-US" sz="3200" dirty="0">
                <a:solidFill>
                  <a:schemeClr val="accent1"/>
                </a:solidFill>
              </a:rPr>
              <a:t>Privatization of the public own corporations.</a:t>
            </a:r>
          </a:p>
          <a:p>
            <a:pPr marL="1657167" lvl="1" indent="-742950">
              <a:lnSpc>
                <a:spcPct val="150000"/>
              </a:lnSpc>
              <a:buFont typeface="+mj-lt"/>
              <a:buAutoNum type="arabicPeriod"/>
            </a:pPr>
            <a:r>
              <a:rPr lang="en-US" sz="3200" dirty="0">
                <a:solidFill>
                  <a:schemeClr val="accent1"/>
                </a:solidFill>
              </a:rPr>
              <a:t>Victory in the Falkland's a rebirth of national spirit.  </a:t>
            </a:r>
            <a:endParaRPr lang="es-ES" sz="3200" dirty="0">
              <a:solidFill>
                <a:schemeClr val="accent1"/>
              </a:solidFill>
            </a:endParaRPr>
          </a:p>
        </p:txBody>
      </p:sp>
      <p:sp>
        <p:nvSpPr>
          <p:cNvPr id="9" name="Rectángulo 8">
            <a:extLst>
              <a:ext uri="{FF2B5EF4-FFF2-40B4-BE49-F238E27FC236}">
                <a16:creationId xmlns:a16="http://schemas.microsoft.com/office/drawing/2014/main" id="{D641422D-AF36-4D7F-AE5A-146AE3351230}"/>
              </a:ext>
            </a:extLst>
          </p:cNvPr>
          <p:cNvSpPr/>
          <p:nvPr/>
        </p:nvSpPr>
        <p:spPr>
          <a:xfrm>
            <a:off x="9144000" y="11157083"/>
            <a:ext cx="14316075" cy="188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Chariots of Fire embodied the values of the Thatcher administration (</a:t>
            </a:r>
            <a:r>
              <a:rPr lang="en-GB" sz="2800" i="1" dirty="0"/>
              <a:t>hard work, self-improvement, individualization with society</a:t>
            </a:r>
            <a:r>
              <a:rPr lang="en-GB" dirty="0"/>
              <a:t>)</a:t>
            </a:r>
          </a:p>
          <a:p>
            <a:pPr algn="ctr"/>
            <a:r>
              <a:rPr lang="en-GB" dirty="0"/>
              <a:t>The </a:t>
            </a:r>
            <a:r>
              <a:rPr lang="en-GB" dirty="0">
                <a:hlinkClick r:id="rId2"/>
              </a:rPr>
              <a:t>wining</a:t>
            </a:r>
            <a:r>
              <a:rPr lang="en-GB" dirty="0"/>
              <a:t> of the British boys was parallel to winning the Falklands.</a:t>
            </a:r>
          </a:p>
        </p:txBody>
      </p:sp>
      <p:pic>
        <p:nvPicPr>
          <p:cNvPr id="13" name="Marcador de posición de imagen 12">
            <a:extLst>
              <a:ext uri="{FF2B5EF4-FFF2-40B4-BE49-F238E27FC236}">
                <a16:creationId xmlns:a16="http://schemas.microsoft.com/office/drawing/2014/main" id="{34781754-B12A-463D-9903-6CD3B56C79A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127" r="4417"/>
          <a:stretch/>
        </p:blipFill>
        <p:spPr>
          <a:xfrm>
            <a:off x="1" y="0"/>
            <a:ext cx="7734465" cy="13716000"/>
          </a:xfrm>
        </p:spPr>
      </p:pic>
      <p:sp>
        <p:nvSpPr>
          <p:cNvPr id="14" name="CuadroTexto 13">
            <a:extLst>
              <a:ext uri="{FF2B5EF4-FFF2-40B4-BE49-F238E27FC236}">
                <a16:creationId xmlns:a16="http://schemas.microsoft.com/office/drawing/2014/main" id="{0991CAB1-09FB-4E86-A4B1-ADBCFC13C12E}"/>
              </a:ext>
            </a:extLst>
          </p:cNvPr>
          <p:cNvSpPr txBox="1"/>
          <p:nvPr/>
        </p:nvSpPr>
        <p:spPr>
          <a:xfrm>
            <a:off x="8401050" y="12943081"/>
            <a:ext cx="16107899" cy="646331"/>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rPr>
              <a:t>https://www2.bfi.org.uk/sites/bfi.org.uk/files/downloads/bfi-back-to-the-future-the-fall-and-rise-of-the-british-film-industry-in-the-1980s.pdf</a:t>
            </a:r>
          </a:p>
        </p:txBody>
      </p:sp>
      <p:pic>
        <p:nvPicPr>
          <p:cNvPr id="2" name="Imagen 1">
            <a:extLst>
              <a:ext uri="{FF2B5EF4-FFF2-40B4-BE49-F238E27FC236}">
                <a16:creationId xmlns:a16="http://schemas.microsoft.com/office/drawing/2014/main" id="{885669E0-3395-4B8C-A2DC-244DEC017FD1}"/>
              </a:ext>
            </a:extLst>
          </p:cNvPr>
          <p:cNvPicPr>
            <a:picLocks noChangeAspect="1"/>
          </p:cNvPicPr>
          <p:nvPr/>
        </p:nvPicPr>
        <p:blipFill>
          <a:blip r:embed="rId4"/>
          <a:stretch>
            <a:fillRect/>
          </a:stretch>
        </p:blipFill>
        <p:spPr>
          <a:xfrm>
            <a:off x="7729675" y="12946986"/>
            <a:ext cx="2085700" cy="724561"/>
          </a:xfrm>
          <a:prstGeom prst="rect">
            <a:avLst/>
          </a:prstGeom>
        </p:spPr>
      </p:pic>
    </p:spTree>
    <p:extLst>
      <p:ext uri="{BB962C8B-B14F-4D97-AF65-F5344CB8AC3E}">
        <p14:creationId xmlns:p14="http://schemas.microsoft.com/office/powerpoint/2010/main" val="14073616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Marcador de posición de imagen 33">
            <a:extLst>
              <a:ext uri="{FF2B5EF4-FFF2-40B4-BE49-F238E27FC236}">
                <a16:creationId xmlns:a16="http://schemas.microsoft.com/office/drawing/2014/main" id="{1EAAB37C-230E-4776-BE0E-04897B90EB41}"/>
              </a:ext>
            </a:extLst>
          </p:cNvPr>
          <p:cNvPicPr>
            <a:picLocks noGrp="1" noChangeAspect="1"/>
          </p:cNvPicPr>
          <p:nvPr>
            <p:ph type="pic" sz="quarter" idx="31"/>
          </p:nvPr>
        </p:nvPicPr>
        <p:blipFill>
          <a:blip r:embed="rId2" cstate="email">
            <a:extLst>
              <a:ext uri="{28A0092B-C50C-407E-A947-70E740481C1C}">
                <a14:useLocalDpi xmlns:a14="http://schemas.microsoft.com/office/drawing/2010/main" val="0"/>
              </a:ext>
            </a:extLst>
          </a:blip>
          <a:srcRect t="894" b="894"/>
          <a:stretch>
            <a:fillRect/>
          </a:stretch>
        </p:blipFill>
        <p:spPr>
          <a:xfrm>
            <a:off x="6710320" y="5429249"/>
            <a:ext cx="2505118" cy="3514725"/>
          </a:xfrm>
        </p:spPr>
      </p:pic>
      <p:pic>
        <p:nvPicPr>
          <p:cNvPr id="26" name="Marcador de posición de imagen 25">
            <a:extLst>
              <a:ext uri="{FF2B5EF4-FFF2-40B4-BE49-F238E27FC236}">
                <a16:creationId xmlns:a16="http://schemas.microsoft.com/office/drawing/2014/main" id="{42E161D2-09E7-4BCD-BF50-4D4698EEBACF}"/>
              </a:ext>
            </a:extLst>
          </p:cNvPr>
          <p:cNvPicPr>
            <a:picLocks noGrp="1" noChangeAspect="1"/>
          </p:cNvPicPr>
          <p:nvPr>
            <p:ph type="pic" sz="quarter" idx="32"/>
          </p:nvPr>
        </p:nvPicPr>
        <p:blipFill>
          <a:blip r:embed="rId3" cstate="email">
            <a:extLst>
              <a:ext uri="{28A0092B-C50C-407E-A947-70E740481C1C}">
                <a14:useLocalDpi xmlns:a14="http://schemas.microsoft.com/office/drawing/2010/main" val="0"/>
              </a:ext>
            </a:extLst>
          </a:blip>
          <a:srcRect l="454" r="454"/>
          <a:stretch>
            <a:fillRect/>
          </a:stretch>
        </p:blipFill>
        <p:spPr>
          <a:xfrm>
            <a:off x="7135813" y="9652000"/>
            <a:ext cx="2249487" cy="3163888"/>
          </a:xfrm>
        </p:spPr>
      </p:pic>
      <p:pic>
        <p:nvPicPr>
          <p:cNvPr id="32" name="Marcador de posición de imagen 31">
            <a:extLst>
              <a:ext uri="{FF2B5EF4-FFF2-40B4-BE49-F238E27FC236}">
                <a16:creationId xmlns:a16="http://schemas.microsoft.com/office/drawing/2014/main" id="{15459071-A71F-45F1-B54F-4DBD7F5DB4AA}"/>
              </a:ext>
            </a:extLst>
          </p:cNvPr>
          <p:cNvPicPr>
            <a:picLocks noGrp="1" noChangeAspect="1"/>
          </p:cNvPicPr>
          <p:nvPr>
            <p:ph type="pic" sz="quarter" idx="33"/>
          </p:nvPr>
        </p:nvPicPr>
        <p:blipFill>
          <a:blip r:embed="rId4" cstate="email">
            <a:extLst>
              <a:ext uri="{28A0092B-C50C-407E-A947-70E740481C1C}">
                <a14:useLocalDpi xmlns:a14="http://schemas.microsoft.com/office/drawing/2010/main" val="0"/>
              </a:ext>
            </a:extLst>
          </a:blip>
          <a:srcRect t="5393" b="5393"/>
          <a:stretch>
            <a:fillRect/>
          </a:stretch>
        </p:blipFill>
        <p:spPr>
          <a:xfrm>
            <a:off x="450850" y="9632950"/>
            <a:ext cx="2209800" cy="3082925"/>
          </a:xfrm>
        </p:spPr>
      </p:pic>
      <p:pic>
        <p:nvPicPr>
          <p:cNvPr id="28" name="Marcador de posición de imagen 27">
            <a:extLst>
              <a:ext uri="{FF2B5EF4-FFF2-40B4-BE49-F238E27FC236}">
                <a16:creationId xmlns:a16="http://schemas.microsoft.com/office/drawing/2014/main" id="{08379261-25ED-4B0D-87B0-798B8D8527F2}"/>
              </a:ext>
            </a:extLst>
          </p:cNvPr>
          <p:cNvPicPr>
            <a:picLocks noGrp="1" noChangeAspect="1"/>
          </p:cNvPicPr>
          <p:nvPr>
            <p:ph type="pic" sz="quarter" idx="36"/>
          </p:nvPr>
        </p:nvPicPr>
        <p:blipFill>
          <a:blip r:embed="rId5" cstate="email">
            <a:extLst>
              <a:ext uri="{28A0092B-C50C-407E-A947-70E740481C1C}">
                <a14:useLocalDpi xmlns:a14="http://schemas.microsoft.com/office/drawing/2010/main" val="0"/>
              </a:ext>
            </a:extLst>
          </a:blip>
          <a:srcRect t="1923" b="1923"/>
          <a:stretch>
            <a:fillRect/>
          </a:stretch>
        </p:blipFill>
        <p:spPr>
          <a:xfrm>
            <a:off x="6997700" y="1143000"/>
            <a:ext cx="2209800" cy="3163888"/>
          </a:xfrm>
        </p:spPr>
      </p:pic>
      <p:pic>
        <p:nvPicPr>
          <p:cNvPr id="22" name="Marcador de posición de imagen 21">
            <a:extLst>
              <a:ext uri="{FF2B5EF4-FFF2-40B4-BE49-F238E27FC236}">
                <a16:creationId xmlns:a16="http://schemas.microsoft.com/office/drawing/2014/main" id="{A30F25D7-7F14-46F5-AFD8-4B2B35E622BB}"/>
              </a:ext>
            </a:extLst>
          </p:cNvPr>
          <p:cNvPicPr>
            <a:picLocks noGrp="1" noChangeAspect="1"/>
          </p:cNvPicPr>
          <p:nvPr>
            <p:ph type="pic" sz="quarter" idx="37"/>
          </p:nvPr>
        </p:nvPicPr>
        <p:blipFill>
          <a:blip r:embed="rId6" cstate="email">
            <a:extLst>
              <a:ext uri="{28A0092B-C50C-407E-A947-70E740481C1C}">
                <a14:useLocalDpi xmlns:a14="http://schemas.microsoft.com/office/drawing/2010/main" val="0"/>
              </a:ext>
            </a:extLst>
          </a:blip>
          <a:srcRect t="3845" b="3845"/>
          <a:stretch>
            <a:fillRect/>
          </a:stretch>
        </p:blipFill>
        <p:spPr>
          <a:xfrm>
            <a:off x="215900" y="1119188"/>
            <a:ext cx="2209800" cy="3081337"/>
          </a:xfrm>
        </p:spPr>
      </p:pic>
      <p:pic>
        <p:nvPicPr>
          <p:cNvPr id="30" name="Marcador de posición de imagen 29">
            <a:extLst>
              <a:ext uri="{FF2B5EF4-FFF2-40B4-BE49-F238E27FC236}">
                <a16:creationId xmlns:a16="http://schemas.microsoft.com/office/drawing/2014/main" id="{65F8D166-89BA-41D5-B96F-468E2BEF3F92}"/>
              </a:ext>
            </a:extLst>
          </p:cNvPr>
          <p:cNvPicPr>
            <a:picLocks noGrp="1" noChangeAspect="1"/>
          </p:cNvPicPr>
          <p:nvPr>
            <p:ph type="pic" sz="quarter" idx="29"/>
          </p:nvPr>
        </p:nvPicPr>
        <p:blipFill>
          <a:blip r:embed="rId7" cstate="email">
            <a:extLst>
              <a:ext uri="{28A0092B-C50C-407E-A947-70E740481C1C}">
                <a14:useLocalDpi xmlns:a14="http://schemas.microsoft.com/office/drawing/2010/main" val="0"/>
              </a:ext>
            </a:extLst>
          </a:blip>
          <a:srcRect t="2931" b="2931"/>
          <a:stretch>
            <a:fillRect/>
          </a:stretch>
        </p:blipFill>
        <p:spPr>
          <a:xfrm>
            <a:off x="450849" y="5429249"/>
            <a:ext cx="2506791" cy="3497261"/>
          </a:xfrm>
        </p:spPr>
      </p:pic>
      <p:pic>
        <p:nvPicPr>
          <p:cNvPr id="24" name="Marcador de posición de imagen 23">
            <a:extLst>
              <a:ext uri="{FF2B5EF4-FFF2-40B4-BE49-F238E27FC236}">
                <a16:creationId xmlns:a16="http://schemas.microsoft.com/office/drawing/2014/main" id="{1C789FCC-FD15-4D11-A5CD-B1841CD6F889}"/>
              </a:ext>
            </a:extLst>
          </p:cNvPr>
          <p:cNvPicPr>
            <a:picLocks noGrp="1" noChangeAspect="1"/>
          </p:cNvPicPr>
          <p:nvPr>
            <p:ph type="pic" sz="quarter" idx="38"/>
          </p:nvPr>
        </p:nvPicPr>
        <p:blipFill rotWithShape="1">
          <a:blip r:embed="rId8" cstate="email">
            <a:extLst>
              <a:ext uri="{28A0092B-C50C-407E-A947-70E740481C1C}">
                <a14:useLocalDpi xmlns:a14="http://schemas.microsoft.com/office/drawing/2010/main" val="0"/>
              </a:ext>
            </a:extLst>
          </a:blip>
          <a:srcRect t="7213" b="25435"/>
          <a:stretch/>
        </p:blipFill>
        <p:spPr>
          <a:xfrm>
            <a:off x="3057525" y="9224963"/>
            <a:ext cx="3568700" cy="3590925"/>
          </a:xfrm>
        </p:spPr>
      </p:pic>
      <p:pic>
        <p:nvPicPr>
          <p:cNvPr id="20" name="Marcador de posición de imagen 19">
            <a:extLst>
              <a:ext uri="{FF2B5EF4-FFF2-40B4-BE49-F238E27FC236}">
                <a16:creationId xmlns:a16="http://schemas.microsoft.com/office/drawing/2014/main" id="{C47E12DA-332A-4273-9B59-69C186EB2852}"/>
              </a:ext>
            </a:extLst>
          </p:cNvPr>
          <p:cNvPicPr>
            <a:picLocks noGrp="1" noChangeAspect="1"/>
          </p:cNvPicPr>
          <p:nvPr>
            <p:ph type="pic" sz="quarter" idx="39"/>
          </p:nvPr>
        </p:nvPicPr>
        <p:blipFill rotWithShape="1">
          <a:blip r:embed="rId9" cstate="email">
            <a:extLst>
              <a:ext uri="{28A0092B-C50C-407E-A947-70E740481C1C}">
                <a14:useLocalDpi xmlns:a14="http://schemas.microsoft.com/office/drawing/2010/main" val="0"/>
              </a:ext>
            </a:extLst>
          </a:blip>
          <a:srcRect l="-1154" t="-1260" r="1154" b="27363"/>
          <a:stretch/>
        </p:blipFill>
        <p:spPr>
          <a:xfrm>
            <a:off x="3000375" y="1081088"/>
            <a:ext cx="3568700" cy="3590925"/>
          </a:xfrm>
        </p:spPr>
      </p:pic>
      <p:sp>
        <p:nvSpPr>
          <p:cNvPr id="3" name="TextBox 18">
            <a:extLst>
              <a:ext uri="{FF2B5EF4-FFF2-40B4-BE49-F238E27FC236}">
                <a16:creationId xmlns:a16="http://schemas.microsoft.com/office/drawing/2014/main" id="{09B29D69-D6C5-43DA-B1F3-EB0E95201775}"/>
              </a:ext>
            </a:extLst>
          </p:cNvPr>
          <p:cNvSpPr txBox="1"/>
          <p:nvPr/>
        </p:nvSpPr>
        <p:spPr>
          <a:xfrm>
            <a:off x="10205622" y="100921"/>
            <a:ext cx="12875128" cy="923330"/>
          </a:xfrm>
          <a:prstGeom prst="rect">
            <a:avLst/>
          </a:prstGeom>
          <a:noFill/>
        </p:spPr>
        <p:txBody>
          <a:bodyPr wrap="none" rtlCol="0" anchor="ctr" anchorCtr="0">
            <a:spAutoFit/>
          </a:bodyPr>
          <a:lstStyle/>
          <a:p>
            <a:r>
              <a:rPr lang="es-ES" sz="5400" b="1" dirty="0">
                <a:solidFill>
                  <a:schemeClr val="accent1"/>
                </a:solidFill>
              </a:rPr>
              <a:t>80-90s:Thatcherism and British Cinema</a:t>
            </a:r>
          </a:p>
        </p:txBody>
      </p:sp>
      <p:cxnSp>
        <p:nvCxnSpPr>
          <p:cNvPr id="4" name="Straight Connector 21">
            <a:extLst>
              <a:ext uri="{FF2B5EF4-FFF2-40B4-BE49-F238E27FC236}">
                <a16:creationId xmlns:a16="http://schemas.microsoft.com/office/drawing/2014/main" id="{0FF6D7C1-1F32-440C-AB24-CA4C306BF6E8}"/>
              </a:ext>
            </a:extLst>
          </p:cNvPr>
          <p:cNvCxnSpPr/>
          <p:nvPr/>
        </p:nvCxnSpPr>
        <p:spPr>
          <a:xfrm>
            <a:off x="17358565" y="1497510"/>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21">
            <a:extLst>
              <a:ext uri="{FF2B5EF4-FFF2-40B4-BE49-F238E27FC236}">
                <a16:creationId xmlns:a16="http://schemas.microsoft.com/office/drawing/2014/main" id="{5DB17DA6-8D44-410C-B896-2788534430AD}"/>
              </a:ext>
            </a:extLst>
          </p:cNvPr>
          <p:cNvCxnSpPr/>
          <p:nvPr/>
        </p:nvCxnSpPr>
        <p:spPr>
          <a:xfrm>
            <a:off x="18151735" y="176007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3FFA04BD-3627-4190-BC61-07F1238279C6}"/>
              </a:ext>
            </a:extLst>
          </p:cNvPr>
          <p:cNvSpPr txBox="1"/>
          <p:nvPr/>
        </p:nvSpPr>
        <p:spPr>
          <a:xfrm>
            <a:off x="9516659" y="1731767"/>
            <a:ext cx="14580976" cy="10792057"/>
          </a:xfrm>
          <a:prstGeom prst="rect">
            <a:avLst/>
          </a:prstGeom>
          <a:noFill/>
        </p:spPr>
        <p:txBody>
          <a:bodyPr wrap="square" rtlCol="0">
            <a:spAutoFit/>
          </a:bodyPr>
          <a:lstStyle/>
          <a:p>
            <a:pPr>
              <a:lnSpc>
                <a:spcPct val="150000"/>
              </a:lnSpc>
            </a:pPr>
            <a:r>
              <a:rPr lang="en-GB" dirty="0">
                <a:solidFill>
                  <a:schemeClr val="accent1"/>
                </a:solidFill>
              </a:rPr>
              <a:t>There are two different currents in the portrait of the Working class: </a:t>
            </a:r>
          </a:p>
          <a:p>
            <a:pPr marL="742950" indent="-742950">
              <a:lnSpc>
                <a:spcPct val="150000"/>
              </a:lnSpc>
              <a:buFont typeface="+mj-lt"/>
              <a:buAutoNum type="arabicPeriod"/>
            </a:pPr>
            <a:r>
              <a:rPr lang="en-GB" b="1" dirty="0">
                <a:solidFill>
                  <a:schemeClr val="accent1"/>
                </a:solidFill>
              </a:rPr>
              <a:t>Visceral depiction</a:t>
            </a:r>
            <a:r>
              <a:rPr lang="en-GB" dirty="0">
                <a:solidFill>
                  <a:schemeClr val="accent1"/>
                </a:solidFill>
              </a:rPr>
              <a:t>: it shows how the class system affects negatively (almost violently) the family life, the relationships and even the growing up. </a:t>
            </a:r>
          </a:p>
          <a:p>
            <a:pPr marL="1657167" lvl="1" indent="-742950">
              <a:lnSpc>
                <a:spcPct val="150000"/>
              </a:lnSpc>
              <a:buFont typeface="+mj-lt"/>
              <a:buAutoNum type="arabicPeriod"/>
            </a:pPr>
            <a:r>
              <a:rPr lang="en-GB" dirty="0" err="1">
                <a:solidFill>
                  <a:schemeClr val="accent1"/>
                </a:solidFill>
                <a:hlinkClick r:id="rId10"/>
              </a:rPr>
              <a:t>Kes</a:t>
            </a:r>
            <a:r>
              <a:rPr lang="en-GB" dirty="0">
                <a:solidFill>
                  <a:schemeClr val="accent1"/>
                </a:solidFill>
              </a:rPr>
              <a:t> </a:t>
            </a:r>
          </a:p>
          <a:p>
            <a:pPr marL="1657167" lvl="1" indent="-742950">
              <a:lnSpc>
                <a:spcPct val="150000"/>
              </a:lnSpc>
              <a:buFont typeface="+mj-lt"/>
              <a:buAutoNum type="arabicPeriod"/>
            </a:pPr>
            <a:r>
              <a:rPr lang="en-GB" dirty="0">
                <a:solidFill>
                  <a:schemeClr val="accent1"/>
                </a:solidFill>
              </a:rPr>
              <a:t>This Is England</a:t>
            </a:r>
          </a:p>
          <a:p>
            <a:pPr marL="1657167" lvl="1" indent="-742950">
              <a:lnSpc>
                <a:spcPct val="150000"/>
              </a:lnSpc>
              <a:buFont typeface="+mj-lt"/>
              <a:buAutoNum type="arabicPeriod"/>
            </a:pPr>
            <a:r>
              <a:rPr lang="en-GB" dirty="0">
                <a:solidFill>
                  <a:schemeClr val="accent1"/>
                </a:solidFill>
              </a:rPr>
              <a:t>I, Daniel Blake</a:t>
            </a:r>
          </a:p>
          <a:p>
            <a:pPr marL="742950" indent="-742950">
              <a:lnSpc>
                <a:spcPct val="150000"/>
              </a:lnSpc>
              <a:buFont typeface="+mj-lt"/>
              <a:buAutoNum type="arabicPeriod"/>
            </a:pPr>
            <a:r>
              <a:rPr lang="en-GB" b="1" dirty="0">
                <a:solidFill>
                  <a:schemeClr val="accent1"/>
                </a:solidFill>
              </a:rPr>
              <a:t>Stereotyped depiction</a:t>
            </a:r>
            <a:r>
              <a:rPr lang="en-GB" dirty="0">
                <a:solidFill>
                  <a:schemeClr val="accent1"/>
                </a:solidFill>
              </a:rPr>
              <a:t>: terraced housing, northern accents, macho males and the remains of grim industrial factories. Very much stereotyped and not very realistic. Its ends, however, have finals that seem to depict victory of the working class</a:t>
            </a:r>
          </a:p>
          <a:p>
            <a:pPr marL="1657167" lvl="1" indent="-742950">
              <a:lnSpc>
                <a:spcPct val="150000"/>
              </a:lnSpc>
              <a:buFont typeface="+mj-lt"/>
              <a:buAutoNum type="arabicPeriod"/>
            </a:pPr>
            <a:r>
              <a:rPr lang="en-GB" dirty="0">
                <a:solidFill>
                  <a:schemeClr val="accent1"/>
                </a:solidFill>
              </a:rPr>
              <a:t>Full Monty</a:t>
            </a:r>
          </a:p>
          <a:p>
            <a:pPr marL="1657167" lvl="1" indent="-742950">
              <a:lnSpc>
                <a:spcPct val="150000"/>
              </a:lnSpc>
              <a:buFont typeface="+mj-lt"/>
              <a:buAutoNum type="arabicPeriod"/>
            </a:pPr>
            <a:r>
              <a:rPr lang="en-GB" dirty="0">
                <a:solidFill>
                  <a:schemeClr val="accent1"/>
                </a:solidFill>
              </a:rPr>
              <a:t>Billy Elliot</a:t>
            </a:r>
          </a:p>
        </p:txBody>
      </p:sp>
      <p:sp>
        <p:nvSpPr>
          <p:cNvPr id="35" name="CuadroTexto 34">
            <a:extLst>
              <a:ext uri="{FF2B5EF4-FFF2-40B4-BE49-F238E27FC236}">
                <a16:creationId xmlns:a16="http://schemas.microsoft.com/office/drawing/2014/main" id="{1550EB3D-5F16-47F5-AC3A-234EA8D4A785}"/>
              </a:ext>
            </a:extLst>
          </p:cNvPr>
          <p:cNvSpPr txBox="1"/>
          <p:nvPr/>
        </p:nvSpPr>
        <p:spPr>
          <a:xfrm>
            <a:off x="8401050" y="12815888"/>
            <a:ext cx="16107899"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11"/>
              </a:rPr>
              <a:t>https://aaronguthrie.medium.com/the-representation-of-class-in-contemporary-british-film-and-tv-afc5882dd7d3</a:t>
            </a:r>
            <a:endParaRPr lang="es-ES" sz="1800" dirty="0">
              <a:solidFill>
                <a:schemeClr val="accent1"/>
              </a:solidFill>
            </a:endParaRPr>
          </a:p>
          <a:p>
            <a:pPr algn="r"/>
            <a:r>
              <a:rPr lang="es-ES" sz="1800" dirty="0">
                <a:solidFill>
                  <a:schemeClr val="accent1"/>
                </a:solidFill>
              </a:rPr>
              <a:t>http://artsites.ucsc.edu/faculty/gustafson/FILM%20162.W10/readings/hill.britcinema.pdf</a:t>
            </a:r>
          </a:p>
        </p:txBody>
      </p:sp>
      <p:pic>
        <p:nvPicPr>
          <p:cNvPr id="2" name="Imagen 1">
            <a:extLst>
              <a:ext uri="{FF2B5EF4-FFF2-40B4-BE49-F238E27FC236}">
                <a16:creationId xmlns:a16="http://schemas.microsoft.com/office/drawing/2014/main" id="{B8F70A21-365D-4F31-B8E2-B6A7E25C418E}"/>
              </a:ext>
            </a:extLst>
          </p:cNvPr>
          <p:cNvPicPr>
            <a:picLocks noChangeAspect="1"/>
          </p:cNvPicPr>
          <p:nvPr/>
        </p:nvPicPr>
        <p:blipFill>
          <a:blip r:embed="rId12"/>
          <a:stretch>
            <a:fillRect/>
          </a:stretch>
        </p:blipFill>
        <p:spPr>
          <a:xfrm>
            <a:off x="9389659" y="12928813"/>
            <a:ext cx="2007744" cy="697479"/>
          </a:xfrm>
          <a:prstGeom prst="rect">
            <a:avLst/>
          </a:prstGeom>
        </p:spPr>
      </p:pic>
    </p:spTree>
    <p:extLst>
      <p:ext uri="{BB962C8B-B14F-4D97-AF65-F5344CB8AC3E}">
        <p14:creationId xmlns:p14="http://schemas.microsoft.com/office/powerpoint/2010/main" val="39077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a:extLst>
              <a:ext uri="{FF2B5EF4-FFF2-40B4-BE49-F238E27FC236}">
                <a16:creationId xmlns:a16="http://schemas.microsoft.com/office/drawing/2014/main" id="{B881BF8A-9E3C-4B5C-9629-60001F6B5F1F}"/>
              </a:ext>
            </a:extLst>
          </p:cNvPr>
          <p:cNvSpPr txBox="1"/>
          <p:nvPr/>
        </p:nvSpPr>
        <p:spPr>
          <a:xfrm>
            <a:off x="1990744" y="253752"/>
            <a:ext cx="8473282" cy="923330"/>
          </a:xfrm>
          <a:prstGeom prst="rect">
            <a:avLst/>
          </a:prstGeom>
          <a:noFill/>
        </p:spPr>
        <p:txBody>
          <a:bodyPr wrap="none" rtlCol="0" anchor="ctr" anchorCtr="0">
            <a:spAutoFit/>
          </a:bodyPr>
          <a:lstStyle/>
          <a:p>
            <a:r>
              <a:rPr lang="en-GB" sz="5400" b="1" dirty="0">
                <a:solidFill>
                  <a:schemeClr val="accent1"/>
                </a:solidFill>
              </a:rPr>
              <a:t>Nowadays British Cinema</a:t>
            </a:r>
          </a:p>
        </p:txBody>
      </p:sp>
      <p:cxnSp>
        <p:nvCxnSpPr>
          <p:cNvPr id="6" name="Straight Connector 21">
            <a:extLst>
              <a:ext uri="{FF2B5EF4-FFF2-40B4-BE49-F238E27FC236}">
                <a16:creationId xmlns:a16="http://schemas.microsoft.com/office/drawing/2014/main" id="{89A54B69-DC2B-454A-84B9-102F3D8FC95E}"/>
              </a:ext>
            </a:extLst>
          </p:cNvPr>
          <p:cNvCxnSpPr/>
          <p:nvPr/>
        </p:nvCxnSpPr>
        <p:spPr>
          <a:xfrm>
            <a:off x="9262243" y="1501991"/>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F4982D85-FA99-4280-95A6-5943F5953CC4}"/>
              </a:ext>
            </a:extLst>
          </p:cNvPr>
          <p:cNvCxnSpPr/>
          <p:nvPr/>
        </p:nvCxnSpPr>
        <p:spPr>
          <a:xfrm>
            <a:off x="10055413" y="173596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A0AD633C-BF65-4A8D-8D8C-9C8438A4B4E0}"/>
              </a:ext>
            </a:extLst>
          </p:cNvPr>
          <p:cNvSpPr txBox="1"/>
          <p:nvPr/>
        </p:nvSpPr>
        <p:spPr>
          <a:xfrm>
            <a:off x="923547" y="1551266"/>
            <a:ext cx="13935453" cy="11726287"/>
          </a:xfrm>
          <a:prstGeom prst="rect">
            <a:avLst/>
          </a:prstGeom>
          <a:noFill/>
        </p:spPr>
        <p:txBody>
          <a:bodyPr wrap="square" rtlCol="0">
            <a:spAutoFit/>
          </a:bodyPr>
          <a:lstStyle/>
          <a:p>
            <a:r>
              <a:rPr lang="en-GB" dirty="0">
                <a:solidFill>
                  <a:schemeClr val="accent1"/>
                </a:solidFill>
              </a:rPr>
              <a:t>There is a renaissance of British cinema.</a:t>
            </a:r>
          </a:p>
          <a:p>
            <a:pPr algn="ctr"/>
            <a:r>
              <a:rPr lang="en-GB" b="1" dirty="0">
                <a:solidFill>
                  <a:schemeClr val="accent1"/>
                </a:solidFill>
              </a:rPr>
              <a:t>Why?</a:t>
            </a:r>
          </a:p>
          <a:p>
            <a:pPr marL="742950" indent="-742950">
              <a:buFont typeface="+mj-lt"/>
              <a:buAutoNum type="arabicPeriod"/>
            </a:pPr>
            <a:endParaRPr lang="en-GB" dirty="0">
              <a:solidFill>
                <a:schemeClr val="accent1"/>
              </a:solidFill>
            </a:endParaRPr>
          </a:p>
          <a:p>
            <a:pPr marL="742950" indent="-742950">
              <a:buFont typeface="+mj-lt"/>
              <a:buAutoNum type="arabicPeriod"/>
            </a:pPr>
            <a:r>
              <a:rPr lang="en-GB" b="1" dirty="0">
                <a:solidFill>
                  <a:schemeClr val="accent1"/>
                </a:solidFill>
              </a:rPr>
              <a:t>Social: </a:t>
            </a:r>
          </a:p>
          <a:p>
            <a:pPr marL="1657167" lvl="1" indent="-742950">
              <a:buFont typeface="Arial" panose="020B0604020202020204" pitchFamily="34" charset="0"/>
              <a:buChar char="•"/>
            </a:pPr>
            <a:r>
              <a:rPr lang="en-GB" b="1" dirty="0">
                <a:solidFill>
                  <a:schemeClr val="accent1"/>
                </a:solidFill>
              </a:rPr>
              <a:t>Audience’s Age</a:t>
            </a:r>
            <a:r>
              <a:rPr lang="en-GB" dirty="0">
                <a:solidFill>
                  <a:schemeClr val="accent1"/>
                </a:solidFill>
              </a:rPr>
              <a:t>: the 45+ age group has become one of the largest growth markets in UK cinemas. They prefer more mature characters and strong storylines.</a:t>
            </a:r>
          </a:p>
          <a:p>
            <a:pPr marL="1657167" lvl="1" indent="-742950">
              <a:buFont typeface="Arial" panose="020B0604020202020204" pitchFamily="34" charset="0"/>
              <a:buChar char="•"/>
            </a:pPr>
            <a:r>
              <a:rPr lang="en-GB" b="1" dirty="0">
                <a:solidFill>
                  <a:schemeClr val="accent1"/>
                </a:solidFill>
              </a:rPr>
              <a:t>British actors and directors are on demand</a:t>
            </a:r>
            <a:r>
              <a:rPr lang="en-GB" dirty="0">
                <a:solidFill>
                  <a:schemeClr val="accent1"/>
                </a:solidFill>
              </a:rPr>
              <a:t>: Olivia Colman, James McAvoy, Carey Mullighan, Christian Bale; Danny Boyle and Peter Greengrass</a:t>
            </a:r>
          </a:p>
          <a:p>
            <a:pPr marL="742950" indent="-742950">
              <a:buFont typeface="+mj-lt"/>
              <a:buAutoNum type="arabicPeriod"/>
            </a:pPr>
            <a:endParaRPr lang="en-GB" b="1" dirty="0">
              <a:solidFill>
                <a:schemeClr val="accent1"/>
              </a:solidFill>
            </a:endParaRPr>
          </a:p>
          <a:p>
            <a:pPr marL="742950" indent="-742950">
              <a:buFont typeface="+mj-lt"/>
              <a:buAutoNum type="arabicPeriod"/>
            </a:pPr>
            <a:r>
              <a:rPr lang="en-GB" b="1" dirty="0">
                <a:solidFill>
                  <a:schemeClr val="accent1"/>
                </a:solidFill>
              </a:rPr>
              <a:t>Cultural</a:t>
            </a:r>
            <a:r>
              <a:rPr lang="en-GB" dirty="0">
                <a:solidFill>
                  <a:schemeClr val="accent1"/>
                </a:solidFill>
              </a:rPr>
              <a:t>: </a:t>
            </a:r>
          </a:p>
          <a:p>
            <a:pPr marL="1657167" lvl="1" indent="-742950">
              <a:buFont typeface="Arial" panose="020B0604020202020204" pitchFamily="34" charset="0"/>
              <a:buChar char="•"/>
            </a:pPr>
            <a:r>
              <a:rPr lang="en-GB" dirty="0">
                <a:solidFill>
                  <a:schemeClr val="accent1"/>
                </a:solidFill>
              </a:rPr>
              <a:t>Themes: The British audience appreciate Films which they can comment afterwards at cafés or pubs. Consequently films based on literary works or specific aspects of social history or parts of the country are often well received.</a:t>
            </a:r>
          </a:p>
          <a:p>
            <a:pPr marL="742950" indent="-742950">
              <a:buFont typeface="+mj-lt"/>
              <a:buAutoNum type="arabicPeriod"/>
            </a:pPr>
            <a:endParaRPr lang="en-GB" dirty="0">
              <a:solidFill>
                <a:schemeClr val="accent1"/>
              </a:solidFill>
            </a:endParaRPr>
          </a:p>
          <a:p>
            <a:pPr marL="742950" indent="-742950">
              <a:buFont typeface="+mj-lt"/>
              <a:buAutoNum type="arabicPeriod"/>
            </a:pPr>
            <a:r>
              <a:rPr lang="en-GB" b="1" dirty="0">
                <a:solidFill>
                  <a:schemeClr val="accent1"/>
                </a:solidFill>
              </a:rPr>
              <a:t>Economic</a:t>
            </a:r>
            <a:r>
              <a:rPr lang="en-GB" dirty="0">
                <a:solidFill>
                  <a:schemeClr val="accent1"/>
                </a:solidFill>
              </a:rPr>
              <a:t>: </a:t>
            </a:r>
          </a:p>
          <a:p>
            <a:pPr marL="1657167" lvl="1" indent="-742950">
              <a:buFont typeface="Arial" panose="020B0604020202020204" pitchFamily="34" charset="0"/>
              <a:buChar char="•"/>
            </a:pPr>
            <a:r>
              <a:rPr lang="en-GB" dirty="0">
                <a:solidFill>
                  <a:schemeClr val="accent1"/>
                </a:solidFill>
              </a:rPr>
              <a:t>Warner Bros Leavesden, Pinewood and Shepperton Studios are financially doing very well. </a:t>
            </a:r>
          </a:p>
          <a:p>
            <a:endParaRPr lang="en-GB" dirty="0">
              <a:solidFill>
                <a:schemeClr val="accent1"/>
              </a:solidFill>
            </a:endParaRPr>
          </a:p>
        </p:txBody>
      </p:sp>
      <p:pic>
        <p:nvPicPr>
          <p:cNvPr id="9" name="Marcador de posición de imagen 16">
            <a:hlinkClick r:id="rId2"/>
            <a:extLst>
              <a:ext uri="{FF2B5EF4-FFF2-40B4-BE49-F238E27FC236}">
                <a16:creationId xmlns:a16="http://schemas.microsoft.com/office/drawing/2014/main" id="{11C92CA7-B6E0-408E-8EFA-39E8D4D23FBD}"/>
              </a:ext>
            </a:extLst>
          </p:cNvPr>
          <p:cNvPicPr>
            <a:picLocks noChangeAspect="1"/>
          </p:cNvPicPr>
          <p:nvPr/>
        </p:nvPicPr>
        <p:blipFill rotWithShape="1">
          <a:blip r:embed="rId3"/>
          <a:srcRect l="30773" r="13626"/>
          <a:stretch/>
        </p:blipFill>
        <p:spPr>
          <a:xfrm>
            <a:off x="15517638" y="3448050"/>
            <a:ext cx="7324220" cy="7410450"/>
          </a:xfrm>
          <a:prstGeom prst="rect">
            <a:avLst/>
          </a:prstGeom>
        </p:spPr>
      </p:pic>
      <p:sp>
        <p:nvSpPr>
          <p:cNvPr id="10" name="CuadroTexto 9">
            <a:extLst>
              <a:ext uri="{FF2B5EF4-FFF2-40B4-BE49-F238E27FC236}">
                <a16:creationId xmlns:a16="http://schemas.microsoft.com/office/drawing/2014/main" id="{4DB1E932-745C-44EA-8B8E-1375906A1F72}"/>
              </a:ext>
            </a:extLst>
          </p:cNvPr>
          <p:cNvSpPr txBox="1"/>
          <p:nvPr/>
        </p:nvSpPr>
        <p:spPr>
          <a:xfrm>
            <a:off x="8401050" y="12815888"/>
            <a:ext cx="16107899"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4"/>
              </a:rPr>
              <a:t>https://www.managementtoday.co.uk/british-film-industry-back-brink/food-for-thought/article/1580814</a:t>
            </a:r>
            <a:endParaRPr lang="es-ES" sz="1800" dirty="0">
              <a:solidFill>
                <a:schemeClr val="accent1"/>
              </a:solidFill>
            </a:endParaRPr>
          </a:p>
          <a:p>
            <a:pPr algn="r"/>
            <a:r>
              <a:rPr lang="es-ES" sz="1800" dirty="0">
                <a:solidFill>
                  <a:schemeClr val="accent1"/>
                </a:solidFill>
                <a:hlinkClick r:id="rId5"/>
              </a:rPr>
              <a:t>https://www.independentcinemaoffice.org.uk/advice-support/how-to-start-a-cinema/understanding-audiences/</a:t>
            </a:r>
            <a:r>
              <a:rPr lang="es-ES" sz="1800" dirty="0">
                <a:solidFill>
                  <a:schemeClr val="accent1"/>
                </a:solidFill>
              </a:rPr>
              <a:t> </a:t>
            </a:r>
          </a:p>
        </p:txBody>
      </p:sp>
      <p:pic>
        <p:nvPicPr>
          <p:cNvPr id="2" name="Imagen 1">
            <a:extLst>
              <a:ext uri="{FF2B5EF4-FFF2-40B4-BE49-F238E27FC236}">
                <a16:creationId xmlns:a16="http://schemas.microsoft.com/office/drawing/2014/main" id="{21A668A1-EDFD-4900-820B-ADE8BA920132}"/>
              </a:ext>
            </a:extLst>
          </p:cNvPr>
          <p:cNvPicPr>
            <a:picLocks noChangeAspect="1"/>
          </p:cNvPicPr>
          <p:nvPr/>
        </p:nvPicPr>
        <p:blipFill>
          <a:blip r:embed="rId6"/>
          <a:stretch>
            <a:fillRect/>
          </a:stretch>
        </p:blipFill>
        <p:spPr>
          <a:xfrm>
            <a:off x="0" y="12862486"/>
            <a:ext cx="2456901" cy="853514"/>
          </a:xfrm>
          <a:prstGeom prst="rect">
            <a:avLst/>
          </a:prstGeom>
        </p:spPr>
      </p:pic>
    </p:spTree>
    <p:extLst>
      <p:ext uri="{BB962C8B-B14F-4D97-AF65-F5344CB8AC3E}">
        <p14:creationId xmlns:p14="http://schemas.microsoft.com/office/powerpoint/2010/main" val="2971985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00832DBC-02B5-47B0-8538-E1BA120447F5}"/>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t="13542" b="10292"/>
          <a:stretch/>
        </p:blipFill>
        <p:spPr>
          <a:xfrm>
            <a:off x="0" y="0"/>
            <a:ext cx="12154829" cy="13716000"/>
          </a:xfrm>
        </p:spPr>
      </p:pic>
      <p:sp>
        <p:nvSpPr>
          <p:cNvPr id="3" name="TextBox 18">
            <a:extLst>
              <a:ext uri="{FF2B5EF4-FFF2-40B4-BE49-F238E27FC236}">
                <a16:creationId xmlns:a16="http://schemas.microsoft.com/office/drawing/2014/main" id="{935936B5-4553-4C29-A5E0-1DD2159E255F}"/>
              </a:ext>
            </a:extLst>
          </p:cNvPr>
          <p:cNvSpPr txBox="1"/>
          <p:nvPr/>
        </p:nvSpPr>
        <p:spPr>
          <a:xfrm>
            <a:off x="13249294" y="298848"/>
            <a:ext cx="10416441" cy="923330"/>
          </a:xfrm>
          <a:prstGeom prst="rect">
            <a:avLst/>
          </a:prstGeom>
          <a:noFill/>
        </p:spPr>
        <p:txBody>
          <a:bodyPr wrap="none" rtlCol="0" anchor="ctr" anchorCtr="0">
            <a:spAutoFit/>
          </a:bodyPr>
          <a:lstStyle/>
          <a:p>
            <a:r>
              <a:rPr lang="en-GB" sz="5400" b="1" dirty="0">
                <a:solidFill>
                  <a:schemeClr val="accent1"/>
                </a:solidFill>
              </a:rPr>
              <a:t>What makes a film to be British</a:t>
            </a:r>
          </a:p>
        </p:txBody>
      </p:sp>
      <p:cxnSp>
        <p:nvCxnSpPr>
          <p:cNvPr id="4" name="Straight Connector 21">
            <a:extLst>
              <a:ext uri="{FF2B5EF4-FFF2-40B4-BE49-F238E27FC236}">
                <a16:creationId xmlns:a16="http://schemas.microsoft.com/office/drawing/2014/main" id="{06D69013-ACEE-4C72-8AFB-CC89A1498498}"/>
              </a:ext>
            </a:extLst>
          </p:cNvPr>
          <p:cNvCxnSpPr/>
          <p:nvPr/>
        </p:nvCxnSpPr>
        <p:spPr>
          <a:xfrm>
            <a:off x="18892018" y="1501991"/>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21">
            <a:extLst>
              <a:ext uri="{FF2B5EF4-FFF2-40B4-BE49-F238E27FC236}">
                <a16:creationId xmlns:a16="http://schemas.microsoft.com/office/drawing/2014/main" id="{A3053263-99B9-4CA5-8ADD-EF3ABAA9A9FA}"/>
              </a:ext>
            </a:extLst>
          </p:cNvPr>
          <p:cNvCxnSpPr/>
          <p:nvPr/>
        </p:nvCxnSpPr>
        <p:spPr>
          <a:xfrm>
            <a:off x="19685188" y="1735961"/>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5F960A7-FD0D-4CE6-BC9B-BB6C885ADA1E}"/>
              </a:ext>
            </a:extLst>
          </p:cNvPr>
          <p:cNvSpPr txBox="1"/>
          <p:nvPr/>
        </p:nvSpPr>
        <p:spPr>
          <a:xfrm>
            <a:off x="12515850" y="3000417"/>
            <a:ext cx="11149885" cy="8783815"/>
          </a:xfrm>
          <a:prstGeom prst="rect">
            <a:avLst/>
          </a:prstGeom>
          <a:noFill/>
        </p:spPr>
        <p:txBody>
          <a:bodyPr wrap="square" rtlCol="0">
            <a:spAutoFit/>
          </a:bodyPr>
          <a:lstStyle/>
          <a:p>
            <a:pPr>
              <a:lnSpc>
                <a:spcPct val="200000"/>
              </a:lnSpc>
            </a:pPr>
            <a:r>
              <a:rPr lang="en-US" dirty="0">
                <a:solidFill>
                  <a:schemeClr val="tx2"/>
                </a:solidFill>
              </a:rPr>
              <a:t>The British Film Institute officially labels a film being  British if it passes a sort of </a:t>
            </a:r>
            <a:r>
              <a:rPr lang="en-US" b="1" dirty="0">
                <a:solidFill>
                  <a:schemeClr val="tx2"/>
                </a:solidFill>
              </a:rPr>
              <a:t>cultural test</a:t>
            </a:r>
            <a:r>
              <a:rPr lang="en-US" dirty="0">
                <a:solidFill>
                  <a:schemeClr val="tx2"/>
                </a:solidFill>
              </a:rPr>
              <a:t>.</a:t>
            </a:r>
          </a:p>
          <a:p>
            <a:pPr>
              <a:lnSpc>
                <a:spcPct val="200000"/>
              </a:lnSpc>
            </a:pPr>
            <a:r>
              <a:rPr lang="en-US" dirty="0">
                <a:solidFill>
                  <a:schemeClr val="tx2"/>
                </a:solidFill>
              </a:rPr>
              <a:t>A film has to score at least 16 points out of 31 to pass. </a:t>
            </a:r>
            <a:endParaRPr lang="es-ES" dirty="0">
              <a:solidFill>
                <a:schemeClr val="tx2"/>
              </a:solidFill>
            </a:endParaRPr>
          </a:p>
          <a:p>
            <a:pPr>
              <a:lnSpc>
                <a:spcPct val="200000"/>
              </a:lnSpc>
            </a:pPr>
            <a:r>
              <a:rPr lang="en-US" dirty="0">
                <a:solidFill>
                  <a:schemeClr val="tx2"/>
                </a:solidFill>
              </a:rPr>
              <a:t>The cultural test is based on whether certain conditions are fulfilled:</a:t>
            </a:r>
          </a:p>
          <a:p>
            <a:pPr marL="1657167" lvl="1" indent="-742950">
              <a:lnSpc>
                <a:spcPct val="200000"/>
              </a:lnSpc>
              <a:buFont typeface="+mj-lt"/>
              <a:buAutoNum type="arabicPeriod"/>
            </a:pPr>
            <a:r>
              <a:rPr lang="en-US" dirty="0">
                <a:solidFill>
                  <a:schemeClr val="tx2"/>
                </a:solidFill>
              </a:rPr>
              <a:t>Characters speaking English</a:t>
            </a:r>
          </a:p>
          <a:p>
            <a:pPr marL="1657167" lvl="1" indent="-742950">
              <a:lnSpc>
                <a:spcPct val="200000"/>
              </a:lnSpc>
              <a:buFont typeface="+mj-lt"/>
              <a:buAutoNum type="arabicPeriod"/>
            </a:pPr>
            <a:r>
              <a:rPr lang="en-US" dirty="0">
                <a:solidFill>
                  <a:schemeClr val="tx2"/>
                </a:solidFill>
              </a:rPr>
              <a:t>	British locations are used</a:t>
            </a:r>
          </a:p>
          <a:p>
            <a:pPr marL="1657167" lvl="1" indent="-742950">
              <a:lnSpc>
                <a:spcPct val="200000"/>
              </a:lnSpc>
              <a:buFont typeface="+mj-lt"/>
              <a:buAutoNum type="arabicPeriod"/>
            </a:pPr>
            <a:r>
              <a:rPr lang="en-US" dirty="0">
                <a:solidFill>
                  <a:schemeClr val="tx2"/>
                </a:solidFill>
              </a:rPr>
              <a:t>	Cast and crew are British.</a:t>
            </a:r>
          </a:p>
        </p:txBody>
      </p:sp>
      <p:sp>
        <p:nvSpPr>
          <p:cNvPr id="7" name="CuadroTexto 6">
            <a:extLst>
              <a:ext uri="{FF2B5EF4-FFF2-40B4-BE49-F238E27FC236}">
                <a16:creationId xmlns:a16="http://schemas.microsoft.com/office/drawing/2014/main" id="{A2D67AF8-4466-4650-8AFE-83B6FE8546D2}"/>
              </a:ext>
            </a:extLst>
          </p:cNvPr>
          <p:cNvSpPr txBox="1"/>
          <p:nvPr/>
        </p:nvSpPr>
        <p:spPr>
          <a:xfrm>
            <a:off x="8401050" y="12815888"/>
            <a:ext cx="16107899" cy="646331"/>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rPr>
              <a:t>https://www.slideshare.net/EmmaJaneSixx/what-makes-a-film-british-57824328</a:t>
            </a:r>
          </a:p>
        </p:txBody>
      </p:sp>
      <p:pic>
        <p:nvPicPr>
          <p:cNvPr id="2" name="Imagen 1">
            <a:extLst>
              <a:ext uri="{FF2B5EF4-FFF2-40B4-BE49-F238E27FC236}">
                <a16:creationId xmlns:a16="http://schemas.microsoft.com/office/drawing/2014/main" id="{BB208011-8899-4A8F-8FBC-B6CDD3CCC71B}"/>
              </a:ext>
            </a:extLst>
          </p:cNvPr>
          <p:cNvPicPr>
            <a:picLocks noChangeAspect="1"/>
          </p:cNvPicPr>
          <p:nvPr/>
        </p:nvPicPr>
        <p:blipFill>
          <a:blip r:embed="rId3"/>
          <a:stretch>
            <a:fillRect/>
          </a:stretch>
        </p:blipFill>
        <p:spPr>
          <a:xfrm>
            <a:off x="12234657" y="12815888"/>
            <a:ext cx="2456901" cy="853514"/>
          </a:xfrm>
          <a:prstGeom prst="rect">
            <a:avLst/>
          </a:prstGeom>
        </p:spPr>
      </p:pic>
    </p:spTree>
    <p:extLst>
      <p:ext uri="{BB962C8B-B14F-4D97-AF65-F5344CB8AC3E}">
        <p14:creationId xmlns:p14="http://schemas.microsoft.com/office/powerpoint/2010/main" val="284167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46921" y="1150575"/>
            <a:ext cx="4915448" cy="1002839"/>
          </a:xfrm>
          <a:prstGeom prst="rect">
            <a:avLst/>
          </a:prstGeom>
          <a:noFill/>
        </p:spPr>
        <p:txBody>
          <a:bodyPr wrap="none" rtlCol="0" anchor="ctr" anchorCtr="0">
            <a:spAutoFit/>
          </a:bodyPr>
          <a:lstStyle/>
          <a:p>
            <a:pPr algn="ctr">
              <a:lnSpc>
                <a:spcPts val="7060"/>
              </a:lnSpc>
            </a:pPr>
            <a:r>
              <a:rPr lang="en-US" sz="6000" b="1" spc="200" dirty="0">
                <a:solidFill>
                  <a:schemeClr val="tx2"/>
                </a:solidFill>
                <a:latin typeface="Montserrat" charset="0"/>
                <a:ea typeface="Montserrat" charset="0"/>
                <a:cs typeface="Montserrat" charset="0"/>
              </a:rPr>
              <a:t>The evolution</a:t>
            </a:r>
          </a:p>
        </p:txBody>
      </p:sp>
      <p:cxnSp>
        <p:nvCxnSpPr>
          <p:cNvPr id="8" name="Straight Connector 7"/>
          <p:cNvCxnSpPr/>
          <p:nvPr/>
        </p:nvCxnSpPr>
        <p:spPr>
          <a:xfrm>
            <a:off x="11048135" y="2446904"/>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Subtitle 2"/>
          <p:cNvSpPr txBox="1">
            <a:spLocks/>
          </p:cNvSpPr>
          <p:nvPr/>
        </p:nvSpPr>
        <p:spPr>
          <a:xfrm>
            <a:off x="696784" y="2658278"/>
            <a:ext cx="23680866" cy="5088511"/>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250000"/>
              </a:lnSpc>
            </a:pPr>
            <a:r>
              <a:rPr lang="en-US" sz="3600" b="1" dirty="0"/>
              <a:t>British cinema is thus often associated with costume and historical dramas, black humor or  romance, like in films like </a:t>
            </a:r>
            <a:r>
              <a:rPr lang="en-US" sz="3600" b="1" i="1" u="sng" dirty="0"/>
              <a:t>Nothing Hill</a:t>
            </a:r>
            <a:r>
              <a:rPr lang="en-US" sz="3600" b="1" dirty="0"/>
              <a:t>, </a:t>
            </a:r>
            <a:r>
              <a:rPr lang="en-US" sz="3600" b="1" i="1" u="sng" dirty="0"/>
              <a:t>Harry Potter</a:t>
            </a:r>
            <a:r>
              <a:rPr lang="en-US" sz="3600" b="1" dirty="0"/>
              <a:t> or </a:t>
            </a:r>
            <a:r>
              <a:rPr lang="en-US" sz="3600" b="1" i="1" u="sng" dirty="0"/>
              <a:t>Pride and Prejudice </a:t>
            </a:r>
            <a:r>
              <a:rPr lang="en-US" sz="3600" b="1" dirty="0"/>
              <a:t>but there is much more to analyze and to learn from it. </a:t>
            </a:r>
          </a:p>
          <a:p>
            <a:pPr algn="l"/>
            <a:endParaRPr lang="en-US" sz="3600" b="1" dirty="0"/>
          </a:p>
        </p:txBody>
      </p:sp>
      <p:cxnSp>
        <p:nvCxnSpPr>
          <p:cNvPr id="13" name="Straight Connector 7"/>
          <p:cNvCxnSpPr/>
          <p:nvPr/>
        </p:nvCxnSpPr>
        <p:spPr>
          <a:xfrm>
            <a:off x="11200535" y="2599304"/>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Marcador de posición de imagen 15">
            <a:hlinkClick r:id="rId2"/>
            <a:extLst>
              <a:ext uri="{FF2B5EF4-FFF2-40B4-BE49-F238E27FC236}">
                <a16:creationId xmlns:a16="http://schemas.microsoft.com/office/drawing/2014/main" id="{DDB39B71-C9C0-47E5-8453-6EB4B5694785}"/>
              </a:ext>
            </a:extLst>
          </p:cNvPr>
          <p:cNvPicPr>
            <a:picLocks noGrp="1" noChangeAspect="1"/>
          </p:cNvPicPr>
          <p:nvPr>
            <p:ph type="pic" sz="quarter" idx="10"/>
          </p:nvPr>
        </p:nvPicPr>
        <p:blipFill>
          <a:blip r:embed="rId3"/>
          <a:srcRect l="6933" r="6933"/>
          <a:stretch>
            <a:fillRect/>
          </a:stretch>
        </p:blipFill>
        <p:spPr>
          <a:xfrm>
            <a:off x="8820924" y="7289800"/>
            <a:ext cx="8006576" cy="6197600"/>
          </a:xfrm>
          <a:prstGeom prst="rect">
            <a:avLst/>
          </a:prstGeom>
        </p:spPr>
      </p:pic>
      <p:pic>
        <p:nvPicPr>
          <p:cNvPr id="2" name="Imagen 1">
            <a:extLst>
              <a:ext uri="{FF2B5EF4-FFF2-40B4-BE49-F238E27FC236}">
                <a16:creationId xmlns:a16="http://schemas.microsoft.com/office/drawing/2014/main" id="{4F774011-D4F7-4AEF-A461-727D9F36F2DC}"/>
              </a:ext>
            </a:extLst>
          </p:cNvPr>
          <p:cNvPicPr>
            <a:picLocks noChangeAspect="1"/>
          </p:cNvPicPr>
          <p:nvPr/>
        </p:nvPicPr>
        <p:blipFill>
          <a:blip r:embed="rId4"/>
          <a:stretch>
            <a:fillRect/>
          </a:stretch>
        </p:blipFill>
        <p:spPr>
          <a:xfrm>
            <a:off x="0" y="12807204"/>
            <a:ext cx="2456901" cy="853514"/>
          </a:xfrm>
          <a:prstGeom prst="rect">
            <a:avLst/>
          </a:prstGeom>
        </p:spPr>
      </p:pic>
    </p:spTree>
    <p:extLst>
      <p:ext uri="{BB962C8B-B14F-4D97-AF65-F5344CB8AC3E}">
        <p14:creationId xmlns:p14="http://schemas.microsoft.com/office/powerpoint/2010/main" val="163339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D9DAB85-276E-4F31-99EB-D8A51E24B9EF}"/>
              </a:ext>
            </a:extLst>
          </p:cNvPr>
          <p:cNvSpPr txBox="1"/>
          <p:nvPr/>
        </p:nvSpPr>
        <p:spPr>
          <a:xfrm>
            <a:off x="760882" y="1943010"/>
            <a:ext cx="22473120" cy="2862322"/>
          </a:xfrm>
          <a:prstGeom prst="rect">
            <a:avLst/>
          </a:prstGeom>
          <a:noFill/>
        </p:spPr>
        <p:txBody>
          <a:bodyPr wrap="square" rtlCol="0">
            <a:spAutoFit/>
          </a:bodyPr>
          <a:lstStyle/>
          <a:p>
            <a:r>
              <a:rPr lang="en-US" b="1" dirty="0">
                <a:solidFill>
                  <a:schemeClr val="tx2"/>
                </a:solidFill>
              </a:rPr>
              <a:t>Section A: Cultural Content </a:t>
            </a:r>
            <a:r>
              <a:rPr lang="en-US" sz="2800" b="1" dirty="0">
                <a:solidFill>
                  <a:schemeClr val="tx2"/>
                </a:solidFill>
              </a:rPr>
              <a:t>(Total18 points) </a:t>
            </a:r>
          </a:p>
          <a:p>
            <a:pPr marL="1657167" lvl="1" indent="-742950">
              <a:buFont typeface="+mj-lt"/>
              <a:buAutoNum type="arabicPeriod"/>
            </a:pPr>
            <a:r>
              <a:rPr lang="en-US" dirty="0">
                <a:solidFill>
                  <a:schemeClr val="tx2"/>
                </a:solidFill>
              </a:rPr>
              <a:t>Film set in the UK or EEA </a:t>
            </a:r>
            <a:r>
              <a:rPr lang="en-US" sz="2800" b="1" dirty="0">
                <a:solidFill>
                  <a:schemeClr val="tx2"/>
                </a:solidFill>
              </a:rPr>
              <a:t>4 p.</a:t>
            </a:r>
          </a:p>
          <a:p>
            <a:pPr marL="1657167" lvl="1" indent="-742950">
              <a:buFont typeface="+mj-lt"/>
              <a:buAutoNum type="arabicPeriod"/>
            </a:pPr>
            <a:r>
              <a:rPr lang="en-US" dirty="0">
                <a:solidFill>
                  <a:schemeClr val="tx2"/>
                </a:solidFill>
              </a:rPr>
              <a:t>Lead characters British or EEA citizens or residents </a:t>
            </a:r>
            <a:r>
              <a:rPr lang="en-US" sz="2800" b="1" dirty="0">
                <a:solidFill>
                  <a:schemeClr val="tx2"/>
                </a:solidFill>
              </a:rPr>
              <a:t>4 p.</a:t>
            </a:r>
          </a:p>
          <a:p>
            <a:pPr marL="1657167" lvl="1" indent="-742950">
              <a:buFont typeface="+mj-lt"/>
              <a:buAutoNum type="arabicPeriod"/>
            </a:pPr>
            <a:r>
              <a:rPr lang="en-US" dirty="0">
                <a:solidFill>
                  <a:schemeClr val="tx2"/>
                </a:solidFill>
              </a:rPr>
              <a:t>Film based on British or EEA subject matter or underlying material </a:t>
            </a:r>
            <a:r>
              <a:rPr lang="en-US" sz="2800" b="1" dirty="0">
                <a:solidFill>
                  <a:schemeClr val="tx2"/>
                </a:solidFill>
              </a:rPr>
              <a:t>4 p.</a:t>
            </a:r>
          </a:p>
          <a:p>
            <a:pPr marL="1657167" lvl="1" indent="-742950">
              <a:buFont typeface="+mj-lt"/>
              <a:buAutoNum type="arabicPeriod"/>
            </a:pPr>
            <a:r>
              <a:rPr lang="en-US" dirty="0">
                <a:solidFill>
                  <a:schemeClr val="tx2"/>
                </a:solidFill>
              </a:rPr>
              <a:t>Original dialogue recorded mainly in English or UK indigenous language or EEA language </a:t>
            </a:r>
            <a:r>
              <a:rPr lang="en-US" sz="2800" b="1" dirty="0">
                <a:solidFill>
                  <a:schemeClr val="tx2"/>
                </a:solidFill>
              </a:rPr>
              <a:t>6 p.</a:t>
            </a:r>
            <a:endParaRPr lang="es-ES" sz="2800" b="1" dirty="0">
              <a:solidFill>
                <a:schemeClr val="tx2"/>
              </a:solidFill>
            </a:endParaRPr>
          </a:p>
        </p:txBody>
      </p:sp>
      <p:sp>
        <p:nvSpPr>
          <p:cNvPr id="7" name="TextBox 18">
            <a:extLst>
              <a:ext uri="{FF2B5EF4-FFF2-40B4-BE49-F238E27FC236}">
                <a16:creationId xmlns:a16="http://schemas.microsoft.com/office/drawing/2014/main" id="{E0CAF279-BCBF-495E-9CC8-3C1F9AAE1657}"/>
              </a:ext>
            </a:extLst>
          </p:cNvPr>
          <p:cNvSpPr txBox="1"/>
          <p:nvPr/>
        </p:nvSpPr>
        <p:spPr>
          <a:xfrm>
            <a:off x="9653416" y="222989"/>
            <a:ext cx="6455935" cy="923330"/>
          </a:xfrm>
          <a:prstGeom prst="rect">
            <a:avLst/>
          </a:prstGeom>
          <a:noFill/>
        </p:spPr>
        <p:txBody>
          <a:bodyPr wrap="none" rtlCol="0" anchor="ctr" anchorCtr="0">
            <a:spAutoFit/>
          </a:bodyPr>
          <a:lstStyle/>
          <a:p>
            <a:r>
              <a:rPr lang="en-GB" sz="5400" b="1" dirty="0">
                <a:solidFill>
                  <a:schemeClr val="accent1"/>
                </a:solidFill>
              </a:rPr>
              <a:t>Cultural Test by BFI</a:t>
            </a:r>
          </a:p>
        </p:txBody>
      </p:sp>
      <p:sp>
        <p:nvSpPr>
          <p:cNvPr id="8" name="CuadroTexto 7">
            <a:extLst>
              <a:ext uri="{FF2B5EF4-FFF2-40B4-BE49-F238E27FC236}">
                <a16:creationId xmlns:a16="http://schemas.microsoft.com/office/drawing/2014/main" id="{352A1D59-D97E-4E93-A61C-ACF88C34451A}"/>
              </a:ext>
            </a:extLst>
          </p:cNvPr>
          <p:cNvSpPr txBox="1"/>
          <p:nvPr/>
        </p:nvSpPr>
        <p:spPr>
          <a:xfrm>
            <a:off x="760882" y="5187188"/>
            <a:ext cx="22473120" cy="1200329"/>
          </a:xfrm>
          <a:prstGeom prst="rect">
            <a:avLst/>
          </a:prstGeom>
          <a:noFill/>
        </p:spPr>
        <p:txBody>
          <a:bodyPr wrap="square" rtlCol="0">
            <a:spAutoFit/>
          </a:bodyPr>
          <a:lstStyle/>
          <a:p>
            <a:r>
              <a:rPr lang="en-US" b="1" dirty="0">
                <a:solidFill>
                  <a:schemeClr val="tx2"/>
                </a:solidFill>
              </a:rPr>
              <a:t>Section B Cultural Contribution </a:t>
            </a:r>
            <a:r>
              <a:rPr lang="en-US" sz="2800" b="1" dirty="0">
                <a:solidFill>
                  <a:schemeClr val="tx2"/>
                </a:solidFill>
              </a:rPr>
              <a:t>(Total 4 points)</a:t>
            </a:r>
          </a:p>
          <a:p>
            <a:pPr marL="1657167" lvl="1" indent="-742950">
              <a:buFont typeface="+mj-lt"/>
              <a:buAutoNum type="arabicPeriod"/>
            </a:pPr>
            <a:r>
              <a:rPr lang="en-US" dirty="0">
                <a:solidFill>
                  <a:schemeClr val="tx2"/>
                </a:solidFill>
              </a:rPr>
              <a:t>The film demonstrates British creativity, British heritage and/or diversity </a:t>
            </a:r>
            <a:r>
              <a:rPr lang="en-US" sz="2800" b="1" dirty="0">
                <a:solidFill>
                  <a:schemeClr val="tx2"/>
                </a:solidFill>
              </a:rPr>
              <a:t>4p. </a:t>
            </a:r>
            <a:endParaRPr lang="es-ES" sz="2800" b="1" dirty="0">
              <a:solidFill>
                <a:schemeClr val="tx2"/>
              </a:solidFill>
            </a:endParaRPr>
          </a:p>
        </p:txBody>
      </p:sp>
      <p:sp>
        <p:nvSpPr>
          <p:cNvPr id="10" name="CuadroTexto 9">
            <a:extLst>
              <a:ext uri="{FF2B5EF4-FFF2-40B4-BE49-F238E27FC236}">
                <a16:creationId xmlns:a16="http://schemas.microsoft.com/office/drawing/2014/main" id="{5286F7A7-7EC1-4DB3-8ACC-E6A0B12CEFED}"/>
              </a:ext>
            </a:extLst>
          </p:cNvPr>
          <p:cNvSpPr txBox="1"/>
          <p:nvPr/>
        </p:nvSpPr>
        <p:spPr>
          <a:xfrm>
            <a:off x="760882" y="6938960"/>
            <a:ext cx="23240835" cy="2862322"/>
          </a:xfrm>
          <a:prstGeom prst="rect">
            <a:avLst/>
          </a:prstGeom>
          <a:noFill/>
        </p:spPr>
        <p:txBody>
          <a:bodyPr wrap="square" rtlCol="0">
            <a:spAutoFit/>
          </a:bodyPr>
          <a:lstStyle/>
          <a:p>
            <a:r>
              <a:rPr lang="en-US" b="1" dirty="0">
                <a:solidFill>
                  <a:schemeClr val="tx2"/>
                </a:solidFill>
              </a:rPr>
              <a:t>Section C Cultural Hubs </a:t>
            </a:r>
            <a:r>
              <a:rPr lang="en-US" sz="2800" b="1" dirty="0">
                <a:solidFill>
                  <a:schemeClr val="tx2"/>
                </a:solidFill>
              </a:rPr>
              <a:t>(Total  5 points)</a:t>
            </a:r>
          </a:p>
          <a:p>
            <a:pPr marL="1657167" lvl="1" indent="-742950">
              <a:buFont typeface="+mj-lt"/>
              <a:buAutoNum type="arabicPeriod"/>
            </a:pPr>
            <a:r>
              <a:rPr lang="en-US" dirty="0">
                <a:solidFill>
                  <a:schemeClr val="tx2"/>
                </a:solidFill>
              </a:rPr>
              <a:t>At least 50% of the principal photography or SFX takes place in the UK </a:t>
            </a:r>
            <a:r>
              <a:rPr lang="en-US" sz="2800" b="1" dirty="0">
                <a:solidFill>
                  <a:schemeClr val="tx2"/>
                </a:solidFill>
              </a:rPr>
              <a:t>2p.</a:t>
            </a:r>
            <a:r>
              <a:rPr lang="en-US" dirty="0">
                <a:solidFill>
                  <a:schemeClr val="tx2"/>
                </a:solidFill>
              </a:rPr>
              <a:t> </a:t>
            </a:r>
          </a:p>
          <a:p>
            <a:pPr marL="1657167" lvl="1" indent="-742950">
              <a:buFont typeface="+mj-lt"/>
              <a:buAutoNum type="arabicPeriod"/>
            </a:pPr>
            <a:r>
              <a:rPr lang="en-US" dirty="0">
                <a:solidFill>
                  <a:schemeClr val="tx2"/>
                </a:solidFill>
              </a:rPr>
              <a:t>At least 50% of the VFX takes place in the UK </a:t>
            </a:r>
            <a:r>
              <a:rPr lang="en-US" sz="2800" b="1" dirty="0">
                <a:solidFill>
                  <a:schemeClr val="tx2"/>
                </a:solidFill>
              </a:rPr>
              <a:t>2 p.</a:t>
            </a:r>
          </a:p>
          <a:p>
            <a:pPr marL="1657167" lvl="1" indent="-742950">
              <a:buFont typeface="+mj-lt"/>
              <a:buAutoNum type="arabicPeriod"/>
            </a:pPr>
            <a:r>
              <a:rPr lang="en-US" dirty="0">
                <a:solidFill>
                  <a:schemeClr val="tx2"/>
                </a:solidFill>
              </a:rPr>
              <a:t>If 80% of principal photography or VFX or SFX takes place in the UK </a:t>
            </a:r>
            <a:r>
              <a:rPr lang="en-US" sz="2800" b="1" dirty="0">
                <a:solidFill>
                  <a:schemeClr val="tx2"/>
                </a:solidFill>
              </a:rPr>
              <a:t>2 p. </a:t>
            </a:r>
          </a:p>
          <a:p>
            <a:pPr marL="1657167" lvl="1" indent="-742950">
              <a:buFont typeface="+mj-lt"/>
              <a:buAutoNum type="arabicPeriod"/>
            </a:pPr>
            <a:r>
              <a:rPr lang="en-US" dirty="0">
                <a:solidFill>
                  <a:schemeClr val="tx2"/>
                </a:solidFill>
              </a:rPr>
              <a:t>Music Recording/Audio Post Production/Picture Post Production </a:t>
            </a:r>
            <a:r>
              <a:rPr lang="en-US" sz="2800" b="1" dirty="0">
                <a:solidFill>
                  <a:schemeClr val="tx2"/>
                </a:solidFill>
              </a:rPr>
              <a:t>1 p.</a:t>
            </a:r>
            <a:endParaRPr lang="es-ES" sz="2800" b="1" dirty="0">
              <a:solidFill>
                <a:schemeClr val="tx2"/>
              </a:solidFill>
            </a:endParaRPr>
          </a:p>
        </p:txBody>
      </p:sp>
      <p:sp>
        <p:nvSpPr>
          <p:cNvPr id="11" name="CuadroTexto 10">
            <a:extLst>
              <a:ext uri="{FF2B5EF4-FFF2-40B4-BE49-F238E27FC236}">
                <a16:creationId xmlns:a16="http://schemas.microsoft.com/office/drawing/2014/main" id="{17FE2108-26E3-4D0F-B294-CCC3007CEFCB}"/>
              </a:ext>
            </a:extLst>
          </p:cNvPr>
          <p:cNvSpPr txBox="1"/>
          <p:nvPr/>
        </p:nvSpPr>
        <p:spPr>
          <a:xfrm>
            <a:off x="760882" y="10396134"/>
            <a:ext cx="23021759" cy="2862322"/>
          </a:xfrm>
          <a:prstGeom prst="rect">
            <a:avLst/>
          </a:prstGeom>
          <a:noFill/>
        </p:spPr>
        <p:txBody>
          <a:bodyPr wrap="square" rtlCol="0">
            <a:spAutoFit/>
          </a:bodyPr>
          <a:lstStyle/>
          <a:p>
            <a:r>
              <a:rPr lang="en-US" b="1" dirty="0">
                <a:solidFill>
                  <a:schemeClr val="tx2"/>
                </a:solidFill>
              </a:rPr>
              <a:t>Section D Cultural Practitioners: </a:t>
            </a:r>
            <a:r>
              <a:rPr lang="en-US" sz="2800" b="1" dirty="0">
                <a:solidFill>
                  <a:schemeClr val="tx2"/>
                </a:solidFill>
              </a:rPr>
              <a:t>(Total Section 8 points)</a:t>
            </a:r>
            <a:r>
              <a:rPr lang="en-US" b="1" dirty="0">
                <a:solidFill>
                  <a:schemeClr val="tx2"/>
                </a:solidFill>
              </a:rPr>
              <a:t> </a:t>
            </a:r>
          </a:p>
          <a:p>
            <a:pPr marL="1657167" lvl="1" indent="-742950">
              <a:buFont typeface="+mj-lt"/>
              <a:buAutoNum type="arabicPeriod"/>
            </a:pPr>
            <a:r>
              <a:rPr lang="en-US" dirty="0">
                <a:solidFill>
                  <a:schemeClr val="tx2"/>
                </a:solidFill>
              </a:rPr>
              <a:t>Director </a:t>
            </a:r>
            <a:r>
              <a:rPr lang="en-US" sz="2800" b="1" dirty="0">
                <a:solidFill>
                  <a:schemeClr val="tx2"/>
                </a:solidFill>
              </a:rPr>
              <a:t>1 p.</a:t>
            </a:r>
            <a:r>
              <a:rPr lang="en-US" dirty="0">
                <a:solidFill>
                  <a:schemeClr val="tx2"/>
                </a:solidFill>
              </a:rPr>
              <a:t> // Scriptwriter </a:t>
            </a:r>
            <a:r>
              <a:rPr lang="en-US" sz="2800" b="1" dirty="0">
                <a:solidFill>
                  <a:schemeClr val="tx2"/>
                </a:solidFill>
              </a:rPr>
              <a:t>1 p.</a:t>
            </a:r>
            <a:r>
              <a:rPr lang="en-US" dirty="0">
                <a:solidFill>
                  <a:schemeClr val="tx2"/>
                </a:solidFill>
              </a:rPr>
              <a:t> // Producer </a:t>
            </a:r>
            <a:r>
              <a:rPr lang="en-US" sz="2800" b="1" dirty="0">
                <a:solidFill>
                  <a:schemeClr val="tx2"/>
                </a:solidFill>
              </a:rPr>
              <a:t>1 p.</a:t>
            </a:r>
            <a:r>
              <a:rPr lang="en-US" dirty="0">
                <a:solidFill>
                  <a:schemeClr val="tx2"/>
                </a:solidFill>
              </a:rPr>
              <a:t> // Composer </a:t>
            </a:r>
            <a:r>
              <a:rPr lang="en-US" sz="2800" b="1" dirty="0">
                <a:solidFill>
                  <a:schemeClr val="tx2"/>
                </a:solidFill>
              </a:rPr>
              <a:t>1 p.</a:t>
            </a:r>
            <a:r>
              <a:rPr lang="en-US" dirty="0">
                <a:solidFill>
                  <a:schemeClr val="tx2"/>
                </a:solidFill>
              </a:rPr>
              <a:t> // Lead Actors </a:t>
            </a:r>
            <a:r>
              <a:rPr lang="en-US" sz="2800" b="1" dirty="0">
                <a:solidFill>
                  <a:schemeClr val="tx2"/>
                </a:solidFill>
              </a:rPr>
              <a:t>1 p. </a:t>
            </a:r>
            <a:r>
              <a:rPr lang="en-US" dirty="0">
                <a:solidFill>
                  <a:schemeClr val="tx2"/>
                </a:solidFill>
              </a:rPr>
              <a:t>// Majority of Cast </a:t>
            </a:r>
            <a:r>
              <a:rPr lang="en-US" sz="2800" b="1" dirty="0">
                <a:solidFill>
                  <a:schemeClr val="tx2"/>
                </a:solidFill>
              </a:rPr>
              <a:t>1 p.</a:t>
            </a:r>
            <a:r>
              <a:rPr lang="en-US" dirty="0">
                <a:solidFill>
                  <a:schemeClr val="tx2"/>
                </a:solidFill>
              </a:rPr>
              <a:t>  </a:t>
            </a:r>
          </a:p>
          <a:p>
            <a:pPr marL="1657167" lvl="1" indent="-742950">
              <a:buFont typeface="+mj-lt"/>
              <a:buAutoNum type="arabicPeriod"/>
            </a:pPr>
            <a:r>
              <a:rPr lang="en-US" dirty="0">
                <a:solidFill>
                  <a:schemeClr val="tx2"/>
                </a:solidFill>
              </a:rPr>
              <a:t>Key Staff (lead cinematographer, lead production designer, lead costume designer, lead editor, lead sound designer, lead visual effects supervisor, lead hair and makeup supervisor) </a:t>
            </a:r>
            <a:r>
              <a:rPr lang="en-US" sz="2800" b="1" dirty="0">
                <a:solidFill>
                  <a:schemeClr val="tx2"/>
                </a:solidFill>
              </a:rPr>
              <a:t>1 p.</a:t>
            </a:r>
            <a:r>
              <a:rPr lang="en-US" dirty="0">
                <a:solidFill>
                  <a:schemeClr val="tx2"/>
                </a:solidFill>
              </a:rPr>
              <a:t> </a:t>
            </a:r>
          </a:p>
          <a:p>
            <a:pPr marL="1657167" lvl="1" indent="-742950">
              <a:buFont typeface="+mj-lt"/>
              <a:buAutoNum type="arabicPeriod"/>
            </a:pPr>
            <a:r>
              <a:rPr lang="en-US" dirty="0">
                <a:solidFill>
                  <a:schemeClr val="tx2"/>
                </a:solidFill>
              </a:rPr>
              <a:t>Majority of Crew </a:t>
            </a:r>
            <a:r>
              <a:rPr lang="en-US" sz="2800" b="1" dirty="0">
                <a:solidFill>
                  <a:schemeClr val="tx2"/>
                </a:solidFill>
              </a:rPr>
              <a:t>1 p. </a:t>
            </a:r>
            <a:endParaRPr lang="es-ES" sz="2800" b="1" dirty="0">
              <a:solidFill>
                <a:schemeClr val="tx2"/>
              </a:solidFill>
            </a:endParaRPr>
          </a:p>
        </p:txBody>
      </p:sp>
      <p:cxnSp>
        <p:nvCxnSpPr>
          <p:cNvPr id="12" name="Straight Connector 21">
            <a:extLst>
              <a:ext uri="{FF2B5EF4-FFF2-40B4-BE49-F238E27FC236}">
                <a16:creationId xmlns:a16="http://schemas.microsoft.com/office/drawing/2014/main" id="{D210B1DB-E56C-4969-8608-F3FFD84523EB}"/>
              </a:ext>
            </a:extLst>
          </p:cNvPr>
          <p:cNvCxnSpPr/>
          <p:nvPr/>
        </p:nvCxnSpPr>
        <p:spPr>
          <a:xfrm>
            <a:off x="12271762" y="1327184"/>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21">
            <a:extLst>
              <a:ext uri="{FF2B5EF4-FFF2-40B4-BE49-F238E27FC236}">
                <a16:creationId xmlns:a16="http://schemas.microsoft.com/office/drawing/2014/main" id="{C6FC7682-4450-4B68-AB0E-905A4167CA0F}"/>
              </a:ext>
            </a:extLst>
          </p:cNvPr>
          <p:cNvCxnSpPr/>
          <p:nvPr/>
        </p:nvCxnSpPr>
        <p:spPr>
          <a:xfrm>
            <a:off x="13064932" y="1561154"/>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D1E9D33F-91A3-4D3E-A737-42336E73EE91}"/>
              </a:ext>
            </a:extLst>
          </p:cNvPr>
          <p:cNvSpPr txBox="1"/>
          <p:nvPr/>
        </p:nvSpPr>
        <p:spPr>
          <a:xfrm>
            <a:off x="8401050" y="12815888"/>
            <a:ext cx="16107899" cy="646331"/>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rPr>
              <a:t>https://www.slideshare.net/EmmaJaneSixx/what-makes-a-film-british-57824328</a:t>
            </a:r>
          </a:p>
        </p:txBody>
      </p:sp>
      <p:pic>
        <p:nvPicPr>
          <p:cNvPr id="2" name="Imagen 1">
            <a:extLst>
              <a:ext uri="{FF2B5EF4-FFF2-40B4-BE49-F238E27FC236}">
                <a16:creationId xmlns:a16="http://schemas.microsoft.com/office/drawing/2014/main" id="{C15D9807-4C52-40EA-B972-98BEC0F322EB}"/>
              </a:ext>
            </a:extLst>
          </p:cNvPr>
          <p:cNvPicPr>
            <a:picLocks noChangeAspect="1"/>
          </p:cNvPicPr>
          <p:nvPr/>
        </p:nvPicPr>
        <p:blipFill>
          <a:blip r:embed="rId2"/>
          <a:stretch>
            <a:fillRect/>
          </a:stretch>
        </p:blipFill>
        <p:spPr>
          <a:xfrm>
            <a:off x="10608031" y="12862486"/>
            <a:ext cx="2456901" cy="853514"/>
          </a:xfrm>
          <a:prstGeom prst="rect">
            <a:avLst/>
          </a:prstGeom>
        </p:spPr>
      </p:pic>
    </p:spTree>
    <p:extLst>
      <p:ext uri="{BB962C8B-B14F-4D97-AF65-F5344CB8AC3E}">
        <p14:creationId xmlns:p14="http://schemas.microsoft.com/office/powerpoint/2010/main" val="124387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rcador de posición de imagen 35">
            <a:extLst>
              <a:ext uri="{FF2B5EF4-FFF2-40B4-BE49-F238E27FC236}">
                <a16:creationId xmlns:a16="http://schemas.microsoft.com/office/drawing/2014/main" id="{412DCA37-141D-47EE-92DF-1F10B6E4A5C6}"/>
              </a:ext>
            </a:extLst>
          </p:cNvPr>
          <p:cNvPicPr>
            <a:picLocks noGrp="1" noChangeAspect="1"/>
          </p:cNvPicPr>
          <p:nvPr>
            <p:ph type="pic" sz="quarter" idx="26"/>
          </p:nvPr>
        </p:nvPicPr>
        <p:blipFill>
          <a:blip r:embed="rId2" cstate="email">
            <a:extLst>
              <a:ext uri="{28A0092B-C50C-407E-A947-70E740481C1C}">
                <a14:useLocalDpi xmlns:a14="http://schemas.microsoft.com/office/drawing/2010/main" val="0"/>
              </a:ext>
            </a:extLst>
          </a:blip>
          <a:srcRect t="16990" b="16990"/>
          <a:stretch>
            <a:fillRect/>
          </a:stretch>
        </p:blipFill>
        <p:spPr/>
      </p:pic>
      <p:pic>
        <p:nvPicPr>
          <p:cNvPr id="38" name="Marcador de posición de imagen 37">
            <a:extLst>
              <a:ext uri="{FF2B5EF4-FFF2-40B4-BE49-F238E27FC236}">
                <a16:creationId xmlns:a16="http://schemas.microsoft.com/office/drawing/2014/main" id="{CAA6D12C-0EDC-44E6-ABC5-0A61CC706244}"/>
              </a:ext>
            </a:extLst>
          </p:cNvPr>
          <p:cNvPicPr>
            <a:picLocks noGrp="1" noChangeAspect="1"/>
          </p:cNvPicPr>
          <p:nvPr>
            <p:ph type="pic" sz="quarter" idx="30"/>
          </p:nvPr>
        </p:nvPicPr>
        <p:blipFill>
          <a:blip r:embed="rId3" cstate="email">
            <a:extLst>
              <a:ext uri="{28A0092B-C50C-407E-A947-70E740481C1C}">
                <a14:useLocalDpi xmlns:a14="http://schemas.microsoft.com/office/drawing/2010/main" val="0"/>
              </a:ext>
            </a:extLst>
          </a:blip>
          <a:srcRect t="13063" b="13063"/>
          <a:stretch>
            <a:fillRect/>
          </a:stretch>
        </p:blipFill>
        <p:spPr/>
      </p:pic>
      <p:pic>
        <p:nvPicPr>
          <p:cNvPr id="32" name="Marcador de posición de imagen 31">
            <a:extLst>
              <a:ext uri="{FF2B5EF4-FFF2-40B4-BE49-F238E27FC236}">
                <a16:creationId xmlns:a16="http://schemas.microsoft.com/office/drawing/2014/main" id="{2C77C31E-8638-4327-95A8-B6377EE9DEDF}"/>
              </a:ext>
            </a:extLst>
          </p:cNvPr>
          <p:cNvPicPr>
            <a:picLocks noGrp="1" noChangeAspect="1"/>
          </p:cNvPicPr>
          <p:nvPr>
            <p:ph type="pic" sz="quarter" idx="31"/>
          </p:nvPr>
        </p:nvPicPr>
        <p:blipFill>
          <a:blip r:embed="rId4" cstate="email">
            <a:extLst>
              <a:ext uri="{28A0092B-C50C-407E-A947-70E740481C1C}">
                <a14:useLocalDpi xmlns:a14="http://schemas.microsoft.com/office/drawing/2010/main" val="0"/>
              </a:ext>
            </a:extLst>
          </a:blip>
          <a:srcRect t="14633" b="14633"/>
          <a:stretch>
            <a:fillRect/>
          </a:stretch>
        </p:blipFill>
        <p:spPr>
          <a:xfrm>
            <a:off x="10387132" y="8854069"/>
            <a:ext cx="3568390" cy="3590693"/>
          </a:xfrm>
        </p:spPr>
      </p:pic>
      <p:pic>
        <p:nvPicPr>
          <p:cNvPr id="28" name="Marcador de posición de imagen 27">
            <a:extLst>
              <a:ext uri="{FF2B5EF4-FFF2-40B4-BE49-F238E27FC236}">
                <a16:creationId xmlns:a16="http://schemas.microsoft.com/office/drawing/2014/main" id="{769424DA-4F02-4F46-9409-49C976B478C8}"/>
              </a:ext>
            </a:extLst>
          </p:cNvPr>
          <p:cNvPicPr>
            <a:picLocks noGrp="1" noChangeAspect="1"/>
          </p:cNvPicPr>
          <p:nvPr>
            <p:ph type="pic" sz="quarter" idx="32"/>
          </p:nvPr>
        </p:nvPicPr>
        <p:blipFill rotWithShape="1">
          <a:blip r:embed="rId5" cstate="email">
            <a:extLst>
              <a:ext uri="{28A0092B-C50C-407E-A947-70E740481C1C}">
                <a14:useLocalDpi xmlns:a14="http://schemas.microsoft.com/office/drawing/2010/main" val="0"/>
              </a:ext>
            </a:extLst>
          </a:blip>
          <a:srcRect t="2281" b="33733"/>
          <a:stretch/>
        </p:blipFill>
        <p:spPr>
          <a:xfrm>
            <a:off x="14359019" y="8854068"/>
            <a:ext cx="3568390" cy="3590693"/>
          </a:xfrm>
        </p:spPr>
      </p:pic>
      <p:pic>
        <p:nvPicPr>
          <p:cNvPr id="20" name="Marcador de posición de imagen 19">
            <a:extLst>
              <a:ext uri="{FF2B5EF4-FFF2-40B4-BE49-F238E27FC236}">
                <a16:creationId xmlns:a16="http://schemas.microsoft.com/office/drawing/2014/main" id="{8760E4BE-6ED4-409D-8E63-8A64120031D7}"/>
              </a:ext>
            </a:extLst>
          </p:cNvPr>
          <p:cNvPicPr>
            <a:picLocks noGrp="1" noChangeAspect="1"/>
          </p:cNvPicPr>
          <p:nvPr>
            <p:ph type="pic" sz="quarter" idx="33"/>
          </p:nvPr>
        </p:nvPicPr>
        <p:blipFill>
          <a:blip r:embed="rId6" cstate="email">
            <a:extLst>
              <a:ext uri="{28A0092B-C50C-407E-A947-70E740481C1C}">
                <a14:useLocalDpi xmlns:a14="http://schemas.microsoft.com/office/drawing/2010/main" val="0"/>
              </a:ext>
            </a:extLst>
          </a:blip>
          <a:srcRect t="12476" b="12476"/>
          <a:stretch>
            <a:fillRect/>
          </a:stretch>
        </p:blipFill>
        <p:spPr/>
      </p:pic>
      <p:pic>
        <p:nvPicPr>
          <p:cNvPr id="34" name="Marcador de posición de imagen 33">
            <a:extLst>
              <a:ext uri="{FF2B5EF4-FFF2-40B4-BE49-F238E27FC236}">
                <a16:creationId xmlns:a16="http://schemas.microsoft.com/office/drawing/2014/main" id="{EAF05C0B-010E-4657-B75A-C9EF84B27055}"/>
              </a:ext>
            </a:extLst>
          </p:cNvPr>
          <p:cNvPicPr>
            <a:picLocks noGrp="1" noChangeAspect="1"/>
          </p:cNvPicPr>
          <p:nvPr>
            <p:ph type="pic" sz="quarter" idx="34"/>
          </p:nvPr>
        </p:nvPicPr>
        <p:blipFill rotWithShape="1">
          <a:blip r:embed="rId7" cstate="email">
            <a:extLst>
              <a:ext uri="{28A0092B-C50C-407E-A947-70E740481C1C}">
                <a14:useLocalDpi xmlns:a14="http://schemas.microsoft.com/office/drawing/2010/main" val="0"/>
              </a:ext>
            </a:extLst>
          </a:blip>
          <a:srcRect l="625" r="-625" b="24532"/>
          <a:stretch/>
        </p:blipFill>
        <p:spPr>
          <a:xfrm>
            <a:off x="18150080" y="1070517"/>
            <a:ext cx="3568390" cy="3590693"/>
          </a:xfrm>
        </p:spPr>
      </p:pic>
      <p:pic>
        <p:nvPicPr>
          <p:cNvPr id="30" name="Marcador de posición de imagen 29">
            <a:extLst>
              <a:ext uri="{FF2B5EF4-FFF2-40B4-BE49-F238E27FC236}">
                <a16:creationId xmlns:a16="http://schemas.microsoft.com/office/drawing/2014/main" id="{87662159-B24E-485D-819F-9BDBD553284A}"/>
              </a:ext>
            </a:extLst>
          </p:cNvPr>
          <p:cNvPicPr>
            <a:picLocks noGrp="1" noChangeAspect="1"/>
          </p:cNvPicPr>
          <p:nvPr>
            <p:ph type="pic" sz="quarter" idx="35"/>
          </p:nvPr>
        </p:nvPicPr>
        <p:blipFill rotWithShape="1">
          <a:blip r:embed="rId8" cstate="email">
            <a:extLst>
              <a:ext uri="{28A0092B-C50C-407E-A947-70E740481C1C}">
                <a14:useLocalDpi xmlns:a14="http://schemas.microsoft.com/office/drawing/2010/main" val="0"/>
              </a:ext>
            </a:extLst>
          </a:blip>
          <a:srcRect t="-601" b="30515"/>
          <a:stretch/>
        </p:blipFill>
        <p:spPr>
          <a:xfrm>
            <a:off x="14269454" y="1070517"/>
            <a:ext cx="3568390" cy="3590693"/>
          </a:xfrm>
        </p:spPr>
      </p:pic>
      <p:pic>
        <p:nvPicPr>
          <p:cNvPr id="26" name="Marcador de posición de imagen 25">
            <a:extLst>
              <a:ext uri="{FF2B5EF4-FFF2-40B4-BE49-F238E27FC236}">
                <a16:creationId xmlns:a16="http://schemas.microsoft.com/office/drawing/2014/main" id="{CB3DD227-DC66-4832-BB32-2F47EBE6F49E}"/>
              </a:ext>
            </a:extLst>
          </p:cNvPr>
          <p:cNvPicPr>
            <a:picLocks noGrp="1" noChangeAspect="1"/>
          </p:cNvPicPr>
          <p:nvPr>
            <p:ph type="pic" sz="quarter" idx="36"/>
          </p:nvPr>
        </p:nvPicPr>
        <p:blipFill>
          <a:blip r:embed="rId9" cstate="email">
            <a:extLst>
              <a:ext uri="{28A0092B-C50C-407E-A947-70E740481C1C}">
                <a14:useLocalDpi xmlns:a14="http://schemas.microsoft.com/office/drawing/2010/main" val="0"/>
              </a:ext>
            </a:extLst>
          </a:blip>
          <a:srcRect t="14692" b="14692"/>
          <a:stretch>
            <a:fillRect/>
          </a:stretch>
        </p:blipFill>
        <p:spPr/>
      </p:pic>
      <p:pic>
        <p:nvPicPr>
          <p:cNvPr id="16" name="Marcador de posición de imagen 15">
            <a:extLst>
              <a:ext uri="{FF2B5EF4-FFF2-40B4-BE49-F238E27FC236}">
                <a16:creationId xmlns:a16="http://schemas.microsoft.com/office/drawing/2014/main" id="{E159072D-B69C-47DB-A669-8EBD55B00B7E}"/>
              </a:ext>
            </a:extLst>
          </p:cNvPr>
          <p:cNvPicPr>
            <a:picLocks noGrp="1" noChangeAspect="1"/>
          </p:cNvPicPr>
          <p:nvPr>
            <p:ph type="pic" sz="quarter" idx="37"/>
          </p:nvPr>
        </p:nvPicPr>
        <p:blipFill>
          <a:blip r:embed="rId10" cstate="email">
            <a:extLst>
              <a:ext uri="{28A0092B-C50C-407E-A947-70E740481C1C}">
                <a14:useLocalDpi xmlns:a14="http://schemas.microsoft.com/office/drawing/2010/main" val="0"/>
              </a:ext>
            </a:extLst>
          </a:blip>
          <a:srcRect t="12568" b="12568"/>
          <a:stretch>
            <a:fillRect/>
          </a:stretch>
        </p:blipFill>
        <p:spPr/>
      </p:pic>
      <p:pic>
        <p:nvPicPr>
          <p:cNvPr id="18" name="Marcador de posición de imagen 17">
            <a:extLst>
              <a:ext uri="{FF2B5EF4-FFF2-40B4-BE49-F238E27FC236}">
                <a16:creationId xmlns:a16="http://schemas.microsoft.com/office/drawing/2014/main" id="{9DAB2D05-F3ED-4BAF-AD72-63380A34A506}"/>
              </a:ext>
            </a:extLst>
          </p:cNvPr>
          <p:cNvPicPr>
            <a:picLocks noGrp="1" noChangeAspect="1"/>
          </p:cNvPicPr>
          <p:nvPr>
            <p:ph type="pic" sz="quarter" idx="29"/>
          </p:nvPr>
        </p:nvPicPr>
        <p:blipFill rotWithShape="1">
          <a:blip r:embed="rId11" cstate="email">
            <a:extLst>
              <a:ext uri="{28A0092B-C50C-407E-A947-70E740481C1C}">
                <a14:useLocalDpi xmlns:a14="http://schemas.microsoft.com/office/drawing/2010/main" val="0"/>
              </a:ext>
            </a:extLst>
          </a:blip>
          <a:srcRect l="-625" t="6501" r="625" b="10121"/>
          <a:stretch/>
        </p:blipFill>
        <p:spPr>
          <a:xfrm>
            <a:off x="2649881" y="4803809"/>
            <a:ext cx="3577689" cy="3922243"/>
          </a:xfrm>
        </p:spPr>
      </p:pic>
      <p:pic>
        <p:nvPicPr>
          <p:cNvPr id="24" name="Marcador de posición de imagen 23">
            <a:extLst>
              <a:ext uri="{FF2B5EF4-FFF2-40B4-BE49-F238E27FC236}">
                <a16:creationId xmlns:a16="http://schemas.microsoft.com/office/drawing/2014/main" id="{18ECC813-9F38-4411-A9E1-B8C38A9849EF}"/>
              </a:ext>
            </a:extLst>
          </p:cNvPr>
          <p:cNvPicPr>
            <a:picLocks noGrp="1" noChangeAspect="1"/>
          </p:cNvPicPr>
          <p:nvPr>
            <p:ph type="pic" sz="quarter" idx="38"/>
          </p:nvPr>
        </p:nvPicPr>
        <p:blipFill rotWithShape="1">
          <a:blip r:embed="rId12">
            <a:extLst>
              <a:ext uri="{28A0092B-C50C-407E-A947-70E740481C1C}">
                <a14:useLocalDpi xmlns:a14="http://schemas.microsoft.com/office/drawing/2010/main" val="0"/>
              </a:ext>
            </a:extLst>
          </a:blip>
          <a:srcRect b="29564"/>
          <a:stretch/>
        </p:blipFill>
        <p:spPr>
          <a:xfrm>
            <a:off x="6530508" y="8854069"/>
            <a:ext cx="3568390" cy="3590693"/>
          </a:xfrm>
        </p:spPr>
      </p:pic>
      <p:pic>
        <p:nvPicPr>
          <p:cNvPr id="22" name="Marcador de posición de imagen 21">
            <a:extLst>
              <a:ext uri="{FF2B5EF4-FFF2-40B4-BE49-F238E27FC236}">
                <a16:creationId xmlns:a16="http://schemas.microsoft.com/office/drawing/2014/main" id="{99588774-DD51-404E-9135-EDE3F8A4D860}"/>
              </a:ext>
            </a:extLst>
          </p:cNvPr>
          <p:cNvPicPr>
            <a:picLocks noGrp="1" noChangeAspect="1"/>
          </p:cNvPicPr>
          <p:nvPr>
            <p:ph type="pic" sz="quarter" idx="39"/>
          </p:nvPr>
        </p:nvPicPr>
        <p:blipFill>
          <a:blip r:embed="rId13" cstate="email">
            <a:extLst>
              <a:ext uri="{28A0092B-C50C-407E-A947-70E740481C1C}">
                <a14:useLocalDpi xmlns:a14="http://schemas.microsoft.com/office/drawing/2010/main" val="0"/>
              </a:ext>
            </a:extLst>
          </a:blip>
          <a:srcRect t="14447" b="14447"/>
          <a:stretch>
            <a:fillRect/>
          </a:stretch>
        </p:blipFill>
        <p:spPr/>
      </p:pic>
      <p:sp>
        <p:nvSpPr>
          <p:cNvPr id="39" name="CuadroTexto 38">
            <a:extLst>
              <a:ext uri="{FF2B5EF4-FFF2-40B4-BE49-F238E27FC236}">
                <a16:creationId xmlns:a16="http://schemas.microsoft.com/office/drawing/2014/main" id="{2CCDAF40-51D5-4B86-9B9D-CC43CAE5AC8C}"/>
              </a:ext>
            </a:extLst>
          </p:cNvPr>
          <p:cNvSpPr txBox="1"/>
          <p:nvPr/>
        </p:nvSpPr>
        <p:spPr>
          <a:xfrm>
            <a:off x="7150354" y="5132688"/>
            <a:ext cx="9509760" cy="2862322"/>
          </a:xfrm>
          <a:prstGeom prst="rect">
            <a:avLst/>
          </a:prstGeom>
          <a:noFill/>
        </p:spPr>
        <p:txBody>
          <a:bodyPr wrap="square" rtlCol="0">
            <a:spAutoFit/>
          </a:bodyPr>
          <a:lstStyle/>
          <a:p>
            <a:pPr algn="ctr"/>
            <a:r>
              <a:rPr lang="en-GB" b="1" dirty="0"/>
              <a:t>European cinema</a:t>
            </a:r>
          </a:p>
          <a:p>
            <a:r>
              <a:rPr lang="en-GB" dirty="0"/>
              <a:t>Why not compare it?</a:t>
            </a:r>
          </a:p>
          <a:p>
            <a:r>
              <a:rPr lang="en-GB" dirty="0"/>
              <a:t>What themes do they deal with?</a:t>
            </a:r>
          </a:p>
          <a:p>
            <a:r>
              <a:rPr lang="en-GB" dirty="0"/>
              <a:t>Is there any similarity?</a:t>
            </a:r>
          </a:p>
          <a:p>
            <a:r>
              <a:rPr lang="en-GB" dirty="0"/>
              <a:t>Is there any national identity?</a:t>
            </a:r>
          </a:p>
        </p:txBody>
      </p:sp>
      <p:pic>
        <p:nvPicPr>
          <p:cNvPr id="2" name="Imagen 1">
            <a:extLst>
              <a:ext uri="{FF2B5EF4-FFF2-40B4-BE49-F238E27FC236}">
                <a16:creationId xmlns:a16="http://schemas.microsoft.com/office/drawing/2014/main" id="{662A95A3-20C2-44F6-AAA3-A619D193177A}"/>
              </a:ext>
            </a:extLst>
          </p:cNvPr>
          <p:cNvPicPr>
            <a:picLocks noChangeAspect="1"/>
          </p:cNvPicPr>
          <p:nvPr/>
        </p:nvPicPr>
        <p:blipFill>
          <a:blip r:embed="rId14"/>
          <a:stretch>
            <a:fillRect/>
          </a:stretch>
        </p:blipFill>
        <p:spPr>
          <a:xfrm>
            <a:off x="0" y="12862486"/>
            <a:ext cx="2456901" cy="853514"/>
          </a:xfrm>
          <a:prstGeom prst="rect">
            <a:avLst/>
          </a:prstGeom>
        </p:spPr>
      </p:pic>
    </p:spTree>
    <p:extLst>
      <p:ext uri="{BB962C8B-B14F-4D97-AF65-F5344CB8AC3E}">
        <p14:creationId xmlns:p14="http://schemas.microsoft.com/office/powerpoint/2010/main" val="916404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arcador de posición de imagen 22">
            <a:hlinkClick r:id="rId2"/>
            <a:extLst>
              <a:ext uri="{FF2B5EF4-FFF2-40B4-BE49-F238E27FC236}">
                <a16:creationId xmlns:a16="http://schemas.microsoft.com/office/drawing/2014/main" id="{8877E090-9F08-4000-8D7E-5EBC23A4A1B7}"/>
              </a:ext>
            </a:extLst>
          </p:cNvPr>
          <p:cNvPicPr>
            <a:picLocks noGrp="1" noChangeAspect="1"/>
          </p:cNvPicPr>
          <p:nvPr>
            <p:ph type="pic" sz="quarter" idx="50"/>
          </p:nvPr>
        </p:nvPicPr>
        <p:blipFill>
          <a:blip r:embed="rId3">
            <a:extLst>
              <a:ext uri="{28A0092B-C50C-407E-A947-70E740481C1C}">
                <a14:useLocalDpi xmlns:a14="http://schemas.microsoft.com/office/drawing/2010/main" val="0"/>
              </a:ext>
            </a:extLst>
          </a:blip>
          <a:srcRect l="1248" r="1248"/>
          <a:stretch>
            <a:fillRect/>
          </a:stretch>
        </p:blipFill>
        <p:spPr>
          <a:xfrm>
            <a:off x="17668875" y="2943225"/>
            <a:ext cx="5341938" cy="7829550"/>
          </a:xfrm>
        </p:spPr>
      </p:pic>
      <p:pic>
        <p:nvPicPr>
          <p:cNvPr id="21" name="Marcador de posición de imagen 20">
            <a:hlinkClick r:id="rId4"/>
            <a:extLst>
              <a:ext uri="{FF2B5EF4-FFF2-40B4-BE49-F238E27FC236}">
                <a16:creationId xmlns:a16="http://schemas.microsoft.com/office/drawing/2014/main" id="{69B9DFB2-2F2A-4BFD-9D13-F47EC111BD7C}"/>
              </a:ext>
            </a:extLst>
          </p:cNvPr>
          <p:cNvPicPr>
            <a:picLocks noGrp="1" noChangeAspect="1"/>
          </p:cNvPicPr>
          <p:nvPr>
            <p:ph type="pic" sz="quarter" idx="51"/>
          </p:nvPr>
        </p:nvPicPr>
        <p:blipFill>
          <a:blip r:embed="rId5">
            <a:extLst>
              <a:ext uri="{28A0092B-C50C-407E-A947-70E740481C1C}">
                <a14:useLocalDpi xmlns:a14="http://schemas.microsoft.com/office/drawing/2010/main" val="0"/>
              </a:ext>
            </a:extLst>
          </a:blip>
          <a:srcRect t="607" b="607"/>
          <a:stretch>
            <a:fillRect/>
          </a:stretch>
        </p:blipFill>
        <p:spPr>
          <a:xfrm>
            <a:off x="11491913" y="2943225"/>
            <a:ext cx="5341937" cy="7829550"/>
          </a:xfrm>
        </p:spPr>
      </p:pic>
      <p:sp>
        <p:nvSpPr>
          <p:cNvPr id="16" name="TextBox 18">
            <a:extLst>
              <a:ext uri="{FF2B5EF4-FFF2-40B4-BE49-F238E27FC236}">
                <a16:creationId xmlns:a16="http://schemas.microsoft.com/office/drawing/2014/main" id="{A7877A9E-DB5B-41D6-AF82-AB178E3E51A4}"/>
              </a:ext>
            </a:extLst>
          </p:cNvPr>
          <p:cNvSpPr txBox="1"/>
          <p:nvPr/>
        </p:nvSpPr>
        <p:spPr>
          <a:xfrm>
            <a:off x="1772384" y="578661"/>
            <a:ext cx="7864845" cy="923330"/>
          </a:xfrm>
          <a:prstGeom prst="rect">
            <a:avLst/>
          </a:prstGeom>
          <a:noFill/>
        </p:spPr>
        <p:txBody>
          <a:bodyPr wrap="none" rtlCol="0" anchor="ctr" anchorCtr="0">
            <a:spAutoFit/>
          </a:bodyPr>
          <a:lstStyle/>
          <a:p>
            <a:r>
              <a:rPr lang="en-GB" sz="5400" b="1" dirty="0">
                <a:solidFill>
                  <a:schemeClr val="accent1"/>
                </a:solidFill>
              </a:rPr>
              <a:t>Practice: Compare films</a:t>
            </a:r>
          </a:p>
        </p:txBody>
      </p:sp>
      <p:cxnSp>
        <p:nvCxnSpPr>
          <p:cNvPr id="17" name="Straight Connector 21">
            <a:extLst>
              <a:ext uri="{FF2B5EF4-FFF2-40B4-BE49-F238E27FC236}">
                <a16:creationId xmlns:a16="http://schemas.microsoft.com/office/drawing/2014/main" id="{7CF5F963-3E50-44E2-BB7B-B3379EFD6194}"/>
              </a:ext>
            </a:extLst>
          </p:cNvPr>
          <p:cNvCxnSpPr/>
          <p:nvPr/>
        </p:nvCxnSpPr>
        <p:spPr>
          <a:xfrm>
            <a:off x="5811888" y="1493946"/>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a16="http://schemas.microsoft.com/office/drawing/2014/main" id="{C7FC71A9-8BFE-42B8-B66C-CF1A264D075B}"/>
              </a:ext>
            </a:extLst>
          </p:cNvPr>
          <p:cNvCxnSpPr/>
          <p:nvPr/>
        </p:nvCxnSpPr>
        <p:spPr>
          <a:xfrm>
            <a:off x="6681292" y="1784322"/>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5309829B-D556-46F8-A41E-129AAF0D4344}"/>
              </a:ext>
            </a:extLst>
          </p:cNvPr>
          <p:cNvSpPr txBox="1"/>
          <p:nvPr/>
        </p:nvSpPr>
        <p:spPr>
          <a:xfrm>
            <a:off x="687024" y="4048998"/>
            <a:ext cx="10387584" cy="5459828"/>
          </a:xfrm>
          <a:prstGeom prst="rect">
            <a:avLst/>
          </a:prstGeom>
          <a:noFill/>
        </p:spPr>
        <p:txBody>
          <a:bodyPr wrap="square" rtlCol="0">
            <a:spAutoFit/>
          </a:bodyPr>
          <a:lstStyle/>
          <a:p>
            <a:pPr algn="ctr">
              <a:lnSpc>
                <a:spcPct val="200000"/>
              </a:lnSpc>
            </a:pPr>
            <a:r>
              <a:rPr lang="en-GB" b="1" dirty="0"/>
              <a:t>European cinema</a:t>
            </a:r>
          </a:p>
          <a:p>
            <a:pPr marL="742950" indent="-742950">
              <a:lnSpc>
                <a:spcPct val="200000"/>
              </a:lnSpc>
              <a:buFont typeface="+mj-lt"/>
              <a:buAutoNum type="arabicPeriod"/>
            </a:pPr>
            <a:r>
              <a:rPr lang="en-GB" dirty="0">
                <a:solidFill>
                  <a:schemeClr val="accent1"/>
                </a:solidFill>
              </a:rPr>
              <a:t>How do French portrait their national figures?</a:t>
            </a:r>
          </a:p>
          <a:p>
            <a:pPr marL="742950" indent="-742950">
              <a:lnSpc>
                <a:spcPct val="200000"/>
              </a:lnSpc>
              <a:buFont typeface="+mj-lt"/>
              <a:buAutoNum type="arabicPeriod"/>
            </a:pPr>
            <a:r>
              <a:rPr lang="en-GB" dirty="0">
                <a:solidFill>
                  <a:schemeClr val="accent1"/>
                </a:solidFill>
              </a:rPr>
              <a:t>How do English portrait themselves?</a:t>
            </a:r>
          </a:p>
          <a:p>
            <a:pPr marL="742950" indent="-742950">
              <a:lnSpc>
                <a:spcPct val="200000"/>
              </a:lnSpc>
              <a:buFont typeface="+mj-lt"/>
              <a:buAutoNum type="arabicPeriod"/>
            </a:pPr>
            <a:r>
              <a:rPr lang="en-GB" dirty="0">
                <a:solidFill>
                  <a:schemeClr val="accent1"/>
                </a:solidFill>
              </a:rPr>
              <a:t>What self-conception do each country have of themselves?</a:t>
            </a:r>
          </a:p>
        </p:txBody>
      </p:sp>
      <p:pic>
        <p:nvPicPr>
          <p:cNvPr id="8" name="Imagen 7">
            <a:extLst>
              <a:ext uri="{FF2B5EF4-FFF2-40B4-BE49-F238E27FC236}">
                <a16:creationId xmlns:a16="http://schemas.microsoft.com/office/drawing/2014/main" id="{F6E1DC70-B8D0-4A0F-8654-BDECD674162D}"/>
              </a:ext>
            </a:extLst>
          </p:cNvPr>
          <p:cNvPicPr>
            <a:picLocks noChangeAspect="1"/>
          </p:cNvPicPr>
          <p:nvPr/>
        </p:nvPicPr>
        <p:blipFill>
          <a:blip r:embed="rId6"/>
          <a:stretch>
            <a:fillRect/>
          </a:stretch>
        </p:blipFill>
        <p:spPr>
          <a:xfrm>
            <a:off x="0" y="12862515"/>
            <a:ext cx="2453773" cy="853485"/>
          </a:xfrm>
          <a:prstGeom prst="rect">
            <a:avLst/>
          </a:prstGeom>
        </p:spPr>
      </p:pic>
    </p:spTree>
    <p:extLst>
      <p:ext uri="{BB962C8B-B14F-4D97-AF65-F5344CB8AC3E}">
        <p14:creationId xmlns:p14="http://schemas.microsoft.com/office/powerpoint/2010/main" val="2926868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8">
            <a:extLst>
              <a:ext uri="{FF2B5EF4-FFF2-40B4-BE49-F238E27FC236}">
                <a16:creationId xmlns:a16="http://schemas.microsoft.com/office/drawing/2014/main" id="{A7877A9E-DB5B-41D6-AF82-AB178E3E51A4}"/>
              </a:ext>
            </a:extLst>
          </p:cNvPr>
          <p:cNvSpPr txBox="1"/>
          <p:nvPr/>
        </p:nvSpPr>
        <p:spPr>
          <a:xfrm>
            <a:off x="1772384" y="578661"/>
            <a:ext cx="7864845" cy="923330"/>
          </a:xfrm>
          <a:prstGeom prst="rect">
            <a:avLst/>
          </a:prstGeom>
          <a:noFill/>
        </p:spPr>
        <p:txBody>
          <a:bodyPr wrap="none" rtlCol="0" anchor="ctr" anchorCtr="0">
            <a:spAutoFit/>
          </a:bodyPr>
          <a:lstStyle/>
          <a:p>
            <a:r>
              <a:rPr lang="en-GB" sz="5400" b="1" dirty="0">
                <a:solidFill>
                  <a:schemeClr val="accent1"/>
                </a:solidFill>
              </a:rPr>
              <a:t>Practice: Compare films</a:t>
            </a:r>
          </a:p>
        </p:txBody>
      </p:sp>
      <p:cxnSp>
        <p:nvCxnSpPr>
          <p:cNvPr id="17" name="Straight Connector 21">
            <a:extLst>
              <a:ext uri="{FF2B5EF4-FFF2-40B4-BE49-F238E27FC236}">
                <a16:creationId xmlns:a16="http://schemas.microsoft.com/office/drawing/2014/main" id="{7CF5F963-3E50-44E2-BB7B-B3379EFD6194}"/>
              </a:ext>
            </a:extLst>
          </p:cNvPr>
          <p:cNvCxnSpPr/>
          <p:nvPr/>
        </p:nvCxnSpPr>
        <p:spPr>
          <a:xfrm>
            <a:off x="5811888" y="1493946"/>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a16="http://schemas.microsoft.com/office/drawing/2014/main" id="{C7FC71A9-8BFE-42B8-B66C-CF1A264D075B}"/>
              </a:ext>
            </a:extLst>
          </p:cNvPr>
          <p:cNvCxnSpPr/>
          <p:nvPr/>
        </p:nvCxnSpPr>
        <p:spPr>
          <a:xfrm>
            <a:off x="6681292" y="1784322"/>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5309829B-D556-46F8-A41E-129AAF0D4344}"/>
              </a:ext>
            </a:extLst>
          </p:cNvPr>
          <p:cNvSpPr txBox="1"/>
          <p:nvPr/>
        </p:nvSpPr>
        <p:spPr>
          <a:xfrm>
            <a:off x="660042" y="2736255"/>
            <a:ext cx="14866452" cy="5459828"/>
          </a:xfrm>
          <a:prstGeom prst="rect">
            <a:avLst/>
          </a:prstGeom>
          <a:noFill/>
        </p:spPr>
        <p:txBody>
          <a:bodyPr wrap="square" rtlCol="0">
            <a:spAutoFit/>
          </a:bodyPr>
          <a:lstStyle/>
          <a:p>
            <a:pPr algn="ctr">
              <a:lnSpc>
                <a:spcPct val="200000"/>
              </a:lnSpc>
            </a:pPr>
            <a:r>
              <a:rPr lang="en-GB" b="1" dirty="0"/>
              <a:t>European cinema</a:t>
            </a:r>
          </a:p>
          <a:p>
            <a:pPr marL="742950" indent="-742950">
              <a:lnSpc>
                <a:spcPct val="200000"/>
              </a:lnSpc>
              <a:buFont typeface="+mj-lt"/>
              <a:buAutoNum type="arabicPeriod"/>
            </a:pPr>
            <a:r>
              <a:rPr lang="en-GB" dirty="0">
                <a:solidFill>
                  <a:schemeClr val="accent1"/>
                </a:solidFill>
              </a:rPr>
              <a:t>How do each cinema portrait the family?</a:t>
            </a:r>
          </a:p>
          <a:p>
            <a:pPr marL="742950" indent="-742950">
              <a:lnSpc>
                <a:spcPct val="200000"/>
              </a:lnSpc>
              <a:buFont typeface="+mj-lt"/>
              <a:buAutoNum type="arabicPeriod"/>
            </a:pPr>
            <a:r>
              <a:rPr lang="en-GB" dirty="0">
                <a:solidFill>
                  <a:schemeClr val="accent1"/>
                </a:solidFill>
              </a:rPr>
              <a:t>What is the tone of the films?</a:t>
            </a:r>
          </a:p>
          <a:p>
            <a:pPr marL="742950" indent="-742950">
              <a:lnSpc>
                <a:spcPct val="200000"/>
              </a:lnSpc>
              <a:buFont typeface="+mj-lt"/>
              <a:buAutoNum type="arabicPeriod"/>
            </a:pPr>
            <a:r>
              <a:rPr lang="en-GB" dirty="0">
                <a:solidFill>
                  <a:schemeClr val="accent1"/>
                </a:solidFill>
              </a:rPr>
              <a:t>Does it represent the family nowadays? Is there any change? Why?</a:t>
            </a:r>
          </a:p>
          <a:p>
            <a:pPr marL="742950" indent="-742950">
              <a:lnSpc>
                <a:spcPct val="200000"/>
              </a:lnSpc>
              <a:buFont typeface="+mj-lt"/>
              <a:buAutoNum type="arabicPeriod"/>
            </a:pPr>
            <a:r>
              <a:rPr lang="en-GB" dirty="0">
                <a:solidFill>
                  <a:schemeClr val="accent1"/>
                </a:solidFill>
              </a:rPr>
              <a:t>Evolution of houses</a:t>
            </a:r>
          </a:p>
        </p:txBody>
      </p:sp>
      <p:pic>
        <p:nvPicPr>
          <p:cNvPr id="8" name="Marcador de posición de imagen 7">
            <a:extLst>
              <a:ext uri="{FF2B5EF4-FFF2-40B4-BE49-F238E27FC236}">
                <a16:creationId xmlns:a16="http://schemas.microsoft.com/office/drawing/2014/main" id="{3CDAD4DC-C74C-46A0-9C7B-99FAFC889FA7}"/>
              </a:ext>
            </a:extLst>
          </p:cNvPr>
          <p:cNvPicPr>
            <a:picLocks noGrp="1" noChangeAspect="1"/>
          </p:cNvPicPr>
          <p:nvPr>
            <p:ph type="pic" sz="quarter" idx="26"/>
          </p:nvPr>
        </p:nvPicPr>
        <p:blipFill>
          <a:blip r:embed="rId2"/>
          <a:srcRect t="12967" b="12967"/>
          <a:stretch>
            <a:fillRect/>
          </a:stretch>
        </p:blipFill>
        <p:spPr>
          <a:prstGeom prst="rect">
            <a:avLst/>
          </a:prstGeom>
        </p:spPr>
      </p:pic>
      <p:pic>
        <p:nvPicPr>
          <p:cNvPr id="30" name="Marcador de posición de imagen 29">
            <a:hlinkClick r:id="rId3"/>
            <a:extLst>
              <a:ext uri="{FF2B5EF4-FFF2-40B4-BE49-F238E27FC236}">
                <a16:creationId xmlns:a16="http://schemas.microsoft.com/office/drawing/2014/main" id="{A4E1861D-5A34-47D0-93AE-A4B1E51913D2}"/>
              </a:ext>
            </a:extLst>
          </p:cNvPr>
          <p:cNvPicPr>
            <a:picLocks noGrp="1" noChangeAspect="1"/>
          </p:cNvPicPr>
          <p:nvPr>
            <p:ph type="pic" sz="quarter" idx="30"/>
          </p:nvPr>
        </p:nvPicPr>
        <p:blipFill>
          <a:blip r:embed="rId4"/>
          <a:srcRect t="30" b="30"/>
          <a:stretch>
            <a:fillRect/>
          </a:stretch>
        </p:blipFill>
        <p:spPr>
          <a:prstGeom prst="rect">
            <a:avLst/>
          </a:prstGeom>
        </p:spPr>
      </p:pic>
      <p:pic>
        <p:nvPicPr>
          <p:cNvPr id="34" name="Marcador de posición de imagen 33">
            <a:extLst>
              <a:ext uri="{FF2B5EF4-FFF2-40B4-BE49-F238E27FC236}">
                <a16:creationId xmlns:a16="http://schemas.microsoft.com/office/drawing/2014/main" id="{FB7703F4-38BB-43FA-9F68-3714D743C930}"/>
              </a:ext>
            </a:extLst>
          </p:cNvPr>
          <p:cNvPicPr>
            <a:picLocks noGrp="1" noChangeAspect="1"/>
          </p:cNvPicPr>
          <p:nvPr>
            <p:ph type="pic" sz="quarter" idx="31"/>
          </p:nvPr>
        </p:nvPicPr>
        <p:blipFill rotWithShape="1">
          <a:blip r:embed="rId5" cstate="email">
            <a:extLst>
              <a:ext uri="{28A0092B-C50C-407E-A947-70E740481C1C}">
                <a14:useLocalDpi xmlns:a14="http://schemas.microsoft.com/office/drawing/2010/main" val="0"/>
              </a:ext>
            </a:extLst>
          </a:blip>
          <a:srcRect t="24807" b="3981"/>
          <a:stretch/>
        </p:blipFill>
        <p:spPr>
          <a:xfrm>
            <a:off x="14269454" y="8854069"/>
            <a:ext cx="3568390" cy="3590693"/>
          </a:xfrm>
        </p:spPr>
      </p:pic>
      <p:pic>
        <p:nvPicPr>
          <p:cNvPr id="38" name="Marcador de posición de imagen 37">
            <a:extLst>
              <a:ext uri="{FF2B5EF4-FFF2-40B4-BE49-F238E27FC236}">
                <a16:creationId xmlns:a16="http://schemas.microsoft.com/office/drawing/2014/main" id="{E7685B5A-664E-4A62-85E1-8B13E47BB9EA}"/>
              </a:ext>
            </a:extLst>
          </p:cNvPr>
          <p:cNvPicPr>
            <a:picLocks noGrp="1" noChangeAspect="1"/>
          </p:cNvPicPr>
          <p:nvPr>
            <p:ph type="pic" sz="quarter" idx="32"/>
          </p:nvPr>
        </p:nvPicPr>
        <p:blipFill rotWithShape="1">
          <a:blip r:embed="rId6" cstate="email">
            <a:extLst>
              <a:ext uri="{28A0092B-C50C-407E-A947-70E740481C1C}">
                <a14:useLocalDpi xmlns:a14="http://schemas.microsoft.com/office/drawing/2010/main" val="0"/>
              </a:ext>
            </a:extLst>
          </a:blip>
          <a:srcRect t="16459" b="16459"/>
          <a:stretch/>
        </p:blipFill>
        <p:spPr/>
      </p:pic>
      <p:pic>
        <p:nvPicPr>
          <p:cNvPr id="46" name="Marcador de posición de imagen 45">
            <a:extLst>
              <a:ext uri="{FF2B5EF4-FFF2-40B4-BE49-F238E27FC236}">
                <a16:creationId xmlns:a16="http://schemas.microsoft.com/office/drawing/2014/main" id="{1250CF4F-C03A-40AA-BBDF-3BE84B4FA7D9}"/>
              </a:ext>
            </a:extLst>
          </p:cNvPr>
          <p:cNvPicPr>
            <a:picLocks noGrp="1" noChangeAspect="1"/>
          </p:cNvPicPr>
          <p:nvPr>
            <p:ph type="pic" sz="quarter" idx="33"/>
          </p:nvPr>
        </p:nvPicPr>
        <p:blipFill>
          <a:blip r:embed="rId7"/>
          <a:srcRect t="14782" b="14782"/>
          <a:stretch>
            <a:fillRect/>
          </a:stretch>
        </p:blipFill>
        <p:spPr>
          <a:prstGeom prst="rect">
            <a:avLst/>
          </a:prstGeom>
        </p:spPr>
      </p:pic>
      <p:pic>
        <p:nvPicPr>
          <p:cNvPr id="28" name="Marcador de posición de imagen 27">
            <a:hlinkClick r:id="rId8"/>
            <a:extLst>
              <a:ext uri="{FF2B5EF4-FFF2-40B4-BE49-F238E27FC236}">
                <a16:creationId xmlns:a16="http://schemas.microsoft.com/office/drawing/2014/main" id="{74F0A488-6BC7-4500-B5DB-6B31519F21D5}"/>
              </a:ext>
            </a:extLst>
          </p:cNvPr>
          <p:cNvPicPr>
            <a:picLocks noGrp="1" noChangeAspect="1"/>
          </p:cNvPicPr>
          <p:nvPr>
            <p:ph type="pic" sz="quarter" idx="34"/>
          </p:nvPr>
        </p:nvPicPr>
        <p:blipFill>
          <a:blip r:embed="rId9"/>
          <a:srcRect t="12702" b="12702"/>
          <a:stretch>
            <a:fillRect/>
          </a:stretch>
        </p:blipFill>
        <p:spPr>
          <a:prstGeom prst="rect">
            <a:avLst/>
          </a:prstGeom>
        </p:spPr>
      </p:pic>
      <p:pic>
        <p:nvPicPr>
          <p:cNvPr id="32" name="Marcador de posición de imagen 31">
            <a:extLst>
              <a:ext uri="{FF2B5EF4-FFF2-40B4-BE49-F238E27FC236}">
                <a16:creationId xmlns:a16="http://schemas.microsoft.com/office/drawing/2014/main" id="{F04DAB88-A212-4472-9CEE-94F79B511999}"/>
              </a:ext>
            </a:extLst>
          </p:cNvPr>
          <p:cNvPicPr>
            <a:picLocks noGrp="1" noChangeAspect="1"/>
          </p:cNvPicPr>
          <p:nvPr>
            <p:ph type="pic" sz="quarter" idx="35"/>
          </p:nvPr>
        </p:nvPicPr>
        <p:blipFill>
          <a:blip r:embed="rId10" cstate="email">
            <a:extLst>
              <a:ext uri="{28A0092B-C50C-407E-A947-70E740481C1C}">
                <a14:useLocalDpi xmlns:a14="http://schemas.microsoft.com/office/drawing/2010/main" val="0"/>
              </a:ext>
            </a:extLst>
          </a:blip>
          <a:srcRect t="14047" b="14047"/>
          <a:stretch>
            <a:fillRect/>
          </a:stretch>
        </p:blipFill>
        <p:spPr/>
      </p:pic>
      <p:pic>
        <p:nvPicPr>
          <p:cNvPr id="36" name="Marcador de posición de imagen 35">
            <a:hlinkClick r:id="rId11"/>
            <a:extLst>
              <a:ext uri="{FF2B5EF4-FFF2-40B4-BE49-F238E27FC236}">
                <a16:creationId xmlns:a16="http://schemas.microsoft.com/office/drawing/2014/main" id="{63866F28-9795-4172-985B-77812EE0F38E}"/>
              </a:ext>
            </a:extLst>
          </p:cNvPr>
          <p:cNvPicPr>
            <a:picLocks noGrp="1" noChangeAspect="1"/>
          </p:cNvPicPr>
          <p:nvPr>
            <p:ph type="pic" sz="quarter" idx="36"/>
          </p:nvPr>
        </p:nvPicPr>
        <p:blipFill>
          <a:blip r:embed="rId12" cstate="email">
            <a:extLst>
              <a:ext uri="{28A0092B-C50C-407E-A947-70E740481C1C}">
                <a14:useLocalDpi xmlns:a14="http://schemas.microsoft.com/office/drawing/2010/main" val="0"/>
              </a:ext>
            </a:extLst>
          </a:blip>
          <a:srcRect t="17081" b="17081"/>
          <a:stretch>
            <a:fillRect/>
          </a:stretch>
        </p:blipFill>
        <p:spPr/>
      </p:pic>
      <p:pic>
        <p:nvPicPr>
          <p:cNvPr id="40" name="Marcador de posición de imagen 39">
            <a:extLst>
              <a:ext uri="{FF2B5EF4-FFF2-40B4-BE49-F238E27FC236}">
                <a16:creationId xmlns:a16="http://schemas.microsoft.com/office/drawing/2014/main" id="{A6437D25-94E0-4E21-9665-67AD5675AF30}"/>
              </a:ext>
            </a:extLst>
          </p:cNvPr>
          <p:cNvPicPr>
            <a:picLocks noGrp="1" noChangeAspect="1"/>
          </p:cNvPicPr>
          <p:nvPr>
            <p:ph type="pic" sz="quarter" idx="38"/>
          </p:nvPr>
        </p:nvPicPr>
        <p:blipFill rotWithShape="1">
          <a:blip r:embed="rId13" cstate="email">
            <a:extLst>
              <a:ext uri="{28A0092B-C50C-407E-A947-70E740481C1C}">
                <a14:useLocalDpi xmlns:a14="http://schemas.microsoft.com/office/drawing/2010/main" val="0"/>
              </a:ext>
            </a:extLst>
          </a:blip>
          <a:srcRect l="625" t="22699" r="-625" b="10219"/>
          <a:stretch/>
        </p:blipFill>
        <p:spPr>
          <a:xfrm>
            <a:off x="6530508" y="8854069"/>
            <a:ext cx="3568390" cy="3590693"/>
          </a:xfrm>
        </p:spPr>
      </p:pic>
      <p:pic>
        <p:nvPicPr>
          <p:cNvPr id="15" name="Imagen 14">
            <a:extLst>
              <a:ext uri="{FF2B5EF4-FFF2-40B4-BE49-F238E27FC236}">
                <a16:creationId xmlns:a16="http://schemas.microsoft.com/office/drawing/2014/main" id="{BFD795E9-15C2-45F6-8337-3BAAFF3DF9C5}"/>
              </a:ext>
            </a:extLst>
          </p:cNvPr>
          <p:cNvPicPr>
            <a:picLocks noChangeAspect="1"/>
          </p:cNvPicPr>
          <p:nvPr/>
        </p:nvPicPr>
        <p:blipFill>
          <a:blip r:embed="rId14"/>
          <a:stretch>
            <a:fillRect/>
          </a:stretch>
        </p:blipFill>
        <p:spPr>
          <a:xfrm>
            <a:off x="0" y="12862515"/>
            <a:ext cx="2453773" cy="853485"/>
          </a:xfrm>
          <a:prstGeom prst="rect">
            <a:avLst/>
          </a:prstGeom>
        </p:spPr>
      </p:pic>
    </p:spTree>
    <p:extLst>
      <p:ext uri="{BB962C8B-B14F-4D97-AF65-F5344CB8AC3E}">
        <p14:creationId xmlns:p14="http://schemas.microsoft.com/office/powerpoint/2010/main" val="816515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Marcador de posición de imagen 42">
            <a:extLst>
              <a:ext uri="{FF2B5EF4-FFF2-40B4-BE49-F238E27FC236}">
                <a16:creationId xmlns:a16="http://schemas.microsoft.com/office/drawing/2014/main" id="{E452BB2A-F7F0-4AD3-9491-0755F5730728}"/>
              </a:ext>
            </a:extLst>
          </p:cNvPr>
          <p:cNvPicPr>
            <a:picLocks noGrp="1" noChangeAspect="1"/>
          </p:cNvPicPr>
          <p:nvPr>
            <p:ph type="pic" sz="quarter" idx="30"/>
          </p:nvPr>
        </p:nvPicPr>
        <p:blipFill rotWithShape="1">
          <a:blip r:embed="rId2">
            <a:extLst>
              <a:ext uri="{28A0092B-C50C-407E-A947-70E740481C1C}">
                <a14:useLocalDpi xmlns:a14="http://schemas.microsoft.com/office/drawing/2010/main" val="0"/>
              </a:ext>
            </a:extLst>
          </a:blip>
          <a:srcRect t="25396" b="3950"/>
          <a:stretch/>
        </p:blipFill>
        <p:spPr>
          <a:xfrm>
            <a:off x="18150080" y="8854069"/>
            <a:ext cx="3568390" cy="3590693"/>
          </a:xfrm>
        </p:spPr>
      </p:pic>
      <p:pic>
        <p:nvPicPr>
          <p:cNvPr id="41" name="Marcador de posición de imagen 40">
            <a:extLst>
              <a:ext uri="{FF2B5EF4-FFF2-40B4-BE49-F238E27FC236}">
                <a16:creationId xmlns:a16="http://schemas.microsoft.com/office/drawing/2014/main" id="{27199588-9997-4491-AD92-26876F9E09E9}"/>
              </a:ext>
            </a:extLst>
          </p:cNvPr>
          <p:cNvPicPr>
            <a:picLocks noGrp="1" noChangeAspect="1"/>
          </p:cNvPicPr>
          <p:nvPr>
            <p:ph type="pic" sz="quarter" idx="33"/>
          </p:nvPr>
        </p:nvPicPr>
        <p:blipFill>
          <a:blip r:embed="rId3" cstate="email">
            <a:extLst>
              <a:ext uri="{28A0092B-C50C-407E-A947-70E740481C1C}">
                <a14:useLocalDpi xmlns:a14="http://schemas.microsoft.com/office/drawing/2010/main" val="0"/>
              </a:ext>
            </a:extLst>
          </a:blip>
          <a:srcRect l="309" r="309"/>
          <a:stretch>
            <a:fillRect/>
          </a:stretch>
        </p:blipFill>
        <p:spPr/>
      </p:pic>
      <p:pic>
        <p:nvPicPr>
          <p:cNvPr id="25" name="Marcador de posición de imagen 24">
            <a:extLst>
              <a:ext uri="{FF2B5EF4-FFF2-40B4-BE49-F238E27FC236}">
                <a16:creationId xmlns:a16="http://schemas.microsoft.com/office/drawing/2014/main" id="{B90F5F24-5579-4C65-BF0B-EBECAAAE9204}"/>
              </a:ext>
            </a:extLst>
          </p:cNvPr>
          <p:cNvPicPr>
            <a:picLocks noGrp="1" noChangeAspect="1"/>
          </p:cNvPicPr>
          <p:nvPr>
            <p:ph type="pic" sz="quarter" idx="35"/>
          </p:nvPr>
        </p:nvPicPr>
        <p:blipFill rotWithShape="1">
          <a:blip r:embed="rId4" cstate="email">
            <a:extLst>
              <a:ext uri="{28A0092B-C50C-407E-A947-70E740481C1C}">
                <a14:useLocalDpi xmlns:a14="http://schemas.microsoft.com/office/drawing/2010/main" val="0"/>
              </a:ext>
            </a:extLst>
          </a:blip>
          <a:srcRect l="-625" t="321" r="625" b="24179"/>
          <a:stretch/>
        </p:blipFill>
        <p:spPr>
          <a:xfrm>
            <a:off x="14269454" y="1070517"/>
            <a:ext cx="3568390" cy="3590693"/>
          </a:xfrm>
        </p:spPr>
      </p:pic>
      <p:pic>
        <p:nvPicPr>
          <p:cNvPr id="23" name="Marcador de posición de imagen 22">
            <a:extLst>
              <a:ext uri="{FF2B5EF4-FFF2-40B4-BE49-F238E27FC236}">
                <a16:creationId xmlns:a16="http://schemas.microsoft.com/office/drawing/2014/main" id="{55D35965-9BEF-4D18-9CAC-59C1CDC9A9A0}"/>
              </a:ext>
            </a:extLst>
          </p:cNvPr>
          <p:cNvPicPr>
            <a:picLocks noGrp="1" noChangeAspect="1"/>
          </p:cNvPicPr>
          <p:nvPr>
            <p:ph type="pic" sz="quarter" idx="36"/>
          </p:nvPr>
        </p:nvPicPr>
        <p:blipFill rotWithShape="1">
          <a:blip r:embed="rId5" cstate="email">
            <a:extLst>
              <a:ext uri="{28A0092B-C50C-407E-A947-70E740481C1C}">
                <a14:useLocalDpi xmlns:a14="http://schemas.microsoft.com/office/drawing/2010/main" val="0"/>
              </a:ext>
            </a:extLst>
          </a:blip>
          <a:srcRect t="2745" b="31347"/>
          <a:stretch/>
        </p:blipFill>
        <p:spPr>
          <a:xfrm>
            <a:off x="10411134" y="1070517"/>
            <a:ext cx="3568390" cy="3590693"/>
          </a:xfrm>
        </p:spPr>
      </p:pic>
      <p:pic>
        <p:nvPicPr>
          <p:cNvPr id="19" name="Marcador de posición de imagen 18">
            <a:extLst>
              <a:ext uri="{FF2B5EF4-FFF2-40B4-BE49-F238E27FC236}">
                <a16:creationId xmlns:a16="http://schemas.microsoft.com/office/drawing/2014/main" id="{76D29A4F-A0E5-44DB-9756-A42AC6A6B764}"/>
              </a:ext>
            </a:extLst>
          </p:cNvPr>
          <p:cNvPicPr>
            <a:picLocks noGrp="1" noChangeAspect="1"/>
          </p:cNvPicPr>
          <p:nvPr>
            <p:ph type="pic" sz="quarter" idx="37"/>
          </p:nvPr>
        </p:nvPicPr>
        <p:blipFill rotWithShape="1">
          <a:blip r:embed="rId6">
            <a:extLst>
              <a:ext uri="{28A0092B-C50C-407E-A947-70E740481C1C}">
                <a14:useLocalDpi xmlns:a14="http://schemas.microsoft.com/office/drawing/2010/main" val="0"/>
              </a:ext>
            </a:extLst>
          </a:blip>
          <a:srcRect t="26686" b="5478"/>
          <a:stretch/>
        </p:blipFill>
        <p:spPr>
          <a:xfrm>
            <a:off x="2649882" y="1070517"/>
            <a:ext cx="3568390" cy="3590693"/>
          </a:xfrm>
        </p:spPr>
      </p:pic>
      <p:pic>
        <p:nvPicPr>
          <p:cNvPr id="29" name="Marcador de posición de imagen 28">
            <a:extLst>
              <a:ext uri="{FF2B5EF4-FFF2-40B4-BE49-F238E27FC236}">
                <a16:creationId xmlns:a16="http://schemas.microsoft.com/office/drawing/2014/main" id="{BB0952AF-D1DF-4757-9CBF-3C274F45B685}"/>
              </a:ext>
            </a:extLst>
          </p:cNvPr>
          <p:cNvPicPr>
            <a:picLocks noGrp="1" noChangeAspect="1"/>
          </p:cNvPicPr>
          <p:nvPr>
            <p:ph type="pic" sz="quarter" idx="29"/>
          </p:nvPr>
        </p:nvPicPr>
        <p:blipFill rotWithShape="1">
          <a:blip r:embed="rId7">
            <a:extLst>
              <a:ext uri="{28A0092B-C50C-407E-A947-70E740481C1C}">
                <a14:useLocalDpi xmlns:a14="http://schemas.microsoft.com/office/drawing/2010/main" val="0"/>
              </a:ext>
            </a:extLst>
          </a:blip>
          <a:srcRect l="1860" t="5417" r="-1860" b="27501"/>
          <a:stretch/>
        </p:blipFill>
        <p:spPr>
          <a:xfrm>
            <a:off x="2649882" y="4951141"/>
            <a:ext cx="3568390" cy="3590693"/>
          </a:xfrm>
        </p:spPr>
      </p:pic>
      <p:pic>
        <p:nvPicPr>
          <p:cNvPr id="21" name="Marcador de posición de imagen 20">
            <a:extLst>
              <a:ext uri="{FF2B5EF4-FFF2-40B4-BE49-F238E27FC236}">
                <a16:creationId xmlns:a16="http://schemas.microsoft.com/office/drawing/2014/main" id="{2324363A-2C7A-48FC-A702-49CA811A2D68}"/>
              </a:ext>
            </a:extLst>
          </p:cNvPr>
          <p:cNvPicPr>
            <a:picLocks noGrp="1" noChangeAspect="1"/>
          </p:cNvPicPr>
          <p:nvPr>
            <p:ph type="pic" sz="quarter" idx="39"/>
          </p:nvPr>
        </p:nvPicPr>
        <p:blipFill rotWithShape="1">
          <a:blip r:embed="rId8" cstate="email">
            <a:extLst>
              <a:ext uri="{28A0092B-C50C-407E-A947-70E740481C1C}">
                <a14:useLocalDpi xmlns:a14="http://schemas.microsoft.com/office/drawing/2010/main" val="0"/>
              </a:ext>
            </a:extLst>
          </a:blip>
          <a:srcRect t="17913" b="6619"/>
          <a:stretch/>
        </p:blipFill>
        <p:spPr>
          <a:xfrm>
            <a:off x="6530508" y="1070517"/>
            <a:ext cx="3568390" cy="3590693"/>
          </a:xfrm>
        </p:spPr>
      </p:pic>
      <p:sp>
        <p:nvSpPr>
          <p:cNvPr id="14" name="TextBox 18">
            <a:extLst>
              <a:ext uri="{FF2B5EF4-FFF2-40B4-BE49-F238E27FC236}">
                <a16:creationId xmlns:a16="http://schemas.microsoft.com/office/drawing/2014/main" id="{BB02A87E-4521-4D85-9450-F943EBB984FC}"/>
              </a:ext>
            </a:extLst>
          </p:cNvPr>
          <p:cNvSpPr txBox="1"/>
          <p:nvPr/>
        </p:nvSpPr>
        <p:spPr>
          <a:xfrm>
            <a:off x="8944788" y="5438612"/>
            <a:ext cx="7643439" cy="923330"/>
          </a:xfrm>
          <a:prstGeom prst="rect">
            <a:avLst/>
          </a:prstGeom>
          <a:noFill/>
        </p:spPr>
        <p:txBody>
          <a:bodyPr wrap="none" rtlCol="0" anchor="ctr" anchorCtr="0">
            <a:spAutoFit/>
          </a:bodyPr>
          <a:lstStyle/>
          <a:p>
            <a:r>
              <a:rPr lang="en-GB" sz="5400" b="1" dirty="0">
                <a:solidFill>
                  <a:schemeClr val="accent1"/>
                </a:solidFill>
              </a:rPr>
              <a:t>Are these films British?</a:t>
            </a:r>
          </a:p>
        </p:txBody>
      </p:sp>
      <p:cxnSp>
        <p:nvCxnSpPr>
          <p:cNvPr id="15" name="Straight Connector 21">
            <a:extLst>
              <a:ext uri="{FF2B5EF4-FFF2-40B4-BE49-F238E27FC236}">
                <a16:creationId xmlns:a16="http://schemas.microsoft.com/office/drawing/2014/main" id="{3B49B921-0F61-4420-BFBE-27F5F71065BB}"/>
              </a:ext>
            </a:extLst>
          </p:cNvPr>
          <p:cNvCxnSpPr/>
          <p:nvPr/>
        </p:nvCxnSpPr>
        <p:spPr>
          <a:xfrm>
            <a:off x="12188825" y="6656369"/>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21">
            <a:extLst>
              <a:ext uri="{FF2B5EF4-FFF2-40B4-BE49-F238E27FC236}">
                <a16:creationId xmlns:a16="http://schemas.microsoft.com/office/drawing/2014/main" id="{7B459C27-36D9-4AFC-BD35-F0A222FDAA8C}"/>
              </a:ext>
            </a:extLst>
          </p:cNvPr>
          <p:cNvCxnSpPr/>
          <p:nvPr/>
        </p:nvCxnSpPr>
        <p:spPr>
          <a:xfrm>
            <a:off x="11048135" y="7058258"/>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C7522600-31B4-413E-856E-306053D7DE79}"/>
              </a:ext>
            </a:extLst>
          </p:cNvPr>
          <p:cNvSpPr txBox="1"/>
          <p:nvPr/>
        </p:nvSpPr>
        <p:spPr>
          <a:xfrm>
            <a:off x="7744486" y="7632998"/>
            <a:ext cx="9473184" cy="1200329"/>
          </a:xfrm>
          <a:prstGeom prst="rect">
            <a:avLst/>
          </a:prstGeom>
          <a:noFill/>
        </p:spPr>
        <p:txBody>
          <a:bodyPr wrap="square" rtlCol="0">
            <a:spAutoFit/>
          </a:bodyPr>
          <a:lstStyle/>
          <a:p>
            <a:pPr algn="ctr"/>
            <a:r>
              <a:rPr lang="en-GB" dirty="0"/>
              <a:t>Rate them according to the BFI cultural test</a:t>
            </a:r>
          </a:p>
          <a:p>
            <a:pPr algn="ctr"/>
            <a:r>
              <a:rPr lang="en-GB" dirty="0"/>
              <a:t>Can you suggest any other British film?</a:t>
            </a:r>
          </a:p>
        </p:txBody>
      </p:sp>
      <p:pic>
        <p:nvPicPr>
          <p:cNvPr id="35" name="Marcador de posición de imagen 34">
            <a:extLst>
              <a:ext uri="{FF2B5EF4-FFF2-40B4-BE49-F238E27FC236}">
                <a16:creationId xmlns:a16="http://schemas.microsoft.com/office/drawing/2014/main" id="{BC4FFBD2-1A7E-4EAF-853D-3FAAC48B7755}"/>
              </a:ext>
            </a:extLst>
          </p:cNvPr>
          <p:cNvPicPr>
            <a:picLocks noGrp="1" noChangeAspect="1"/>
          </p:cNvPicPr>
          <p:nvPr>
            <p:ph type="pic" sz="quarter" idx="34"/>
          </p:nvPr>
        </p:nvPicPr>
        <p:blipFill rotWithShape="1">
          <a:blip r:embed="rId9" cstate="email">
            <a:extLst>
              <a:ext uri="{28A0092B-C50C-407E-A947-70E740481C1C}">
                <a14:useLocalDpi xmlns:a14="http://schemas.microsoft.com/office/drawing/2010/main" val="0"/>
              </a:ext>
            </a:extLst>
          </a:blip>
          <a:srcRect t="20250" b="11830"/>
          <a:stretch/>
        </p:blipFill>
        <p:spPr>
          <a:xfrm>
            <a:off x="18150080" y="1070517"/>
            <a:ext cx="3568390" cy="3590693"/>
          </a:xfrm>
        </p:spPr>
      </p:pic>
      <p:pic>
        <p:nvPicPr>
          <p:cNvPr id="39" name="Marcador de posición de imagen 38">
            <a:extLst>
              <a:ext uri="{FF2B5EF4-FFF2-40B4-BE49-F238E27FC236}">
                <a16:creationId xmlns:a16="http://schemas.microsoft.com/office/drawing/2014/main" id="{9B8C8CB5-D251-442D-A17E-105F6974CA4A}"/>
              </a:ext>
            </a:extLst>
          </p:cNvPr>
          <p:cNvPicPr>
            <a:picLocks noGrp="1" noChangeAspect="1"/>
          </p:cNvPicPr>
          <p:nvPr>
            <p:ph type="pic" sz="quarter" idx="26"/>
          </p:nvPr>
        </p:nvPicPr>
        <p:blipFill>
          <a:blip r:embed="rId10" cstate="email">
            <a:extLst>
              <a:ext uri="{28A0092B-C50C-407E-A947-70E740481C1C}">
                <a14:useLocalDpi xmlns:a14="http://schemas.microsoft.com/office/drawing/2010/main" val="0"/>
              </a:ext>
            </a:extLst>
          </a:blip>
          <a:srcRect t="16063" b="16063"/>
          <a:stretch>
            <a:fillRect/>
          </a:stretch>
        </p:blipFill>
        <p:spPr/>
      </p:pic>
      <p:pic>
        <p:nvPicPr>
          <p:cNvPr id="18" name="Imagen 17">
            <a:extLst>
              <a:ext uri="{FF2B5EF4-FFF2-40B4-BE49-F238E27FC236}">
                <a16:creationId xmlns:a16="http://schemas.microsoft.com/office/drawing/2014/main" id="{8189789C-58C8-4457-8D8A-FAFBF87D4996}"/>
              </a:ext>
            </a:extLst>
          </p:cNvPr>
          <p:cNvPicPr>
            <a:picLocks noChangeAspect="1"/>
          </p:cNvPicPr>
          <p:nvPr/>
        </p:nvPicPr>
        <p:blipFill>
          <a:blip r:embed="rId11"/>
          <a:stretch>
            <a:fillRect/>
          </a:stretch>
        </p:blipFill>
        <p:spPr>
          <a:xfrm>
            <a:off x="11254191" y="12688695"/>
            <a:ext cx="2453773" cy="853485"/>
          </a:xfrm>
          <a:prstGeom prst="rect">
            <a:avLst/>
          </a:prstGeom>
        </p:spPr>
      </p:pic>
    </p:spTree>
    <p:extLst>
      <p:ext uri="{BB962C8B-B14F-4D97-AF65-F5344CB8AC3E}">
        <p14:creationId xmlns:p14="http://schemas.microsoft.com/office/powerpoint/2010/main" val="3165276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7085FE-84C4-4D5C-9BD6-4E175C9EF6B4}"/>
              </a:ext>
            </a:extLst>
          </p:cNvPr>
          <p:cNvSpPr txBox="1"/>
          <p:nvPr/>
        </p:nvSpPr>
        <p:spPr>
          <a:xfrm>
            <a:off x="558927" y="1914074"/>
            <a:ext cx="22530816" cy="11595610"/>
          </a:xfrm>
          <a:prstGeom prst="rect">
            <a:avLst/>
          </a:prstGeom>
          <a:noFill/>
        </p:spPr>
        <p:txBody>
          <a:bodyPr wrap="square" rtlCol="0">
            <a:spAutoFit/>
          </a:bodyPr>
          <a:lstStyle/>
          <a:p>
            <a:pPr>
              <a:lnSpc>
                <a:spcPct val="107000"/>
              </a:lnSpc>
              <a:spcAft>
                <a:spcPts val="800"/>
              </a:spcAft>
            </a:pPr>
            <a:r>
              <a:rPr lang="en-US" sz="2400" dirty="0" err="1">
                <a:latin typeface="Calibri" panose="020F0502020204030204" pitchFamily="34" charset="0"/>
                <a:ea typeface="Calibri" panose="020F0502020204030204" pitchFamily="34" charset="0"/>
                <a:cs typeface="Times New Roman" panose="02020603050405020304" pitchFamily="18" charset="0"/>
              </a:rPr>
              <a:t>Anónimo</a:t>
            </a:r>
            <a:r>
              <a:rPr lang="en-US" sz="2400" dirty="0">
                <a:latin typeface="Calibri" panose="020F0502020204030204" pitchFamily="34" charset="0"/>
                <a:ea typeface="Calibri" panose="020F0502020204030204" pitchFamily="34" charset="0"/>
                <a:cs typeface="Times New Roman" panose="02020603050405020304" pitchFamily="18" charset="0"/>
              </a:rPr>
              <a:t>. 2013. History of the British Cinema. </a:t>
            </a:r>
            <a:r>
              <a:rPr lang="es-ES" sz="2400" dirty="0" err="1">
                <a:latin typeface="Calibri" panose="020F0502020204030204" pitchFamily="34" charset="0"/>
                <a:ea typeface="Calibri" panose="020F0502020204030204" pitchFamily="34" charset="0"/>
                <a:cs typeface="Times New Roman" panose="02020603050405020304" pitchFamily="18" charset="0"/>
              </a:rPr>
              <a:t>Slideshare</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https://es.slideshare.net/ruthers64/history-of-british-cinema-16238974</a:t>
            </a:r>
            <a:r>
              <a:rPr lang="es-E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dirty="0" err="1">
                <a:latin typeface="Calibri" panose="020F0502020204030204" pitchFamily="34" charset="0"/>
                <a:ea typeface="Calibri" panose="020F0502020204030204" pitchFamily="34" charset="0"/>
                <a:cs typeface="Times New Roman" panose="02020603050405020304" pitchFamily="18" charset="0"/>
              </a:rPr>
              <a:t>Anónimo</a:t>
            </a:r>
            <a:r>
              <a:rPr lang="en-US" sz="2400" dirty="0">
                <a:latin typeface="Calibri" panose="020F0502020204030204" pitchFamily="34" charset="0"/>
                <a:ea typeface="Calibri" panose="020F0502020204030204" pitchFamily="34" charset="0"/>
                <a:cs typeface="Times New Roman" panose="02020603050405020304" pitchFamily="18" charset="0"/>
              </a:rPr>
              <a:t>. 2021. The 100 Greatest Films of All Time. BFI. </a:t>
            </a:r>
            <a:r>
              <a:rPr lang="es-ES" sz="2400" dirty="0">
                <a:latin typeface="Calibri" panose="020F0502020204030204" pitchFamily="34" charset="0"/>
                <a:ea typeface="Calibri" panose="020F0502020204030204" pitchFamily="34" charset="0"/>
                <a:cs typeface="Times New Roman" panose="02020603050405020304" pitchFamily="18" charset="0"/>
              </a:rPr>
              <a:t>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https://www.bfi.org.uk/sight-and-sound/greatest-films-all-time</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err="1">
                <a:latin typeface="Calibri" panose="020F0502020204030204" pitchFamily="34" charset="0"/>
                <a:ea typeface="Calibri" panose="020F0502020204030204" pitchFamily="34" charset="0"/>
                <a:cs typeface="Times New Roman" panose="02020603050405020304" pitchFamily="18" charset="0"/>
              </a:rPr>
              <a:t>Anónimo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S.f.</a:t>
            </a:r>
            <a:r>
              <a:rPr lang="en-US" sz="2400" dirty="0">
                <a:latin typeface="Calibri" panose="020F0502020204030204" pitchFamily="34" charset="0"/>
                <a:ea typeface="Calibri" panose="020F0502020204030204" pitchFamily="34" charset="0"/>
                <a:cs typeface="Times New Roman" panose="02020603050405020304" pitchFamily="18" charset="0"/>
              </a:rPr>
              <a:t> Hitchcock's cinematic style: a study of Marion Crane's metaphorical journey into darkness. </a:t>
            </a:r>
            <a:r>
              <a:rPr lang="es-ES" sz="2400" dirty="0">
                <a:latin typeface="Calibri" panose="020F0502020204030204" pitchFamily="34" charset="0"/>
                <a:ea typeface="Calibri" panose="020F0502020204030204" pitchFamily="34" charset="0"/>
                <a:cs typeface="Times New Roman" panose="02020603050405020304" pitchFamily="18" charset="0"/>
              </a:rPr>
              <a:t>POV.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https://pov.imv.au.dk/Issue_04/section_2/artc1A.html</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err="1">
                <a:latin typeface="Calibri" panose="020F0502020204030204" pitchFamily="34" charset="0"/>
                <a:ea typeface="Calibri" panose="020F0502020204030204" pitchFamily="34" charset="0"/>
                <a:cs typeface="Times New Roman" panose="02020603050405020304" pitchFamily="18" charset="0"/>
              </a:rPr>
              <a:t>Anónimo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S.f.</a:t>
            </a:r>
            <a:r>
              <a:rPr lang="en-US" sz="2400" dirty="0">
                <a:latin typeface="Calibri" panose="020F0502020204030204" pitchFamily="34" charset="0"/>
                <a:ea typeface="Calibri" panose="020F0502020204030204" pitchFamily="34" charset="0"/>
                <a:cs typeface="Times New Roman" panose="02020603050405020304" pitchFamily="18" charset="0"/>
              </a:rPr>
              <a:t> Monty Python. </a:t>
            </a:r>
            <a:r>
              <a:rPr lang="es-ES" sz="2400" dirty="0" err="1">
                <a:latin typeface="Calibri" panose="020F0502020204030204" pitchFamily="34" charset="0"/>
                <a:ea typeface="Calibri" panose="020F0502020204030204" pitchFamily="34" charset="0"/>
                <a:cs typeface="Times New Roman" panose="02020603050405020304" pitchFamily="18" charset="0"/>
              </a:rPr>
              <a:t>MontyPython</a:t>
            </a:r>
            <a:r>
              <a:rPr lang="es-ES" sz="2400" dirty="0">
                <a:latin typeface="Calibri" panose="020F0502020204030204" pitchFamily="34" charset="0"/>
                <a:ea typeface="Calibri" panose="020F0502020204030204" pitchFamily="34" charset="0"/>
                <a:cs typeface="Times New Roman" panose="02020603050405020304" pitchFamily="18" charset="0"/>
              </a:rPr>
              <a:t> </a:t>
            </a:r>
            <a:r>
              <a:rPr lang="es-ES" sz="2400" dirty="0" err="1">
                <a:latin typeface="Calibri" panose="020F0502020204030204" pitchFamily="34" charset="0"/>
                <a:ea typeface="Calibri" panose="020F0502020204030204" pitchFamily="34" charset="0"/>
                <a:cs typeface="Times New Roman" panose="02020603050405020304" pitchFamily="18" charset="0"/>
              </a:rPr>
              <a:t>Fandom</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https://montypython.fandom.com/wiki/Monty_Python</a:t>
            </a:r>
            <a:r>
              <a:rPr lang="es-ES" sz="2400" dirty="0">
                <a:latin typeface="Calibri" panose="020F0502020204030204" pitchFamily="34" charset="0"/>
                <a:ea typeface="Calibri" panose="020F0502020204030204" pitchFamily="34" charset="0"/>
                <a:cs typeface="Times New Roman" panose="02020603050405020304" pitchFamily="18" charset="0"/>
              </a:rPr>
              <a:t> ç</a:t>
            </a:r>
          </a:p>
          <a:p>
            <a:pPr>
              <a:lnSpc>
                <a:spcPct val="107000"/>
              </a:lnSpc>
              <a:spcAft>
                <a:spcPts val="800"/>
              </a:spcAft>
            </a:pPr>
            <a:r>
              <a:rPr lang="es-ES" sz="2400" dirty="0">
                <a:latin typeface="Calibri" panose="020F0502020204030204" pitchFamily="34" charset="0"/>
                <a:ea typeface="Calibri" panose="020F0502020204030204" pitchFamily="34" charset="0"/>
                <a:cs typeface="Times New Roman" panose="02020603050405020304" pitchFamily="18" charset="0"/>
              </a:rPr>
              <a:t>Anónimo. s.f. Películas preciosas, interesantes e increíbles. MUBI.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https://mubi.com/es/lists/swinging-london-1964-1967</a:t>
            </a:r>
            <a:r>
              <a:rPr lang="es-E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dirty="0" err="1">
                <a:latin typeface="Calibri" panose="020F0502020204030204" pitchFamily="34" charset="0"/>
                <a:ea typeface="Calibri" panose="020F0502020204030204" pitchFamily="34" charset="0"/>
                <a:cs typeface="Times New Roman" panose="02020603050405020304" pitchFamily="18" charset="0"/>
              </a:rPr>
              <a:t>Anónimo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S.f.</a:t>
            </a:r>
            <a:r>
              <a:rPr lang="en-US" sz="2400" dirty="0">
                <a:latin typeface="Calibri" panose="020F0502020204030204" pitchFamily="34" charset="0"/>
                <a:ea typeface="Calibri" panose="020F0502020204030204" pitchFamily="34" charset="0"/>
                <a:cs typeface="Times New Roman" panose="02020603050405020304" pitchFamily="18" charset="0"/>
              </a:rPr>
              <a:t> The British Cinema and Thatcherism. </a:t>
            </a:r>
            <a:r>
              <a:rPr lang="es-ES" sz="2400" dirty="0">
                <a:latin typeface="Calibri" panose="020F0502020204030204" pitchFamily="34" charset="0"/>
                <a:ea typeface="Calibri" panose="020F0502020204030204" pitchFamily="34" charset="0"/>
                <a:cs typeface="Times New Roman" panose="02020603050405020304" pitchFamily="18" charset="0"/>
              </a:rPr>
              <a:t>UC Santa Cruz.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http://artsites.ucsc.edu/faculty/gustafson/FILM%20162.W10/readings/hill.britcinema.pdf</a:t>
            </a:r>
            <a:r>
              <a:rPr lang="es-E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dirty="0" err="1">
                <a:latin typeface="Calibri" panose="020F0502020204030204" pitchFamily="34" charset="0"/>
                <a:ea typeface="Calibri" panose="020F0502020204030204" pitchFamily="34" charset="0"/>
                <a:cs typeface="Times New Roman" panose="02020603050405020304" pitchFamily="18" charset="0"/>
              </a:rPr>
              <a:t>Anónimo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S.f.</a:t>
            </a:r>
            <a:r>
              <a:rPr lang="en-US" sz="2400" dirty="0">
                <a:latin typeface="Calibri" panose="020F0502020204030204" pitchFamily="34" charset="0"/>
                <a:ea typeface="Calibri" panose="020F0502020204030204" pitchFamily="34" charset="0"/>
                <a:cs typeface="Times New Roman" panose="02020603050405020304" pitchFamily="18" charset="0"/>
              </a:rPr>
              <a:t> Understanding Audiences: Different films, different people. Independent Cinema Office.  </a:t>
            </a:r>
            <a:r>
              <a:rPr lang="es-ES" sz="2400" dirty="0">
                <a:latin typeface="Calibri" panose="020F0502020204030204" pitchFamily="34" charset="0"/>
                <a:ea typeface="Calibri" panose="020F0502020204030204" pitchFamily="34" charset="0"/>
                <a:cs typeface="Times New Roman" panose="02020603050405020304" pitchFamily="18" charset="0"/>
              </a:rPr>
              <a:t>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https://www.independentcinemaoffice.org.uk/advice-support/how-to-start-a-cinema/understanding-audiences/</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Anónimo.2021. 6 Filmmaking Techniques Alfred Hitchcock Used to Create Suspense. </a:t>
            </a:r>
            <a:r>
              <a:rPr lang="es-ES" sz="2400" dirty="0">
                <a:latin typeface="Calibri" panose="020F0502020204030204" pitchFamily="34" charset="0"/>
                <a:ea typeface="Calibri" panose="020F0502020204030204" pitchFamily="34" charset="0"/>
                <a:cs typeface="Times New Roman" panose="02020603050405020304" pitchFamily="18" charset="0"/>
              </a:rPr>
              <a:t>Indie Film </a:t>
            </a:r>
            <a:r>
              <a:rPr lang="es-ES" sz="2400" dirty="0" err="1">
                <a:latin typeface="Calibri" panose="020F0502020204030204" pitchFamily="34" charset="0"/>
                <a:ea typeface="Calibri" panose="020F0502020204030204" pitchFamily="34" charset="0"/>
                <a:cs typeface="Times New Roman" panose="02020603050405020304" pitchFamily="18" charset="0"/>
              </a:rPr>
              <a:t>Hustle</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https://indiefilmhustle.com/hitchcock-create-suspense/</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Bedford, Tom. 2018. The History of British Cinema Part 1: The Rise Of The Studio Film. </a:t>
            </a:r>
            <a:r>
              <a:rPr lang="es-ES" sz="2400" dirty="0">
                <a:latin typeface="Calibri" panose="020F0502020204030204" pitchFamily="34" charset="0"/>
                <a:ea typeface="Calibri" panose="020F0502020204030204" pitchFamily="34" charset="0"/>
                <a:cs typeface="Times New Roman" panose="02020603050405020304" pitchFamily="18" charset="0"/>
              </a:rPr>
              <a:t>Film </a:t>
            </a:r>
            <a:r>
              <a:rPr lang="es-ES" sz="2400" dirty="0" err="1">
                <a:latin typeface="Calibri" panose="020F0502020204030204" pitchFamily="34" charset="0"/>
                <a:ea typeface="Calibri" panose="020F0502020204030204" pitchFamily="34" charset="0"/>
                <a:cs typeface="Times New Roman" panose="02020603050405020304" pitchFamily="18" charset="0"/>
              </a:rPr>
              <a:t>inquiry</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https://www.filminquiry.com/history-british-cinema-1-rise-studio-film/</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Britannica, The Editors of Encyclopaedia.2022. "Monty Python's Flying Circus". </a:t>
            </a:r>
            <a:r>
              <a:rPr lang="es-ES" sz="2400" dirty="0" err="1">
                <a:latin typeface="Calibri" panose="020F0502020204030204" pitchFamily="34" charset="0"/>
                <a:ea typeface="Calibri" panose="020F0502020204030204" pitchFamily="34" charset="0"/>
                <a:cs typeface="Times New Roman" panose="02020603050405020304" pitchFamily="18" charset="0"/>
              </a:rPr>
              <a:t>Encyclopedia</a:t>
            </a:r>
            <a:r>
              <a:rPr lang="es-ES" sz="2400" dirty="0">
                <a:latin typeface="Calibri" panose="020F0502020204030204" pitchFamily="34" charset="0"/>
                <a:ea typeface="Calibri" panose="020F0502020204030204" pitchFamily="34" charset="0"/>
                <a:cs typeface="Times New Roman" panose="02020603050405020304" pitchFamily="18" charset="0"/>
              </a:rPr>
              <a:t> </a:t>
            </a:r>
            <a:r>
              <a:rPr lang="es-ES" sz="2400" dirty="0" err="1">
                <a:latin typeface="Calibri" panose="020F0502020204030204" pitchFamily="34" charset="0"/>
                <a:ea typeface="Calibri" panose="020F0502020204030204" pitchFamily="34" charset="0"/>
                <a:cs typeface="Times New Roman" panose="02020603050405020304" pitchFamily="18" charset="0"/>
              </a:rPr>
              <a:t>Britannica</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https://www.britannica.com/topic/Monty-Pythons-Flying-Circus</a:t>
            </a:r>
            <a:r>
              <a:rPr lang="es-E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Classen, Christoph. 2011. The Cold War in the Cinema: The Boom in Spy Films in the 1960s, its Causes and Implications. </a:t>
            </a:r>
            <a:r>
              <a:rPr lang="es-ES" sz="2400" dirty="0" err="1">
                <a:latin typeface="Calibri" panose="020F0502020204030204" pitchFamily="34" charset="0"/>
                <a:ea typeface="Calibri" panose="020F0502020204030204" pitchFamily="34" charset="0"/>
                <a:cs typeface="Times New Roman" panose="02020603050405020304" pitchFamily="18" charset="0"/>
              </a:rPr>
              <a:t>Bundeszentrale</a:t>
            </a:r>
            <a:r>
              <a:rPr lang="es-ES" sz="2400" dirty="0">
                <a:latin typeface="Calibri" panose="020F0502020204030204" pitchFamily="34" charset="0"/>
                <a:ea typeface="Calibri" panose="020F0502020204030204" pitchFamily="34" charset="0"/>
                <a:cs typeface="Times New Roman" panose="02020603050405020304" pitchFamily="18" charset="0"/>
              </a:rPr>
              <a:t> </a:t>
            </a:r>
            <a:r>
              <a:rPr lang="es-ES" sz="2400" dirty="0" err="1">
                <a:latin typeface="Calibri" panose="020F0502020204030204" pitchFamily="34" charset="0"/>
                <a:ea typeface="Calibri" panose="020F0502020204030204" pitchFamily="34" charset="0"/>
                <a:cs typeface="Times New Roman" panose="02020603050405020304" pitchFamily="18" charset="0"/>
              </a:rPr>
              <a:t>für</a:t>
            </a:r>
            <a:r>
              <a:rPr lang="es-ES" sz="2400" dirty="0">
                <a:latin typeface="Calibri" panose="020F0502020204030204" pitchFamily="34" charset="0"/>
                <a:ea typeface="Calibri" panose="020F0502020204030204" pitchFamily="34" charset="0"/>
                <a:cs typeface="Times New Roman" panose="02020603050405020304" pitchFamily="18" charset="0"/>
              </a:rPr>
              <a:t> </a:t>
            </a:r>
            <a:r>
              <a:rPr lang="es-ES" sz="2400" dirty="0" err="1">
                <a:latin typeface="Calibri" panose="020F0502020204030204" pitchFamily="34" charset="0"/>
                <a:ea typeface="Calibri" panose="020F0502020204030204" pitchFamily="34" charset="0"/>
                <a:cs typeface="Times New Roman" panose="02020603050405020304" pitchFamily="18" charset="0"/>
              </a:rPr>
              <a:t>polistische</a:t>
            </a:r>
            <a:r>
              <a:rPr lang="es-ES" sz="2400" dirty="0">
                <a:latin typeface="Calibri" panose="020F0502020204030204" pitchFamily="34" charset="0"/>
                <a:ea typeface="Calibri" panose="020F0502020204030204" pitchFamily="34" charset="0"/>
                <a:cs typeface="Times New Roman" panose="02020603050405020304" pitchFamily="18" charset="0"/>
              </a:rPr>
              <a:t> </a:t>
            </a:r>
            <a:r>
              <a:rPr lang="es-ES" sz="2400" dirty="0" err="1">
                <a:latin typeface="Calibri" panose="020F0502020204030204" pitchFamily="34" charset="0"/>
                <a:ea typeface="Calibri" panose="020F0502020204030204" pitchFamily="34" charset="0"/>
                <a:cs typeface="Times New Roman" panose="02020603050405020304" pitchFamily="18" charset="0"/>
              </a:rPr>
              <a:t>Bildung</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https://www.bpb.de/lernen/filmbildung/63199/the-cold-war-in-the-cinema-the-boom-in-spy-films-in-the-1960s-its-causes-and-implications/</a:t>
            </a:r>
            <a:r>
              <a:rPr lang="es-E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Guthrie, Aaron. 2015. The representation of class in contemporary British Film and TV. </a:t>
            </a:r>
            <a:r>
              <a:rPr lang="es-ES" sz="2400" dirty="0">
                <a:latin typeface="Calibri" panose="020F0502020204030204" pitchFamily="34" charset="0"/>
                <a:ea typeface="Calibri" panose="020F0502020204030204" pitchFamily="34" charset="0"/>
                <a:cs typeface="Times New Roman" panose="02020603050405020304" pitchFamily="18" charset="0"/>
              </a:rPr>
              <a:t>Aaron Guthrie.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https://aaronguthrie.medium.com/the-representation-of-class-in-contemporary-british-film-and-tv-afc5882dd7d3</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Jones, Matthew. </a:t>
            </a:r>
            <a:r>
              <a:rPr lang="en-US" sz="2400" dirty="0" err="1">
                <a:latin typeface="Calibri" panose="020F0502020204030204" pitchFamily="34" charset="0"/>
                <a:ea typeface="Calibri" panose="020F0502020204030204" pitchFamily="34" charset="0"/>
                <a:cs typeface="Times New Roman" panose="02020603050405020304" pitchFamily="18" charset="0"/>
              </a:rPr>
              <a:t>S.f.</a:t>
            </a:r>
            <a:r>
              <a:rPr lang="en-US" sz="2400" dirty="0">
                <a:latin typeface="Calibri" panose="020F0502020204030204" pitchFamily="34" charset="0"/>
                <a:ea typeface="Calibri" panose="020F0502020204030204" pitchFamily="34" charset="0"/>
                <a:cs typeface="Times New Roman" panose="02020603050405020304" pitchFamily="18" charset="0"/>
              </a:rPr>
              <a:t> Memory and the Movies: 1960s Cinema-going in Britain. The History Vault. Recuperado de: </a:t>
            </a: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https://thehistoryvault.co.uk/memory-and-the-movies-1960s-cinema-going-in-britain/</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Laffoley, Emma Jane. 2016. What makes a film British? </a:t>
            </a:r>
            <a:r>
              <a:rPr lang="es-ES" sz="2400" dirty="0" err="1">
                <a:latin typeface="Calibri" panose="020F0502020204030204" pitchFamily="34" charset="0"/>
                <a:ea typeface="Calibri" panose="020F0502020204030204" pitchFamily="34" charset="0"/>
                <a:cs typeface="Times New Roman" panose="02020603050405020304" pitchFamily="18" charset="0"/>
              </a:rPr>
              <a:t>SlideShare</a:t>
            </a:r>
            <a:r>
              <a:rPr lang="es-ES" sz="2400" dirty="0">
                <a:latin typeface="Calibri" panose="020F0502020204030204" pitchFamily="34" charset="0"/>
                <a:ea typeface="Calibri" panose="020F0502020204030204" pitchFamily="34" charset="0"/>
                <a:cs typeface="Times New Roman" panose="02020603050405020304" pitchFamily="18" charset="0"/>
              </a:rPr>
              <a:t>.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https://www.slideshare.net/EmmaJaneSixx/what-makes-a-film-british-57824328</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Mitchell, Neil. 2016. Where to begin with kitchen sink drama. </a:t>
            </a:r>
            <a:r>
              <a:rPr lang="es-ES" sz="2400" dirty="0">
                <a:latin typeface="Calibri" panose="020F0502020204030204" pitchFamily="34" charset="0"/>
                <a:ea typeface="Calibri" panose="020F0502020204030204" pitchFamily="34" charset="0"/>
                <a:cs typeface="Times New Roman" panose="02020603050405020304" pitchFamily="18" charset="0"/>
              </a:rPr>
              <a:t>BFI.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https://www2.bfi.org.uk/news-opinion/news-bfi/features/where-begin-kitchen-sink-dramas</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Simpson, Paul. 2019. How the British film industry came back from the brink. Management Today. Recuperado de: </a:t>
            </a: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https://www.managementtoday.co.uk/british-film-industry-back-brink/food-for-thought/article/1580814</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Wickham, Phil y Mettler, </a:t>
            </a:r>
            <a:r>
              <a:rPr lang="en-US" sz="2400" dirty="0" err="1">
                <a:latin typeface="Calibri" panose="020F0502020204030204" pitchFamily="34" charset="0"/>
                <a:ea typeface="Calibri" panose="020F0502020204030204" pitchFamily="34" charset="0"/>
                <a:cs typeface="Times New Roman" panose="02020603050405020304" pitchFamily="18" charset="0"/>
              </a:rPr>
              <a:t>Erinna</a:t>
            </a:r>
            <a:r>
              <a:rPr lang="en-US" sz="2400" dirty="0">
                <a:latin typeface="Calibri" panose="020F0502020204030204" pitchFamily="34" charset="0"/>
                <a:ea typeface="Calibri" panose="020F0502020204030204" pitchFamily="34" charset="0"/>
                <a:cs typeface="Times New Roman" panose="02020603050405020304" pitchFamily="18" charset="0"/>
              </a:rPr>
              <a:t>. 2005. The Fall and Rise of the British Film Industry in the 1980s. </a:t>
            </a:r>
            <a:r>
              <a:rPr lang="es-ES" sz="2400" dirty="0">
                <a:latin typeface="Calibri" panose="020F0502020204030204" pitchFamily="34" charset="0"/>
                <a:ea typeface="Calibri" panose="020F0502020204030204" pitchFamily="34" charset="0"/>
                <a:cs typeface="Times New Roman" panose="02020603050405020304" pitchFamily="18" charset="0"/>
              </a:rPr>
              <a:t>BFI. Recuperado de: </a:t>
            </a:r>
            <a:r>
              <a:rPr lang="es-E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https://www2.bfi.org.uk/sites/bfi.org.uk/files/downloads/bfi-back-to-the-future-the-fall-and-rise-of-the-british-film-industry-in-the-1980s.pdf</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18">
            <a:extLst>
              <a:ext uri="{FF2B5EF4-FFF2-40B4-BE49-F238E27FC236}">
                <a16:creationId xmlns:a16="http://schemas.microsoft.com/office/drawing/2014/main" id="{9E18C7A6-1654-48EB-8997-1F08723E07A6}"/>
              </a:ext>
            </a:extLst>
          </p:cNvPr>
          <p:cNvSpPr txBox="1"/>
          <p:nvPr/>
        </p:nvSpPr>
        <p:spPr>
          <a:xfrm>
            <a:off x="2890346" y="201526"/>
            <a:ext cx="4264052" cy="923330"/>
          </a:xfrm>
          <a:prstGeom prst="rect">
            <a:avLst/>
          </a:prstGeom>
          <a:noFill/>
        </p:spPr>
        <p:txBody>
          <a:bodyPr wrap="none" rtlCol="0" anchor="ctr" anchorCtr="0">
            <a:spAutoFit/>
          </a:bodyPr>
          <a:lstStyle/>
          <a:p>
            <a:r>
              <a:rPr lang="en-GB" sz="5400" b="1" dirty="0">
                <a:solidFill>
                  <a:schemeClr val="accent1"/>
                </a:solidFill>
              </a:rPr>
              <a:t>Webgraphy?</a:t>
            </a:r>
          </a:p>
        </p:txBody>
      </p:sp>
      <p:cxnSp>
        <p:nvCxnSpPr>
          <p:cNvPr id="5" name="Straight Connector 21">
            <a:extLst>
              <a:ext uri="{FF2B5EF4-FFF2-40B4-BE49-F238E27FC236}">
                <a16:creationId xmlns:a16="http://schemas.microsoft.com/office/drawing/2014/main" id="{CECA5AF9-100E-4B17-8FDD-7B5CBBD6E1D8}"/>
              </a:ext>
            </a:extLst>
          </p:cNvPr>
          <p:cNvCxnSpPr/>
          <p:nvPr/>
        </p:nvCxnSpPr>
        <p:spPr>
          <a:xfrm>
            <a:off x="6648733" y="1217757"/>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21">
            <a:extLst>
              <a:ext uri="{FF2B5EF4-FFF2-40B4-BE49-F238E27FC236}">
                <a16:creationId xmlns:a16="http://schemas.microsoft.com/office/drawing/2014/main" id="{48B890B4-3C3C-4E7F-B9AB-1D56958959F7}"/>
              </a:ext>
            </a:extLst>
          </p:cNvPr>
          <p:cNvCxnSpPr/>
          <p:nvPr/>
        </p:nvCxnSpPr>
        <p:spPr>
          <a:xfrm>
            <a:off x="5508043" y="1467642"/>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216661E8-5D7E-48E7-B650-BFEB1CA79656}"/>
              </a:ext>
            </a:extLst>
          </p:cNvPr>
          <p:cNvPicPr>
            <a:picLocks noChangeAspect="1"/>
          </p:cNvPicPr>
          <p:nvPr/>
        </p:nvPicPr>
        <p:blipFill>
          <a:blip r:embed="rId19"/>
          <a:stretch>
            <a:fillRect/>
          </a:stretch>
        </p:blipFill>
        <p:spPr>
          <a:xfrm>
            <a:off x="21920749" y="0"/>
            <a:ext cx="2456901" cy="853514"/>
          </a:xfrm>
          <a:prstGeom prst="rect">
            <a:avLst/>
          </a:prstGeom>
        </p:spPr>
      </p:pic>
    </p:spTree>
    <p:extLst>
      <p:ext uri="{BB962C8B-B14F-4D97-AF65-F5344CB8AC3E}">
        <p14:creationId xmlns:p14="http://schemas.microsoft.com/office/powerpoint/2010/main" val="23854224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115307" y="671565"/>
            <a:ext cx="1992854" cy="958019"/>
          </a:xfrm>
          <a:prstGeom prst="rect">
            <a:avLst/>
          </a:prstGeom>
          <a:noFill/>
        </p:spPr>
        <p:txBody>
          <a:bodyPr wrap="none" rtlCol="0" anchor="ctr" anchorCtr="0">
            <a:spAutoFit/>
          </a:bodyPr>
          <a:lstStyle/>
          <a:p>
            <a:pPr algn="ctr">
              <a:lnSpc>
                <a:spcPts val="7060"/>
              </a:lnSpc>
            </a:pPr>
            <a:r>
              <a:rPr lang="en-US" sz="5400" b="1" spc="200" dirty="0">
                <a:solidFill>
                  <a:schemeClr val="tx2"/>
                </a:solidFill>
                <a:latin typeface="Montserrat" charset="0"/>
                <a:ea typeface="Montserrat" charset="0"/>
                <a:cs typeface="Montserrat" charset="0"/>
              </a:rPr>
              <a:t>1920s</a:t>
            </a:r>
          </a:p>
        </p:txBody>
      </p:sp>
      <p:cxnSp>
        <p:nvCxnSpPr>
          <p:cNvPr id="22" name="Straight Connector 21"/>
          <p:cNvCxnSpPr/>
          <p:nvPr/>
        </p:nvCxnSpPr>
        <p:spPr>
          <a:xfrm>
            <a:off x="13697098" y="1727173"/>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21"/>
          <p:cNvCxnSpPr/>
          <p:nvPr/>
        </p:nvCxnSpPr>
        <p:spPr>
          <a:xfrm>
            <a:off x="14568493" y="1999229"/>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2DEFD1F-F301-41D9-8867-36EF0DAA02E7}"/>
              </a:ext>
            </a:extLst>
          </p:cNvPr>
          <p:cNvSpPr txBox="1"/>
          <p:nvPr/>
        </p:nvSpPr>
        <p:spPr>
          <a:xfrm>
            <a:off x="8324000" y="2239719"/>
            <a:ext cx="15568322" cy="10445808"/>
          </a:xfrm>
          <a:prstGeom prst="rect">
            <a:avLst/>
          </a:prstGeom>
          <a:noFill/>
        </p:spPr>
        <p:txBody>
          <a:bodyPr wrap="square" rtlCol="0">
            <a:spAutoFit/>
          </a:bodyPr>
          <a:lstStyle/>
          <a:p>
            <a:pPr defTabSz="1087636">
              <a:lnSpc>
                <a:spcPct val="120000"/>
              </a:lnSpc>
              <a:spcBef>
                <a:spcPct val="20000"/>
              </a:spcBef>
            </a:pPr>
            <a:r>
              <a:rPr lang="en-US" dirty="0">
                <a:solidFill>
                  <a:schemeClr val="tx2"/>
                </a:solidFill>
                <a:latin typeface="Open Sans Light"/>
              </a:rPr>
              <a:t>The first moving pictures displayed, were made by British inventor William Friese Greene, who shot different scenes in Hyde Park. </a:t>
            </a:r>
          </a:p>
          <a:p>
            <a:pPr defTabSz="1087636">
              <a:lnSpc>
                <a:spcPct val="120000"/>
              </a:lnSpc>
              <a:spcBef>
                <a:spcPct val="20000"/>
              </a:spcBef>
            </a:pPr>
            <a:endParaRPr lang="en-US" dirty="0">
              <a:solidFill>
                <a:schemeClr val="tx2"/>
              </a:solidFill>
              <a:latin typeface="Open Sans Light"/>
            </a:endParaRPr>
          </a:p>
          <a:p>
            <a:pPr algn="ctr" defTabSz="1087636">
              <a:lnSpc>
                <a:spcPct val="120000"/>
              </a:lnSpc>
              <a:spcBef>
                <a:spcPct val="20000"/>
              </a:spcBef>
            </a:pPr>
            <a:r>
              <a:rPr lang="en-US" b="1" dirty="0">
                <a:solidFill>
                  <a:schemeClr val="tx2"/>
                </a:solidFill>
                <a:latin typeface="Open Sans Light"/>
                <a:hlinkClick r:id="rId3">
                  <a:extLst>
                    <a:ext uri="{A12FA001-AC4F-418D-AE19-62706E023703}">
                      <ahyp:hlinkClr xmlns:ahyp="http://schemas.microsoft.com/office/drawing/2018/hyperlinkcolor" val="tx"/>
                    </a:ext>
                  </a:extLst>
                </a:hlinkClick>
              </a:rPr>
              <a:t>Incident at Clovelly Cottage </a:t>
            </a:r>
            <a:endParaRPr lang="en-US" b="1" dirty="0">
              <a:solidFill>
                <a:schemeClr val="tx2"/>
              </a:solidFill>
              <a:latin typeface="Open Sans Light"/>
            </a:endParaRPr>
          </a:p>
          <a:p>
            <a:pPr defTabSz="1087636">
              <a:lnSpc>
                <a:spcPct val="120000"/>
              </a:lnSpc>
              <a:spcBef>
                <a:spcPct val="20000"/>
              </a:spcBef>
            </a:pPr>
            <a:endParaRPr lang="en-US" dirty="0">
              <a:solidFill>
                <a:schemeClr val="tx2"/>
              </a:solidFill>
              <a:latin typeface="Open Sans Light"/>
            </a:endParaRPr>
          </a:p>
          <a:p>
            <a:pPr defTabSz="1087636">
              <a:lnSpc>
                <a:spcPct val="120000"/>
              </a:lnSpc>
              <a:spcBef>
                <a:spcPct val="20000"/>
              </a:spcBef>
            </a:pPr>
            <a:r>
              <a:rPr lang="en-GB" dirty="0">
                <a:solidFill>
                  <a:schemeClr val="tx2"/>
                </a:solidFill>
                <a:latin typeface="Open Sans Light"/>
              </a:rPr>
              <a:t>The objective of the cinema of this time was only pure entertainment. </a:t>
            </a:r>
          </a:p>
          <a:p>
            <a:pPr defTabSz="1087636">
              <a:lnSpc>
                <a:spcPct val="120000"/>
              </a:lnSpc>
              <a:spcBef>
                <a:spcPct val="20000"/>
              </a:spcBef>
            </a:pPr>
            <a:r>
              <a:rPr lang="en-GB" dirty="0">
                <a:solidFill>
                  <a:schemeClr val="tx2"/>
                </a:solidFill>
                <a:latin typeface="Open Sans Light"/>
              </a:rPr>
              <a:t>1923: the Turning Point.</a:t>
            </a:r>
          </a:p>
          <a:p>
            <a:pPr marL="571500" indent="-571500" defTabSz="1087636">
              <a:lnSpc>
                <a:spcPct val="120000"/>
              </a:lnSpc>
              <a:spcBef>
                <a:spcPct val="20000"/>
              </a:spcBef>
              <a:buFont typeface="Arial" panose="020B0604020202020204" pitchFamily="34" charset="0"/>
              <a:buChar char="•"/>
            </a:pPr>
            <a:r>
              <a:rPr lang="en-GB" dirty="0">
                <a:solidFill>
                  <a:schemeClr val="tx2"/>
                </a:solidFill>
                <a:latin typeface="Open Sans Light"/>
              </a:rPr>
              <a:t>	Films started to synchronise sound and photography. </a:t>
            </a:r>
          </a:p>
          <a:p>
            <a:pPr marL="571500" indent="-571500" defTabSz="1087636">
              <a:lnSpc>
                <a:spcPct val="120000"/>
              </a:lnSpc>
              <a:spcBef>
                <a:spcPct val="20000"/>
              </a:spcBef>
              <a:buFont typeface="Arial" panose="020B0604020202020204" pitchFamily="34" charset="0"/>
              <a:buChar char="•"/>
            </a:pPr>
            <a:r>
              <a:rPr lang="en-GB" dirty="0">
                <a:solidFill>
                  <a:schemeClr val="tx2"/>
                </a:solidFill>
                <a:latin typeface="Open Sans Light"/>
              </a:rPr>
              <a:t>	Films developed significantly in terms of technology</a:t>
            </a:r>
          </a:p>
          <a:p>
            <a:pPr marL="571500" indent="-571500" defTabSz="1087636">
              <a:lnSpc>
                <a:spcPct val="120000"/>
              </a:lnSpc>
              <a:spcBef>
                <a:spcPct val="20000"/>
              </a:spcBef>
              <a:buFont typeface="Arial" panose="020B0604020202020204" pitchFamily="34" charset="0"/>
              <a:buChar char="•"/>
            </a:pPr>
            <a:endParaRPr lang="en-GB" dirty="0">
              <a:solidFill>
                <a:schemeClr val="tx2"/>
              </a:solidFill>
              <a:latin typeface="Open Sans Light"/>
            </a:endParaRPr>
          </a:p>
          <a:p>
            <a:pPr defTabSz="1087636">
              <a:lnSpc>
                <a:spcPct val="120000"/>
              </a:lnSpc>
              <a:spcBef>
                <a:spcPct val="20000"/>
              </a:spcBef>
            </a:pPr>
            <a:r>
              <a:rPr lang="en-GB" dirty="0">
                <a:solidFill>
                  <a:schemeClr val="tx2"/>
                </a:solidFill>
                <a:latin typeface="Open Sans Light"/>
              </a:rPr>
              <a:t>Both WWI and WWII obliged filmmakers to dedicate themselves to the documentary or action films.</a:t>
            </a:r>
          </a:p>
          <a:p>
            <a:pPr defTabSz="1087636">
              <a:lnSpc>
                <a:spcPct val="120000"/>
              </a:lnSpc>
              <a:spcBef>
                <a:spcPct val="20000"/>
              </a:spcBef>
            </a:pPr>
            <a:r>
              <a:rPr lang="en-GB" dirty="0">
                <a:solidFill>
                  <a:schemeClr val="tx2"/>
                </a:solidFill>
                <a:latin typeface="Open Sans Light"/>
              </a:rPr>
              <a:t>The cinema made during the wars was aimed to process the grief of the wars, however the cinema after the wars was intended to entertain</a:t>
            </a:r>
          </a:p>
        </p:txBody>
      </p:sp>
      <p:pic>
        <p:nvPicPr>
          <p:cNvPr id="5" name="Marcador de posición de imagen 4">
            <a:extLst>
              <a:ext uri="{FF2B5EF4-FFF2-40B4-BE49-F238E27FC236}">
                <a16:creationId xmlns:a16="http://schemas.microsoft.com/office/drawing/2014/main" id="{15C83179-2838-454E-9BD0-7EEBB10BC441}"/>
              </a:ext>
            </a:extLst>
          </p:cNvPr>
          <p:cNvPicPr>
            <a:picLocks noGrp="1" noChangeAspect="1"/>
          </p:cNvPicPr>
          <p:nvPr>
            <p:ph type="pic" sz="quarter" idx="10"/>
          </p:nvPr>
        </p:nvPicPr>
        <p:blipFill>
          <a:blip r:embed="rId4"/>
          <a:srcRect l="31204" r="31204"/>
          <a:stretch>
            <a:fillRect/>
          </a:stretch>
        </p:blipFill>
        <p:spPr>
          <a:prstGeom prst="rect">
            <a:avLst/>
          </a:prstGeom>
        </p:spPr>
      </p:pic>
      <p:sp>
        <p:nvSpPr>
          <p:cNvPr id="3" name="CuadroTexto 2">
            <a:extLst>
              <a:ext uri="{FF2B5EF4-FFF2-40B4-BE49-F238E27FC236}">
                <a16:creationId xmlns:a16="http://schemas.microsoft.com/office/drawing/2014/main" id="{AA04E6BB-6B45-4E03-8917-7C00B793A661}"/>
              </a:ext>
            </a:extLst>
          </p:cNvPr>
          <p:cNvSpPr txBox="1"/>
          <p:nvPr/>
        </p:nvSpPr>
        <p:spPr>
          <a:xfrm>
            <a:off x="16849872" y="12774211"/>
            <a:ext cx="7527777"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5">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6">
                  <a:extLst>
                    <a:ext uri="{A12FA001-AC4F-418D-AE19-62706E023703}">
                      <ahyp:hlinkClr xmlns:ahyp="http://schemas.microsoft.com/office/drawing/2018/hyperlinkcolor" val="tx"/>
                    </a:ext>
                  </a:extLst>
                </a:hlinkClick>
              </a:rPr>
              <a:t>https://es.slideshare.net/ruthers64/history-of-british-cinema-16238974</a:t>
            </a:r>
            <a:r>
              <a:rPr lang="es-ES" sz="1800" dirty="0">
                <a:solidFill>
                  <a:schemeClr val="accent1"/>
                </a:solidFill>
              </a:rPr>
              <a:t> </a:t>
            </a:r>
          </a:p>
        </p:txBody>
      </p:sp>
      <p:pic>
        <p:nvPicPr>
          <p:cNvPr id="4" name="Imagen 3">
            <a:extLst>
              <a:ext uri="{FF2B5EF4-FFF2-40B4-BE49-F238E27FC236}">
                <a16:creationId xmlns:a16="http://schemas.microsoft.com/office/drawing/2014/main" id="{0444B14D-C8F5-4F64-A0BC-AF5CE4980440}"/>
              </a:ext>
            </a:extLst>
          </p:cNvPr>
          <p:cNvPicPr>
            <a:picLocks noChangeAspect="1"/>
          </p:cNvPicPr>
          <p:nvPr/>
        </p:nvPicPr>
        <p:blipFill>
          <a:blip r:embed="rId7"/>
          <a:stretch>
            <a:fillRect/>
          </a:stretch>
        </p:blipFill>
        <p:spPr>
          <a:xfrm>
            <a:off x="7734466" y="12862486"/>
            <a:ext cx="2456901" cy="853514"/>
          </a:xfrm>
          <a:prstGeom prst="rect">
            <a:avLst/>
          </a:prstGeom>
        </p:spPr>
      </p:pic>
    </p:spTree>
    <p:extLst>
      <p:ext uri="{BB962C8B-B14F-4D97-AF65-F5344CB8AC3E}">
        <p14:creationId xmlns:p14="http://schemas.microsoft.com/office/powerpoint/2010/main" val="8363310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FE841BD6-8A59-440F-B151-84381E38F06B}"/>
              </a:ext>
            </a:extLst>
          </p:cNvPr>
          <p:cNvPicPr>
            <a:picLocks noGrp="1" noChangeAspect="1"/>
          </p:cNvPicPr>
          <p:nvPr>
            <p:ph type="pic" sz="quarter" idx="10"/>
          </p:nvPr>
        </p:nvPicPr>
        <p:blipFill>
          <a:blip r:embed="rId2"/>
          <a:srcRect l="7708" r="7708"/>
          <a:stretch>
            <a:fillRect/>
          </a:stretch>
        </p:blipFill>
        <p:spPr>
          <a:prstGeom prst="rect">
            <a:avLst/>
          </a:prstGeom>
        </p:spPr>
      </p:pic>
      <p:sp>
        <p:nvSpPr>
          <p:cNvPr id="7" name="TextBox 18">
            <a:extLst>
              <a:ext uri="{FF2B5EF4-FFF2-40B4-BE49-F238E27FC236}">
                <a16:creationId xmlns:a16="http://schemas.microsoft.com/office/drawing/2014/main" id="{A2A51BD7-0AAC-4B00-856C-66126DDA9781}"/>
              </a:ext>
            </a:extLst>
          </p:cNvPr>
          <p:cNvSpPr txBox="1"/>
          <p:nvPr/>
        </p:nvSpPr>
        <p:spPr>
          <a:xfrm>
            <a:off x="13228848" y="671565"/>
            <a:ext cx="3765775" cy="958019"/>
          </a:xfrm>
          <a:prstGeom prst="rect">
            <a:avLst/>
          </a:prstGeom>
          <a:noFill/>
        </p:spPr>
        <p:txBody>
          <a:bodyPr wrap="none" rtlCol="0" anchor="ctr" anchorCtr="0">
            <a:spAutoFit/>
          </a:bodyPr>
          <a:lstStyle/>
          <a:p>
            <a:pPr algn="ctr">
              <a:lnSpc>
                <a:spcPts val="7060"/>
              </a:lnSpc>
            </a:pPr>
            <a:r>
              <a:rPr lang="en-US" sz="5400" b="1" spc="200" dirty="0">
                <a:solidFill>
                  <a:schemeClr val="tx2"/>
                </a:solidFill>
                <a:latin typeface="Montserrat" charset="0"/>
                <a:ea typeface="Montserrat" charset="0"/>
                <a:cs typeface="Montserrat" charset="0"/>
              </a:rPr>
              <a:t>Silent Films</a:t>
            </a:r>
          </a:p>
        </p:txBody>
      </p:sp>
      <p:cxnSp>
        <p:nvCxnSpPr>
          <p:cNvPr id="8" name="Straight Connector 21">
            <a:extLst>
              <a:ext uri="{FF2B5EF4-FFF2-40B4-BE49-F238E27FC236}">
                <a16:creationId xmlns:a16="http://schemas.microsoft.com/office/drawing/2014/main" id="{4A544638-AF35-43BD-958A-3376BBE61664}"/>
              </a:ext>
            </a:extLst>
          </p:cNvPr>
          <p:cNvCxnSpPr/>
          <p:nvPr/>
        </p:nvCxnSpPr>
        <p:spPr>
          <a:xfrm>
            <a:off x="13697098" y="1727173"/>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4C4E5553-85B9-44BE-8E6D-B553349206AF}"/>
              </a:ext>
            </a:extLst>
          </p:cNvPr>
          <p:cNvCxnSpPr/>
          <p:nvPr/>
        </p:nvCxnSpPr>
        <p:spPr>
          <a:xfrm>
            <a:off x="14568493" y="1999229"/>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C8A5A70A-AE5D-40D9-BF56-5B231E55FCC4}"/>
              </a:ext>
            </a:extLst>
          </p:cNvPr>
          <p:cNvSpPr txBox="1"/>
          <p:nvPr/>
        </p:nvSpPr>
        <p:spPr>
          <a:xfrm>
            <a:off x="8543925" y="2211285"/>
            <a:ext cx="15230475" cy="9961060"/>
          </a:xfrm>
          <a:prstGeom prst="rect">
            <a:avLst/>
          </a:prstGeom>
          <a:noFill/>
        </p:spPr>
        <p:txBody>
          <a:bodyPr wrap="square" rtlCol="0">
            <a:spAutoFit/>
          </a:bodyPr>
          <a:lstStyle/>
          <a:p>
            <a:pPr>
              <a:lnSpc>
                <a:spcPct val="150000"/>
              </a:lnSpc>
            </a:pPr>
            <a:r>
              <a:rPr lang="en-GB" dirty="0"/>
              <a:t>This cinema was fresh and diverse, it was not influenced by the Hollywood mentality. So it offered  a great variety of styles of film making. </a:t>
            </a:r>
          </a:p>
          <a:p>
            <a:pPr>
              <a:lnSpc>
                <a:spcPct val="150000"/>
              </a:lnSpc>
            </a:pPr>
            <a:r>
              <a:rPr lang="en-GB" dirty="0"/>
              <a:t>There were not rigid genres or over-familiar formats. </a:t>
            </a:r>
          </a:p>
          <a:p>
            <a:pPr>
              <a:lnSpc>
                <a:spcPct val="150000"/>
              </a:lnSpc>
            </a:pPr>
            <a:endParaRPr lang="en-GB" dirty="0"/>
          </a:p>
          <a:p>
            <a:pPr>
              <a:lnSpc>
                <a:spcPct val="150000"/>
              </a:lnSpc>
            </a:pPr>
            <a:r>
              <a:rPr lang="en-GB" dirty="0"/>
              <a:t>From this period there are certain film makers that appear as very influential: </a:t>
            </a:r>
          </a:p>
          <a:p>
            <a:pPr>
              <a:lnSpc>
                <a:spcPct val="150000"/>
              </a:lnSpc>
            </a:pPr>
            <a:endParaRPr lang="en-GB" dirty="0"/>
          </a:p>
          <a:p>
            <a:pPr>
              <a:lnSpc>
                <a:spcPct val="150000"/>
              </a:lnSpc>
            </a:pPr>
            <a:r>
              <a:rPr lang="en-GB" b="1" dirty="0">
                <a:solidFill>
                  <a:schemeClr val="tx2"/>
                </a:solidFill>
              </a:rPr>
              <a:t>Anthony Asquith:  </a:t>
            </a:r>
            <a:r>
              <a:rPr lang="en-GB" b="1" i="1" u="sng" dirty="0">
                <a:solidFill>
                  <a:schemeClr val="tx2"/>
                </a:solidFill>
              </a:rPr>
              <a:t>A Cottage on Dartmoor</a:t>
            </a:r>
          </a:p>
          <a:p>
            <a:pPr>
              <a:lnSpc>
                <a:spcPct val="150000"/>
              </a:lnSpc>
            </a:pPr>
            <a:r>
              <a:rPr lang="en-GB" i="1" dirty="0"/>
              <a:t>	A story of jealousy, love and redemption. </a:t>
            </a:r>
          </a:p>
          <a:p>
            <a:pPr>
              <a:lnSpc>
                <a:spcPct val="150000"/>
              </a:lnSpc>
            </a:pPr>
            <a:r>
              <a:rPr lang="en-GB" b="1" dirty="0">
                <a:solidFill>
                  <a:schemeClr val="tx2"/>
                </a:solidFill>
              </a:rPr>
              <a:t>British International Pictures: </a:t>
            </a:r>
            <a:r>
              <a:rPr lang="en-GB" b="1" u="sng" dirty="0">
                <a:solidFill>
                  <a:schemeClr val="tx2"/>
                </a:solidFill>
              </a:rPr>
              <a:t>Piccadilly</a:t>
            </a:r>
          </a:p>
          <a:p>
            <a:pPr>
              <a:lnSpc>
                <a:spcPct val="150000"/>
              </a:lnSpc>
            </a:pPr>
            <a:r>
              <a:rPr lang="en-GB" dirty="0"/>
              <a:t>	Set in London’s glittering West End, it’s a sultry tale of  	ambition, seduction and murder, undercut with issues of race</a:t>
            </a:r>
          </a:p>
        </p:txBody>
      </p:sp>
      <p:sp>
        <p:nvSpPr>
          <p:cNvPr id="11" name="CuadroTexto 10">
            <a:extLst>
              <a:ext uri="{FF2B5EF4-FFF2-40B4-BE49-F238E27FC236}">
                <a16:creationId xmlns:a16="http://schemas.microsoft.com/office/drawing/2014/main" id="{B39C1CE0-F95A-4B54-AC2E-447ACBCC2770}"/>
              </a:ext>
            </a:extLst>
          </p:cNvPr>
          <p:cNvSpPr txBox="1"/>
          <p:nvPr/>
        </p:nvSpPr>
        <p:spPr>
          <a:xfrm>
            <a:off x="16849872" y="12774211"/>
            <a:ext cx="7527777"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3">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4">
                  <a:extLst>
                    <a:ext uri="{A12FA001-AC4F-418D-AE19-62706E023703}">
                      <ahyp:hlinkClr xmlns:ahyp="http://schemas.microsoft.com/office/drawing/2018/hyperlinkcolor" val="tx"/>
                    </a:ext>
                  </a:extLst>
                </a:hlinkClick>
              </a:rPr>
              <a:t>https://es.slideshare.net/ruthers64/history-of-british-cinema-16238974</a:t>
            </a:r>
            <a:r>
              <a:rPr lang="es-ES" sz="1800" dirty="0">
                <a:solidFill>
                  <a:schemeClr val="accent1"/>
                </a:solidFill>
              </a:rPr>
              <a:t> </a:t>
            </a:r>
          </a:p>
        </p:txBody>
      </p:sp>
      <p:pic>
        <p:nvPicPr>
          <p:cNvPr id="12" name="Imagen 11">
            <a:extLst>
              <a:ext uri="{FF2B5EF4-FFF2-40B4-BE49-F238E27FC236}">
                <a16:creationId xmlns:a16="http://schemas.microsoft.com/office/drawing/2014/main" id="{7419FBB7-3B6B-43B2-82DB-9C99520918F2}"/>
              </a:ext>
            </a:extLst>
          </p:cNvPr>
          <p:cNvPicPr>
            <a:picLocks noChangeAspect="1"/>
          </p:cNvPicPr>
          <p:nvPr/>
        </p:nvPicPr>
        <p:blipFill>
          <a:blip r:embed="rId5"/>
          <a:stretch>
            <a:fillRect/>
          </a:stretch>
        </p:blipFill>
        <p:spPr>
          <a:xfrm>
            <a:off x="7734466" y="12833940"/>
            <a:ext cx="2453773" cy="853485"/>
          </a:xfrm>
          <a:prstGeom prst="rect">
            <a:avLst/>
          </a:prstGeom>
        </p:spPr>
      </p:pic>
    </p:spTree>
    <p:extLst>
      <p:ext uri="{BB962C8B-B14F-4D97-AF65-F5344CB8AC3E}">
        <p14:creationId xmlns:p14="http://schemas.microsoft.com/office/powerpoint/2010/main" val="23515697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C1B628F6-97F8-403D-A86C-EB7FF51B37E4}"/>
              </a:ext>
            </a:extLst>
          </p:cNvPr>
          <p:cNvPicPr>
            <a:picLocks noGrp="1" noChangeAspect="1"/>
          </p:cNvPicPr>
          <p:nvPr>
            <p:ph type="pic" sz="quarter" idx="41"/>
          </p:nvPr>
        </p:nvPicPr>
        <p:blipFill>
          <a:blip r:embed="rId2">
            <a:extLst>
              <a:ext uri="{28A0092B-C50C-407E-A947-70E740481C1C}">
                <a14:useLocalDpi xmlns:a14="http://schemas.microsoft.com/office/drawing/2010/main" val="0"/>
              </a:ext>
            </a:extLst>
          </a:blip>
          <a:srcRect l="16766" r="16766"/>
          <a:stretch>
            <a:fillRect/>
          </a:stretch>
        </p:blipFill>
        <p:spPr/>
      </p:pic>
      <p:sp>
        <p:nvSpPr>
          <p:cNvPr id="4" name="TextBox 18">
            <a:extLst>
              <a:ext uri="{FF2B5EF4-FFF2-40B4-BE49-F238E27FC236}">
                <a16:creationId xmlns:a16="http://schemas.microsoft.com/office/drawing/2014/main" id="{1DCD3591-1F0A-467A-AAFB-7E8EC88D07DE}"/>
              </a:ext>
            </a:extLst>
          </p:cNvPr>
          <p:cNvSpPr txBox="1"/>
          <p:nvPr/>
        </p:nvSpPr>
        <p:spPr>
          <a:xfrm>
            <a:off x="12642768" y="465127"/>
            <a:ext cx="10404322" cy="932050"/>
          </a:xfrm>
          <a:prstGeom prst="rect">
            <a:avLst/>
          </a:prstGeom>
          <a:noFill/>
        </p:spPr>
        <p:txBody>
          <a:bodyPr wrap="none" rtlCol="0" anchor="ctr" anchorCtr="0">
            <a:spAutoFit/>
          </a:bodyPr>
          <a:lstStyle/>
          <a:p>
            <a:pPr algn="ctr">
              <a:lnSpc>
                <a:spcPts val="7060"/>
              </a:lnSpc>
            </a:pPr>
            <a:r>
              <a:rPr lang="es-ES" sz="5400" b="1" dirty="0">
                <a:solidFill>
                  <a:schemeClr val="tx2"/>
                </a:solidFill>
              </a:rPr>
              <a:t>The Gainsborough Melodramas</a:t>
            </a:r>
          </a:p>
        </p:txBody>
      </p:sp>
      <p:cxnSp>
        <p:nvCxnSpPr>
          <p:cNvPr id="5" name="Straight Connector 21">
            <a:extLst>
              <a:ext uri="{FF2B5EF4-FFF2-40B4-BE49-F238E27FC236}">
                <a16:creationId xmlns:a16="http://schemas.microsoft.com/office/drawing/2014/main" id="{268FDF45-467B-414C-AA89-0ED82110F7D9}"/>
              </a:ext>
            </a:extLst>
          </p:cNvPr>
          <p:cNvCxnSpPr/>
          <p:nvPr/>
        </p:nvCxnSpPr>
        <p:spPr>
          <a:xfrm>
            <a:off x="13697098" y="1727173"/>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21">
            <a:extLst>
              <a:ext uri="{FF2B5EF4-FFF2-40B4-BE49-F238E27FC236}">
                <a16:creationId xmlns:a16="http://schemas.microsoft.com/office/drawing/2014/main" id="{58462D15-7420-4161-87CF-E9CD3BBAB0B1}"/>
              </a:ext>
            </a:extLst>
          </p:cNvPr>
          <p:cNvCxnSpPr/>
          <p:nvPr/>
        </p:nvCxnSpPr>
        <p:spPr>
          <a:xfrm>
            <a:off x="14568493" y="1999229"/>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58044CE1-F13A-4F58-B89D-140B8685228E}"/>
              </a:ext>
            </a:extLst>
          </p:cNvPr>
          <p:cNvSpPr txBox="1"/>
          <p:nvPr/>
        </p:nvSpPr>
        <p:spPr>
          <a:xfrm>
            <a:off x="12642768" y="2312151"/>
            <a:ext cx="11045907" cy="8956876"/>
          </a:xfrm>
          <a:prstGeom prst="rect">
            <a:avLst/>
          </a:prstGeom>
          <a:noFill/>
        </p:spPr>
        <p:txBody>
          <a:bodyPr wrap="square" rtlCol="0">
            <a:spAutoFit/>
          </a:bodyPr>
          <a:lstStyle/>
          <a:p>
            <a:pPr>
              <a:lnSpc>
                <a:spcPct val="150000"/>
              </a:lnSpc>
            </a:pPr>
            <a:r>
              <a:rPr lang="en-GB" dirty="0"/>
              <a:t>This studios created in 1924 were based in London.</a:t>
            </a:r>
          </a:p>
          <a:p>
            <a:pPr>
              <a:lnSpc>
                <a:spcPct val="150000"/>
              </a:lnSpc>
            </a:pPr>
            <a:r>
              <a:rPr lang="en-GB" dirty="0"/>
              <a:t>Despite the many films, they had to close in 1951. </a:t>
            </a:r>
          </a:p>
          <a:p>
            <a:pPr>
              <a:lnSpc>
                <a:spcPct val="150000"/>
              </a:lnSpc>
            </a:pPr>
            <a:r>
              <a:rPr lang="en-GB" dirty="0"/>
              <a:t>Most of the films are </a:t>
            </a:r>
            <a:r>
              <a:rPr lang="en-US" dirty="0"/>
              <a:t>set in an idolized and nostalgic past. </a:t>
            </a:r>
          </a:p>
          <a:p>
            <a:pPr>
              <a:lnSpc>
                <a:spcPct val="150000"/>
              </a:lnSpc>
            </a:pPr>
            <a:r>
              <a:rPr lang="en-US" dirty="0"/>
              <a:t>Many films were set in a simpler recent past since what the audience asked for, was films which reflect the simplicity and luxury of the pre-war life.</a:t>
            </a:r>
          </a:p>
          <a:p>
            <a:pPr>
              <a:lnSpc>
                <a:spcPct val="150000"/>
              </a:lnSpc>
            </a:pPr>
            <a:r>
              <a:rPr lang="en-US" dirty="0"/>
              <a:t>The themes these films dealt with were inspired in the Victorian literature: </a:t>
            </a:r>
          </a:p>
          <a:p>
            <a:pPr marL="1657167" lvl="1" indent="-742950">
              <a:lnSpc>
                <a:spcPct val="150000"/>
              </a:lnSpc>
              <a:buFont typeface="+mj-lt"/>
              <a:buAutoNum type="arabicPeriod"/>
            </a:pPr>
            <a:r>
              <a:rPr lang="en-US" sz="3200" i="1" dirty="0"/>
              <a:t>Love across class </a:t>
            </a:r>
          </a:p>
          <a:p>
            <a:pPr marL="1657167" lvl="1" indent="-742950">
              <a:lnSpc>
                <a:spcPct val="150000"/>
              </a:lnSpc>
              <a:buFont typeface="+mj-lt"/>
              <a:buAutoNum type="arabicPeriod"/>
            </a:pPr>
            <a:r>
              <a:rPr lang="en-US" sz="3200" i="1" dirty="0"/>
              <a:t>Social expectations for women at the time </a:t>
            </a:r>
            <a:endParaRPr lang="en-GB" sz="3200" i="1" dirty="0"/>
          </a:p>
        </p:txBody>
      </p:sp>
      <p:sp>
        <p:nvSpPr>
          <p:cNvPr id="8" name="CuadroTexto 7">
            <a:extLst>
              <a:ext uri="{FF2B5EF4-FFF2-40B4-BE49-F238E27FC236}">
                <a16:creationId xmlns:a16="http://schemas.microsoft.com/office/drawing/2014/main" id="{6A7AA5DB-47AF-489E-973B-BC20691FA86B}"/>
              </a:ext>
            </a:extLst>
          </p:cNvPr>
          <p:cNvSpPr txBox="1"/>
          <p:nvPr/>
        </p:nvSpPr>
        <p:spPr>
          <a:xfrm>
            <a:off x="16849872" y="12774211"/>
            <a:ext cx="7527777"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3">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4">
                  <a:extLst>
                    <a:ext uri="{A12FA001-AC4F-418D-AE19-62706E023703}">
                      <ahyp:hlinkClr xmlns:ahyp="http://schemas.microsoft.com/office/drawing/2018/hyperlinkcolor" val="tx"/>
                    </a:ext>
                  </a:extLst>
                </a:hlinkClick>
              </a:rPr>
              <a:t>https://es.slideshare.net/ruthers64/history-of-british-cinema-16238974</a:t>
            </a:r>
            <a:r>
              <a:rPr lang="es-ES" sz="1800" dirty="0">
                <a:solidFill>
                  <a:schemeClr val="accent1"/>
                </a:solidFill>
              </a:rPr>
              <a:t> </a:t>
            </a:r>
          </a:p>
        </p:txBody>
      </p:sp>
      <p:pic>
        <p:nvPicPr>
          <p:cNvPr id="10" name="Imagen 9">
            <a:extLst>
              <a:ext uri="{FF2B5EF4-FFF2-40B4-BE49-F238E27FC236}">
                <a16:creationId xmlns:a16="http://schemas.microsoft.com/office/drawing/2014/main" id="{97988726-109A-4FF4-B08B-D8F5A30E1C14}"/>
              </a:ext>
            </a:extLst>
          </p:cNvPr>
          <p:cNvPicPr>
            <a:picLocks noChangeAspect="1"/>
          </p:cNvPicPr>
          <p:nvPr/>
        </p:nvPicPr>
        <p:blipFill>
          <a:blip r:embed="rId5"/>
          <a:stretch>
            <a:fillRect/>
          </a:stretch>
        </p:blipFill>
        <p:spPr>
          <a:xfrm>
            <a:off x="12188825" y="12862515"/>
            <a:ext cx="2453773" cy="853485"/>
          </a:xfrm>
          <a:prstGeom prst="rect">
            <a:avLst/>
          </a:prstGeom>
        </p:spPr>
      </p:pic>
    </p:spTree>
    <p:extLst>
      <p:ext uri="{BB962C8B-B14F-4D97-AF65-F5344CB8AC3E}">
        <p14:creationId xmlns:p14="http://schemas.microsoft.com/office/powerpoint/2010/main" val="370902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id="{BD7E8E36-B6A0-40AC-A7F7-FC4DF6E6A33F}"/>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280" t="10293" r="280" b="6841"/>
          <a:stretch/>
        </p:blipFill>
        <p:spPr>
          <a:xfrm>
            <a:off x="0" y="0"/>
            <a:ext cx="12154829" cy="13716000"/>
          </a:xfrm>
        </p:spPr>
      </p:pic>
      <p:sp>
        <p:nvSpPr>
          <p:cNvPr id="4" name="TextBox 18">
            <a:extLst>
              <a:ext uri="{FF2B5EF4-FFF2-40B4-BE49-F238E27FC236}">
                <a16:creationId xmlns:a16="http://schemas.microsoft.com/office/drawing/2014/main" id="{1DCD3591-1F0A-467A-AAFB-7E8EC88D07DE}"/>
              </a:ext>
            </a:extLst>
          </p:cNvPr>
          <p:cNvSpPr txBox="1"/>
          <p:nvPr/>
        </p:nvSpPr>
        <p:spPr>
          <a:xfrm>
            <a:off x="12642768" y="465127"/>
            <a:ext cx="10404322" cy="932050"/>
          </a:xfrm>
          <a:prstGeom prst="rect">
            <a:avLst/>
          </a:prstGeom>
          <a:noFill/>
        </p:spPr>
        <p:txBody>
          <a:bodyPr wrap="none" rtlCol="0" anchor="ctr" anchorCtr="0">
            <a:spAutoFit/>
          </a:bodyPr>
          <a:lstStyle/>
          <a:p>
            <a:pPr algn="ctr">
              <a:lnSpc>
                <a:spcPts val="7060"/>
              </a:lnSpc>
            </a:pPr>
            <a:r>
              <a:rPr lang="es-ES" sz="5400" b="1" dirty="0">
                <a:solidFill>
                  <a:schemeClr val="tx2"/>
                </a:solidFill>
              </a:rPr>
              <a:t>The Gainsborough Melodramas</a:t>
            </a:r>
          </a:p>
        </p:txBody>
      </p:sp>
      <p:cxnSp>
        <p:nvCxnSpPr>
          <p:cNvPr id="5" name="Straight Connector 21">
            <a:extLst>
              <a:ext uri="{FF2B5EF4-FFF2-40B4-BE49-F238E27FC236}">
                <a16:creationId xmlns:a16="http://schemas.microsoft.com/office/drawing/2014/main" id="{268FDF45-467B-414C-AA89-0ED82110F7D9}"/>
              </a:ext>
            </a:extLst>
          </p:cNvPr>
          <p:cNvCxnSpPr/>
          <p:nvPr/>
        </p:nvCxnSpPr>
        <p:spPr>
          <a:xfrm>
            <a:off x="13697098" y="1727173"/>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21">
            <a:extLst>
              <a:ext uri="{FF2B5EF4-FFF2-40B4-BE49-F238E27FC236}">
                <a16:creationId xmlns:a16="http://schemas.microsoft.com/office/drawing/2014/main" id="{58462D15-7420-4161-87CF-E9CD3BBAB0B1}"/>
              </a:ext>
            </a:extLst>
          </p:cNvPr>
          <p:cNvCxnSpPr/>
          <p:nvPr/>
        </p:nvCxnSpPr>
        <p:spPr>
          <a:xfrm>
            <a:off x="14568493" y="1999229"/>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58044CE1-F13A-4F58-B89D-140B8685228E}"/>
              </a:ext>
            </a:extLst>
          </p:cNvPr>
          <p:cNvSpPr txBox="1"/>
          <p:nvPr/>
        </p:nvSpPr>
        <p:spPr>
          <a:xfrm>
            <a:off x="12350550" y="1999229"/>
            <a:ext cx="11766750" cy="10711202"/>
          </a:xfrm>
          <a:prstGeom prst="rect">
            <a:avLst/>
          </a:prstGeom>
          <a:noFill/>
        </p:spPr>
        <p:txBody>
          <a:bodyPr wrap="square" rtlCol="0">
            <a:spAutoFit/>
          </a:bodyPr>
          <a:lstStyle/>
          <a:p>
            <a:pPr algn="ctr">
              <a:lnSpc>
                <a:spcPct val="150000"/>
              </a:lnSpc>
            </a:pPr>
            <a:r>
              <a:rPr lang="en-GB" b="1" dirty="0"/>
              <a:t>Why the Gainsborough Melodramas were so influential?</a:t>
            </a:r>
          </a:p>
          <a:p>
            <a:pPr>
              <a:lnSpc>
                <a:spcPct val="150000"/>
              </a:lnSpc>
            </a:pPr>
            <a:r>
              <a:rPr lang="en-GB" dirty="0">
                <a:solidFill>
                  <a:schemeClr val="accent1"/>
                </a:solidFill>
              </a:rPr>
              <a:t>New female audience: </a:t>
            </a:r>
          </a:p>
          <a:p>
            <a:pPr marL="1657167" lvl="1" indent="-742950">
              <a:lnSpc>
                <a:spcPct val="150000"/>
              </a:lnSpc>
              <a:buFont typeface="+mj-lt"/>
              <a:buAutoNum type="arabicPeriod"/>
            </a:pPr>
            <a:r>
              <a:rPr lang="en-GB" sz="3200" dirty="0">
                <a:solidFill>
                  <a:schemeClr val="accent1"/>
                </a:solidFill>
              </a:rPr>
              <a:t>Women with financial and sexual independence. </a:t>
            </a:r>
          </a:p>
          <a:p>
            <a:pPr marL="1657167" lvl="1" indent="-742950">
              <a:lnSpc>
                <a:spcPct val="150000"/>
              </a:lnSpc>
              <a:buFont typeface="+mj-lt"/>
              <a:buAutoNum type="arabicPeriod"/>
            </a:pPr>
            <a:r>
              <a:rPr lang="en-GB" sz="3200" dirty="0">
                <a:solidFill>
                  <a:schemeClr val="accent1"/>
                </a:solidFill>
              </a:rPr>
              <a:t>Families started to split up.</a:t>
            </a:r>
          </a:p>
          <a:p>
            <a:pPr marL="1657167" lvl="1" indent="-742950">
              <a:lnSpc>
                <a:spcPct val="150000"/>
              </a:lnSpc>
              <a:buFont typeface="+mj-lt"/>
              <a:buAutoNum type="arabicPeriod"/>
            </a:pPr>
            <a:r>
              <a:rPr lang="en-GB" sz="3200" dirty="0">
                <a:solidFill>
                  <a:schemeClr val="accent1"/>
                </a:solidFill>
              </a:rPr>
              <a:t>Birth rate fell sharply</a:t>
            </a:r>
          </a:p>
          <a:p>
            <a:pPr marL="1657167" lvl="1" indent="-742950">
              <a:lnSpc>
                <a:spcPct val="150000"/>
              </a:lnSpc>
              <a:buFont typeface="+mj-lt"/>
              <a:buAutoNum type="arabicPeriod"/>
            </a:pPr>
            <a:r>
              <a:rPr lang="en-GB" sz="3200" dirty="0">
                <a:solidFill>
                  <a:schemeClr val="accent1"/>
                </a:solidFill>
              </a:rPr>
              <a:t>contraceptive use increased </a:t>
            </a:r>
          </a:p>
          <a:p>
            <a:pPr marL="1657167" lvl="1" indent="-742950">
              <a:lnSpc>
                <a:spcPct val="150000"/>
              </a:lnSpc>
              <a:buFont typeface="+mj-lt"/>
              <a:buAutoNum type="arabicPeriod"/>
            </a:pPr>
            <a:r>
              <a:rPr lang="en-GB" sz="3200" dirty="0">
                <a:solidFill>
                  <a:schemeClr val="accent1"/>
                </a:solidFill>
              </a:rPr>
              <a:t>Casual sexual relationships flourished.</a:t>
            </a:r>
          </a:p>
          <a:p>
            <a:pPr>
              <a:lnSpc>
                <a:spcPct val="150000"/>
              </a:lnSpc>
            </a:pPr>
            <a:r>
              <a:rPr lang="en-US" dirty="0">
                <a:solidFill>
                  <a:schemeClr val="accent1"/>
                </a:solidFill>
              </a:rPr>
              <a:t>Films provided the female audience with :  </a:t>
            </a:r>
          </a:p>
          <a:p>
            <a:pPr marL="1657167" lvl="1" indent="-742950">
              <a:lnSpc>
                <a:spcPct val="150000"/>
              </a:lnSpc>
              <a:buFont typeface="+mj-lt"/>
              <a:buAutoNum type="arabicPeriod"/>
            </a:pPr>
            <a:r>
              <a:rPr lang="en-US" sz="3200" dirty="0">
                <a:solidFill>
                  <a:schemeClr val="accent1"/>
                </a:solidFill>
              </a:rPr>
              <a:t>Escapist fantasies set in the distant past. </a:t>
            </a:r>
          </a:p>
          <a:p>
            <a:pPr marL="1657167" lvl="1" indent="-742950">
              <a:lnSpc>
                <a:spcPct val="150000"/>
              </a:lnSpc>
              <a:buFont typeface="+mj-lt"/>
              <a:buAutoNum type="arabicPeriod"/>
            </a:pPr>
            <a:r>
              <a:rPr lang="en-US" sz="3200" dirty="0">
                <a:solidFill>
                  <a:schemeClr val="accent1"/>
                </a:solidFill>
              </a:rPr>
              <a:t>Powerful images of female independence and rebellion</a:t>
            </a:r>
          </a:p>
          <a:p>
            <a:pPr>
              <a:lnSpc>
                <a:spcPct val="150000"/>
              </a:lnSpc>
            </a:pPr>
            <a:r>
              <a:rPr lang="en-GB" sz="3200" dirty="0">
                <a:solidFill>
                  <a:schemeClr val="accent1"/>
                </a:solidFill>
              </a:rPr>
              <a:t>The most iconic film of this type of cinema was: </a:t>
            </a:r>
          </a:p>
          <a:p>
            <a:pPr lvl="1">
              <a:lnSpc>
                <a:spcPct val="150000"/>
              </a:lnSpc>
            </a:pPr>
            <a:r>
              <a:rPr lang="en-GB" sz="3200" b="1" dirty="0">
                <a:solidFill>
                  <a:schemeClr val="accent1"/>
                </a:solidFill>
              </a:rPr>
              <a:t>The Wicked Lady:</a:t>
            </a:r>
          </a:p>
          <a:p>
            <a:pPr lvl="1">
              <a:lnSpc>
                <a:spcPct val="150000"/>
              </a:lnSpc>
            </a:pPr>
            <a:r>
              <a:rPr lang="en-GB" sz="3200" b="1" dirty="0">
                <a:solidFill>
                  <a:schemeClr val="accent1"/>
                </a:solidFill>
              </a:rPr>
              <a:t>	</a:t>
            </a:r>
            <a:r>
              <a:rPr lang="en-GB" sz="3200" dirty="0">
                <a:solidFill>
                  <a:schemeClr val="accent1"/>
                </a:solidFill>
              </a:rPr>
              <a:t>A </a:t>
            </a:r>
            <a:r>
              <a:rPr lang="en-US" sz="3200" dirty="0">
                <a:solidFill>
                  <a:schemeClr val="accent1"/>
                </a:solidFill>
              </a:rPr>
              <a:t>woman defying the social, moral and sexual code.</a:t>
            </a:r>
          </a:p>
        </p:txBody>
      </p:sp>
      <p:sp>
        <p:nvSpPr>
          <p:cNvPr id="9" name="CuadroTexto 8">
            <a:extLst>
              <a:ext uri="{FF2B5EF4-FFF2-40B4-BE49-F238E27FC236}">
                <a16:creationId xmlns:a16="http://schemas.microsoft.com/office/drawing/2014/main" id="{1CC87351-442C-4A45-BB58-B3C7026DD956}"/>
              </a:ext>
            </a:extLst>
          </p:cNvPr>
          <p:cNvSpPr txBox="1"/>
          <p:nvPr/>
        </p:nvSpPr>
        <p:spPr>
          <a:xfrm>
            <a:off x="16849872" y="12774211"/>
            <a:ext cx="7527777" cy="923330"/>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3">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4">
                  <a:extLst>
                    <a:ext uri="{A12FA001-AC4F-418D-AE19-62706E023703}">
                      <ahyp:hlinkClr xmlns:ahyp="http://schemas.microsoft.com/office/drawing/2018/hyperlinkcolor" val="tx"/>
                    </a:ext>
                  </a:extLst>
                </a:hlinkClick>
              </a:rPr>
              <a:t>https://es.slideshare.net/ruthers64/history-of-british-cinema-16238974</a:t>
            </a:r>
            <a:r>
              <a:rPr lang="es-ES" sz="1800" dirty="0">
                <a:solidFill>
                  <a:schemeClr val="accent1"/>
                </a:solidFill>
              </a:rPr>
              <a:t> </a:t>
            </a:r>
          </a:p>
        </p:txBody>
      </p:sp>
      <p:pic>
        <p:nvPicPr>
          <p:cNvPr id="10" name="Imagen 9">
            <a:extLst>
              <a:ext uri="{FF2B5EF4-FFF2-40B4-BE49-F238E27FC236}">
                <a16:creationId xmlns:a16="http://schemas.microsoft.com/office/drawing/2014/main" id="{65229F80-1783-42D0-AAA7-81ABB2688220}"/>
              </a:ext>
            </a:extLst>
          </p:cNvPr>
          <p:cNvPicPr>
            <a:picLocks noChangeAspect="1"/>
          </p:cNvPicPr>
          <p:nvPr/>
        </p:nvPicPr>
        <p:blipFill>
          <a:blip r:embed="rId5"/>
          <a:stretch>
            <a:fillRect/>
          </a:stretch>
        </p:blipFill>
        <p:spPr>
          <a:xfrm>
            <a:off x="12642768" y="12844056"/>
            <a:ext cx="2453773" cy="853485"/>
          </a:xfrm>
          <a:prstGeom prst="rect">
            <a:avLst/>
          </a:prstGeom>
        </p:spPr>
      </p:pic>
    </p:spTree>
    <p:extLst>
      <p:ext uri="{BB962C8B-B14F-4D97-AF65-F5344CB8AC3E}">
        <p14:creationId xmlns:p14="http://schemas.microsoft.com/office/powerpoint/2010/main" val="238235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1DCD3591-1F0A-467A-AAFB-7E8EC88D07DE}"/>
              </a:ext>
            </a:extLst>
          </p:cNvPr>
          <p:cNvSpPr txBox="1"/>
          <p:nvPr/>
        </p:nvSpPr>
        <p:spPr>
          <a:xfrm>
            <a:off x="3795298" y="24985"/>
            <a:ext cx="3467617" cy="932050"/>
          </a:xfrm>
          <a:prstGeom prst="rect">
            <a:avLst/>
          </a:prstGeom>
          <a:noFill/>
        </p:spPr>
        <p:txBody>
          <a:bodyPr wrap="none" rtlCol="0" anchor="ctr" anchorCtr="0">
            <a:spAutoFit/>
          </a:bodyPr>
          <a:lstStyle/>
          <a:p>
            <a:pPr algn="ctr">
              <a:lnSpc>
                <a:spcPts val="7060"/>
              </a:lnSpc>
            </a:pPr>
            <a:r>
              <a:rPr lang="es-ES" sz="5400" b="1" dirty="0">
                <a:solidFill>
                  <a:schemeClr val="tx2"/>
                </a:solidFill>
              </a:rPr>
              <a:t>The 1930s</a:t>
            </a:r>
          </a:p>
        </p:txBody>
      </p:sp>
      <p:cxnSp>
        <p:nvCxnSpPr>
          <p:cNvPr id="5" name="Straight Connector 21">
            <a:extLst>
              <a:ext uri="{FF2B5EF4-FFF2-40B4-BE49-F238E27FC236}">
                <a16:creationId xmlns:a16="http://schemas.microsoft.com/office/drawing/2014/main" id="{268FDF45-467B-414C-AA89-0ED82110F7D9}"/>
              </a:ext>
            </a:extLst>
          </p:cNvPr>
          <p:cNvCxnSpPr/>
          <p:nvPr/>
        </p:nvCxnSpPr>
        <p:spPr>
          <a:xfrm>
            <a:off x="3247724" y="1055433"/>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21">
            <a:extLst>
              <a:ext uri="{FF2B5EF4-FFF2-40B4-BE49-F238E27FC236}">
                <a16:creationId xmlns:a16="http://schemas.microsoft.com/office/drawing/2014/main" id="{58462D15-7420-4161-87CF-E9CD3BBAB0B1}"/>
              </a:ext>
            </a:extLst>
          </p:cNvPr>
          <p:cNvCxnSpPr/>
          <p:nvPr/>
        </p:nvCxnSpPr>
        <p:spPr>
          <a:xfrm>
            <a:off x="3709993" y="1342004"/>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Marcador de posición de imagen 2">
            <a:extLst>
              <a:ext uri="{FF2B5EF4-FFF2-40B4-BE49-F238E27FC236}">
                <a16:creationId xmlns:a16="http://schemas.microsoft.com/office/drawing/2014/main" id="{F8E4F568-3FEF-44C5-853B-107F9B4CB14C}"/>
              </a:ext>
            </a:extLst>
          </p:cNvPr>
          <p:cNvPicPr>
            <a:picLocks noGrp="1" noChangeAspect="1"/>
          </p:cNvPicPr>
          <p:nvPr>
            <p:ph type="pic" sz="quarter" idx="42"/>
          </p:nvPr>
        </p:nvPicPr>
        <p:blipFill>
          <a:blip r:embed="rId3" cstate="email">
            <a:extLst>
              <a:ext uri="{28A0092B-C50C-407E-A947-70E740481C1C}">
                <a14:useLocalDpi xmlns:a14="http://schemas.microsoft.com/office/drawing/2010/main" val="0"/>
              </a:ext>
            </a:extLst>
          </a:blip>
          <a:srcRect t="4204" b="4204"/>
          <a:stretch>
            <a:fillRect/>
          </a:stretch>
        </p:blipFill>
        <p:spPr>
          <a:xfrm>
            <a:off x="12188825" y="25400"/>
            <a:ext cx="5899150" cy="6711950"/>
          </a:xfrm>
        </p:spPr>
      </p:pic>
      <p:pic>
        <p:nvPicPr>
          <p:cNvPr id="8" name="Marcador de posición de imagen 7">
            <a:extLst>
              <a:ext uri="{FF2B5EF4-FFF2-40B4-BE49-F238E27FC236}">
                <a16:creationId xmlns:a16="http://schemas.microsoft.com/office/drawing/2014/main" id="{CE35999D-8559-49BD-9F2A-15FE467EE26F}"/>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t="13810" b="13810"/>
          <a:stretch>
            <a:fillRect/>
          </a:stretch>
        </p:blipFill>
        <p:spPr/>
      </p:pic>
      <p:sp>
        <p:nvSpPr>
          <p:cNvPr id="14" name="CuadroTexto 13">
            <a:extLst>
              <a:ext uri="{FF2B5EF4-FFF2-40B4-BE49-F238E27FC236}">
                <a16:creationId xmlns:a16="http://schemas.microsoft.com/office/drawing/2014/main" id="{D0AF0E54-7518-41A9-B966-32F909ACCA02}"/>
              </a:ext>
            </a:extLst>
          </p:cNvPr>
          <p:cNvSpPr txBox="1"/>
          <p:nvPr/>
        </p:nvSpPr>
        <p:spPr>
          <a:xfrm>
            <a:off x="362097" y="3381375"/>
            <a:ext cx="11258551" cy="5806077"/>
          </a:xfrm>
          <a:prstGeom prst="rect">
            <a:avLst/>
          </a:prstGeom>
          <a:noFill/>
        </p:spPr>
        <p:txBody>
          <a:bodyPr wrap="square" rtlCol="0">
            <a:spAutoFit/>
          </a:bodyPr>
          <a:lstStyle/>
          <a:p>
            <a:pPr>
              <a:lnSpc>
                <a:spcPct val="150000"/>
              </a:lnSpc>
            </a:pPr>
            <a:r>
              <a:rPr lang="en-GB" dirty="0">
                <a:solidFill>
                  <a:schemeClr val="accent1"/>
                </a:solidFill>
              </a:rPr>
              <a:t>Comedy was the predominant genre in this decade. </a:t>
            </a:r>
          </a:p>
          <a:p>
            <a:pPr>
              <a:lnSpc>
                <a:spcPct val="150000"/>
              </a:lnSpc>
            </a:pPr>
            <a:r>
              <a:rPr lang="en-GB" dirty="0">
                <a:solidFill>
                  <a:schemeClr val="accent1"/>
                </a:solidFill>
              </a:rPr>
              <a:t>The most recognizable films of this period were those by Alfred Hitchcock.</a:t>
            </a:r>
          </a:p>
          <a:p>
            <a:pPr>
              <a:lnSpc>
                <a:spcPct val="150000"/>
              </a:lnSpc>
            </a:pPr>
            <a:endParaRPr lang="en-GB" dirty="0">
              <a:solidFill>
                <a:schemeClr val="accent1"/>
              </a:solidFill>
            </a:endParaRPr>
          </a:p>
          <a:p>
            <a:pPr marL="571500" indent="-571500">
              <a:lnSpc>
                <a:spcPct val="150000"/>
              </a:lnSpc>
              <a:buFont typeface="Arial" panose="020B0604020202020204" pitchFamily="34" charset="0"/>
              <a:buChar char="•"/>
            </a:pPr>
            <a:r>
              <a:rPr lang="en-GB" b="1" u="sng" dirty="0">
                <a:solidFill>
                  <a:schemeClr val="accent1"/>
                </a:solidFill>
              </a:rPr>
              <a:t>The 39 steps</a:t>
            </a:r>
          </a:p>
          <a:p>
            <a:pPr marL="571500" indent="-571500">
              <a:lnSpc>
                <a:spcPct val="150000"/>
              </a:lnSpc>
              <a:buFont typeface="Arial" panose="020B0604020202020204" pitchFamily="34" charset="0"/>
              <a:buChar char="•"/>
            </a:pPr>
            <a:r>
              <a:rPr lang="en-GB" b="1" u="sng" dirty="0">
                <a:solidFill>
                  <a:schemeClr val="accent1"/>
                </a:solidFill>
                <a:hlinkClick r:id="rId5">
                  <a:extLst>
                    <a:ext uri="{A12FA001-AC4F-418D-AE19-62706E023703}">
                      <ahyp:hlinkClr xmlns:ahyp="http://schemas.microsoft.com/office/drawing/2018/hyperlinkcolor" val="tx"/>
                    </a:ext>
                  </a:extLst>
                </a:hlinkClick>
              </a:rPr>
              <a:t>The Lady Vanishes</a:t>
            </a:r>
            <a:endParaRPr lang="en-GB" b="1" u="sng" dirty="0">
              <a:solidFill>
                <a:schemeClr val="accent1"/>
              </a:solidFill>
            </a:endParaRPr>
          </a:p>
          <a:p>
            <a:pPr marL="571500" indent="-571500">
              <a:lnSpc>
                <a:spcPct val="150000"/>
              </a:lnSpc>
              <a:buFont typeface="Arial" panose="020B0604020202020204" pitchFamily="34" charset="0"/>
              <a:buChar char="•"/>
            </a:pPr>
            <a:r>
              <a:rPr lang="en-GB" b="1" u="sng" dirty="0">
                <a:solidFill>
                  <a:schemeClr val="accent1"/>
                </a:solidFill>
              </a:rPr>
              <a:t>The Man Who Knew Too Much </a:t>
            </a:r>
          </a:p>
        </p:txBody>
      </p:sp>
      <p:sp>
        <p:nvSpPr>
          <p:cNvPr id="16" name="CuadroTexto 15">
            <a:extLst>
              <a:ext uri="{FF2B5EF4-FFF2-40B4-BE49-F238E27FC236}">
                <a16:creationId xmlns:a16="http://schemas.microsoft.com/office/drawing/2014/main" id="{CA07B0A0-0494-453D-B011-357103718C12}"/>
              </a:ext>
            </a:extLst>
          </p:cNvPr>
          <p:cNvSpPr txBox="1"/>
          <p:nvPr/>
        </p:nvSpPr>
        <p:spPr>
          <a:xfrm>
            <a:off x="18335206" y="1342004"/>
            <a:ext cx="6042444" cy="11142859"/>
          </a:xfrm>
          <a:prstGeom prst="rect">
            <a:avLst/>
          </a:prstGeom>
          <a:noFill/>
        </p:spPr>
        <p:txBody>
          <a:bodyPr wrap="square" rtlCol="0">
            <a:spAutoFit/>
          </a:bodyPr>
          <a:lstStyle/>
          <a:p>
            <a:pPr algn="ctr">
              <a:lnSpc>
                <a:spcPct val="150000"/>
              </a:lnSpc>
            </a:pPr>
            <a:r>
              <a:rPr lang="en-US" sz="5400" dirty="0">
                <a:solidFill>
                  <a:schemeClr val="accent1"/>
                </a:solidFill>
                <a:latin typeface="Impact" panose="020B0806030902050204" pitchFamily="34" charset="0"/>
              </a:rPr>
              <a:t>Everything should be presented by visual means, avoiding the use of "interminable dialogue, which must inevitably send a cinema audience to sleep"</a:t>
            </a:r>
            <a:endParaRPr lang="es-ES" sz="5400" dirty="0">
              <a:solidFill>
                <a:schemeClr val="accent1"/>
              </a:solidFill>
              <a:latin typeface="Impact" panose="020B0806030902050204" pitchFamily="34" charset="0"/>
            </a:endParaRPr>
          </a:p>
        </p:txBody>
      </p:sp>
      <p:sp>
        <p:nvSpPr>
          <p:cNvPr id="17" name="CuadroTexto 16">
            <a:extLst>
              <a:ext uri="{FF2B5EF4-FFF2-40B4-BE49-F238E27FC236}">
                <a16:creationId xmlns:a16="http://schemas.microsoft.com/office/drawing/2014/main" id="{D73CA779-CEC6-4B90-B0CE-5B145A9A231E}"/>
              </a:ext>
            </a:extLst>
          </p:cNvPr>
          <p:cNvSpPr txBox="1"/>
          <p:nvPr/>
        </p:nvSpPr>
        <p:spPr>
          <a:xfrm>
            <a:off x="-264862" y="12660567"/>
            <a:ext cx="7527777" cy="1200329"/>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6">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7"/>
              </a:rPr>
              <a:t>https://indiefilmhustle.com/hitchcock-create-suspense/</a:t>
            </a:r>
            <a:endParaRPr lang="es-ES" sz="1800" dirty="0">
              <a:solidFill>
                <a:schemeClr val="accent1"/>
              </a:solidFill>
            </a:endParaRPr>
          </a:p>
          <a:p>
            <a:pPr algn="r"/>
            <a:r>
              <a:rPr lang="es-ES" sz="1800" dirty="0">
                <a:solidFill>
                  <a:schemeClr val="accent1"/>
                </a:solidFill>
              </a:rPr>
              <a:t>https://pov.imv.au.dk/Issue_04/section_2/artc1A.html </a:t>
            </a:r>
          </a:p>
        </p:txBody>
      </p:sp>
      <p:pic>
        <p:nvPicPr>
          <p:cNvPr id="10" name="Imagen 9">
            <a:extLst>
              <a:ext uri="{FF2B5EF4-FFF2-40B4-BE49-F238E27FC236}">
                <a16:creationId xmlns:a16="http://schemas.microsoft.com/office/drawing/2014/main" id="{1A253C81-44BF-47F4-BFF6-11ABC86B41BA}"/>
              </a:ext>
            </a:extLst>
          </p:cNvPr>
          <p:cNvPicPr>
            <a:picLocks noChangeAspect="1"/>
          </p:cNvPicPr>
          <p:nvPr/>
        </p:nvPicPr>
        <p:blipFill>
          <a:blip r:embed="rId8"/>
          <a:stretch>
            <a:fillRect/>
          </a:stretch>
        </p:blipFill>
        <p:spPr>
          <a:xfrm>
            <a:off x="10016087" y="12862515"/>
            <a:ext cx="2453773" cy="853485"/>
          </a:xfrm>
          <a:prstGeom prst="rect">
            <a:avLst/>
          </a:prstGeom>
        </p:spPr>
      </p:pic>
    </p:spTree>
    <p:extLst>
      <p:ext uri="{BB962C8B-B14F-4D97-AF65-F5344CB8AC3E}">
        <p14:creationId xmlns:p14="http://schemas.microsoft.com/office/powerpoint/2010/main" val="480194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a:extLst>
              <a:ext uri="{FF2B5EF4-FFF2-40B4-BE49-F238E27FC236}">
                <a16:creationId xmlns:a16="http://schemas.microsoft.com/office/drawing/2014/main" id="{32DFE5B5-F47C-45AE-BE56-DAE8F42960D9}"/>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8322" r="8322"/>
          <a:stretch/>
        </p:blipFill>
        <p:spPr>
          <a:xfrm>
            <a:off x="10558462" y="0"/>
            <a:ext cx="8629650" cy="13716000"/>
          </a:xfrm>
        </p:spPr>
      </p:pic>
      <p:sp>
        <p:nvSpPr>
          <p:cNvPr id="5" name="CuadroTexto 4">
            <a:extLst>
              <a:ext uri="{FF2B5EF4-FFF2-40B4-BE49-F238E27FC236}">
                <a16:creationId xmlns:a16="http://schemas.microsoft.com/office/drawing/2014/main" id="{D1269EA4-9E35-4B99-AEB0-3FE7A3F19B40}"/>
              </a:ext>
            </a:extLst>
          </p:cNvPr>
          <p:cNvSpPr txBox="1"/>
          <p:nvPr/>
        </p:nvSpPr>
        <p:spPr>
          <a:xfrm>
            <a:off x="567328" y="1098069"/>
            <a:ext cx="9062448" cy="12280862"/>
          </a:xfrm>
          <a:prstGeom prst="rect">
            <a:avLst/>
          </a:prstGeom>
          <a:noFill/>
        </p:spPr>
        <p:txBody>
          <a:bodyPr wrap="square" rtlCol="0">
            <a:spAutoFit/>
          </a:bodyPr>
          <a:lstStyle/>
          <a:p>
            <a:pPr marL="742950" indent="-742950">
              <a:lnSpc>
                <a:spcPct val="150000"/>
              </a:lnSpc>
              <a:buFont typeface="+mj-lt"/>
              <a:buAutoNum type="arabicPeriod"/>
            </a:pPr>
            <a:r>
              <a:rPr lang="en-GB" b="1" dirty="0">
                <a:solidFill>
                  <a:schemeClr val="accent1"/>
                </a:solidFill>
              </a:rPr>
              <a:t>Details</a:t>
            </a:r>
            <a:r>
              <a:rPr lang="en-GB" dirty="0">
                <a:solidFill>
                  <a:schemeClr val="accent1"/>
                </a:solidFill>
              </a:rPr>
              <a:t>:</a:t>
            </a:r>
          </a:p>
          <a:p>
            <a:pPr marL="1657167" lvl="1" indent="-742950">
              <a:lnSpc>
                <a:spcPct val="150000"/>
              </a:lnSpc>
              <a:buFont typeface="Arial" panose="020B0604020202020204" pitchFamily="34" charset="0"/>
              <a:buChar char="•"/>
            </a:pPr>
            <a:r>
              <a:rPr lang="en-GB" sz="3200" dirty="0">
                <a:solidFill>
                  <a:schemeClr val="accent1"/>
                </a:solidFill>
              </a:rPr>
              <a:t>Importance of a thoroughly detailed screenplay</a:t>
            </a:r>
          </a:p>
          <a:p>
            <a:pPr marL="742950" indent="-742950">
              <a:lnSpc>
                <a:spcPct val="150000"/>
              </a:lnSpc>
              <a:buFont typeface="+mj-lt"/>
              <a:buAutoNum type="arabicPeriod"/>
            </a:pPr>
            <a:r>
              <a:rPr lang="en-GB" b="1" dirty="0">
                <a:solidFill>
                  <a:schemeClr val="accent1"/>
                </a:solidFill>
              </a:rPr>
              <a:t>Voyeurism</a:t>
            </a:r>
            <a:r>
              <a:rPr lang="en-GB" dirty="0">
                <a:solidFill>
                  <a:schemeClr val="accent1"/>
                </a:solidFill>
              </a:rPr>
              <a:t> and </a:t>
            </a:r>
            <a:r>
              <a:rPr lang="en-GB" b="1" dirty="0">
                <a:solidFill>
                  <a:schemeClr val="accent1"/>
                </a:solidFill>
              </a:rPr>
              <a:t>sexuality</a:t>
            </a:r>
          </a:p>
          <a:p>
            <a:pPr marL="742950" indent="-742950">
              <a:lnSpc>
                <a:spcPct val="150000"/>
              </a:lnSpc>
              <a:buFont typeface="+mj-lt"/>
              <a:buAutoNum type="arabicPeriod"/>
            </a:pPr>
            <a:r>
              <a:rPr lang="en-GB" b="1" dirty="0">
                <a:solidFill>
                  <a:schemeClr val="accent1"/>
                </a:solidFill>
              </a:rPr>
              <a:t>MacGuffin</a:t>
            </a:r>
            <a:r>
              <a:rPr lang="en-GB" dirty="0">
                <a:solidFill>
                  <a:schemeClr val="accent1"/>
                </a:solidFill>
              </a:rPr>
              <a:t>: </a:t>
            </a:r>
          </a:p>
          <a:p>
            <a:pPr marL="1657167" lvl="1" indent="-742950">
              <a:lnSpc>
                <a:spcPct val="150000"/>
              </a:lnSpc>
              <a:buFont typeface="Arial" panose="020B0604020202020204" pitchFamily="34" charset="0"/>
              <a:buChar char="•"/>
            </a:pPr>
            <a:r>
              <a:rPr lang="en-GB" sz="3200" dirty="0">
                <a:solidFill>
                  <a:schemeClr val="accent1"/>
                </a:solidFill>
              </a:rPr>
              <a:t>Give </a:t>
            </a:r>
            <a:r>
              <a:rPr lang="en-US" sz="3200" dirty="0">
                <a:solidFill>
                  <a:schemeClr val="accent1"/>
                </a:solidFill>
              </a:rPr>
              <a:t>specific importance to an item that it is irrelevant to the plot.</a:t>
            </a:r>
          </a:p>
          <a:p>
            <a:pPr marL="742950" indent="-742950">
              <a:lnSpc>
                <a:spcPct val="150000"/>
              </a:lnSpc>
              <a:buFont typeface="+mj-lt"/>
              <a:buAutoNum type="arabicPeriod"/>
            </a:pPr>
            <a:r>
              <a:rPr lang="en-US" b="1" dirty="0">
                <a:solidFill>
                  <a:schemeClr val="accent1"/>
                </a:solidFill>
              </a:rPr>
              <a:t>Blonde Women</a:t>
            </a:r>
            <a:r>
              <a:rPr lang="en-US" dirty="0">
                <a:solidFill>
                  <a:schemeClr val="accent1"/>
                </a:solidFill>
              </a:rPr>
              <a:t>: </a:t>
            </a:r>
          </a:p>
          <a:p>
            <a:pPr marL="1657167" lvl="1" indent="-742950">
              <a:lnSpc>
                <a:spcPct val="150000"/>
              </a:lnSpc>
              <a:buFont typeface="Arial" panose="020B0604020202020204" pitchFamily="34" charset="0"/>
              <a:buChar char="•"/>
            </a:pPr>
            <a:r>
              <a:rPr lang="en-US" sz="3200" dirty="0">
                <a:solidFill>
                  <a:schemeClr val="accent1"/>
                </a:solidFill>
              </a:rPr>
              <a:t>Better seen in a black and white cinema</a:t>
            </a:r>
          </a:p>
          <a:p>
            <a:pPr marL="1657167" lvl="1" indent="-742950">
              <a:lnSpc>
                <a:spcPct val="150000"/>
              </a:lnSpc>
              <a:buFont typeface="Arial" panose="020B0604020202020204" pitchFamily="34" charset="0"/>
              <a:buChar char="•"/>
            </a:pPr>
            <a:r>
              <a:rPr lang="en-US" sz="3200" dirty="0">
                <a:solidFill>
                  <a:schemeClr val="accent1"/>
                </a:solidFill>
              </a:rPr>
              <a:t>Look of Goddess with an inner sexual passion. </a:t>
            </a:r>
          </a:p>
          <a:p>
            <a:pPr marL="742950" indent="-742950">
              <a:lnSpc>
                <a:spcPct val="150000"/>
              </a:lnSpc>
              <a:buFont typeface="+mj-lt"/>
              <a:buAutoNum type="arabicPeriod"/>
            </a:pPr>
            <a:r>
              <a:rPr lang="en-GB" b="1" dirty="0">
                <a:solidFill>
                  <a:schemeClr val="accent1"/>
                </a:solidFill>
              </a:rPr>
              <a:t>Suspense</a:t>
            </a:r>
            <a:r>
              <a:rPr lang="en-GB" dirty="0">
                <a:solidFill>
                  <a:schemeClr val="accent1"/>
                </a:solidFill>
              </a:rPr>
              <a:t>, not surprise:</a:t>
            </a:r>
          </a:p>
          <a:p>
            <a:pPr marL="1657167" lvl="1" indent="-742950">
              <a:lnSpc>
                <a:spcPct val="150000"/>
              </a:lnSpc>
              <a:buFont typeface="Arial" panose="020B0604020202020204" pitchFamily="34" charset="0"/>
              <a:buChar char="•"/>
            </a:pPr>
            <a:r>
              <a:rPr lang="en-US" sz="3200" dirty="0">
                <a:solidFill>
                  <a:schemeClr val="accent1"/>
                </a:solidFill>
              </a:rPr>
              <a:t>Hitcock intended to build tension around what might occur so that the characters are not taken by surprise but rather they learn progressively the truth. </a:t>
            </a:r>
            <a:endParaRPr lang="en-GB" sz="3200" i="1" dirty="0">
              <a:solidFill>
                <a:schemeClr val="accent1"/>
              </a:solidFill>
            </a:endParaRPr>
          </a:p>
        </p:txBody>
      </p:sp>
      <p:sp>
        <p:nvSpPr>
          <p:cNvPr id="6" name="CuadroTexto 5">
            <a:extLst>
              <a:ext uri="{FF2B5EF4-FFF2-40B4-BE49-F238E27FC236}">
                <a16:creationId xmlns:a16="http://schemas.microsoft.com/office/drawing/2014/main" id="{17819CA0-C1E0-4588-9823-C0682562CA13}"/>
              </a:ext>
            </a:extLst>
          </p:cNvPr>
          <p:cNvSpPr txBox="1"/>
          <p:nvPr/>
        </p:nvSpPr>
        <p:spPr>
          <a:xfrm>
            <a:off x="19459575" y="2394566"/>
            <a:ext cx="4660900" cy="8926867"/>
          </a:xfrm>
          <a:prstGeom prst="rect">
            <a:avLst/>
          </a:prstGeom>
          <a:noFill/>
        </p:spPr>
        <p:txBody>
          <a:bodyPr wrap="square" rtlCol="0">
            <a:spAutoFit/>
          </a:bodyPr>
          <a:lstStyle/>
          <a:p>
            <a:pPr algn="ctr">
              <a:lnSpc>
                <a:spcPct val="150000"/>
              </a:lnSpc>
            </a:pPr>
            <a:r>
              <a:rPr lang="en-US" sz="4800" dirty="0">
                <a:solidFill>
                  <a:schemeClr val="accent1"/>
                </a:solidFill>
                <a:latin typeface="Impact" panose="020B0806030902050204" pitchFamily="34" charset="0"/>
              </a:rPr>
              <a:t>Emotions are vital in  Hitchcock's narrative. </a:t>
            </a:r>
          </a:p>
          <a:p>
            <a:pPr algn="ctr">
              <a:lnSpc>
                <a:spcPct val="150000"/>
              </a:lnSpc>
            </a:pPr>
            <a:r>
              <a:rPr lang="en-US" sz="4800" dirty="0">
                <a:solidFill>
                  <a:schemeClr val="accent1"/>
                </a:solidFill>
                <a:latin typeface="Impact" panose="020B0806030902050204" pitchFamily="34" charset="0"/>
              </a:rPr>
              <a:t>They are evoked by  gripping situations given by the motion picture</a:t>
            </a:r>
            <a:r>
              <a:rPr lang="en-US" sz="5400" dirty="0">
                <a:solidFill>
                  <a:schemeClr val="accent1"/>
                </a:solidFill>
                <a:latin typeface="Impact" panose="020B0806030902050204" pitchFamily="34" charset="0"/>
              </a:rPr>
              <a:t>.</a:t>
            </a:r>
            <a:endParaRPr lang="es-ES" sz="5400" dirty="0">
              <a:solidFill>
                <a:schemeClr val="accent1"/>
              </a:solidFill>
              <a:latin typeface="Impact" panose="020B0806030902050204" pitchFamily="34" charset="0"/>
            </a:endParaRPr>
          </a:p>
        </p:txBody>
      </p:sp>
      <p:sp>
        <p:nvSpPr>
          <p:cNvPr id="7" name="TextBox 18">
            <a:extLst>
              <a:ext uri="{FF2B5EF4-FFF2-40B4-BE49-F238E27FC236}">
                <a16:creationId xmlns:a16="http://schemas.microsoft.com/office/drawing/2014/main" id="{E20A50D2-8554-49D4-9E6A-5BBC75ADDF82}"/>
              </a:ext>
            </a:extLst>
          </p:cNvPr>
          <p:cNvSpPr txBox="1"/>
          <p:nvPr/>
        </p:nvSpPr>
        <p:spPr>
          <a:xfrm>
            <a:off x="1517902" y="117588"/>
            <a:ext cx="7073796" cy="923330"/>
          </a:xfrm>
          <a:prstGeom prst="rect">
            <a:avLst/>
          </a:prstGeom>
          <a:noFill/>
        </p:spPr>
        <p:txBody>
          <a:bodyPr wrap="none" rtlCol="0" anchor="ctr" anchorCtr="0">
            <a:spAutoFit/>
          </a:bodyPr>
          <a:lstStyle/>
          <a:p>
            <a:r>
              <a:rPr lang="en-GB" sz="5400" b="1" dirty="0">
                <a:solidFill>
                  <a:schemeClr val="accent1"/>
                </a:solidFill>
              </a:rPr>
              <a:t>Hitchcock’s features: </a:t>
            </a:r>
          </a:p>
        </p:txBody>
      </p:sp>
      <p:cxnSp>
        <p:nvCxnSpPr>
          <p:cNvPr id="8" name="Straight Connector 21">
            <a:extLst>
              <a:ext uri="{FF2B5EF4-FFF2-40B4-BE49-F238E27FC236}">
                <a16:creationId xmlns:a16="http://schemas.microsoft.com/office/drawing/2014/main" id="{11AF160C-C36C-410A-B522-CBF39DFEED60}"/>
              </a:ext>
            </a:extLst>
          </p:cNvPr>
          <p:cNvCxnSpPr/>
          <p:nvPr/>
        </p:nvCxnSpPr>
        <p:spPr>
          <a:xfrm>
            <a:off x="5848049" y="1069493"/>
            <a:ext cx="228138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BD6FE739-D965-4861-95B8-A581717830A1}"/>
              </a:ext>
            </a:extLst>
          </p:cNvPr>
          <p:cNvCxnSpPr/>
          <p:nvPr/>
        </p:nvCxnSpPr>
        <p:spPr>
          <a:xfrm>
            <a:off x="6310318" y="1356064"/>
            <a:ext cx="22813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118B6EED-12DF-4CEC-B128-D9115C4585A6}"/>
              </a:ext>
            </a:extLst>
          </p:cNvPr>
          <p:cNvSpPr txBox="1"/>
          <p:nvPr/>
        </p:nvSpPr>
        <p:spPr>
          <a:xfrm>
            <a:off x="16849873" y="12515671"/>
            <a:ext cx="7527777" cy="1200329"/>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3">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4"/>
              </a:rPr>
              <a:t>https://indiefilmhustle.com/hitchcock-create-suspense/</a:t>
            </a:r>
            <a:endParaRPr lang="es-ES" sz="1800" dirty="0">
              <a:solidFill>
                <a:schemeClr val="accent1"/>
              </a:solidFill>
            </a:endParaRPr>
          </a:p>
          <a:p>
            <a:pPr algn="r"/>
            <a:r>
              <a:rPr lang="es-ES" sz="1800" dirty="0">
                <a:solidFill>
                  <a:schemeClr val="accent1"/>
                </a:solidFill>
              </a:rPr>
              <a:t>https://pov.imv.au.dk/Issue_04/section_2/artc1A.html </a:t>
            </a:r>
          </a:p>
        </p:txBody>
      </p:sp>
      <p:pic>
        <p:nvPicPr>
          <p:cNvPr id="10" name="Imagen 9">
            <a:extLst>
              <a:ext uri="{FF2B5EF4-FFF2-40B4-BE49-F238E27FC236}">
                <a16:creationId xmlns:a16="http://schemas.microsoft.com/office/drawing/2014/main" id="{AE8BE38E-99F9-449E-ADDA-395596D809FC}"/>
              </a:ext>
            </a:extLst>
          </p:cNvPr>
          <p:cNvPicPr>
            <a:picLocks noChangeAspect="1"/>
          </p:cNvPicPr>
          <p:nvPr/>
        </p:nvPicPr>
        <p:blipFill>
          <a:blip r:embed="rId5"/>
          <a:stretch>
            <a:fillRect/>
          </a:stretch>
        </p:blipFill>
        <p:spPr>
          <a:xfrm>
            <a:off x="0" y="13057794"/>
            <a:ext cx="1800225" cy="626164"/>
          </a:xfrm>
          <a:prstGeom prst="rect">
            <a:avLst/>
          </a:prstGeom>
        </p:spPr>
      </p:pic>
    </p:spTree>
    <p:extLst>
      <p:ext uri="{BB962C8B-B14F-4D97-AF65-F5344CB8AC3E}">
        <p14:creationId xmlns:p14="http://schemas.microsoft.com/office/powerpoint/2010/main" val="2817942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hlinkClick r:id="rId2"/>
            <a:extLst>
              <a:ext uri="{FF2B5EF4-FFF2-40B4-BE49-F238E27FC236}">
                <a16:creationId xmlns:a16="http://schemas.microsoft.com/office/drawing/2014/main" id="{389127F2-B6B3-4719-87F3-88DA3DE88A79}"/>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l="16057" r="16057"/>
          <a:stretch>
            <a:fillRect/>
          </a:stretch>
        </p:blipFill>
        <p:spPr>
          <a:xfrm>
            <a:off x="12269788" y="0"/>
            <a:ext cx="6042025" cy="13716000"/>
          </a:xfrm>
        </p:spPr>
      </p:pic>
      <p:sp>
        <p:nvSpPr>
          <p:cNvPr id="5" name="CuadroTexto 4">
            <a:extLst>
              <a:ext uri="{FF2B5EF4-FFF2-40B4-BE49-F238E27FC236}">
                <a16:creationId xmlns:a16="http://schemas.microsoft.com/office/drawing/2014/main" id="{0307A2DE-91F5-4B6D-8A23-12478D6D909D}"/>
              </a:ext>
            </a:extLst>
          </p:cNvPr>
          <p:cNvSpPr txBox="1"/>
          <p:nvPr/>
        </p:nvSpPr>
        <p:spPr>
          <a:xfrm>
            <a:off x="428625" y="440858"/>
            <a:ext cx="11513718" cy="12454050"/>
          </a:xfrm>
          <a:prstGeom prst="rect">
            <a:avLst/>
          </a:prstGeom>
          <a:noFill/>
        </p:spPr>
        <p:txBody>
          <a:bodyPr wrap="square" rtlCol="0">
            <a:spAutoFit/>
          </a:bodyPr>
          <a:lstStyle/>
          <a:p>
            <a:pPr>
              <a:lnSpc>
                <a:spcPct val="150000"/>
              </a:lnSpc>
            </a:pPr>
            <a:r>
              <a:rPr lang="en-GB" b="1" dirty="0">
                <a:solidFill>
                  <a:schemeClr val="accent1"/>
                </a:solidFill>
              </a:rPr>
              <a:t>Difference between Surprise and suspense:</a:t>
            </a:r>
          </a:p>
          <a:p>
            <a:pPr marL="742950" indent="-742950">
              <a:lnSpc>
                <a:spcPct val="150000"/>
              </a:lnSpc>
              <a:buFont typeface="+mj-lt"/>
              <a:buAutoNum type="arabicPeriod"/>
            </a:pPr>
            <a:r>
              <a:rPr lang="en-GB" b="1" dirty="0">
                <a:solidFill>
                  <a:schemeClr val="accent1"/>
                </a:solidFill>
              </a:rPr>
              <a:t>Suspense</a:t>
            </a:r>
            <a:r>
              <a:rPr lang="en-GB" dirty="0">
                <a:solidFill>
                  <a:schemeClr val="accent1"/>
                </a:solidFill>
              </a:rPr>
              <a:t>: audience is aware of what’s going to happen, but the anticipation is what makes it so nerve-racking.</a:t>
            </a:r>
          </a:p>
          <a:p>
            <a:pPr marL="742950" indent="-742950">
              <a:lnSpc>
                <a:spcPct val="150000"/>
              </a:lnSpc>
              <a:buFont typeface="+mj-lt"/>
              <a:buAutoNum type="arabicPeriod"/>
            </a:pPr>
            <a:r>
              <a:rPr lang="en-GB" b="1" dirty="0">
                <a:solidFill>
                  <a:schemeClr val="accent1"/>
                </a:solidFill>
              </a:rPr>
              <a:t>Surprise</a:t>
            </a:r>
            <a:r>
              <a:rPr lang="en-GB" dirty="0">
                <a:solidFill>
                  <a:schemeClr val="accent1"/>
                </a:solidFill>
              </a:rPr>
              <a:t>: there is a shock because there’s no expectation of what’s to happen.</a:t>
            </a:r>
          </a:p>
          <a:p>
            <a:pPr marL="742950" indent="-742950">
              <a:lnSpc>
                <a:spcPct val="150000"/>
              </a:lnSpc>
              <a:buFont typeface="+mj-lt"/>
              <a:buAutoNum type="arabicPeriod"/>
            </a:pPr>
            <a:endParaRPr lang="en-GB" dirty="0"/>
          </a:p>
          <a:p>
            <a:pPr>
              <a:lnSpc>
                <a:spcPct val="150000"/>
              </a:lnSpc>
            </a:pPr>
            <a:r>
              <a:rPr lang="en-GB" b="1" dirty="0">
                <a:solidFill>
                  <a:schemeClr val="accent1"/>
                </a:solidFill>
              </a:rPr>
              <a:t>Technique: </a:t>
            </a:r>
          </a:p>
          <a:p>
            <a:pPr marL="742950" indent="-742950">
              <a:lnSpc>
                <a:spcPct val="150000"/>
              </a:lnSpc>
              <a:buFont typeface="+mj-lt"/>
              <a:buAutoNum type="arabicPeriod"/>
            </a:pPr>
            <a:r>
              <a:rPr lang="en-US" dirty="0">
                <a:solidFill>
                  <a:schemeClr val="accent1"/>
                </a:solidFill>
              </a:rPr>
              <a:t>Showing the audience what the character is unaware of. </a:t>
            </a:r>
          </a:p>
          <a:p>
            <a:pPr marL="742950" indent="-742950">
              <a:lnSpc>
                <a:spcPct val="150000"/>
              </a:lnSpc>
              <a:buFont typeface="+mj-lt"/>
              <a:buAutoNum type="arabicPeriod"/>
            </a:pPr>
            <a:r>
              <a:rPr lang="en-US" dirty="0">
                <a:solidFill>
                  <a:schemeClr val="accent1"/>
                </a:solidFill>
              </a:rPr>
              <a:t>show it at the beginning of the scene what might harm the character in the future. </a:t>
            </a:r>
          </a:p>
          <a:p>
            <a:pPr marL="742950" indent="-742950">
              <a:lnSpc>
                <a:spcPct val="150000"/>
              </a:lnSpc>
              <a:buFont typeface="+mj-lt"/>
              <a:buAutoNum type="arabicPeriod"/>
            </a:pPr>
            <a:r>
              <a:rPr lang="en-US" dirty="0">
                <a:solidFill>
                  <a:schemeClr val="accent1"/>
                </a:solidFill>
              </a:rPr>
              <a:t>Play the scene like there’s nothing wrong. </a:t>
            </a:r>
          </a:p>
          <a:p>
            <a:pPr marL="742950" indent="-742950">
              <a:lnSpc>
                <a:spcPct val="150000"/>
              </a:lnSpc>
              <a:buFont typeface="+mj-lt"/>
              <a:buAutoNum type="arabicPeriod"/>
            </a:pPr>
            <a:r>
              <a:rPr lang="en-US" dirty="0">
                <a:solidFill>
                  <a:schemeClr val="accent1"/>
                </a:solidFill>
              </a:rPr>
              <a:t>From time to time, remind the spectators of the pending threat. </a:t>
            </a:r>
            <a:endParaRPr lang="en-GB" dirty="0">
              <a:solidFill>
                <a:schemeClr val="accent1"/>
              </a:solidFill>
            </a:endParaRPr>
          </a:p>
        </p:txBody>
      </p:sp>
      <p:sp>
        <p:nvSpPr>
          <p:cNvPr id="11" name="CuadroTexto 10">
            <a:extLst>
              <a:ext uri="{FF2B5EF4-FFF2-40B4-BE49-F238E27FC236}">
                <a16:creationId xmlns:a16="http://schemas.microsoft.com/office/drawing/2014/main" id="{ED308D96-24B0-4CDB-B45E-37F6EAA2B33A}"/>
              </a:ext>
            </a:extLst>
          </p:cNvPr>
          <p:cNvSpPr txBox="1"/>
          <p:nvPr/>
        </p:nvSpPr>
        <p:spPr>
          <a:xfrm>
            <a:off x="18728157" y="685800"/>
            <a:ext cx="5309767" cy="11726287"/>
          </a:xfrm>
          <a:prstGeom prst="rect">
            <a:avLst/>
          </a:prstGeom>
          <a:noFill/>
        </p:spPr>
        <p:txBody>
          <a:bodyPr wrap="square" rtlCol="0">
            <a:spAutoFit/>
          </a:bodyPr>
          <a:lstStyle/>
          <a:p>
            <a:pPr algn="ctr"/>
            <a:r>
              <a:rPr lang="en-GB" sz="8000" dirty="0">
                <a:solidFill>
                  <a:schemeClr val="accent1"/>
                </a:solidFill>
                <a:latin typeface="Agency FB" panose="020B0503020202020204" pitchFamily="34" charset="0"/>
              </a:rPr>
              <a:t>“It is indispensable that the public is made aware of all the facts involved. Otherwise, there is no </a:t>
            </a:r>
            <a:r>
              <a:rPr lang="en-GB" sz="8000" dirty="0">
                <a:solidFill>
                  <a:schemeClr val="accent1"/>
                </a:solidFill>
                <a:latin typeface="Agency FB" panose="020B0503020202020204" pitchFamily="34" charset="0"/>
                <a:hlinkClick r:id="rId4">
                  <a:extLst>
                    <a:ext uri="{A12FA001-AC4F-418D-AE19-62706E023703}">
                      <ahyp:hlinkClr xmlns:ahyp="http://schemas.microsoft.com/office/drawing/2018/hyperlinkcolor" val="tx"/>
                    </a:ext>
                  </a:extLst>
                </a:hlinkClick>
              </a:rPr>
              <a:t>suspense</a:t>
            </a:r>
            <a:r>
              <a:rPr lang="en-GB" sz="8000" dirty="0">
                <a:solidFill>
                  <a:schemeClr val="accent1"/>
                </a:solidFill>
                <a:latin typeface="Agency FB" panose="020B0503020202020204" pitchFamily="34" charset="0"/>
              </a:rPr>
              <a:t>.”</a:t>
            </a:r>
          </a:p>
          <a:p>
            <a:endParaRPr lang="es-ES" dirty="0"/>
          </a:p>
        </p:txBody>
      </p:sp>
      <p:sp>
        <p:nvSpPr>
          <p:cNvPr id="12" name="CuadroTexto 11">
            <a:extLst>
              <a:ext uri="{FF2B5EF4-FFF2-40B4-BE49-F238E27FC236}">
                <a16:creationId xmlns:a16="http://schemas.microsoft.com/office/drawing/2014/main" id="{E36B4B85-9363-4D01-A42F-AED8AF73E914}"/>
              </a:ext>
            </a:extLst>
          </p:cNvPr>
          <p:cNvSpPr txBox="1"/>
          <p:nvPr/>
        </p:nvSpPr>
        <p:spPr>
          <a:xfrm>
            <a:off x="16849873" y="12574663"/>
            <a:ext cx="7527777" cy="1200329"/>
          </a:xfrm>
          <a:prstGeom prst="rect">
            <a:avLst/>
          </a:prstGeom>
          <a:noFill/>
        </p:spPr>
        <p:txBody>
          <a:bodyPr wrap="square" rtlCol="0">
            <a:spAutoFit/>
          </a:bodyPr>
          <a:lstStyle/>
          <a:p>
            <a:pPr algn="r"/>
            <a:r>
              <a:rPr lang="es-ES" sz="1800" dirty="0">
                <a:solidFill>
                  <a:schemeClr val="accent1"/>
                </a:solidFill>
              </a:rPr>
              <a:t>Source: </a:t>
            </a:r>
          </a:p>
          <a:p>
            <a:pPr algn="r"/>
            <a:r>
              <a:rPr lang="es-ES" sz="1800" dirty="0">
                <a:solidFill>
                  <a:schemeClr val="accent1"/>
                </a:solidFill>
                <a:hlinkClick r:id="rId5">
                  <a:extLst>
                    <a:ext uri="{A12FA001-AC4F-418D-AE19-62706E023703}">
                      <ahyp:hlinkClr xmlns:ahyp="http://schemas.microsoft.com/office/drawing/2018/hyperlinkcolor" val="tx"/>
                    </a:ext>
                  </a:extLst>
                </a:hlinkClick>
              </a:rPr>
              <a:t>https://www.filminquiry.com/history-british-cinema-1-rise-studio-film/</a:t>
            </a:r>
            <a:endParaRPr lang="es-ES" sz="1800" dirty="0">
              <a:solidFill>
                <a:schemeClr val="accent1"/>
              </a:solidFill>
            </a:endParaRPr>
          </a:p>
          <a:p>
            <a:pPr algn="r"/>
            <a:r>
              <a:rPr lang="es-ES" sz="1800" dirty="0">
                <a:solidFill>
                  <a:schemeClr val="accent1"/>
                </a:solidFill>
                <a:hlinkClick r:id="rId6"/>
              </a:rPr>
              <a:t>https://indiefilmhustle.com/hitchcock-create-suspense/</a:t>
            </a:r>
            <a:endParaRPr lang="es-ES" sz="1800" dirty="0">
              <a:solidFill>
                <a:schemeClr val="accent1"/>
              </a:solidFill>
            </a:endParaRPr>
          </a:p>
          <a:p>
            <a:pPr algn="r"/>
            <a:r>
              <a:rPr lang="es-ES" sz="1800" dirty="0">
                <a:solidFill>
                  <a:schemeClr val="accent1"/>
                </a:solidFill>
              </a:rPr>
              <a:t>https://pov.imv.au.dk/Issue_04/section_2/artc1A.html </a:t>
            </a:r>
          </a:p>
        </p:txBody>
      </p:sp>
      <p:pic>
        <p:nvPicPr>
          <p:cNvPr id="2" name="Imagen 1">
            <a:extLst>
              <a:ext uri="{FF2B5EF4-FFF2-40B4-BE49-F238E27FC236}">
                <a16:creationId xmlns:a16="http://schemas.microsoft.com/office/drawing/2014/main" id="{E9396A50-056C-4262-BB20-B131766B92B6}"/>
              </a:ext>
            </a:extLst>
          </p:cNvPr>
          <p:cNvPicPr>
            <a:picLocks noChangeAspect="1"/>
          </p:cNvPicPr>
          <p:nvPr/>
        </p:nvPicPr>
        <p:blipFill>
          <a:blip r:embed="rId7"/>
          <a:stretch>
            <a:fillRect/>
          </a:stretch>
        </p:blipFill>
        <p:spPr>
          <a:xfrm>
            <a:off x="0" y="12892903"/>
            <a:ext cx="2456901" cy="853514"/>
          </a:xfrm>
          <a:prstGeom prst="rect">
            <a:avLst/>
          </a:prstGeom>
        </p:spPr>
      </p:pic>
    </p:spTree>
    <p:extLst>
      <p:ext uri="{BB962C8B-B14F-4D97-AF65-F5344CB8AC3E}">
        <p14:creationId xmlns:p14="http://schemas.microsoft.com/office/powerpoint/2010/main" val="1456498178"/>
      </p:ext>
    </p:extLst>
  </p:cSld>
  <p:clrMapOvr>
    <a:masterClrMapping/>
  </p:clrMapOvr>
</p:sld>
</file>

<file path=ppt/theme/theme1.xml><?xml version="1.0" encoding="utf-8"?>
<a:theme xmlns:a="http://schemas.openxmlformats.org/drawingml/2006/main" name="Default Theme">
  <a:themeElements>
    <a:clrScheme name="Custom 1">
      <a:dk1>
        <a:srgbClr val="7F7F7F"/>
      </a:dk1>
      <a:lt1>
        <a:srgbClr val="FFFFFF"/>
      </a:lt1>
      <a:dk2>
        <a:srgbClr val="000000"/>
      </a:dk2>
      <a:lt2>
        <a:srgbClr val="FFFFFF"/>
      </a:lt2>
      <a:accent1>
        <a:srgbClr val="2E2E35"/>
      </a:accent1>
      <a:accent2>
        <a:srgbClr val="FFCCB7"/>
      </a:accent2>
      <a:accent3>
        <a:srgbClr val="9F9EA2"/>
      </a:accent3>
      <a:accent4>
        <a:srgbClr val="D7D5D4"/>
      </a:accent4>
      <a:accent5>
        <a:srgbClr val="2E2E35"/>
      </a:accent5>
      <a:accent6>
        <a:srgbClr val="9F9EA2"/>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37450</TotalTime>
  <Words>3183</Words>
  <Application>Microsoft Office PowerPoint</Application>
  <PresentationFormat>Personalizado</PresentationFormat>
  <Paragraphs>303</Paragraphs>
  <Slides>25</Slides>
  <Notes>4</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25</vt:i4>
      </vt:variant>
    </vt:vector>
  </HeadingPairs>
  <TitlesOfParts>
    <vt:vector size="39" baseType="lpstr">
      <vt:lpstr>Agency FB</vt:lpstr>
      <vt:lpstr>Arial</vt:lpstr>
      <vt:lpstr>Bebas Neue</vt:lpstr>
      <vt:lpstr>Calibri</vt:lpstr>
      <vt:lpstr>Calibri Light</vt:lpstr>
      <vt:lpstr>Impact</vt:lpstr>
      <vt:lpstr>Lato Light</vt:lpstr>
      <vt:lpstr>Montserrat</vt:lpstr>
      <vt:lpstr>Montserrat Hairline</vt:lpstr>
      <vt:lpstr>Montserrat Light</vt:lpstr>
      <vt:lpstr>Open Sans Light</vt:lpstr>
      <vt:lpstr>Source Sans Pro Light</vt:lpstr>
      <vt:lpstr>Times New Roman</vt:lpstr>
      <vt:lpstr>Default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IGNACIO JAVIER ORTEGA GARCIA</cp:lastModifiedBy>
  <cp:revision>6463</cp:revision>
  <dcterms:created xsi:type="dcterms:W3CDTF">2014-11-12T21:47:38Z</dcterms:created>
  <dcterms:modified xsi:type="dcterms:W3CDTF">2022-03-17T21:46:13Z</dcterms:modified>
</cp:coreProperties>
</file>