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1" r:id="rId5"/>
    <p:sldId id="263" r:id="rId6"/>
    <p:sldId id="264" r:id="rId7"/>
    <p:sldId id="265" r:id="rId8"/>
    <p:sldId id="266" r:id="rId9"/>
    <p:sldId id="268" r:id="rId10"/>
    <p:sldId id="269" r:id="rId11"/>
    <p:sldId id="267" r:id="rId12"/>
    <p:sldId id="270" r:id="rId13"/>
    <p:sldId id="272" r:id="rId14"/>
    <p:sldId id="273" r:id="rId15"/>
    <p:sldId id="271" r:id="rId16"/>
    <p:sldId id="274" r:id="rId17"/>
    <p:sldId id="279" r:id="rId18"/>
    <p:sldId id="275" r:id="rId19"/>
    <p:sldId id="276" r:id="rId20"/>
    <p:sldId id="277" r:id="rId21"/>
    <p:sldId id="278" r:id="rId22"/>
    <p:sldId id="280" r:id="rId23"/>
    <p:sldId id="284" r:id="rId24"/>
    <p:sldId id="285" r:id="rId25"/>
    <p:sldId id="281" r:id="rId26"/>
    <p:sldId id="282" r:id="rId27"/>
    <p:sldId id="283" r:id="rId28"/>
    <p:sldId id="286" r:id="rId29"/>
    <p:sldId id="260"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27/04/2015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27/04/2015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argotmatesanz.co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es.wikipedia.org/wiki/Canal_de_Castilla"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QTSnK-HzQA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chopo.pntic.mec.es/rnavas/07_08/Canal_de_Castilla/historia.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SEhUUExQWFhUVFxwXGBcXFxsYHBwXGB0YFxgYGhwYHCggGB0mHhUcITEhJSkrLi4uGB8zODMsNygtLisBCgoKDg0OGxAQGzQlICQvLDQsLC0sNC80NS0sLywsLywwLCwsLywsLCwsLDQsLywsLCwsLCwsLCwsLCwsLCwsLP/AABEIAJ8BPAMBIgACEQEDEQH/xAAbAAABBQEBAAAAAAAAAAAAAAAEAQIDBQYAB//EAEsQAAECBAMEBQYMAwcDBQEAAAECEQADEiEEMUEFIlFhBhNxgZEjMlKhsdMUM0JTc5KTssHR0vAVs+EWQ2JygqLxJGPCNGR0g6MH/8QAGgEAAgMBAQAAAAAAAAAAAAAAAwQBAgUABv/EADQRAAEEAAQEAwcEAQUAAAAAAAEAAgMRBBIhMRNBUXEiYaEFMoGRsdHwFBVSwTMjQmLh8f/aAAwDAQACEQMRAD8A9a2hMV1iEpWUgpWosEkkpMsDzkm2+YiaZ88vwl+7iTHfHS/o5v3pENEXaNENxNpvlPnV/Vl/ohfKfOr+rL/RCvCPE5QozFIK/nVfVR+mFKl/On6qPyjgY6qOyhdmKp5/SYJmKldYorSoJICJeZFQclQptlUzsWdi0a+lQcoTMUZjgBPVBy9LEXv5417WgPam1ZSSsqwqJipa11tSVJCUqImEUE7yUPxpuHZiHOx8oqWF4aSWNNykAArlJKpjyj1UqyDXe8oeiCBusDRWC1GFx82YlK0zUlK0hSSJeaVAEG54GHnFzfnU/UH6oZs4pXKlropK0BQSoAKDiqhtCBZuUTIWgXYJLBsnINwzHV8oW/TzE26T0V+M0f7fVRoxM8my0m1tzM8iVZDU8xFRjOkOJlqpUhKW9JJL8CCFM2eTwVK6LgTOs61QV1ipgDAspS0TCH4eTCewkc4ZiOiKFhjOmOGY7rhnvldRJcqNy6uNqmYN0DviixFua3iwg5fSvEGzS3YtuE30ffFtM9YK/j2I4yfs1+9jOY7ZC8MyKZkxKR5yUk7npOBYgWu1+0OKnHYqk1SglbIbcUpL9ZMEwvLKv7sIUAHuo+dpYPcRdrsc1jS0xHQhav8Aj+J4yPsl++hP7Q4njI+yX76MlNxuMFYTJSpgug0kOa0BBNSwwoKiQSHKbNlD/h2JdXkbOaCxcg9aEVAqDF0IfIMvMPa1u6pDM/qtSekeJHzJJsAJa7nQfHRFM6SY1OcqV9lM0/8AsgPZ+Opky1mSrrSnyibkpUBcPfMuQMrG9ofN20WWDIWwVQxN1PawAa5LZ3vwuo+ebNTRp8E3A/J74zfnknHpjifRkfUX72IE9PppLeQdwPMmZnIfGZnTjfhEdCF+TRKWkusJWaiLbwcnRTqZ/R5xTTcInVA3dWGhex7b2i7Znnf+lsQtwsw8LQD0JPpqr0f/ANAm/wDt9D5q8jkfjMi2cF4LplOWpFpNKm3gheSsj8ZleMn8EQbUJ4ZDLh6o0Gw9mJSOsmhAlsKApmuQxvZPAa72mvSYgsbdokmFhYwlwHlRK1f8QncZX2avexCrHYpzvSANPJTCe/ywaIfhaC3lEXLDeTc5sL3N4T4XL9NGp85OQcE56MfCM4YzE9fQfZI8KNOmbRxoy+DKD+hMBI75jA98FnaE7jK+zV72B5awoOCCOIIPshSYh2Pn6+ings6KVe0ZwBIMokDLq1X/AP1gmRi1qsJkt2djJWktxZU12v64CBji4IIzSQc27b8wSO+Lx4+W6cfp9lR8ArRWjzfTl/ZK97HEzvTl/ZK99AiserRA71fkk/vjEyNoy7OaTrUCG5FXmjxvpDIxUh2P0S5jI3Ce8/5yV9ir30c875yV9ir30SS5yVXSoK7CD7IrekG1zhkIUJfWVKKSKqWCUTJhL0kf3bXYB3JAEcMRMTV/RRQR4M705f2SvfQrzvTl/ZK97Gem9LUgpHVguVJV5RylaSRRSlJUVZPZkguoiz2OxttDEKmpCSnqyliS9SSCKhYZLRMTZ/Md7sLmWcCz/SigrF5vpy/s1e8hKpvpS/s1e8iV4bMWEglRAAzJtFP1MnI+inKFHVO9KX9RXvI6ud6Uv6iv1wJN2ugEAOoakad2ZbX9iJ5GNQskJU5AdmItx3gH7uI4xZ8uIaLO3ZdQSTcTNSxNBBWhJZKh56ko9I+k8FqgLH+an6WV/NlwYswxhZHSMt3VQQocf8dL+jm/ekQhhcd8dL+jm/ekQ2H27Jd266EhY6LKqbCx0cY5cuCoRUw1JSDm/PIcHHj+cdDVJf8AoW9kQbI0UKZeFJ+UDyKXFrjWOmhaZSghisJNL2BUxpGdg7DPKIiqllOWGYJ01z8b8IMJjLxPFbQcbR48p1AVNiJuMuUS0ZLYKId98yrhbfNg8wtvkvDMm497S5TMpnN3vQFbzPoWtkeIi9TNSciC3AiFKh+/CAcT/iEVUKV44KURKksSkpc3u9Ve9YDk/JxlHjcOhElJVKQiao2oATYEkVUkg7rOHUHNrXjRBUYna/SOUqYtKgsiXURTYEJpuCFCokKq7EqyYuaIOkdQ0VHjRdDDEUrGypi6E1g75JdBDIJQ/nHVzo4QTwcufhQuUrqisrpICtAr0h8lZGbBw4AMEkaWOAq+wSwwrncwpMBIWTUGAuHN30IYF8xyyiwEk+mX5Bh2MX9v5RUy8LiqdybLSGmNTvXVUZZdUs+aSkEHQPyhZysRKdUydLo6x7gA9U43QAi6ms/7GbLmkf4SO3P6LRihYxtEKHauNWFKlkhm4M6SOfg44aZRSTcUkG5il2ntVSpin6xTEgE3cG9uUBDHEkbirlrvpmTo3Pt0vHocPlhjDQADz80Qez4y63v+AC0CdoAli4BOYALc2Lv/AEjaS5UnqwgqBSzglVILEKcMwJe7i4MYjojhBiZrKSoJQKlAuHsGHiW/0mPR5SQkBIDAAAAaAWAhfFwnEVbqpFfFFGaiVevZ8gDeShlA5mxChvZli4bwHAQJMkygtzIZ75sTVckh2L69qhqQbtCQl2DPn+++AtoyH3xdhccg5ceJt/wVo8FlBzOJ+Nf2qtDSdRopMBLlhPk0hKVEkgBr5F+e7nyiqE7GVI3GTkogIUSoKlh26wNLKDMLvUClNj5qgsDKxla0pny/MJAYWW5YnyZYModpAOhC7hUnFVE1ywkqJCc2TuhKQTLf5KiSb754CM98XCeQSD3XO6UVXon4+lIKEBVKwo7qgFKSTLULpqZSbhhaYA+6SqeVicZUiqUG6w1sUlpZISKSVAlq63Z2lkM6otcAmYJYE4pUu7lNgbmnQaM9s3iZUwDMgQAyWS0MB7LqoWSlhQIQEnIeLh+wMT22gnB4MFLzJaSTqd43vkpO4OA8bvEjCPrM/QfnLdUOIZdDVR4EELWsndSAAwOZuQfSZgzemRBuFnFVThgCwzB43fKxEKcKhglmAL2cX42iRCAAwsIaGQR1zSzi5z75J1UITHR0C1VlT9Ito9UhXAIUtZGdIBsnmWN+XNxmBt6WQlAJKUy1zkhkjcqIJcqAGrAswd+EbDamBlzB5TJiDYGpJzSQQauxteZigVsMEMqTLLly6UNUc1EcSS73zMbOByOZoNR9UJzgDqq7+Ny94ELCkdXUkp3gZxASlgXqBUHGjjOI1dIUISZoCwEpqq3D8rq6d1St6pwzGDZmzZQLGVLdOlCbZZW5DwEKnCSwABLSAMgEpbN+HEk9pjQLSRRXbi1JhekfWr6kEKUifKClEMW65IDAWIJSWVlbiDGwUYxMjDIQuWUISnyskWSBYTUqAto6lFuKjxjaqhUxtYaaKXWmY4eXl/RzfvSI4phcb8fL+im/ekQ+Lt2QnbqKmOKYkaEaLKtKMJhQmHERzRy6lGRCNEkJHKEkRTJHWImyiTSpJQ+bBaSDc2OeX4ERMYjXikSkrXMNKQsB/wDNQkeswtih/p+auz3lTYjoZJUVby0haaFAMp0HqXG+FZ9Qxd3C1A6N0zoehRczVEk1KqShSVLKZstSyhQIJKZurh5aCxuCYOk+Gpq6wt/kW76gilwQbEHIxPhNuyJqkoRMdSvNBSoOyayzjheM/NMBraY0UGB6PiVOM3rFmqWZZQQlqSoLFwKiQorIct5RVrvAWKkGUFuvdlhytVy1NRNKc2L2tYDv00VGLYTFBQssvoQ1KU3DuzpbJrjjBsLK7PV7qQBzVEcRI365hLEI81YUkkrsQE608GLJOogo7bkZ9Zbiym7Xa41eLD4MAyihI7hbW9rZxU4namHTUCwYlJNNqk7t+GrPoHyIJ0NeaIxwq2kKTFjrAhcoE1CyhuulQCgpyxNtBx0iPDYYqLqdiON1HQPrZzY/jBC9u4YousgJtkQQ1Q0u26b5FxEU7CKYhSSTmkuGLaMeN9NRweFsTG7KXNIH17pb9VI3wkb81VbV6MCYSuSQCc0nzX5EZdnsh+xOhiVBfXL3hklOQfJRJF+wNkc4f25m1x6jwy9UXHRxY6whRJJSyHuwclV9NPVwAhUvmYys1/VFi9oSuHDv87rtnbMRIBShFJfecuTwvqL2bnq8CLxWKBUBJSd5YQXsw8wq3rP+wNbuUvrlXlzZRAsopZwSoU3BBO67HKoNqw8ibUOYzLW7QciCL9h0hyGbOKOhRg/PudVVJxuKLf8ATAX9MWDrfXh1Z57/ACgiRNmrlzOtl9WWLBwXFN8iW3qu5oMOLR6ae5QPqHshPhDecCmz3vlm7OzRdz2jQndTYHNJhEsAhKgSxNWjm5yt8p2fKDPgo0cc7X7XF/6wmEQDvdrN2sTzJbPn2uQYrDhGRtIIsne0lNKXOsHZVxQ73UB4Hvswzy/Ydg51IIWC4JuAS/DIcGHcIJnSSS4Z2b99nDmY4YZOoq/zAH8OcDihljldVZTtp9lV7muYN7Syx1jNUkXNQtyscnPsB5RYQEkM5TYnOzg638TBMmbUOYzHsPYf3lAccx95jsphI25qRoUwkc8Z9phdEM+dSwAcm+bCzZnv4RNAarKL/KNjo12D6MNO/UwzhYmyPpyHI4gaJlBd1Fz7BwFv+Yr9pYpaFAIpIpU41q3SjkARUO0p0eLKc7GnPR8n0ijnElRqze+XDlyaNxjBVJZos0qXEzsWpSyAg23Tuh1BDAllFkkgZEs+ucchWIKr0AMlyGNwpImAXvapsmpDu7C3IiBQYvdjm2h4+FrPkOcErzTAFCkBs04jrJXXCWE9ZLek3r66XS3EFJOgYp1cNv1CPLUbVM3GyEgslOIlBsjaYm51j1JULyboskRjq+YtMx3x8r6Kb96RDiYZjz5eV9FN+9IjiY5uyVdupI6IwYUKiVCkgOe5UQSWOQsxFn0fP8IIeA8ekKKQSWZWRI9HheF8VYicQa7KWkAglcUDmOQJAPaBY98dRwccgogeALQNMKkNvKUSQADTd+wA2zfgDBRjzxllbs4/Mp9gjfsPRM6sDJx2Ej2G8SYfElAZe8niASRn5wDv2jjlDYSJbiJNibHmrmJvRP8A4hL6xKS4rcB0kBSgzNa2ahdnszuInmqFVIIcByzPyyuM37x3hLSDYirkz/0HfEsiQEsQALMyQwDlyzc40sG0yODi3RKTU0UChzt2QHInoYFiVGoBRZgS4YmoMCbsWyLJLnSTN6wqQVkiWlTvqRSNAaioML5cb9isEgBk4eUsEEEFKALtYuMjqWOWV4hGHIUGwkoMQQXQ4ILuN3PO7i8abY2tNgJc6qXam2JcohCkrUV2FIHylokgOogefNSnk92YwDK25KVUASTLKgphqgoST2HrEkcQp4sJctMwp6yWmpAFiAqk1ImABTMaFoTlkUpNmEIvY8gsRJlApDJIQkEWA0GTJTb/AAjhF6JGqtFLkNofC7TQtJmJVuoWUKJtkQD3EEEcXSYOViZSg1aCD/jGnC+jeqM8cPNAXLGElpllbMksFBJSlBNJDGlAGuSRA6tmrIJ+Ci92rDvmHSZpDgtkfks7FxF8iiyNEniarHamAc1y9/MkC5dLIOViQ7WY2NiYklbClSqVdfiApYqJSq2YUQwSaU5AcGF3DxFhcTNlghOGQl3UR1qc+LlV759pOt7Jag6SRSqkkpcFiWqFizgpZxwhTFjJGXt0rkhwsGejzT5WxhmmfPILGywQWKSG3ctwWFmJGpigODMopXLEycCQgCYQpkM4VZNjUG4ALvlAG0McpS1IKywUpkPYCo6cc/XE2D20ZaKSmprJuzDhkYXmgkZGHWDfJGZG+VxbG0mlYo2lNZJMhTlSXABLJLhRvax9XFxEP8RxRYDDGouKah5wBIFQcUk2qswve7PRt9BSd0g6CxHtiCXPJAUVKch8zYljYOwv+ELQRAu8TBohTsfEPG0hanCDcTYhw7HMVXIPO8SxWSNropFZNQzs99Wb93jsRtlAG66j3pHeSPYDG9YAS2dtbqzEKIzStpTSSQop5BiAOFx64WXtKYCTVU7Z8uAFg+tuED4zFXiBaNoixOHC0sSRzHsPEcohkbTlq1pP+K3ry/fZC4jEyiFIUtLKBBvoQxDjIse2CaEK4cN7VbMxK5NkzgUm4uk53yLsOwtBGC6Qh2mU3beRoOJBJtbMeEUe1MBJO6mtbqCyoqDVDmz8MrBrNFWrY8piFA0qdwV2NQIUDrdJI/qS6UsMRNLShkZI2jV96/6XoEvbEk/LbtSoDtchgO2J8SfNVoDmOYsez84wyZyUpF3YAcSW15xY4PbxQyFkKlFLCzlNmDtcjiLnwYg4XBcHDkizYS2+A2tITAeNwdRqTnk3Hv43ilwxmrYJxQWUUgkBSDMG/em+9dOXoHRUFy9nYoEf9TYEG6XcBQVTycCkm5ZR1AjTa+9QswsLTroUwylaIJ5un1b0RdxBGYOcNTsnEEADEkKQWVZ3dCBYZDeC1Bwqym0gn4KsoRUQZqUhKz5oUoDeNnbecjOxPF4KHm9Uwyn6DdYPZv8A66T/APJl/wAxMewKjzrZvR6YjFJmTAKRNllJSrNRmoa2eROgj0ZcLuOqcxrw54roFFtD4+V9HN+9IjjHbQ+PlfRzfvSIQmLN2WW/dZ9cjHBRImukzVMgJlilAWuipRG8goKXA3xTYuSw+HkbQoBXNNYSTSBIYnq5RAO5851gcMMswxjTwoETSi1mpv8AED1gSya0nqypUqmXUpNNQCVFUxKSt/ORZHnEkg7BzpqieuQUKSSRdBDKuAKCTugMXY31zi2gE2UoHiS/EH9t3QpjiRCaXXqE0l1pHB1exI7t8+EUk7pDNSCfg6ixmhhn5N6CwJJSps2cei28LiSWmEBgFCrmTlbkwv2jiYKqMYWZrT4m3otCJvgFFZ+ftrEA0/BlVFIyL7xmBAS4SUA9Wa/OLGx1ME7G2wqcSFSloAloWCpKg5UkKmJukAFJUAzu72DRcAxyr2zezRdpY/whmp6K7raLtTSk0pv2n98h7IZ8IzZKi2lgSDazketoSeVhLgBbJanKo6lzlbSIJq1pVuSndPpAMTmLlmtprHpAMtAbLL1KNhsxFQI4hoFOMmfMK+ungT+Dd4gtYcEZOG7IuFxCrysJCFZB9OBDtoGds7dmcPO05YDlwNd09py4DwyztBKZLFyXY20GTfjx17IkMcrvcHOtQSZqZqSztlwuwP4iGLQU5sQ7Prfl/WJlYlALEgacux8hkfAxU4zFYgqUEJklL7pqVUwBvmzhVJa1gbgkRxHVQx5afCUmI2PLmla1B1FgQ6nZOVnbRwGv3wPjNh4cBKjL3lApU6lm0xqn3nIcm3+JWTmCJEzFuT1ctja5IsCpj55zBHZc3YJURhEzl1Jny5YSoFylRLkMwvkGc8vXFHNDhSlzjmu1kcfNCllhlZ8yWs6uJ/40iz2dsnrUy1oFwSF3BuCGLHRjk2jc4E6RbITMNYFKalDzgLgsQyhaw04loA2XsmXLmF1ed/iQRkAAFKSQksM88w4eFY4uG6nC/wA6rYlxHEw44JqvPWtjp+VvotriMGig1oCilJWXDAvVapsuWgAinkzynJgWsrMjse3qiykSkIlFlzKZy6nsSlSmBTYaqzDaqisnKBUSMiXuw7bDK5hia2ixoV5yUkkC12InqWXUX0/YiMwoEVuMRPEwqQolFKGRuZ+UC2cA/Nm59LshOy42VUC1ZAw6KFKcYkklVQrsEiX5tcxnsCU0dW4G9axJcQpTjaAxHWBFLqKAkrHVb5pBsopmDJxULJ0nL5q+TzV4DCwg7G5QsUVaXGIcQgqDD1xPCRLSQbC7ZU8zdLHN2/L1t4xEqLpeBE1ABsQ4ccHOfH8yeJd2FwNALXXcBRGmjcM783h6djpw2/mtvATjDWRrY28//FW7Fw5XOSAspUX3hYhgSWvy/wCY3ktJADly1yzPzbSKHozggCtS074LB9A2Y7XjQRWBhayih+0ZxLNbdggp6d64BqNjbgPy9UcA3KJcUgM7b1gDqHI9UDTlgFLlgHU5sLbt/rwRyjCutpvkknZo+llfzURdqMZ9WISpSAFAnrZRsX/vZfCL9ZvAyrSnxJu0B5eV9HN+9IhGhcf8fL+im/ekQpi7dkm/dNaEaHNCNFlRdAmJQanYkNp2mDGjmgcsYkaWnYrlXS5ZCqlA3sl9BYkNo7O/5CJSeMTYhqbv3cch7YHkrAetgdCTpyJAvGdJ7MDpAWmgmo5y1myWscW7beoxNKlmxPazZPxveFRPSclAt4eOUDTtoMWSAptXs/Ju2GcPgGROsa9+SHJO5+iOeK7HIlFTqUagG3Q5FwdElsoEmkq87ePPLuGQhAIfyjmqBhR0ifLQLKOTMQXYOWAYak+PCFG0k+ir1fn7Ir46JDQp4fmiV7ZT8lNQ4kt4M7xYYeaFpChr/wARmEC378O6LzY8x5beiSPG/wCPqgLXWSEzicM2ONrm/FELlEXFxw7eH5REgBSmPom3C4/OC4rMVMxQVuIlKTSM1KBqdTjsanTjxtfzSudxbk5KzhIClTJ9SakICD52hTu6bxCnV2MOcGxyGqnbuzwuUSlJKgagA5uWBt2eyK3YOBBVMlrKrWKNDo/aDy4RqICxk5EjyhCr2NItdzURYPzihYM2cphk7xFwRzOnfyRMiQlAZI0A8Mn5xn9rACYWdsi/pecwfOyhYcYtk7XkkDygD8dO3hC4kGalkGykkVguGJAIZ7nO+l+MXoOBBSksZros92vxy04jj2xxBZ2LPmxZ+D5PGknYJCwKh5uTWtwtpEkrDpSmkC3A356wv+nF7ofDcsuI4Hv7Isp+Hw8tTKmEf4HduW6KoOnCuUQApAsA4+S4uwNg2haIbh+pU8Jyz5V28Mjc2sOJuLDjEnVqBuhf1SfWBBWJxyMIlIWDcKUVJSAHSxLkkCouyUuSW5GIR0lknrLL8nU+6LlBWkgb3nOghixuk2BBiBCE83CM5lJ8HW1W6lI1WSnvamwigxG30gslL53f+kW3S6YleFQtJspSVJPEKSSD4GMOYI2Fq0sL7NheMztVpsFM+FBSaly6SFbpzJBSXfRifVwgo7D4TV5hgbpsQWZ9aQGsGyaMtgsSqUoLQWI9nCNzgJpXLSpTOoPa2eUMMa2qQsVhRCfDtyQ+F2apCgUzpllJUzuN0EMXzSQpVtHHCNDIx4bfsewkHwy74qcTJC00niD4EH8PXFYrYQI+NmvSlLg3ZBDHtISH435NYjySL2ArTYzGpKVBLkkEOAGB0z/rFXOmKUoFTboOQ1LXfjbueKw7DDqJmTCFAggk2qd6WLpO8WOkPl7HYgmYtTBI3mLlCkqc6XpILAPUeQEV5KGgt5o5DVyvppX8xEa1cYPZeyjKmSj1kxbLlpZRBsZspQJADAhiHDWN8hG8VApd0QLsd8fK+im/ekQrQmO+PlfRTfvSIQTQVFILqGY7YhuyC/dOaEhYG2jiDLlTJgTUUIUoJdnKUkgOxZ2Z2PYYsqqYmEJjNDpUpnOGWN5QN1WCUJUCppbJqmLCACbh1P8AJgab0oWSy8MyUglTzCwIM7N5YcNIf/W7EB4iwrBpJpaObNCiGuBd9OAbjn6o54ziuk91tLlskgJUqfSCksRMPkzTLIIAVcFSkjVw/wDtJv09S3lRLcrZnUtF00PX5OoID7q0EkAxUm05HlYKV+tANlAHS4fPPOK+Sd0HiH8b/jFjAFNJUngSe5RJH5d3ebsOqmUJI5ocYQwVASGIMRMKWYByWD5cST/TllmJjDJksKs5DGxDOPG2RjjdaKzavXZZlO05wYdU6yAW3gklXWOSqm28hIPDrOyLTZvSRZlzKJLFHV0hYWK1TEoVvMHQElRSSxajU2iaWpwHz17dRy7IgxWKMtiksoF+78vbeEw7LqU9LhXSNAB7BbEQsZVPShbh0Jp1Z35sXb1Rd7P2tLnEhLgjRTAtxDEwRkrHbFZ82EmiFvbQ/OiPhsLDFrABJsBcngBBEqnvHGMxiOlJfcQG0Knv3DLxg3ZXSBMy0xkKGpLJPY5seUDErCaB1TT8FOxmdzdFNtDZ+sqXLKi5NYJDtbUMH1v2cIXxoTZGHBFgnebK2otl6+w3SFghwQRxFxHRekAuJ3TJT0iqxYOOeusOaOaB8fjkSUhS3AJpDAm7FWmVkkvkGjlWlmTicMiclRExZUFLSxSplIFRSbvU7AC984PV0ilTGQEzAV0sSkCxJuN5z5psLhlH5JYn+02HyrL1KQzKupFDgWv8YnufgYr9u7TUZiAgmht4WciqlYL3HmtaBuBykM3KOM0pAcdhzPII1OFRMNS0JWAGQZiQogK89qw4BsG1aFnYeQgFakSkgXqKEi4UVi7Z1KKhzJOZiCZtmWEulyrRLEeJy8HjK7cUudvEkkfJGTZ2GjN+cWZCWs7dU3G6Mvay9+ai6Q7XTNplykhEqXZIAbK2QsANBFKIWAFYabfygDggXJYbl2ZnsrxHYLbLdoRNDWi1aYRKStIUWS4c8Bxj0JJcWy0jy/CpmAqrUC+QD2ubXFxcXjXbE22gIRLW4Is+nJ+EXYUhjonyNDwD2/taOEIhwEc0EWQmNDDFYnb6C+6oDqeucs1NIU2ee8B3iOw+20LXKRSp5qAsFg10rUoOCbpoY/5gzsWjMFCsE+fL+llfzERrF5xlEefL+llfzERq1QCb3lK7HfHyvopv3pEMxM+gPSpV8khzrp3Q7HHy8r6Ob96RCvEN2QXboadjKS1CzpupJ0fsA0zz4Zww7SHzc3M/IOj+q3rEdiMKpSioTFJJsG07L65mJsMbedVo/YAO/J++JUWFMS1+EByQyRxYeOvrgibMAz104wOksL2b1d/4xztkfD7lPhpgY470Uk8yWB7Mz6oHmTVKzLDgmw7zmfUOUQGkpgyAJ+JW5pBsPOY5nhbhqOYiNCAMgB2AD2Qg5CwhQYKBSCXWVxEIRCvHGLBVTIWGmOBiSFyHxQ3geIIPNmZ/XFBiC61dp8HYeqLzah8mSCxDZc91uWcZ8ERmY00aW57LFtJ6JCIJ2fjlSV1gA2Yg6g+yByYY8JscWmwtR8bZGlrhoVqcN0oSVMtFI4hVTd1ItFptIBUlbqZJS7+seP4xgTEnXKKQkqUwyDlu4ZCG24vQhwWRL7HbmBiNdb1+SbCw0QrwmtpabodJqM03BFIfS9ThuNh6u/TGQdFA9o/LKKXoXNeUsMLLdxmXAz8M/wAo0MVOKkYaBXlsYwOmcSOaGIVlTftceNjCTsClQZV/8wCh9U28G7YKjol2NldXJKiJoQCtngggolMc3S75i4a+Z8TGIx8uidMBABrV5opFzmAOTFo9BkTqioGxSfVoYyHSiQEYhxYKSFH/ADEqTr2ZQ3h5pXzNa7v+fBEjMbWPvmD81U4aZLKwlS0pc05gly4AZ+II7jwjSYCRJlipK0kkedUC4fRrAONOHKKHZnRiXNaYXCQsrFy6lHzlC7B3Z75aNFyro/ILOlRZNN1rO7prmDcHMaQL2pimvfkzmuYH4F2GiIGavmhsb0ckTXMs0K4pLi4cONAxezZxktrbKXIIC2Y5KBsW9ceg4LZ6JT0AioJBdRNkAhOZtYtbgIj2ts5M+WUqSCWNJOhI/oISw/tB0b8rjbfPdasM7m77LzNMOQYfi8MuUooWClQ0PtHERcdH9jomibMnEhEpJJQlusUQkqZIPIeyN9z2huZPSzMYzMTotTh1BSEqSXBFifx5xIUxXSMZh5CKAnEKCSALCpNY6zeSGuBUS4+QoZhiqNqgzOrCJnnlFSgkBvKEKsq4IluG0UmwexmvBC8uXDMQNkWqSngPD+kR0DgOOXb+Z8TE5iNUEXFNledL+ll/zERqF5xl5R35f0sv+YmNMowvL7y5qbtYgTZdRYdVNBPaqQIhUV5Bwka2JYa3P4QTtA+Wl/RzfvSISIbsgSDVRKmEpcJN7MW7Cc2MRqxIRusSQL0izmJlzAM/Vf2RDLDAPnme3M+t4k6K8Uec6pgngkkv9VVhwy7/APiBsXMqKQHZiTmLgpbtgvrU+kPEQ0SEzFgHRCiCDcF5dx+UDc8N8RTZblZQQEc8SYiSUGlQzyIyPZwPL25xHDDXBwsIBSPAGOVP6yX1QBlirrHIcuCEUvwNzyOsHvCVRalypMOcaOqrFW+0y8obpMsOSAHASZhZABcAXF1Nw03GCWApCysy5rkmQyZrIMpqVDcJrAsT6VmMXsLEUutV+EVP62b1iQJW71TEEghwupuNlDOzu2UGwphpMWC4IXaSXlq5MfXGdEaDaimlK5sPXceAMZ5OcZmO98dlv+yf8bu6Vo5oUQrQktZNojqYAm7KqSAVDdcDd0K0TL717y2sRnpCDZQpSKyKShVgM5YCQ/K2XPOLU3qgcST+HqEe0K0KRCtFEdaroPlN/wBH/nGojMdB8pvaj/zi325s34TK6t0jeSreSVjcUFMQFJJFuIhd9Z9TS8xjP8zu6sQOUJSeEZmZ0QSoqqmilUwLpEpIymdaQS+8T5rnIAWzd46ISknyZCAFoU1NRZCJUtO8S5mDqXEwuRWuxd4ksj/l6JWyrnEApUFi9qSO029beAgSYXWokFlWD8ns3Z7DFotAIY5H990AlLhjnke0Wcd4eGoI2zxOYfeqr9R8ihEmN4PJQx0NSo69h7RY+yFjEe0tJB5LTabFroQmGrJALMS1nyfR+UZ+XszGgh8Qksgpd1Aknrt8imlxXKsznq8xcKmJgfduA7rnGuS0QMcQ+d4zsrZ+NSqpU5BCQnNawDR1LlQoZL0TCSPnNdLfZMmYiUlM1YmLD74+UlyUk2zpIB7II+PILDr7KAb0pHyJiqmJezA3exOZe5Y+p4ZtKSVAEAkp0HAs/sB7oaoOGMRfDVIWCsgSmpqLXW54B8hfSN72bijI3IRqFn4mLIcw2QijdmY8CG9RiJUXeKwwXm4I1HrF4r5mzlB2IPq7v6xrBwQeJpqgZR35f0kv76Y1K84zMmUxlkkVdegEAu10liMgbP35xpV5wCb3leN+cWF20Pjpf0cz70mOiXG4JS1pUlaU0pUCFIKnqKC4ZaWajnnERwE752X29Sr3sVa4AKjmklQLDq7A3eWPsA8YH2ggmVMCSxKFAE8SkgHxg5OzJg/vJf2Svewi9lzCPjZen90rJ7j43uiHG0ywhraVPJ2VjUm+Ilr0uhKX8wOSJdjuKLAMesVkyQJE7LxlKgMSkKIZKglIZwoFTFBcgkEA2JToCwveom+mj7NXvI7qJvpo+or9cZ/Dm6BVsLK444qUU/CJqFy1zKilKb0AgqlvSDas0rDHcQ93MJLxiFKYEtoVADuLFn9vLKLva+xps8JHWS00k3oUc/8AVyirPQ+b89L+zV+qNDDhrW240enJCcXXoNEsJBsjYE5IYzZauBoV+q8SfwOb6cv6qvzg/EarKuaFixOxJvpy/qq/OO/gk300eCvziOIFKrVQkWf8Em+nL8FQ3+BzfSl/7o4SBcqjES6kqGbj16euMuU3jffwSbxl/wC78ohxfRuZMDEy+RdTjs3eUL4hgkFg6hPYLGcAkEaFYhoe0acdDJnziP8Ad+UL/Y2Z6cvxV+mETC/otj9xw/8AL0P2WWaGvGq/sbN9OX4q/TDT0Nm+nL8VfpiOA/op/ccN/L0P2WXhI1P9jZvpy/FX6YT+xs30pf1lfojuC/ou/ccP/L0P2UnQbKb2o/8AONTFNsTY07D12lLqb+8Ulmf/ALZfOLSmf83K+2V7mBOw0hN0sLEytfK5zdipY6IaZ/zcr7ZXuY6mf83K+2X7mKfpJenqgZgpjAs5DKfRX3h+YH+2HhGIv5OTy8sv3N4bNkz1JI6uVf8A7y/V5HODYeGaKQOrTuqvpwQmJQxB42PbofU3hyiMiDVYWcReXK+2V7mIRgJ/oyvtVe5iuPwbpHZ4/iP7RMPLlGVygpijn9HapiliaUvNROASkefLKimoqJKhvXApFgzXKtH8AnejK+1V7qFGAnejK+1V7qEosJioz4Rv5hMOljdusoOiQZA6zzEdWCJe8EgSkpY1WLSQFekFKDJBjRoQwA4BvCCfgE70ZX2qvdR3wCd6Mr7VXuos/DYqT3ht2UCSMbIZoqNvYZawmliHL3ZiWAN7Ace6L/4BO9GV9qr3MMmbMmqDFEog/wDdV7mC4SHE4eUSNb31G3zQ5zHKwtJXdckFKKrqG7q4DX9cVO0Nty6EiWpzOSSg3TYZkOH/AG8LP6JzFKqaSWDJKpilEA5gHqsrN3QOOhswEEJkOnzTWq1mt5K1rRt8Q9FmuY+qpdscaEZTJKg44rAcdwZ41C4rcPsmakS0kS2QpJJE1ajuqCiwMoZtk4bui1WLxW7TEcYYKB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xQSEhUUExQWFhUVFxwXGBcXFxsYHBwXGB0YFxgYGhwYHCggGB0mHhUcITEhJSkrLi4uGB8zODMsNygtLisBCgoKDg0OGxAQGzQlICQvLDQsLC0sNC80NS0sLywsLywwLCwsLywsLCwsLDQsLywsLCwsLCwsLCwsLCwsLCwsLP/AABEIAJ8BPAMBIgACEQEDEQH/xAAbAAABBQEBAAAAAAAAAAAAAAAEAQIDBQYAB//EAEsQAAECBAMEBQYMAwcDBQEAAAECEQADEiEEMUEFIlFhBhNxgZEjMlKhsdMUM0JTc5KTssHR0vAVs+EWQ2JygqLxJGPCNGR0g6MH/8QAGgEAAgMBAQAAAAAAAAAAAAAAAwQBAgUABv/EADQRAAEEAAQEAwcEAQUAAAAAAAEAAgMRBBIhMRNBUXEiYaEFMoGRsdHwFBVSwTMjQmLh8f/aAAwDAQACEQMRAD8A9a2hMV1iEpWUgpWosEkkpMsDzkm2+YiaZ88vwl+7iTHfHS/o5v3pENEXaNENxNpvlPnV/Vl/ohfKfOr+rL/RCvCPE5QozFIK/nVfVR+mFKl/On6qPyjgY6qOyhdmKp5/SYJmKldYorSoJICJeZFQclQptlUzsWdi0a+lQcoTMUZjgBPVBy9LEXv5417WgPam1ZSSsqwqJipa11tSVJCUqImEUE7yUPxpuHZiHOx8oqWF4aSWNNykAArlJKpjyj1UqyDXe8oeiCBusDRWC1GFx82YlK0zUlK0hSSJeaVAEG54GHnFzfnU/UH6oZs4pXKlropK0BQSoAKDiqhtCBZuUTIWgXYJLBsnINwzHV8oW/TzE26T0V+M0f7fVRoxM8my0m1tzM8iVZDU8xFRjOkOJlqpUhKW9JJL8CCFM2eTwVK6LgTOs61QV1ipgDAspS0TCH4eTCewkc4ZiOiKFhjOmOGY7rhnvldRJcqNy6uNqmYN0DviixFua3iwg5fSvEGzS3YtuE30ffFtM9YK/j2I4yfs1+9jOY7ZC8MyKZkxKR5yUk7npOBYgWu1+0OKnHYqk1SglbIbcUpL9ZMEwvLKv7sIUAHuo+dpYPcRdrsc1jS0xHQhav8Aj+J4yPsl++hP7Q4njI+yX76MlNxuMFYTJSpgug0kOa0BBNSwwoKiQSHKbNlD/h2JdXkbOaCxcg9aEVAqDF0IfIMvMPa1u6pDM/qtSekeJHzJJsAJa7nQfHRFM6SY1OcqV9lM0/8AsgPZ+Opky1mSrrSnyibkpUBcPfMuQMrG9ofN20WWDIWwVQxN1PawAa5LZ3vwuo+ebNTRp8E3A/J74zfnknHpjifRkfUX72IE9PppLeQdwPMmZnIfGZnTjfhEdCF+TRKWkusJWaiLbwcnRTqZ/R5xTTcInVA3dWGhex7b2i7Znnf+lsQtwsw8LQD0JPpqr0f/ANAm/wDt9D5q8jkfjMi2cF4LplOWpFpNKm3gheSsj8ZleMn8EQbUJ4ZDLh6o0Gw9mJSOsmhAlsKApmuQxvZPAa72mvSYgsbdokmFhYwlwHlRK1f8QncZX2avexCrHYpzvSANPJTCe/ywaIfhaC3lEXLDeTc5sL3N4T4XL9NGp85OQcE56MfCM4YzE9fQfZI8KNOmbRxoy+DKD+hMBI75jA98FnaE7jK+zV72B5awoOCCOIIPshSYh2Pn6+ings6KVe0ZwBIMokDLq1X/AP1gmRi1qsJkt2djJWktxZU12v64CBji4IIzSQc27b8wSO+Lx4+W6cfp9lR8ArRWjzfTl/ZK97HEzvTl/ZK99AiserRA71fkk/vjEyNoy7OaTrUCG5FXmjxvpDIxUh2P0S5jI3Ce8/5yV9ir30c875yV9ir30SS5yVXSoK7CD7IrekG1zhkIUJfWVKKSKqWCUTJhL0kf3bXYB3JAEcMRMTV/RRQR4M705f2SvfQrzvTl/ZK97Gem9LUgpHVguVJV5RylaSRRSlJUVZPZkguoiz2OxttDEKmpCSnqyliS9SSCKhYZLRMTZ/Md7sLmWcCz/SigrF5vpy/s1e8hKpvpS/s1e8iV4bMWEglRAAzJtFP1MnI+inKFHVO9KX9RXvI6ud6Uv6iv1wJN2ugEAOoakad2ZbX9iJ5GNQskJU5AdmItx3gH7uI4xZ8uIaLO3ZdQSTcTNSxNBBWhJZKh56ko9I+k8FqgLH+an6WV/NlwYswxhZHSMt3VQQocf8dL+jm/ekQhhcd8dL+jm/ekQ2H27Jd266EhY6LKqbCx0cY5cuCoRUw1JSDm/PIcHHj+cdDVJf8AoW9kQbI0UKZeFJ+UDyKXFrjWOmhaZSghisJNL2BUxpGdg7DPKIiqllOWGYJ01z8b8IMJjLxPFbQcbR48p1AVNiJuMuUS0ZLYKId98yrhbfNg8wtvkvDMm497S5TMpnN3vQFbzPoWtkeIi9TNSciC3AiFKh+/CAcT/iEVUKV44KURKksSkpc3u9Ve9YDk/JxlHjcOhElJVKQiao2oATYEkVUkg7rOHUHNrXjRBUYna/SOUqYtKgsiXURTYEJpuCFCokKq7EqyYuaIOkdQ0VHjRdDDEUrGypi6E1g75JdBDIJQ/nHVzo4QTwcufhQuUrqisrpICtAr0h8lZGbBw4AMEkaWOAq+wSwwrncwpMBIWTUGAuHN30IYF8xyyiwEk+mX5Bh2MX9v5RUy8LiqdybLSGmNTvXVUZZdUs+aSkEHQPyhZysRKdUydLo6x7gA9U43QAi6ms/7GbLmkf4SO3P6LRihYxtEKHauNWFKlkhm4M6SOfg44aZRSTcUkG5il2ntVSpin6xTEgE3cG9uUBDHEkbirlrvpmTo3Pt0vHocPlhjDQADz80Qez4y63v+AC0CdoAli4BOYALc2Lv/AEjaS5UnqwgqBSzglVILEKcMwJe7i4MYjojhBiZrKSoJQKlAuHsGHiW/0mPR5SQkBIDAAAAaAWAhfFwnEVbqpFfFFGaiVevZ8gDeShlA5mxChvZli4bwHAQJMkygtzIZ75sTVckh2L69qhqQbtCQl2DPn+++AtoyH3xdhccg5ceJt/wVo8FlBzOJ+Nf2qtDSdRopMBLlhPk0hKVEkgBr5F+e7nyiqE7GVI3GTkogIUSoKlh26wNLKDMLvUClNj5qgsDKxla0pny/MJAYWW5YnyZYModpAOhC7hUnFVE1ywkqJCc2TuhKQTLf5KiSb754CM98XCeQSD3XO6UVXon4+lIKEBVKwo7qgFKSTLULpqZSbhhaYA+6SqeVicZUiqUG6w1sUlpZISKSVAlq63Z2lkM6otcAmYJYE4pUu7lNgbmnQaM9s3iZUwDMgQAyWS0MB7LqoWSlhQIQEnIeLh+wMT22gnB4MFLzJaSTqd43vkpO4OA8bvEjCPrM/QfnLdUOIZdDVR4EELWsndSAAwOZuQfSZgzemRBuFnFVThgCwzB43fKxEKcKhglmAL2cX42iRCAAwsIaGQR1zSzi5z75J1UITHR0C1VlT9Ito9UhXAIUtZGdIBsnmWN+XNxmBt6WQlAJKUy1zkhkjcqIJcqAGrAswd+EbDamBlzB5TJiDYGpJzSQQauxteZigVsMEMqTLLly6UNUc1EcSS73zMbOByOZoNR9UJzgDqq7+Ny94ELCkdXUkp3gZxASlgXqBUHGjjOI1dIUISZoCwEpqq3D8rq6d1St6pwzGDZmzZQLGVLdOlCbZZW5DwEKnCSwABLSAMgEpbN+HEk9pjQLSRRXbi1JhekfWr6kEKUifKClEMW65IDAWIJSWVlbiDGwUYxMjDIQuWUISnyskWSBYTUqAto6lFuKjxjaqhUxtYaaKXWmY4eXl/RzfvSI4phcb8fL+im/ekQ+Lt2QnbqKmOKYkaEaLKtKMJhQmHERzRy6lGRCNEkJHKEkRTJHWImyiTSpJQ+bBaSDc2OeX4ERMYjXikSkrXMNKQsB/wDNQkeswtih/p+auz3lTYjoZJUVby0haaFAMp0HqXG+FZ9Qxd3C1A6N0zoehRczVEk1KqShSVLKZstSyhQIJKZurh5aCxuCYOk+Gpq6wt/kW76gilwQbEHIxPhNuyJqkoRMdSvNBSoOyayzjheM/NMBraY0UGB6PiVOM3rFmqWZZQQlqSoLFwKiQorIct5RVrvAWKkGUFuvdlhytVy1NRNKc2L2tYDv00VGLYTFBQssvoQ1KU3DuzpbJrjjBsLK7PV7qQBzVEcRI365hLEI81YUkkrsQE608GLJOogo7bkZ9Zbiym7Xa41eLD4MAyihI7hbW9rZxU4namHTUCwYlJNNqk7t+GrPoHyIJ0NeaIxwq2kKTFjrAhcoE1CyhuulQCgpyxNtBx0iPDYYqLqdiON1HQPrZzY/jBC9u4YousgJtkQQ1Q0u26b5FxEU7CKYhSSTmkuGLaMeN9NRweFsTG7KXNIH17pb9VI3wkb81VbV6MCYSuSQCc0nzX5EZdnsh+xOhiVBfXL3hklOQfJRJF+wNkc4f25m1x6jwy9UXHRxY6whRJJSyHuwclV9NPVwAhUvmYys1/VFi9oSuHDv87rtnbMRIBShFJfecuTwvqL2bnq8CLxWKBUBJSd5YQXsw8wq3rP+wNbuUvrlXlzZRAsopZwSoU3BBO67HKoNqw8ibUOYzLW7QciCL9h0hyGbOKOhRg/PudVVJxuKLf8ATAX9MWDrfXh1Z57/ACgiRNmrlzOtl9WWLBwXFN8iW3qu5oMOLR6ae5QPqHshPhDecCmz3vlm7OzRdz2jQndTYHNJhEsAhKgSxNWjm5yt8p2fKDPgo0cc7X7XF/6wmEQDvdrN2sTzJbPn2uQYrDhGRtIIsne0lNKXOsHZVxQ73UB4Hvswzy/Ydg51IIWC4JuAS/DIcGHcIJnSSS4Z2b99nDmY4YZOoq/zAH8OcDihljldVZTtp9lV7muYN7Syx1jNUkXNQtyscnPsB5RYQEkM5TYnOzg638TBMmbUOYzHsPYf3lAccx95jsphI25qRoUwkc8Z9phdEM+dSwAcm+bCzZnv4RNAarKL/KNjo12D6MNO/UwzhYmyPpyHI4gaJlBd1Fz7BwFv+Yr9pYpaFAIpIpU41q3SjkARUO0p0eLKc7GnPR8n0ijnElRqze+XDlyaNxjBVJZos0qXEzsWpSyAg23Tuh1BDAllFkkgZEs+ucchWIKr0AMlyGNwpImAXvapsmpDu7C3IiBQYvdjm2h4+FrPkOcErzTAFCkBs04jrJXXCWE9ZLek3r66XS3EFJOgYp1cNv1CPLUbVM3GyEgslOIlBsjaYm51j1JULyboskRjq+YtMx3x8r6Kb96RDiYZjz5eV9FN+9IjiY5uyVdupI6IwYUKiVCkgOe5UQSWOQsxFn0fP8IIeA8ekKKQSWZWRI9HheF8VYicQa7KWkAglcUDmOQJAPaBY98dRwccgogeALQNMKkNvKUSQADTd+wA2zfgDBRjzxllbs4/Mp9gjfsPRM6sDJx2Ej2G8SYfElAZe8niASRn5wDv2jjlDYSJbiJNibHmrmJvRP8A4hL6xKS4rcB0kBSgzNa2ahdnszuInmqFVIIcByzPyyuM37x3hLSDYirkz/0HfEsiQEsQALMyQwDlyzc40sG0yODi3RKTU0UChzt2QHInoYFiVGoBRZgS4YmoMCbsWyLJLnSTN6wqQVkiWlTvqRSNAaioML5cb9isEgBk4eUsEEEFKALtYuMjqWOWV4hGHIUGwkoMQQXQ4ILuN3PO7i8abY2tNgJc6qXam2JcohCkrUV2FIHylokgOogefNSnk92YwDK25KVUASTLKgphqgoST2HrEkcQp4sJctMwp6yWmpAFiAqk1ImABTMaFoTlkUpNmEIvY8gsRJlApDJIQkEWA0GTJTb/AAjhF6JGqtFLkNofC7TQtJmJVuoWUKJtkQD3EEEcXSYOViZSg1aCD/jGnC+jeqM8cPNAXLGElpllbMksFBJSlBNJDGlAGuSRA6tmrIJ+Ci92rDvmHSZpDgtkfks7FxF8iiyNEniarHamAc1y9/MkC5dLIOViQ7WY2NiYklbClSqVdfiApYqJSq2YUQwSaU5AcGF3DxFhcTNlghOGQl3UR1qc+LlV759pOt7Jag6SRSqkkpcFiWqFizgpZxwhTFjJGXt0rkhwsGejzT5WxhmmfPILGywQWKSG3ctwWFmJGpigODMopXLEycCQgCYQpkM4VZNjUG4ALvlAG0McpS1IKywUpkPYCo6cc/XE2D20ZaKSmprJuzDhkYXmgkZGHWDfJGZG+VxbG0mlYo2lNZJMhTlSXABLJLhRvax9XFxEP8RxRYDDGouKah5wBIFQcUk2qswve7PRt9BSd0g6CxHtiCXPJAUVKch8zYljYOwv+ELQRAu8TBohTsfEPG0hanCDcTYhw7HMVXIPO8SxWSNropFZNQzs99Wb93jsRtlAG66j3pHeSPYDG9YAS2dtbqzEKIzStpTSSQop5BiAOFx64WXtKYCTVU7Z8uAFg+tuED4zFXiBaNoixOHC0sSRzHsPEcohkbTlq1pP+K3ry/fZC4jEyiFIUtLKBBvoQxDjIse2CaEK4cN7VbMxK5NkzgUm4uk53yLsOwtBGC6Qh2mU3beRoOJBJtbMeEUe1MBJO6mtbqCyoqDVDmz8MrBrNFWrY8piFA0qdwV2NQIUDrdJI/qS6UsMRNLShkZI2jV96/6XoEvbEk/LbtSoDtchgO2J8SfNVoDmOYsez84wyZyUpF3YAcSW15xY4PbxQyFkKlFLCzlNmDtcjiLnwYg4XBcHDkizYS2+A2tITAeNwdRqTnk3Hv43ilwxmrYJxQWUUgkBSDMG/em+9dOXoHRUFy9nYoEf9TYEG6XcBQVTycCkm5ZR1AjTa+9QswsLTroUwylaIJ5un1b0RdxBGYOcNTsnEEADEkKQWVZ3dCBYZDeC1Bwqym0gn4KsoRUQZqUhKz5oUoDeNnbecjOxPF4KHm9Uwyn6DdYPZv8A66T/APJl/wAxMewKjzrZvR6YjFJmTAKRNllJSrNRmoa2eROgj0ZcLuOqcxrw54roFFtD4+V9HN+9IjjHbQ+PlfRzfvSIQmLN2WW/dZ9cjHBRImukzVMgJlilAWuipRG8goKXA3xTYuSw+HkbQoBXNNYSTSBIYnq5RAO5851gcMMswxjTwoETSi1mpv8AED1gSya0nqypUqmXUpNNQCVFUxKSt/ORZHnEkg7BzpqieuQUKSSRdBDKuAKCTugMXY31zi2gE2UoHiS/EH9t3QpjiRCaXXqE0l1pHB1exI7t8+EUk7pDNSCfg6ixmhhn5N6CwJJSps2cei28LiSWmEBgFCrmTlbkwv2jiYKqMYWZrT4m3otCJvgFFZ+ftrEA0/BlVFIyL7xmBAS4SUA9Wa/OLGx1ME7G2wqcSFSloAloWCpKg5UkKmJukAFJUAzu72DRcAxyr2zezRdpY/whmp6K7raLtTSk0pv2n98h7IZ8IzZKi2lgSDazketoSeVhLgBbJanKo6lzlbSIJq1pVuSndPpAMTmLlmtprHpAMtAbLL1KNhsxFQI4hoFOMmfMK+ungT+Dd4gtYcEZOG7IuFxCrysJCFZB9OBDtoGds7dmcPO05YDlwNd09py4DwyztBKZLFyXY20GTfjx17IkMcrvcHOtQSZqZqSztlwuwP4iGLQU5sQ7Prfl/WJlYlALEgacux8hkfAxU4zFYgqUEJklL7pqVUwBvmzhVJa1gbgkRxHVQx5afCUmI2PLmla1B1FgQ6nZOVnbRwGv3wPjNh4cBKjL3lApU6lm0xqn3nIcm3+JWTmCJEzFuT1ctja5IsCpj55zBHZc3YJURhEzl1Jny5YSoFylRLkMwvkGc8vXFHNDhSlzjmu1kcfNCllhlZ8yWs6uJ/40iz2dsnrUy1oFwSF3BuCGLHRjk2jc4E6RbITMNYFKalDzgLgsQyhaw04loA2XsmXLmF1ed/iQRkAAFKSQksM88w4eFY4uG6nC/wA6rYlxHEw44JqvPWtjp+VvotriMGig1oCilJWXDAvVapsuWgAinkzynJgWsrMjse3qiykSkIlFlzKZy6nsSlSmBTYaqzDaqisnKBUSMiXuw7bDK5hia2ixoV5yUkkC12InqWXUX0/YiMwoEVuMRPEwqQolFKGRuZ+UC2cA/Nm59LshOy42VUC1ZAw6KFKcYkklVQrsEiX5tcxnsCU0dW4G9axJcQpTjaAxHWBFLqKAkrHVb5pBsopmDJxULJ0nL5q+TzV4DCwg7G5QsUVaXGIcQgqDD1xPCRLSQbC7ZU8zdLHN2/L1t4xEqLpeBE1ABsQ4ccHOfH8yeJd2FwNALXXcBRGmjcM783h6djpw2/mtvATjDWRrY28//FW7Fw5XOSAspUX3hYhgSWvy/wCY3ktJADly1yzPzbSKHozggCtS074LB9A2Y7XjQRWBhayih+0ZxLNbdggp6d64BqNjbgPy9UcA3KJcUgM7b1gDqHI9UDTlgFLlgHU5sLbt/rwRyjCutpvkknZo+llfzURdqMZ9WISpSAFAnrZRsX/vZfCL9ZvAyrSnxJu0B5eV9HN+9IhGhcf8fL+im/ekQpi7dkm/dNaEaHNCNFlRdAmJQanYkNp2mDGjmgcsYkaWnYrlXS5ZCqlA3sl9BYkNo7O/5CJSeMTYhqbv3cch7YHkrAetgdCTpyJAvGdJ7MDpAWmgmo5y1myWscW7beoxNKlmxPazZPxveFRPSclAt4eOUDTtoMWSAptXs/Ju2GcPgGROsa9+SHJO5+iOeK7HIlFTqUagG3Q5FwdElsoEmkq87ePPLuGQhAIfyjmqBhR0ifLQLKOTMQXYOWAYak+PCFG0k+ir1fn7Ir46JDQp4fmiV7ZT8lNQ4kt4M7xYYeaFpChr/wARmEC378O6LzY8x5beiSPG/wCPqgLXWSEzicM2ONrm/FELlEXFxw7eH5REgBSmPom3C4/OC4rMVMxQVuIlKTSM1KBqdTjsanTjxtfzSudxbk5KzhIClTJ9SakICD52hTu6bxCnV2MOcGxyGqnbuzwuUSlJKgagA5uWBt2eyK3YOBBVMlrKrWKNDo/aDy4RqICxk5EjyhCr2NItdzURYPzihYM2cphk7xFwRzOnfyRMiQlAZI0A8Mn5xn9rACYWdsi/pecwfOyhYcYtk7XkkDygD8dO3hC4kGalkGykkVguGJAIZ7nO+l+MXoOBBSksZros92vxy04jj2xxBZ2LPmxZ+D5PGknYJCwKh5uTWtwtpEkrDpSmkC3A356wv+nF7ofDcsuI4Hv7Isp+Hw8tTKmEf4HduW6KoOnCuUQApAsA4+S4uwNg2haIbh+pU8Jyz5V28Mjc2sOJuLDjEnVqBuhf1SfWBBWJxyMIlIWDcKUVJSAHSxLkkCouyUuSW5GIR0lknrLL8nU+6LlBWkgb3nOghixuk2BBiBCE83CM5lJ8HW1W6lI1WSnvamwigxG30gslL53f+kW3S6YleFQtJspSVJPEKSSD4GMOYI2Fq0sL7NheMztVpsFM+FBSaly6SFbpzJBSXfRifVwgo7D4TV5hgbpsQWZ9aQGsGyaMtgsSqUoLQWI9nCNzgJpXLSpTOoPa2eUMMa2qQsVhRCfDtyQ+F2apCgUzpllJUzuN0EMXzSQpVtHHCNDIx4bfsewkHwy74qcTJC00niD4EH8PXFYrYQI+NmvSlLg3ZBDHtISH435NYjySL2ArTYzGpKVBLkkEOAGB0z/rFXOmKUoFTboOQ1LXfjbueKw7DDqJmTCFAggk2qd6WLpO8WOkPl7HYgmYtTBI3mLlCkqc6XpILAPUeQEV5KGgt5o5DVyvppX8xEa1cYPZeyjKmSj1kxbLlpZRBsZspQJADAhiHDWN8hG8VApd0QLsd8fK+im/ekQrQmO+PlfRTfvSIQTQVFILqGY7YhuyC/dOaEhYG2jiDLlTJgTUUIUoJdnKUkgOxZ2Z2PYYsqqYmEJjNDpUpnOGWN5QN1WCUJUCppbJqmLCACbh1P8AJgab0oWSy8MyUglTzCwIM7N5YcNIf/W7EB4iwrBpJpaObNCiGuBd9OAbjn6o54ziuk91tLlskgJUqfSCksRMPkzTLIIAVcFSkjVw/wDtJv09S3lRLcrZnUtF00PX5OoID7q0EkAxUm05HlYKV+tANlAHS4fPPOK+Sd0HiH8b/jFjAFNJUngSe5RJH5d3ebsOqmUJI5ocYQwVASGIMRMKWYByWD5cST/TllmJjDJksKs5DGxDOPG2RjjdaKzavXZZlO05wYdU6yAW3gklXWOSqm28hIPDrOyLTZvSRZlzKJLFHV0hYWK1TEoVvMHQElRSSxajU2iaWpwHz17dRy7IgxWKMtiksoF+78vbeEw7LqU9LhXSNAB7BbEQsZVPShbh0Jp1Z35sXb1Rd7P2tLnEhLgjRTAtxDEwRkrHbFZ82EmiFvbQ/OiPhsLDFrABJsBcngBBEqnvHGMxiOlJfcQG0Knv3DLxg3ZXSBMy0xkKGpLJPY5seUDErCaB1TT8FOxmdzdFNtDZ+sqXLKi5NYJDtbUMH1v2cIXxoTZGHBFgnebK2otl6+w3SFghwQRxFxHRekAuJ3TJT0iqxYOOeusOaOaB8fjkSUhS3AJpDAm7FWmVkkvkGjlWlmTicMiclRExZUFLSxSplIFRSbvU7AC984PV0ilTGQEzAV0sSkCxJuN5z5psLhlH5JYn+02HyrL1KQzKupFDgWv8YnufgYr9u7TUZiAgmht4WciqlYL3HmtaBuBykM3KOM0pAcdhzPII1OFRMNS0JWAGQZiQogK89qw4BsG1aFnYeQgFakSkgXqKEi4UVi7Z1KKhzJOZiCZtmWEulyrRLEeJy8HjK7cUudvEkkfJGTZ2GjN+cWZCWs7dU3G6Mvay9+ai6Q7XTNplykhEqXZIAbK2QsANBFKIWAFYabfygDggXJYbl2ZnsrxHYLbLdoRNDWi1aYRKStIUWS4c8Bxj0JJcWy0jy/CpmAqrUC+QD2ubXFxcXjXbE22gIRLW4Is+nJ+EXYUhjonyNDwD2/taOEIhwEc0EWQmNDDFYnb6C+6oDqeucs1NIU2ee8B3iOw+20LXKRSp5qAsFg10rUoOCbpoY/5gzsWjMFCsE+fL+llfzERrF5xlEefL+llfzERq1QCb3lK7HfHyvopv3pEMxM+gPSpV8khzrp3Q7HHy8r6Ob96RCvEN2QXboadjKS1CzpupJ0fsA0zz4Zww7SHzc3M/IOj+q3rEdiMKpSioTFJJsG07L65mJsMbedVo/YAO/J++JUWFMS1+EByQyRxYeOvrgibMAz104wOksL2b1d/4xztkfD7lPhpgY470Uk8yWB7Mz6oHmTVKzLDgmw7zmfUOUQGkpgyAJ+JW5pBsPOY5nhbhqOYiNCAMgB2AD2Qg5CwhQYKBSCXWVxEIRCvHGLBVTIWGmOBiSFyHxQ3geIIPNmZ/XFBiC61dp8HYeqLzah8mSCxDZc91uWcZ8ERmY00aW57LFtJ6JCIJ2fjlSV1gA2Yg6g+yByYY8JscWmwtR8bZGlrhoVqcN0oSVMtFI4hVTd1ItFptIBUlbqZJS7+seP4xgTEnXKKQkqUwyDlu4ZCG24vQhwWRL7HbmBiNdb1+SbCw0QrwmtpabodJqM03BFIfS9ThuNh6u/TGQdFA9o/LKKXoXNeUsMLLdxmXAz8M/wAo0MVOKkYaBXlsYwOmcSOaGIVlTftceNjCTsClQZV/8wCh9U28G7YKjol2NldXJKiJoQCtngggolMc3S75i4a+Z8TGIx8uidMBABrV5opFzmAOTFo9BkTqioGxSfVoYyHSiQEYhxYKSFH/ADEqTr2ZQ3h5pXzNa7v+fBEjMbWPvmD81U4aZLKwlS0pc05gly4AZ+II7jwjSYCRJlipK0kkedUC4fRrAONOHKKHZnRiXNaYXCQsrFy6lHzlC7B3Z75aNFyro/ILOlRZNN1rO7prmDcHMaQL2pimvfkzmuYH4F2GiIGavmhsb0ckTXMs0K4pLi4cONAxezZxktrbKXIIC2Y5KBsW9ceg4LZ6JT0AioJBdRNkAhOZtYtbgIj2ts5M+WUqSCWNJOhI/oISw/tB0b8rjbfPdasM7m77LzNMOQYfi8MuUooWClQ0PtHERcdH9jomibMnEhEpJJQlusUQkqZIPIeyN9z2huZPSzMYzMTotTh1BSEqSXBFifx5xIUxXSMZh5CKAnEKCSALCpNY6zeSGuBUS4+QoZhiqNqgzOrCJnnlFSgkBvKEKsq4IluG0UmwexmvBC8uXDMQNkWqSngPD+kR0DgOOXb+Z8TE5iNUEXFNledL+ll/zERqF5xl5R35f0sv+YmNMowvL7y5qbtYgTZdRYdVNBPaqQIhUV5Bwka2JYa3P4QTtA+Wl/RzfvSISIbsgSDVRKmEpcJN7MW7Cc2MRqxIRusSQL0izmJlzAM/Vf2RDLDAPnme3M+t4k6K8Uec6pgngkkv9VVhwy7/APiBsXMqKQHZiTmLgpbtgvrU+kPEQ0SEzFgHRCiCDcF5dx+UDc8N8RTZblZQQEc8SYiSUGlQzyIyPZwPL25xHDDXBwsIBSPAGOVP6yX1QBlirrHIcuCEUvwNzyOsHvCVRalypMOcaOqrFW+0y8obpMsOSAHASZhZABcAXF1Nw03GCWApCysy5rkmQyZrIMpqVDcJrAsT6VmMXsLEUutV+EVP62b1iQJW71TEEghwupuNlDOzu2UGwphpMWC4IXaSXlq5MfXGdEaDaimlK5sPXceAMZ5OcZmO98dlv+yf8bu6Vo5oUQrQktZNojqYAm7KqSAVDdcDd0K0TL717y2sRnpCDZQpSKyKShVgM5YCQ/K2XPOLU3qgcST+HqEe0K0KRCtFEdaroPlN/wBH/nGojMdB8pvaj/zi325s34TK6t0jeSreSVjcUFMQFJJFuIhd9Z9TS8xjP8zu6sQOUJSeEZmZ0QSoqqmilUwLpEpIymdaQS+8T5rnIAWzd46ISknyZCAFoU1NRZCJUtO8S5mDqXEwuRWuxd4ksj/l6JWyrnEApUFi9qSO029beAgSYXWokFlWD8ns3Z7DFotAIY5H990AlLhjnke0Wcd4eGoI2zxOYfeqr9R8ihEmN4PJQx0NSo69h7RY+yFjEe0tJB5LTabFroQmGrJALMS1nyfR+UZ+XszGgh8Qksgpd1Aknrt8imlxXKsznq8xcKmJgfduA7rnGuS0QMcQ+d4zsrZ+NSqpU5BCQnNawDR1LlQoZL0TCSPnNdLfZMmYiUlM1YmLD74+UlyUk2zpIB7II+PILDr7KAb0pHyJiqmJezA3exOZe5Y+p4ZtKSVAEAkp0HAs/sB7oaoOGMRfDVIWCsgSmpqLXW54B8hfSN72bijI3IRqFn4mLIcw2QijdmY8CG9RiJUXeKwwXm4I1HrF4r5mzlB2IPq7v6xrBwQeJpqgZR35f0kv76Y1K84zMmUxlkkVdegEAu10liMgbP35xpV5wCb3leN+cWF20Pjpf0cz70mOiXG4JS1pUlaU0pUCFIKnqKC4ZaWajnnERwE752X29Sr3sVa4AKjmklQLDq7A3eWPsA8YH2ggmVMCSxKFAE8SkgHxg5OzJg/vJf2Svewi9lzCPjZen90rJ7j43uiHG0ywhraVPJ2VjUm+Ilr0uhKX8wOSJdjuKLAMesVkyQJE7LxlKgMSkKIZKglIZwoFTFBcgkEA2JToCwveom+mj7NXvI7qJvpo+or9cZ/Dm6BVsLK444qUU/CJqFy1zKilKb0AgqlvSDas0rDHcQ93MJLxiFKYEtoVADuLFn9vLKLva+xps8JHWS00k3oUc/8AVyirPQ+b89L+zV+qNDDhrW240enJCcXXoNEsJBsjYE5IYzZauBoV+q8SfwOb6cv6qvzg/EarKuaFixOxJvpy/qq/OO/gk300eCvziOIFKrVQkWf8Em+nL8FQ3+BzfSl/7o4SBcqjES6kqGbj16euMuU3jffwSbxl/wC78ohxfRuZMDEy+RdTjs3eUL4hgkFg6hPYLGcAkEaFYhoe0acdDJnziP8Ad+UL/Y2Z6cvxV+mETC/otj9xw/8AL0P2WWaGvGq/sbN9OX4q/TDT0Nm+nL8VfpiOA/op/ccN/L0P2WXhI1P9jZvpy/FX6YT+xs30pf1lfojuC/ou/ccP/L0P2UnQbKb2o/8AONTFNsTY07D12lLqb+8Ulmf/ALZfOLSmf83K+2V7mBOw0hN0sLEytfK5zdipY6IaZ/zcr7ZXuY6mf83K+2X7mKfpJenqgZgpjAs5DKfRX3h+YH+2HhGIv5OTy8sv3N4bNkz1JI6uVf8A7y/V5HODYeGaKQOrTuqvpwQmJQxB42PbofU3hyiMiDVYWcReXK+2V7mIRgJ/oyvtVe5iuPwbpHZ4/iP7RMPLlGVygpijn9HapiliaUvNROASkefLKimoqJKhvXApFgzXKtH8AnejK+1V7qFGAnejK+1V7qEosJioz4Rv5hMOljdusoOiQZA6zzEdWCJe8EgSkpY1WLSQFekFKDJBjRoQwA4BvCCfgE70ZX2qvdR3wCd6Mr7VXuos/DYqT3ht2UCSMbIZoqNvYZawmliHL3ZiWAN7Ace6L/4BO9GV9qr3MMmbMmqDFEog/wDdV7mC4SHE4eUSNb31G3zQ5zHKwtJXdckFKKrqG7q4DX9cVO0Nty6EiWpzOSSg3TYZkOH/AG8LP6JzFKqaSWDJKpilEA5gHqsrN3QOOhswEEJkOnzTWq1mt5K1rRt8Q9FmuY+qpdscaEZTJKg44rAcdwZ41C4rcPsmakS0kS2QpJJE1ajuqCiwMoZtk4bui1WLxW7TEcYYKB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4 Subtítulo"/>
          <p:cNvSpPr>
            <a:spLocks noGrp="1"/>
          </p:cNvSpPr>
          <p:nvPr>
            <p:ph type="subTitle" idx="1"/>
          </p:nvPr>
        </p:nvSpPr>
        <p:spPr>
          <a:xfrm>
            <a:off x="3071802" y="2143116"/>
            <a:ext cx="5000660" cy="828684"/>
          </a:xfrm>
        </p:spPr>
        <p:txBody>
          <a:bodyPr>
            <a:normAutofit/>
          </a:bodyPr>
          <a:lstStyle/>
          <a:p>
            <a:r>
              <a:rPr lang="es-ES" sz="4000" dirty="0" smtClean="0">
                <a:solidFill>
                  <a:schemeClr val="tx1"/>
                </a:solidFill>
              </a:rPr>
              <a:t>VILLAUMBRALES</a:t>
            </a:r>
            <a:endParaRPr lang="es-ES" sz="4000" dirty="0">
              <a:solidFill>
                <a:schemeClr val="tx1"/>
              </a:solidFill>
            </a:endParaRPr>
          </a:p>
        </p:txBody>
      </p:sp>
      <p:pic>
        <p:nvPicPr>
          <p:cNvPr id="6146" name="Picture 2" descr="http://upload.wikimedia.org/wikipedia/commons/thumb/c/c9/Escudo_de_Villaumbrales_%28Palencia%29.svg/550px-Escudo_de_Villaumbrales_%28Palencia%29.svg.png"/>
          <p:cNvPicPr>
            <a:picLocks noChangeAspect="1" noChangeArrowheads="1"/>
          </p:cNvPicPr>
          <p:nvPr/>
        </p:nvPicPr>
        <p:blipFill>
          <a:blip r:embed="rId2" cstate="print"/>
          <a:srcRect/>
          <a:stretch>
            <a:fillRect/>
          </a:stretch>
        </p:blipFill>
        <p:spPr bwMode="auto">
          <a:xfrm>
            <a:off x="642910" y="0"/>
            <a:ext cx="1964531" cy="3429000"/>
          </a:xfrm>
          <a:prstGeom prst="rect">
            <a:avLst/>
          </a:prstGeom>
          <a:noFill/>
        </p:spPr>
      </p:pic>
      <p:sp>
        <p:nvSpPr>
          <p:cNvPr id="4" name="3 Título"/>
          <p:cNvSpPr>
            <a:spLocks noGrp="1"/>
          </p:cNvSpPr>
          <p:nvPr>
            <p:ph type="ctrTitle"/>
          </p:nvPr>
        </p:nvSpPr>
        <p:spPr>
          <a:xfrm>
            <a:off x="2285984" y="3857628"/>
            <a:ext cx="5815026" cy="1214446"/>
          </a:xfrm>
        </p:spPr>
        <p:txBody>
          <a:bodyPr>
            <a:normAutofit fontScale="90000"/>
          </a:bodyPr>
          <a:lstStyle/>
          <a:p>
            <a:r>
              <a:rPr lang="es-ES" dirty="0" smtClean="0"/>
              <a:t>Trabajo Curso “Tierra de Campos”</a:t>
            </a:r>
            <a:br>
              <a:rPr lang="es-ES" dirty="0" smtClean="0"/>
            </a:br>
            <a:endParaRPr lang="es-ES" sz="3100" dirty="0"/>
          </a:p>
        </p:txBody>
      </p:sp>
      <p:sp>
        <p:nvSpPr>
          <p:cNvPr id="8" name="7 CuadroTexto"/>
          <p:cNvSpPr txBox="1"/>
          <p:nvPr/>
        </p:nvSpPr>
        <p:spPr>
          <a:xfrm>
            <a:off x="3428992" y="5643578"/>
            <a:ext cx="4929222" cy="369332"/>
          </a:xfrm>
          <a:prstGeom prst="rect">
            <a:avLst/>
          </a:prstGeom>
          <a:noFill/>
        </p:spPr>
        <p:txBody>
          <a:bodyPr wrap="square" rtlCol="0">
            <a:spAutoFit/>
          </a:bodyPr>
          <a:lstStyle/>
          <a:p>
            <a:pPr algn="r"/>
            <a:r>
              <a:rPr lang="es-ES" dirty="0" smtClean="0"/>
              <a:t>Mª Dolores Martínez Ruiz</a:t>
            </a:r>
            <a:endParaRPr lang="es-E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1962" t="25391" r="29722" b="23828"/>
          <a:stretch>
            <a:fillRect/>
          </a:stretch>
        </p:blipFill>
        <p:spPr bwMode="auto">
          <a:xfrm>
            <a:off x="994607" y="642918"/>
            <a:ext cx="7495456" cy="4429156"/>
          </a:xfrm>
          <a:prstGeom prst="rect">
            <a:avLst/>
          </a:prstGeom>
          <a:noFill/>
          <a:ln w="9525">
            <a:noFill/>
            <a:miter lim="800000"/>
            <a:headEnd/>
            <a:tailEnd/>
          </a:ln>
          <a:effectLst/>
        </p:spPr>
      </p:pic>
      <p:sp>
        <p:nvSpPr>
          <p:cNvPr id="5" name="4 Rectángulo"/>
          <p:cNvSpPr/>
          <p:nvPr/>
        </p:nvSpPr>
        <p:spPr>
          <a:xfrm>
            <a:off x="285720" y="5072074"/>
            <a:ext cx="8429684" cy="1692771"/>
          </a:xfrm>
          <a:prstGeom prst="rect">
            <a:avLst/>
          </a:prstGeom>
        </p:spPr>
        <p:txBody>
          <a:bodyPr wrap="square">
            <a:spAutoFit/>
          </a:bodyPr>
          <a:lstStyle/>
          <a:p>
            <a:r>
              <a:rPr lang="es-ES" sz="3200" dirty="0" smtClean="0"/>
              <a:t>Pórtico lateral  iglesia de San Juan</a:t>
            </a:r>
            <a:r>
              <a:rPr lang="es-ES" sz="2400" dirty="0" smtClean="0"/>
              <a:t> destaca el artesonado mudéjar</a:t>
            </a:r>
            <a:endParaRPr lang="es-ES" sz="3200" dirty="0" smtClean="0"/>
          </a:p>
          <a:p>
            <a:r>
              <a:rPr lang="es-ES" sz="1200" dirty="0" smtClean="0"/>
              <a:t>&lt;a </a:t>
            </a:r>
            <a:r>
              <a:rPr lang="es-ES" sz="1200" dirty="0" err="1" smtClean="0"/>
              <a:t>href</a:t>
            </a:r>
            <a:r>
              <a:rPr lang="es-ES" sz="1200" dirty="0" smtClean="0"/>
              <a:t>="http://www.minube.com/fotos/rincon/402691/2348651" </a:t>
            </a:r>
            <a:r>
              <a:rPr lang="es-ES" sz="1200" dirty="0" err="1" smtClean="0"/>
              <a:t>title</a:t>
            </a:r>
            <a:r>
              <a:rPr lang="es-ES" sz="1200" dirty="0" smtClean="0"/>
              <a:t>="Iglesia de San Juan </a:t>
            </a:r>
            <a:r>
              <a:rPr lang="es-ES" sz="1200" dirty="0" err="1" smtClean="0"/>
              <a:t>Villaumbrales</a:t>
            </a:r>
            <a:r>
              <a:rPr lang="es-ES" sz="1200" dirty="0" smtClean="0"/>
              <a:t> 2348651"&gt; &lt;</a:t>
            </a:r>
            <a:r>
              <a:rPr lang="es-ES" sz="1200" dirty="0" err="1" smtClean="0"/>
              <a:t>img</a:t>
            </a:r>
            <a:r>
              <a:rPr lang="es-ES" sz="1200" dirty="0" smtClean="0"/>
              <a:t> </a:t>
            </a:r>
            <a:r>
              <a:rPr lang="es-ES" sz="1200" dirty="0" err="1" smtClean="0"/>
              <a:t>alt</a:t>
            </a:r>
            <a:r>
              <a:rPr lang="es-ES" sz="1200" dirty="0" smtClean="0"/>
              <a:t>="Iglesia de San Juan </a:t>
            </a:r>
            <a:r>
              <a:rPr lang="es-ES" sz="1200" dirty="0" err="1" smtClean="0"/>
              <a:t>Villaumbrales</a:t>
            </a:r>
            <a:r>
              <a:rPr lang="es-ES" sz="1200" dirty="0" smtClean="0"/>
              <a:t> 2348651" </a:t>
            </a:r>
            <a:r>
              <a:rPr lang="es-ES" sz="1200" dirty="0" err="1" smtClean="0"/>
              <a:t>src</a:t>
            </a:r>
            <a:r>
              <a:rPr lang="es-ES" sz="1200" dirty="0" smtClean="0"/>
              <a:t>="http://esphoto980x880.mnstatic.com/iglesia-de-san-juan_2348651.jpg"/&gt; &lt;/a&gt; &lt;</a:t>
            </a:r>
            <a:r>
              <a:rPr lang="es-ES" sz="1200" dirty="0" err="1" smtClean="0"/>
              <a:t>br</a:t>
            </a:r>
            <a:r>
              <a:rPr lang="es-ES" sz="1200" dirty="0" smtClean="0"/>
              <a:t>&gt; &lt;a </a:t>
            </a:r>
            <a:r>
              <a:rPr lang="es-ES" sz="1200" dirty="0" err="1" smtClean="0"/>
              <a:t>href</a:t>
            </a:r>
            <a:r>
              <a:rPr lang="es-ES" sz="1200" dirty="0" smtClean="0"/>
              <a:t>="http://www.minube.com/rincon/iglesia-de-san-juan-a402691" </a:t>
            </a:r>
            <a:r>
              <a:rPr lang="es-ES" sz="1200" dirty="0" err="1" smtClean="0"/>
              <a:t>title</a:t>
            </a:r>
            <a:r>
              <a:rPr lang="es-ES" sz="1200" dirty="0" smtClean="0"/>
              <a:t>="Iglesia de San Juan"&gt;Iglesia de San Juan&lt;/a&gt; - &lt;a </a:t>
            </a:r>
            <a:r>
              <a:rPr lang="es-ES" sz="1200" dirty="0" err="1" smtClean="0"/>
              <a:t>href</a:t>
            </a:r>
            <a:r>
              <a:rPr lang="es-ES" sz="1200" dirty="0" smtClean="0"/>
              <a:t>="http://www.minube.com/" </a:t>
            </a:r>
            <a:r>
              <a:rPr lang="es-ES" sz="1200" dirty="0" err="1" smtClean="0"/>
              <a:t>title</a:t>
            </a:r>
            <a:r>
              <a:rPr lang="es-ES" sz="1200" dirty="0" smtClean="0"/>
              <a:t>="Donde empiezan y terminan tus viajes - Minube.com"&gt;Minube.com&lt;/a&gt;PP</a:t>
            </a:r>
            <a:endParaRPr lang="es-ES"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l="585" t="7031" r="64824" b="45117"/>
          <a:stretch>
            <a:fillRect/>
          </a:stretch>
        </p:blipFill>
        <p:spPr bwMode="auto">
          <a:xfrm>
            <a:off x="3500430" y="428604"/>
            <a:ext cx="5143536" cy="4143404"/>
          </a:xfrm>
          <a:prstGeom prst="rect">
            <a:avLst/>
          </a:prstGeom>
          <a:noFill/>
          <a:ln w="9525">
            <a:noFill/>
            <a:miter lim="800000"/>
            <a:headEnd/>
            <a:tailEnd/>
          </a:ln>
          <a:effectLst/>
        </p:spPr>
      </p:pic>
      <p:sp>
        <p:nvSpPr>
          <p:cNvPr id="7" name="6 Título"/>
          <p:cNvSpPr>
            <a:spLocks noGrp="1"/>
          </p:cNvSpPr>
          <p:nvPr>
            <p:ph type="title"/>
          </p:nvPr>
        </p:nvSpPr>
        <p:spPr>
          <a:xfrm>
            <a:off x="285720" y="5286388"/>
            <a:ext cx="8229600" cy="1143000"/>
          </a:xfrm>
        </p:spPr>
        <p:txBody>
          <a:bodyPr>
            <a:normAutofit/>
          </a:bodyPr>
          <a:lstStyle/>
          <a:p>
            <a:r>
              <a:rPr lang="es-ES" sz="1200" dirty="0" smtClean="0">
                <a:solidFill>
                  <a:prstClr val="black"/>
                </a:solidFill>
              </a:rPr>
              <a:t>&lt;a </a:t>
            </a:r>
            <a:r>
              <a:rPr lang="es-ES" sz="1200" dirty="0" err="1" smtClean="0">
                <a:solidFill>
                  <a:prstClr val="black"/>
                </a:solidFill>
              </a:rPr>
              <a:t>href</a:t>
            </a:r>
            <a:r>
              <a:rPr lang="es-ES" sz="1200" dirty="0" smtClean="0">
                <a:solidFill>
                  <a:prstClr val="black"/>
                </a:solidFill>
              </a:rPr>
              <a:t>="http://www.minube.com/fotos/rincon/402691/2348651" </a:t>
            </a:r>
            <a:r>
              <a:rPr lang="es-ES" sz="1200" dirty="0" err="1" smtClean="0">
                <a:solidFill>
                  <a:prstClr val="black"/>
                </a:solidFill>
              </a:rPr>
              <a:t>title</a:t>
            </a:r>
            <a:r>
              <a:rPr lang="es-ES" sz="1200" dirty="0" smtClean="0">
                <a:solidFill>
                  <a:prstClr val="black"/>
                </a:solidFill>
              </a:rPr>
              <a:t>="Iglesia de San Juan </a:t>
            </a:r>
            <a:r>
              <a:rPr lang="es-ES" sz="1200" dirty="0" err="1" smtClean="0">
                <a:solidFill>
                  <a:prstClr val="black"/>
                </a:solidFill>
              </a:rPr>
              <a:t>Villaumbrales</a:t>
            </a:r>
            <a:r>
              <a:rPr lang="es-ES" sz="1200" dirty="0" smtClean="0">
                <a:solidFill>
                  <a:prstClr val="black"/>
                </a:solidFill>
              </a:rPr>
              <a:t> 2348651"&gt; &lt;</a:t>
            </a:r>
            <a:r>
              <a:rPr lang="es-ES" sz="1200" dirty="0" err="1" smtClean="0">
                <a:solidFill>
                  <a:prstClr val="black"/>
                </a:solidFill>
              </a:rPr>
              <a:t>img</a:t>
            </a:r>
            <a:r>
              <a:rPr lang="es-ES" sz="1200" dirty="0" smtClean="0">
                <a:solidFill>
                  <a:prstClr val="black"/>
                </a:solidFill>
              </a:rPr>
              <a:t> </a:t>
            </a:r>
            <a:r>
              <a:rPr lang="es-ES" sz="1200" dirty="0" err="1" smtClean="0">
                <a:solidFill>
                  <a:prstClr val="black"/>
                </a:solidFill>
              </a:rPr>
              <a:t>alt</a:t>
            </a:r>
            <a:r>
              <a:rPr lang="es-ES" sz="1200" dirty="0" smtClean="0">
                <a:solidFill>
                  <a:prstClr val="black"/>
                </a:solidFill>
              </a:rPr>
              <a:t>="Iglesia de San Juan </a:t>
            </a:r>
            <a:r>
              <a:rPr lang="es-ES" sz="1200" dirty="0" err="1" smtClean="0">
                <a:solidFill>
                  <a:prstClr val="black"/>
                </a:solidFill>
              </a:rPr>
              <a:t>Villaumbrales</a:t>
            </a:r>
            <a:r>
              <a:rPr lang="es-ES" sz="1200" dirty="0" smtClean="0">
                <a:solidFill>
                  <a:prstClr val="black"/>
                </a:solidFill>
              </a:rPr>
              <a:t> 2348651" </a:t>
            </a:r>
            <a:r>
              <a:rPr lang="es-ES" sz="1200" dirty="0" err="1" smtClean="0">
                <a:solidFill>
                  <a:prstClr val="black"/>
                </a:solidFill>
              </a:rPr>
              <a:t>src</a:t>
            </a:r>
            <a:r>
              <a:rPr lang="es-ES" sz="1200" dirty="0" smtClean="0">
                <a:solidFill>
                  <a:prstClr val="black"/>
                </a:solidFill>
              </a:rPr>
              <a:t>="http://esphoto980x880.mnstatic.com/iglesia-de-san-juan_2348651.jpg"/&gt; &lt;/a&gt; &lt;</a:t>
            </a:r>
            <a:r>
              <a:rPr lang="es-ES" sz="1200" dirty="0" err="1" smtClean="0">
                <a:solidFill>
                  <a:prstClr val="black"/>
                </a:solidFill>
              </a:rPr>
              <a:t>br</a:t>
            </a:r>
            <a:r>
              <a:rPr lang="es-ES" sz="1200" dirty="0" smtClean="0">
                <a:solidFill>
                  <a:prstClr val="black"/>
                </a:solidFill>
              </a:rPr>
              <a:t>&gt; &lt;a </a:t>
            </a:r>
            <a:r>
              <a:rPr lang="es-ES" sz="1200" dirty="0" err="1" smtClean="0">
                <a:solidFill>
                  <a:prstClr val="black"/>
                </a:solidFill>
              </a:rPr>
              <a:t>href</a:t>
            </a:r>
            <a:r>
              <a:rPr lang="es-ES" sz="1200" dirty="0" smtClean="0">
                <a:solidFill>
                  <a:prstClr val="black"/>
                </a:solidFill>
              </a:rPr>
              <a:t>="http://www.minube.com/rincon/iglesia-de-san-juan-a402691" </a:t>
            </a:r>
            <a:r>
              <a:rPr lang="es-ES" sz="1200" dirty="0" err="1" smtClean="0">
                <a:solidFill>
                  <a:prstClr val="black"/>
                </a:solidFill>
              </a:rPr>
              <a:t>title</a:t>
            </a:r>
            <a:r>
              <a:rPr lang="es-ES" sz="1200" dirty="0" smtClean="0">
                <a:solidFill>
                  <a:prstClr val="black"/>
                </a:solidFill>
              </a:rPr>
              <a:t>="Iglesia de San Juan"&gt;Iglesia de San Juan&lt;/a&gt; - &lt;a </a:t>
            </a:r>
            <a:r>
              <a:rPr lang="es-ES" sz="1200" dirty="0" err="1" smtClean="0">
                <a:solidFill>
                  <a:prstClr val="black"/>
                </a:solidFill>
              </a:rPr>
              <a:t>href</a:t>
            </a:r>
            <a:r>
              <a:rPr lang="es-ES" sz="1200" dirty="0" smtClean="0">
                <a:solidFill>
                  <a:prstClr val="black"/>
                </a:solidFill>
              </a:rPr>
              <a:t>="http://www.minube.com/" </a:t>
            </a:r>
            <a:r>
              <a:rPr lang="es-ES" sz="1200" dirty="0" err="1" smtClean="0">
                <a:solidFill>
                  <a:prstClr val="black"/>
                </a:solidFill>
              </a:rPr>
              <a:t>title</a:t>
            </a:r>
            <a:r>
              <a:rPr lang="es-ES" sz="1200" dirty="0" smtClean="0">
                <a:solidFill>
                  <a:prstClr val="black"/>
                </a:solidFill>
              </a:rPr>
              <a:t>="Donde empiezan y terminan tus viajes - Minube.com"&gt;Minube.com&lt;/a&gt;</a:t>
            </a:r>
            <a:endParaRPr lang="es-E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7812" r="63763" b="6250"/>
          <a:stretch>
            <a:fillRect/>
          </a:stretch>
        </p:blipFill>
        <p:spPr bwMode="auto">
          <a:xfrm>
            <a:off x="3857620" y="285728"/>
            <a:ext cx="4714908" cy="6286520"/>
          </a:xfrm>
          <a:prstGeom prst="rect">
            <a:avLst/>
          </a:prstGeom>
          <a:noFill/>
          <a:ln w="9525">
            <a:noFill/>
            <a:miter lim="800000"/>
            <a:headEnd/>
            <a:tailEnd/>
          </a:ln>
          <a:effectLst/>
        </p:spPr>
      </p:pic>
      <p:sp>
        <p:nvSpPr>
          <p:cNvPr id="5" name="4 Título"/>
          <p:cNvSpPr>
            <a:spLocks noGrp="1"/>
          </p:cNvSpPr>
          <p:nvPr>
            <p:ph type="title"/>
          </p:nvPr>
        </p:nvSpPr>
        <p:spPr>
          <a:xfrm>
            <a:off x="0" y="5000636"/>
            <a:ext cx="3686140" cy="1357322"/>
          </a:xfrm>
        </p:spPr>
        <p:txBody>
          <a:bodyPr>
            <a:normAutofit fontScale="90000"/>
          </a:bodyPr>
          <a:lstStyle/>
          <a:p>
            <a:pPr algn="l"/>
            <a:r>
              <a:rPr lang="es-ES" sz="2000" dirty="0" smtClean="0"/>
              <a:t>Interior iglesia S. Juan nave cubierta con un artesonado</a:t>
            </a:r>
            <a:br>
              <a:rPr lang="es-ES" sz="2000" dirty="0" smtClean="0"/>
            </a:br>
            <a:r>
              <a:rPr lang="es-ES" sz="2000" dirty="0" smtClean="0"/>
              <a:t> mudéjar</a:t>
            </a:r>
            <a:br>
              <a:rPr lang="es-ES" sz="2000" dirty="0" smtClean="0"/>
            </a:br>
            <a:r>
              <a:rPr lang="es-ES" sz="2000" dirty="0" smtClean="0"/>
              <a:t>(foto web oficial Ayuntamiento </a:t>
            </a:r>
            <a:r>
              <a:rPr lang="es-ES" sz="2000" dirty="0" err="1" smtClean="0"/>
              <a:t>Villaumbrales</a:t>
            </a:r>
            <a:r>
              <a:rPr lang="es-ES" sz="2000" dirty="0" smtClean="0"/>
              <a:t>)</a:t>
            </a:r>
            <a:endParaRPr lang="es-E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7812" r="63214" b="43359"/>
          <a:stretch>
            <a:fillRect/>
          </a:stretch>
        </p:blipFill>
        <p:spPr bwMode="auto">
          <a:xfrm>
            <a:off x="3428992" y="785794"/>
            <a:ext cx="5715008" cy="5072098"/>
          </a:xfrm>
          <a:prstGeom prst="rect">
            <a:avLst/>
          </a:prstGeom>
          <a:noFill/>
          <a:ln w="9525">
            <a:noFill/>
            <a:miter lim="800000"/>
            <a:headEnd/>
            <a:tailEnd/>
          </a:ln>
          <a:effectLst/>
        </p:spPr>
      </p:pic>
      <p:sp>
        <p:nvSpPr>
          <p:cNvPr id="3" name="2 Rectángulo"/>
          <p:cNvSpPr/>
          <p:nvPr/>
        </p:nvSpPr>
        <p:spPr>
          <a:xfrm>
            <a:off x="0" y="5143512"/>
            <a:ext cx="3286116" cy="1200329"/>
          </a:xfrm>
          <a:prstGeom prst="rect">
            <a:avLst/>
          </a:prstGeom>
        </p:spPr>
        <p:txBody>
          <a:bodyPr wrap="square">
            <a:spAutoFit/>
          </a:bodyPr>
          <a:lstStyle/>
          <a:p>
            <a:r>
              <a:rPr lang="es-ES" dirty="0" smtClean="0"/>
              <a:t>Interior iglesia S. Juan, retablo barroco s. XVIII</a:t>
            </a:r>
            <a:br>
              <a:rPr lang="es-ES" dirty="0" smtClean="0"/>
            </a:br>
            <a:r>
              <a:rPr lang="es-ES" dirty="0" smtClean="0"/>
              <a:t>(foto web oficial Ayuntamiento </a:t>
            </a:r>
            <a:r>
              <a:rPr lang="es-ES" dirty="0" err="1" smtClean="0"/>
              <a:t>Villaumbrales</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8789" r="67606" b="6250"/>
          <a:stretch>
            <a:fillRect/>
          </a:stretch>
        </p:blipFill>
        <p:spPr bwMode="auto">
          <a:xfrm>
            <a:off x="4500562" y="357166"/>
            <a:ext cx="4214810" cy="6215082"/>
          </a:xfrm>
          <a:prstGeom prst="rect">
            <a:avLst/>
          </a:prstGeom>
          <a:noFill/>
          <a:ln w="9525">
            <a:noFill/>
            <a:miter lim="800000"/>
            <a:headEnd/>
            <a:tailEnd/>
          </a:ln>
          <a:effectLst/>
        </p:spPr>
      </p:pic>
      <p:sp>
        <p:nvSpPr>
          <p:cNvPr id="4" name="3 Rectángulo"/>
          <p:cNvSpPr/>
          <p:nvPr/>
        </p:nvSpPr>
        <p:spPr>
          <a:xfrm>
            <a:off x="357158" y="428604"/>
            <a:ext cx="3929090" cy="5816977"/>
          </a:xfrm>
          <a:prstGeom prst="rect">
            <a:avLst/>
          </a:prstGeom>
        </p:spPr>
        <p:txBody>
          <a:bodyPr wrap="square">
            <a:spAutoFit/>
          </a:bodyPr>
          <a:lstStyle/>
          <a:p>
            <a:r>
              <a:rPr lang="es-ES" b="1" dirty="0" smtClean="0"/>
              <a:t>ESTILO DE LA CAJA:</a:t>
            </a:r>
            <a:r>
              <a:rPr lang="es-ES" dirty="0" smtClean="0"/>
              <a:t> Neoclásica.</a:t>
            </a:r>
            <a:br>
              <a:rPr lang="es-ES" dirty="0" smtClean="0"/>
            </a:br>
            <a:r>
              <a:rPr lang="es-ES" b="1" dirty="0" smtClean="0"/>
              <a:t>MEDIDAS DE CAJA Y FACHADA:</a:t>
            </a:r>
            <a:r>
              <a:rPr lang="es-ES" dirty="0" smtClean="0"/>
              <a:t> Ancho: 2,50 m. Alto: 5,10 m. Fondo: 1,64 m.</a:t>
            </a:r>
            <a:br>
              <a:rPr lang="es-ES" dirty="0" smtClean="0"/>
            </a:br>
            <a:r>
              <a:rPr lang="es-ES" b="1" dirty="0" smtClean="0"/>
              <a:t>ACCESO AL MUEBLE Y OTRAS PECULIARIDADES:</a:t>
            </a:r>
            <a:r>
              <a:rPr lang="es-ES" dirty="0" smtClean="0"/>
              <a:t> Dos puertas a ambos lados del teclado y otra por la parte trasera.</a:t>
            </a:r>
            <a:br>
              <a:rPr lang="es-ES" dirty="0" smtClean="0"/>
            </a:br>
            <a:r>
              <a:rPr lang="es-ES" b="1" dirty="0" smtClean="0"/>
              <a:t>DECORACIÓN:</a:t>
            </a:r>
            <a:r>
              <a:rPr lang="es-ES" dirty="0" smtClean="0"/>
              <a:t> En madera natural barnizada con cuatro columnas jónicas enmarcando los torreones. Rematando el conjunto, un frontis de templo griego con guirnalda en la parte superior.</a:t>
            </a:r>
            <a:br>
              <a:rPr lang="es-ES" dirty="0" smtClean="0"/>
            </a:br>
            <a:r>
              <a:rPr lang="es-ES" b="1" dirty="0" smtClean="0"/>
              <a:t>CASTILLOS Y TORREONES:</a:t>
            </a:r>
            <a:r>
              <a:rPr lang="es-ES" dirty="0" smtClean="0"/>
              <a:t> Tres torreones (apenas apuntados) en mitra, con 7 tubos cantantes cada uno. </a:t>
            </a:r>
            <a:br>
              <a:rPr lang="es-ES" dirty="0" smtClean="0"/>
            </a:br>
            <a:r>
              <a:rPr lang="es-ES" b="1" dirty="0" smtClean="0"/>
              <a:t>FORMA DE LA LENGÜETERÍA:</a:t>
            </a:r>
            <a:r>
              <a:rPr lang="es-ES" dirty="0" smtClean="0"/>
              <a:t> En Ave María (con 54 tubos)</a:t>
            </a:r>
            <a:br>
              <a:rPr lang="es-ES" dirty="0" smtClean="0"/>
            </a:br>
            <a:r>
              <a:rPr lang="es-ES" b="1" dirty="0" smtClean="0"/>
              <a:t>ESTILO MUSICAL DEL ÓRGANO:</a:t>
            </a:r>
            <a:r>
              <a:rPr lang="es-ES" dirty="0" smtClean="0"/>
              <a:t> Barroco.</a:t>
            </a:r>
          </a:p>
          <a:p>
            <a:r>
              <a:rPr lang="es-ES" dirty="0" smtClean="0"/>
              <a:t>	</a:t>
            </a:r>
            <a:r>
              <a:rPr lang="es-ES" sz="1200" dirty="0" smtClean="0"/>
              <a:t>Fuente: Inventario de órganos de Palencia</a:t>
            </a:r>
            <a:r>
              <a:rPr lang="es-ES" dirty="0" smtClean="0"/>
              <a:t> </a:t>
            </a:r>
            <a:r>
              <a:rPr lang="es-ES" sz="1200" dirty="0" smtClean="0"/>
              <a:t>© 2008 Copyright </a:t>
            </a:r>
            <a:r>
              <a:rPr lang="es-ES" sz="1200" dirty="0" err="1" smtClean="0"/>
              <a:t>Araduey</a:t>
            </a:r>
            <a:r>
              <a:rPr lang="es-ES" sz="1200" dirty="0" smtClean="0"/>
              <a:t>-Campos | </a:t>
            </a:r>
            <a:r>
              <a:rPr lang="es-ES" sz="1200" dirty="0" smtClean="0">
                <a:hlinkClick r:id="rId3"/>
              </a:rPr>
              <a:t>Diseño Margot </a:t>
            </a:r>
            <a:r>
              <a:rPr lang="es-ES" sz="1200" dirty="0" err="1" smtClean="0">
                <a:hlinkClick r:id="rId3"/>
              </a:rPr>
              <a:t>Matesanz</a:t>
            </a:r>
            <a:endParaRPr lang="es-ES"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5286388"/>
            <a:ext cx="8286808" cy="1569660"/>
          </a:xfrm>
          <a:prstGeom prst="rect">
            <a:avLst/>
          </a:prstGeom>
          <a:noFill/>
        </p:spPr>
        <p:txBody>
          <a:bodyPr wrap="square" rtlCol="0">
            <a:spAutoFit/>
          </a:bodyPr>
          <a:lstStyle/>
          <a:p>
            <a:pPr>
              <a:buFont typeface="Arial" pitchFamily="34" charset="0"/>
              <a:buChar char="•"/>
            </a:pPr>
            <a:r>
              <a:rPr lang="es-ES" sz="1600" dirty="0" smtClean="0"/>
              <a:t>El patrimonio natural de </a:t>
            </a:r>
            <a:r>
              <a:rPr lang="es-ES" sz="1600" dirty="0" err="1" smtClean="0"/>
              <a:t>Villaumbrales</a:t>
            </a:r>
            <a:r>
              <a:rPr lang="es-ES" sz="1600" dirty="0" smtClean="0"/>
              <a:t> es, como hemos dicho antes el ecosistema generado por el Canal de Castilla</a:t>
            </a:r>
          </a:p>
          <a:p>
            <a:pPr>
              <a:buFont typeface="Arial" pitchFamily="34" charset="0"/>
              <a:buChar char="•"/>
            </a:pPr>
            <a:r>
              <a:rPr lang="es-ES" sz="1600" dirty="0" smtClean="0"/>
              <a:t>Patrimonio natural que se ve enriquecido por las distintas construcciones que el canal ha ido generando a lo largo de su historia</a:t>
            </a:r>
          </a:p>
          <a:p>
            <a:pPr>
              <a:buFont typeface="Arial" pitchFamily="34" charset="0"/>
              <a:buChar char="•"/>
            </a:pPr>
            <a:r>
              <a:rPr lang="es-ES" sz="1600" dirty="0" smtClean="0"/>
              <a:t>Así tenemos la Casa del Rey y el puente </a:t>
            </a:r>
          </a:p>
          <a:p>
            <a:pPr>
              <a:buFont typeface="Arial" pitchFamily="34" charset="0"/>
              <a:buChar char="•"/>
            </a:pPr>
            <a:r>
              <a:rPr lang="es-ES" sz="1600" dirty="0" smtClean="0"/>
              <a:t> (foto web oficial Ayto. </a:t>
            </a:r>
            <a:r>
              <a:rPr lang="es-ES" sz="1600" dirty="0" err="1" smtClean="0"/>
              <a:t>Villaumbrales</a:t>
            </a:r>
            <a:r>
              <a:rPr lang="es-ES" sz="1600" dirty="0" smtClean="0"/>
              <a:t>)</a:t>
            </a:r>
          </a:p>
        </p:txBody>
      </p:sp>
      <p:pic>
        <p:nvPicPr>
          <p:cNvPr id="9218" name="Picture 2"/>
          <p:cNvPicPr>
            <a:picLocks noChangeAspect="1" noChangeArrowheads="1"/>
          </p:cNvPicPr>
          <p:nvPr/>
        </p:nvPicPr>
        <p:blipFill>
          <a:blip r:embed="rId2" cstate="print"/>
          <a:srcRect l="18118" t="14649" r="19290" b="16015"/>
          <a:stretch>
            <a:fillRect/>
          </a:stretch>
        </p:blipFill>
        <p:spPr bwMode="auto">
          <a:xfrm>
            <a:off x="642910" y="214290"/>
            <a:ext cx="8143932" cy="507209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357166"/>
            <a:ext cx="2928958" cy="6063198"/>
          </a:xfrm>
          <a:prstGeom prst="rect">
            <a:avLst/>
          </a:prstGeom>
          <a:noFill/>
        </p:spPr>
        <p:txBody>
          <a:bodyPr wrap="square" rtlCol="0">
            <a:spAutoFit/>
          </a:bodyPr>
          <a:lstStyle/>
          <a:p>
            <a:pPr fontAlgn="base"/>
            <a:r>
              <a:rPr lang="es-ES" sz="1600" dirty="0" smtClean="0"/>
              <a:t>Casa del Rey , edificio que acoge en la actualidad el </a:t>
            </a:r>
            <a:r>
              <a:rPr lang="es-ES" sz="1600" b="1" dirty="0" smtClean="0"/>
              <a:t>Mueso del Canal de Castilla</a:t>
            </a:r>
            <a:r>
              <a:rPr lang="es-ES" sz="1600" dirty="0" smtClean="0"/>
              <a:t>, fue uno de los numerosos almacenes que se construyeron para dar servicio al Canal.</a:t>
            </a:r>
          </a:p>
          <a:p>
            <a:pPr fontAlgn="base"/>
            <a:r>
              <a:rPr lang="es-ES" sz="1600" dirty="0" smtClean="0"/>
              <a:t>Fue edificado en</a:t>
            </a:r>
            <a:r>
              <a:rPr lang="es-ES" sz="1600" b="1" dirty="0" smtClean="0"/>
              <a:t> 1799</a:t>
            </a:r>
            <a:r>
              <a:rPr lang="es-ES" sz="1600" dirty="0" smtClean="0"/>
              <a:t>, con una arquitectura sencilla y funcional que combina el ladrillo, el tapial y la sillería. Como elemento mas destacado cabe resaltar el escudo Real que corona la puerta principal, con apertura al Canal.</a:t>
            </a:r>
          </a:p>
          <a:p>
            <a:pPr fontAlgn="base"/>
            <a:r>
              <a:rPr lang="es-ES" sz="1600" dirty="0" smtClean="0"/>
              <a:t>La instalación ofrece una amplia zona verde en el  exterior al pie del canal, donde únicamente se conservan los restos de piedra de un astillero en el que se construían y reparaban las 400 barcas que llegaron a surcar el canal  hasta  finales del </a:t>
            </a:r>
            <a:r>
              <a:rPr lang="es-ES" sz="1600" b="1" dirty="0" smtClean="0"/>
              <a:t>siglo XIX</a:t>
            </a:r>
            <a:r>
              <a:rPr lang="es-ES" sz="1600" dirty="0" smtClean="0"/>
              <a:t>.</a:t>
            </a:r>
          </a:p>
          <a:p>
            <a:pPr fontAlgn="base"/>
            <a:endParaRPr lang="es-ES" sz="1600" dirty="0" smtClean="0"/>
          </a:p>
          <a:p>
            <a:pPr algn="just"/>
            <a:endParaRPr lang="es-ES" sz="2000" dirty="0"/>
          </a:p>
        </p:txBody>
      </p:sp>
      <p:pic>
        <p:nvPicPr>
          <p:cNvPr id="8195" name="Picture 3"/>
          <p:cNvPicPr>
            <a:picLocks noChangeAspect="1" noChangeArrowheads="1"/>
          </p:cNvPicPr>
          <p:nvPr/>
        </p:nvPicPr>
        <p:blipFill>
          <a:blip r:embed="rId2" cstate="print"/>
          <a:srcRect l="23060" t="14649" r="25878" b="16016"/>
          <a:stretch>
            <a:fillRect/>
          </a:stretch>
        </p:blipFill>
        <p:spPr bwMode="auto">
          <a:xfrm>
            <a:off x="3071802" y="357166"/>
            <a:ext cx="5929322" cy="5214974"/>
          </a:xfrm>
          <a:prstGeom prst="rect">
            <a:avLst/>
          </a:prstGeom>
          <a:noFill/>
          <a:ln w="9525">
            <a:noFill/>
            <a:miter lim="800000"/>
            <a:headEnd/>
            <a:tailEnd/>
          </a:ln>
          <a:effectLst/>
        </p:spPr>
      </p:pic>
      <p:sp>
        <p:nvSpPr>
          <p:cNvPr id="6" name="5 CuadroTexto"/>
          <p:cNvSpPr txBox="1"/>
          <p:nvPr/>
        </p:nvSpPr>
        <p:spPr>
          <a:xfrm>
            <a:off x="0" y="5929330"/>
            <a:ext cx="4071966" cy="369332"/>
          </a:xfrm>
          <a:prstGeom prst="rect">
            <a:avLst/>
          </a:prstGeom>
          <a:noFill/>
        </p:spPr>
        <p:txBody>
          <a:bodyPr wrap="square" rtlCol="0">
            <a:spAutoFit/>
          </a:bodyPr>
          <a:lstStyle/>
          <a:p>
            <a:r>
              <a:rPr lang="es-ES" dirty="0" smtClean="0"/>
              <a:t>(foto web oficial Ayto. </a:t>
            </a:r>
            <a:r>
              <a:rPr lang="es-ES" dirty="0" err="1" smtClean="0"/>
              <a:t>Villaumbrales</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5702874"/>
            <a:ext cx="6000792" cy="369332"/>
          </a:xfrm>
          <a:prstGeom prst="rect">
            <a:avLst/>
          </a:prstGeom>
          <a:noFill/>
        </p:spPr>
        <p:txBody>
          <a:bodyPr wrap="square" rtlCol="0">
            <a:spAutoFit/>
          </a:bodyPr>
          <a:lstStyle/>
          <a:p>
            <a:r>
              <a:rPr lang="es-ES" dirty="0" smtClean="0"/>
              <a:t>En la Casa del Rey se ubica hoy el Museo del Canal</a:t>
            </a:r>
            <a:endParaRPr lang="es-ES" dirty="0"/>
          </a:p>
        </p:txBody>
      </p:sp>
      <p:pic>
        <p:nvPicPr>
          <p:cNvPr id="12290" name="Picture 2"/>
          <p:cNvPicPr>
            <a:picLocks noChangeAspect="1" noChangeArrowheads="1"/>
          </p:cNvPicPr>
          <p:nvPr/>
        </p:nvPicPr>
        <p:blipFill>
          <a:blip r:embed="rId2" cstate="print"/>
          <a:srcRect l="18119" t="14648" r="19838" b="13086"/>
          <a:stretch>
            <a:fillRect/>
          </a:stretch>
        </p:blipFill>
        <p:spPr bwMode="auto">
          <a:xfrm>
            <a:off x="500034" y="142876"/>
            <a:ext cx="8072494" cy="5286388"/>
          </a:xfrm>
          <a:prstGeom prst="rect">
            <a:avLst/>
          </a:prstGeom>
          <a:noFill/>
          <a:ln w="9525">
            <a:noFill/>
            <a:miter lim="800000"/>
            <a:headEnd/>
            <a:tailEnd/>
          </a:ln>
          <a:effectLst/>
        </p:spPr>
      </p:pic>
      <p:sp>
        <p:nvSpPr>
          <p:cNvPr id="4" name="3 CuadroTexto"/>
          <p:cNvSpPr txBox="1"/>
          <p:nvPr/>
        </p:nvSpPr>
        <p:spPr>
          <a:xfrm>
            <a:off x="285720" y="6286520"/>
            <a:ext cx="4071966" cy="369332"/>
          </a:xfrm>
          <a:prstGeom prst="rect">
            <a:avLst/>
          </a:prstGeom>
          <a:noFill/>
        </p:spPr>
        <p:txBody>
          <a:bodyPr wrap="square" rtlCol="0">
            <a:spAutoFit/>
          </a:bodyPr>
          <a:lstStyle/>
          <a:p>
            <a:r>
              <a:rPr lang="es-ES" dirty="0" smtClean="0"/>
              <a:t>(foto web oficial Ayto. </a:t>
            </a:r>
            <a:r>
              <a:rPr lang="es-ES" dirty="0" err="1" smtClean="0"/>
              <a:t>Villaumbrales</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7569" t="12695" r="19839" b="10156"/>
          <a:stretch>
            <a:fillRect/>
          </a:stretch>
        </p:blipFill>
        <p:spPr bwMode="auto">
          <a:xfrm>
            <a:off x="428596" y="428604"/>
            <a:ext cx="8143932" cy="5643602"/>
          </a:xfrm>
          <a:prstGeom prst="rect">
            <a:avLst/>
          </a:prstGeom>
          <a:noFill/>
          <a:ln w="9525">
            <a:noFill/>
            <a:miter lim="800000"/>
            <a:headEnd/>
            <a:tailEnd/>
          </a:ln>
          <a:effectLst/>
        </p:spPr>
      </p:pic>
      <p:sp>
        <p:nvSpPr>
          <p:cNvPr id="3" name="2 Rectángulo"/>
          <p:cNvSpPr/>
          <p:nvPr/>
        </p:nvSpPr>
        <p:spPr>
          <a:xfrm>
            <a:off x="642910" y="6215082"/>
            <a:ext cx="3641959" cy="369332"/>
          </a:xfrm>
          <a:prstGeom prst="rect">
            <a:avLst/>
          </a:prstGeom>
        </p:spPr>
        <p:txBody>
          <a:bodyPr wrap="none">
            <a:spAutoFit/>
          </a:bodyPr>
          <a:lstStyle/>
          <a:p>
            <a:r>
              <a:rPr lang="es-ES" dirty="0" smtClean="0"/>
              <a:t>(foto web oficial Ayto. </a:t>
            </a:r>
            <a:r>
              <a:rPr lang="es-ES" dirty="0" err="1" smtClean="0"/>
              <a:t>Villaumbrales</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18118" t="13672" r="19290" b="11132"/>
          <a:stretch>
            <a:fillRect/>
          </a:stretch>
        </p:blipFill>
        <p:spPr bwMode="auto">
          <a:xfrm>
            <a:off x="357158" y="500042"/>
            <a:ext cx="8143932" cy="5500726"/>
          </a:xfrm>
          <a:prstGeom prst="rect">
            <a:avLst/>
          </a:prstGeom>
          <a:noFill/>
          <a:ln w="9525">
            <a:noFill/>
            <a:miter lim="800000"/>
            <a:headEnd/>
            <a:tailEnd/>
          </a:ln>
          <a:effectLst/>
        </p:spPr>
      </p:pic>
      <p:sp>
        <p:nvSpPr>
          <p:cNvPr id="3" name="2 Rectángulo"/>
          <p:cNvSpPr/>
          <p:nvPr/>
        </p:nvSpPr>
        <p:spPr>
          <a:xfrm>
            <a:off x="428596" y="6215082"/>
            <a:ext cx="3641959" cy="369332"/>
          </a:xfrm>
          <a:prstGeom prst="rect">
            <a:avLst/>
          </a:prstGeom>
        </p:spPr>
        <p:txBody>
          <a:bodyPr wrap="none">
            <a:spAutoFit/>
          </a:bodyPr>
          <a:lstStyle/>
          <a:p>
            <a:r>
              <a:rPr lang="es-ES" dirty="0" smtClean="0"/>
              <a:t>(foto web oficial Ayto. </a:t>
            </a:r>
            <a:r>
              <a:rPr lang="es-ES" dirty="0" err="1" smtClean="0"/>
              <a:t>Villaumbrales</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357166"/>
            <a:ext cx="8572560" cy="6215106"/>
          </a:xfrm>
        </p:spPr>
        <p:txBody>
          <a:bodyPr>
            <a:normAutofit/>
          </a:bodyPr>
          <a:lstStyle/>
          <a:p>
            <a:pPr marL="0" algn="just"/>
            <a:r>
              <a:rPr lang="es-ES" dirty="0" smtClean="0"/>
              <a:t>Localidad y municipio de la provincia de Palencia</a:t>
            </a:r>
          </a:p>
          <a:p>
            <a:pPr marL="0" algn="just"/>
            <a:r>
              <a:rPr lang="es-ES" dirty="0" smtClean="0"/>
              <a:t>Se encuentra a 10 km de la capital de la provincia por la carretera por la carretera CL-613 (Palencia-Sahagún, salida en el km.7)</a:t>
            </a:r>
          </a:p>
          <a:p>
            <a:pPr marL="0" algn="just"/>
            <a:r>
              <a:rPr lang="es-ES" dirty="0" smtClean="0"/>
              <a:t>Su término municipal tiene una extensión de 42 km² e incluye la pedanía de </a:t>
            </a:r>
            <a:r>
              <a:rPr lang="es-ES" dirty="0" err="1" smtClean="0"/>
              <a:t>Cascón</a:t>
            </a:r>
            <a:r>
              <a:rPr lang="es-ES" dirty="0" smtClean="0"/>
              <a:t> de la Nava.</a:t>
            </a:r>
          </a:p>
          <a:p>
            <a:pPr marL="0" algn="just"/>
            <a:r>
              <a:rPr lang="es-ES" dirty="0" smtClean="0"/>
              <a:t>Limita con los municipios de Becerril de Campos por el Norte, Husillos por el Este y con </a:t>
            </a:r>
            <a:r>
              <a:rPr lang="es-ES" dirty="0" err="1" smtClean="0"/>
              <a:t>Grijota</a:t>
            </a:r>
            <a:r>
              <a:rPr lang="es-ES" dirty="0" smtClean="0"/>
              <a:t> y </a:t>
            </a:r>
            <a:r>
              <a:rPr lang="es-ES" dirty="0" err="1" smtClean="0"/>
              <a:t>Villamartín</a:t>
            </a:r>
            <a:r>
              <a:rPr lang="es-ES" dirty="0" smtClean="0"/>
              <a:t> de Campos por el Sur.</a:t>
            </a:r>
          </a:p>
          <a:p>
            <a:pPr marL="0" algn="just"/>
            <a:r>
              <a:rPr lang="es-ES" dirty="0" smtClean="0"/>
              <a:t>Tiene una población de 800 habitantes en 2007.</a:t>
            </a:r>
            <a:br>
              <a:rPr lang="es-ES" dirty="0" smtClean="0"/>
            </a:br>
            <a:endParaRPr lang="es-ES" dirty="0" smtClean="0"/>
          </a:p>
          <a:p>
            <a:pPr marL="0" algn="just"/>
            <a:endParaRPr lang="es-E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85729"/>
            <a:ext cx="8143932" cy="1071570"/>
          </a:xfrm>
        </p:spPr>
        <p:txBody>
          <a:bodyPr>
            <a:normAutofit/>
          </a:bodyPr>
          <a:lstStyle/>
          <a:p>
            <a:pPr algn="just">
              <a:buSzPct val="103000"/>
              <a:buFont typeface="Wingdings" pitchFamily="2" charset="2"/>
              <a:buChar char="q"/>
            </a:pPr>
            <a:r>
              <a:rPr lang="es-ES" sz="3200" b="1" dirty="0" smtClean="0"/>
              <a:t>Actividades previas a realizar con los alumnos</a:t>
            </a:r>
            <a:endParaRPr lang="es-ES" sz="3200" b="1" dirty="0"/>
          </a:p>
        </p:txBody>
      </p:sp>
      <p:sp>
        <p:nvSpPr>
          <p:cNvPr id="3" name="2 Subtítulo"/>
          <p:cNvSpPr>
            <a:spLocks noGrp="1"/>
          </p:cNvSpPr>
          <p:nvPr>
            <p:ph type="subTitle" idx="1"/>
          </p:nvPr>
        </p:nvSpPr>
        <p:spPr>
          <a:xfrm>
            <a:off x="642910" y="1214422"/>
            <a:ext cx="7500990" cy="4424378"/>
          </a:xfrm>
        </p:spPr>
        <p:txBody>
          <a:bodyPr/>
          <a:lstStyle/>
          <a:p>
            <a:pPr algn="just">
              <a:buFont typeface="Arial" pitchFamily="34" charset="0"/>
              <a:buChar char="•"/>
            </a:pPr>
            <a:r>
              <a:rPr lang="es-ES" dirty="0" smtClean="0">
                <a:solidFill>
                  <a:schemeClr val="tx1"/>
                </a:solidFill>
              </a:rPr>
              <a:t>Vamos a realizar este ejercicio con alumnos de cuarto curso de ESO. Puesto que en la asignatura de Historia se hace mención a la construcción del Canal de Castilla en los temas de la Ilustración en España. </a:t>
            </a:r>
          </a:p>
          <a:p>
            <a:pPr algn="just">
              <a:buFont typeface="Arial" pitchFamily="34" charset="0"/>
              <a:buChar char="•"/>
            </a:pPr>
            <a:r>
              <a:rPr lang="es-ES" dirty="0" smtClean="0">
                <a:solidFill>
                  <a:schemeClr val="tx1"/>
                </a:solidFill>
              </a:rPr>
              <a:t>Procuraremos recordar  con nuestros alumnos los  contenidos del curso tercero de la asignatura de geografía.</a:t>
            </a:r>
            <a:endParaRPr lang="es-ES"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0"/>
            <a:ext cx="8358246" cy="7478970"/>
          </a:xfrm>
          <a:prstGeom prst="rect">
            <a:avLst/>
          </a:prstGeom>
          <a:noFill/>
        </p:spPr>
        <p:txBody>
          <a:bodyPr wrap="square" rtlCol="0">
            <a:spAutoFit/>
          </a:bodyPr>
          <a:lstStyle/>
          <a:p>
            <a:pPr>
              <a:buFont typeface="Arial" pitchFamily="34" charset="0"/>
              <a:buChar char="•"/>
            </a:pPr>
            <a:r>
              <a:rPr lang="es-ES" sz="3200" dirty="0" smtClean="0"/>
              <a:t>Antes de la visita: realizaremos dos actividades</a:t>
            </a:r>
          </a:p>
          <a:p>
            <a:pPr marL="971550" lvl="1" indent="-514350">
              <a:buFont typeface="+mj-lt"/>
              <a:buAutoNum type="arabicPeriod"/>
            </a:pPr>
            <a:r>
              <a:rPr lang="es-ES" sz="3200" dirty="0" smtClean="0"/>
              <a:t>Haremos una exposición en clase sobre el Canal:</a:t>
            </a:r>
          </a:p>
          <a:p>
            <a:pPr lvl="3">
              <a:buFont typeface="Arial" pitchFamily="34" charset="0"/>
              <a:buChar char="•"/>
            </a:pPr>
            <a:r>
              <a:rPr lang="es-ES" sz="3200" dirty="0" smtClean="0"/>
              <a:t>en qué contexto o época histórica se decide su construcción</a:t>
            </a:r>
          </a:p>
          <a:p>
            <a:pPr lvl="3">
              <a:buFont typeface="Arial" pitchFamily="34" charset="0"/>
              <a:buChar char="•"/>
            </a:pPr>
            <a:r>
              <a:rPr lang="es-ES" sz="3200" dirty="0" smtClean="0"/>
              <a:t>quién lo manda construir</a:t>
            </a:r>
          </a:p>
          <a:p>
            <a:pPr lvl="3">
              <a:buFont typeface="Arial" pitchFamily="34" charset="0"/>
              <a:buChar char="•"/>
            </a:pPr>
            <a:r>
              <a:rPr lang="es-ES" sz="3200" dirty="0" smtClean="0"/>
              <a:t>qué ingenieros participan en su diseño</a:t>
            </a:r>
          </a:p>
          <a:p>
            <a:pPr lvl="3">
              <a:buFont typeface="Arial" pitchFamily="34" charset="0"/>
              <a:buChar char="•"/>
            </a:pPr>
            <a:r>
              <a:rPr lang="es-ES" sz="3200" dirty="0" smtClean="0"/>
              <a:t>cuál es su finalidad</a:t>
            </a:r>
          </a:p>
          <a:p>
            <a:pPr lvl="3">
              <a:buFont typeface="Arial" pitchFamily="34" charset="0"/>
              <a:buChar char="•"/>
            </a:pPr>
            <a:r>
              <a:rPr lang="es-ES" sz="3200" dirty="0" smtClean="0"/>
              <a:t>Para ello se recomienda la visita al sitio web </a:t>
            </a:r>
            <a:r>
              <a:rPr lang="es-ES" sz="3200" dirty="0" smtClean="0">
                <a:hlinkClick r:id="rId2"/>
              </a:rPr>
              <a:t>http://es.wikipedia.org/wiki/Canal_de_Castilla</a:t>
            </a:r>
            <a:endParaRPr lang="es-ES" sz="3200" dirty="0" smtClean="0"/>
          </a:p>
          <a:p>
            <a:pPr lvl="3">
              <a:buFont typeface="Arial" pitchFamily="34" charset="0"/>
              <a:buChar char="•"/>
            </a:pPr>
            <a:endParaRPr lang="es-ES" sz="3200" dirty="0" smtClean="0"/>
          </a:p>
          <a:p>
            <a:pPr lvl="1">
              <a:buFont typeface="Arial" pitchFamily="34" charset="0"/>
              <a:buChar char="•"/>
            </a:pPr>
            <a:endParaRPr lang="es-ES" sz="3200" dirty="0" smtClean="0"/>
          </a:p>
          <a:p>
            <a:pPr lvl="1">
              <a:buFont typeface="Arial" pitchFamily="34" charset="0"/>
              <a:buChar char="•"/>
            </a:pPr>
            <a:endParaRPr lang="es-ES" sz="3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214290"/>
            <a:ext cx="7929618" cy="6494085"/>
          </a:xfrm>
          <a:prstGeom prst="rect">
            <a:avLst/>
          </a:prstGeom>
          <a:noFill/>
        </p:spPr>
        <p:txBody>
          <a:bodyPr wrap="square" rtlCol="0">
            <a:spAutoFit/>
          </a:bodyPr>
          <a:lstStyle/>
          <a:p>
            <a:r>
              <a:rPr lang="es-ES" sz="3200" dirty="0" smtClean="0"/>
              <a:t>Para ello emplearemos diferentes recursos:</a:t>
            </a:r>
          </a:p>
          <a:p>
            <a:pPr lvl="1">
              <a:buFont typeface="Arial" pitchFamily="34" charset="0"/>
              <a:buChar char="•"/>
            </a:pPr>
            <a:r>
              <a:rPr lang="es-ES" sz="3200" dirty="0" smtClean="0"/>
              <a:t>Realizaremos una presentación de </a:t>
            </a:r>
            <a:r>
              <a:rPr lang="es-ES" sz="3200" dirty="0" err="1" smtClean="0"/>
              <a:t>power</a:t>
            </a:r>
            <a:r>
              <a:rPr lang="es-ES" sz="3200" dirty="0" smtClean="0"/>
              <a:t> </a:t>
            </a:r>
            <a:r>
              <a:rPr lang="es-ES" sz="3200" dirty="0" err="1" smtClean="0"/>
              <a:t>point</a:t>
            </a:r>
            <a:r>
              <a:rPr lang="es-ES" sz="3200" dirty="0" smtClean="0"/>
              <a:t> en la que se recogería un muestra fotográfica del Canal en la actualidad y de algunos vídeos que podemos encontrar en </a:t>
            </a:r>
            <a:r>
              <a:rPr lang="es-ES" sz="3200" dirty="0" err="1" smtClean="0"/>
              <a:t>youtube</a:t>
            </a:r>
            <a:r>
              <a:rPr lang="es-ES" sz="3200" dirty="0" smtClean="0"/>
              <a:t> sobre el canal (</a:t>
            </a:r>
            <a:r>
              <a:rPr lang="es-ES" sz="3200" dirty="0" smtClean="0">
                <a:hlinkClick r:id="rId2"/>
              </a:rPr>
              <a:t>https://www.youtube.com/watch?v=QTSnK-HzQAY </a:t>
            </a:r>
            <a:r>
              <a:rPr lang="es-ES" sz="3200" dirty="0" smtClean="0"/>
              <a:t>), concretamente la serie proyectada por TVE</a:t>
            </a:r>
          </a:p>
          <a:p>
            <a:pPr lvl="1">
              <a:buFont typeface="Arial" pitchFamily="34" charset="0"/>
              <a:buChar char="•"/>
            </a:pPr>
            <a:r>
              <a:rPr lang="es-ES" sz="3200" dirty="0" smtClean="0"/>
              <a:t>A los alumnos se les darían mapas de la zona</a:t>
            </a:r>
          </a:p>
          <a:p>
            <a:pPr lvl="1">
              <a:buFont typeface="Arial" pitchFamily="34" charset="0"/>
              <a:buChar char="•"/>
            </a:pPr>
            <a:r>
              <a:rPr lang="es-ES" sz="3200" dirty="0" smtClean="0"/>
              <a:t>Se harían diferentes lecturas sobre textos de la </a:t>
            </a:r>
            <a:r>
              <a:rPr lang="es-ES" sz="3200" dirty="0" smtClean="0"/>
              <a:t>época.</a:t>
            </a:r>
            <a:endParaRPr lang="es-ES" sz="3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pi.ning.com/files/0fwpYNjI0a9zTPPvAYnQv67Q5zrbmQ2BWG9xYgMl-IdJcENEBNBVr47PcWbh0G9ekijkE14L1bHohd332R2jwRy8Dt*LWGR8/ArcMap_GEODE_Tierra_de_Campos.jpg"/>
          <p:cNvPicPr>
            <a:picLocks noChangeAspect="1" noChangeArrowheads="1"/>
          </p:cNvPicPr>
          <p:nvPr/>
        </p:nvPicPr>
        <p:blipFill>
          <a:blip r:embed="rId2" cstate="print"/>
          <a:srcRect/>
          <a:stretch>
            <a:fillRect/>
          </a:stretch>
        </p:blipFill>
        <p:spPr bwMode="auto">
          <a:xfrm>
            <a:off x="285720" y="357166"/>
            <a:ext cx="8296275" cy="5929354"/>
          </a:xfrm>
          <a:prstGeom prst="rect">
            <a:avLst/>
          </a:prstGeom>
          <a:noFill/>
        </p:spPr>
      </p:pic>
      <p:sp>
        <p:nvSpPr>
          <p:cNvPr id="3" name="2 Título"/>
          <p:cNvSpPr>
            <a:spLocks noGrp="1"/>
          </p:cNvSpPr>
          <p:nvPr>
            <p:ph type="title"/>
          </p:nvPr>
        </p:nvSpPr>
        <p:spPr>
          <a:xfrm>
            <a:off x="285720" y="6215082"/>
            <a:ext cx="8229600" cy="642918"/>
          </a:xfrm>
        </p:spPr>
        <p:txBody>
          <a:bodyPr>
            <a:normAutofit/>
          </a:bodyPr>
          <a:lstStyle/>
          <a:p>
            <a:r>
              <a:rPr lang="es-ES" sz="3200" dirty="0" smtClean="0"/>
              <a:t>Fuente: IGME</a:t>
            </a:r>
            <a:endParaRPr lang="es-ES" sz="3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istemas y paisajes agrarios"/>
          <p:cNvPicPr>
            <a:picLocks noChangeAspect="1" noChangeArrowheads="1"/>
          </p:cNvPicPr>
          <p:nvPr/>
        </p:nvPicPr>
        <p:blipFill>
          <a:blip r:embed="rId2" cstate="print"/>
          <a:srcRect/>
          <a:stretch>
            <a:fillRect/>
          </a:stretch>
        </p:blipFill>
        <p:spPr bwMode="auto">
          <a:xfrm>
            <a:off x="357158" y="285728"/>
            <a:ext cx="8568966" cy="592933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357166"/>
            <a:ext cx="7429552" cy="4031873"/>
          </a:xfrm>
          <a:prstGeom prst="rect">
            <a:avLst/>
          </a:prstGeom>
          <a:noFill/>
        </p:spPr>
        <p:txBody>
          <a:bodyPr wrap="square" rtlCol="0">
            <a:spAutoFit/>
          </a:bodyPr>
          <a:lstStyle/>
          <a:p>
            <a:pPr marL="514350" indent="-514350" algn="just">
              <a:buFont typeface="+mj-lt"/>
              <a:buAutoNum type="arabicPeriod" startAt="2"/>
            </a:pPr>
            <a:r>
              <a:rPr lang="es-ES" sz="3200" dirty="0" smtClean="0"/>
              <a:t> Los alumnos realizaran un dossier en el que adjunten los textos (para ello se visitara esta página web </a:t>
            </a:r>
            <a:r>
              <a:rPr lang="es-ES" sz="3200" dirty="0" smtClean="0">
                <a:hlinkClick r:id="rId2"/>
              </a:rPr>
              <a:t>http://chopo.pntic.mec.es/rnavas/07_08/Canal_de_Castilla/historia.html</a:t>
            </a:r>
            <a:r>
              <a:rPr lang="es-ES" sz="3200" dirty="0" smtClean="0"/>
              <a:t>) sobre los que se ha trabajado así como los mapas que serán de diferentes temas: geológico, de cultivos, etc...)</a:t>
            </a:r>
            <a:endParaRPr lang="es-ES" sz="3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24" y="428604"/>
            <a:ext cx="7500990" cy="5509200"/>
          </a:xfrm>
          <a:prstGeom prst="rect">
            <a:avLst/>
          </a:prstGeom>
          <a:noFill/>
        </p:spPr>
        <p:txBody>
          <a:bodyPr wrap="square" rtlCol="0">
            <a:spAutoFit/>
          </a:bodyPr>
          <a:lstStyle/>
          <a:p>
            <a:pPr algn="just"/>
            <a:r>
              <a:rPr lang="es-ES" sz="3200" dirty="0" smtClean="0"/>
              <a:t>Para llevar a cabo la excursión concertaremos previamente una visita al Centro de Interpretación y museo del canal.</a:t>
            </a:r>
          </a:p>
          <a:p>
            <a:pPr marL="514350" indent="-514350" algn="just"/>
            <a:r>
              <a:rPr lang="es-ES" sz="3200" dirty="0" smtClean="0"/>
              <a:t>Aquí llevaremos a cabo dos actividades:</a:t>
            </a:r>
          </a:p>
          <a:p>
            <a:pPr marL="514350" indent="-514350" algn="just">
              <a:buFont typeface="+mj-lt"/>
              <a:buAutoNum type="arabicPeriod"/>
            </a:pPr>
            <a:r>
              <a:rPr lang="es-ES" sz="3200" dirty="0" smtClean="0"/>
              <a:t>La visita al centro propiamente dicho, que se realizará de la mano del ingeniero D. Juan Bautista de </a:t>
            </a:r>
            <a:r>
              <a:rPr lang="es-ES" sz="3200" dirty="0" err="1" smtClean="0"/>
              <a:t>Homar</a:t>
            </a:r>
            <a:r>
              <a:rPr lang="es-ES" sz="3200" dirty="0" smtClean="0"/>
              <a:t> director de las obras del canal en el último tercio del siglo XVIII y hasta 1806, quien como personaje virtual, será el encargado de guiarnos.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571480"/>
            <a:ext cx="8143932" cy="3539430"/>
          </a:xfrm>
          <a:prstGeom prst="rect">
            <a:avLst/>
          </a:prstGeom>
          <a:noFill/>
        </p:spPr>
        <p:txBody>
          <a:bodyPr wrap="square" rtlCol="0">
            <a:spAutoFit/>
          </a:bodyPr>
          <a:lstStyle/>
          <a:p>
            <a:pPr marL="514350" indent="-514350" algn="just">
              <a:buFont typeface="+mj-lt"/>
              <a:buAutoNum type="arabicPeriod" startAt="2"/>
            </a:pPr>
            <a:r>
              <a:rPr lang="es-ES" sz="3200" dirty="0" smtClean="0"/>
              <a:t>A continuación alumnos y profesores realizaran un paseo en el barco “Juan de </a:t>
            </a:r>
            <a:r>
              <a:rPr lang="es-ES" sz="3200" dirty="0" err="1" smtClean="0"/>
              <a:t>Homar</a:t>
            </a:r>
            <a:r>
              <a:rPr lang="es-ES" sz="3200" dirty="0" smtClean="0"/>
              <a:t>”, a lo largo del canal. El paseo está programado desde el centro de interpretación y es acompañado por un guía que dará información sobre lo que se está viendo.</a:t>
            </a:r>
            <a:endParaRPr lang="es-ES" sz="3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357166"/>
            <a:ext cx="8358246" cy="5016758"/>
          </a:xfrm>
          <a:prstGeom prst="rect">
            <a:avLst/>
          </a:prstGeom>
          <a:noFill/>
        </p:spPr>
        <p:txBody>
          <a:bodyPr wrap="square" rtlCol="0">
            <a:spAutoFit/>
          </a:bodyPr>
          <a:lstStyle/>
          <a:p>
            <a:pPr algn="just"/>
            <a:r>
              <a:rPr lang="es-ES" sz="3200" dirty="0" smtClean="0"/>
              <a:t>Como actividades finales se propone</a:t>
            </a:r>
          </a:p>
          <a:p>
            <a:pPr marL="514350" indent="-514350" algn="just">
              <a:buFont typeface="+mj-lt"/>
              <a:buAutoNum type="arabicPeriod"/>
            </a:pPr>
            <a:r>
              <a:rPr lang="es-ES" sz="3200" dirty="0" smtClean="0"/>
              <a:t>Un comentario de cómo el canal de Castilla ha cambiado el paisaje introduciendo el regadío.</a:t>
            </a:r>
          </a:p>
          <a:p>
            <a:pPr marL="514350" indent="-514350" algn="just">
              <a:buFont typeface="+mj-lt"/>
              <a:buAutoNum type="arabicPeriod"/>
            </a:pPr>
            <a:r>
              <a:rPr lang="es-ES" sz="3200" dirty="0" smtClean="0"/>
              <a:t> Un resumen-comentario sobre la visita y</a:t>
            </a:r>
          </a:p>
          <a:p>
            <a:pPr marL="514350" indent="-514350" algn="just">
              <a:buFont typeface="+mj-lt"/>
              <a:buAutoNum type="arabicPeriod"/>
            </a:pPr>
            <a:r>
              <a:rPr lang="es-ES" sz="3200" dirty="0" smtClean="0"/>
              <a:t>Una breve teatralización siguiendo el esquema del personaje virtual Juan de </a:t>
            </a:r>
            <a:r>
              <a:rPr lang="es-ES" sz="3200" dirty="0" err="1" smtClean="0"/>
              <a:t>Homar</a:t>
            </a:r>
            <a:r>
              <a:rPr lang="es-ES" sz="3200" dirty="0" smtClean="0"/>
              <a:t>, sobre la vida cotidiana en los pueblos del canal ( horarios, comidas, oficios…). Para ello pediremos la ayuda y colaboración de los profesores de Lengua Castellana.</a:t>
            </a:r>
            <a:endParaRPr lang="es-ES" sz="3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214414" y="1285860"/>
            <a:ext cx="4572000" cy="1754326"/>
          </a:xfrm>
          <a:prstGeom prst="rect">
            <a:avLst/>
          </a:prstGeom>
        </p:spPr>
        <p:txBody>
          <a:bodyPr>
            <a:spAutoFit/>
          </a:bodyPr>
          <a:lstStyle/>
          <a:p>
            <a:r>
              <a:rPr lang="es-ES" dirty="0" smtClean="0"/>
              <a:t>«Escudo de </a:t>
            </a:r>
            <a:r>
              <a:rPr lang="es-ES" dirty="0" err="1" smtClean="0"/>
              <a:t>Villaumbrales</a:t>
            </a:r>
            <a:r>
              <a:rPr lang="es-ES" dirty="0" smtClean="0"/>
              <a:t> (Palencia)» de </a:t>
            </a:r>
            <a:r>
              <a:rPr lang="es-ES" dirty="0" err="1" smtClean="0"/>
              <a:t>Erlenmeyer</a:t>
            </a:r>
            <a:r>
              <a:rPr lang="es-ES" dirty="0" smtClean="0"/>
              <a:t>. Disponible bajo la licencia CC BY-SA 3.0 vía </a:t>
            </a:r>
            <a:r>
              <a:rPr lang="es-ES" dirty="0" err="1" smtClean="0"/>
              <a:t>Wikimedia</a:t>
            </a:r>
            <a:r>
              <a:rPr lang="es-ES" dirty="0" smtClean="0"/>
              <a:t> </a:t>
            </a:r>
            <a:r>
              <a:rPr lang="es-ES" dirty="0" err="1" smtClean="0"/>
              <a:t>Commons</a:t>
            </a:r>
            <a:r>
              <a:rPr lang="es-ES" dirty="0" smtClean="0"/>
              <a:t> - http://commons.wikimedia.org/wiki/File:Escudo_de_Villaumbrales_(Palencia).svg#/media/File:Escudo_de_Villaumbrales_(Palencia).svg</a:t>
            </a:r>
            <a:endParaRPr lang="es-ES" dirty="0"/>
          </a:p>
        </p:txBody>
      </p:sp>
      <p:sp>
        <p:nvSpPr>
          <p:cNvPr id="7" name="6 CuadroTexto"/>
          <p:cNvSpPr txBox="1"/>
          <p:nvPr/>
        </p:nvSpPr>
        <p:spPr>
          <a:xfrm>
            <a:off x="1214414" y="500042"/>
            <a:ext cx="6000792" cy="646331"/>
          </a:xfrm>
          <a:prstGeom prst="rect">
            <a:avLst/>
          </a:prstGeom>
          <a:noFill/>
        </p:spPr>
        <p:txBody>
          <a:bodyPr wrap="square" rtlCol="0">
            <a:spAutoFit/>
          </a:bodyPr>
          <a:lstStyle/>
          <a:p>
            <a:r>
              <a:rPr lang="es-ES" dirty="0" smtClean="0"/>
              <a:t>Fuentes y autores de algunas de las imágenes incluidas en este trabajo:</a:t>
            </a:r>
            <a:endParaRPr lang="es-ES" dirty="0"/>
          </a:p>
        </p:txBody>
      </p:sp>
      <p:sp>
        <p:nvSpPr>
          <p:cNvPr id="4" name="3 CuadroTexto"/>
          <p:cNvSpPr txBox="1"/>
          <p:nvPr/>
        </p:nvSpPr>
        <p:spPr>
          <a:xfrm>
            <a:off x="1214414" y="3214686"/>
            <a:ext cx="4857784" cy="2308324"/>
          </a:xfrm>
          <a:prstGeom prst="rect">
            <a:avLst/>
          </a:prstGeom>
          <a:noFill/>
        </p:spPr>
        <p:txBody>
          <a:bodyPr wrap="square" rtlCol="0">
            <a:spAutoFit/>
          </a:bodyPr>
          <a:lstStyle/>
          <a:p>
            <a:r>
              <a:rPr lang="es-ES" dirty="0" smtClean="0"/>
              <a:t>Foto iglesia de S. Juan «Villaumbrales20130517142426P1170502» de </a:t>
            </a:r>
            <a:r>
              <a:rPr lang="es-ES" dirty="0" err="1" smtClean="0"/>
              <a:t>Rowanwindwhistler</a:t>
            </a:r>
            <a:r>
              <a:rPr lang="es-ES" dirty="0" smtClean="0"/>
              <a:t> - Trabajo propio. Disponible bajo la licencia CC BY-SA 3.0 vía </a:t>
            </a:r>
            <a:r>
              <a:rPr lang="es-ES" dirty="0" err="1" smtClean="0"/>
              <a:t>Wikimedia</a:t>
            </a:r>
            <a:r>
              <a:rPr lang="es-ES" dirty="0" smtClean="0"/>
              <a:t> </a:t>
            </a:r>
            <a:r>
              <a:rPr lang="es-ES" dirty="0" err="1" smtClean="0"/>
              <a:t>Commons</a:t>
            </a:r>
            <a:r>
              <a:rPr lang="es-ES" dirty="0" smtClean="0"/>
              <a:t> - http://commons.wikimedia.org/wiki/File:Villaumbrales20130517142426P1170502.jpg#/media/File:Villaumbrales20130517142426P1170502.jpg</a:t>
            </a:r>
            <a:endParaRPr lang="es-E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583254"/>
          </a:xfrm>
        </p:spPr>
        <p:txBody>
          <a:bodyPr>
            <a:normAutofit/>
          </a:bodyPr>
          <a:lstStyle/>
          <a:p>
            <a:pPr algn="just">
              <a:buFont typeface="Arial" pitchFamily="34" charset="0"/>
              <a:buChar char="•"/>
            </a:pPr>
            <a:r>
              <a:rPr lang="es-ES" sz="3200" dirty="0" smtClean="0"/>
              <a:t>El nombre de </a:t>
            </a:r>
            <a:r>
              <a:rPr lang="es-ES" sz="3200" dirty="0" err="1" smtClean="0"/>
              <a:t>Villaumbrales</a:t>
            </a:r>
            <a:r>
              <a:rPr lang="es-ES" sz="3200" dirty="0" smtClean="0"/>
              <a:t> proviene del castellano antiguo de </a:t>
            </a:r>
            <a:r>
              <a:rPr lang="es-ES" sz="3200" b="1" dirty="0" smtClean="0"/>
              <a:t>olmeda</a:t>
            </a:r>
            <a:r>
              <a:rPr lang="es-ES" sz="3200" dirty="0" smtClean="0"/>
              <a:t> en concreto ya que esta villa tiene su denominación como “villa de los olmos”, después denominada </a:t>
            </a:r>
            <a:r>
              <a:rPr lang="es-ES" sz="3200" b="1" dirty="0" err="1" smtClean="0"/>
              <a:t>Villaulmerales</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ubtítulo"/>
          <p:cNvSpPr>
            <a:spLocks noGrp="1"/>
          </p:cNvSpPr>
          <p:nvPr>
            <p:ph type="subTitle" idx="1"/>
          </p:nvPr>
        </p:nvSpPr>
        <p:spPr>
          <a:xfrm>
            <a:off x="1214414" y="1357298"/>
            <a:ext cx="6400800" cy="3929090"/>
          </a:xfrm>
        </p:spPr>
        <p:txBody>
          <a:bodyPr>
            <a:noAutofit/>
          </a:bodyPr>
          <a:lstStyle/>
          <a:p>
            <a:pPr algn="just">
              <a:buFont typeface="Arial" pitchFamily="34" charset="0"/>
              <a:buChar char="•"/>
            </a:pPr>
            <a:r>
              <a:rPr lang="es-ES" dirty="0" smtClean="0">
                <a:solidFill>
                  <a:schemeClr val="tx1"/>
                </a:solidFill>
              </a:rPr>
              <a:t>Cuenta con un patrimonio natural y artístico interesante:</a:t>
            </a:r>
          </a:p>
          <a:p>
            <a:pPr algn="just">
              <a:buFont typeface="Arial" pitchFamily="34" charset="0"/>
              <a:buChar char="•"/>
            </a:pPr>
            <a:r>
              <a:rPr lang="es-ES" dirty="0" smtClean="0">
                <a:solidFill>
                  <a:schemeClr val="tx1"/>
                </a:solidFill>
              </a:rPr>
              <a:t>La iglesia parroquial de San Juan, con uno de los órganos inventariados en la provincia de </a:t>
            </a:r>
            <a:r>
              <a:rPr lang="es-ES" dirty="0" smtClean="0">
                <a:solidFill>
                  <a:schemeClr val="tx1"/>
                </a:solidFill>
              </a:rPr>
              <a:t>Palencia.</a:t>
            </a:r>
            <a:endParaRPr lang="es-ES" dirty="0" smtClean="0">
              <a:solidFill>
                <a:schemeClr val="tx1"/>
              </a:solidFill>
            </a:endParaRPr>
          </a:p>
          <a:p>
            <a:pPr algn="just">
              <a:buFont typeface="Arial" pitchFamily="34" charset="0"/>
              <a:buChar char="•"/>
            </a:pPr>
            <a:r>
              <a:rPr lang="es-ES" dirty="0" smtClean="0">
                <a:solidFill>
                  <a:schemeClr val="tx1"/>
                </a:solidFill>
              </a:rPr>
              <a:t> Así </a:t>
            </a:r>
            <a:r>
              <a:rPr lang="es-ES" dirty="0" smtClean="0">
                <a:solidFill>
                  <a:schemeClr val="tx1"/>
                </a:solidFill>
              </a:rPr>
              <a:t>como un elemento que le da un carácter especial: el Canal de Castilla</a:t>
            </a:r>
            <a:endParaRPr lang="es-ES"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143512"/>
            <a:ext cx="8229600" cy="1143000"/>
          </a:xfrm>
        </p:spPr>
        <p:txBody>
          <a:bodyPr>
            <a:normAutofit/>
          </a:bodyPr>
          <a:lstStyle/>
          <a:p>
            <a:r>
              <a:rPr lang="es-ES" sz="1600" dirty="0" smtClean="0"/>
              <a:t>«Ayuntamiento de </a:t>
            </a:r>
            <a:r>
              <a:rPr lang="es-ES" sz="1600" dirty="0" err="1" smtClean="0"/>
              <a:t>Villaumbrales</a:t>
            </a:r>
            <a:r>
              <a:rPr lang="es-ES" sz="1600" dirty="0" smtClean="0"/>
              <a:t>» de </a:t>
            </a:r>
            <a:r>
              <a:rPr lang="es-ES" sz="1600" dirty="0" err="1" smtClean="0"/>
              <a:t>Uviein</a:t>
            </a:r>
            <a:r>
              <a:rPr lang="es-ES" sz="1600" dirty="0" smtClean="0"/>
              <a:t> - Trabajo propio. Disponible bajo la licencia CC BY-SA 4.0 vía </a:t>
            </a:r>
            <a:r>
              <a:rPr lang="es-ES" sz="1600" dirty="0" err="1" smtClean="0"/>
              <a:t>Wikimedia</a:t>
            </a:r>
            <a:r>
              <a:rPr lang="es-ES" sz="1600" dirty="0" smtClean="0"/>
              <a:t> </a:t>
            </a:r>
            <a:r>
              <a:rPr lang="es-ES" sz="1600" dirty="0" err="1" smtClean="0"/>
              <a:t>Commons</a:t>
            </a:r>
            <a:r>
              <a:rPr lang="es-ES" sz="1600" dirty="0" smtClean="0"/>
              <a:t> - http://commons.wikimedia.org/wiki/File:Ayuntamiento_de_Villaumbrales.JPG#/media/File:Ayuntamiento_de_Villaumbrales.JPG</a:t>
            </a:r>
            <a:endParaRPr lang="es-ES" sz="1600" dirty="0"/>
          </a:p>
        </p:txBody>
      </p:sp>
      <p:pic>
        <p:nvPicPr>
          <p:cNvPr id="19458" name="Picture 2" descr="C:\Users\MariaDolores\Downloads\Ayuntamiento_de_Villaumbrales.jpg"/>
          <p:cNvPicPr>
            <a:picLocks noGrp="1" noChangeAspect="1" noChangeArrowheads="1"/>
          </p:cNvPicPr>
          <p:nvPr>
            <p:ph idx="1"/>
          </p:nvPr>
        </p:nvPicPr>
        <p:blipFill>
          <a:blip r:embed="rId2" cstate="print"/>
          <a:srcRect/>
          <a:stretch>
            <a:fillRect/>
          </a:stretch>
        </p:blipFill>
        <p:spPr bwMode="auto">
          <a:xfrm>
            <a:off x="1214414" y="571480"/>
            <a:ext cx="6788945" cy="4525963"/>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aDolores\Downloads\Villaumbrales20130517142426P1170502.jpg"/>
          <p:cNvPicPr>
            <a:picLocks noGrp="1" noChangeAspect="1" noChangeArrowheads="1"/>
          </p:cNvPicPr>
          <p:nvPr>
            <p:ph idx="1"/>
          </p:nvPr>
        </p:nvPicPr>
        <p:blipFill>
          <a:blip r:embed="rId2" cstate="print"/>
          <a:srcRect/>
          <a:stretch>
            <a:fillRect/>
          </a:stretch>
        </p:blipFill>
        <p:spPr bwMode="auto">
          <a:xfrm>
            <a:off x="755576" y="332656"/>
            <a:ext cx="7500990" cy="5786454"/>
          </a:xfrm>
          <a:prstGeom prst="rect">
            <a:avLst/>
          </a:prstGeom>
          <a:noFill/>
        </p:spPr>
      </p:pic>
      <p:sp>
        <p:nvSpPr>
          <p:cNvPr id="4" name="3 CuadroTexto"/>
          <p:cNvSpPr txBox="1"/>
          <p:nvPr/>
        </p:nvSpPr>
        <p:spPr>
          <a:xfrm>
            <a:off x="2555776" y="6273225"/>
            <a:ext cx="3429024" cy="584775"/>
          </a:xfrm>
          <a:prstGeom prst="rect">
            <a:avLst/>
          </a:prstGeom>
          <a:noFill/>
        </p:spPr>
        <p:txBody>
          <a:bodyPr wrap="square" rtlCol="0">
            <a:spAutoFit/>
          </a:bodyPr>
          <a:lstStyle/>
          <a:p>
            <a:pPr algn="ctr"/>
            <a:r>
              <a:rPr lang="es-ES" sz="3200" dirty="0" smtClean="0"/>
              <a:t>Iglesia de San Juan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072230"/>
          </a:xfrm>
        </p:spPr>
        <p:txBody>
          <a:bodyPr>
            <a:noAutofit/>
          </a:bodyPr>
          <a:lstStyle/>
          <a:p>
            <a:pPr algn="just">
              <a:buNone/>
            </a:pPr>
            <a:r>
              <a:rPr lang="es-ES" dirty="0" smtClean="0"/>
              <a:t>Iglesia de San Juan</a:t>
            </a:r>
          </a:p>
          <a:p>
            <a:pPr algn="just"/>
            <a:r>
              <a:rPr lang="es-ES" dirty="0" smtClean="0"/>
              <a:t>Fue construida en el siglo XIII en piedra y ladrillo. Cuenta con amplias reformas renacentistas en el siglo XVI, y sobre todo barrocas, en torno al año 1700.</a:t>
            </a:r>
          </a:p>
          <a:p>
            <a:pPr algn="just"/>
            <a:r>
              <a:rPr lang="es-ES" dirty="0" smtClean="0"/>
              <a:t>Consta de una sola </a:t>
            </a:r>
            <a:r>
              <a:rPr lang="es-ES" dirty="0" smtClean="0"/>
              <a:t>nave con </a:t>
            </a:r>
            <a:r>
              <a:rPr lang="es-ES" dirty="0" smtClean="0"/>
              <a:t>crucero, con columnas adosadas que soportan arcos apuntados, cubriéndose con bóvedas de arista en la nave y en </a:t>
            </a:r>
            <a:r>
              <a:rPr lang="es-ES" dirty="0" smtClean="0"/>
              <a:t>los brazos del </a:t>
            </a:r>
            <a:r>
              <a:rPr lang="es-ES" dirty="0" smtClean="0"/>
              <a:t>crucero, </a:t>
            </a:r>
            <a:r>
              <a:rPr lang="es-ES" dirty="0" smtClean="0"/>
              <a:t>con </a:t>
            </a:r>
            <a:r>
              <a:rPr lang="es-ES" dirty="0" smtClean="0"/>
              <a:t>crucería </a:t>
            </a:r>
            <a:r>
              <a:rPr lang="es-ES" dirty="0" smtClean="0"/>
              <a:t>estrellada, </a:t>
            </a:r>
            <a:r>
              <a:rPr lang="es-ES" dirty="0" smtClean="0"/>
              <a:t>y cúpula rebajada en el centro. La capilla mayor se cubre con bóveda de cañón con lunetos.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rmAutofit fontScale="92500" lnSpcReduction="10000"/>
          </a:bodyPr>
          <a:lstStyle/>
          <a:p>
            <a:pPr algn="just"/>
            <a:r>
              <a:rPr lang="es-ES" dirty="0" smtClean="0"/>
              <a:t>La sacristía, adosada a la nave, lado de la epístola, lleva encima de ella otra planta para servicios. El coro, en alto, a los pies. Es aquí donde se encuentra el órgano, del que hablaremos más adelante.</a:t>
            </a:r>
          </a:p>
          <a:p>
            <a:pPr algn="just"/>
            <a:r>
              <a:rPr lang="es-ES" dirty="0" smtClean="0"/>
              <a:t>La portada principal, adosada a la nave, lado de la epístola decorada, gótica, siglo XIII, con tres arquivoltas apuntadas, protegida por un pórtico apoyado en tres esbeltas columnas, cubierta con artesonado inspirado en el arte mudéjar. Lleva otra sencilla portada, situada frente a ésta, adosada a la nave, lado del evangelio. La torre, de piedra, de cuatro cuerpos, a los pies.</a:t>
            </a:r>
          </a:p>
          <a:p>
            <a:endParaRPr lang="es-ES" dirty="0" smtClean="0"/>
          </a:p>
          <a:p>
            <a:endParaRPr lang="es-E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500702"/>
            <a:ext cx="8229600" cy="1143000"/>
          </a:xfrm>
        </p:spPr>
        <p:txBody>
          <a:bodyPr>
            <a:normAutofit fontScale="90000"/>
          </a:bodyPr>
          <a:lstStyle/>
          <a:p>
            <a:r>
              <a:rPr lang="es-ES" sz="1200" dirty="0" smtClean="0"/>
              <a:t/>
            </a:r>
            <a:br>
              <a:rPr lang="es-ES" sz="1200" dirty="0" smtClean="0"/>
            </a:br>
            <a:r>
              <a:rPr lang="es-ES" sz="3200" dirty="0" smtClean="0"/>
              <a:t>Fachada lateral iglesia de S. Juan</a:t>
            </a:r>
            <a:r>
              <a:rPr lang="es-ES" sz="1200" dirty="0" smtClean="0"/>
              <a:t/>
            </a:r>
            <a:br>
              <a:rPr lang="es-ES" sz="1200" dirty="0" smtClean="0"/>
            </a:br>
            <a:r>
              <a:rPr lang="es-ES" sz="1200" dirty="0" smtClean="0"/>
              <a:t>&lt;a </a:t>
            </a:r>
            <a:r>
              <a:rPr lang="es-ES" sz="1200" dirty="0" err="1" smtClean="0"/>
              <a:t>href</a:t>
            </a:r>
            <a:r>
              <a:rPr lang="es-ES" sz="1200" dirty="0" smtClean="0"/>
              <a:t>="http://www.minube.com/fotos/rincon/402691/2348651" </a:t>
            </a:r>
            <a:r>
              <a:rPr lang="es-ES" sz="1200" dirty="0" err="1" smtClean="0"/>
              <a:t>title</a:t>
            </a:r>
            <a:r>
              <a:rPr lang="es-ES" sz="1200" dirty="0" smtClean="0"/>
              <a:t>="Iglesia de San Juan </a:t>
            </a:r>
            <a:r>
              <a:rPr lang="es-ES" sz="1200" dirty="0" err="1" smtClean="0"/>
              <a:t>Villaumbrales</a:t>
            </a:r>
            <a:r>
              <a:rPr lang="es-ES" sz="1200" dirty="0" smtClean="0"/>
              <a:t> 2348651"&gt; &lt;</a:t>
            </a:r>
            <a:r>
              <a:rPr lang="es-ES" sz="1200" dirty="0" err="1" smtClean="0"/>
              <a:t>img</a:t>
            </a:r>
            <a:r>
              <a:rPr lang="es-ES" sz="1200" dirty="0" smtClean="0"/>
              <a:t> </a:t>
            </a:r>
            <a:r>
              <a:rPr lang="es-ES" sz="1200" dirty="0" err="1" smtClean="0"/>
              <a:t>alt</a:t>
            </a:r>
            <a:r>
              <a:rPr lang="es-ES" sz="1200" dirty="0" smtClean="0"/>
              <a:t>="Iglesia de San Juan </a:t>
            </a:r>
            <a:r>
              <a:rPr lang="es-ES" sz="1200" dirty="0" err="1" smtClean="0"/>
              <a:t>Villaumbrales</a:t>
            </a:r>
            <a:r>
              <a:rPr lang="es-ES" sz="1200" dirty="0" smtClean="0"/>
              <a:t> 2348651" </a:t>
            </a:r>
            <a:r>
              <a:rPr lang="es-ES" sz="1200" dirty="0" err="1" smtClean="0"/>
              <a:t>src</a:t>
            </a:r>
            <a:r>
              <a:rPr lang="es-ES" sz="1200" dirty="0" smtClean="0"/>
              <a:t>="http://esphoto980x880.mnstatic.com/iglesia-de-san-juan_2348651.jpg"/&gt; &lt;/a&gt; &lt;</a:t>
            </a:r>
            <a:r>
              <a:rPr lang="es-ES" sz="1200" dirty="0" err="1" smtClean="0"/>
              <a:t>br</a:t>
            </a:r>
            <a:r>
              <a:rPr lang="es-ES" sz="1200" dirty="0" smtClean="0"/>
              <a:t>&gt; &lt;a </a:t>
            </a:r>
            <a:r>
              <a:rPr lang="es-ES" sz="1200" dirty="0" err="1" smtClean="0"/>
              <a:t>href</a:t>
            </a:r>
            <a:r>
              <a:rPr lang="es-ES" sz="1200" dirty="0" smtClean="0"/>
              <a:t>="http://www.minube.com/rincon/iglesia-de-san-juan-a402691" </a:t>
            </a:r>
            <a:r>
              <a:rPr lang="es-ES" sz="1200" dirty="0" err="1" smtClean="0"/>
              <a:t>title</a:t>
            </a:r>
            <a:r>
              <a:rPr lang="es-ES" sz="1200" dirty="0" smtClean="0"/>
              <a:t>="Iglesia de San Juan"&gt;Iglesia de San Juan&lt;/a&gt; - &lt;a </a:t>
            </a:r>
            <a:r>
              <a:rPr lang="es-ES" sz="1200" dirty="0" err="1" smtClean="0"/>
              <a:t>href</a:t>
            </a:r>
            <a:r>
              <a:rPr lang="es-ES" sz="1200" dirty="0" smtClean="0"/>
              <a:t>="http://www.minube.com/" </a:t>
            </a:r>
            <a:r>
              <a:rPr lang="es-ES" sz="1200" dirty="0" err="1" smtClean="0"/>
              <a:t>title</a:t>
            </a:r>
            <a:r>
              <a:rPr lang="es-ES" sz="1200" dirty="0" smtClean="0"/>
              <a:t>="Donde empiezan y terminan tus viajes - Minube.com"&gt;Minube.com&lt;/a&gt;</a:t>
            </a:r>
            <a:r>
              <a:rPr lang="es-ES" sz="1400" dirty="0" smtClean="0"/>
              <a:t/>
            </a:r>
            <a:br>
              <a:rPr lang="es-ES" sz="1400" dirty="0" smtClean="0"/>
            </a:br>
            <a:endParaRPr lang="es-ES" sz="1400" dirty="0"/>
          </a:p>
        </p:txBody>
      </p:sp>
      <p:pic>
        <p:nvPicPr>
          <p:cNvPr id="2050" name="Picture 2" descr="C:\Users\MariaDolores\Desktop\Curso  Tierra de Campos\iglesia_de_san_juan_-_villaumbrales_1.jpg"/>
          <p:cNvPicPr>
            <a:picLocks noGrp="1" noChangeAspect="1" noChangeArrowheads="1"/>
          </p:cNvPicPr>
          <p:nvPr>
            <p:ph idx="1"/>
          </p:nvPr>
        </p:nvPicPr>
        <p:blipFill>
          <a:blip r:embed="rId2" cstate="print"/>
          <a:srcRect/>
          <a:stretch>
            <a:fillRect/>
          </a:stretch>
        </p:blipFill>
        <p:spPr bwMode="auto">
          <a:xfrm>
            <a:off x="1214414" y="285728"/>
            <a:ext cx="6761006" cy="4786346"/>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998</Words>
  <Application>Microsoft Office PowerPoint</Application>
  <PresentationFormat>Presentación en pantalla (4:3)</PresentationFormat>
  <Paragraphs>67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Trabajo Curso “Tierra de Campos” </vt:lpstr>
      <vt:lpstr>Diapositiva 2</vt:lpstr>
      <vt:lpstr>El nombre de Villaumbrales proviene del castellano antiguo de olmeda en concreto ya que esta villa tiene su denominación como “villa de los olmos”, después denominada Villaulmerales.</vt:lpstr>
      <vt:lpstr>Diapositiva 4</vt:lpstr>
      <vt:lpstr>«Ayuntamiento de Villaumbrales» de Uviein - Trabajo propio. Disponible bajo la licencia CC BY-SA 4.0 vía Wikimedia Commons - http://commons.wikimedia.org/wiki/File:Ayuntamiento_de_Villaumbrales.JPG#/media/File:Ayuntamiento_de_Villaumbrales.JPG</vt:lpstr>
      <vt:lpstr>Diapositiva 6</vt:lpstr>
      <vt:lpstr>Diapositiva 7</vt:lpstr>
      <vt:lpstr>Diapositiva 8</vt:lpstr>
      <vt:lpstr> Fachada lateral iglesia de S. Juan &lt;a href="http://www.minube.com/fotos/rincon/402691/2348651" title="Iglesia de San Juan Villaumbrales 2348651"&gt; &lt;img alt="Iglesia de San Juan Villaumbrales 2348651" src="http://esphoto980x880.mnstatic.com/iglesia-de-san-juan_2348651.jpg"/&gt; &lt;/a&gt; &lt;br&gt; &lt;a href="http://www.minube.com/rincon/iglesia-de-san-juan-a402691" title="Iglesia de San Juan"&gt;Iglesia de San Juan&lt;/a&gt; - &lt;a href="http://www.minube.com/" title="Donde empiezan y terminan tus viajes - Minube.com"&gt;Minube.com&lt;/a&gt; </vt:lpstr>
      <vt:lpstr>Diapositiva 10</vt:lpstr>
      <vt:lpstr>&lt;a href="http://www.minube.com/fotos/rincon/402691/2348651" title="Iglesia de San Juan Villaumbrales 2348651"&gt; &lt;img alt="Iglesia de San Juan Villaumbrales 2348651" src="http://esphoto980x880.mnstatic.com/iglesia-de-san-juan_2348651.jpg"/&gt; &lt;/a&gt; &lt;br&gt; &lt;a href="http://www.minube.com/rincon/iglesia-de-san-juan-a402691" title="Iglesia de San Juan"&gt;Iglesia de San Juan&lt;/a&gt; - &lt;a href="http://www.minube.com/" title="Donde empiezan y terminan tus viajes - Minube.com"&gt;Minube.com&lt;/a&gt;</vt:lpstr>
      <vt:lpstr>Interior iglesia S. Juan nave cubierta con un artesonado  mudéjar (foto web oficial Ayuntamiento Villaumbrales)</vt:lpstr>
      <vt:lpstr>Diapositiva 13</vt:lpstr>
      <vt:lpstr>Diapositiva 14</vt:lpstr>
      <vt:lpstr>Diapositiva 15</vt:lpstr>
      <vt:lpstr>Diapositiva 16</vt:lpstr>
      <vt:lpstr>Diapositiva 17</vt:lpstr>
      <vt:lpstr>Diapositiva 18</vt:lpstr>
      <vt:lpstr>Diapositiva 19</vt:lpstr>
      <vt:lpstr>Actividades previas a realizar con los alumnos</vt:lpstr>
      <vt:lpstr>Diapositiva 21</vt:lpstr>
      <vt:lpstr>Diapositiva 22</vt:lpstr>
      <vt:lpstr>Fuente: IGME</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Dolores martínez ruiz</dc:creator>
  <cp:lastModifiedBy>Acer</cp:lastModifiedBy>
  <cp:revision>6</cp:revision>
  <dcterms:created xsi:type="dcterms:W3CDTF">2015-04-22T16:17:47Z</dcterms:created>
  <dcterms:modified xsi:type="dcterms:W3CDTF">2015-04-27T14:42:44Z</dcterms:modified>
</cp:coreProperties>
</file>