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3"/>
  </p:notesMasterIdLst>
  <p:sldIdLst>
    <p:sldId id="371" r:id="rId2"/>
    <p:sldId id="290" r:id="rId3"/>
    <p:sldId id="258" r:id="rId4"/>
    <p:sldId id="273" r:id="rId5"/>
    <p:sldId id="282" r:id="rId6"/>
    <p:sldId id="296" r:id="rId7"/>
    <p:sldId id="297" r:id="rId8"/>
    <p:sldId id="370" r:id="rId9"/>
    <p:sldId id="286" r:id="rId10"/>
    <p:sldId id="268" r:id="rId11"/>
    <p:sldId id="292" r:id="rId12"/>
    <p:sldId id="305" r:id="rId13"/>
    <p:sldId id="360" r:id="rId14"/>
    <p:sldId id="303" r:id="rId15"/>
    <p:sldId id="315" r:id="rId16"/>
    <p:sldId id="301" r:id="rId17"/>
    <p:sldId id="373" r:id="rId18"/>
    <p:sldId id="287" r:id="rId19"/>
    <p:sldId id="337" r:id="rId20"/>
    <p:sldId id="322" r:id="rId21"/>
    <p:sldId id="332" r:id="rId22"/>
    <p:sldId id="270" r:id="rId23"/>
    <p:sldId id="275" r:id="rId24"/>
    <p:sldId id="271" r:id="rId25"/>
    <p:sldId id="362" r:id="rId26"/>
    <p:sldId id="372" r:id="rId27"/>
    <p:sldId id="363" r:id="rId28"/>
    <p:sldId id="316" r:id="rId29"/>
    <p:sldId id="329" r:id="rId30"/>
    <p:sldId id="336" r:id="rId31"/>
    <p:sldId id="266" r:id="rId3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38" autoAdjust="0"/>
  </p:normalViewPr>
  <p:slideViewPr>
    <p:cSldViewPr>
      <p:cViewPr>
        <p:scale>
          <a:sx n="77" d="100"/>
          <a:sy n="77" d="100"/>
        </p:scale>
        <p:origin x="-1176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469D0-9F72-4CD9-AAB2-E6F2711864E8}" type="datetimeFigureOut">
              <a:rPr lang="es-ES" smtClean="0"/>
              <a:pPr/>
              <a:t>31/01/2020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6B2FF-A18A-47E2-AE4C-C4CFE3BEEAC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6795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6B2FF-A18A-47E2-AE4C-C4CFE3BEEAC1}" type="slidenum">
              <a:rPr lang="es-ES" smtClean="0"/>
              <a:pPr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1670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6B2FF-A18A-47E2-AE4C-C4CFE3BEEAC1}" type="slidenum">
              <a:rPr lang="es-ES" smtClean="0"/>
              <a:pPr/>
              <a:t>26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6B2FF-A18A-47E2-AE4C-C4CFE3BEEAC1}" type="slidenum">
              <a:rPr lang="es-ES" smtClean="0"/>
              <a:pPr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2728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Terminarias</a:t>
            </a:r>
            <a:r>
              <a:rPr lang="es-ES" dirty="0"/>
              <a:t> tú con esta parte y después el cierre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6B2FF-A18A-47E2-AE4C-C4CFE3BEEAC1}" type="slidenum">
              <a:rPr lang="es-ES" smtClean="0"/>
              <a:pPr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8014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31/01/2020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9 Rectángulo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31/01/2020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31/01/2020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31/01/2020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31/01/2020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31/01/2020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31/01/2020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31/01/2020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31/01/2020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Curso Piloto: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5" name="4 Rectángulo"/>
          <p:cNvSpPr/>
          <p:nvPr userDrawn="1"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31/01/2020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2" name="11 Rectángulo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7A847CFC-816F-41D0-AAC0-9BF4FEBC753E}" type="datetimeFigureOut">
              <a:rPr lang="es-ES" smtClean="0"/>
              <a:pPr/>
              <a:t>31/01/2020</a:t>
            </a:fld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Rectángulo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7A847CFC-816F-41D0-AAC0-9BF4FEBC753E}" type="datetimeFigureOut">
              <a:rPr lang="es-ES" smtClean="0"/>
              <a:pPr/>
              <a:t>31/01/2020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hyperlink" Target="../Videos/FEEDBACK_DESTRUCTIVO_Margaret_Thatcher(youtube.com).mp4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../Videos/como%20motivar%20a%20tus%20comerciales%20(El%20a&#241;o%20de%20la%20garrapata).mov" TargetMode="External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hyperlink" Target="../Videos/NICK_VUJICIC%20Motivaci&#243;n.mp4" TargetMode="Externa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Carlos\Curro\Formaci&#243;n%20Art&#237;stica\Videos\Queen%20%20%20The%20Show%20Must%20Go%20On%20(Audio).mov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Presentación</a:t>
            </a:r>
          </a:p>
        </p:txBody>
      </p:sp>
      <p:pic>
        <p:nvPicPr>
          <p:cNvPr id="7" name="6 Imagen" descr="Macintosh HD:Users:luismiguelguerraabril:Documents:holp:01_holp visual:2016_09_21_el arte de ser profesional:01sobr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 descr="Una captura de pantalla de una computadora&#10;&#10;Descripción generada automáticamente">
            <a:extLst>
              <a:ext uri="{FF2B5EF4-FFF2-40B4-BE49-F238E27FC236}">
                <a16:creationId xmlns:a16="http://schemas.microsoft.com/office/drawing/2014/main" xmlns="" id="{D59D9842-7F66-4E1B-BA1B-B5606604AF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6" b="28627"/>
          <a:stretch/>
        </p:blipFill>
        <p:spPr>
          <a:xfrm>
            <a:off x="1763688" y="1068246"/>
            <a:ext cx="5385197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970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064" y="1308695"/>
            <a:ext cx="81534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1115616" y="6237312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¿CONEJO  o  PATO ¿Quién tiene la razón?</a:t>
            </a:r>
          </a:p>
        </p:txBody>
      </p:sp>
      <p:sp>
        <p:nvSpPr>
          <p:cNvPr id="46" name="45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Disfunciones de Equipo</a:t>
            </a:r>
          </a:p>
        </p:txBody>
      </p:sp>
      <p:pic>
        <p:nvPicPr>
          <p:cNvPr id="6" name="5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45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Disfunciones de Equipo</a:t>
            </a:r>
          </a:p>
        </p:txBody>
      </p:sp>
      <p:pic>
        <p:nvPicPr>
          <p:cNvPr id="6" name="5 Imagen" descr="Macintosh HD:Users:luismiguelguerraabril:Documents:holp:01_holp visual:2016_09_21_el arte de ser profesional:01sobr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9650" y="980728"/>
            <a:ext cx="71247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1115616" y="5301208"/>
            <a:ext cx="245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¿y ahora? </a:t>
            </a:r>
          </a:p>
          <a:p>
            <a:r>
              <a:rPr lang="es-ES" dirty="0">
                <a:solidFill>
                  <a:schemeClr val="bg1"/>
                </a:solidFill>
              </a:rPr>
              <a:t>¿Quién tiene la razón?</a:t>
            </a:r>
          </a:p>
        </p:txBody>
      </p:sp>
    </p:spTree>
    <p:extLst>
      <p:ext uri="{BB962C8B-B14F-4D97-AF65-F5344CB8AC3E}">
        <p14:creationId xmlns:p14="http://schemas.microsoft.com/office/powerpoint/2010/main" val="1894237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45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Disfunciones de Equipo</a:t>
            </a:r>
          </a:p>
        </p:txBody>
      </p:sp>
      <p:pic>
        <p:nvPicPr>
          <p:cNvPr id="6" name="5 Imagen" descr="Macintosh HD:Users:luismiguelguerraabril:Documents:holp:01_holp visual:2016_09_21_el arte de ser profesional:01sobr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CuadroTexto"/>
          <p:cNvSpPr txBox="1"/>
          <p:nvPr/>
        </p:nvSpPr>
        <p:spPr>
          <a:xfrm>
            <a:off x="1115616" y="5301208"/>
            <a:ext cx="2456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¿y ahora? </a:t>
            </a:r>
          </a:p>
          <a:p>
            <a:r>
              <a:rPr lang="es-ES" dirty="0">
                <a:solidFill>
                  <a:schemeClr val="bg1"/>
                </a:solidFill>
              </a:rPr>
              <a:t>¿Quién tiene la razón?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875" y="1052736"/>
            <a:ext cx="7077075" cy="573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9423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Manejo de conflictos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60" y="1052736"/>
            <a:ext cx="8227520" cy="5743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DF2AACD4-BB8A-43D1-A228-C8D2C89BB777}"/>
              </a:ext>
            </a:extLst>
          </p:cNvPr>
          <p:cNvSpPr/>
          <p:nvPr/>
        </p:nvSpPr>
        <p:spPr>
          <a:xfrm>
            <a:off x="1691680" y="1700808"/>
            <a:ext cx="3240360" cy="1368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10F9C4B0-5CBE-4236-BCD6-7909E13D1ECC}"/>
              </a:ext>
            </a:extLst>
          </p:cNvPr>
          <p:cNvSpPr/>
          <p:nvPr/>
        </p:nvSpPr>
        <p:spPr>
          <a:xfrm>
            <a:off x="4932040" y="1696998"/>
            <a:ext cx="3240360" cy="1368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77846E0E-0556-4D51-B4CB-44BE653C0B67}"/>
              </a:ext>
            </a:extLst>
          </p:cNvPr>
          <p:cNvSpPr/>
          <p:nvPr/>
        </p:nvSpPr>
        <p:spPr>
          <a:xfrm>
            <a:off x="3311860" y="3101154"/>
            <a:ext cx="3240360" cy="1351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25E97E3D-BB34-4426-A2A9-E8024899C064}"/>
              </a:ext>
            </a:extLst>
          </p:cNvPr>
          <p:cNvSpPr/>
          <p:nvPr/>
        </p:nvSpPr>
        <p:spPr>
          <a:xfrm>
            <a:off x="4965848" y="4488580"/>
            <a:ext cx="3240360" cy="1316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A2D65388-9914-4C17-A64F-1B208D0BA95A}"/>
              </a:ext>
            </a:extLst>
          </p:cNvPr>
          <p:cNvSpPr/>
          <p:nvPr/>
        </p:nvSpPr>
        <p:spPr>
          <a:xfrm>
            <a:off x="1725488" y="4473116"/>
            <a:ext cx="3240360" cy="1368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028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6768752" cy="5037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95536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Manejo de conflictos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Rectángulo"/>
          <p:cNvSpPr/>
          <p:nvPr/>
        </p:nvSpPr>
        <p:spPr>
          <a:xfrm>
            <a:off x="614352" y="1268760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Cuestionario Thomas </a:t>
            </a:r>
            <a:r>
              <a:rPr lang="es-ES" b="1" dirty="0" err="1"/>
              <a:t>kilmann</a:t>
            </a:r>
            <a:r>
              <a:rPr lang="es-ES" b="1" dirty="0"/>
              <a:t> de estilos de Comportamiento</a:t>
            </a:r>
          </a:p>
        </p:txBody>
      </p:sp>
    </p:spTree>
    <p:extLst>
      <p:ext uri="{BB962C8B-B14F-4D97-AF65-F5344CB8AC3E}">
        <p14:creationId xmlns:p14="http://schemas.microsoft.com/office/powerpoint/2010/main" val="2615326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Manejo de conflictos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96" y="1412776"/>
            <a:ext cx="8572500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5287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¿Quién soy en el equipo?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6825098" y="3377665"/>
            <a:ext cx="234466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FFC000"/>
                </a:solidFill>
              </a:rPr>
              <a:t>BYSTANDER -</a:t>
            </a:r>
          </a:p>
          <a:p>
            <a:r>
              <a:rPr lang="es-ES" dirty="0">
                <a:solidFill>
                  <a:srgbClr val="FFC000"/>
                </a:solidFill>
              </a:rPr>
              <a:t>Espectador</a:t>
            </a:r>
          </a:p>
          <a:p>
            <a:r>
              <a:rPr lang="es-ES" dirty="0">
                <a:solidFill>
                  <a:srgbClr val="FFC000"/>
                </a:solidFill>
              </a:rPr>
              <a:t>Reflexiona sobre la acción</a:t>
            </a:r>
            <a:r>
              <a:rPr lang="es-ES" sz="1600" dirty="0">
                <a:solidFill>
                  <a:srgbClr val="FFC000"/>
                </a:solidFill>
              </a:rPr>
              <a:t>. </a:t>
            </a:r>
          </a:p>
          <a:p>
            <a:r>
              <a:rPr lang="es-ES" sz="1600" dirty="0">
                <a:solidFill>
                  <a:srgbClr val="FFC000"/>
                </a:solidFill>
              </a:rPr>
              <a:t>Los espectadores aportan una perspectiva neutral y exploran las decisiones. Sus reflexiones ayudan al</a:t>
            </a:r>
          </a:p>
          <a:p>
            <a:r>
              <a:rPr lang="es-ES" sz="1600" dirty="0">
                <a:solidFill>
                  <a:srgbClr val="FFC000"/>
                </a:solidFill>
              </a:rPr>
              <a:t>equipo a trabajar nuevas percepciones y</a:t>
            </a:r>
          </a:p>
          <a:p>
            <a:r>
              <a:rPr lang="es-ES" sz="1600" dirty="0">
                <a:solidFill>
                  <a:srgbClr val="FFC000"/>
                </a:solidFill>
              </a:rPr>
              <a:t>observaciones</a:t>
            </a:r>
          </a:p>
        </p:txBody>
      </p:sp>
      <p:sp>
        <p:nvSpPr>
          <p:cNvPr id="4" name="3 Rectángulo"/>
          <p:cNvSpPr/>
          <p:nvPr/>
        </p:nvSpPr>
        <p:spPr>
          <a:xfrm>
            <a:off x="235022" y="3377665"/>
            <a:ext cx="206112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700" b="1" dirty="0">
                <a:solidFill>
                  <a:srgbClr val="7030A0"/>
                </a:solidFill>
              </a:rPr>
              <a:t>MOVER - Actor</a:t>
            </a:r>
          </a:p>
          <a:p>
            <a:r>
              <a:rPr lang="es-ES" dirty="0">
                <a:solidFill>
                  <a:srgbClr val="7030A0"/>
                </a:solidFill>
              </a:rPr>
              <a:t>Inicia la acción. </a:t>
            </a:r>
          </a:p>
          <a:p>
            <a:r>
              <a:rPr lang="es-ES" sz="1600" dirty="0">
                <a:solidFill>
                  <a:srgbClr val="7030A0"/>
                </a:solidFill>
              </a:rPr>
              <a:t>Los actores introducen</a:t>
            </a:r>
          </a:p>
          <a:p>
            <a:r>
              <a:rPr lang="es-ES" sz="1600" dirty="0">
                <a:solidFill>
                  <a:srgbClr val="7030A0"/>
                </a:solidFill>
              </a:rPr>
              <a:t>nuevas ideas o</a:t>
            </a:r>
          </a:p>
          <a:p>
            <a:r>
              <a:rPr lang="es-ES" sz="1600" dirty="0">
                <a:solidFill>
                  <a:srgbClr val="7030A0"/>
                </a:solidFill>
              </a:rPr>
              <a:t>direcciones y ayudan al equipo a avanzar y a encontrar soluciones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123727" y="3336028"/>
            <a:ext cx="2736305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700" b="1" dirty="0">
                <a:solidFill>
                  <a:schemeClr val="accent4">
                    <a:lumMod val="75000"/>
                  </a:schemeClr>
                </a:solidFill>
              </a:rPr>
              <a:t>FOLLOWER - Seguidor</a:t>
            </a:r>
          </a:p>
          <a:p>
            <a:r>
              <a:rPr lang="es-ES" dirty="0">
                <a:solidFill>
                  <a:schemeClr val="accent4">
                    <a:lumMod val="75000"/>
                  </a:schemeClr>
                </a:solidFill>
              </a:rPr>
              <a:t>Apoya la acción de otro. </a:t>
            </a:r>
          </a:p>
          <a:p>
            <a:r>
              <a:rPr lang="es-ES" sz="1600" dirty="0">
                <a:solidFill>
                  <a:schemeClr val="accent4">
                    <a:lumMod val="75000"/>
                  </a:schemeClr>
                </a:solidFill>
              </a:rPr>
              <a:t>Están de acuerdo con la idea que se está debatiendo o trabajan en implantar las ideas de los demás. Los</a:t>
            </a:r>
          </a:p>
          <a:p>
            <a:r>
              <a:rPr lang="es-ES" sz="1600" dirty="0">
                <a:solidFill>
                  <a:schemeClr val="accent4">
                    <a:lumMod val="75000"/>
                  </a:schemeClr>
                </a:solidFill>
              </a:rPr>
              <a:t>seguidores ayudan a</a:t>
            </a:r>
          </a:p>
          <a:p>
            <a:r>
              <a:rPr lang="es-ES" sz="1600" dirty="0">
                <a:solidFill>
                  <a:schemeClr val="accent4">
                    <a:lumMod val="75000"/>
                  </a:schemeClr>
                </a:solidFill>
              </a:rPr>
              <a:t>implantar y consolidar</a:t>
            </a:r>
          </a:p>
          <a:p>
            <a:r>
              <a:rPr lang="es-ES" sz="1600" dirty="0">
                <a:solidFill>
                  <a:schemeClr val="accent4">
                    <a:lumMod val="75000"/>
                  </a:schemeClr>
                </a:solidFill>
              </a:rPr>
              <a:t>las ideas de los demás,</a:t>
            </a:r>
          </a:p>
          <a:p>
            <a:r>
              <a:rPr lang="es-ES" sz="1600" dirty="0">
                <a:solidFill>
                  <a:schemeClr val="accent4">
                    <a:lumMod val="75000"/>
                  </a:schemeClr>
                </a:solidFill>
              </a:rPr>
              <a:t>construyen alianzas y</a:t>
            </a:r>
          </a:p>
          <a:p>
            <a:r>
              <a:rPr lang="es-ES" sz="1600" dirty="0">
                <a:solidFill>
                  <a:schemeClr val="accent4">
                    <a:lumMod val="75000"/>
                  </a:schemeClr>
                </a:solidFill>
              </a:rPr>
              <a:t>relaciones y mantienen</a:t>
            </a:r>
          </a:p>
          <a:p>
            <a:r>
              <a:rPr lang="es-ES" sz="1600" dirty="0">
                <a:solidFill>
                  <a:schemeClr val="accent4">
                    <a:lumMod val="75000"/>
                  </a:schemeClr>
                </a:solidFill>
              </a:rPr>
              <a:t>vivas las ideas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4582141" y="3355826"/>
            <a:ext cx="22625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OPPOSER - Opositor</a:t>
            </a:r>
          </a:p>
          <a:p>
            <a:r>
              <a:rPr lang="es-ES" dirty="0">
                <a:solidFill>
                  <a:srgbClr val="C00000"/>
                </a:solidFill>
              </a:rPr>
              <a:t>Desafía la acción. </a:t>
            </a:r>
          </a:p>
          <a:p>
            <a:r>
              <a:rPr lang="es-ES" sz="1600" dirty="0">
                <a:solidFill>
                  <a:srgbClr val="C00000"/>
                </a:solidFill>
              </a:rPr>
              <a:t>Los opositores contrastan las</a:t>
            </a:r>
          </a:p>
          <a:p>
            <a:r>
              <a:rPr lang="es-ES" sz="1600" dirty="0">
                <a:solidFill>
                  <a:srgbClr val="C00000"/>
                </a:solidFill>
              </a:rPr>
              <a:t>decisiones con nuevas</a:t>
            </a:r>
          </a:p>
          <a:p>
            <a:r>
              <a:rPr lang="es-ES" sz="1600" dirty="0">
                <a:solidFill>
                  <a:srgbClr val="C00000"/>
                </a:solidFill>
              </a:rPr>
              <a:t>perspectivas y a veces</a:t>
            </a:r>
          </a:p>
          <a:p>
            <a:r>
              <a:rPr lang="es-ES" sz="1600" dirty="0">
                <a:solidFill>
                  <a:srgbClr val="C00000"/>
                </a:solidFill>
              </a:rPr>
              <a:t>hacen el ejercicio</a:t>
            </a:r>
          </a:p>
          <a:p>
            <a:r>
              <a:rPr lang="es-ES" sz="1600" dirty="0">
                <a:solidFill>
                  <a:srgbClr val="C00000"/>
                </a:solidFill>
              </a:rPr>
              <a:t>necesario de corregirlas.</a:t>
            </a:r>
          </a:p>
          <a:p>
            <a:r>
              <a:rPr lang="es-ES" sz="1600" dirty="0">
                <a:solidFill>
                  <a:srgbClr val="C00000"/>
                </a:solidFill>
              </a:rPr>
              <a:t>Con ello mejoran el</a:t>
            </a:r>
          </a:p>
          <a:p>
            <a:r>
              <a:rPr lang="es-ES" sz="1600" dirty="0">
                <a:solidFill>
                  <a:srgbClr val="C00000"/>
                </a:solidFill>
              </a:rPr>
              <a:t>proceso de toma de</a:t>
            </a:r>
          </a:p>
          <a:p>
            <a:r>
              <a:rPr lang="es-ES" sz="1600" dirty="0">
                <a:solidFill>
                  <a:srgbClr val="C00000"/>
                </a:solidFill>
              </a:rPr>
              <a:t>decisiones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020" y="1523395"/>
            <a:ext cx="5958243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827584" y="1081988"/>
            <a:ext cx="61725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ROLES DINAMICOS de David </a:t>
            </a:r>
            <a:r>
              <a:rPr lang="es-ES" dirty="0" err="1"/>
              <a:t>Kantor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730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¿En qué soy bueno?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412776"/>
            <a:ext cx="7161213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Errores de un jefe de equipo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755576" y="1679897"/>
            <a:ext cx="78488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AutoNum type="romanLcPeriod"/>
            </a:pPr>
            <a:r>
              <a:rPr lang="es-ES" b="1" dirty="0"/>
              <a:t>Falta de asertividad</a:t>
            </a:r>
          </a:p>
          <a:p>
            <a:pPr marL="800100" lvl="1" indent="-342900"/>
            <a:endParaRPr lang="es-ES" b="1" dirty="0"/>
          </a:p>
          <a:p>
            <a:pPr marL="342900" lvl="0" indent="-342900">
              <a:buAutoNum type="romanLcPeriod"/>
            </a:pPr>
            <a:r>
              <a:rPr lang="es-ES" b="1" dirty="0"/>
              <a:t>No exigir lo mismo.</a:t>
            </a:r>
          </a:p>
          <a:p>
            <a:pPr marL="800100" lvl="1" indent="-342900"/>
            <a:endParaRPr lang="es-ES" b="1" dirty="0"/>
          </a:p>
          <a:p>
            <a:pPr marL="342900" lvl="0" indent="-342900">
              <a:buAutoNum type="romanLcPeriod"/>
            </a:pPr>
            <a:r>
              <a:rPr lang="es-ES" b="1" dirty="0"/>
              <a:t>Decisiones Incoherentes.</a:t>
            </a:r>
          </a:p>
          <a:p>
            <a:pPr marL="800100" lvl="1" indent="-342900">
              <a:buAutoNum type="romanLcPeriod"/>
            </a:pPr>
            <a:endParaRPr lang="es-ES" b="1" dirty="0"/>
          </a:p>
          <a:p>
            <a:pPr marL="342900" lvl="0" indent="-342900">
              <a:buAutoNum type="romanLcPeriod"/>
            </a:pPr>
            <a:r>
              <a:rPr lang="es-ES" b="1" dirty="0"/>
              <a:t>Liderazgo débil</a:t>
            </a:r>
          </a:p>
          <a:p>
            <a:pPr marL="342900" lvl="0" indent="-342900">
              <a:buAutoNum type="romanLcPeriod"/>
            </a:pPr>
            <a:endParaRPr lang="es-ES" b="1" dirty="0"/>
          </a:p>
          <a:p>
            <a:pPr marL="342900" lvl="0" indent="-342900">
              <a:buAutoNum type="romanLcPeriod"/>
            </a:pPr>
            <a:r>
              <a:rPr lang="es-ES" b="1" dirty="0"/>
              <a:t>Falta de Seguimiento</a:t>
            </a:r>
          </a:p>
          <a:p>
            <a:pPr marL="342900" lvl="0" indent="-342900">
              <a:buAutoNum type="romanLcPeriod"/>
            </a:pPr>
            <a:endParaRPr lang="es-E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676772"/>
            <a:ext cx="219075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4000" b="1">
                <a:solidFill>
                  <a:srgbClr val="FFC000"/>
                </a:solidFill>
              </a:defRPr>
            </a:lvl1pPr>
          </a:lstStyle>
          <a:p>
            <a:r>
              <a:rPr lang="es-ES" dirty="0"/>
              <a:t>¿Somos asertivos ?</a:t>
            </a:r>
            <a:r>
              <a:rPr lang="es-ES" dirty="0">
                <a:hlinkClick r:id="rId4" action="ppaction://hlinkfile"/>
              </a:rPr>
              <a:t>.</a:t>
            </a:r>
            <a:endParaRPr lang="es-ES" dirty="0"/>
          </a:p>
        </p:txBody>
      </p:sp>
      <p:pic>
        <p:nvPicPr>
          <p:cNvPr id="3" name="FEEDBACK_DESTRUCTIVO_Margaret_Thatcher(youtube.com)">
            <a:hlinkClick r:id="" action="ppaction://media"/>
            <a:extLst>
              <a:ext uri="{FF2B5EF4-FFF2-40B4-BE49-F238E27FC236}">
                <a16:creationId xmlns:a16="http://schemas.microsoft.com/office/drawing/2014/main" xmlns="" id="{1AA8B304-32F2-4A8A-80B0-4736BE0BE9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621" y="2060848"/>
            <a:ext cx="8469779" cy="3599656"/>
          </a:xfrm>
          <a:prstGeom prst="rect">
            <a:avLst/>
          </a:prstGeom>
        </p:spPr>
      </p:pic>
      <p:pic>
        <p:nvPicPr>
          <p:cNvPr id="10" name="6 Imagen" descr="Macintosh HD:Users:luismiguelguerraabril:Documents:holp:01_holp visual:2016_09_21_el arte de ser profesional:01sobre.png">
            <a:extLst>
              <a:ext uri="{FF2B5EF4-FFF2-40B4-BE49-F238E27FC236}">
                <a16:creationId xmlns:a16="http://schemas.microsoft.com/office/drawing/2014/main" xmlns="" id="{15FA388F-C7E6-4FE2-9B25-5BCED2BD065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845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804248" y="908720"/>
            <a:ext cx="1800200" cy="743975"/>
          </a:xfrm>
        </p:spPr>
        <p:txBody>
          <a:bodyPr>
            <a:normAutofit/>
          </a:bodyPr>
          <a:lstStyle/>
          <a:p>
            <a:pPr algn="r"/>
            <a:r>
              <a:rPr lang="es-ES" dirty="0"/>
              <a:t>León</a:t>
            </a:r>
          </a:p>
          <a:p>
            <a:pPr algn="r"/>
            <a:r>
              <a:rPr lang="es-ES" dirty="0"/>
              <a:t> 28 Enero 2019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3" y="2276872"/>
            <a:ext cx="9150853" cy="4559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2 Subtítulo"/>
          <p:cNvSpPr txBox="1">
            <a:spLocks/>
          </p:cNvSpPr>
          <p:nvPr/>
        </p:nvSpPr>
        <p:spPr>
          <a:xfrm>
            <a:off x="5004048" y="620688"/>
            <a:ext cx="3680647" cy="414816"/>
          </a:xfrm>
          <a:prstGeom prst="rect">
            <a:avLst/>
          </a:prstGeom>
        </p:spPr>
        <p:txBody>
          <a:bodyPr vert="horz" lIns="118872" tIns="0" rIns="45720" bIns="0" rtlCol="0" anchor="b">
            <a:noAutofit/>
          </a:bodyPr>
          <a:lstStyle>
            <a:lvl1pPr marL="0" indent="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None/>
              <a:defRPr kumimoji="0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None/>
              <a:defRPr kumimoji="0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None/>
              <a:defRPr kumimoji="0" lang="en-US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r"/>
            <a:r>
              <a:rPr lang="es-ES" sz="2500" b="1" dirty="0"/>
              <a:t>LIDERANDO EN EQUIPO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6B8A6585-F36D-4EE4-B476-0E95C2C05ED3}"/>
              </a:ext>
            </a:extLst>
          </p:cNvPr>
          <p:cNvSpPr/>
          <p:nvPr/>
        </p:nvSpPr>
        <p:spPr>
          <a:xfrm>
            <a:off x="1403648" y="2708920"/>
            <a:ext cx="4968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>
                <a:solidFill>
                  <a:srgbClr val="FF6600"/>
                </a:solidFill>
                <a:latin typeface="Bradley Hand ITC" panose="03070402050302030203" pitchFamily="66" charset="0"/>
              </a:rPr>
              <a:t>LIDERANDO EN EQUIPO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929585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620715AC-7F57-4175-9535-FDE3AD32E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02" y="2780928"/>
            <a:ext cx="1260570" cy="1410263"/>
          </a:xfrm>
          <a:prstGeom prst="rect">
            <a:avLst/>
          </a:prstGeom>
        </p:spPr>
      </p:pic>
      <p:sp>
        <p:nvSpPr>
          <p:cNvPr id="9" name="13 CuadroTexto"/>
          <p:cNvSpPr txBox="1"/>
          <p:nvPr/>
        </p:nvSpPr>
        <p:spPr>
          <a:xfrm>
            <a:off x="467544" y="1109057"/>
            <a:ext cx="82192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 algn="just">
              <a:buFontTx/>
              <a:buChar char="•"/>
            </a:pPr>
            <a:r>
              <a:rPr lang="es-ES" sz="1700" b="1" dirty="0"/>
              <a:t>Empatía (respuesta empática)</a:t>
            </a:r>
            <a:endParaRPr lang="es-ES" dirty="0"/>
          </a:p>
          <a:p>
            <a:pPr marL="1257300" lvl="2" indent="-342900">
              <a:buFontTx/>
              <a:buChar char="-"/>
            </a:pPr>
            <a:r>
              <a:rPr lang="es-ES" sz="1600" dirty="0"/>
              <a:t>Reformulación: parafrasear y emplear otras palabras</a:t>
            </a:r>
          </a:p>
          <a:p>
            <a:pPr marL="1257300" lvl="2" indent="-342900">
              <a:buFontTx/>
              <a:buChar char="-"/>
            </a:pPr>
            <a:r>
              <a:rPr lang="es-ES" sz="1600" dirty="0"/>
              <a:t>Reiteración: volver a decir lo que se ha escuchado.</a:t>
            </a:r>
            <a:endParaRPr lang="es-ES_tradnl" sz="1600" dirty="0"/>
          </a:p>
          <a:p>
            <a:pPr marL="1257300" lvl="2" indent="-342900">
              <a:buFontTx/>
              <a:buChar char="-"/>
            </a:pPr>
            <a:r>
              <a:rPr lang="es-ES" sz="1600" dirty="0"/>
              <a:t>Dilucidación: aclarar y esclarecer el mensaje recibido.</a:t>
            </a:r>
          </a:p>
          <a:p>
            <a:pPr marL="1257300" lvl="2" indent="-342900">
              <a:buFontTx/>
              <a:buChar char="-"/>
            </a:pPr>
            <a:r>
              <a:rPr lang="es-ES" sz="1600" dirty="0"/>
              <a:t>Reflejo del sentimiento: reaccionar ante las emociones, “te sientes…”</a:t>
            </a:r>
            <a:endParaRPr lang="es-ES_tradnl" sz="1600" dirty="0"/>
          </a:p>
          <a:p>
            <a:pPr marL="1257300" lvl="2" indent="-342900">
              <a:buFontTx/>
              <a:buChar char="-"/>
            </a:pPr>
            <a:r>
              <a:rPr lang="es-ES" sz="1600" dirty="0"/>
              <a:t>Interpretación: explicar o declarar el sentido del mensaje que nos han enviado.</a:t>
            </a:r>
            <a:endParaRPr lang="es-ES_tradnl" sz="1600" dirty="0"/>
          </a:p>
          <a:p>
            <a:pPr indent="-342900" algn="just"/>
            <a:endParaRPr lang="es-ES" sz="1700" b="1" dirty="0"/>
          </a:p>
          <a:p>
            <a:pPr indent="-342900" algn="just">
              <a:buFontTx/>
              <a:buChar char="•"/>
            </a:pPr>
            <a:r>
              <a:rPr lang="es-ES" sz="1700" b="1" dirty="0"/>
              <a:t>Evitar las palabras prohibidas</a:t>
            </a:r>
          </a:p>
          <a:p>
            <a:pPr marL="1257300" lvl="2" indent="-342900">
              <a:buFontTx/>
              <a:buChar char="-"/>
            </a:pPr>
            <a:r>
              <a:rPr lang="es-ES" sz="1600" dirty="0"/>
              <a:t>”Siempre” “Nunca… sacas la basura”, “pero…”</a:t>
            </a:r>
          </a:p>
          <a:p>
            <a:pPr marL="1257300" lvl="2" indent="-342900">
              <a:buFontTx/>
              <a:buChar char="-"/>
            </a:pPr>
            <a:r>
              <a:rPr lang="es-ES_tradnl" sz="1600" dirty="0"/>
              <a:t>“Cuánta iniciativa tienes </a:t>
            </a:r>
            <a:r>
              <a:rPr lang="es-ES_tradnl" sz="1600" b="1" dirty="0"/>
              <a:t>pero</a:t>
            </a:r>
            <a:r>
              <a:rPr lang="es-ES_tradnl" sz="1600" dirty="0"/>
              <a:t> qué mal trabajas en equipo” </a:t>
            </a:r>
            <a:r>
              <a:rPr lang="es-ES_tradnl" sz="1600" dirty="0" err="1"/>
              <a:t>vs</a:t>
            </a:r>
            <a:r>
              <a:rPr lang="es-ES_tradnl" sz="1600" dirty="0"/>
              <a:t> </a:t>
            </a:r>
          </a:p>
          <a:p>
            <a:pPr marL="1257300" lvl="2" indent="-342900"/>
            <a:r>
              <a:rPr lang="es-ES_tradnl" sz="1600" dirty="0"/>
              <a:t>“Tienes mucha iniciativa y aún podrías mejorar si trabajaras más en equipo” </a:t>
            </a:r>
            <a:endParaRPr lang="es-ES" sz="1600" b="1" dirty="0"/>
          </a:p>
          <a:p>
            <a:pPr indent="-342900" algn="just">
              <a:buFontTx/>
              <a:buChar char="•"/>
            </a:pPr>
            <a:endParaRPr lang="es-ES_tradnl" sz="1700" b="1" dirty="0"/>
          </a:p>
          <a:p>
            <a:pPr lvl="0" indent="-342900" algn="just" fontAlgn="base">
              <a:buFontTx/>
              <a:buChar char="•"/>
            </a:pPr>
            <a:r>
              <a:rPr lang="es-ES_tradnl" sz="1700" b="1" dirty="0"/>
              <a:t>Cuando tú haces esto, yo me siento… </a:t>
            </a:r>
          </a:p>
          <a:p>
            <a:pPr marL="1257300" lvl="2" indent="-342900" fontAlgn="base">
              <a:buFontTx/>
              <a:buChar char="-"/>
            </a:pPr>
            <a:r>
              <a:rPr lang="es-ES_tradnl" sz="1600" dirty="0"/>
              <a:t>“Es que tú siempre te estás quejando de mi amigo”. </a:t>
            </a:r>
          </a:p>
          <a:p>
            <a:pPr marL="1257300" lvl="2" indent="-342900" fontAlgn="base">
              <a:buFontTx/>
              <a:buChar char="-"/>
            </a:pPr>
            <a:r>
              <a:rPr lang="es-ES_tradnl" sz="1600" dirty="0"/>
              <a:t>“Cuando tú te quejas de mi amigo, me haces sentirme mal </a:t>
            </a:r>
          </a:p>
          <a:p>
            <a:pPr lvl="2" fontAlgn="base"/>
            <a:r>
              <a:rPr lang="es-ES_tradnl" sz="1600" dirty="0"/>
              <a:t>por lo que te pido que no lo hagas”.</a:t>
            </a:r>
          </a:p>
          <a:p>
            <a:pPr marL="1257300" lvl="2" indent="-342900" fontAlgn="base">
              <a:buFontTx/>
              <a:buChar char="-"/>
            </a:pPr>
            <a:r>
              <a:rPr lang="es-ES_tradnl" sz="1600" dirty="0"/>
              <a:t>“llegas tarde” vs “eres impuntual”. </a:t>
            </a:r>
          </a:p>
          <a:p>
            <a:pPr marL="1257300" lvl="2" indent="-342900" fontAlgn="base"/>
            <a:endParaRPr lang="es-ES_tradnl" sz="1600" b="1" dirty="0"/>
          </a:p>
          <a:p>
            <a:pPr indent="-342900" algn="just" fontAlgn="base">
              <a:buFontTx/>
              <a:buChar char="•"/>
            </a:pPr>
            <a:r>
              <a:rPr lang="es-ES_tradnl" sz="1700" b="1" dirty="0"/>
              <a:t>Rueda de </a:t>
            </a:r>
            <a:r>
              <a:rPr lang="es-ES_tradnl" sz="1700" b="1" dirty="0" err="1"/>
              <a:t>Feedback</a:t>
            </a:r>
            <a:endParaRPr lang="es-ES_tradnl" sz="1700" b="1" dirty="0"/>
          </a:p>
          <a:p>
            <a:pPr indent="-342900" algn="just" fontAlgn="base">
              <a:buFontTx/>
              <a:buChar char="•"/>
            </a:pPr>
            <a:endParaRPr lang="es-ES_tradnl" sz="1700" b="1" dirty="0"/>
          </a:p>
          <a:p>
            <a:pPr indent="-342900" algn="just" fontAlgn="base">
              <a:buFontTx/>
              <a:buChar char="•"/>
            </a:pPr>
            <a:r>
              <a:rPr lang="es-ES_tradnl" sz="1700" b="1" dirty="0" err="1"/>
              <a:t>Feedforward</a:t>
            </a:r>
            <a:r>
              <a:rPr lang="es-ES_tradnl" sz="1700" b="1" dirty="0"/>
              <a:t>	</a:t>
            </a:r>
          </a:p>
          <a:p>
            <a:pPr marL="1257300" lvl="2" indent="-342900" fontAlgn="base">
              <a:buFontTx/>
              <a:buChar char="-"/>
            </a:pPr>
            <a:endParaRPr lang="es-ES_tradnl" sz="16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CAE2523-00E1-4266-A3B0-57717AB80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336" y="1124744"/>
            <a:ext cx="1296144" cy="132916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777F8ED-C1D7-4102-8A78-AA1CBA489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839" y="4221088"/>
            <a:ext cx="1112521" cy="1422816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395536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Técnicas de </a:t>
            </a:r>
            <a:r>
              <a:rPr lang="es-ES" sz="4000" b="1" dirty="0" err="1">
                <a:solidFill>
                  <a:srgbClr val="FFC000"/>
                </a:solidFill>
              </a:rPr>
              <a:t>Feedback</a:t>
            </a:r>
            <a:r>
              <a:rPr lang="es-ES" sz="4000" b="1" dirty="0">
                <a:solidFill>
                  <a:srgbClr val="FFC000"/>
                </a:solidFill>
              </a:rPr>
              <a:t> (asertivas)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663393"/>
            <a:ext cx="7531100" cy="5005967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395536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Feedforward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011B3832-B7AB-456D-90D1-5692E27A47DD}"/>
              </a:ext>
            </a:extLst>
          </p:cNvPr>
          <p:cNvSpPr/>
          <p:nvPr/>
        </p:nvSpPr>
        <p:spPr>
          <a:xfrm>
            <a:off x="1907704" y="1050288"/>
            <a:ext cx="554461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700" i="1" dirty="0"/>
              <a:t>Epicteto  “Si hablan mal de ti con fundamento, corrígete, pero si es sin fundamento, échate a reír.”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Ladrones de tiempo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67544" y="1268760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AutoNum type="alphaLcParenR"/>
            </a:pPr>
            <a:r>
              <a:rPr lang="es-ES" b="1" dirty="0"/>
              <a:t>Ley de Parkinson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4188669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780928"/>
            <a:ext cx="4752528" cy="3706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Macintosh HD:Users:luismiguelguerraabril:Documents:holp:01_holp visual:2016_09_21_el arte de ser profesional:01sobr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780928"/>
            <a:ext cx="6840760" cy="4029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Ladrones de tiempo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67544" y="1268760"/>
            <a:ext cx="78488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lphaLcParenR" startAt="2"/>
            </a:pPr>
            <a:r>
              <a:rPr lang="es-ES" b="1" dirty="0"/>
              <a:t>Ley de Acosta</a:t>
            </a:r>
          </a:p>
          <a:p>
            <a:pPr marL="342900" lvl="0" indent="-342900">
              <a:buFont typeface="+mj-lt"/>
              <a:buAutoNum type="alphaLcParenR" startAt="2"/>
            </a:pPr>
            <a:endParaRPr lang="es-ES" b="1" dirty="0"/>
          </a:p>
          <a:p>
            <a:pPr marL="342900" lvl="0" indent="-342900">
              <a:buAutoNum type="alphaLcParenR" startAt="2"/>
            </a:pPr>
            <a:endParaRPr lang="es-ES" b="1" dirty="0"/>
          </a:p>
          <a:p>
            <a:pPr marL="342900" lvl="0" indent="-342900">
              <a:buAutoNum type="alphaLcParenR" startAt="2"/>
            </a:pPr>
            <a:r>
              <a:rPr lang="es-ES" b="1" dirty="0"/>
              <a:t>Ley de </a:t>
            </a:r>
            <a:r>
              <a:rPr lang="es-ES" b="1" dirty="0" err="1"/>
              <a:t>Pareto</a:t>
            </a:r>
            <a:r>
              <a:rPr lang="es-ES" b="1" dirty="0"/>
              <a:t>  (80% del resultado en el 20% del tiempo)</a:t>
            </a:r>
          </a:p>
          <a:p>
            <a:pPr marL="342900" lvl="0" indent="-342900">
              <a:buAutoNum type="alphaLcParenR" startAt="2"/>
            </a:pPr>
            <a:endParaRPr lang="es-ES" b="1" dirty="0"/>
          </a:p>
          <a:p>
            <a:pPr marL="342900" lvl="0" indent="-342900">
              <a:buAutoNum type="alphaLcParenR" startAt="2"/>
            </a:pPr>
            <a:endParaRPr lang="es-ES" b="1" dirty="0"/>
          </a:p>
          <a:p>
            <a:pPr marL="342900" lvl="0" indent="-342900">
              <a:buAutoNum type="alphaLcParenR" startAt="2"/>
            </a:pPr>
            <a:r>
              <a:rPr lang="es-ES" b="1" dirty="0"/>
              <a:t>Ley de Eisenhower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1772816"/>
            <a:ext cx="1635647" cy="1229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999974"/>
            <a:ext cx="1296144" cy="1122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7696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Ladrones de tiempo</a:t>
            </a:r>
          </a:p>
        </p:txBody>
      </p:sp>
      <p:pic>
        <p:nvPicPr>
          <p:cNvPr id="6" name="5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68E7935-A2CF-4DA2-8BFF-11262A1F1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983010"/>
            <a:ext cx="6506905" cy="273630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4964C80-15B6-4EE0-B0D4-EC3324B2D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1988839"/>
            <a:ext cx="6506905" cy="3181445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Liderazgo  	</a:t>
            </a:r>
          </a:p>
        </p:txBody>
      </p:sp>
      <p:pic>
        <p:nvPicPr>
          <p:cNvPr id="6" name="5 Imagen" descr="Macintosh HD:Users:luismiguelguerraabril:Documents:holp:01_holp visual:2016_09_21_el arte de ser profesional:01sobre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317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Liderazgo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938" y="1375370"/>
            <a:ext cx="8620125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7524328" y="1988840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haroni" pitchFamily="2" charset="-79"/>
                <a:cs typeface="Aharoni" pitchFamily="2" charset="-79"/>
              </a:rPr>
              <a:t>Ken </a:t>
            </a:r>
            <a:r>
              <a:rPr lang="es-ES" dirty="0" err="1">
                <a:latin typeface="Aharoni" pitchFamily="2" charset="-79"/>
                <a:cs typeface="Aharoni" pitchFamily="2" charset="-79"/>
              </a:rPr>
              <a:t>Blanchard</a:t>
            </a:r>
            <a:endParaRPr lang="es-ES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6" name="5 Imagen" descr="Macintosh HD:Users:luismiguelguerraabril:Documents:holp:01_holp visual:2016_09_21_el arte de ser profesional:01sobr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68E7935-A2CF-4DA2-8BFF-11262A1F1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983010"/>
            <a:ext cx="6506905" cy="2736304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Liderazgo  	</a:t>
            </a:r>
          </a:p>
        </p:txBody>
      </p:sp>
      <p:pic>
        <p:nvPicPr>
          <p:cNvPr id="6" name="5 Imagen" descr="Macintosh HD:Users:luismiguelguerraabril:Documents:holp:01_holp visual:2016_09_21_el arte de ser profesional:01sobr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xmlns="" id="{5EB7BD70-1076-40EF-AAA4-BFE9AF900289}"/>
              </a:ext>
            </a:extLst>
          </p:cNvPr>
          <p:cNvCxnSpPr>
            <a:cxnSpLocks/>
          </p:cNvCxnSpPr>
          <p:nvPr/>
        </p:nvCxnSpPr>
        <p:spPr>
          <a:xfrm flipV="1">
            <a:off x="5940152" y="2604153"/>
            <a:ext cx="1312206" cy="3804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xmlns="" id="{E65835F7-3663-4D95-8CED-6E252E22FDDA}"/>
              </a:ext>
            </a:extLst>
          </p:cNvPr>
          <p:cNvCxnSpPr>
            <a:cxnSpLocks/>
          </p:cNvCxnSpPr>
          <p:nvPr/>
        </p:nvCxnSpPr>
        <p:spPr>
          <a:xfrm>
            <a:off x="6012160" y="2708920"/>
            <a:ext cx="1152128" cy="2757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xmlns="" id="{876366FA-710C-4942-AC32-B13BA2EBF2F8}"/>
              </a:ext>
            </a:extLst>
          </p:cNvPr>
          <p:cNvCxnSpPr>
            <a:cxnSpLocks/>
          </p:cNvCxnSpPr>
          <p:nvPr/>
        </p:nvCxnSpPr>
        <p:spPr>
          <a:xfrm flipH="1">
            <a:off x="5004048" y="2604153"/>
            <a:ext cx="607032" cy="608823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88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Motivación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4" name="Picture 4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7" y="1340768"/>
            <a:ext cx="5857671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820" y="1297057"/>
            <a:ext cx="4351676" cy="270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186" y="3148271"/>
            <a:ext cx="3155334" cy="3155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145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3800475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95536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Motivación ¿Qué te motiva?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56" y="1469559"/>
            <a:ext cx="4674666" cy="505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27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Hoja de Ruta – Vida profesional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67544" y="1340768"/>
            <a:ext cx="77768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b="1" dirty="0"/>
              <a:t>1.- Introducción.</a:t>
            </a:r>
            <a:r>
              <a:rPr lang="es-ES" dirty="0"/>
              <a:t>  Presentación</a:t>
            </a:r>
          </a:p>
          <a:p>
            <a:r>
              <a:rPr lang="es-ES" dirty="0"/>
              <a:t> </a:t>
            </a:r>
          </a:p>
          <a:p>
            <a:r>
              <a:rPr lang="es-ES" b="1" dirty="0"/>
              <a:t>2.- El Equipo.</a:t>
            </a:r>
          </a:p>
          <a:p>
            <a:r>
              <a:rPr lang="es-ES" b="1" dirty="0"/>
              <a:t>         </a:t>
            </a:r>
            <a:r>
              <a:rPr lang="es-ES" sz="1500" dirty="0"/>
              <a:t>Equipo vs Grupo</a:t>
            </a:r>
          </a:p>
          <a:p>
            <a:r>
              <a:rPr lang="es-ES" sz="1500" dirty="0"/>
              <a:t>           Disfunciones de equipo </a:t>
            </a:r>
          </a:p>
          <a:p>
            <a:r>
              <a:rPr lang="es-ES" sz="1500" dirty="0"/>
              <a:t>           Manejo de conflictos</a:t>
            </a:r>
          </a:p>
          <a:p>
            <a:r>
              <a:rPr lang="es-ES" sz="1500" dirty="0"/>
              <a:t>                      	</a:t>
            </a:r>
            <a:endParaRPr lang="es-ES" sz="1500" b="1" dirty="0"/>
          </a:p>
          <a:p>
            <a:r>
              <a:rPr lang="es-ES" b="1" dirty="0"/>
              <a:t>3.- ¿Quién soy yo?</a:t>
            </a:r>
          </a:p>
          <a:p>
            <a:r>
              <a:rPr lang="es-ES" sz="1500" dirty="0"/>
              <a:t>           Cualidades y defectos</a:t>
            </a:r>
          </a:p>
          <a:p>
            <a:r>
              <a:rPr lang="es-ES" sz="1500" dirty="0"/>
              <a:t>           Mejorar el conocimiento de uno mismo</a:t>
            </a:r>
          </a:p>
          <a:p>
            <a:r>
              <a:rPr lang="es-ES" sz="1500" dirty="0"/>
              <a:t>           Interactuar con los demás</a:t>
            </a:r>
          </a:p>
          <a:p>
            <a:r>
              <a:rPr lang="es-ES" sz="1500" dirty="0"/>
              <a:t>           Errores de un jefe de equipo</a:t>
            </a:r>
          </a:p>
          <a:p>
            <a:r>
              <a:rPr lang="es-ES" sz="1500" dirty="0"/>
              <a:t>           Asertividad </a:t>
            </a:r>
          </a:p>
          <a:p>
            <a:r>
              <a:rPr lang="es-ES" sz="1500" dirty="0"/>
              <a:t>           Ladrones de tiempo</a:t>
            </a:r>
          </a:p>
          <a:p>
            <a:endParaRPr lang="es-ES" sz="1500" dirty="0"/>
          </a:p>
          <a:p>
            <a:r>
              <a:rPr lang="es-ES" b="1" dirty="0"/>
              <a:t>4.- Liderazgo. </a:t>
            </a:r>
          </a:p>
          <a:p>
            <a:r>
              <a:rPr lang="es-ES" b="1" dirty="0"/>
              <a:t>         </a:t>
            </a:r>
            <a:r>
              <a:rPr lang="es-ES" sz="1500" dirty="0"/>
              <a:t>Líderes que forman líderes</a:t>
            </a:r>
          </a:p>
          <a:p>
            <a:r>
              <a:rPr lang="es-ES" sz="1500" dirty="0"/>
              <a:t>           </a:t>
            </a:r>
            <a:endParaRPr lang="es-ES" b="1" dirty="0"/>
          </a:p>
          <a:p>
            <a:pPr lvl="0"/>
            <a:r>
              <a:rPr lang="es-ES" b="1" dirty="0"/>
              <a:t>5.- Motivación.	</a:t>
            </a:r>
          </a:p>
          <a:p>
            <a:pPr lvl="1"/>
            <a:r>
              <a:rPr lang="es-ES" sz="1500" dirty="0"/>
              <a:t>Motores internos y externos </a:t>
            </a:r>
          </a:p>
        </p:txBody>
      </p:sp>
      <p:pic>
        <p:nvPicPr>
          <p:cNvPr id="3076" name="Picture 4" descr="http://emprendedorenred.com/wp-content/uploads/2010/11/brujula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7" y="1341958"/>
            <a:ext cx="2596999" cy="2519090"/>
          </a:xfrm>
          <a:prstGeom prst="rect">
            <a:avLst/>
          </a:prstGeom>
          <a:noFill/>
        </p:spPr>
      </p:pic>
      <p:pic>
        <p:nvPicPr>
          <p:cNvPr id="7" name="6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Automotívate </a:t>
            </a:r>
          </a:p>
        </p:txBody>
      </p:sp>
      <p:pic>
        <p:nvPicPr>
          <p:cNvPr id="7" name="6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552"/>
            <a:ext cx="9144000" cy="5934184"/>
          </a:xfrm>
          <a:prstGeom prst="rect">
            <a:avLst/>
          </a:prstGeom>
        </p:spPr>
      </p:pic>
      <p:pic>
        <p:nvPicPr>
          <p:cNvPr id="2050" name="Picture 2" descr="Image result for un niÃ±o un maestro un libro un lÃ¡piz puede cambiar el mundo">
            <a:extLst>
              <a:ext uri="{FF2B5EF4-FFF2-40B4-BE49-F238E27FC236}">
                <a16:creationId xmlns:a16="http://schemas.microsoft.com/office/drawing/2014/main" xmlns="" id="{E1137E69-1A13-46B9-A80D-A44DD9FB1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887233"/>
            <a:ext cx="6192688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9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980728"/>
            <a:ext cx="7546429" cy="5837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Queen   The Show Must Go On (Audio)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827579" y="5435223"/>
            <a:ext cx="1944216" cy="108012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Muchas Gracias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El Equipo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4744"/>
            <a:ext cx="4342215" cy="2723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20328"/>
            <a:ext cx="4006416" cy="266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437" y="4077072"/>
            <a:ext cx="2657475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39319"/>
            <a:ext cx="2276475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211960" y="4797152"/>
            <a:ext cx="55003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dirty="0"/>
              <a:t>vs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Distinción Equipo vs grupo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CuadroTexto"/>
          <p:cNvSpPr txBox="1"/>
          <p:nvPr/>
        </p:nvSpPr>
        <p:spPr>
          <a:xfrm>
            <a:off x="467544" y="1109057"/>
            <a:ext cx="78488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 algn="just"/>
            <a:r>
              <a:rPr lang="es-ES" b="1" dirty="0"/>
              <a:t>* Los grupos pueden alcanzar objetivos, pero no son tan efectivos como las personas que trabajan en equipo</a:t>
            </a:r>
          </a:p>
          <a:p>
            <a:pPr indent="-342900" algn="just"/>
            <a:endParaRPr lang="es-ES" b="1" dirty="0"/>
          </a:p>
          <a:p>
            <a:pPr indent="-342900" algn="just"/>
            <a:r>
              <a:rPr lang="es-ES" b="1" dirty="0"/>
              <a:t>* Todos los equipos son grupos de personas, pero muchos grupos nunca llegarán a trabajar como un equipo</a:t>
            </a:r>
          </a:p>
          <a:p>
            <a:pPr indent="-342900" algn="just"/>
            <a:endParaRPr lang="es-ES" b="1" dirty="0"/>
          </a:p>
          <a:p>
            <a:pPr indent="-342900" algn="just"/>
            <a:r>
              <a:rPr lang="es-ES" b="1" dirty="0"/>
              <a:t>* Siempre formamos parte de un grupo: en el trabajo, en casa, en el tiempo libre...</a:t>
            </a:r>
          </a:p>
          <a:p>
            <a:pPr indent="-342900"/>
            <a:endParaRPr lang="es-ES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858" y="3429000"/>
            <a:ext cx="578547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2998043"/>
            <a:ext cx="593407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95536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Distinción Equipo vs grupo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CuadroTexto"/>
          <p:cNvSpPr txBox="1"/>
          <p:nvPr/>
        </p:nvSpPr>
        <p:spPr>
          <a:xfrm>
            <a:off x="395536" y="1055633"/>
            <a:ext cx="389414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Grupos cooperativos:</a:t>
            </a:r>
          </a:p>
          <a:p>
            <a:pPr marL="285750" indent="-285750">
              <a:buFont typeface="Wingdings" pitchFamily="2" charset="2"/>
              <a:buChar char="Ø"/>
            </a:pPr>
            <a:endParaRPr lang="es-ES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s-ES" b="1" dirty="0"/>
              <a:t>Las personas trabajan juntas</a:t>
            </a:r>
          </a:p>
          <a:p>
            <a:pPr marL="285750" indent="-285750">
              <a:buFont typeface="Wingdings" pitchFamily="2" charset="2"/>
              <a:buChar char="Ø"/>
            </a:pPr>
            <a:endParaRPr lang="es-ES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s-ES" b="1" dirty="0"/>
              <a:t>Los sentimientos no son parte del trabajo</a:t>
            </a:r>
          </a:p>
          <a:p>
            <a:pPr marL="285750" indent="-285750">
              <a:buFont typeface="Wingdings" pitchFamily="2" charset="2"/>
              <a:buChar char="Ø"/>
            </a:pPr>
            <a:endParaRPr lang="es-ES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s-ES" b="1" dirty="0"/>
              <a:t>Los conflictos se acomodan</a:t>
            </a:r>
          </a:p>
          <a:p>
            <a:pPr marL="285750" indent="-285750">
              <a:buFont typeface="Wingdings" pitchFamily="2" charset="2"/>
              <a:buChar char="Ø"/>
            </a:pPr>
            <a:endParaRPr lang="es-ES" b="1" dirty="0"/>
          </a:p>
          <a:p>
            <a:pPr marL="285750" indent="-285750">
              <a:buFont typeface="Wingdings" pitchFamily="2" charset="2"/>
              <a:buChar char="Ø"/>
            </a:pPr>
            <a:endParaRPr lang="es-ES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s-ES" b="1" dirty="0"/>
              <a:t>Confianza y apertura mínimas</a:t>
            </a:r>
          </a:p>
          <a:p>
            <a:pPr marL="285750" indent="-285750">
              <a:buFont typeface="Wingdings" pitchFamily="2" charset="2"/>
              <a:buChar char="Ø"/>
            </a:pPr>
            <a:endParaRPr lang="es-ES" b="1" dirty="0"/>
          </a:p>
          <a:p>
            <a:pPr marL="285750" indent="-285750">
              <a:buFont typeface="Wingdings" pitchFamily="2" charset="2"/>
              <a:buChar char="Ø"/>
            </a:pPr>
            <a:endParaRPr lang="es-ES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s-ES" b="1" dirty="0"/>
              <a:t>Se comparte la información necesaria para la tarea</a:t>
            </a:r>
          </a:p>
          <a:p>
            <a:pPr marL="285750" indent="-285750">
              <a:buFont typeface="Wingdings" pitchFamily="2" charset="2"/>
              <a:buChar char="Ø"/>
            </a:pPr>
            <a:endParaRPr lang="es-ES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s-ES" b="1" dirty="0"/>
              <a:t>Metas y objetivos personales / poco definidos</a:t>
            </a:r>
          </a:p>
          <a:p>
            <a:endParaRPr lang="es-ES" b="1" dirty="0"/>
          </a:p>
        </p:txBody>
      </p:sp>
      <p:sp>
        <p:nvSpPr>
          <p:cNvPr id="3" name="2 Rectángulo"/>
          <p:cNvSpPr/>
          <p:nvPr/>
        </p:nvSpPr>
        <p:spPr>
          <a:xfrm>
            <a:off x="4932040" y="1052736"/>
            <a:ext cx="367240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/>
              <a:t>Equipos efectivos:</a:t>
            </a:r>
          </a:p>
          <a:p>
            <a:pPr marL="285750" indent="-285750">
              <a:buFont typeface="Wingdings" pitchFamily="2" charset="2"/>
              <a:buChar char="v"/>
            </a:pPr>
            <a:endParaRPr lang="es-ES" b="1" dirty="0"/>
          </a:p>
          <a:p>
            <a:pPr marL="285750" indent="-285750">
              <a:buFont typeface="Wingdings" pitchFamily="2" charset="2"/>
              <a:buChar char="v"/>
            </a:pPr>
            <a:r>
              <a:rPr lang="es-ES" b="1" dirty="0"/>
              <a:t>Las personas confían entre sí</a:t>
            </a:r>
          </a:p>
          <a:p>
            <a:pPr marL="285750" indent="-285750">
              <a:buFont typeface="Wingdings" pitchFamily="2" charset="2"/>
              <a:buChar char="v"/>
            </a:pPr>
            <a:endParaRPr lang="es-ES" b="1" dirty="0"/>
          </a:p>
          <a:p>
            <a:pPr marL="285750" indent="-285750">
              <a:buFont typeface="Wingdings" pitchFamily="2" charset="2"/>
              <a:buChar char="v"/>
            </a:pPr>
            <a:r>
              <a:rPr lang="es-ES" b="1" dirty="0"/>
              <a:t>Los sentimientos se expresan abiertamente</a:t>
            </a:r>
          </a:p>
          <a:p>
            <a:pPr marL="285750" indent="-285750">
              <a:buFont typeface="Wingdings" pitchFamily="2" charset="2"/>
              <a:buChar char="v"/>
            </a:pPr>
            <a:endParaRPr lang="es-ES" b="1" dirty="0"/>
          </a:p>
          <a:p>
            <a:pPr marL="285750" indent="-285750">
              <a:buFont typeface="Wingdings" pitchFamily="2" charset="2"/>
              <a:buChar char="v"/>
            </a:pPr>
            <a:r>
              <a:rPr lang="es-ES" b="1" dirty="0"/>
              <a:t>Los conflictos se gestionan</a:t>
            </a:r>
          </a:p>
          <a:p>
            <a:pPr marL="285750" indent="-285750">
              <a:buFont typeface="Wingdings" pitchFamily="2" charset="2"/>
              <a:buChar char="v"/>
            </a:pPr>
            <a:endParaRPr lang="es-ES" b="1" dirty="0"/>
          </a:p>
          <a:p>
            <a:pPr marL="285750" indent="-285750">
              <a:buFont typeface="Wingdings" pitchFamily="2" charset="2"/>
              <a:buChar char="v"/>
            </a:pPr>
            <a:endParaRPr lang="es-ES" b="1" dirty="0"/>
          </a:p>
          <a:p>
            <a:pPr marL="285750" indent="-285750">
              <a:buFont typeface="Wingdings" pitchFamily="2" charset="2"/>
              <a:buChar char="v"/>
            </a:pPr>
            <a:r>
              <a:rPr lang="es-ES" b="1" dirty="0"/>
              <a:t>Las personas se apoyan entre sí</a:t>
            </a:r>
          </a:p>
          <a:p>
            <a:pPr marL="285750" indent="-285750">
              <a:buFont typeface="Wingdings" pitchFamily="2" charset="2"/>
              <a:buChar char="v"/>
            </a:pPr>
            <a:endParaRPr lang="es-ES" b="1" dirty="0"/>
          </a:p>
          <a:p>
            <a:pPr marL="285750" indent="-285750">
              <a:buFont typeface="Wingdings" pitchFamily="2" charset="2"/>
              <a:buChar char="v"/>
            </a:pPr>
            <a:endParaRPr lang="es-ES" b="1" dirty="0"/>
          </a:p>
          <a:p>
            <a:pPr marL="285750" indent="-285750">
              <a:buFont typeface="Wingdings" pitchFamily="2" charset="2"/>
              <a:buChar char="v"/>
            </a:pPr>
            <a:r>
              <a:rPr lang="es-ES" b="1" dirty="0"/>
              <a:t>La información se comparte libremente</a:t>
            </a:r>
          </a:p>
          <a:p>
            <a:pPr marL="285750" indent="-285750">
              <a:buFont typeface="Wingdings" pitchFamily="2" charset="2"/>
              <a:buChar char="v"/>
            </a:pPr>
            <a:endParaRPr lang="es-ES" b="1" dirty="0"/>
          </a:p>
          <a:p>
            <a:pPr marL="285750" indent="-285750">
              <a:buFont typeface="Wingdings" pitchFamily="2" charset="2"/>
              <a:buChar char="v"/>
            </a:pPr>
            <a:r>
              <a:rPr lang="es-ES" b="1" dirty="0"/>
              <a:t>Objetivos comunes a todos</a:t>
            </a:r>
          </a:p>
        </p:txBody>
      </p:sp>
    </p:spTree>
    <p:extLst>
      <p:ext uri="{BB962C8B-B14F-4D97-AF65-F5344CB8AC3E}">
        <p14:creationId xmlns:p14="http://schemas.microsoft.com/office/powerpoint/2010/main" val="194663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05927"/>
            <a:ext cx="4968552" cy="2830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395536" y="980728"/>
            <a:ext cx="79208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 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es-ES" dirty="0"/>
              <a:t>Cuando intentas solucionar problemas complejos en que nadie conoce la respuesta (si es que existe). Si la respuesta es sencilla no necesitas un equipo.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es-ES" dirty="0"/>
          </a:p>
          <a:p>
            <a:pPr marL="285750" indent="-285750" algn="just">
              <a:buFont typeface="Wingdings" pitchFamily="2" charset="2"/>
              <a:buChar char="q"/>
            </a:pPr>
            <a:r>
              <a:rPr lang="es-ES" dirty="0"/>
              <a:t>Cuando no está claro el procedimiento a seguir, es necesario compartir el problema con los demás.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es-ES" dirty="0"/>
          </a:p>
          <a:p>
            <a:pPr marL="285750" indent="-285750" algn="just">
              <a:buFont typeface="Wingdings" pitchFamily="2" charset="2"/>
              <a:buChar char="q"/>
            </a:pPr>
            <a:r>
              <a:rPr lang="es-ES" dirty="0"/>
              <a:t>Cuando existe la necesidad de que diferentes personas trabajen juntas en una tarea determinada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es-ES" dirty="0"/>
          </a:p>
          <a:p>
            <a:pPr marL="285750" indent="-285750" algn="just">
              <a:buFont typeface="Wingdings" pitchFamily="2" charset="2"/>
              <a:buChar char="q"/>
            </a:pPr>
            <a:r>
              <a:rPr lang="es-ES" dirty="0"/>
              <a:t>Cuando se producen cambios rápidos.</a:t>
            </a:r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r>
              <a:rPr lang="es-ES" i="1" dirty="0"/>
              <a:t>NOTA:</a:t>
            </a:r>
          </a:p>
          <a:p>
            <a:pPr algn="just"/>
            <a:r>
              <a:rPr lang="es-ES" i="1" dirty="0"/>
              <a:t>Si no reúnes estos criterios, no necesitas un equipo</a:t>
            </a:r>
            <a:r>
              <a:rPr lang="es-ES" b="1" i="1" dirty="0"/>
              <a:t>.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395536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¿Cuándo necesitas un equipo?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4297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n">
            <a:extLst>
              <a:ext uri="{FF2B5EF4-FFF2-40B4-BE49-F238E27FC236}">
                <a16:creationId xmlns:a16="http://schemas.microsoft.com/office/drawing/2014/main" xmlns="" id="{D9C7325C-0C33-4619-8A8B-416C922E7F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6" b="7177"/>
          <a:stretch/>
        </p:blipFill>
        <p:spPr bwMode="auto">
          <a:xfrm>
            <a:off x="1896268" y="1063845"/>
            <a:ext cx="5351463" cy="548480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Equipos de alto rendimiento</a:t>
            </a:r>
          </a:p>
        </p:txBody>
      </p:sp>
      <p:pic>
        <p:nvPicPr>
          <p:cNvPr id="7" name="6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282979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Disfunciones de Equipo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467544" y="1109057"/>
            <a:ext cx="784887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AutoNum type="romanLcPeriod"/>
            </a:pPr>
            <a:r>
              <a:rPr lang="es-ES" b="1" dirty="0"/>
              <a:t>Falta de Confianza</a:t>
            </a:r>
          </a:p>
          <a:p>
            <a:pPr marL="800100" lvl="1" indent="-342900">
              <a:buAutoNum type="romanLcPeriod"/>
            </a:pPr>
            <a:r>
              <a:rPr lang="es-ES" b="1" dirty="0"/>
              <a:t>Se acepta el error. La gente puede equivocarse.</a:t>
            </a:r>
          </a:p>
          <a:p>
            <a:pPr marL="800100" lvl="1" indent="-342900">
              <a:buAutoNum type="romanLcPeriod"/>
            </a:pPr>
            <a:r>
              <a:rPr lang="es-ES" b="1" dirty="0"/>
              <a:t>Sin miedo a equivocarse.</a:t>
            </a:r>
          </a:p>
          <a:p>
            <a:pPr marL="800100" lvl="1" indent="-342900">
              <a:buAutoNum type="romanLcPeriod"/>
            </a:pPr>
            <a:r>
              <a:rPr lang="es-ES" b="1" dirty="0"/>
              <a:t>Cultura del error</a:t>
            </a:r>
          </a:p>
          <a:p>
            <a:pPr marL="800100" lvl="1" indent="-342900"/>
            <a:endParaRPr lang="es-ES" b="1" dirty="0"/>
          </a:p>
          <a:p>
            <a:pPr marL="342900" lvl="0" indent="-342900">
              <a:buAutoNum type="romanLcPeriod"/>
            </a:pPr>
            <a:r>
              <a:rPr lang="es-ES" b="1" dirty="0"/>
              <a:t>Falta de Conflicto</a:t>
            </a:r>
          </a:p>
          <a:p>
            <a:pPr marL="800100" lvl="1" indent="-342900">
              <a:buAutoNum type="romanLcPeriod"/>
            </a:pPr>
            <a:r>
              <a:rPr lang="es-ES" b="1" dirty="0"/>
              <a:t>Desde armonía artificial hasta el ataque personal.</a:t>
            </a:r>
          </a:p>
          <a:p>
            <a:pPr marL="800100" lvl="1" indent="-342900">
              <a:buAutoNum type="romanLcPeriod"/>
            </a:pPr>
            <a:r>
              <a:rPr lang="es-ES" b="1" dirty="0"/>
              <a:t>Si no sabes entre todos te echamos una mano/ si no puedes/ si no quieres.</a:t>
            </a:r>
          </a:p>
          <a:p>
            <a:pPr marL="800100" lvl="1" indent="-342900">
              <a:buAutoNum type="romanLcPeriod"/>
            </a:pPr>
            <a:r>
              <a:rPr lang="es-ES" b="1" dirty="0"/>
              <a:t>Gestión del conflicto. Grados del conflicto.</a:t>
            </a:r>
          </a:p>
          <a:p>
            <a:pPr marL="800100" lvl="1" indent="-342900">
              <a:buAutoNum type="romanLcPeriod"/>
            </a:pPr>
            <a:endParaRPr lang="es-ES" b="1" dirty="0"/>
          </a:p>
          <a:p>
            <a:pPr marL="342900" lvl="0" indent="-342900">
              <a:buAutoNum type="romanLcPeriod"/>
            </a:pPr>
            <a:r>
              <a:rPr lang="es-ES" b="1" dirty="0"/>
              <a:t>Falta de Compromiso</a:t>
            </a:r>
          </a:p>
          <a:p>
            <a:pPr marL="800100" lvl="1" indent="-342900">
              <a:buAutoNum type="romanLcPeriod"/>
            </a:pPr>
            <a:r>
              <a:rPr lang="es-ES" b="1" dirty="0"/>
              <a:t>¿Como actúas ante un cambio?</a:t>
            </a:r>
          </a:p>
          <a:p>
            <a:pPr marL="800100" lvl="1" indent="-342900">
              <a:buAutoNum type="romanLcPeriod"/>
            </a:pPr>
            <a:endParaRPr lang="es-ES" b="1" dirty="0"/>
          </a:p>
          <a:p>
            <a:pPr marL="342900" lvl="0" indent="-342900">
              <a:buAutoNum type="romanLcPeriod"/>
            </a:pPr>
            <a:r>
              <a:rPr lang="es-ES" b="1" dirty="0"/>
              <a:t>Falta de Responsabilidad</a:t>
            </a:r>
          </a:p>
          <a:p>
            <a:pPr marL="342900" lvl="0" indent="-342900">
              <a:buAutoNum type="romanLcPeriod"/>
            </a:pPr>
            <a:endParaRPr lang="es-ES" b="1" dirty="0"/>
          </a:p>
          <a:p>
            <a:pPr marL="342900" lvl="0" indent="-342900">
              <a:buAutoNum type="romanLcPeriod"/>
            </a:pPr>
            <a:r>
              <a:rPr lang="es-ES" b="1" dirty="0"/>
              <a:t>Falta de Orientación a Resultados</a:t>
            </a:r>
          </a:p>
          <a:p>
            <a:pPr marL="800100" lvl="1" indent="-342900">
              <a:buAutoNum type="romanLcPeriod"/>
            </a:pPr>
            <a:r>
              <a:rPr lang="es-ES" b="1" dirty="0"/>
              <a:t>Saber los objetivos sobre los que vas a ser evaluado.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056" y="1196752"/>
            <a:ext cx="81534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ódulo">
  <a:themeElements>
    <a:clrScheme name="Módulo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ódulo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ódul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12320</TotalTime>
  <Words>806</Words>
  <Application>Microsoft Office PowerPoint</Application>
  <PresentationFormat>Presentación en pantalla (4:3)</PresentationFormat>
  <Paragraphs>206</Paragraphs>
  <Slides>31</Slides>
  <Notes>4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2" baseType="lpstr">
      <vt:lpstr>Módulo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ARTE DE SER PROFESIONAL</dc:title>
  <dc:creator>Carlos</dc:creator>
  <cp:lastModifiedBy>MICROSOFT</cp:lastModifiedBy>
  <cp:revision>181</cp:revision>
  <dcterms:created xsi:type="dcterms:W3CDTF">2015-04-26T20:53:53Z</dcterms:created>
  <dcterms:modified xsi:type="dcterms:W3CDTF">2020-01-31T08:21:49Z</dcterms:modified>
</cp:coreProperties>
</file>