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8" r:id="rId4"/>
    <p:sldId id="297" r:id="rId5"/>
    <p:sldId id="298" r:id="rId6"/>
    <p:sldId id="321" r:id="rId7"/>
    <p:sldId id="322" r:id="rId8"/>
    <p:sldId id="307" r:id="rId9"/>
    <p:sldId id="300" r:id="rId10"/>
    <p:sldId id="303" r:id="rId11"/>
    <p:sldId id="304" r:id="rId12"/>
    <p:sldId id="305" r:id="rId13"/>
    <p:sldId id="309" r:id="rId14"/>
    <p:sldId id="308" r:id="rId15"/>
    <p:sldId id="310" r:id="rId16"/>
    <p:sldId id="311" r:id="rId17"/>
    <p:sldId id="323" r:id="rId18"/>
    <p:sldId id="312" r:id="rId19"/>
    <p:sldId id="330" r:id="rId20"/>
    <p:sldId id="313" r:id="rId21"/>
    <p:sldId id="324" r:id="rId22"/>
    <p:sldId id="325" r:id="rId23"/>
    <p:sldId id="326" r:id="rId24"/>
    <p:sldId id="327" r:id="rId25"/>
    <p:sldId id="314" r:id="rId26"/>
    <p:sldId id="328" r:id="rId27"/>
    <p:sldId id="315" r:id="rId28"/>
    <p:sldId id="267" r:id="rId29"/>
    <p:sldId id="329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vTKYfnbr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ExXA1CPOYS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DOJB7ZFzg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0CaEP585M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-2ay78CQP4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Vnhm07uqw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3.jpeg"/><Relationship Id="rId10" Type="http://schemas.openxmlformats.org/officeDocument/2006/relationships/image" Target="../media/image52.jpeg"/><Relationship Id="rId4" Type="http://schemas.openxmlformats.org/officeDocument/2006/relationships/image" Target="../media/image22.jpeg"/><Relationship Id="rId9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izQwlBEq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itchFamily="66" charset="0"/>
              </a:rPr>
              <a:t>Intervención</a:t>
            </a:r>
            <a:r>
              <a:rPr lang="en-GB" dirty="0" smtClean="0">
                <a:latin typeface="Comic Sans MS" pitchFamily="66" charset="0"/>
              </a:rPr>
              <a:t> en la </a:t>
            </a:r>
            <a:r>
              <a:rPr lang="en-GB" dirty="0" err="1" smtClean="0">
                <a:latin typeface="Comic Sans MS" pitchFamily="66" charset="0"/>
              </a:rPr>
              <a:t>atención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sociosanitaria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dirty="0" err="1" smtClean="0">
                <a:latin typeface="Comic Sans MS" pitchFamily="66" charset="0"/>
              </a:rPr>
              <a:t>instituciones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latin typeface="Comic Sans MS" pitchFamily="66" charset="0"/>
                <a:hlinkClick r:id="rId2"/>
              </a:rPr>
              <a:t>Primeros</a:t>
            </a:r>
            <a:r>
              <a:rPr lang="en-GB" dirty="0" smtClean="0">
                <a:latin typeface="Comic Sans MS" pitchFamily="66" charset="0"/>
                <a:hlinkClick r:id="rId2"/>
              </a:rPr>
              <a:t> </a:t>
            </a:r>
            <a:r>
              <a:rPr lang="en-GB" dirty="0" err="1" smtClean="0">
                <a:latin typeface="Comic Sans MS" pitchFamily="66" charset="0"/>
                <a:hlinkClick r:id="rId2"/>
              </a:rPr>
              <a:t>auxilios</a:t>
            </a:r>
            <a:r>
              <a:rPr lang="en-GB" dirty="0" smtClean="0">
                <a:latin typeface="Comic Sans MS" pitchFamily="66" charset="0"/>
                <a:hlinkClick r:id="rId2"/>
              </a:rPr>
              <a:t> </a:t>
            </a:r>
            <a:r>
              <a:rPr lang="en-GB" dirty="0" smtClean="0">
                <a:latin typeface="Comic Sans MS" pitchFamily="66" charset="0"/>
              </a:rPr>
              <a:t>en </a:t>
            </a:r>
            <a:r>
              <a:rPr lang="en-GB" dirty="0" err="1" smtClean="0">
                <a:latin typeface="Comic Sans MS" pitchFamily="66" charset="0"/>
              </a:rPr>
              <a:t>instituciones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sociosanitarias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RCP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12605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30 </a:t>
            </a:r>
            <a:r>
              <a:rPr lang="en-GB" dirty="0" err="1" smtClean="0">
                <a:latin typeface="Comic Sans MS" pitchFamily="66" charset="0"/>
              </a:rPr>
              <a:t>compresiones</a:t>
            </a:r>
            <a:r>
              <a:rPr lang="en-GB" dirty="0" smtClean="0">
                <a:latin typeface="Comic Sans MS" pitchFamily="66" charset="0"/>
              </a:rPr>
              <a:t> y 2 </a:t>
            </a:r>
            <a:r>
              <a:rPr lang="en-GB" dirty="0" err="1" smtClean="0">
                <a:latin typeface="Comic Sans MS" pitchFamily="66" charset="0"/>
              </a:rPr>
              <a:t>insuflaciones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err="1" smtClean="0">
                <a:latin typeface="Comic Sans MS" pitchFamily="66" charset="0"/>
              </a:rPr>
              <a:t>Rápido</a:t>
            </a:r>
            <a:r>
              <a:rPr lang="en-GB" dirty="0" smtClean="0">
                <a:latin typeface="Comic Sans MS" pitchFamily="66" charset="0"/>
              </a:rPr>
              <a:t> y con </a:t>
            </a:r>
            <a:r>
              <a:rPr lang="en-GB" dirty="0" err="1" smtClean="0">
                <a:latin typeface="Comic Sans MS" pitchFamily="66" charset="0"/>
              </a:rPr>
              <a:t>fuerza</a:t>
            </a:r>
            <a:r>
              <a:rPr lang="en-GB" dirty="0" smtClean="0">
                <a:latin typeface="Comic Sans MS" pitchFamily="66" charset="0"/>
              </a:rPr>
              <a:t> (100-120 comp./min.).</a:t>
            </a:r>
          </a:p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Cuándo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paro</a:t>
            </a:r>
            <a:r>
              <a:rPr lang="en-GB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Ya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respira</a:t>
            </a:r>
            <a:endParaRPr lang="en-GB" dirty="0" smtClean="0">
              <a:latin typeface="Comic Sans MS" pitchFamily="66" charset="0"/>
            </a:endParaRPr>
          </a:p>
          <a:p>
            <a:pPr lvl="1"/>
            <a:r>
              <a:rPr lang="en-GB" dirty="0" err="1" smtClean="0">
                <a:latin typeface="Comic Sans MS" pitchFamily="66" charset="0"/>
              </a:rPr>
              <a:t>Llega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ayuda</a:t>
            </a:r>
            <a:r>
              <a:rPr lang="en-GB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Agotamiento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13314" name="Picture 2" descr="Image result for rc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357694"/>
            <a:ext cx="2556550" cy="2500306"/>
          </a:xfrm>
          <a:prstGeom prst="rect">
            <a:avLst/>
          </a:prstGeom>
          <a:noFill/>
        </p:spPr>
      </p:pic>
      <p:pic>
        <p:nvPicPr>
          <p:cNvPr id="13316" name="Picture 4" descr="http://www.ecisanjuan.com/Portals/0/Imagenes/RCP/RCP-Figura-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38510"/>
            <a:ext cx="4762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itchFamily="66" charset="0"/>
              </a:rPr>
              <a:t>Desfibrilador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externo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automático</a:t>
            </a:r>
            <a:r>
              <a:rPr lang="en-GB" dirty="0" smtClean="0">
                <a:latin typeface="Comic Sans MS" pitchFamily="66" charset="0"/>
              </a:rPr>
              <a:t> (DEA)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  <a:hlinkClick r:id="rId2"/>
              </a:rPr>
              <a:t>¿</a:t>
            </a:r>
            <a:r>
              <a:rPr lang="en-GB" dirty="0" err="1" smtClean="0">
                <a:latin typeface="Comic Sans MS" pitchFamily="66" charset="0"/>
                <a:hlinkClick r:id="rId2"/>
              </a:rPr>
              <a:t>Cómo</a:t>
            </a:r>
            <a:r>
              <a:rPr lang="en-GB" dirty="0" smtClean="0">
                <a:latin typeface="Comic Sans MS" pitchFamily="66" charset="0"/>
                <a:hlinkClick r:id="rId2"/>
              </a:rPr>
              <a:t> se </a:t>
            </a:r>
            <a:r>
              <a:rPr lang="en-GB" dirty="0" err="1" smtClean="0">
                <a:latin typeface="Comic Sans MS" pitchFamily="66" charset="0"/>
                <a:hlinkClick r:id="rId2"/>
              </a:rPr>
              <a:t>usa</a:t>
            </a:r>
            <a:r>
              <a:rPr lang="en-GB" dirty="0" smtClean="0">
                <a:latin typeface="Comic Sans MS" pitchFamily="66" charset="0"/>
                <a:hlinkClick r:id="rId2"/>
              </a:rPr>
              <a:t>?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189" y="2166964"/>
            <a:ext cx="4987141" cy="440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27" r="446"/>
          <a:stretch>
            <a:fillRect/>
          </a:stretch>
        </p:blipFill>
        <p:spPr bwMode="auto">
          <a:xfrm>
            <a:off x="0" y="1857364"/>
            <a:ext cx="9144000" cy="3357586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  <a:hlinkClick r:id="rId3"/>
              </a:rPr>
              <a:t>La </a:t>
            </a:r>
            <a:r>
              <a:rPr lang="en-GB" dirty="0" err="1" smtClean="0">
                <a:latin typeface="Comic Sans MS" pitchFamily="66" charset="0"/>
                <a:hlinkClick r:id="rId3"/>
              </a:rPr>
              <a:t>cadena</a:t>
            </a:r>
            <a:r>
              <a:rPr lang="en-GB" dirty="0" smtClean="0">
                <a:latin typeface="Comic Sans MS" pitchFamily="66" charset="0"/>
                <a:hlinkClick r:id="rId3"/>
              </a:rPr>
              <a:t> de </a:t>
            </a:r>
            <a:r>
              <a:rPr lang="en-GB" dirty="0" err="1" smtClean="0">
                <a:latin typeface="Comic Sans MS" pitchFamily="66" charset="0"/>
                <a:hlinkClick r:id="rId3"/>
              </a:rPr>
              <a:t>supervivencia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5500702"/>
            <a:ext cx="88312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Actividad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realiza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un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diagrama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sobre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el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soporte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vital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básico</a:t>
            </a:r>
            <a:endParaRPr lang="en-GB" sz="2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... Y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otro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sobre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el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protocolo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de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actuación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 en </a:t>
            </a:r>
            <a:r>
              <a:rPr lang="en-GB" sz="2200" b="1" dirty="0" err="1" smtClean="0">
                <a:solidFill>
                  <a:schemeClr val="tx2"/>
                </a:solidFill>
                <a:latin typeface="Comic Sans MS" pitchFamily="66" charset="0"/>
              </a:rPr>
              <a:t>atragantamiento</a:t>
            </a:r>
            <a:r>
              <a:rPr lang="en-GB" sz="2200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GB" sz="2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Image result for suelo mojado"/>
          <p:cNvPicPr>
            <a:picLocks noChangeAspect="1" noChangeArrowheads="1"/>
          </p:cNvPicPr>
          <p:nvPr/>
        </p:nvPicPr>
        <p:blipFill>
          <a:blip r:embed="rId2" cstate="print"/>
          <a:srcRect l="20589" r="11765"/>
          <a:stretch>
            <a:fillRect/>
          </a:stretch>
        </p:blipFill>
        <p:spPr bwMode="auto">
          <a:xfrm>
            <a:off x="2813548" y="4929198"/>
            <a:ext cx="1115510" cy="164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Cortes y </a:t>
            </a:r>
            <a:r>
              <a:rPr lang="en-GB" dirty="0" err="1" smtClean="0">
                <a:latin typeface="Comic Sans MS" pitchFamily="66" charset="0"/>
              </a:rPr>
              <a:t>heridas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1º) </a:t>
            </a:r>
            <a:r>
              <a:rPr lang="en-GB" dirty="0" err="1" smtClean="0">
                <a:latin typeface="Comic Sans MS" pitchFamily="66" charset="0"/>
              </a:rPr>
              <a:t>Prevenir</a:t>
            </a:r>
            <a:r>
              <a:rPr lang="en-GB" dirty="0" smtClean="0">
                <a:latin typeface="Comic Sans MS" pitchFamily="66" charset="0"/>
              </a:rPr>
              <a:t>: 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Guardar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objetos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punzantes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fuera</a:t>
            </a:r>
            <a:r>
              <a:rPr lang="en-GB" dirty="0" smtClean="0">
                <a:latin typeface="Comic Sans MS" pitchFamily="66" charset="0"/>
              </a:rPr>
              <a:t> del </a:t>
            </a:r>
            <a:r>
              <a:rPr lang="en-GB" dirty="0" err="1" smtClean="0">
                <a:latin typeface="Comic Sans MS" pitchFamily="66" charset="0"/>
              </a:rPr>
              <a:t>alcance</a:t>
            </a:r>
            <a:r>
              <a:rPr lang="en-GB" dirty="0" smtClean="0">
                <a:latin typeface="Comic Sans MS" pitchFamily="66" charset="0"/>
              </a:rPr>
              <a:t> de los </a:t>
            </a:r>
            <a:r>
              <a:rPr lang="en-GB" dirty="0" err="1" smtClean="0">
                <a:latin typeface="Comic Sans MS" pitchFamily="66" charset="0"/>
              </a:rPr>
              <a:t>usuarios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Proteger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esquinas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las</a:t>
            </a:r>
            <a:r>
              <a:rPr lang="en-GB" dirty="0" smtClean="0">
                <a:latin typeface="Comic Sans MS" pitchFamily="66" charset="0"/>
              </a:rPr>
              <a:t> mesas.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Evitar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suelos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mojados</a:t>
            </a:r>
            <a:r>
              <a:rPr lang="en-GB" dirty="0" smtClean="0">
                <a:latin typeface="Comic Sans MS" pitchFamily="66" charset="0"/>
              </a:rPr>
              <a:t>, camas y </a:t>
            </a:r>
            <a:r>
              <a:rPr lang="en-GB" dirty="0" err="1" smtClean="0">
                <a:latin typeface="Comic Sans MS" pitchFamily="66" charset="0"/>
              </a:rPr>
              <a:t>sillas</a:t>
            </a:r>
            <a:r>
              <a:rPr lang="en-GB" dirty="0" smtClean="0">
                <a:latin typeface="Comic Sans MS" pitchFamily="66" charset="0"/>
              </a:rPr>
              <a:t> sin </a:t>
            </a:r>
            <a:r>
              <a:rPr lang="en-GB" dirty="0" err="1" smtClean="0">
                <a:latin typeface="Comic Sans MS" pitchFamily="66" charset="0"/>
              </a:rPr>
              <a:t>frenar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Colocar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llamadores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cerca</a:t>
            </a:r>
            <a:r>
              <a:rPr lang="en-GB" dirty="0" smtClean="0">
                <a:latin typeface="Comic Sans MS" pitchFamily="66" charset="0"/>
              </a:rPr>
              <a:t> de la </a:t>
            </a:r>
            <a:r>
              <a:rPr lang="en-GB" dirty="0" err="1" smtClean="0">
                <a:latin typeface="Comic Sans MS" pitchFamily="66" charset="0"/>
              </a:rPr>
              <a:t>cama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Mantener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orden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dirty="0" err="1" smtClean="0">
                <a:latin typeface="Comic Sans MS" pitchFamily="66" charset="0"/>
              </a:rPr>
              <a:t>las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distintas</a:t>
            </a:r>
            <a:r>
              <a:rPr lang="en-GB" dirty="0" smtClean="0">
                <a:latin typeface="Comic Sans MS" pitchFamily="66" charset="0"/>
              </a:rPr>
              <a:t> estancias.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6" name="Picture 4" descr="Image result for timbre llamada ancianos"/>
          <p:cNvPicPr>
            <a:picLocks noChangeAspect="1" noChangeArrowheads="1"/>
          </p:cNvPicPr>
          <p:nvPr/>
        </p:nvPicPr>
        <p:blipFill>
          <a:blip r:embed="rId3" cstate="print"/>
          <a:srcRect l="68182" t="28481" b="12183"/>
          <a:stretch>
            <a:fillRect/>
          </a:stretch>
        </p:blipFill>
        <p:spPr bwMode="auto">
          <a:xfrm>
            <a:off x="5857884" y="4929211"/>
            <a:ext cx="9667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Image result for esquinera goma m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1928826" cy="1928826"/>
          </a:xfrm>
          <a:prstGeom prst="rect">
            <a:avLst/>
          </a:prstGeom>
          <a:noFill/>
        </p:spPr>
      </p:pic>
      <p:pic>
        <p:nvPicPr>
          <p:cNvPr id="8194" name="Picture 2" descr="Image result for tijeras"/>
          <p:cNvPicPr>
            <a:picLocks noChangeAspect="1" noChangeArrowheads="1"/>
          </p:cNvPicPr>
          <p:nvPr/>
        </p:nvPicPr>
        <p:blipFill>
          <a:blip r:embed="rId5" cstate="print"/>
          <a:srcRect t="25037" r="13204" b="26558"/>
          <a:stretch>
            <a:fillRect/>
          </a:stretch>
        </p:blipFill>
        <p:spPr bwMode="auto">
          <a:xfrm>
            <a:off x="7000892" y="2214554"/>
            <a:ext cx="1857388" cy="769489"/>
          </a:xfrm>
          <a:prstGeom prst="rect">
            <a:avLst/>
          </a:prstGeom>
          <a:noFill/>
        </p:spPr>
      </p:pic>
      <p:pic>
        <p:nvPicPr>
          <p:cNvPr id="7" name="Picture 10" descr="Image result for mesilla noche"/>
          <p:cNvPicPr>
            <a:picLocks noChangeAspect="1" noChangeArrowheads="1"/>
          </p:cNvPicPr>
          <p:nvPr/>
        </p:nvPicPr>
        <p:blipFill>
          <a:blip r:embed="rId6" cstate="print"/>
          <a:srcRect l="14999" t="3751" r="13750" b="6248"/>
          <a:stretch>
            <a:fillRect/>
          </a:stretch>
        </p:blipFill>
        <p:spPr bwMode="auto">
          <a:xfrm>
            <a:off x="7358082" y="4711136"/>
            <a:ext cx="1643065" cy="20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ruedas cama"/>
          <p:cNvPicPr>
            <a:picLocks noChangeAspect="1" noChangeArrowheads="1"/>
          </p:cNvPicPr>
          <p:nvPr/>
        </p:nvPicPr>
        <p:blipFill>
          <a:blip r:embed="rId7" cstate="print"/>
          <a:srcRect l="19354" r="12901"/>
          <a:stretch>
            <a:fillRect/>
          </a:stretch>
        </p:blipFill>
        <p:spPr bwMode="auto">
          <a:xfrm>
            <a:off x="4286248" y="4991268"/>
            <a:ext cx="1071570" cy="158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Cortes y </a:t>
            </a:r>
            <a:r>
              <a:rPr lang="en-GB" dirty="0" err="1" smtClean="0">
                <a:latin typeface="Comic Sans MS" pitchFamily="66" charset="0"/>
              </a:rPr>
              <a:t>heridas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2º) </a:t>
            </a:r>
            <a:r>
              <a:rPr lang="en-GB" dirty="0" err="1" smtClean="0">
                <a:latin typeface="Comic Sans MS" pitchFamily="66" charset="0"/>
              </a:rPr>
              <a:t>Avisar</a:t>
            </a:r>
            <a:r>
              <a:rPr lang="en-GB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	</a:t>
            </a:r>
            <a:r>
              <a:rPr lang="en-GB" sz="2800" dirty="0" smtClean="0">
                <a:latin typeface="Comic Sans MS" pitchFamily="66" charset="0"/>
              </a:rPr>
              <a:t>A </a:t>
            </a:r>
            <a:r>
              <a:rPr lang="en-GB" sz="2800" dirty="0" err="1" smtClean="0">
                <a:latin typeface="Comic Sans MS" pitchFamily="66" charset="0"/>
              </a:rPr>
              <a:t>enfermería</a:t>
            </a:r>
            <a:r>
              <a:rPr lang="en-GB" sz="2800" dirty="0" smtClean="0">
                <a:latin typeface="Comic Sans MS" pitchFamily="66" charset="0"/>
              </a:rPr>
              <a:t> y </a:t>
            </a:r>
            <a:r>
              <a:rPr lang="en-GB" sz="2800" dirty="0" err="1" smtClean="0">
                <a:latin typeface="Comic Sans MS" pitchFamily="66" charset="0"/>
              </a:rPr>
              <a:t>si</a:t>
            </a:r>
            <a:r>
              <a:rPr lang="en-GB" sz="2800" dirty="0" smtClean="0">
                <a:latin typeface="Comic Sans MS" pitchFamily="66" charset="0"/>
              </a:rPr>
              <a:t> la persona </a:t>
            </a:r>
            <a:r>
              <a:rPr lang="en-GB" sz="2800" dirty="0" err="1" smtClean="0">
                <a:latin typeface="Comic Sans MS" pitchFamily="66" charset="0"/>
              </a:rPr>
              <a:t>sangra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por</a:t>
            </a:r>
            <a:r>
              <a:rPr lang="en-GB" sz="2800" dirty="0" smtClean="0">
                <a:latin typeface="Comic Sans MS" pitchFamily="66" charset="0"/>
              </a:rPr>
              <a:t> el </a:t>
            </a:r>
            <a:r>
              <a:rPr lang="en-GB" sz="2800" dirty="0" err="1" smtClean="0">
                <a:latin typeface="Comic Sans MS" pitchFamily="66" charset="0"/>
              </a:rPr>
              <a:t>oído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vomita</a:t>
            </a:r>
            <a:r>
              <a:rPr lang="en-GB" sz="2800" dirty="0" smtClean="0">
                <a:latin typeface="Comic Sans MS" pitchFamily="66" charset="0"/>
              </a:rPr>
              <a:t>, o </a:t>
            </a:r>
            <a:r>
              <a:rPr lang="en-GB" sz="2800" dirty="0" err="1" smtClean="0">
                <a:latin typeface="Comic Sans MS" pitchFamily="66" charset="0"/>
              </a:rPr>
              <a:t>pierde</a:t>
            </a:r>
            <a:r>
              <a:rPr lang="en-GB" sz="2800" dirty="0" smtClean="0">
                <a:latin typeface="Comic Sans MS" pitchFamily="66" charset="0"/>
              </a:rPr>
              <a:t> el </a:t>
            </a:r>
            <a:r>
              <a:rPr lang="en-GB" sz="2800" dirty="0" err="1" smtClean="0">
                <a:latin typeface="Comic Sans MS" pitchFamily="66" charset="0"/>
              </a:rPr>
              <a:t>conocimiento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llamar</a:t>
            </a:r>
            <a:r>
              <a:rPr lang="en-GB" sz="2800" dirty="0" smtClean="0">
                <a:latin typeface="Comic Sans MS" pitchFamily="66" charset="0"/>
              </a:rPr>
              <a:t> al 112.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3º) </a:t>
            </a:r>
            <a:r>
              <a:rPr lang="en-GB" dirty="0" err="1" smtClean="0">
                <a:latin typeface="Comic Sans MS" pitchFamily="66" charset="0"/>
              </a:rPr>
              <a:t>Socorrer</a:t>
            </a:r>
            <a:r>
              <a:rPr lang="en-GB" dirty="0" smtClean="0">
                <a:latin typeface="Comic Sans MS" pitchFamily="66" charset="0"/>
              </a:rPr>
              <a:t>:</a:t>
            </a:r>
          </a:p>
          <a:p>
            <a:r>
              <a:rPr lang="en-GB" sz="2800" dirty="0" smtClean="0">
                <a:latin typeface="Comic Sans MS" pitchFamily="66" charset="0"/>
              </a:rPr>
              <a:t>Si </a:t>
            </a:r>
            <a:r>
              <a:rPr lang="en-GB" sz="2800" dirty="0" err="1" smtClean="0">
                <a:latin typeface="Comic Sans MS" pitchFamily="66" charset="0"/>
              </a:rPr>
              <a:t>tras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una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caída</a:t>
            </a:r>
            <a:r>
              <a:rPr lang="en-GB" sz="2800" dirty="0" smtClean="0">
                <a:latin typeface="Comic Sans MS" pitchFamily="66" charset="0"/>
              </a:rPr>
              <a:t> hay </a:t>
            </a:r>
            <a:r>
              <a:rPr lang="en-GB" sz="2800" dirty="0" err="1" smtClean="0">
                <a:latin typeface="Comic Sans MS" pitchFamily="66" charset="0"/>
              </a:rPr>
              <a:t>dolor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intenso</a:t>
            </a:r>
            <a:r>
              <a:rPr lang="en-GB" sz="2800" dirty="0" smtClean="0">
                <a:latin typeface="Comic Sans MS" pitchFamily="66" charset="0"/>
              </a:rPr>
              <a:t> o </a:t>
            </a:r>
            <a:r>
              <a:rPr lang="en-GB" sz="2800" dirty="0" err="1" smtClean="0">
                <a:latin typeface="Comic Sans MS" pitchFamily="66" charset="0"/>
              </a:rPr>
              <a:t>deformidad</a:t>
            </a:r>
            <a:r>
              <a:rPr lang="en-GB" sz="2800" dirty="0" smtClean="0">
                <a:latin typeface="Comic Sans MS" pitchFamily="66" charset="0"/>
              </a:rPr>
              <a:t> en </a:t>
            </a:r>
            <a:r>
              <a:rPr lang="en-GB" sz="2800" dirty="0" err="1" smtClean="0">
                <a:latin typeface="Comic Sans MS" pitchFamily="66" charset="0"/>
              </a:rPr>
              <a:t>una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zona</a:t>
            </a:r>
            <a:r>
              <a:rPr lang="en-GB" sz="2800" dirty="0" smtClean="0">
                <a:latin typeface="Comic Sans MS" pitchFamily="66" charset="0"/>
              </a:rPr>
              <a:t>, NO </a:t>
            </a:r>
            <a:r>
              <a:rPr lang="en-GB" sz="2800" dirty="0" err="1" smtClean="0">
                <a:latin typeface="Comic Sans MS" pitchFamily="66" charset="0"/>
              </a:rPr>
              <a:t>forzar</a:t>
            </a:r>
            <a:r>
              <a:rPr lang="en-GB" sz="2800" dirty="0" smtClean="0">
                <a:latin typeface="Comic Sans MS" pitchFamily="66" charset="0"/>
              </a:rPr>
              <a:t> el </a:t>
            </a:r>
            <a:r>
              <a:rPr lang="en-GB" sz="2800" dirty="0" err="1" smtClean="0">
                <a:latin typeface="Comic Sans MS" pitchFamily="66" charset="0"/>
              </a:rPr>
              <a:t>movimiento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r>
              <a:rPr lang="en-GB" sz="2800" dirty="0" smtClean="0">
                <a:latin typeface="Comic Sans MS" pitchFamily="66" charset="0"/>
              </a:rPr>
              <a:t>Se </a:t>
            </a:r>
            <a:r>
              <a:rPr lang="en-GB" sz="2800" dirty="0" err="1" smtClean="0">
                <a:latin typeface="Comic Sans MS" pitchFamily="66" charset="0"/>
              </a:rPr>
              <a:t>puede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aplicar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frío</a:t>
            </a:r>
            <a:r>
              <a:rPr lang="en-GB" sz="2800" dirty="0" smtClean="0">
                <a:latin typeface="Comic Sans MS" pitchFamily="66" charset="0"/>
              </a:rPr>
              <a:t> local </a:t>
            </a:r>
            <a:r>
              <a:rPr lang="en-GB" sz="2800" dirty="0" err="1" smtClean="0">
                <a:latin typeface="Comic Sans MS" pitchFamily="66" charset="0"/>
              </a:rPr>
              <a:t>para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aliviar</a:t>
            </a:r>
            <a:r>
              <a:rPr lang="en-GB" sz="2800" dirty="0" smtClean="0">
                <a:latin typeface="Comic Sans MS" pitchFamily="66" charset="0"/>
              </a:rPr>
              <a:t> el </a:t>
            </a:r>
            <a:r>
              <a:rPr lang="en-GB" sz="2800" dirty="0" err="1" smtClean="0">
                <a:latin typeface="Comic Sans MS" pitchFamily="66" charset="0"/>
              </a:rPr>
              <a:t>dolor</a:t>
            </a:r>
            <a:r>
              <a:rPr lang="en-GB" sz="2800" dirty="0" smtClean="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857760"/>
            <a:ext cx="2690777" cy="1796094"/>
          </a:xfrm>
          <a:prstGeom prst="rect">
            <a:avLst/>
          </a:prstGeom>
          <a:noFill/>
        </p:spPr>
      </p:pic>
      <p:pic>
        <p:nvPicPr>
          <p:cNvPr id="9220" name="Picture 4" descr="Image result for no mover vict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5325"/>
            <a:ext cx="4000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Cortes y </a:t>
            </a:r>
            <a:r>
              <a:rPr lang="en-GB" dirty="0" err="1" smtClean="0">
                <a:latin typeface="Comic Sans MS" pitchFamily="66" charset="0"/>
              </a:rPr>
              <a:t>heridas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3º) </a:t>
            </a:r>
            <a:r>
              <a:rPr lang="en-GB" dirty="0" err="1" smtClean="0">
                <a:latin typeface="Comic Sans MS" pitchFamily="66" charset="0"/>
              </a:rPr>
              <a:t>Socorrer</a:t>
            </a:r>
            <a:r>
              <a:rPr lang="en-GB" dirty="0" smtClean="0">
                <a:latin typeface="Comic Sans MS" pitchFamily="66" charset="0"/>
              </a:rPr>
              <a:t>:</a:t>
            </a:r>
          </a:p>
          <a:p>
            <a:r>
              <a:rPr lang="en-GB" sz="2800" dirty="0" err="1" smtClean="0">
                <a:latin typeface="Comic Sans MS" pitchFamily="66" charset="0"/>
              </a:rPr>
              <a:t>Lavarnos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manos</a:t>
            </a:r>
            <a:r>
              <a:rPr lang="en-GB" sz="2800" dirty="0" smtClean="0">
                <a:latin typeface="Comic Sans MS" pitchFamily="66" charset="0"/>
              </a:rPr>
              <a:t> y </a:t>
            </a:r>
            <a:r>
              <a:rPr lang="en-GB" sz="2800" dirty="0" err="1" smtClean="0">
                <a:latin typeface="Comic Sans MS" pitchFamily="66" charset="0"/>
              </a:rPr>
              <a:t>ponernos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latin typeface="Comic Sans MS" pitchFamily="66" charset="0"/>
              </a:rPr>
              <a:t>guantes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r>
              <a:rPr lang="en-GB" sz="2800" dirty="0" err="1" smtClean="0">
                <a:latin typeface="Comic Sans MS" pitchFamily="66" charset="0"/>
              </a:rPr>
              <a:t>Lavar</a:t>
            </a:r>
            <a:r>
              <a:rPr lang="en-GB" sz="2800" dirty="0" smtClean="0">
                <a:latin typeface="Comic Sans MS" pitchFamily="66" charset="0"/>
              </a:rPr>
              <a:t> con </a:t>
            </a:r>
            <a:r>
              <a:rPr lang="en-GB" sz="2800" b="1" dirty="0" err="1" smtClean="0">
                <a:latin typeface="Comic Sans MS" pitchFamily="66" charset="0"/>
              </a:rPr>
              <a:t>agua</a:t>
            </a:r>
            <a:r>
              <a:rPr lang="en-GB" sz="2800" b="1" dirty="0" smtClean="0">
                <a:latin typeface="Comic Sans MS" pitchFamily="66" charset="0"/>
              </a:rPr>
              <a:t> y </a:t>
            </a:r>
            <a:r>
              <a:rPr lang="en-GB" sz="2800" b="1" dirty="0" err="1" smtClean="0">
                <a:latin typeface="Comic Sans MS" pitchFamily="66" charset="0"/>
              </a:rPr>
              <a:t>jabón</a:t>
            </a:r>
            <a:r>
              <a:rPr lang="en-GB" sz="2800" b="1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o </a:t>
            </a:r>
            <a:r>
              <a:rPr lang="en-GB" sz="2800" dirty="0" err="1" smtClean="0">
                <a:latin typeface="Comic Sans MS" pitchFamily="66" charset="0"/>
              </a:rPr>
              <a:t>suero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fisiológico</a:t>
            </a:r>
            <a:r>
              <a:rPr lang="en-GB" sz="2800" dirty="0" smtClean="0">
                <a:latin typeface="Comic Sans MS" pitchFamily="66" charset="0"/>
              </a:rPr>
              <a:t> a </a:t>
            </a:r>
            <a:r>
              <a:rPr lang="en-GB" sz="2800" dirty="0" err="1" smtClean="0">
                <a:latin typeface="Comic Sans MS" pitchFamily="66" charset="0"/>
              </a:rPr>
              <a:t>chorro</a:t>
            </a:r>
            <a:r>
              <a:rPr lang="en-GB" sz="2800" dirty="0" smtClean="0">
                <a:latin typeface="Comic Sans MS" pitchFamily="66" charset="0"/>
              </a:rPr>
              <a:t>, de </a:t>
            </a:r>
            <a:r>
              <a:rPr lang="en-GB" sz="2800" dirty="0" err="1" smtClean="0">
                <a:latin typeface="Comic Sans MS" pitchFamily="66" charset="0"/>
              </a:rPr>
              <a:t>dentro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hacia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fuera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r>
              <a:rPr lang="en-GB" sz="2800" dirty="0" err="1" smtClean="0">
                <a:latin typeface="Comic Sans MS" pitchFamily="66" charset="0"/>
              </a:rPr>
              <a:t>Aplicar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latin typeface="Comic Sans MS" pitchFamily="66" charset="0"/>
              </a:rPr>
              <a:t>clorexidina</a:t>
            </a:r>
            <a:r>
              <a:rPr lang="en-GB" sz="2800" dirty="0" smtClean="0">
                <a:latin typeface="Comic Sans MS" pitchFamily="66" charset="0"/>
              </a:rPr>
              <a:t> o </a:t>
            </a:r>
            <a:r>
              <a:rPr lang="en-GB" sz="2800" dirty="0" err="1" smtClean="0">
                <a:latin typeface="Comic Sans MS" pitchFamily="66" charset="0"/>
              </a:rPr>
              <a:t>solución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yodada</a:t>
            </a:r>
            <a:r>
              <a:rPr lang="en-GB" sz="2800" dirty="0" smtClean="0">
                <a:latin typeface="Comic Sans MS" pitchFamily="66" charset="0"/>
              </a:rPr>
              <a:t> (</a:t>
            </a:r>
            <a:r>
              <a:rPr lang="en-GB" sz="2800" dirty="0" err="1" smtClean="0">
                <a:latin typeface="Comic Sans MS" pitchFamily="66" charset="0"/>
              </a:rPr>
              <a:t>betadine</a:t>
            </a:r>
            <a:r>
              <a:rPr lang="en-GB" sz="2800" dirty="0" smtClean="0">
                <a:latin typeface="Comic Sans MS" pitchFamily="66" charset="0"/>
              </a:rPr>
              <a:t>).</a:t>
            </a:r>
          </a:p>
          <a:p>
            <a:r>
              <a:rPr lang="en-GB" sz="2800" dirty="0" err="1" smtClean="0">
                <a:latin typeface="Comic Sans MS" pitchFamily="66" charset="0"/>
              </a:rPr>
              <a:t>Tapar</a:t>
            </a:r>
            <a:r>
              <a:rPr lang="en-GB" sz="2800" dirty="0" smtClean="0">
                <a:latin typeface="Comic Sans MS" pitchFamily="66" charset="0"/>
              </a:rPr>
              <a:t> la </a:t>
            </a:r>
            <a:r>
              <a:rPr lang="en-GB" sz="2800" dirty="0" err="1" smtClean="0">
                <a:latin typeface="Comic Sans MS" pitchFamily="66" charset="0"/>
              </a:rPr>
              <a:t>herida</a:t>
            </a:r>
            <a:r>
              <a:rPr lang="en-GB" sz="2800" dirty="0" smtClean="0">
                <a:latin typeface="Comic Sans MS" pitchFamily="66" charset="0"/>
              </a:rPr>
              <a:t> con </a:t>
            </a:r>
            <a:r>
              <a:rPr lang="en-GB" sz="2800" b="1" dirty="0" err="1" smtClean="0">
                <a:latin typeface="Comic Sans MS" pitchFamily="66" charset="0"/>
              </a:rPr>
              <a:t>gasa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estéril</a:t>
            </a:r>
            <a:r>
              <a:rPr lang="en-GB" sz="2800" dirty="0" smtClean="0">
                <a:latin typeface="Comic Sans MS" pitchFamily="66" charset="0"/>
              </a:rPr>
              <a:t> y </a:t>
            </a:r>
            <a:r>
              <a:rPr lang="en-GB" sz="2800" dirty="0" err="1" smtClean="0">
                <a:latin typeface="Comic Sans MS" pitchFamily="66" charset="0"/>
              </a:rPr>
              <a:t>esparadrapo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pic>
        <p:nvPicPr>
          <p:cNvPr id="4" name="Marcador de contenido 7" descr="IMG_65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>
          <a:xfrm rot="5400000">
            <a:off x="2415871" y="4773333"/>
            <a:ext cx="2597746" cy="1428760"/>
          </a:xfrm>
          <a:prstGeom prst="rect">
            <a:avLst/>
          </a:prstGeom>
        </p:spPr>
      </p:pic>
      <p:pic>
        <p:nvPicPr>
          <p:cNvPr id="5" name="Marcador de contenido 4" descr="IMG_654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3952346" y="4738147"/>
            <a:ext cx="2643182" cy="1453648"/>
          </a:xfrm>
          <a:prstGeom prst="rect">
            <a:avLst/>
          </a:prstGeom>
        </p:spPr>
      </p:pic>
      <p:pic>
        <p:nvPicPr>
          <p:cNvPr id="8194" name="Picture 2" descr="Image result for guantes lat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285992" cy="2285992"/>
          </a:xfrm>
          <a:prstGeom prst="rect">
            <a:avLst/>
          </a:prstGeom>
          <a:noFill/>
        </p:spPr>
      </p:pic>
      <p:pic>
        <p:nvPicPr>
          <p:cNvPr id="8196" name="Picture 4" descr="Image result for lavar con agua y jabÃ³n herida"/>
          <p:cNvPicPr>
            <a:picLocks noChangeAspect="1" noChangeArrowheads="1"/>
          </p:cNvPicPr>
          <p:nvPr/>
        </p:nvPicPr>
        <p:blipFill>
          <a:blip r:embed="rId5" cstate="print"/>
          <a:srcRect l="51667" t="51667"/>
          <a:stretch>
            <a:fillRect/>
          </a:stretch>
        </p:blipFill>
        <p:spPr bwMode="auto">
          <a:xfrm>
            <a:off x="785786" y="4500600"/>
            <a:ext cx="2071672" cy="2071672"/>
          </a:xfrm>
          <a:prstGeom prst="rect">
            <a:avLst/>
          </a:prstGeom>
          <a:noFill/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 l="16734" r="19371"/>
          <a:stretch>
            <a:fillRect/>
          </a:stretch>
        </p:blipFill>
        <p:spPr bwMode="auto">
          <a:xfrm>
            <a:off x="6429388" y="4214818"/>
            <a:ext cx="2366005" cy="251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714884"/>
            <a:ext cx="1714512" cy="1014794"/>
          </a:xfrm>
          <a:prstGeom prst="rect">
            <a:avLst/>
          </a:prstGeom>
          <a:noFill/>
        </p:spPr>
      </p:pic>
      <p:pic>
        <p:nvPicPr>
          <p:cNvPr id="6158" name="Picture 14" descr="Image result for UNGUENTO POM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"/>
            <a:ext cx="1643042" cy="1641216"/>
          </a:xfrm>
          <a:prstGeom prst="rect">
            <a:avLst/>
          </a:prstGeom>
          <a:noFill/>
        </p:spPr>
      </p:pic>
      <p:pic>
        <p:nvPicPr>
          <p:cNvPr id="6152" name="Picture 8" descr="Alcohol 70Âº 1 Litro"/>
          <p:cNvPicPr>
            <a:picLocks noChangeAspect="1" noChangeArrowheads="1"/>
          </p:cNvPicPr>
          <p:nvPr/>
        </p:nvPicPr>
        <p:blipFill>
          <a:blip r:embed="rId4" cstate="print"/>
          <a:srcRect l="30000" r="25000"/>
          <a:stretch>
            <a:fillRect/>
          </a:stretch>
        </p:blipFill>
        <p:spPr bwMode="auto">
          <a:xfrm>
            <a:off x="4714876" y="0"/>
            <a:ext cx="642942" cy="14287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4329114" cy="86834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Cortes y </a:t>
            </a:r>
            <a:r>
              <a:rPr lang="en-GB" dirty="0" err="1" smtClean="0">
                <a:latin typeface="Comic Sans MS" pitchFamily="66" charset="0"/>
              </a:rPr>
              <a:t>heridas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5429288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Comic Sans MS" pitchFamily="66" charset="0"/>
              </a:rPr>
              <a:t>NO USAR: </a:t>
            </a:r>
            <a:r>
              <a:rPr lang="en-GB" strike="sngStrike" dirty="0" smtClean="0">
                <a:solidFill>
                  <a:srgbClr val="FF0000"/>
                </a:solidFill>
                <a:latin typeface="Comic Sans MS" pitchFamily="66" charset="0"/>
              </a:rPr>
              <a:t>alcohol, </a:t>
            </a:r>
            <a:r>
              <a:rPr lang="en-GB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algodón</a:t>
            </a:r>
            <a:r>
              <a:rPr lang="en-GB" strike="sngStrike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GB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pomadas</a:t>
            </a:r>
            <a:r>
              <a:rPr lang="en-GB" strike="sngStrike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GB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ni</a:t>
            </a:r>
            <a:r>
              <a:rPr lang="en-GB" strike="sngStrik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trucos</a:t>
            </a:r>
            <a:r>
              <a:rPr lang="en-GB" strike="sngStrik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caseros</a:t>
            </a:r>
            <a:r>
              <a:rPr lang="en-GB" dirty="0" smtClean="0">
                <a:latin typeface="Comic Sans MS" pitchFamily="66" charset="0"/>
              </a:rPr>
              <a:t>.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No </a:t>
            </a:r>
            <a:r>
              <a:rPr lang="en-GB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extraer</a:t>
            </a:r>
            <a:r>
              <a:rPr lang="en-GB" dirty="0" smtClean="0">
                <a:latin typeface="Comic Sans MS" pitchFamily="66" charset="0"/>
              </a:rPr>
              <a:t> un </a:t>
            </a:r>
            <a:r>
              <a:rPr lang="en-GB" dirty="0" err="1" smtClean="0">
                <a:latin typeface="Comic Sans MS" pitchFamily="66" charset="0"/>
              </a:rPr>
              <a:t>objeto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grande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clavado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Si la </a:t>
            </a:r>
            <a:r>
              <a:rPr lang="en-GB" dirty="0" err="1" smtClean="0">
                <a:latin typeface="Comic Sans MS" pitchFamily="66" charset="0"/>
              </a:rPr>
              <a:t>herida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profunda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cubrir</a:t>
            </a:r>
            <a:r>
              <a:rPr lang="en-GB" dirty="0" smtClean="0">
                <a:latin typeface="Comic Sans MS" pitchFamily="66" charset="0"/>
              </a:rPr>
              <a:t> con </a:t>
            </a:r>
            <a:r>
              <a:rPr lang="en-GB" dirty="0" err="1" smtClean="0">
                <a:latin typeface="Comic Sans MS" pitchFamily="66" charset="0"/>
              </a:rPr>
              <a:t>gasas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estériles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cortar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hemorragia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Si </a:t>
            </a:r>
            <a:r>
              <a:rPr lang="en-GB" dirty="0" err="1" smtClean="0">
                <a:latin typeface="Comic Sans MS" pitchFamily="66" charset="0"/>
              </a:rPr>
              <a:t>está</a:t>
            </a:r>
            <a:r>
              <a:rPr lang="en-GB" dirty="0" smtClean="0">
                <a:latin typeface="Comic Sans MS" pitchFamily="66" charset="0"/>
              </a:rPr>
              <a:t> en la </a:t>
            </a:r>
            <a:r>
              <a:rPr lang="en-GB" dirty="0" err="1" smtClean="0">
                <a:latin typeface="Comic Sans MS" pitchFamily="66" charset="0"/>
              </a:rPr>
              <a:t>cara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llevar</a:t>
            </a:r>
            <a:r>
              <a:rPr lang="en-GB" dirty="0" smtClean="0">
                <a:latin typeface="Comic Sans MS" pitchFamily="66" charset="0"/>
              </a:rPr>
              <a:t> al </a:t>
            </a:r>
            <a:r>
              <a:rPr lang="en-GB" dirty="0" err="1" smtClean="0">
                <a:latin typeface="Comic Sans MS" pitchFamily="66" charset="0"/>
              </a:rPr>
              <a:t>médico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inmediatamente</a:t>
            </a:r>
            <a:r>
              <a:rPr lang="en-GB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6154" name="Picture 10" descr="Image result for CLAVO OXIDADO 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211830"/>
            <a:ext cx="1571636" cy="1852558"/>
          </a:xfrm>
          <a:prstGeom prst="rect">
            <a:avLst/>
          </a:prstGeom>
          <a:noFill/>
        </p:spPr>
      </p:pic>
      <p:pic>
        <p:nvPicPr>
          <p:cNvPr id="6156" name="Picture 12" descr="Related image"/>
          <p:cNvPicPr>
            <a:picLocks noChangeAspect="1" noChangeArrowheads="1"/>
          </p:cNvPicPr>
          <p:nvPr/>
        </p:nvPicPr>
        <p:blipFill>
          <a:blip r:embed="rId6" cstate="print"/>
          <a:srcRect t="11394" b="12657"/>
          <a:stretch>
            <a:fillRect/>
          </a:stretch>
        </p:blipFill>
        <p:spPr bwMode="auto">
          <a:xfrm>
            <a:off x="5691212" y="0"/>
            <a:ext cx="1881184" cy="1428736"/>
          </a:xfrm>
          <a:prstGeom prst="rect">
            <a:avLst/>
          </a:prstGeom>
          <a:noFill/>
        </p:spPr>
      </p:pic>
      <p:cxnSp>
        <p:nvCxnSpPr>
          <p:cNvPr id="13" name="12 Conector recto"/>
          <p:cNvCxnSpPr/>
          <p:nvPr/>
        </p:nvCxnSpPr>
        <p:spPr>
          <a:xfrm flipV="1">
            <a:off x="4429124" y="285728"/>
            <a:ext cx="4572032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429124" y="214290"/>
            <a:ext cx="4500594" cy="1285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Corte con </a:t>
            </a:r>
            <a:r>
              <a:rPr lang="en-GB" dirty="0" err="1" smtClean="0">
                <a:latin typeface="Comic Sans MS" pitchFamily="66" charset="0"/>
              </a:rPr>
              <a:t>amputación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Comic Sans MS" pitchFamily="66" charset="0"/>
              </a:rPr>
              <a:t>Guardar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bolsa</a:t>
            </a:r>
            <a:r>
              <a:rPr lang="en-GB" dirty="0" smtClean="0">
                <a:latin typeface="Comic Sans MS" pitchFamily="66" charset="0"/>
              </a:rPr>
              <a:t> la parte </a:t>
            </a:r>
            <a:r>
              <a:rPr lang="en-GB" dirty="0" err="1" smtClean="0">
                <a:latin typeface="Comic Sans MS" pitchFamily="66" charset="0"/>
              </a:rPr>
              <a:t>amputada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meterla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dirty="0" err="1" smtClean="0">
                <a:latin typeface="Comic Sans MS" pitchFamily="66" charset="0"/>
              </a:rPr>
              <a:t>hielo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err="1" smtClean="0">
                <a:latin typeface="Comic Sans MS" pitchFamily="66" charset="0"/>
              </a:rPr>
              <a:t>Cortar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hemorragia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comprimiendo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6146" name="Picture 2" descr="Image result for bolsa hielo envuelta en toa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52690"/>
            <a:ext cx="5381636" cy="4305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39784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Hemorragia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Sentar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tumbar</a:t>
            </a:r>
            <a:r>
              <a:rPr lang="en-GB" dirty="0" smtClean="0">
                <a:latin typeface="Comic Sans MS" pitchFamily="66" charset="0"/>
              </a:rPr>
              <a:t> a la persona.</a:t>
            </a:r>
          </a:p>
          <a:p>
            <a:r>
              <a:rPr lang="en-GB" dirty="0" err="1" smtClean="0">
                <a:latin typeface="Comic Sans MS" pitchFamily="66" charset="0"/>
              </a:rPr>
              <a:t>Cubrir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herida</a:t>
            </a:r>
            <a:r>
              <a:rPr lang="en-GB" dirty="0" smtClean="0">
                <a:latin typeface="Comic Sans MS" pitchFamily="66" charset="0"/>
              </a:rPr>
              <a:t> con </a:t>
            </a:r>
            <a:r>
              <a:rPr lang="en-GB" dirty="0" err="1" smtClean="0">
                <a:latin typeface="Comic Sans MS" pitchFamily="66" charset="0"/>
              </a:rPr>
              <a:t>gasas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comprimir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firmemente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durante</a:t>
            </a:r>
            <a:r>
              <a:rPr lang="en-GB" dirty="0" smtClean="0">
                <a:latin typeface="Comic Sans MS" pitchFamily="66" charset="0"/>
              </a:rPr>
              <a:t> 10 </a:t>
            </a:r>
            <a:r>
              <a:rPr lang="en-GB" dirty="0" err="1" smtClean="0">
                <a:latin typeface="Comic Sans MS" pitchFamily="66" charset="0"/>
              </a:rPr>
              <a:t>minutos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r>
              <a:rPr lang="en-GB" dirty="0" err="1" smtClean="0">
                <a:latin typeface="Comic Sans MS" pitchFamily="66" charset="0"/>
              </a:rPr>
              <a:t>Usar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vendaje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compresivo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si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tenemos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r>
              <a:rPr lang="en-GB" dirty="0" smtClean="0">
                <a:latin typeface="Comic Sans MS" pitchFamily="66" charset="0"/>
              </a:rPr>
              <a:t>No </a:t>
            </a:r>
            <a:r>
              <a:rPr lang="en-GB" dirty="0" err="1" smtClean="0">
                <a:latin typeface="Comic Sans MS" pitchFamily="66" charset="0"/>
              </a:rPr>
              <a:t>eliminar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gasas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vendas</a:t>
            </a:r>
            <a:r>
              <a:rPr lang="en-GB" dirty="0" smtClean="0">
                <a:latin typeface="Comic Sans MS" pitchFamily="66" charset="0"/>
              </a:rPr>
              <a:t> con </a:t>
            </a:r>
            <a:r>
              <a:rPr lang="en-GB" dirty="0" err="1" smtClean="0">
                <a:latin typeface="Comic Sans MS" pitchFamily="66" charset="0"/>
              </a:rPr>
              <a:t>sangre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colocar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otras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encima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22500" b="23499"/>
          <a:stretch>
            <a:fillRect/>
          </a:stretch>
        </p:blipFill>
        <p:spPr bwMode="auto">
          <a:xfrm>
            <a:off x="3143240" y="4606300"/>
            <a:ext cx="3905244" cy="210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Hemorragia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Si ha </a:t>
            </a:r>
            <a:r>
              <a:rPr lang="en-GB" dirty="0" err="1" smtClean="0">
                <a:latin typeface="Comic Sans MS" pitchFamily="66" charset="0"/>
              </a:rPr>
              <a:t>perdido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mucha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sangre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puede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entrar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b="1" dirty="0" smtClean="0">
                <a:latin typeface="Comic Sans MS" pitchFamily="66" charset="0"/>
              </a:rPr>
              <a:t>Shock</a:t>
            </a:r>
            <a:r>
              <a:rPr lang="en-GB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Pulso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rápido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débil</a:t>
            </a:r>
            <a:endParaRPr lang="en-GB" dirty="0" smtClean="0">
              <a:latin typeface="Comic Sans MS" pitchFamily="66" charset="0"/>
            </a:endParaRPr>
          </a:p>
          <a:p>
            <a:pPr lvl="1"/>
            <a:r>
              <a:rPr lang="en-GB" dirty="0" err="1" smtClean="0">
                <a:latin typeface="Comic Sans MS" pitchFamily="66" charset="0"/>
              </a:rPr>
              <a:t>Piel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fría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húmeda</a:t>
            </a:r>
            <a:endParaRPr lang="en-GB" dirty="0" smtClean="0">
              <a:latin typeface="Comic Sans MS" pitchFamily="66" charset="0"/>
            </a:endParaRPr>
          </a:p>
          <a:p>
            <a:pPr lvl="1"/>
            <a:r>
              <a:rPr lang="en-GB" dirty="0" err="1" smtClean="0">
                <a:latin typeface="Comic Sans MS" pitchFamily="66" charset="0"/>
              </a:rPr>
              <a:t>Sed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debilidad</a:t>
            </a:r>
            <a:endParaRPr lang="en-GB" dirty="0" smtClean="0">
              <a:latin typeface="Comic Sans MS" pitchFamily="66" charset="0"/>
            </a:endParaRPr>
          </a:p>
          <a:p>
            <a:pPr lvl="1"/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Qué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hacer</a:t>
            </a:r>
            <a:r>
              <a:rPr lang="en-GB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Taponar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hemorragia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Tumbar</a:t>
            </a:r>
            <a:r>
              <a:rPr lang="en-GB" dirty="0" smtClean="0">
                <a:latin typeface="Comic Sans MS" pitchFamily="66" charset="0"/>
              </a:rPr>
              <a:t> a la persona y </a:t>
            </a:r>
            <a:r>
              <a:rPr lang="en-GB" dirty="0" err="1" smtClean="0">
                <a:latin typeface="Comic Sans MS" pitchFamily="66" charset="0"/>
              </a:rPr>
              <a:t>levantar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piernas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Aflojar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ropa</a:t>
            </a:r>
            <a:r>
              <a:rPr lang="en-GB" dirty="0" smtClean="0">
                <a:latin typeface="Comic Sans MS" pitchFamily="66" charset="0"/>
              </a:rPr>
              <a:t>... </a:t>
            </a:r>
            <a:r>
              <a:rPr lang="en-GB" dirty="0" smtClean="0">
                <a:solidFill>
                  <a:schemeClr val="accent1"/>
                </a:solidFill>
                <a:latin typeface="Comic Sans MS" pitchFamily="66" charset="0"/>
              </a:rPr>
              <a:t>¿</a:t>
            </a:r>
            <a:r>
              <a:rPr lang="en-GB" dirty="0" err="1" smtClean="0">
                <a:solidFill>
                  <a:schemeClr val="accent1"/>
                </a:solidFill>
                <a:latin typeface="Comic Sans MS" pitchFamily="66" charset="0"/>
              </a:rPr>
              <a:t>por</a:t>
            </a:r>
            <a:r>
              <a:rPr lang="en-GB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accent1"/>
                </a:solidFill>
                <a:latin typeface="Comic Sans MS" pitchFamily="66" charset="0"/>
              </a:rPr>
              <a:t>qué</a:t>
            </a:r>
            <a:r>
              <a:rPr lang="en-GB" dirty="0" smtClean="0">
                <a:solidFill>
                  <a:schemeClr val="accent1"/>
                </a:solidFill>
                <a:latin typeface="Comic Sans MS" pitchFamily="66" charset="0"/>
              </a:rPr>
              <a:t>?</a:t>
            </a:r>
          </a:p>
          <a:p>
            <a:pPr lvl="1"/>
            <a:r>
              <a:rPr lang="en-GB" b="1" u="sng" dirty="0" smtClean="0">
                <a:latin typeface="Comic Sans MS" pitchFamily="66" charset="0"/>
              </a:rPr>
              <a:t>NO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dar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beber</a:t>
            </a:r>
            <a:r>
              <a:rPr lang="en-GB" dirty="0" smtClean="0">
                <a:latin typeface="Comic Sans MS" pitchFamily="66" charset="0"/>
              </a:rPr>
              <a:t> o comer (</a:t>
            </a:r>
            <a:r>
              <a:rPr lang="en-GB" dirty="0" err="1" smtClean="0">
                <a:latin typeface="Comic Sans MS" pitchFamily="66" charset="0"/>
              </a:rPr>
              <a:t>humedecer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labios</a:t>
            </a:r>
            <a:r>
              <a:rPr lang="en-GB" dirty="0" smtClean="0">
                <a:latin typeface="Comic Sans MS" pitchFamily="66" charset="0"/>
              </a:rPr>
              <a:t>).</a:t>
            </a:r>
          </a:p>
          <a:p>
            <a:pPr lvl="1"/>
            <a:r>
              <a:rPr lang="en-GB" b="1" u="sng" dirty="0" smtClean="0">
                <a:latin typeface="Comic Sans MS" pitchFamily="66" charset="0"/>
              </a:rPr>
              <a:t>NO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aplicar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calor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sólo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tapar</a:t>
            </a:r>
            <a:r>
              <a:rPr lang="en-GB" dirty="0" smtClean="0">
                <a:latin typeface="Comic Sans MS" pitchFamily="66" charset="0"/>
              </a:rPr>
              <a:t>... </a:t>
            </a:r>
            <a:r>
              <a:rPr lang="en-GB" dirty="0" smtClean="0">
                <a:solidFill>
                  <a:schemeClr val="accent1"/>
                </a:solidFill>
                <a:latin typeface="Comic Sans MS" pitchFamily="66" charset="0"/>
              </a:rPr>
              <a:t>¿</a:t>
            </a:r>
            <a:r>
              <a:rPr lang="en-GB" dirty="0" err="1" smtClean="0">
                <a:solidFill>
                  <a:schemeClr val="accent1"/>
                </a:solidFill>
                <a:latin typeface="Comic Sans MS" pitchFamily="66" charset="0"/>
              </a:rPr>
              <a:t>por</a:t>
            </a:r>
            <a:r>
              <a:rPr lang="en-GB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accent1"/>
                </a:solidFill>
                <a:latin typeface="Comic Sans MS" pitchFamily="66" charset="0"/>
              </a:rPr>
              <a:t>qué</a:t>
            </a:r>
            <a:r>
              <a:rPr lang="en-GB" dirty="0" smtClean="0">
                <a:solidFill>
                  <a:schemeClr val="accent1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51204" name="Picture 4" descr="Image result for posiciÃ³n anti sh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71678"/>
            <a:ext cx="4583047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 descr="Captura de pantalla 2018-01-23 a la(s) 22.29.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382" b="-10382"/>
          <a:stretch>
            <a:fillRect/>
          </a:stretch>
        </p:blipFill>
        <p:spPr>
          <a:xfrm>
            <a:off x="0" y="582523"/>
            <a:ext cx="9144000" cy="50288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14678" y="5572140"/>
            <a:ext cx="275466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 err="1" smtClean="0">
                <a:hlinkClick r:id="rId3"/>
              </a:rPr>
              <a:t>Conducta</a:t>
            </a:r>
            <a:r>
              <a:rPr lang="en-GB" sz="3600" dirty="0" smtClean="0">
                <a:hlinkClick r:id="rId3"/>
              </a:rPr>
              <a:t> PAS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Hemorragias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especiales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311649"/>
          </a:xfrm>
        </p:spPr>
        <p:txBody>
          <a:bodyPr/>
          <a:lstStyle/>
          <a:p>
            <a:r>
              <a:rPr lang="en-GB" b="1" dirty="0" err="1" smtClean="0">
                <a:latin typeface="Comic Sans MS" pitchFamily="66" charset="0"/>
              </a:rPr>
              <a:t>Nariz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sz="2800" dirty="0" err="1" smtClean="0">
                <a:latin typeface="Comic Sans MS" pitchFamily="66" charset="0"/>
              </a:rPr>
              <a:t>pinzar</a:t>
            </a:r>
            <a:r>
              <a:rPr lang="en-GB" sz="2800" dirty="0" smtClean="0">
                <a:latin typeface="Comic Sans MS" pitchFamily="66" charset="0"/>
              </a:rPr>
              <a:t> 10-15 </a:t>
            </a:r>
            <a:r>
              <a:rPr lang="en-GB" sz="2800" dirty="0" err="1" smtClean="0">
                <a:latin typeface="Comic Sans MS" pitchFamily="66" charset="0"/>
              </a:rPr>
              <a:t>minutos</a:t>
            </a:r>
            <a:r>
              <a:rPr lang="en-GB" sz="2800" dirty="0" smtClean="0">
                <a:latin typeface="Comic Sans MS" pitchFamily="66" charset="0"/>
              </a:rPr>
              <a:t>. </a:t>
            </a:r>
            <a:r>
              <a:rPr lang="en-GB" sz="2800" dirty="0" err="1" smtClean="0">
                <a:latin typeface="Comic Sans MS" pitchFamily="66" charset="0"/>
              </a:rPr>
              <a:t>Cabeza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inclinada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hacia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delante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para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evitar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tragar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sangre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b="1" dirty="0" err="1" smtClean="0">
                <a:latin typeface="Comic Sans MS" pitchFamily="66" charset="0"/>
              </a:rPr>
              <a:t>Oído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sz="2800" dirty="0" err="1" smtClean="0">
                <a:latin typeface="Comic Sans MS" pitchFamily="66" charset="0"/>
              </a:rPr>
              <a:t>Tapar</a:t>
            </a:r>
            <a:r>
              <a:rPr lang="en-GB" sz="2800" dirty="0" smtClean="0">
                <a:latin typeface="Comic Sans MS" pitchFamily="66" charset="0"/>
              </a:rPr>
              <a:t> con </a:t>
            </a:r>
            <a:r>
              <a:rPr lang="en-GB" sz="2800" dirty="0" err="1" smtClean="0">
                <a:latin typeface="Comic Sans MS" pitchFamily="66" charset="0"/>
              </a:rPr>
              <a:t>gasa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estéril</a:t>
            </a:r>
            <a:r>
              <a:rPr lang="en-GB" sz="2800" dirty="0" smtClean="0">
                <a:latin typeface="Comic Sans MS" pitchFamily="66" charset="0"/>
              </a:rPr>
              <a:t>. No </a:t>
            </a:r>
            <a:r>
              <a:rPr lang="en-GB" sz="2800" dirty="0" err="1" smtClean="0">
                <a:latin typeface="Comic Sans MS" pitchFamily="66" charset="0"/>
              </a:rPr>
              <a:t>hacer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presión</a:t>
            </a:r>
            <a:r>
              <a:rPr lang="en-GB" sz="2800" dirty="0" smtClean="0">
                <a:latin typeface="Comic Sans MS" pitchFamily="66" charset="0"/>
              </a:rPr>
              <a:t>. </a:t>
            </a:r>
            <a:r>
              <a:rPr lang="en-GB" sz="2800" dirty="0" err="1" smtClean="0">
                <a:latin typeface="Comic Sans MS" pitchFamily="66" charset="0"/>
              </a:rPr>
              <a:t>Llamar</a:t>
            </a:r>
            <a:r>
              <a:rPr lang="en-GB" sz="2800" dirty="0" smtClean="0">
                <a:latin typeface="Comic Sans MS" pitchFamily="66" charset="0"/>
              </a:rPr>
              <a:t> al 112.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100" name="Picture 4" descr="Image result for hemorragia o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571768" cy="2673699"/>
          </a:xfrm>
          <a:prstGeom prst="rect">
            <a:avLst/>
          </a:prstGeom>
          <a:noFill/>
        </p:spPr>
      </p:pic>
      <p:pic>
        <p:nvPicPr>
          <p:cNvPr id="4102" name="Picture 6" descr="Image result for hemorragia na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637454" cy="29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Traumatismos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r>
              <a:rPr lang="en-GB" b="1" dirty="0" err="1" smtClean="0">
                <a:latin typeface="Comic Sans MS" pitchFamily="66" charset="0"/>
              </a:rPr>
              <a:t>Luxación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</a:rPr>
              <a:t>separación</a:t>
            </a:r>
            <a:r>
              <a:rPr lang="en-GB" dirty="0" smtClean="0">
                <a:latin typeface="Comic Sans MS" pitchFamily="66" charset="0"/>
              </a:rPr>
              <a:t> de los </a:t>
            </a:r>
            <a:r>
              <a:rPr lang="en-GB" dirty="0" err="1" smtClean="0">
                <a:latin typeface="Comic Sans MS" pitchFamily="66" charset="0"/>
              </a:rPr>
              <a:t>huesos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articulación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No mover la </a:t>
            </a:r>
            <a:r>
              <a:rPr lang="en-GB" dirty="0" err="1" smtClean="0">
                <a:latin typeface="Comic Sans MS" pitchFamily="66" charset="0"/>
              </a:rPr>
              <a:t>articulación</a:t>
            </a:r>
            <a:endParaRPr lang="en-GB" dirty="0" smtClean="0">
              <a:latin typeface="Comic Sans MS" pitchFamily="66" charset="0"/>
            </a:endParaRPr>
          </a:p>
          <a:p>
            <a:pPr lvl="1"/>
            <a:r>
              <a:rPr lang="en-GB" dirty="0" smtClean="0">
                <a:latin typeface="Comic Sans MS" pitchFamily="66" charset="0"/>
              </a:rPr>
              <a:t>No </a:t>
            </a:r>
            <a:r>
              <a:rPr lang="en-GB" dirty="0" err="1" smtClean="0">
                <a:latin typeface="Comic Sans MS" pitchFamily="66" charset="0"/>
              </a:rPr>
              <a:t>intentar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colocar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miembro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afectado</a:t>
            </a:r>
            <a:endParaRPr lang="en-GB" dirty="0" smtClean="0">
              <a:latin typeface="Comic Sans MS" pitchFamily="66" charset="0"/>
            </a:endParaRPr>
          </a:p>
          <a:p>
            <a:pPr lvl="1"/>
            <a:r>
              <a:rPr lang="en-GB" dirty="0" smtClean="0">
                <a:latin typeface="Comic Sans MS" pitchFamily="66" charset="0"/>
              </a:rPr>
              <a:t>No </a:t>
            </a:r>
            <a:r>
              <a:rPr lang="en-GB" dirty="0" err="1" smtClean="0">
                <a:latin typeface="Comic Sans MS" pitchFamily="66" charset="0"/>
              </a:rPr>
              <a:t>administrar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fármacos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5058" name="Picture 2" descr="Image result for luxaciÃ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643314"/>
            <a:ext cx="2285984" cy="3047979"/>
          </a:xfrm>
          <a:prstGeom prst="rect">
            <a:avLst/>
          </a:prstGeom>
          <a:noFill/>
        </p:spPr>
      </p:pic>
      <p:pic>
        <p:nvPicPr>
          <p:cNvPr id="45060" name="Picture 4" descr="Image result for no fÃ¡rma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24765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Image result for vendaje tobillo"/>
          <p:cNvPicPr>
            <a:picLocks noChangeAspect="1" noChangeArrowheads="1"/>
          </p:cNvPicPr>
          <p:nvPr/>
        </p:nvPicPr>
        <p:blipFill>
          <a:blip r:embed="rId2" cstate="print"/>
          <a:srcRect l="3125" r="4687"/>
          <a:stretch>
            <a:fillRect/>
          </a:stretch>
        </p:blipFill>
        <p:spPr bwMode="auto">
          <a:xfrm>
            <a:off x="4929190" y="3428999"/>
            <a:ext cx="4214842" cy="3429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Traumatismos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r>
              <a:rPr lang="en-GB" b="1" dirty="0" err="1" smtClean="0">
                <a:latin typeface="Comic Sans MS" pitchFamily="66" charset="0"/>
              </a:rPr>
              <a:t>Esguince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</a:rPr>
              <a:t>movimiento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forzado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articulación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que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provoca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distensión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desgarro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ligamentos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Colocar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compresa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fría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bolsa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hielo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Hacer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vendaje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presión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7108" name="Picture 4" descr="Image result for compresa frÃ­a tobi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00636"/>
            <a:ext cx="2792759" cy="1857364"/>
          </a:xfrm>
          <a:prstGeom prst="rect">
            <a:avLst/>
          </a:prstGeom>
          <a:noFill/>
        </p:spPr>
      </p:pic>
      <p:pic>
        <p:nvPicPr>
          <p:cNvPr id="47106" name="Picture 2" descr="Image result for esguince"/>
          <p:cNvPicPr>
            <a:picLocks noChangeAspect="1" noChangeArrowheads="1"/>
          </p:cNvPicPr>
          <p:nvPr/>
        </p:nvPicPr>
        <p:blipFill>
          <a:blip r:embed="rId4" cstate="print"/>
          <a:srcRect l="17247" r="21724"/>
          <a:stretch>
            <a:fillRect/>
          </a:stretch>
        </p:blipFill>
        <p:spPr bwMode="auto">
          <a:xfrm>
            <a:off x="214282" y="3786190"/>
            <a:ext cx="2240547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Traumatismos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r>
              <a:rPr lang="en-GB" b="1" dirty="0" err="1" smtClean="0">
                <a:latin typeface="Comic Sans MS" pitchFamily="66" charset="0"/>
              </a:rPr>
              <a:t>Fractura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</a:rPr>
              <a:t>rotura</a:t>
            </a:r>
            <a:r>
              <a:rPr lang="en-GB" dirty="0" smtClean="0">
                <a:latin typeface="Comic Sans MS" pitchFamily="66" charset="0"/>
              </a:rPr>
              <a:t> total o </a:t>
            </a:r>
            <a:r>
              <a:rPr lang="en-GB" dirty="0" err="1" smtClean="0">
                <a:latin typeface="Comic Sans MS" pitchFamily="66" charset="0"/>
              </a:rPr>
              <a:t>parcial</a:t>
            </a:r>
            <a:r>
              <a:rPr lang="en-GB" dirty="0" smtClean="0">
                <a:latin typeface="Comic Sans MS" pitchFamily="66" charset="0"/>
              </a:rPr>
              <a:t> (</a:t>
            </a:r>
            <a:r>
              <a:rPr lang="en-GB" dirty="0" err="1" smtClean="0">
                <a:latin typeface="Comic Sans MS" pitchFamily="66" charset="0"/>
              </a:rPr>
              <a:t>fisura</a:t>
            </a:r>
            <a:r>
              <a:rPr lang="en-GB" dirty="0" smtClean="0">
                <a:latin typeface="Comic Sans MS" pitchFamily="66" charset="0"/>
              </a:rPr>
              <a:t>) de un </a:t>
            </a:r>
            <a:r>
              <a:rPr lang="en-GB" dirty="0" err="1" smtClean="0">
                <a:latin typeface="Comic Sans MS" pitchFamily="66" charset="0"/>
              </a:rPr>
              <a:t>hueso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err="1" smtClean="0">
                <a:latin typeface="Comic Sans MS" pitchFamily="66" charset="0"/>
              </a:rPr>
              <a:t>Pueden</a:t>
            </a:r>
            <a:r>
              <a:rPr lang="en-GB" dirty="0" smtClean="0">
                <a:latin typeface="Comic Sans MS" pitchFamily="66" charset="0"/>
              </a:rPr>
              <a:t> ser:</a:t>
            </a:r>
          </a:p>
          <a:p>
            <a:pPr lvl="1"/>
            <a:r>
              <a:rPr lang="en-GB" b="1" dirty="0" err="1" smtClean="0">
                <a:latin typeface="Comic Sans MS" pitchFamily="66" charset="0"/>
              </a:rPr>
              <a:t>Abiertas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</a:rPr>
              <a:t>atraviesan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piel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b="1" dirty="0" err="1" smtClean="0">
                <a:latin typeface="Comic Sans MS" pitchFamily="66" charset="0"/>
              </a:rPr>
              <a:t>Cerradas</a:t>
            </a:r>
            <a:r>
              <a:rPr lang="en-GB" dirty="0" smtClean="0">
                <a:latin typeface="Comic Sans MS" pitchFamily="66" charset="0"/>
              </a:rPr>
              <a:t>: no </a:t>
            </a:r>
            <a:r>
              <a:rPr lang="en-GB" dirty="0" err="1" smtClean="0">
                <a:latin typeface="Comic Sans MS" pitchFamily="66" charset="0"/>
              </a:rPr>
              <a:t>atraviesan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piel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6084" name="Picture 4" descr="Image result for fractura abierta y cerr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145010"/>
            <a:ext cx="7072362" cy="371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Traumatismos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r>
              <a:rPr lang="en-GB" b="1" dirty="0" err="1" smtClean="0">
                <a:latin typeface="Comic Sans MS" pitchFamily="66" charset="0"/>
              </a:rPr>
              <a:t>Fractura</a:t>
            </a:r>
            <a:r>
              <a:rPr lang="en-GB" dirty="0" smtClean="0">
                <a:latin typeface="Comic Sans MS" pitchFamily="66" charset="0"/>
              </a:rPr>
              <a:t>: ¿</a:t>
            </a:r>
            <a:r>
              <a:rPr lang="en-GB" dirty="0" err="1" smtClean="0">
                <a:latin typeface="Comic Sans MS" pitchFamily="66" charset="0"/>
              </a:rPr>
              <a:t>cómo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actuar</a:t>
            </a:r>
            <a:r>
              <a:rPr lang="en-GB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Abierta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</a:rPr>
              <a:t>cubrir</a:t>
            </a:r>
            <a:r>
              <a:rPr lang="en-GB" dirty="0" smtClean="0">
                <a:latin typeface="Comic Sans MS" pitchFamily="66" charset="0"/>
              </a:rPr>
              <a:t> con </a:t>
            </a: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tela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limpia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para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evitar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hemorragia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intensa</a:t>
            </a:r>
            <a:r>
              <a:rPr lang="en-GB" dirty="0" smtClean="0">
                <a:latin typeface="Comic Sans MS" pitchFamily="66" charset="0"/>
              </a:rPr>
              <a:t> e </a:t>
            </a:r>
            <a:r>
              <a:rPr lang="en-GB" dirty="0" err="1" smtClean="0">
                <a:latin typeface="Comic Sans MS" pitchFamily="66" charset="0"/>
              </a:rPr>
              <a:t>infección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Cerrada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b="1" dirty="0" err="1" smtClean="0">
                <a:latin typeface="Comic Sans MS" pitchFamily="66" charset="0"/>
              </a:rPr>
              <a:t>entablillar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el </a:t>
            </a:r>
            <a:r>
              <a:rPr lang="en-GB" dirty="0" err="1" smtClean="0">
                <a:latin typeface="Comic Sans MS" pitchFamily="66" charset="0"/>
              </a:rPr>
              <a:t>miembro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NUNCA </a:t>
            </a:r>
            <a:r>
              <a:rPr lang="en-GB" dirty="0" err="1" smtClean="0">
                <a:latin typeface="Comic Sans MS" pitchFamily="66" charset="0"/>
              </a:rPr>
              <a:t>intentar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recolocar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hueso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8130" name="Picture 2" descr="Image result for entablil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6"/>
            <a:ext cx="6543675" cy="3238501"/>
          </a:xfrm>
          <a:prstGeom prst="rect">
            <a:avLst/>
          </a:prstGeom>
          <a:noFill/>
        </p:spPr>
      </p:pic>
      <p:sp>
        <p:nvSpPr>
          <p:cNvPr id="5" name="4 CuadroTexto">
            <a:hlinkClick r:id="rId3"/>
          </p:cNvPr>
          <p:cNvSpPr txBox="1"/>
          <p:nvPr/>
        </p:nvSpPr>
        <p:spPr>
          <a:xfrm>
            <a:off x="4500562" y="5929330"/>
            <a:ext cx="11176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tx2"/>
                </a:solidFill>
                <a:latin typeface="Comic Sans MS" pitchFamily="66" charset="0"/>
              </a:rPr>
              <a:t>Vídeo</a:t>
            </a:r>
            <a:endParaRPr lang="en-GB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Quemadura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1º) </a:t>
            </a:r>
            <a:r>
              <a:rPr lang="en-GB" dirty="0" err="1" smtClean="0">
                <a:latin typeface="Comic Sans MS" pitchFamily="66" charset="0"/>
              </a:rPr>
              <a:t>Prevenir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sz="2800" dirty="0" err="1" smtClean="0">
                <a:latin typeface="Comic Sans MS" pitchFamily="66" charset="0"/>
              </a:rPr>
              <a:t>comprobar</a:t>
            </a:r>
            <a:r>
              <a:rPr lang="en-GB" sz="2800" dirty="0" smtClean="0">
                <a:latin typeface="Comic Sans MS" pitchFamily="66" charset="0"/>
              </a:rPr>
              <a:t> la </a:t>
            </a:r>
            <a:r>
              <a:rPr lang="en-GB" sz="2800" dirty="0" err="1" smtClean="0">
                <a:latin typeface="Comic Sans MS" pitchFamily="66" charset="0"/>
              </a:rPr>
              <a:t>temperatura</a:t>
            </a:r>
            <a:r>
              <a:rPr lang="en-GB" sz="2800" dirty="0" smtClean="0">
                <a:latin typeface="Comic Sans MS" pitchFamily="66" charset="0"/>
              </a:rPr>
              <a:t> de la comida y la del </a:t>
            </a:r>
            <a:r>
              <a:rPr lang="en-GB" sz="2800" dirty="0" err="1" smtClean="0">
                <a:latin typeface="Comic Sans MS" pitchFamily="66" charset="0"/>
              </a:rPr>
              <a:t>agua</a:t>
            </a:r>
            <a:r>
              <a:rPr lang="en-GB" sz="2800" dirty="0" smtClean="0">
                <a:latin typeface="Comic Sans MS" pitchFamily="66" charset="0"/>
              </a:rPr>
              <a:t> antes del </a:t>
            </a:r>
            <a:r>
              <a:rPr lang="en-GB" sz="2800" dirty="0" err="1" smtClean="0">
                <a:latin typeface="Comic Sans MS" pitchFamily="66" charset="0"/>
              </a:rPr>
              <a:t>aseo</a:t>
            </a:r>
            <a:r>
              <a:rPr lang="en-GB" sz="2800" dirty="0" smtClean="0">
                <a:latin typeface="Comic Sans MS" pitchFamily="66" charset="0"/>
              </a:rPr>
              <a:t>.</a:t>
            </a: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2º) </a:t>
            </a:r>
            <a:r>
              <a:rPr lang="en-GB" dirty="0" err="1" smtClean="0">
                <a:latin typeface="Comic Sans MS" pitchFamily="66" charset="0"/>
              </a:rPr>
              <a:t>Actuar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sz="2800" dirty="0" err="1" smtClean="0">
                <a:latin typeface="Comic Sans MS" pitchFamily="66" charset="0"/>
              </a:rPr>
              <a:t>apartar</a:t>
            </a:r>
            <a:r>
              <a:rPr lang="en-GB" sz="2800" dirty="0" smtClean="0">
                <a:latin typeface="Comic Sans MS" pitchFamily="66" charset="0"/>
              </a:rPr>
              <a:t> la </a:t>
            </a:r>
            <a:r>
              <a:rPr lang="en-GB" sz="2800" dirty="0" err="1" smtClean="0">
                <a:latin typeface="Comic Sans MS" pitchFamily="66" charset="0"/>
              </a:rPr>
              <a:t>fuente</a:t>
            </a:r>
            <a:r>
              <a:rPr lang="en-GB" sz="2800" dirty="0" smtClean="0">
                <a:latin typeface="Comic Sans MS" pitchFamily="66" charset="0"/>
              </a:rPr>
              <a:t> de </a:t>
            </a:r>
            <a:r>
              <a:rPr lang="en-GB" sz="2800" dirty="0" err="1" smtClean="0">
                <a:latin typeface="Comic Sans MS" pitchFamily="66" charset="0"/>
              </a:rPr>
              <a:t>calor</a:t>
            </a:r>
            <a:r>
              <a:rPr lang="en-GB" sz="2800" dirty="0" smtClean="0">
                <a:latin typeface="Comic Sans MS" pitchFamily="66" charset="0"/>
              </a:rPr>
              <a:t>.</a:t>
            </a: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3º) </a:t>
            </a:r>
            <a:r>
              <a:rPr lang="en-GB" dirty="0" err="1" smtClean="0">
                <a:latin typeface="Comic Sans MS" pitchFamily="66" charset="0"/>
              </a:rPr>
              <a:t>Socorrer</a:t>
            </a:r>
            <a:r>
              <a:rPr lang="en-GB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Enfriar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quemadura</a:t>
            </a:r>
            <a:r>
              <a:rPr lang="en-GB" dirty="0" smtClean="0">
                <a:latin typeface="Comic Sans MS" pitchFamily="66" charset="0"/>
              </a:rPr>
              <a:t> con un </a:t>
            </a:r>
            <a:r>
              <a:rPr lang="en-GB" dirty="0" err="1" smtClean="0">
                <a:latin typeface="Comic Sans MS" pitchFamily="66" charset="0"/>
              </a:rPr>
              <a:t>chorro</a:t>
            </a:r>
            <a:r>
              <a:rPr lang="en-GB" dirty="0" smtClean="0">
                <a:latin typeface="Comic Sans MS" pitchFamily="66" charset="0"/>
              </a:rPr>
              <a:t> suave de </a:t>
            </a:r>
            <a:r>
              <a:rPr lang="en-GB" dirty="0" err="1" smtClean="0">
                <a:latin typeface="Comic Sans MS" pitchFamily="66" charset="0"/>
              </a:rPr>
              <a:t>agua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fría</a:t>
            </a:r>
            <a:r>
              <a:rPr lang="en-GB" dirty="0" smtClean="0">
                <a:latin typeface="Comic Sans MS" pitchFamily="66" charset="0"/>
              </a:rPr>
              <a:t>, 10-15 </a:t>
            </a:r>
            <a:r>
              <a:rPr lang="en-GB" dirty="0" err="1" smtClean="0">
                <a:latin typeface="Comic Sans MS" pitchFamily="66" charset="0"/>
              </a:rPr>
              <a:t>minutos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hasta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que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baje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temperatura</a:t>
            </a:r>
            <a:r>
              <a:rPr lang="en-GB" dirty="0" smtClean="0">
                <a:latin typeface="Comic Sans MS" pitchFamily="66" charset="0"/>
              </a:rPr>
              <a:t> de la </a:t>
            </a:r>
            <a:r>
              <a:rPr lang="en-GB" dirty="0" err="1" smtClean="0">
                <a:latin typeface="Comic Sans MS" pitchFamily="66" charset="0"/>
              </a:rPr>
              <a:t>zona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afectada</a:t>
            </a:r>
            <a:r>
              <a:rPr lang="en-GB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572035"/>
            <a:ext cx="3214670" cy="2143113"/>
          </a:xfrm>
          <a:prstGeom prst="rect">
            <a:avLst/>
          </a:prstGeom>
          <a:noFill/>
        </p:spPr>
      </p:pic>
      <p:sp>
        <p:nvSpPr>
          <p:cNvPr id="5" name="4 CuadroTexto">
            <a:hlinkClick r:id="rId3"/>
          </p:cNvPr>
          <p:cNvSpPr txBox="1"/>
          <p:nvPr/>
        </p:nvSpPr>
        <p:spPr>
          <a:xfrm>
            <a:off x="6072198" y="5500702"/>
            <a:ext cx="12474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chemeClr val="tx2"/>
                </a:solidFill>
                <a:latin typeface="Comic Sans MS" pitchFamily="66" charset="0"/>
              </a:rPr>
              <a:t>Vídeo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Quemadura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por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ropa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ardiendo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GB" dirty="0" err="1" smtClean="0">
                <a:latin typeface="Comic Sans MS" pitchFamily="66" charset="0"/>
              </a:rPr>
              <a:t>Envolver</a:t>
            </a:r>
            <a:r>
              <a:rPr lang="en-GB" dirty="0" smtClean="0">
                <a:latin typeface="Comic Sans MS" pitchFamily="66" charset="0"/>
              </a:rPr>
              <a:t> a la persona en </a:t>
            </a: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manta o </a:t>
            </a:r>
            <a:r>
              <a:rPr lang="en-GB" dirty="0" err="1" smtClean="0">
                <a:latin typeface="Comic Sans MS" pitchFamily="66" charset="0"/>
              </a:rPr>
              <a:t>ropa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amplia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revolcarle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por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suelo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para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que</a:t>
            </a:r>
            <a:r>
              <a:rPr lang="en-GB" dirty="0" smtClean="0">
                <a:latin typeface="Comic Sans MS" pitchFamily="66" charset="0"/>
              </a:rPr>
              <a:t> se </a:t>
            </a:r>
            <a:r>
              <a:rPr lang="en-GB" dirty="0" err="1" smtClean="0">
                <a:latin typeface="Comic Sans MS" pitchFamily="66" charset="0"/>
              </a:rPr>
              <a:t>apague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fuego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b="1" u="sng" dirty="0" smtClean="0">
                <a:latin typeface="Comic Sans MS" pitchFamily="66" charset="0"/>
              </a:rPr>
              <a:t>NO </a:t>
            </a:r>
            <a:r>
              <a:rPr lang="en-GB" dirty="0" err="1" smtClean="0">
                <a:latin typeface="Comic Sans MS" pitchFamily="66" charset="0"/>
              </a:rPr>
              <a:t>quitar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ropa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adherida</a:t>
            </a:r>
            <a:r>
              <a:rPr lang="en-GB" dirty="0" smtClean="0">
                <a:latin typeface="Comic Sans MS" pitchFamily="66" charset="0"/>
              </a:rPr>
              <a:t> a la </a:t>
            </a:r>
            <a:r>
              <a:rPr lang="en-GB" dirty="0" err="1" smtClean="0">
                <a:latin typeface="Comic Sans MS" pitchFamily="66" charset="0"/>
              </a:rPr>
              <a:t>piel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pPr lvl="1"/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2458"/>
            <a:ext cx="6715172" cy="400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68346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Quemadura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por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electrocución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025897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err="1" smtClean="0">
                <a:latin typeface="Comic Sans MS" pitchFamily="66" charset="0"/>
              </a:rPr>
              <a:t>Desconecta</a:t>
            </a:r>
            <a:r>
              <a:rPr lang="en-GB" dirty="0" smtClean="0">
                <a:latin typeface="Comic Sans MS" pitchFamily="66" charset="0"/>
              </a:rPr>
              <a:t> la red </a:t>
            </a:r>
            <a:r>
              <a:rPr lang="en-GB" dirty="0" err="1" smtClean="0">
                <a:latin typeface="Comic Sans MS" pitchFamily="66" charset="0"/>
              </a:rPr>
              <a:t>eléctrica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aparta</a:t>
            </a:r>
            <a:r>
              <a:rPr lang="en-GB" dirty="0" smtClean="0">
                <a:latin typeface="Comic Sans MS" pitchFamily="66" charset="0"/>
              </a:rPr>
              <a:t> al </a:t>
            </a:r>
            <a:r>
              <a:rPr lang="en-GB" dirty="0" err="1" smtClean="0">
                <a:latin typeface="Comic Sans MS" pitchFamily="66" charset="0"/>
              </a:rPr>
              <a:t>usuario</a:t>
            </a:r>
            <a:r>
              <a:rPr lang="en-GB" dirty="0" smtClean="0">
                <a:latin typeface="Comic Sans MS" pitchFamily="66" charset="0"/>
              </a:rPr>
              <a:t> con un </a:t>
            </a:r>
            <a:r>
              <a:rPr lang="en-GB" dirty="0" err="1" smtClean="0">
                <a:latin typeface="Comic Sans MS" pitchFamily="66" charset="0"/>
              </a:rPr>
              <a:t>palo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madera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plástico</a:t>
            </a:r>
            <a:r>
              <a:rPr lang="en-GB" dirty="0" smtClean="0">
                <a:latin typeface="Comic Sans MS" pitchFamily="66" charset="0"/>
              </a:rPr>
              <a:t>. Si no </a:t>
            </a:r>
            <a:r>
              <a:rPr lang="en-GB" dirty="0" err="1" smtClean="0">
                <a:latin typeface="Comic Sans MS" pitchFamily="66" charset="0"/>
              </a:rPr>
              <a:t>respira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 RCP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pPr lvl="1"/>
            <a:endParaRPr lang="en-GB" dirty="0">
              <a:latin typeface="Comic Sans MS" pitchFamily="66" charset="0"/>
            </a:endParaRPr>
          </a:p>
        </p:txBody>
      </p:sp>
      <p:pic>
        <p:nvPicPr>
          <p:cNvPr id="2052" name="Picture 4" descr="Image result for electrocuciÃ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33713"/>
            <a:ext cx="8144470" cy="335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suero fisiologico"/>
          <p:cNvPicPr>
            <a:picLocks noChangeAspect="1" noChangeArrowheads="1"/>
          </p:cNvPicPr>
          <p:nvPr/>
        </p:nvPicPr>
        <p:blipFill>
          <a:blip r:embed="rId2" cstate="print"/>
          <a:srcRect l="28815" r="38768"/>
          <a:stretch>
            <a:fillRect/>
          </a:stretch>
        </p:blipFill>
        <p:spPr bwMode="auto">
          <a:xfrm>
            <a:off x="8143900" y="5143488"/>
            <a:ext cx="642942" cy="17145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142852"/>
            <a:ext cx="4257676" cy="79690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El </a:t>
            </a:r>
            <a:r>
              <a:rPr lang="en-GB" dirty="0" err="1" smtClean="0">
                <a:latin typeface="Comic Sans MS" pitchFamily="66" charset="0"/>
              </a:rPr>
              <a:t>botiquín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8" name="Picture 4" descr="Image result for botiquÃ­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142984"/>
            <a:ext cx="2285984" cy="204221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643702" y="214290"/>
            <a:ext cx="221454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chemeClr val="accent1"/>
                </a:solidFill>
                <a:latin typeface="Comic Sans MS" pitchFamily="66" charset="0"/>
              </a:rPr>
              <a:t>Revisar</a:t>
            </a:r>
            <a:r>
              <a:rPr lang="en-GB" sz="2800" dirty="0" smtClean="0">
                <a:solidFill>
                  <a:schemeClr val="accent1"/>
                </a:solidFill>
                <a:latin typeface="Comic Sans MS" pitchFamily="66" charset="0"/>
              </a:rPr>
              <a:t> 2 </a:t>
            </a:r>
            <a:r>
              <a:rPr lang="en-GB" sz="2800" dirty="0" err="1" smtClean="0">
                <a:solidFill>
                  <a:schemeClr val="accent1"/>
                </a:solidFill>
                <a:latin typeface="Comic Sans MS" pitchFamily="66" charset="0"/>
              </a:rPr>
              <a:t>veces</a:t>
            </a:r>
            <a:r>
              <a:rPr lang="en-GB" sz="2800" dirty="0" smtClean="0">
                <a:solidFill>
                  <a:schemeClr val="accent1"/>
                </a:solidFill>
                <a:latin typeface="Comic Sans MS" pitchFamily="66" charset="0"/>
              </a:rPr>
              <a:t> al </a:t>
            </a:r>
            <a:r>
              <a:rPr lang="en-GB" sz="2800" dirty="0" err="1" smtClean="0">
                <a:solidFill>
                  <a:schemeClr val="accent1"/>
                </a:solidFill>
                <a:latin typeface="Comic Sans MS" pitchFamily="66" charset="0"/>
              </a:rPr>
              <a:t>año</a:t>
            </a:r>
            <a:endParaRPr lang="en-GB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" name="Marcador de contenido 7" descr="IMG_65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>
          <a:xfrm rot="5400000">
            <a:off x="6855038" y="3895388"/>
            <a:ext cx="1755226" cy="965374"/>
          </a:xfrm>
          <a:prstGeom prst="rect">
            <a:avLst/>
          </a:prstGeom>
        </p:spPr>
      </p:pic>
      <p:pic>
        <p:nvPicPr>
          <p:cNvPr id="10" name="Marcador de contenido 4" descr="IMG_654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7759942" y="3902330"/>
            <a:ext cx="1785926" cy="982190"/>
          </a:xfrm>
          <a:prstGeom prst="rect">
            <a:avLst/>
          </a:prstGeom>
        </p:spPr>
      </p:pic>
      <p:pic>
        <p:nvPicPr>
          <p:cNvPr id="1036" name="Picture 12" descr="Image result for tiritas"/>
          <p:cNvPicPr>
            <a:picLocks noChangeAspect="1" noChangeArrowheads="1"/>
          </p:cNvPicPr>
          <p:nvPr/>
        </p:nvPicPr>
        <p:blipFill>
          <a:blip r:embed="rId6" cstate="print"/>
          <a:srcRect t="31580" b="36840"/>
          <a:stretch>
            <a:fillRect/>
          </a:stretch>
        </p:blipFill>
        <p:spPr bwMode="auto">
          <a:xfrm>
            <a:off x="4714876" y="5572140"/>
            <a:ext cx="1357282" cy="428628"/>
          </a:xfrm>
          <a:prstGeom prst="rect">
            <a:avLst/>
          </a:prstGeom>
          <a:noFill/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7" cstate="print"/>
          <a:srcRect t="14286" b="14286"/>
          <a:stretch>
            <a:fillRect/>
          </a:stretch>
        </p:blipFill>
        <p:spPr bwMode="auto">
          <a:xfrm>
            <a:off x="4429124" y="1714488"/>
            <a:ext cx="2000264" cy="1428760"/>
          </a:xfrm>
          <a:prstGeom prst="rect">
            <a:avLst/>
          </a:prstGeom>
          <a:noFill/>
        </p:spPr>
      </p:pic>
      <p:pic>
        <p:nvPicPr>
          <p:cNvPr id="1044" name="Picture 20" descr="Image result for paÃ±uelo triangular"/>
          <p:cNvPicPr>
            <a:picLocks noChangeAspect="1" noChangeArrowheads="1"/>
          </p:cNvPicPr>
          <p:nvPr/>
        </p:nvPicPr>
        <p:blipFill>
          <a:blip r:embed="rId8" cstate="print"/>
          <a:srcRect t="20054" b="17780"/>
          <a:stretch>
            <a:fillRect/>
          </a:stretch>
        </p:blipFill>
        <p:spPr bwMode="auto">
          <a:xfrm rot="2674270">
            <a:off x="5748600" y="4779118"/>
            <a:ext cx="1735274" cy="806908"/>
          </a:xfrm>
          <a:prstGeom prst="rect">
            <a:avLst/>
          </a:prstGeom>
          <a:noFill/>
        </p:spPr>
      </p:pic>
      <p:pic>
        <p:nvPicPr>
          <p:cNvPr id="15" name="Picture 2" descr="Image result for tijeras"/>
          <p:cNvPicPr>
            <a:picLocks noChangeAspect="1" noChangeArrowheads="1"/>
          </p:cNvPicPr>
          <p:nvPr/>
        </p:nvPicPr>
        <p:blipFill>
          <a:blip r:embed="rId9" cstate="print"/>
          <a:srcRect t="25037" r="13204" b="26558"/>
          <a:stretch>
            <a:fillRect/>
          </a:stretch>
        </p:blipFill>
        <p:spPr bwMode="auto">
          <a:xfrm>
            <a:off x="6254694" y="5572140"/>
            <a:ext cx="1857388" cy="769489"/>
          </a:xfrm>
          <a:prstGeom prst="rect">
            <a:avLst/>
          </a:prstGeom>
          <a:noFill/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10" cstate="print"/>
          <a:srcRect t="25001" b="20000"/>
          <a:stretch>
            <a:fillRect/>
          </a:stretch>
        </p:blipFill>
        <p:spPr bwMode="auto">
          <a:xfrm>
            <a:off x="6000760" y="6072206"/>
            <a:ext cx="1428728" cy="78579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189053"/>
            <a:ext cx="7358114" cy="5668947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latin typeface="Comic Sans MS" pitchFamily="66" charset="0"/>
              </a:rPr>
              <a:t>Debe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estar</a:t>
            </a:r>
            <a:r>
              <a:rPr lang="en-GB" dirty="0" smtClean="0">
                <a:latin typeface="Comic Sans MS" pitchFamily="66" charset="0"/>
              </a:rPr>
              <a:t> en un </a:t>
            </a:r>
            <a:r>
              <a:rPr lang="en-GB" dirty="0" err="1" smtClean="0">
                <a:latin typeface="Comic Sans MS" pitchFamily="66" charset="0"/>
              </a:rPr>
              <a:t>lugar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accesible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conocido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por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todos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Material: 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Toallitas</a:t>
            </a:r>
            <a:r>
              <a:rPr lang="en-GB" dirty="0" smtClean="0">
                <a:latin typeface="Comic Sans MS" pitchFamily="66" charset="0"/>
              </a:rPr>
              <a:t> con alcohol, </a:t>
            </a:r>
            <a:r>
              <a:rPr lang="en-GB" dirty="0" err="1" smtClean="0">
                <a:latin typeface="Comic Sans MS" pitchFamily="66" charset="0"/>
              </a:rPr>
              <a:t>para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desinfectarnos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manos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Vendas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hemorragias</a:t>
            </a:r>
            <a:r>
              <a:rPr lang="en-GB" dirty="0" smtClean="0">
                <a:latin typeface="Comic Sans MS" pitchFamily="66" charset="0"/>
              </a:rPr>
              <a:t> (</a:t>
            </a:r>
            <a:r>
              <a:rPr lang="en-GB" dirty="0" err="1" smtClean="0">
                <a:latin typeface="Comic Sans MS" pitchFamily="66" charset="0"/>
              </a:rPr>
              <a:t>hemostáticas</a:t>
            </a:r>
            <a:r>
              <a:rPr lang="en-GB" dirty="0" smtClean="0">
                <a:latin typeface="Comic Sans MS" pitchFamily="66" charset="0"/>
              </a:rPr>
              <a:t>).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Suero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fisiológico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antiséptico</a:t>
            </a:r>
            <a:r>
              <a:rPr lang="en-GB" dirty="0" smtClean="0">
                <a:latin typeface="Comic Sans MS" pitchFamily="66" charset="0"/>
              </a:rPr>
              <a:t> (</a:t>
            </a:r>
            <a:r>
              <a:rPr lang="en-GB" dirty="0" err="1" smtClean="0">
                <a:latin typeface="Comic Sans MS" pitchFamily="66" charset="0"/>
              </a:rPr>
              <a:t>clorhexidina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povidona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yodada</a:t>
            </a:r>
            <a:r>
              <a:rPr lang="en-GB" dirty="0" smtClean="0">
                <a:latin typeface="Comic Sans MS" pitchFamily="66" charset="0"/>
              </a:rPr>
              <a:t>).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Gasas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esparadrapo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tiritas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Tijeras y </a:t>
            </a:r>
            <a:r>
              <a:rPr lang="en-GB" dirty="0" err="1" smtClean="0">
                <a:latin typeface="Comic Sans MS" pitchFamily="66" charset="0"/>
              </a:rPr>
              <a:t>pinzas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Pañuelo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trinagular</a:t>
            </a:r>
            <a:r>
              <a:rPr lang="en-GB" dirty="0" smtClean="0">
                <a:latin typeface="Comic Sans MS" pitchFamily="66" charset="0"/>
              </a:rPr>
              <a:t> de 1 m de </a:t>
            </a:r>
            <a:r>
              <a:rPr lang="en-GB" dirty="0" err="1" smtClean="0">
                <a:latin typeface="Comic Sans MS" pitchFamily="66" charset="0"/>
              </a:rPr>
              <a:t>lado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Algunos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teléfonos</a:t>
            </a:r>
            <a:r>
              <a:rPr lang="en-GB" dirty="0" smtClean="0">
                <a:latin typeface="Comic Sans MS" pitchFamily="66" charset="0"/>
              </a:rPr>
              <a:t> de </a:t>
            </a:r>
            <a:r>
              <a:rPr lang="en-GB" dirty="0" err="1" smtClean="0">
                <a:latin typeface="Comic Sans MS" pitchFamily="66" charset="0"/>
              </a:rPr>
              <a:t>interés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0178" name="Picture 2" descr="Image result for centro de toxicologÃ­a telef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50" y="1135486"/>
            <a:ext cx="3643306" cy="2650704"/>
          </a:xfrm>
          <a:prstGeom prst="rect">
            <a:avLst/>
          </a:prstGeom>
          <a:noFill/>
        </p:spPr>
      </p:pic>
      <p:pic>
        <p:nvPicPr>
          <p:cNvPr id="50180" name="Picture 4" descr="Image result for urgencias sanitarias 061"/>
          <p:cNvPicPr>
            <a:picLocks noChangeAspect="1" noChangeArrowheads="1"/>
          </p:cNvPicPr>
          <p:nvPr/>
        </p:nvPicPr>
        <p:blipFill>
          <a:blip r:embed="rId3" cstate="print"/>
          <a:srcRect b="15784"/>
          <a:stretch>
            <a:fillRect/>
          </a:stretch>
        </p:blipFill>
        <p:spPr bwMode="auto">
          <a:xfrm>
            <a:off x="3643306" y="1453621"/>
            <a:ext cx="2071702" cy="1895175"/>
          </a:xfrm>
          <a:prstGeom prst="rect">
            <a:avLst/>
          </a:prstGeom>
          <a:noFill/>
        </p:spPr>
      </p:pic>
      <p:pic>
        <p:nvPicPr>
          <p:cNvPr id="5018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60470"/>
            <a:ext cx="2662787" cy="1997092"/>
          </a:xfrm>
          <a:prstGeom prst="rect">
            <a:avLst/>
          </a:prstGeom>
          <a:noFill/>
        </p:spPr>
      </p:pic>
      <p:pic>
        <p:nvPicPr>
          <p:cNvPr id="50184" name="Picture 8" descr="Image result for bomberos 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2500298" cy="2500299"/>
          </a:xfrm>
          <a:prstGeom prst="rect">
            <a:avLst/>
          </a:prstGeom>
          <a:noFill/>
        </p:spPr>
      </p:pic>
      <p:pic>
        <p:nvPicPr>
          <p:cNvPr id="50186" name="Picture 10" descr="Image result for policÃ­a nacional 0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500570"/>
            <a:ext cx="4167174" cy="2057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Qué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emergencia</a:t>
            </a:r>
            <a:r>
              <a:rPr lang="en-GB" dirty="0" smtClean="0">
                <a:latin typeface="Comic Sans MS" pitchFamily="66" charset="0"/>
              </a:rPr>
              <a:t>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1"/>
            <a:ext cx="8686800" cy="50006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itchFamily="66" charset="0"/>
              </a:rPr>
              <a:t>Asfixia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atragantamiento</a:t>
            </a:r>
            <a:endParaRPr lang="en-GB" dirty="0" smtClean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Comic Sans MS" pitchFamily="66" charset="0"/>
              </a:rPr>
              <a:t>Cortes y </a:t>
            </a:r>
            <a:r>
              <a:rPr lang="en-GB" dirty="0" err="1" smtClean="0">
                <a:latin typeface="Comic Sans MS" pitchFamily="66" charset="0"/>
              </a:rPr>
              <a:t>heridas</a:t>
            </a:r>
            <a:endParaRPr lang="en-GB" dirty="0" smtClean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itchFamily="66" charset="0"/>
              </a:rPr>
              <a:t>Hemorragias</a:t>
            </a:r>
            <a:endParaRPr lang="en-GB" dirty="0" smtClean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itchFamily="66" charset="0"/>
              </a:rPr>
              <a:t>Traumatismo</a:t>
            </a:r>
            <a:endParaRPr lang="en-GB" dirty="0" smtClean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itchFamily="66" charset="0"/>
              </a:rPr>
              <a:t>Quemadura</a:t>
            </a:r>
            <a:endParaRPr lang="en-GB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39784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Atragantamiento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Si </a:t>
            </a:r>
            <a:r>
              <a:rPr lang="en-GB" b="1" dirty="0" err="1" smtClean="0">
                <a:latin typeface="Comic Sans MS" pitchFamily="66" charset="0"/>
              </a:rPr>
              <a:t>puede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hablar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toser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respirar</a:t>
            </a:r>
            <a:r>
              <a:rPr lang="en-GB" dirty="0" smtClean="0">
                <a:latin typeface="Comic Sans MS" pitchFamily="66" charset="0"/>
              </a:rPr>
              <a:t>... (</a:t>
            </a:r>
            <a:r>
              <a:rPr lang="en-GB" dirty="0" err="1" smtClean="0">
                <a:latin typeface="Comic Sans MS" pitchFamily="66" charset="0"/>
              </a:rPr>
              <a:t>obstrucción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parcial</a:t>
            </a:r>
            <a:r>
              <a:rPr lang="en-GB" dirty="0" smtClean="0">
                <a:latin typeface="Comic Sans MS" pitchFamily="66" charset="0"/>
              </a:rPr>
              <a:t>): </a:t>
            </a:r>
            <a:r>
              <a:rPr lang="en-GB" dirty="0" err="1" smtClean="0">
                <a:latin typeface="Comic Sans MS" pitchFamily="66" charset="0"/>
              </a:rPr>
              <a:t>animarle</a:t>
            </a:r>
            <a:r>
              <a:rPr lang="en-GB" dirty="0" smtClean="0">
                <a:latin typeface="Comic Sans MS" pitchFamily="66" charset="0"/>
              </a:rPr>
              <a:t> a </a:t>
            </a:r>
            <a:r>
              <a:rPr lang="en-GB" dirty="0" err="1" smtClean="0">
                <a:latin typeface="Comic Sans MS" pitchFamily="66" charset="0"/>
              </a:rPr>
              <a:t>toser</a:t>
            </a:r>
            <a:r>
              <a:rPr lang="en-GB" dirty="0" smtClean="0">
                <a:latin typeface="Comic Sans MS" pitchFamily="66" charset="0"/>
              </a:rPr>
              <a:t> con </a:t>
            </a:r>
            <a:r>
              <a:rPr lang="en-GB" dirty="0" err="1" smtClean="0">
                <a:latin typeface="Comic Sans MS" pitchFamily="66" charset="0"/>
              </a:rPr>
              <a:t>fuerza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r>
              <a:rPr lang="en-GB" dirty="0" smtClean="0">
                <a:latin typeface="Comic Sans MS" pitchFamily="66" charset="0"/>
              </a:rPr>
              <a:t>NO </a:t>
            </a:r>
            <a:r>
              <a:rPr lang="en-GB" dirty="0" err="1" smtClean="0">
                <a:latin typeface="Comic Sans MS" pitchFamily="66" charset="0"/>
              </a:rPr>
              <a:t>dar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palmadas</a:t>
            </a:r>
            <a:r>
              <a:rPr lang="en-GB" dirty="0" smtClean="0">
                <a:latin typeface="Comic Sans MS" pitchFamily="66" charset="0"/>
              </a:rPr>
              <a:t> en la </a:t>
            </a:r>
            <a:r>
              <a:rPr lang="en-GB" dirty="0" err="1" smtClean="0">
                <a:latin typeface="Comic Sans MS" pitchFamily="66" charset="0"/>
              </a:rPr>
              <a:t>espalda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414" t="29297" r="20388" b="33594"/>
          <a:stretch>
            <a:fillRect/>
          </a:stretch>
        </p:blipFill>
        <p:spPr bwMode="auto">
          <a:xfrm>
            <a:off x="1857356" y="3205570"/>
            <a:ext cx="5286412" cy="36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39784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Atragantamiento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4911741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Si </a:t>
            </a:r>
            <a:r>
              <a:rPr lang="en-GB" b="1" dirty="0" smtClean="0">
                <a:latin typeface="Comic Sans MS" pitchFamily="66" charset="0"/>
              </a:rPr>
              <a:t>NO </a:t>
            </a:r>
            <a:r>
              <a:rPr lang="en-GB" b="1" dirty="0" err="1" smtClean="0">
                <a:latin typeface="Comic Sans MS" pitchFamily="66" charset="0"/>
              </a:rPr>
              <a:t>puede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hablar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toser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respirar</a:t>
            </a:r>
            <a:r>
              <a:rPr lang="en-GB" dirty="0" smtClean="0">
                <a:latin typeface="Comic Sans MS" pitchFamily="66" charset="0"/>
              </a:rPr>
              <a:t>... (</a:t>
            </a:r>
            <a:r>
              <a:rPr lang="en-GB" dirty="0" err="1" smtClean="0">
                <a:latin typeface="Comic Sans MS" pitchFamily="66" charset="0"/>
              </a:rPr>
              <a:t>asfixia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completa</a:t>
            </a:r>
            <a:r>
              <a:rPr lang="en-GB" dirty="0" smtClean="0">
                <a:latin typeface="Comic Sans MS" pitchFamily="66" charset="0"/>
              </a:rPr>
              <a:t>): 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Vaciar</a:t>
            </a:r>
            <a:r>
              <a:rPr lang="en-GB" dirty="0" smtClean="0">
                <a:latin typeface="Comic Sans MS" pitchFamily="66" charset="0"/>
              </a:rPr>
              <a:t> la </a:t>
            </a:r>
            <a:r>
              <a:rPr lang="en-GB" dirty="0" err="1" smtClean="0">
                <a:latin typeface="Comic Sans MS" pitchFamily="66" charset="0"/>
              </a:rPr>
              <a:t>boca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Inclinar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ligeramente</a:t>
            </a:r>
            <a:r>
              <a:rPr lang="en-GB" dirty="0" smtClean="0">
                <a:latin typeface="Comic Sans MS" pitchFamily="66" charset="0"/>
              </a:rPr>
              <a:t> a la persona y </a:t>
            </a:r>
            <a:r>
              <a:rPr lang="en-GB" dirty="0" err="1" smtClean="0">
                <a:latin typeface="Comic Sans MS" pitchFamily="66" charset="0"/>
              </a:rPr>
              <a:t>dar</a:t>
            </a:r>
            <a:r>
              <a:rPr lang="en-GB" dirty="0" smtClean="0">
                <a:latin typeface="Comic Sans MS" pitchFamily="66" charset="0"/>
              </a:rPr>
              <a:t> 5 </a:t>
            </a:r>
            <a:r>
              <a:rPr lang="en-GB" dirty="0" err="1" smtClean="0">
                <a:latin typeface="Comic Sans MS" pitchFamily="66" charset="0"/>
              </a:rPr>
              <a:t>golpes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seguidos</a:t>
            </a:r>
            <a:r>
              <a:rPr lang="en-GB" dirty="0" smtClean="0">
                <a:latin typeface="Comic Sans MS" pitchFamily="66" charset="0"/>
              </a:rPr>
              <a:t> con el </a:t>
            </a:r>
            <a:r>
              <a:rPr lang="en-GB" dirty="0" err="1" smtClean="0">
                <a:latin typeface="Comic Sans MS" pitchFamily="66" charset="0"/>
              </a:rPr>
              <a:t>talón</a:t>
            </a:r>
            <a:r>
              <a:rPr lang="en-GB" dirty="0" smtClean="0">
                <a:latin typeface="Comic Sans MS" pitchFamily="66" charset="0"/>
              </a:rPr>
              <a:t> de la </a:t>
            </a:r>
            <a:r>
              <a:rPr lang="en-GB" dirty="0" err="1" smtClean="0">
                <a:latin typeface="Comic Sans MS" pitchFamily="66" charset="0"/>
              </a:rPr>
              <a:t>mano</a:t>
            </a:r>
            <a:r>
              <a:rPr lang="en-GB" dirty="0" smtClean="0">
                <a:latin typeface="Comic Sans MS" pitchFamily="66" charset="0"/>
              </a:rPr>
              <a:t> entre los </a:t>
            </a:r>
            <a:r>
              <a:rPr lang="en-GB" dirty="0" err="1" smtClean="0">
                <a:latin typeface="Comic Sans MS" pitchFamily="66" charset="0"/>
              </a:rPr>
              <a:t>omóplatos</a:t>
            </a:r>
            <a:r>
              <a:rPr lang="en-GB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95774"/>
            <a:ext cx="2076450" cy="2562226"/>
          </a:xfrm>
          <a:prstGeom prst="rect">
            <a:avLst/>
          </a:prstGeom>
          <a:noFill/>
        </p:spPr>
      </p:pic>
      <p:pic>
        <p:nvPicPr>
          <p:cNvPr id="22534" name="Picture 6" descr="Image result for golpes espalda atragantami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28"/>
            <a:ext cx="4357686" cy="290222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286644" y="3857628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</a:rPr>
              <a:t>X 5</a:t>
            </a:r>
            <a:endParaRPr lang="en-GB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39784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Atragantamiento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543956" cy="4911741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Si no </a:t>
            </a:r>
            <a:r>
              <a:rPr lang="en-GB" dirty="0" err="1" smtClean="0">
                <a:latin typeface="Comic Sans MS" pitchFamily="66" charset="0"/>
              </a:rPr>
              <a:t>funcionan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las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palmadas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  <a:hlinkClick r:id="rId2"/>
              </a:rPr>
              <a:t>maniobra</a:t>
            </a:r>
            <a:r>
              <a:rPr lang="en-GB" dirty="0" smtClean="0">
                <a:latin typeface="Comic Sans MS" pitchFamily="66" charset="0"/>
                <a:hlinkClick r:id="rId2"/>
              </a:rPr>
              <a:t> de Heimlich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5 </a:t>
            </a:r>
            <a:r>
              <a:rPr lang="en-GB" dirty="0" err="1" smtClean="0">
                <a:latin typeface="Comic Sans MS" pitchFamily="66" charset="0"/>
              </a:rPr>
              <a:t>palmadas</a:t>
            </a:r>
            <a:r>
              <a:rPr lang="en-GB" dirty="0" smtClean="0">
                <a:latin typeface="Comic Sans MS" pitchFamily="66" charset="0"/>
              </a:rPr>
              <a:t> y 5 </a:t>
            </a:r>
            <a:r>
              <a:rPr lang="en-GB" dirty="0" err="1" smtClean="0">
                <a:latin typeface="Comic Sans MS" pitchFamily="66" charset="0"/>
              </a:rPr>
              <a:t>maniobras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hasta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que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salga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cuerpo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extraño</a:t>
            </a:r>
            <a:r>
              <a:rPr lang="en-GB" dirty="0" smtClean="0">
                <a:latin typeface="Comic Sans MS" pitchFamily="66" charset="0"/>
              </a:rPr>
              <a:t> o se </a:t>
            </a:r>
            <a:r>
              <a:rPr lang="en-GB" dirty="0" err="1" smtClean="0">
                <a:latin typeface="Comic Sans MS" pitchFamily="66" charset="0"/>
              </a:rPr>
              <a:t>desmaye</a:t>
            </a:r>
            <a:r>
              <a:rPr lang="en-GB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" name="Picture 2" descr="Image result for maniobra heiml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22995"/>
            <a:ext cx="4685492" cy="3063591"/>
          </a:xfrm>
          <a:prstGeom prst="rect">
            <a:avLst/>
          </a:prstGeom>
          <a:noFill/>
        </p:spPr>
      </p:pic>
      <p:pic>
        <p:nvPicPr>
          <p:cNvPr id="9" name="Picture 6" descr="Image result for golpes espalda atragantami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94433"/>
            <a:ext cx="4357686" cy="290222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000232" y="3000372"/>
            <a:ext cx="509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</a:rPr>
              <a:t>5		   +          5</a:t>
            </a:r>
            <a:endParaRPr lang="en-GB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Atragantamiento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543956" cy="5786454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Comic Sans MS" pitchFamily="66" charset="0"/>
              </a:rPr>
              <a:t>Maniobra</a:t>
            </a:r>
            <a:r>
              <a:rPr lang="en-GB" dirty="0" smtClean="0">
                <a:latin typeface="Comic Sans MS" pitchFamily="66" charset="0"/>
              </a:rPr>
              <a:t> de Heimlich </a:t>
            </a:r>
            <a:r>
              <a:rPr lang="en-GB" dirty="0" err="1" smtClean="0">
                <a:latin typeface="Comic Sans MS" pitchFamily="66" charset="0"/>
              </a:rPr>
              <a:t>adulto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inconsciente</a:t>
            </a:r>
            <a:r>
              <a:rPr lang="en-GB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Manos entre </a:t>
            </a:r>
            <a:r>
              <a:rPr lang="en-GB" dirty="0" err="1" smtClean="0">
                <a:latin typeface="Comic Sans MS" pitchFamily="66" charset="0"/>
              </a:rPr>
              <a:t>ombligo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esternón</a:t>
            </a:r>
            <a:r>
              <a:rPr lang="en-GB" dirty="0" smtClean="0">
                <a:latin typeface="Comic Sans MS" pitchFamily="66" charset="0"/>
              </a:rPr>
              <a:t>: </a:t>
            </a:r>
            <a:r>
              <a:rPr lang="en-GB" dirty="0" err="1" smtClean="0">
                <a:latin typeface="Comic Sans MS" pitchFamily="66" charset="0"/>
              </a:rPr>
              <a:t>presionar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hacia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abajo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arriba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Introducir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dedos</a:t>
            </a:r>
            <a:r>
              <a:rPr lang="en-GB" dirty="0" smtClean="0">
                <a:latin typeface="Comic Sans MS" pitchFamily="66" charset="0"/>
              </a:rPr>
              <a:t> en la </a:t>
            </a:r>
            <a:r>
              <a:rPr lang="en-GB" dirty="0" err="1" smtClean="0">
                <a:latin typeface="Comic Sans MS" pitchFamily="66" charset="0"/>
              </a:rPr>
              <a:t>boca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para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comprobar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si</a:t>
            </a:r>
            <a:r>
              <a:rPr lang="en-GB" dirty="0" smtClean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objeto</a:t>
            </a:r>
            <a:r>
              <a:rPr lang="en-GB" dirty="0" smtClean="0">
                <a:latin typeface="Comic Sans MS" pitchFamily="66" charset="0"/>
              </a:rPr>
              <a:t> ha </a:t>
            </a:r>
            <a:r>
              <a:rPr lang="en-GB" dirty="0" err="1" smtClean="0">
                <a:latin typeface="Comic Sans MS" pitchFamily="66" charset="0"/>
              </a:rPr>
              <a:t>salido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Si no sale, </a:t>
            </a:r>
            <a:r>
              <a:rPr lang="en-GB" sz="3000" dirty="0" err="1" smtClean="0">
                <a:latin typeface="Comic Sans MS" pitchFamily="66" charset="0"/>
              </a:rPr>
              <a:t>insuflar</a:t>
            </a:r>
            <a:r>
              <a:rPr lang="en-GB" sz="3000" dirty="0" smtClean="0">
                <a:latin typeface="Comic Sans MS" pitchFamily="66" charset="0"/>
              </a:rPr>
              <a:t> </a:t>
            </a:r>
            <a:r>
              <a:rPr lang="en-GB" sz="3000" dirty="0" err="1" smtClean="0">
                <a:latin typeface="Comic Sans MS" pitchFamily="66" charset="0"/>
              </a:rPr>
              <a:t>fuertemente</a:t>
            </a:r>
            <a:r>
              <a:rPr lang="en-GB" sz="3000" dirty="0" smtClean="0">
                <a:latin typeface="Comic Sans MS" pitchFamily="66" charset="0"/>
              </a:rPr>
              <a:t>, a fin de </a:t>
            </a:r>
            <a:r>
              <a:rPr lang="en-GB" sz="3000" dirty="0" err="1" smtClean="0">
                <a:latin typeface="Comic Sans MS" pitchFamily="66" charset="0"/>
              </a:rPr>
              <a:t>conducir</a:t>
            </a:r>
            <a:r>
              <a:rPr lang="en-GB" sz="3000" dirty="0" smtClean="0">
                <a:latin typeface="Comic Sans MS" pitchFamily="66" charset="0"/>
              </a:rPr>
              <a:t> el </a:t>
            </a:r>
            <a:r>
              <a:rPr lang="en-GB" sz="3000" dirty="0" err="1" smtClean="0">
                <a:latin typeface="Comic Sans MS" pitchFamily="66" charset="0"/>
              </a:rPr>
              <a:t>cuerpo</a:t>
            </a:r>
            <a:r>
              <a:rPr lang="en-GB" sz="3000" dirty="0" smtClean="0">
                <a:latin typeface="Comic Sans MS" pitchFamily="66" charset="0"/>
              </a:rPr>
              <a:t> </a:t>
            </a:r>
            <a:r>
              <a:rPr lang="en-GB" sz="3000" dirty="0" err="1" smtClean="0">
                <a:latin typeface="Comic Sans MS" pitchFamily="66" charset="0"/>
              </a:rPr>
              <a:t>extraño</a:t>
            </a:r>
            <a:r>
              <a:rPr lang="en-GB" sz="3000" dirty="0" smtClean="0">
                <a:latin typeface="Comic Sans MS" pitchFamily="66" charset="0"/>
              </a:rPr>
              <a:t> a un </a:t>
            </a:r>
            <a:r>
              <a:rPr lang="en-GB" sz="3000" dirty="0" err="1" smtClean="0">
                <a:latin typeface="Comic Sans MS" pitchFamily="66" charset="0"/>
              </a:rPr>
              <a:t>pulmón</a:t>
            </a:r>
            <a:r>
              <a:rPr lang="en-GB" sz="3000" dirty="0" smtClean="0">
                <a:latin typeface="Comic Sans MS" pitchFamily="66" charset="0"/>
              </a:rPr>
              <a:t>.</a:t>
            </a:r>
          </a:p>
          <a:p>
            <a:r>
              <a:rPr lang="en-GB" sz="3000" dirty="0" err="1" smtClean="0">
                <a:latin typeface="Comic Sans MS" pitchFamily="66" charset="0"/>
              </a:rPr>
              <a:t>Comprobar</a:t>
            </a:r>
            <a:r>
              <a:rPr lang="en-GB" sz="3000" dirty="0" smtClean="0">
                <a:latin typeface="Comic Sans MS" pitchFamily="66" charset="0"/>
              </a:rPr>
              <a:t> el </a:t>
            </a:r>
            <a:r>
              <a:rPr lang="en-GB" sz="3000" dirty="0" err="1" smtClean="0">
                <a:latin typeface="Comic Sans MS" pitchFamily="66" charset="0"/>
              </a:rPr>
              <a:t>pulso</a:t>
            </a:r>
            <a:r>
              <a:rPr lang="en-GB" sz="3000" dirty="0" smtClean="0">
                <a:latin typeface="Comic Sans MS" pitchFamily="66" charset="0"/>
              </a:rPr>
              <a:t>, </a:t>
            </a:r>
            <a:r>
              <a:rPr lang="en-GB" sz="3000" dirty="0" err="1" smtClean="0">
                <a:latin typeface="Comic Sans MS" pitchFamily="66" charset="0"/>
              </a:rPr>
              <a:t>si</a:t>
            </a:r>
            <a:r>
              <a:rPr lang="en-GB" sz="3000" dirty="0" smtClean="0">
                <a:latin typeface="Comic Sans MS" pitchFamily="66" charset="0"/>
              </a:rPr>
              <a:t> no hay </a:t>
            </a:r>
            <a:r>
              <a:rPr lang="en-GB" sz="3000" dirty="0" smtClean="0">
                <a:latin typeface="Comic Sans MS" pitchFamily="66" charset="0"/>
                <a:sym typeface="Wingdings" pitchFamily="2" charset="2"/>
              </a:rPr>
              <a:t> RCP</a:t>
            </a:r>
            <a:endParaRPr lang="en-GB" sz="3000" dirty="0" smtClean="0">
              <a:latin typeface="Comic Sans MS" pitchFamily="66" charset="0"/>
            </a:endParaRPr>
          </a:p>
        </p:txBody>
      </p:sp>
      <p:pic>
        <p:nvPicPr>
          <p:cNvPr id="44038" name="Picture 6" descr="Image result for maniobra heimlich inconsc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00372"/>
            <a:ext cx="2504767" cy="224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Valoración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primaria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Está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consciente</a:t>
            </a:r>
            <a:r>
              <a:rPr lang="en-GB" dirty="0" smtClean="0">
                <a:latin typeface="Comic Sans MS" pitchFamily="66" charset="0"/>
              </a:rPr>
              <a:t>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Respira</a:t>
            </a:r>
            <a:r>
              <a:rPr lang="en-GB" dirty="0" smtClean="0">
                <a:latin typeface="Comic Sans MS" pitchFamily="66" charset="0"/>
              </a:rPr>
              <a:t>? (</a:t>
            </a:r>
            <a:r>
              <a:rPr lang="en-GB" dirty="0" err="1" smtClean="0">
                <a:latin typeface="Comic Sans MS" pitchFamily="66" charset="0"/>
              </a:rPr>
              <a:t>ver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oír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sentir</a:t>
            </a:r>
            <a:r>
              <a:rPr lang="en-GB" dirty="0" smtClean="0">
                <a:latin typeface="Comic Sans MS" pitchFamily="66" charset="0"/>
              </a:rPr>
              <a:t>)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Tiene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pulso</a:t>
            </a:r>
            <a:r>
              <a:rPr lang="en-GB" dirty="0" smtClean="0">
                <a:latin typeface="Comic Sans MS" pitchFamily="66" charset="0"/>
              </a:rPr>
              <a:t>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Tiene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hemorragias</a:t>
            </a:r>
            <a:r>
              <a:rPr lang="en-GB" dirty="0" smtClean="0">
                <a:latin typeface="Comic Sans MS" pitchFamily="66" charset="0"/>
              </a:rPr>
              <a:t>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6" name="Picture 2" descr="https://i1.wp.com/corriendosinzapatillas.com/wp-content/uploads/2017/06/rcp1.jpg?resize=327%2C272&amp;ssl=1"/>
          <p:cNvPicPr>
            <a:picLocks noChangeAspect="1" noChangeArrowheads="1"/>
          </p:cNvPicPr>
          <p:nvPr/>
        </p:nvPicPr>
        <p:blipFill>
          <a:blip r:embed="rId2" cstate="print"/>
          <a:srcRect l="6250" t="7514" r="3124" b="9833"/>
          <a:stretch>
            <a:fillRect/>
          </a:stretch>
        </p:blipFill>
        <p:spPr bwMode="auto">
          <a:xfrm>
            <a:off x="6143636" y="798135"/>
            <a:ext cx="2714612" cy="2059361"/>
          </a:xfrm>
          <a:prstGeom prst="rect">
            <a:avLst/>
          </a:prstGeom>
          <a:noFill/>
        </p:spPr>
      </p:pic>
      <p:pic>
        <p:nvPicPr>
          <p:cNvPr id="12290" name="Picture 2" descr="http://www.ecisanjuan.com/Portals/0/Imagenes/RCP/RCP-Figura-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01203"/>
            <a:ext cx="2762236" cy="3585383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 flipV="1">
            <a:off x="5286380" y="200024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929058" y="400050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RCP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45259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¿</a:t>
            </a:r>
            <a:r>
              <a:rPr lang="en-GB" dirty="0" err="1" smtClean="0">
                <a:latin typeface="Comic Sans MS" pitchFamily="66" charset="0"/>
              </a:rPr>
              <a:t>Está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consciente</a:t>
            </a:r>
            <a:r>
              <a:rPr lang="en-GB" dirty="0" smtClean="0">
                <a:latin typeface="Comic Sans MS" pitchFamily="66" charset="0"/>
              </a:rPr>
              <a:t>?: </a:t>
            </a:r>
            <a:r>
              <a:rPr lang="en-GB" dirty="0" err="1" smtClean="0">
                <a:latin typeface="Comic Sans MS" pitchFamily="66" charset="0"/>
              </a:rPr>
              <a:t>hablamos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sacudimos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hombros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GB" dirty="0" err="1" smtClean="0">
                <a:latin typeface="Comic Sans MS" pitchFamily="66" charset="0"/>
              </a:rPr>
              <a:t>Responde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valoración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secundaria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.</a:t>
            </a:r>
          </a:p>
          <a:p>
            <a:pPr lvl="1"/>
            <a:r>
              <a:rPr lang="en-GB" dirty="0" smtClean="0">
                <a:latin typeface="Comic Sans MS" pitchFamily="66" charset="0"/>
                <a:sym typeface="Wingdings" pitchFamily="2" charset="2"/>
              </a:rPr>
              <a:t>No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responde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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pedir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ayuda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.</a:t>
            </a:r>
          </a:p>
          <a:p>
            <a:pPr lvl="2"/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Colocar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boca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arriba</a:t>
            </a:r>
            <a:endParaRPr lang="en-GB" dirty="0" smtClean="0">
              <a:latin typeface="Comic Sans MS" pitchFamily="66" charset="0"/>
              <a:sym typeface="Wingdings" pitchFamily="2" charset="2"/>
            </a:endParaRPr>
          </a:p>
          <a:p>
            <a:pPr lvl="2"/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Abrir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vías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aéreas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(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maniobra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dirty="0" err="1" smtClean="0">
                <a:latin typeface="Comic Sans MS" pitchFamily="66" charset="0"/>
                <a:sym typeface="Wingdings" pitchFamily="2" charset="2"/>
              </a:rPr>
              <a:t>frente-mentón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Marcador de contenido 4" descr="Captura de pantalla 2018-01-23 a la(s) 00.51.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87" t="27394" r="3403" b="26832"/>
          <a:stretch>
            <a:fillRect/>
          </a:stretch>
        </p:blipFill>
        <p:spPr>
          <a:xfrm>
            <a:off x="4929190" y="4289740"/>
            <a:ext cx="3429024" cy="2425408"/>
          </a:xfrm>
          <a:prstGeom prst="rect">
            <a:avLst/>
          </a:prstGeom>
        </p:spPr>
      </p:pic>
      <p:pic>
        <p:nvPicPr>
          <p:cNvPr id="5" name="Marcador de contenido 4" descr="Captura de pantalla 2018-01-23 a la(s) 00.51.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0" t="45142" r="53835" b="2771"/>
          <a:stretch>
            <a:fillRect/>
          </a:stretch>
        </p:blipFill>
        <p:spPr>
          <a:xfrm>
            <a:off x="785786" y="4314005"/>
            <a:ext cx="3286148" cy="2357454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 rot="5400000" flipH="1" flipV="1">
            <a:off x="4473576" y="5312520"/>
            <a:ext cx="25368" cy="4572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7634E2C05E8540B82B2C433DA4BC67" ma:contentTypeVersion="3" ma:contentTypeDescription="Crear nuevo documento." ma:contentTypeScope="" ma:versionID="064aa4206b72382d17fd029719060f46">
  <xsd:schema xmlns:xsd="http://www.w3.org/2001/XMLSchema" xmlns:xs="http://www.w3.org/2001/XMLSchema" xmlns:p="http://schemas.microsoft.com/office/2006/metadata/properties" xmlns:ns2="a26f0bd8-5801-4835-8639-99f0f9d83472" targetNamespace="http://schemas.microsoft.com/office/2006/metadata/properties" ma:root="true" ma:fieldsID="8ad746fd41e50d37ccd57421e5f4b1ce" ns2:_="">
    <xsd:import namespace="a26f0bd8-5801-4835-8639-99f0f9d8347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f0bd8-5801-4835-8639-99f0f9d8347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a26f0bd8-5801-4835-8639-99f0f9d83472" xsi:nil="true"/>
  </documentManagement>
</p:properties>
</file>

<file path=customXml/itemProps1.xml><?xml version="1.0" encoding="utf-8"?>
<ds:datastoreItem xmlns:ds="http://schemas.openxmlformats.org/officeDocument/2006/customXml" ds:itemID="{2295336A-5AF7-4934-BF8F-A4BA2D8BB16C}"/>
</file>

<file path=customXml/itemProps2.xml><?xml version="1.0" encoding="utf-8"?>
<ds:datastoreItem xmlns:ds="http://schemas.openxmlformats.org/officeDocument/2006/customXml" ds:itemID="{0F476667-12F7-404D-8E28-EAE950421B5A}"/>
</file>

<file path=customXml/itemProps3.xml><?xml version="1.0" encoding="utf-8"?>
<ds:datastoreItem xmlns:ds="http://schemas.openxmlformats.org/officeDocument/2006/customXml" ds:itemID="{79EF18CD-B656-40FD-BE05-CB51A26A0FB3}"/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910</Words>
  <Application>Microsoft Office PowerPoint</Application>
  <PresentationFormat>Presentación en pantalla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Intervención en la atención sociosanitaria en instituciones</vt:lpstr>
      <vt:lpstr>Diapositiva 2</vt:lpstr>
      <vt:lpstr>¿Qué es una emergencia?</vt:lpstr>
      <vt:lpstr>Atragantamiento</vt:lpstr>
      <vt:lpstr>Atragantamiento</vt:lpstr>
      <vt:lpstr>Atragantamiento</vt:lpstr>
      <vt:lpstr>Atragantamiento</vt:lpstr>
      <vt:lpstr>Valoración primaria</vt:lpstr>
      <vt:lpstr>RCP</vt:lpstr>
      <vt:lpstr>RCP</vt:lpstr>
      <vt:lpstr>Desfibrilador externo automático (DEA)</vt:lpstr>
      <vt:lpstr>La cadena de supervivencia</vt:lpstr>
      <vt:lpstr>Cortes y heridas</vt:lpstr>
      <vt:lpstr>Cortes y heridas</vt:lpstr>
      <vt:lpstr>Cortes y heridas</vt:lpstr>
      <vt:lpstr>Cortes y heridas</vt:lpstr>
      <vt:lpstr>Corte con amputación</vt:lpstr>
      <vt:lpstr>Hemorragia</vt:lpstr>
      <vt:lpstr>Hemorragia</vt:lpstr>
      <vt:lpstr>Hemorragias especiales</vt:lpstr>
      <vt:lpstr>Traumatismos</vt:lpstr>
      <vt:lpstr>Traumatismos</vt:lpstr>
      <vt:lpstr>Traumatismos</vt:lpstr>
      <vt:lpstr>Traumatismos</vt:lpstr>
      <vt:lpstr>Quemadura</vt:lpstr>
      <vt:lpstr>Quemadura por ropa ardiendo</vt:lpstr>
      <vt:lpstr>Quemadura por electrocución</vt:lpstr>
      <vt:lpstr>El botiquín</vt:lpstr>
      <vt:lpstr>Algunos teléfonos de interés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Intervención en la atención sociosanitaria en instituciones</dc:title>
  <dc:creator>Christian Ruiz McDavitt</dc:creator>
  <cp:lastModifiedBy>Usuario</cp:lastModifiedBy>
  <cp:revision>110</cp:revision>
  <dcterms:created xsi:type="dcterms:W3CDTF">2019-02-12T10:06:02Z</dcterms:created>
  <dcterms:modified xsi:type="dcterms:W3CDTF">2021-11-15T11:28:13Z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0x010100417634E2C05E8540B82B2C433DA4BC67</vt:lpwstr>
  </property>
</Properties>
</file>