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1445" r:id="rId3"/>
    <p:sldId id="1360" r:id="rId4"/>
    <p:sldId id="1479" r:id="rId5"/>
    <p:sldId id="1485" r:id="rId6"/>
    <p:sldId id="1483" r:id="rId7"/>
    <p:sldId id="1358" r:id="rId8"/>
    <p:sldId id="1418" r:id="rId9"/>
    <p:sldId id="1480" r:id="rId10"/>
    <p:sldId id="1484" r:id="rId11"/>
    <p:sldId id="1387" r:id="rId12"/>
    <p:sldId id="1388" r:id="rId13"/>
    <p:sldId id="1481" r:id="rId14"/>
    <p:sldId id="1389" r:id="rId15"/>
    <p:sldId id="1019" r:id="rId16"/>
    <p:sldId id="800" r:id="rId17"/>
    <p:sldId id="1357" r:id="rId18"/>
    <p:sldId id="1482" r:id="rId19"/>
    <p:sldId id="25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00"/>
    <a:srgbClr val="1374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8814" autoAdjust="0"/>
  </p:normalViewPr>
  <p:slideViewPr>
    <p:cSldViewPr snapToGrid="0">
      <p:cViewPr varScale="1">
        <p:scale>
          <a:sx n="87" d="100"/>
          <a:sy n="87" d="100"/>
        </p:scale>
        <p:origin x="28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A08A3-3CCC-49E6-964C-E1738A6D992D}" type="datetimeFigureOut">
              <a:rPr lang="es-ES" smtClean="0"/>
              <a:t>25/05/2022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2CB49-322C-48BB-A333-B208C96D6BAF}" type="slidenum">
              <a:rPr lang="es-ES" smtClean="0"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Marcador de posición de texto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s-E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2CB49-322C-48BB-A333-B208C96D6BAF}" type="slidenum">
              <a:rPr lang="es-ES" smtClean="0"/>
              <a:t>9</a:t>
            </a:fld>
            <a:endParaRPr lang="es-E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2CB49-322C-48BB-A333-B208C96D6BAF}" type="slidenum">
              <a:rPr lang="es-ES" smtClean="0"/>
              <a:t>16</a:t>
            </a:fld>
            <a:endParaRPr lang="es-E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2CB49-322C-48BB-A333-B208C96D6BAF}" type="slidenum">
              <a:rPr lang="es-ES" smtClean="0"/>
              <a:t>18</a:t>
            </a:fld>
            <a:endParaRPr lang="es-E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Marcador de posición de texto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s-E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63557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43232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ts val="32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 anchor="ctr" anchorCtr="0"/>
          <a:lstStyle/>
          <a:p>
            <a:fld id="{403CB87E-4591-47A1-9046-CF63F17215EF}" type="datetime2">
              <a:rPr lang="en-US" smtClean="0"/>
              <a:t>Wednesday, May 25,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67328" y="6217920"/>
            <a:ext cx="7196328" cy="640080"/>
          </a:xfrm>
        </p:spPr>
        <p:txBody>
          <a:bodyPr anchor="ctr" anchorCtr="0"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03152" y="0"/>
            <a:ext cx="685800" cy="685800"/>
          </a:xfrm>
        </p:spPr>
        <p:txBody>
          <a:bodyPr/>
          <a:lstStyle>
            <a:lvl1pPr algn="ctr">
              <a:defRPr/>
            </a:lvl1pPr>
          </a:lstStyle>
          <a:p>
            <a:fld id="{3A4F6043-7A67-491B-98BC-F933DED7226D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F0E-8070-4DFE-A821-9A699EDBAD7E}" type="datetime2">
              <a:rPr lang="en-US" smtClean="0"/>
              <a:t>Wednesday, May 25,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34AE-C7BF-46E5-A968-01C6641F6476}" type="datetime2">
              <a:rPr lang="en-US" smtClean="0"/>
              <a:t>Wednesday, May 25,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25" y="1825625"/>
            <a:ext cx="10543031" cy="42063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3DE70B-B772-416E-A790-995760B1742E}" type="datetime2">
              <a:rPr lang="en-US" smtClean="0"/>
              <a:t>Wednesday, May 25,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4" y="1081941"/>
            <a:ext cx="10543032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0624" y="3961666"/>
            <a:ext cx="10543032" cy="1500187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0CDE-A6F1-4138-AF12-ED09E8E5FB6B}" type="datetime2">
              <a:rPr lang="en-US" smtClean="0"/>
              <a:t>Wednesday, May 25,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599176" cy="4206382"/>
          </a:xfrm>
        </p:spPr>
        <p:txBody>
          <a:bodyPr/>
          <a:lstStyle>
            <a:lvl1pPr marL="457200" indent="-457200">
              <a:buFont typeface="Wingdings 2" panose="05020102010507070707" pitchFamily="18" charset="2"/>
              <a:buChar char="¬"/>
              <a:defRPr/>
            </a:lvl1pPr>
            <a:lvl2pPr marL="800100" indent="-342900">
              <a:buFont typeface="Wingdings 2" panose="05020102010507070707" pitchFamily="18" charset="2"/>
              <a:buChar char="¬"/>
              <a:defRPr/>
            </a:lvl2pPr>
            <a:lvl3pPr marL="1257300" indent="-342900">
              <a:buFont typeface="Wingdings 2" panose="05020102010507070707" pitchFamily="18" charset="2"/>
              <a:buChar char="¬"/>
              <a:defRPr/>
            </a:lvl3pPr>
            <a:lvl4pPr marL="1657350" indent="-285750">
              <a:buFont typeface="Wingdings 2" panose="05020102010507070707" pitchFamily="18" charset="2"/>
              <a:buChar char="¬"/>
              <a:defRPr/>
            </a:lvl4pPr>
            <a:lvl5pPr marL="2114550" indent="-28575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791456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F8B1-DB7B-4D28-A97D-40FB2DD1EF78}" type="datetime2">
              <a:rPr lang="en-US" smtClean="0"/>
              <a:t>Wednesday, May 25,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0624" y="1681163"/>
            <a:ext cx="554969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0624" y="2505075"/>
            <a:ext cx="5549697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70321" y="1681163"/>
            <a:ext cx="4993335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70321" y="2505075"/>
            <a:ext cx="4993335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14039161-23B8-4738-9069-73EBE8884FDD}" type="datetime2">
              <a:rPr lang="en-US" smtClean="0"/>
              <a:t>Wednesday, May 25, 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4" y="938306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4D44-7693-499F-AC6C-11696134FE3F}" type="datetime2">
              <a:rPr lang="en-US" smtClean="0"/>
              <a:t>Wednesday, May 25, 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F2AE-472C-4EF3-ABB2-24BAA9AE3CF7}" type="datetime2">
              <a:rPr lang="en-US" smtClean="0"/>
              <a:t>Wednesday, May 25, 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4" y="457200"/>
            <a:ext cx="10543032" cy="1600200"/>
          </a:xfrm>
        </p:spPr>
        <p:txBody>
          <a:bodyPr anchor="b">
            <a:no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199340"/>
            <a:ext cx="5780468" cy="36617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EAEA162C-A7C1-4263-9453-1BAFF8C39559}" type="datetime2">
              <a:rPr lang="en-US" smtClean="0"/>
              <a:t>Wednesday, May 25,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4" y="457200"/>
            <a:ext cx="4489180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64DF6793-3458-4587-8168-65F0C37A92D2}" type="datetime2">
              <a:rPr lang="en-US" smtClean="0"/>
              <a:t>Wednesday, May 25,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430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E8352ED3-3C46-4C9A-9738-67B2D875E7E2}" type="datetime2">
              <a:rPr lang="en-US" smtClean="0"/>
              <a:t>Wednesday, May 25,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docente%20resiliente.mp4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UEMC%20&#8211;%20XIV%20Encuentro%20de%20Orientadores%202022%20'Competencias%20digitales_%20claves%20para%20la%20educaci&#243;n'.mp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446276" y="67183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23635" y="3669030"/>
            <a:ext cx="4893310" cy="228854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s-ES" sz="3200" b="1" dirty="0">
                <a:solidFill>
                  <a:srgbClr val="0070C0"/>
                </a:solidFill>
                <a:latin typeface="Castellar" panose="020A0402060406010301" pitchFamily="18" charset="0"/>
                <a:cs typeface="Biome" panose="020B0502040204020203" pitchFamily="34" charset="0"/>
              </a:rPr>
              <a:t>El manejo de las tics como herramienta de motivación y resiliencia</a:t>
            </a:r>
            <a:endParaRPr lang="en-US" sz="3200" b="1" dirty="0">
              <a:solidFill>
                <a:srgbClr val="0070C0"/>
              </a:solidFill>
              <a:latin typeface="Castellar" panose="020A0402060406010301" pitchFamily="18" charset="0"/>
              <a:cs typeface="Biome" panose="020B0502040204020203" pitchFamily="34" charset="0"/>
            </a:endParaRPr>
          </a:p>
        </p:txBody>
      </p:sp>
      <p:pic>
        <p:nvPicPr>
          <p:cNvPr id="4" name="Picture 3" descr="Bombillas con una bombilla encendida"/>
          <p:cNvPicPr>
            <a:picLocks noChangeAspect="1"/>
          </p:cNvPicPr>
          <p:nvPr/>
        </p:nvPicPr>
        <p:blipFill rotWithShape="1">
          <a:blip r:embed="rId3"/>
          <a:srcRect l="47058" r="4942"/>
          <a:stretch>
            <a:fillRect/>
          </a:stretch>
        </p:blipFill>
        <p:spPr>
          <a:xfrm>
            <a:off x="-6472" y="10"/>
            <a:ext cx="5486394" cy="6857982"/>
          </a:xfrm>
          <a:prstGeom prst="rect">
            <a:avLst/>
          </a:prstGeom>
        </p:spPr>
      </p:pic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>
            <a:off x="5479921" y="0"/>
            <a:ext cx="287517" cy="6857992"/>
          </a:xfrm>
          <a:prstGeom prst="rect">
            <a:avLst/>
          </a:prstGeom>
          <a:solidFill>
            <a:srgbClr val="C34DBC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7" name="Straight Connector 16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V="1">
            <a:off x="11504676" y="-14198"/>
            <a:ext cx="0" cy="6858000"/>
          </a:xfrm>
          <a:prstGeom prst="line">
            <a:avLst/>
          </a:prstGeom>
          <a:ln w="9525" cap="rnd">
            <a:solidFill>
              <a:srgbClr val="C34D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C34D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 descr="Mapa&#10;&#10;Descripción generada automáticament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015" y="943610"/>
            <a:ext cx="4901565" cy="260604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844" y="1681302"/>
            <a:ext cx="4768755" cy="314737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828675" y="771526"/>
            <a:ext cx="4486275" cy="909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RESILIENCIA ( mayor activación en la corteza prefrontal izquierda)</a:t>
            </a:r>
            <a:endParaRPr lang="en-US" b="1" dirty="0"/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2933700" y="1809750"/>
            <a:ext cx="908144" cy="366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3590925" y="4905375"/>
            <a:ext cx="55245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Los impulsos nerviosos que envía la amígdala los inhibe la corteza prefrontal</a:t>
            </a:r>
            <a:endParaRPr lang="en-US" b="1" dirty="0"/>
          </a:p>
        </p:txBody>
      </p:sp>
      <p:sp>
        <p:nvSpPr>
          <p:cNvPr id="5" name="Elipse 4"/>
          <p:cNvSpPr/>
          <p:nvPr/>
        </p:nvSpPr>
        <p:spPr>
          <a:xfrm>
            <a:off x="7962900" y="1019175"/>
            <a:ext cx="3381375" cy="79057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Técnicas de NEUROIMAGEN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Forma libre"/>
          <p:cNvSpPr/>
          <p:nvPr/>
        </p:nvSpPr>
        <p:spPr>
          <a:xfrm>
            <a:off x="1624330" y="-87630"/>
            <a:ext cx="9770110" cy="9324975"/>
          </a:xfrm>
          <a:custGeom>
            <a:avLst/>
            <a:gdLst>
              <a:gd name="connsiteX0" fmla="*/ 0 w 8064896"/>
              <a:gd name="connsiteY0" fmla="*/ 0 h 8433078"/>
              <a:gd name="connsiteX1" fmla="*/ 8064896 w 8064896"/>
              <a:gd name="connsiteY1" fmla="*/ 0 h 8433078"/>
              <a:gd name="connsiteX2" fmla="*/ 8064896 w 8064896"/>
              <a:gd name="connsiteY2" fmla="*/ 8433078 h 8433078"/>
              <a:gd name="connsiteX3" fmla="*/ 0 w 8064896"/>
              <a:gd name="connsiteY3" fmla="*/ 8433078 h 8433078"/>
              <a:gd name="connsiteX4" fmla="*/ 0 w 8064896"/>
              <a:gd name="connsiteY4" fmla="*/ 0 h 843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4896" h="8433078">
                <a:moveTo>
                  <a:pt x="0" y="0"/>
                </a:moveTo>
                <a:lnTo>
                  <a:pt x="8064896" y="0"/>
                </a:lnTo>
                <a:lnTo>
                  <a:pt x="8064896" y="8433078"/>
                </a:lnTo>
                <a:lnTo>
                  <a:pt x="0" y="8433078"/>
                </a:lnTo>
                <a:lnTo>
                  <a:pt x="0" y="0"/>
                </a:lnTo>
                <a:close/>
              </a:path>
            </a:pathLst>
          </a:cu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es-ES" sz="5400" dirty="0"/>
              <a:t>    </a:t>
            </a:r>
          </a:p>
          <a:p>
            <a:r>
              <a:rPr lang="es-ES" sz="5400" u="sng" dirty="0"/>
              <a:t>Origen</a:t>
            </a:r>
            <a:r>
              <a:rPr lang="es-ES" sz="5400" dirty="0">
                <a:solidFill>
                  <a:schemeClr val="accent2"/>
                </a:solidFill>
              </a:rPr>
              <a:t> </a:t>
            </a:r>
            <a:r>
              <a:rPr lang="es-ES" sz="4000" dirty="0"/>
              <a:t>     </a:t>
            </a:r>
          </a:p>
          <a:p>
            <a:endParaRPr lang="es-ES" sz="4000" dirty="0"/>
          </a:p>
          <a:p>
            <a:r>
              <a:rPr lang="es-ES" sz="3200" dirty="0"/>
              <a:t>                         </a:t>
            </a:r>
            <a:r>
              <a:rPr lang="es-ES" sz="4800" dirty="0">
                <a:solidFill>
                  <a:srgbClr val="00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RESILIENCIA</a:t>
            </a:r>
            <a:r>
              <a:rPr lang="es-ES" sz="4800" dirty="0"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  <a:p>
            <a:endParaRPr lang="es-ES" sz="3200" dirty="0"/>
          </a:p>
          <a:p>
            <a:r>
              <a:rPr lang="es-ES" sz="3200" dirty="0"/>
              <a:t>                     </a:t>
            </a:r>
          </a:p>
          <a:p>
            <a:r>
              <a:rPr lang="es-ES" sz="3200" dirty="0"/>
              <a:t>     pertenece a la </a:t>
            </a:r>
            <a:r>
              <a:rPr lang="es-ES" sz="3600" b="1" dirty="0"/>
              <a:t>FÍSICA</a:t>
            </a:r>
            <a:endParaRPr lang="es-ES" sz="2800" b="1" dirty="0">
              <a:solidFill>
                <a:srgbClr val="FF0000"/>
              </a:solidFill>
            </a:endParaRPr>
          </a:p>
          <a:p>
            <a:pPr algn="ctr"/>
            <a:r>
              <a:rPr lang="es-ES" sz="2800" b="1" dirty="0">
                <a:solidFill>
                  <a:srgbClr val="0000FF"/>
                </a:solidFill>
              </a:rPr>
              <a:t>“</a:t>
            </a:r>
            <a:r>
              <a:rPr lang="es-ES" sz="2800" b="1" i="1" dirty="0">
                <a:solidFill>
                  <a:srgbClr val="0000FF"/>
                </a:solidFill>
              </a:rPr>
              <a:t>la capacidad de algunos objetos para recobrar su forma original después de ser sometidos a una presión deformadora”</a:t>
            </a:r>
            <a:r>
              <a:rPr lang="es-ES" sz="2800" dirty="0">
                <a:solidFill>
                  <a:srgbClr val="0000FF"/>
                </a:solidFill>
              </a:rPr>
              <a:t> </a:t>
            </a:r>
            <a:endParaRPr lang="es-ES" sz="2800" b="1" i="1" dirty="0">
              <a:solidFill>
                <a:srgbClr val="0000FF"/>
              </a:solidFill>
              <a:latin typeface="+mn-lt"/>
            </a:endParaRPr>
          </a:p>
          <a:p>
            <a:pPr algn="just">
              <a:defRPr/>
            </a:pPr>
            <a:endParaRPr lang="es-ES" sz="2800" i="1" dirty="0">
              <a:solidFill>
                <a:srgbClr val="FF0000"/>
              </a:solidFill>
              <a:latin typeface="+mn-lt"/>
            </a:endParaRPr>
          </a:p>
          <a:p>
            <a:pPr algn="just">
              <a:defRPr/>
            </a:pPr>
            <a:endParaRPr lang="es-ES" sz="2800" i="1" dirty="0">
              <a:solidFill>
                <a:srgbClr val="FF0000"/>
              </a:solidFill>
              <a:latin typeface="+mn-lt"/>
            </a:endParaRPr>
          </a:p>
          <a:p>
            <a:pPr algn="just">
              <a:defRPr/>
            </a:pPr>
            <a:endParaRPr lang="es-ES" sz="2800" i="1" dirty="0">
              <a:solidFill>
                <a:srgbClr val="FF0000"/>
              </a:solidFill>
              <a:latin typeface="+mn-lt"/>
            </a:endParaRPr>
          </a:p>
          <a:p>
            <a:pPr algn="just">
              <a:defRPr/>
            </a:pPr>
            <a:endParaRPr lang="es-ES" sz="2800" i="1" dirty="0">
              <a:solidFill>
                <a:srgbClr val="FF0000"/>
              </a:solidFill>
              <a:latin typeface="+mn-lt"/>
            </a:endParaRPr>
          </a:p>
          <a:p>
            <a:pPr algn="just">
              <a:defRPr/>
            </a:pPr>
            <a:endParaRPr lang="es-ES" sz="2800" i="1" dirty="0">
              <a:solidFill>
                <a:srgbClr val="FF0000"/>
              </a:solidFill>
              <a:latin typeface="+mn-lt"/>
            </a:endParaRPr>
          </a:p>
          <a:p>
            <a:pPr algn="just">
              <a:defRPr/>
            </a:pPr>
            <a:r>
              <a:rPr lang="es-ES" sz="2800" b="1" dirty="0">
                <a:latin typeface="+mn-lt"/>
              </a:rPr>
              <a:t>       </a:t>
            </a:r>
            <a:endParaRPr lang="es-ES" sz="2400" b="1" dirty="0">
              <a:latin typeface="Arial Narrow" panose="020B0606020202030204" pitchFamily="34" charset="0"/>
            </a:endParaRPr>
          </a:p>
          <a:p>
            <a:pPr>
              <a:defRPr/>
            </a:pPr>
            <a:endParaRPr lang="es-ES" sz="2400" b="1" dirty="0">
              <a:latin typeface="Arial Narrow" panose="020B0606020202030204" pitchFamily="34" charset="0"/>
            </a:endParaRPr>
          </a:p>
          <a:p>
            <a:pPr>
              <a:defRPr/>
            </a:pPr>
            <a:endParaRPr lang="es-ES" sz="2800" b="1" dirty="0">
              <a:latin typeface="Arial Narrow" panose="020B0606020202030204" pitchFamily="34" charset="0"/>
            </a:endParaRPr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4084955" y="1496060"/>
            <a:ext cx="1778635" cy="5969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flipH="1">
            <a:off x="5924550" y="3063240"/>
            <a:ext cx="840740" cy="779780"/>
          </a:xfrm>
          <a:prstGeom prst="straightConnector1">
            <a:avLst/>
          </a:prstGeom>
          <a:ln w="38100" cmpd="sng">
            <a:bevel/>
            <a:tailEnd type="arrow"/>
          </a:ln>
          <a:effectLst>
            <a:outerShdw blurRad="50800" dist="50800" dir="5400000" algn="ctr" rotWithShape="0">
              <a:schemeClr val="bg2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 descr="Diagrama&#10;&#10;Descripción generada automáticamen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539" y="1571625"/>
            <a:ext cx="3734435" cy="2571749"/>
          </a:xfrm>
          <a:prstGeom prst="rect">
            <a:avLst/>
          </a:prstGeom>
        </p:spPr>
      </p:pic>
      <p:pic>
        <p:nvPicPr>
          <p:cNvPr id="1026" name="Picture 2" descr="Licencia Creative Commons">
            <a:extLst>
              <a:ext uri="{FF2B5EF4-FFF2-40B4-BE49-F238E27FC236}">
                <a16:creationId xmlns:a16="http://schemas.microsoft.com/office/drawing/2014/main" id="{7D1A9693-A7C6-FF4D-A717-1B1EC3B60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756" y="5802629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66910" y="571480"/>
            <a:ext cx="621509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775520" y="285729"/>
            <a:ext cx="8678198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4800" b="1" dirty="0"/>
          </a:p>
          <a:p>
            <a:pPr algn="ctr"/>
            <a:r>
              <a:rPr lang="en-US" sz="48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Emmy Elizabeth </a:t>
            </a:r>
            <a:r>
              <a:rPr lang="es-ES" sz="4800" b="1" dirty="0"/>
              <a:t>Werner</a:t>
            </a:r>
            <a:r>
              <a:rPr lang="es-ES" sz="2800" b="1" dirty="0"/>
              <a:t> </a:t>
            </a:r>
          </a:p>
          <a:p>
            <a:pPr algn="ctr"/>
            <a:r>
              <a:rPr lang="es-ES" dirty="0"/>
              <a:t>(1955 a 1987) en una Isla de </a:t>
            </a:r>
            <a:r>
              <a:rPr lang="es-ES" dirty="0" err="1"/>
              <a:t>Hawai</a:t>
            </a:r>
            <a:endParaRPr lang="es-ES" dirty="0"/>
          </a:p>
          <a:p>
            <a:endParaRPr lang="es-ES" dirty="0"/>
          </a:p>
          <a:p>
            <a:r>
              <a:rPr lang="es-ES" dirty="0"/>
              <a:t>            </a:t>
            </a:r>
          </a:p>
          <a:p>
            <a:r>
              <a:rPr lang="es-ES" dirty="0"/>
              <a:t>                                          estudio longitudinal  de 32 años con 698 niños</a:t>
            </a:r>
          </a:p>
          <a:p>
            <a:r>
              <a:rPr lang="es-ES" dirty="0"/>
              <a:t>                                          desde el periodo prenatal hasta la adultez.</a:t>
            </a:r>
          </a:p>
          <a:p>
            <a:r>
              <a:rPr lang="es-ES" dirty="0"/>
              <a:t>                                          Nacidos en familias disfuncionales</a:t>
            </a:r>
          </a:p>
          <a:p>
            <a:r>
              <a:rPr lang="es-ES" dirty="0"/>
              <a:t>                                          (alcoholismo, violencia, pobreza……..).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pPr algn="r"/>
            <a:r>
              <a:rPr lang="es-ES" dirty="0"/>
              <a:t>30%  niños evolucionaron favorablemente hasta</a:t>
            </a:r>
          </a:p>
          <a:p>
            <a:pPr algn="r"/>
            <a:r>
              <a:rPr lang="es-ES" dirty="0"/>
              <a:t> llegar a ser adultos competentes, </a:t>
            </a:r>
            <a:r>
              <a:rPr lang="es-ES" u="sng" dirty="0"/>
              <a:t>sin necesitar ayuda terapéutica</a:t>
            </a:r>
            <a:r>
              <a:rPr lang="es-ES" dirty="0"/>
              <a:t>, SOLO  MEDIANTE LA INTERACCIÓN SOCIAL</a:t>
            </a:r>
          </a:p>
          <a:p>
            <a:endParaRPr lang="es-ES" dirty="0"/>
          </a:p>
          <a:p>
            <a:r>
              <a:rPr lang="es-ES" dirty="0"/>
              <a:t>A este fenómeno lo llamaron   </a:t>
            </a:r>
            <a:r>
              <a:rPr lang="es-ES" sz="2800" b="1" dirty="0">
                <a:solidFill>
                  <a:srgbClr val="00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“RESILIENCIA HUMANA”</a:t>
            </a:r>
          </a:p>
          <a:p>
            <a:endParaRPr lang="es-ES" dirty="0"/>
          </a:p>
          <a:p>
            <a:r>
              <a:rPr lang="es-ES" dirty="0"/>
              <a:t> </a:t>
            </a:r>
          </a:p>
          <a:p>
            <a:endParaRPr lang="es-ES" dirty="0"/>
          </a:p>
        </p:txBody>
      </p:sp>
      <p:sp>
        <p:nvSpPr>
          <p:cNvPr id="10" name="9 Flecha abajo"/>
          <p:cNvSpPr/>
          <p:nvPr/>
        </p:nvSpPr>
        <p:spPr>
          <a:xfrm flipH="1">
            <a:off x="5735692" y="2135437"/>
            <a:ext cx="1158240" cy="40241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9 Flecha abajo"/>
          <p:cNvSpPr/>
          <p:nvPr/>
        </p:nvSpPr>
        <p:spPr>
          <a:xfrm flipH="1">
            <a:off x="5735692" y="3804751"/>
            <a:ext cx="1158240" cy="62922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6438899" y="794328"/>
            <a:ext cx="4607791" cy="7019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RESILIENCIA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: esquinas redondeadas 7"/>
          <p:cNvSpPr/>
          <p:nvPr/>
        </p:nvSpPr>
        <p:spPr>
          <a:xfrm>
            <a:off x="5200651" y="2115126"/>
            <a:ext cx="6501822" cy="3362037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“capacidad natural del ser humano para hacer frente a las adversidades, superarlas y ser transformados positivamente por ellas, que se incrementa fundamentalmente mediante las relaciones interpersonales” </a:t>
            </a:r>
          </a:p>
          <a:p>
            <a:pPr algn="ctr"/>
            <a:r>
              <a:rPr lang="es-ES" dirty="0"/>
              <a:t>	</a:t>
            </a:r>
            <a:endParaRPr lang="en-US" dirty="0"/>
          </a:p>
        </p:txBody>
      </p:sp>
      <p:sp>
        <p:nvSpPr>
          <p:cNvPr id="9" name="Flecha: hacia abajo 8"/>
          <p:cNvSpPr/>
          <p:nvPr/>
        </p:nvSpPr>
        <p:spPr>
          <a:xfrm>
            <a:off x="8451562" y="1611746"/>
            <a:ext cx="484632" cy="387927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Qué es la resiliencia y por qué te ayuda a vivir mej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596" y="1999673"/>
            <a:ext cx="2625004" cy="142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a Resiliencia - Challenge Internacio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718" y="3870036"/>
            <a:ext cx="2725882" cy="185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echa: hacia abajo 1"/>
          <p:cNvSpPr/>
          <p:nvPr/>
        </p:nvSpPr>
        <p:spPr>
          <a:xfrm>
            <a:off x="3118782" y="3507365"/>
            <a:ext cx="484632" cy="334817"/>
          </a:xfrm>
          <a:prstGeom prst="down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545" name="Rectangle 2"/>
          <p:cNvSpPr>
            <a:spLocks noGrp="1" noChangeArrowheads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pPr algn="ctr" eaLnBrk="1" hangingPunct="1"/>
            <a:r>
              <a:rPr lang="es-PR" sz="4600" b="1" dirty="0"/>
              <a:t> </a:t>
            </a:r>
            <a:r>
              <a:rPr lang="es-PR" sz="4400" b="1" dirty="0"/>
              <a:t>El “PARADIGMA RESILIENTE” nos habla de:</a:t>
            </a:r>
          </a:p>
        </p:txBody>
      </p:sp>
      <p:sp>
        <p:nvSpPr>
          <p:cNvPr id="138" name="sketch lin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 descr="C:\Users\Candelas\Desktop\imagesCAUHGEPX.jpg"/>
          <p:cNvPicPr>
            <a:picLocks noChangeAspect="1" noChangeArrowheads="1"/>
          </p:cNvPicPr>
          <p:nvPr/>
        </p:nvPicPr>
        <p:blipFill rotWithShape="1">
          <a:blip r:embed="rId2" cstate="print"/>
          <a:srcRect l="355" r="-1" b="-1"/>
          <a:stretch>
            <a:fillRect/>
          </a:stretch>
        </p:blipFill>
        <p:spPr bwMode="auto">
          <a:xfrm>
            <a:off x="1073090" y="2380826"/>
            <a:ext cx="2756552" cy="2691178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  <a:noFill/>
        </p:spPr>
      </p:pic>
      <p:sp>
        <p:nvSpPr>
          <p:cNvPr id="3635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276436" y="2149013"/>
            <a:ext cx="7721600" cy="4037103"/>
          </a:xfrm>
        </p:spPr>
        <p:txBody>
          <a:bodyPr anchor="t">
            <a:normAutofit fontScale="62500" lnSpcReduction="20000"/>
          </a:bodyPr>
          <a:lstStyle/>
          <a:p>
            <a:pPr eaLnBrk="1" hangingPunct="1">
              <a:lnSpc>
                <a:spcPct val="90000"/>
              </a:lnSpc>
              <a:buNone/>
            </a:pPr>
            <a:endParaRPr lang="es-PR" sz="1400" b="1" u="sng" dirty="0"/>
          </a:p>
          <a:p>
            <a:pPr algn="ctr" eaLnBrk="1" hangingPunct="1">
              <a:lnSpc>
                <a:spcPct val="90000"/>
              </a:lnSpc>
              <a:buNone/>
            </a:pPr>
            <a:r>
              <a:rPr lang="es-PR" sz="2900" b="1" u="sng" dirty="0">
                <a:solidFill>
                  <a:srgbClr val="1374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Factores Protectores</a:t>
            </a:r>
            <a:r>
              <a:rPr lang="es-PR" sz="2900" b="1" dirty="0">
                <a:solidFill>
                  <a:srgbClr val="13742F"/>
                </a:solidFill>
              </a:rPr>
              <a:t> </a:t>
            </a:r>
            <a:r>
              <a:rPr lang="es-PR" sz="2900" dirty="0">
                <a:solidFill>
                  <a:srgbClr val="13742F"/>
                </a:solidFill>
              </a:rPr>
              <a:t>                         </a:t>
            </a:r>
          </a:p>
          <a:p>
            <a:pPr algn="ctr" eaLnBrk="1" hangingPunct="1">
              <a:lnSpc>
                <a:spcPct val="170000"/>
              </a:lnSpc>
              <a:buNone/>
            </a:pPr>
            <a:r>
              <a:rPr lang="es-PR" sz="2200" dirty="0">
                <a:latin typeface="Arial" panose="020B0604020202020204" pitchFamily="34" charset="0"/>
                <a:cs typeface="Arial" panose="020B0604020202020204" pitchFamily="34" charset="0"/>
              </a:rPr>
              <a:t>     características del individuo o de su entorno (familia, </a:t>
            </a:r>
            <a:r>
              <a:rPr lang="es-PR" sz="2200" u="sng" dirty="0">
                <a:latin typeface="Arial" panose="020B0604020202020204" pitchFamily="34" charset="0"/>
                <a:cs typeface="Arial" panose="020B0604020202020204" pitchFamily="34" charset="0"/>
              </a:rPr>
              <a:t>escuela</a:t>
            </a:r>
            <a:r>
              <a:rPr lang="es-PR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PR" sz="2200" u="sng" dirty="0">
                <a:latin typeface="Arial" panose="020B0604020202020204" pitchFamily="34" charset="0"/>
                <a:cs typeface="Arial" panose="020B0604020202020204" pitchFamily="34" charset="0"/>
              </a:rPr>
              <a:t>entorno social</a:t>
            </a:r>
            <a:r>
              <a:rPr lang="es-PR" sz="2200" dirty="0">
                <a:latin typeface="Arial" panose="020B0604020202020204" pitchFamily="34" charset="0"/>
                <a:cs typeface="Arial" panose="020B0604020202020204" pitchFamily="34" charset="0"/>
              </a:rPr>
              <a:t>) que aumentan su capacidad para hacer frente a la adversidad  </a:t>
            </a:r>
            <a:endParaRPr lang="es-PR" sz="22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s-PR" sz="1400" b="1" dirty="0"/>
          </a:p>
          <a:p>
            <a:pPr algn="ctr" eaLnBrk="1" hangingPunct="1">
              <a:lnSpc>
                <a:spcPct val="90000"/>
              </a:lnSpc>
              <a:buNone/>
            </a:pPr>
            <a:endParaRPr lang="es-PR" sz="1400" b="1" dirty="0"/>
          </a:p>
          <a:p>
            <a:pPr algn="ctr" eaLnBrk="1" hangingPunct="1">
              <a:lnSpc>
                <a:spcPct val="90000"/>
              </a:lnSpc>
              <a:buNone/>
            </a:pPr>
            <a:r>
              <a:rPr lang="es-PR" sz="29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Factores de Riesgo</a:t>
            </a:r>
            <a:r>
              <a:rPr lang="es-PR" sz="2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(adversidad)</a:t>
            </a:r>
            <a:r>
              <a:rPr lang="es-AR" sz="2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AR" sz="29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      </a:t>
            </a:r>
          </a:p>
          <a:p>
            <a:pPr algn="ctr" eaLnBrk="1" hangingPunct="1">
              <a:lnSpc>
                <a:spcPct val="170000"/>
              </a:lnSpc>
              <a:buNone/>
            </a:pPr>
            <a:r>
              <a:rPr lang="es-AR" sz="1400" dirty="0">
                <a:latin typeface="Comic Sans MS" panose="030F0702030302020204" pitchFamily="66" charset="0"/>
                <a:cs typeface="Times New Roman" panose="02020603050405020304" pitchFamily="18" charset="0"/>
              </a:rPr>
              <a:t>    </a:t>
            </a:r>
            <a:r>
              <a:rPr lang="es-AR" sz="2200" dirty="0">
                <a:latin typeface="Arial" panose="020B0604020202020204" pitchFamily="34" charset="0"/>
                <a:cs typeface="Arial" panose="020B0604020202020204" pitchFamily="34" charset="0"/>
              </a:rPr>
              <a:t>característica o cualidad de una persona o comunidad que va unida a una elevada probabilidad de dañar la salud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s-PR" sz="1400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s-PR" sz="1400" dirty="0"/>
              <a:t>    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s-PR" sz="1400" dirty="0"/>
              <a:t>    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s-PR" sz="1400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s-PR" sz="14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s-PR" sz="14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3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3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3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3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3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3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3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3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3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3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3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3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8" name="AutoShape 14"/>
          <p:cNvSpPr>
            <a:spLocks noChangeArrowheads="1"/>
          </p:cNvSpPr>
          <p:nvPr/>
        </p:nvSpPr>
        <p:spPr bwMode="auto">
          <a:xfrm>
            <a:off x="3503614" y="5084764"/>
            <a:ext cx="1368425" cy="719137"/>
          </a:xfrm>
          <a:prstGeom prst="rightArrow">
            <a:avLst>
              <a:gd name="adj1" fmla="val 50000"/>
              <a:gd name="adj2" fmla="val 35053"/>
            </a:avLst>
          </a:prstGeom>
          <a:gradFill rotWithShape="1">
            <a:gsLst>
              <a:gs pos="0">
                <a:srgbClr val="49AAB1"/>
              </a:gs>
              <a:gs pos="100000">
                <a:srgbClr val="214D51"/>
              </a:gs>
            </a:gsLst>
            <a:lin ang="0" scaled="1"/>
          </a:gradFill>
          <a:ln w="9525">
            <a:solidFill>
              <a:srgbClr val="49AAB1"/>
            </a:solidFill>
            <a:miter lim="800000"/>
          </a:ln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1524000" y="4000504"/>
            <a:ext cx="2714612" cy="2857496"/>
          </a:xfrm>
          <a:prstGeom prst="irregularSeal1">
            <a:avLst/>
          </a:prstGeom>
          <a:solidFill>
            <a:srgbClr val="FF0000"/>
          </a:solidFill>
          <a:ln w="9525">
            <a:solidFill>
              <a:srgbClr val="49AAB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CHOQUE</a:t>
            </a:r>
          </a:p>
        </p:txBody>
      </p:sp>
      <p:sp>
        <p:nvSpPr>
          <p:cNvPr id="11277" name="AutoShape 13"/>
          <p:cNvSpPr>
            <a:spLocks noChangeArrowheads="1"/>
          </p:cNvSpPr>
          <p:nvPr/>
        </p:nvSpPr>
        <p:spPr bwMode="auto">
          <a:xfrm>
            <a:off x="2667001" y="3643313"/>
            <a:ext cx="600075" cy="1427162"/>
          </a:xfrm>
          <a:prstGeom prst="downArrow">
            <a:avLst>
              <a:gd name="adj1" fmla="val 50000"/>
              <a:gd name="adj2" fmla="val 41786"/>
            </a:avLst>
          </a:prstGeom>
          <a:gradFill rotWithShape="1">
            <a:gsLst>
              <a:gs pos="0">
                <a:srgbClr val="49AAB1"/>
              </a:gs>
              <a:gs pos="100000">
                <a:srgbClr val="214D51"/>
              </a:gs>
            </a:gsLst>
            <a:lin ang="0" scaled="1"/>
          </a:gradFill>
          <a:ln w="9525">
            <a:solidFill>
              <a:srgbClr val="49AAB1"/>
            </a:solidFill>
            <a:miter lim="800000"/>
          </a:ln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1289" name="Line 25"/>
          <p:cNvSpPr>
            <a:spLocks noChangeShapeType="1"/>
          </p:cNvSpPr>
          <p:nvPr/>
        </p:nvSpPr>
        <p:spPr bwMode="auto">
          <a:xfrm flipV="1">
            <a:off x="7024694" y="5429264"/>
            <a:ext cx="1071570" cy="127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s-ES" dirty="0"/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>
            <a:off x="2211388" y="1716089"/>
            <a:ext cx="360362" cy="504825"/>
          </a:xfrm>
          <a:prstGeom prst="upArrow">
            <a:avLst>
              <a:gd name="adj1" fmla="val 50000"/>
              <a:gd name="adj2" fmla="val 3502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42353"/>
                  <a:invGamma/>
                </a:schemeClr>
              </a:gs>
            </a:gsLst>
            <a:lin ang="5400000" scaled="1"/>
          </a:gradFill>
          <a:ln w="9525">
            <a:solidFill>
              <a:srgbClr val="33787D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2711451" y="1700214"/>
            <a:ext cx="360363" cy="504825"/>
          </a:xfrm>
          <a:prstGeom prst="upArrow">
            <a:avLst>
              <a:gd name="adj1" fmla="val 50000"/>
              <a:gd name="adj2" fmla="val 3502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42353"/>
                  <a:invGamma/>
                </a:schemeClr>
              </a:gs>
            </a:gsLst>
            <a:lin ang="5400000" scaled="1"/>
          </a:gradFill>
          <a:ln w="9525">
            <a:solidFill>
              <a:srgbClr val="33787D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11281" name="AutoShape 17"/>
          <p:cNvSpPr>
            <a:spLocks noChangeArrowheads="1"/>
          </p:cNvSpPr>
          <p:nvPr/>
        </p:nvSpPr>
        <p:spPr bwMode="auto">
          <a:xfrm>
            <a:off x="3178176" y="1697039"/>
            <a:ext cx="360363" cy="504825"/>
          </a:xfrm>
          <a:prstGeom prst="upArrow">
            <a:avLst>
              <a:gd name="adj1" fmla="val 50000"/>
              <a:gd name="adj2" fmla="val 3502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42353"/>
                  <a:invGamma/>
                </a:schemeClr>
              </a:gs>
            </a:gsLst>
            <a:lin ang="5400000" scaled="1"/>
          </a:gradFill>
          <a:ln w="9525">
            <a:solidFill>
              <a:srgbClr val="33787D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11282" name="AutoShape 18"/>
          <p:cNvSpPr>
            <a:spLocks noChangeArrowheads="1"/>
          </p:cNvSpPr>
          <p:nvPr/>
        </p:nvSpPr>
        <p:spPr bwMode="auto">
          <a:xfrm>
            <a:off x="2462213" y="1196976"/>
            <a:ext cx="360362" cy="639763"/>
          </a:xfrm>
          <a:prstGeom prst="downArrow">
            <a:avLst>
              <a:gd name="adj1" fmla="val 50000"/>
              <a:gd name="adj2" fmla="val 3502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42353"/>
                  <a:invGamma/>
                </a:schemeClr>
              </a:gs>
            </a:gsLst>
            <a:lin ang="5400000" scaled="1"/>
          </a:gradFill>
          <a:ln w="9525">
            <a:solidFill>
              <a:srgbClr val="33787D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11283" name="AutoShape 19"/>
          <p:cNvSpPr>
            <a:spLocks noChangeArrowheads="1"/>
          </p:cNvSpPr>
          <p:nvPr/>
        </p:nvSpPr>
        <p:spPr bwMode="auto">
          <a:xfrm>
            <a:off x="2946401" y="1196976"/>
            <a:ext cx="360363" cy="614363"/>
          </a:xfrm>
          <a:prstGeom prst="downArrow">
            <a:avLst>
              <a:gd name="adj1" fmla="val 50000"/>
              <a:gd name="adj2" fmla="val 3502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42353"/>
                  <a:invGamma/>
                </a:schemeClr>
              </a:gs>
            </a:gsLst>
            <a:lin ang="5400000" scaled="1"/>
          </a:gradFill>
          <a:ln w="9525">
            <a:solidFill>
              <a:srgbClr val="33787D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224338" y="-50800"/>
            <a:ext cx="184150" cy="492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es-ES" sz="2600" dirty="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8183564" y="3571876"/>
            <a:ext cx="2270155" cy="12858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 cmpd="thickThin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s-ES" sz="1600" b="1" dirty="0"/>
              <a:t>Conducta Fortalecida</a:t>
            </a:r>
          </a:p>
          <a:p>
            <a:pPr algn="ctr">
              <a:defRPr/>
            </a:pPr>
            <a:r>
              <a:rPr lang="es-ES" sz="1600" b="1" dirty="0"/>
              <a:t>Con Resiliencia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8183564" y="5143512"/>
            <a:ext cx="2270155" cy="1357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 cmpd="thickThin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s-ES" sz="1600" b="1" dirty="0"/>
              <a:t>Conducta Inadaptada</a:t>
            </a:r>
          </a:p>
          <a:p>
            <a:pPr algn="ctr">
              <a:defRPr/>
            </a:pPr>
            <a:r>
              <a:rPr lang="es-ES" sz="1600" b="1" dirty="0"/>
              <a:t>Sin Resiliencia </a:t>
            </a:r>
          </a:p>
          <a:p>
            <a:pPr algn="ctr">
              <a:defRPr/>
            </a:pPr>
            <a:endParaRPr lang="es-ES" b="1" dirty="0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738283" y="0"/>
            <a:ext cx="2305081" cy="1239838"/>
          </a:xfrm>
          <a:prstGeom prst="rect">
            <a:avLst/>
          </a:prstGeom>
          <a:solidFill>
            <a:srgbClr val="FF0000"/>
          </a:solidFill>
          <a:ln w="9525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/>
            <a:endParaRPr lang="es-ES" b="1" dirty="0"/>
          </a:p>
          <a:p>
            <a:pPr algn="ctr"/>
            <a:r>
              <a:rPr lang="es-ES" b="1" dirty="0"/>
              <a:t>Factores de Riesgo</a:t>
            </a:r>
          </a:p>
          <a:p>
            <a:pPr algn="ctr"/>
            <a:r>
              <a:rPr lang="es-ES" sz="1400" b="1" dirty="0"/>
              <a:t>(Adversidad)</a:t>
            </a:r>
          </a:p>
          <a:p>
            <a:pPr algn="ctr"/>
            <a:endParaRPr lang="es-ES" b="1" dirty="0"/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1666844" y="2071678"/>
            <a:ext cx="2786082" cy="1582738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accent3">
                <a:lumMod val="75000"/>
              </a:schemeClr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sz="2400" b="1" dirty="0"/>
              <a:t>Factores </a:t>
            </a:r>
          </a:p>
          <a:p>
            <a:pPr algn="ctr">
              <a:defRPr/>
            </a:pPr>
            <a:r>
              <a:rPr lang="es-ES" sz="2400" b="1" dirty="0"/>
              <a:t>Protectores</a:t>
            </a:r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 flipV="1">
            <a:off x="7024695" y="4365625"/>
            <a:ext cx="1087431" cy="63501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s-ES" dirty="0"/>
          </a:p>
        </p:txBody>
      </p:sp>
      <p:grpSp>
        <p:nvGrpSpPr>
          <p:cNvPr id="2" name="Group 17"/>
          <p:cNvGrpSpPr/>
          <p:nvPr/>
        </p:nvGrpSpPr>
        <p:grpSpPr bwMode="auto">
          <a:xfrm>
            <a:off x="4656139" y="1"/>
            <a:ext cx="2808287" cy="1484313"/>
            <a:chOff x="-204" y="981"/>
            <a:chExt cx="2268" cy="1699"/>
          </a:xfrm>
        </p:grpSpPr>
        <p:pic>
          <p:nvPicPr>
            <p:cNvPr id="237598" name="Picture 15" descr="esfera azul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CEF"/>
                </a:clrFrom>
                <a:clrTo>
                  <a:srgbClr val="FEFCE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204" y="981"/>
              <a:ext cx="2268" cy="1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7599" name="Oval 16"/>
            <p:cNvSpPr>
              <a:spLocks noChangeArrowheads="1"/>
            </p:cNvSpPr>
            <p:nvPr/>
          </p:nvSpPr>
          <p:spPr bwMode="auto">
            <a:xfrm>
              <a:off x="358" y="1244"/>
              <a:ext cx="1179" cy="1179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s-ES" dirty="0"/>
            </a:p>
          </p:txBody>
        </p:sp>
      </p:grpSp>
      <p:sp>
        <p:nvSpPr>
          <p:cNvPr id="28" name="Line 25"/>
          <p:cNvSpPr>
            <a:spLocks noChangeShapeType="1"/>
          </p:cNvSpPr>
          <p:nvPr/>
        </p:nvSpPr>
        <p:spPr bwMode="auto">
          <a:xfrm>
            <a:off x="4151314" y="404814"/>
            <a:ext cx="1152525" cy="714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es-ES" dirty="0"/>
          </a:p>
        </p:txBody>
      </p:sp>
      <p:sp>
        <p:nvSpPr>
          <p:cNvPr id="237587" name="32 CuadroTexto"/>
          <p:cNvSpPr txBox="1">
            <a:spLocks noChangeArrowheads="1"/>
          </p:cNvSpPr>
          <p:nvPr/>
        </p:nvSpPr>
        <p:spPr bwMode="auto">
          <a:xfrm>
            <a:off x="5591175" y="620714"/>
            <a:ext cx="1081088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Cuerpo</a:t>
            </a:r>
          </a:p>
        </p:txBody>
      </p:sp>
      <p:grpSp>
        <p:nvGrpSpPr>
          <p:cNvPr id="3" name="Group 17"/>
          <p:cNvGrpSpPr/>
          <p:nvPr/>
        </p:nvGrpSpPr>
        <p:grpSpPr bwMode="auto">
          <a:xfrm>
            <a:off x="4656139" y="1484314"/>
            <a:ext cx="2808287" cy="1584325"/>
            <a:chOff x="-204" y="981"/>
            <a:chExt cx="2268" cy="1699"/>
          </a:xfrm>
        </p:grpSpPr>
        <p:pic>
          <p:nvPicPr>
            <p:cNvPr id="237596" name="Picture 15" descr="esfera azul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CEF"/>
                </a:clrFrom>
                <a:clrTo>
                  <a:srgbClr val="FEFCE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204" y="981"/>
              <a:ext cx="2268" cy="1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7597" name="Oval 16"/>
            <p:cNvSpPr>
              <a:spLocks noChangeArrowheads="1"/>
            </p:cNvSpPr>
            <p:nvPr/>
          </p:nvSpPr>
          <p:spPr bwMode="auto">
            <a:xfrm>
              <a:off x="358" y="1244"/>
              <a:ext cx="1179" cy="1179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s-ES" dirty="0"/>
            </a:p>
          </p:txBody>
        </p:sp>
      </p:grpSp>
      <p:sp>
        <p:nvSpPr>
          <p:cNvPr id="38" name="Line 25"/>
          <p:cNvSpPr>
            <a:spLocks noChangeShapeType="1"/>
          </p:cNvSpPr>
          <p:nvPr/>
        </p:nvSpPr>
        <p:spPr bwMode="auto">
          <a:xfrm>
            <a:off x="4151314" y="836613"/>
            <a:ext cx="1368425" cy="10080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es-ES" dirty="0"/>
          </a:p>
        </p:txBody>
      </p:sp>
      <p:sp>
        <p:nvSpPr>
          <p:cNvPr id="237591" name="38 CuadroTexto"/>
          <p:cNvSpPr txBox="1">
            <a:spLocks noChangeArrowheads="1"/>
          </p:cNvSpPr>
          <p:nvPr/>
        </p:nvSpPr>
        <p:spPr bwMode="auto">
          <a:xfrm>
            <a:off x="5591176" y="2060575"/>
            <a:ext cx="1147767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SOCIAL</a:t>
            </a:r>
          </a:p>
        </p:txBody>
      </p:sp>
      <p:sp>
        <p:nvSpPr>
          <p:cNvPr id="40" name="Line 25"/>
          <p:cNvSpPr>
            <a:spLocks noChangeShapeType="1"/>
          </p:cNvSpPr>
          <p:nvPr/>
        </p:nvSpPr>
        <p:spPr bwMode="auto">
          <a:xfrm flipV="1">
            <a:off x="6959600" y="692150"/>
            <a:ext cx="8651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s-ES" dirty="0"/>
          </a:p>
        </p:txBody>
      </p:sp>
      <p:sp>
        <p:nvSpPr>
          <p:cNvPr id="41" name="Line 25"/>
          <p:cNvSpPr>
            <a:spLocks noChangeShapeType="1"/>
          </p:cNvSpPr>
          <p:nvPr/>
        </p:nvSpPr>
        <p:spPr bwMode="auto">
          <a:xfrm>
            <a:off x="7032625" y="2276475"/>
            <a:ext cx="863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s-ES" dirty="0"/>
          </a:p>
        </p:txBody>
      </p:sp>
      <p:sp>
        <p:nvSpPr>
          <p:cNvPr id="237594" name="41 CuadroTexto"/>
          <p:cNvSpPr txBox="1">
            <a:spLocks noChangeArrowheads="1"/>
          </p:cNvSpPr>
          <p:nvPr/>
        </p:nvSpPr>
        <p:spPr bwMode="auto">
          <a:xfrm>
            <a:off x="7968209" y="374948"/>
            <a:ext cx="3461791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enfermedades – </a:t>
            </a:r>
            <a:r>
              <a:rPr lang="es-ES" sz="1400" dirty="0"/>
              <a:t>COVID-19</a:t>
            </a:r>
            <a:r>
              <a:rPr lang="es-E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accidentes</a:t>
            </a:r>
          </a:p>
        </p:txBody>
      </p:sp>
      <p:sp>
        <p:nvSpPr>
          <p:cNvPr id="237595" name="42 CuadroTexto"/>
          <p:cNvSpPr txBox="1">
            <a:spLocks noChangeArrowheads="1"/>
          </p:cNvSpPr>
          <p:nvPr/>
        </p:nvSpPr>
        <p:spPr bwMode="auto">
          <a:xfrm>
            <a:off x="7968209" y="1714489"/>
            <a:ext cx="3239722" cy="14773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dificultades económicas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complicaciones de la vida diaria (familiares)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dificultades en el trabajo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FF0000"/>
                </a:solidFill>
              </a:rPr>
              <a:t>nuevos aprendizajes….</a:t>
            </a:r>
          </a:p>
        </p:txBody>
      </p:sp>
      <p:pic>
        <p:nvPicPr>
          <p:cNvPr id="164866" name="Picture 2" descr="C:\Users\Candelas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2992" y="3143248"/>
            <a:ext cx="2286016" cy="37147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7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699"/>
                            </p:stCondLst>
                            <p:childTnLst>
                              <p:par>
                                <p:cTn id="9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8" grpId="0" animBg="1"/>
      <p:bldP spid="11273" grpId="0" animBg="1"/>
      <p:bldP spid="11277" grpId="0" animBg="1"/>
      <p:bldP spid="11289" grpId="0" animBg="1"/>
      <p:bldP spid="11279" grpId="0" animBg="1"/>
      <p:bldP spid="11280" grpId="0" animBg="1"/>
      <p:bldP spid="11281" grpId="0" animBg="1"/>
      <p:bldP spid="11282" grpId="0" animBg="1"/>
      <p:bldP spid="11283" grpId="0" animBg="1"/>
      <p:bldP spid="11266" grpId="0"/>
      <p:bldP spid="11267" grpId="0" animBg="1"/>
      <p:bldP spid="11270" grpId="0" animBg="1"/>
      <p:bldP spid="11271" grpId="0" animBg="1"/>
      <p:bldP spid="11272" grpId="0" animBg="1"/>
      <p:bldP spid="24" grpId="0" animBg="1"/>
      <p:bldP spid="28" grpId="0" animBg="1"/>
      <p:bldP spid="38" grpId="0" animBg="1"/>
      <p:bldP spid="40" grpId="0" animBg="1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8"/>
          <p:cNvSpPr>
            <a:spLocks noChangeArrowheads="1"/>
          </p:cNvSpPr>
          <p:nvPr/>
        </p:nvSpPr>
        <p:spPr bwMode="auto">
          <a:xfrm>
            <a:off x="1881158" y="142852"/>
            <a:ext cx="8286808" cy="119791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3">
                <a:lumMod val="75000"/>
              </a:schemeClr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sz="2800" b="1" dirty="0"/>
              <a:t>FACTORES PROTECTORES </a:t>
            </a:r>
          </a:p>
        </p:txBody>
      </p:sp>
      <p:sp>
        <p:nvSpPr>
          <p:cNvPr id="3" name="2 Elipse"/>
          <p:cNvSpPr/>
          <p:nvPr/>
        </p:nvSpPr>
        <p:spPr>
          <a:xfrm>
            <a:off x="1738283" y="1857364"/>
            <a:ext cx="3392481" cy="92869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INTERNOS</a:t>
            </a:r>
          </a:p>
          <a:p>
            <a:pPr algn="ctr">
              <a:defRPr/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Atributos personales</a:t>
            </a:r>
          </a:p>
        </p:txBody>
      </p:sp>
      <p:sp>
        <p:nvSpPr>
          <p:cNvPr id="4" name="3 Elipse"/>
          <p:cNvSpPr/>
          <p:nvPr/>
        </p:nvSpPr>
        <p:spPr>
          <a:xfrm>
            <a:off x="5738810" y="1928802"/>
            <a:ext cx="4071966" cy="92869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  <a:p>
            <a:pPr algn="ctr">
              <a:defRPr/>
            </a:pP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1720898" y="3356992"/>
            <a:ext cx="2845547" cy="25202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400" b="1" dirty="0">
              <a:solidFill>
                <a:srgbClr val="0000FF"/>
              </a:solidFill>
            </a:endParaRPr>
          </a:p>
          <a:p>
            <a:pPr algn="ctr">
              <a:defRPr/>
            </a:pPr>
            <a:r>
              <a:rPr lang="es-ES" b="1" dirty="0">
                <a:solidFill>
                  <a:srgbClr val="0000FF"/>
                </a:solidFill>
                <a:latin typeface="Arial Narrow" panose="020B0606020202030204" pitchFamily="34" charset="0"/>
              </a:rPr>
              <a:t>Introspección</a:t>
            </a:r>
          </a:p>
          <a:p>
            <a:pPr algn="ctr">
              <a:defRPr/>
            </a:pPr>
            <a:r>
              <a:rPr lang="es-ES" b="1" dirty="0">
                <a:solidFill>
                  <a:srgbClr val="0000FF"/>
                </a:solidFill>
                <a:latin typeface="Arial Narrow" panose="020B0606020202030204" pitchFamily="34" charset="0"/>
              </a:rPr>
              <a:t>Independencia</a:t>
            </a:r>
          </a:p>
          <a:p>
            <a:pPr algn="ctr">
              <a:defRPr/>
            </a:pPr>
            <a:r>
              <a:rPr lang="es-ES" b="1" dirty="0">
                <a:solidFill>
                  <a:srgbClr val="0000FF"/>
                </a:solidFill>
                <a:latin typeface="Arial Narrow" panose="020B0606020202030204" pitchFamily="34" charset="0"/>
              </a:rPr>
              <a:t>Interacción </a:t>
            </a:r>
          </a:p>
          <a:p>
            <a:pPr algn="ctr">
              <a:defRPr/>
            </a:pPr>
            <a:r>
              <a:rPr lang="es-ES" b="1" dirty="0">
                <a:solidFill>
                  <a:srgbClr val="0000FF"/>
                </a:solidFill>
                <a:latin typeface="Arial Narrow" panose="020B0606020202030204" pitchFamily="34" charset="0"/>
              </a:rPr>
              <a:t>Iniciativa</a:t>
            </a:r>
          </a:p>
          <a:p>
            <a:pPr algn="ctr">
              <a:defRPr/>
            </a:pPr>
            <a:r>
              <a:rPr lang="es-ES" b="1" dirty="0">
                <a:solidFill>
                  <a:srgbClr val="0000FF"/>
                </a:solidFill>
                <a:latin typeface="Arial Narrow" panose="020B0606020202030204" pitchFamily="34" charset="0"/>
              </a:rPr>
              <a:t>Creatividad</a:t>
            </a:r>
          </a:p>
          <a:p>
            <a:pPr algn="ctr">
              <a:defRPr/>
            </a:pPr>
            <a:r>
              <a:rPr lang="es-ES" b="1" dirty="0">
                <a:solidFill>
                  <a:srgbClr val="0000FF"/>
                </a:solidFill>
                <a:latin typeface="Arial Narrow" panose="020B0606020202030204" pitchFamily="34" charset="0"/>
              </a:rPr>
              <a:t>Valores/Creencias personales</a:t>
            </a:r>
          </a:p>
          <a:p>
            <a:pPr algn="ctr">
              <a:defRPr/>
            </a:pPr>
            <a:r>
              <a:rPr lang="es-ES" b="1" dirty="0">
                <a:solidFill>
                  <a:srgbClr val="0000FF"/>
                </a:solidFill>
                <a:latin typeface="Arial Narrow" panose="020B0606020202030204" pitchFamily="34" charset="0"/>
              </a:rPr>
              <a:t>Humor</a:t>
            </a:r>
          </a:p>
          <a:p>
            <a:pPr algn="ctr">
              <a:defRPr/>
            </a:pPr>
            <a:r>
              <a:rPr lang="es-ES" sz="1600" b="1" dirty="0">
                <a:solidFill>
                  <a:srgbClr val="FF3300"/>
                </a:solidFill>
                <a:latin typeface="Arial Narrow" panose="020B0606020202030204" pitchFamily="34" charset="0"/>
              </a:rPr>
              <a:t>(PILARES)</a:t>
            </a:r>
          </a:p>
          <a:p>
            <a:pPr algn="ctr">
              <a:defRPr/>
            </a:pPr>
            <a:endParaRPr lang="es-ES" sz="2400" b="1" dirty="0">
              <a:solidFill>
                <a:srgbClr val="0000FF"/>
              </a:solidFill>
            </a:endParaRPr>
          </a:p>
        </p:txBody>
      </p:sp>
      <p:cxnSp>
        <p:nvCxnSpPr>
          <p:cNvPr id="238601" name="19 Conector recto de flecha"/>
          <p:cNvCxnSpPr>
            <a:cxnSpLocks noChangeShapeType="1"/>
          </p:cNvCxnSpPr>
          <p:nvPr/>
        </p:nvCxnSpPr>
        <p:spPr bwMode="auto">
          <a:xfrm rot="5400000">
            <a:off x="3559954" y="1535891"/>
            <a:ext cx="500059" cy="142874"/>
          </a:xfrm>
          <a:prstGeom prst="straightConnector1">
            <a:avLst/>
          </a:prstGeom>
          <a:noFill/>
          <a:ln w="101600" algn="ctr">
            <a:solidFill>
              <a:srgbClr val="FF0000"/>
            </a:solidFill>
            <a:round/>
            <a:tailEnd type="arrow" w="med" len="med"/>
          </a:ln>
        </p:spPr>
      </p:cxnSp>
      <p:cxnSp>
        <p:nvCxnSpPr>
          <p:cNvPr id="238607" name="19 Conector recto de flecha"/>
          <p:cNvCxnSpPr>
            <a:cxnSpLocks noChangeShapeType="1"/>
          </p:cNvCxnSpPr>
          <p:nvPr/>
        </p:nvCxnSpPr>
        <p:spPr bwMode="auto">
          <a:xfrm rot="16200000" flipH="1">
            <a:off x="7739073" y="1571613"/>
            <a:ext cx="571506" cy="142876"/>
          </a:xfrm>
          <a:prstGeom prst="straightConnector1">
            <a:avLst/>
          </a:prstGeom>
          <a:noFill/>
          <a:ln w="101600" algn="ctr">
            <a:solidFill>
              <a:srgbClr val="FF0000"/>
            </a:solidFill>
            <a:round/>
            <a:tailEnd type="arrow" w="med" len="med"/>
          </a:ln>
        </p:spPr>
      </p:cxnSp>
      <p:sp>
        <p:nvSpPr>
          <p:cNvPr id="23" name="22 CuadroTexto"/>
          <p:cNvSpPr txBox="1"/>
          <p:nvPr/>
        </p:nvSpPr>
        <p:spPr>
          <a:xfrm>
            <a:off x="6096000" y="2000240"/>
            <a:ext cx="350046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EXTERNOS 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</a:rPr>
              <a:t>Familia, </a:t>
            </a:r>
            <a:r>
              <a:rPr lang="es-ES" sz="2000" b="1" u="sng" dirty="0">
                <a:solidFill>
                  <a:schemeClr val="bg1"/>
                </a:solidFill>
              </a:rPr>
              <a:t>Escuela</a:t>
            </a:r>
            <a:r>
              <a:rPr lang="es-ES" sz="1400" b="1" dirty="0">
                <a:solidFill>
                  <a:schemeClr val="bg1"/>
                </a:solidFill>
              </a:rPr>
              <a:t>, Comunidad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4727848" y="4077072"/>
            <a:ext cx="2592288" cy="175432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1.-Competencia Social</a:t>
            </a:r>
          </a:p>
          <a:p>
            <a:pPr algn="ctr"/>
            <a:r>
              <a:rPr lang="es-ES" b="1" dirty="0"/>
              <a:t>2.-Autonomía</a:t>
            </a:r>
          </a:p>
          <a:p>
            <a:pPr algn="ctr"/>
            <a:r>
              <a:rPr lang="es-ES" b="1" dirty="0"/>
              <a:t>3.-Resolución de problemas</a:t>
            </a:r>
          </a:p>
          <a:p>
            <a:pPr algn="ctr"/>
            <a:r>
              <a:rPr lang="es-ES" b="1" dirty="0"/>
              <a:t>4.-Sentido de futuro</a:t>
            </a:r>
          </a:p>
        </p:txBody>
      </p:sp>
      <p:cxnSp>
        <p:nvCxnSpPr>
          <p:cNvPr id="22" name="19 Conector recto de flecha"/>
          <p:cNvCxnSpPr>
            <a:cxnSpLocks noChangeShapeType="1"/>
          </p:cNvCxnSpPr>
          <p:nvPr/>
        </p:nvCxnSpPr>
        <p:spPr bwMode="auto">
          <a:xfrm>
            <a:off x="3359696" y="2852936"/>
            <a:ext cx="0" cy="432048"/>
          </a:xfrm>
          <a:prstGeom prst="straightConnector1">
            <a:avLst/>
          </a:prstGeom>
          <a:noFill/>
          <a:ln w="101600" algn="ctr">
            <a:solidFill>
              <a:srgbClr val="FF0000"/>
            </a:solidFill>
            <a:round/>
            <a:tailEnd type="arrow" w="med" len="med"/>
          </a:ln>
        </p:spPr>
      </p:cxnSp>
      <p:sp>
        <p:nvSpPr>
          <p:cNvPr id="27" name="26 CuadroTexto"/>
          <p:cNvSpPr txBox="1"/>
          <p:nvPr/>
        </p:nvSpPr>
        <p:spPr>
          <a:xfrm>
            <a:off x="7464152" y="3429000"/>
            <a:ext cx="2664296" cy="523220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Relaciones afectuosas</a:t>
            </a:r>
          </a:p>
          <a:p>
            <a:pPr algn="ctr"/>
            <a:r>
              <a:rPr lang="es-ES" sz="1400" dirty="0"/>
              <a:t>Relaciones significativas</a:t>
            </a:r>
          </a:p>
        </p:txBody>
      </p:sp>
      <p:cxnSp>
        <p:nvCxnSpPr>
          <p:cNvPr id="28" name="19 Conector recto de flecha"/>
          <p:cNvCxnSpPr>
            <a:cxnSpLocks noChangeShapeType="1"/>
          </p:cNvCxnSpPr>
          <p:nvPr/>
        </p:nvCxnSpPr>
        <p:spPr bwMode="auto">
          <a:xfrm>
            <a:off x="8328248" y="2924944"/>
            <a:ext cx="144016" cy="432048"/>
          </a:xfrm>
          <a:prstGeom prst="straightConnector1">
            <a:avLst/>
          </a:prstGeom>
          <a:noFill/>
          <a:ln w="101600" algn="ctr">
            <a:solidFill>
              <a:srgbClr val="FF0000"/>
            </a:solidFill>
            <a:round/>
            <a:tailEnd type="arrow" w="med" len="med"/>
          </a:ln>
        </p:spPr>
      </p:cxnSp>
      <p:sp>
        <p:nvSpPr>
          <p:cNvPr id="15" name="14 CuadroTexto"/>
          <p:cNvSpPr txBox="1"/>
          <p:nvPr/>
        </p:nvSpPr>
        <p:spPr>
          <a:xfrm>
            <a:off x="7968208" y="4581130"/>
            <a:ext cx="1584176" cy="19851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/>
              <a:t>YO SOY</a:t>
            </a:r>
          </a:p>
          <a:p>
            <a:pPr algn="ctr">
              <a:lnSpc>
                <a:spcPct val="150000"/>
              </a:lnSpc>
            </a:pPr>
            <a:r>
              <a:rPr lang="es-ES" sz="1400" b="1" dirty="0"/>
              <a:t>YO TENGO</a:t>
            </a:r>
          </a:p>
          <a:p>
            <a:pPr algn="ctr">
              <a:lnSpc>
                <a:spcPct val="150000"/>
              </a:lnSpc>
            </a:pPr>
            <a:r>
              <a:rPr lang="es-ES" sz="1400" b="1" dirty="0"/>
              <a:t>YO PUEDO</a:t>
            </a:r>
          </a:p>
          <a:p>
            <a:pPr algn="ctr">
              <a:lnSpc>
                <a:spcPct val="150000"/>
              </a:lnSpc>
            </a:pPr>
            <a:r>
              <a:rPr lang="es-ES" sz="1400" b="1" dirty="0"/>
              <a:t>YO ESTOY</a:t>
            </a:r>
          </a:p>
          <a:p>
            <a:pPr algn="ctr">
              <a:lnSpc>
                <a:spcPct val="150000"/>
              </a:lnSpc>
            </a:pPr>
            <a:r>
              <a:rPr lang="es-ES" sz="1400" b="1" dirty="0">
                <a:solidFill>
                  <a:srgbClr val="FF3300"/>
                </a:solidFill>
              </a:rPr>
              <a:t>(FUENTES)</a:t>
            </a:r>
          </a:p>
          <a:p>
            <a:endParaRPr lang="es-ES" dirty="0"/>
          </a:p>
        </p:txBody>
      </p:sp>
      <p:cxnSp>
        <p:nvCxnSpPr>
          <p:cNvPr id="18" name="19 Conector recto de flecha"/>
          <p:cNvCxnSpPr>
            <a:cxnSpLocks noChangeShapeType="1"/>
          </p:cNvCxnSpPr>
          <p:nvPr/>
        </p:nvCxnSpPr>
        <p:spPr bwMode="auto">
          <a:xfrm>
            <a:off x="8760296" y="4005064"/>
            <a:ext cx="0" cy="504056"/>
          </a:xfrm>
          <a:prstGeom prst="straightConnector1">
            <a:avLst/>
          </a:prstGeom>
          <a:noFill/>
          <a:ln w="101600" algn="ctr">
            <a:solidFill>
              <a:srgbClr val="FF0000"/>
            </a:solidFill>
            <a:round/>
            <a:tailEnd type="arrow" w="med" len="med"/>
          </a:ln>
        </p:spPr>
      </p:cxnSp>
      <p:sp>
        <p:nvSpPr>
          <p:cNvPr id="41" name="40 Flecha curvada hacia arriba"/>
          <p:cNvSpPr/>
          <p:nvPr/>
        </p:nvSpPr>
        <p:spPr>
          <a:xfrm>
            <a:off x="3143672" y="5877272"/>
            <a:ext cx="2952328" cy="720080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agrama&#10;&#10;Descripción generada automáticamen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975" y="1533525"/>
            <a:ext cx="5676900" cy="457397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363639" y="750497"/>
            <a:ext cx="8289984" cy="668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INFLUENCIAS que afectan a la RESILIENCIA DOCENTE</a:t>
            </a:r>
            <a:endParaRPr lang="en-US" b="1" dirty="0"/>
          </a:p>
        </p:txBody>
      </p:sp>
      <p:sp>
        <p:nvSpPr>
          <p:cNvPr id="5" name="Estrella: 5 puntas 4">
            <a:hlinkClick r:id="rId3" action="ppaction://hlinkfile"/>
          </p:cNvPr>
          <p:cNvSpPr/>
          <p:nvPr/>
        </p:nvSpPr>
        <p:spPr>
          <a:xfrm>
            <a:off x="11125200" y="4829175"/>
            <a:ext cx="914400" cy="914400"/>
          </a:xfrm>
          <a:prstGeom prst="star5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04980" y="1561381"/>
            <a:ext cx="4046939" cy="6814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APRENDIZAJE DIGITAL</a:t>
            </a:r>
          </a:p>
        </p:txBody>
      </p:sp>
      <p:sp>
        <p:nvSpPr>
          <p:cNvPr id="71" name="Freeform: Shape 7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26" name="Picture 2" descr="418,846 Ojos Caricatura Imágenes y Fotos - 123R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" r="154" b="1"/>
          <a:stretch>
            <a:fillRect/>
          </a:stretch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ector recto de flecha 3"/>
          <p:cNvCxnSpPr/>
          <p:nvPr/>
        </p:nvCxnSpPr>
        <p:spPr>
          <a:xfrm flipH="1">
            <a:off x="8772525" y="2242869"/>
            <a:ext cx="371475" cy="3479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/>
          <p:cNvSpPr/>
          <p:nvPr/>
        </p:nvSpPr>
        <p:spPr>
          <a:xfrm>
            <a:off x="7093528" y="2708870"/>
            <a:ext cx="2336798" cy="492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/>
              <a:t>RETO</a:t>
            </a:r>
            <a:endParaRPr lang="en-US" sz="4400" dirty="0"/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10275517" y="2242869"/>
            <a:ext cx="0" cy="28094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9010859" y="5170361"/>
            <a:ext cx="2700850" cy="5634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PROBLEMA</a:t>
            </a:r>
            <a:endParaRPr lang="en-US" b="1" dirty="0"/>
          </a:p>
        </p:txBody>
      </p:sp>
      <p:sp>
        <p:nvSpPr>
          <p:cNvPr id="16" name="Estrella: 5 puntas 15"/>
          <p:cNvSpPr/>
          <p:nvPr/>
        </p:nvSpPr>
        <p:spPr>
          <a:xfrm>
            <a:off x="9568380" y="3090612"/>
            <a:ext cx="1699984" cy="112117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chemeClr val="tx1"/>
                </a:solidFill>
              </a:rPr>
              <a:t>NO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1" name="Conector recto de flecha 10"/>
          <p:cNvCxnSpPr/>
          <p:nvPr/>
        </p:nvCxnSpPr>
        <p:spPr>
          <a:xfrm>
            <a:off x="8160013" y="3305175"/>
            <a:ext cx="0" cy="6164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/>
          <p:cNvSpPr/>
          <p:nvPr/>
        </p:nvSpPr>
        <p:spPr>
          <a:xfrm>
            <a:off x="6867527" y="4039648"/>
            <a:ext cx="2700849" cy="6919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Incrementa nuestras POTENCIALIDADES</a:t>
            </a:r>
            <a:endParaRPr lang="en-US" b="1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9220" y="1265556"/>
            <a:ext cx="6607175" cy="1420494"/>
          </a:xfrm>
          <a:solidFill>
            <a:schemeClr val="accent5">
              <a:lumMod val="75000"/>
            </a:schemeClr>
          </a:solidFill>
          <a:effectLst>
            <a:glow rad="228600">
              <a:srgbClr val="FFC000">
                <a:alpha val="40000"/>
              </a:srgbClr>
            </a:glow>
          </a:effectLst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800" dirty="0">
                <a:solidFill>
                  <a:srgbClr val="FFC000"/>
                </a:solidFill>
              </a:rPr>
              <a:t>¡¡ Con </a:t>
            </a:r>
            <a:r>
              <a:rPr lang="es-ES" altLang="en-US" sz="4800" dirty="0">
                <a:solidFill>
                  <a:srgbClr val="FFC000"/>
                </a:solidFill>
              </a:rPr>
              <a:t>RESILIENCIA lo verás todo más claro</a:t>
            </a:r>
            <a:r>
              <a:rPr lang="en-US" sz="4800" dirty="0">
                <a:solidFill>
                  <a:srgbClr val="FFC000"/>
                </a:solidFill>
              </a:rPr>
              <a:t>!!</a:t>
            </a:r>
          </a:p>
        </p:txBody>
      </p:sp>
      <p:pic>
        <p:nvPicPr>
          <p:cNvPr id="4" name="Content Placeholder 3" descr="Bombillas con una bombilla encendida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47058" r="4942"/>
          <a:stretch>
            <a:fillRect/>
          </a:stretch>
        </p:blipFill>
        <p:spPr>
          <a:xfrm>
            <a:off x="1758315" y="1265555"/>
            <a:ext cx="3201670" cy="4326255"/>
          </a:xfrm>
          <a:prstGeom prst="rect">
            <a:avLst/>
          </a:prstGeom>
        </p:spPr>
      </p:pic>
      <p:sp>
        <p:nvSpPr>
          <p:cNvPr id="3" name="Cuadro de texto 2"/>
          <p:cNvSpPr txBox="1"/>
          <p:nvPr/>
        </p:nvSpPr>
        <p:spPr>
          <a:xfrm>
            <a:off x="5391509" y="5721877"/>
            <a:ext cx="6481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IES OCTAVIANO ANDRÉS</a:t>
            </a:r>
          </a:p>
        </p:txBody>
      </p:sp>
      <p:pic>
        <p:nvPicPr>
          <p:cNvPr id="6" name="Marcador de posición de contenido 5" descr="Gracias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232017" y="3450686"/>
            <a:ext cx="2524125" cy="1506555"/>
          </a:xfrm>
          <a:prstGeom prst="rect">
            <a:avLst/>
          </a:prstGeom>
        </p:spPr>
      </p:pic>
      <p:pic>
        <p:nvPicPr>
          <p:cNvPr id="2050" name="Picture 2" descr="Licencia Creative Commons">
            <a:extLst>
              <a:ext uri="{FF2B5EF4-FFF2-40B4-BE49-F238E27FC236}">
                <a16:creationId xmlns:a16="http://schemas.microsoft.com/office/drawing/2014/main" id="{C45D2693-1A36-B84A-56A0-1CB65CECD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001" y="6085219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87880" y="913765"/>
            <a:ext cx="5408930" cy="2160270"/>
          </a:xfrm>
        </p:spPr>
        <p:txBody>
          <a:bodyPr>
            <a:normAutofit/>
          </a:bodyPr>
          <a:lstStyle/>
          <a:p>
            <a:pPr algn="ctr"/>
            <a:r>
              <a:rPr lang="es-ES" altLang="en-US" sz="2400" b="1" dirty="0"/>
              <a:t>LEY ORGÁNICA 3/2020, de 29 de diciembre, por la que se modifica la LEY ORGÁNICA 2/2006, de 3 de mayo, de Educación </a:t>
            </a:r>
          </a:p>
        </p:txBody>
      </p:sp>
      <p:pic>
        <p:nvPicPr>
          <p:cNvPr id="100" name="Marcador de posición de contenido 99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9840" y="995045"/>
            <a:ext cx="4106545" cy="199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Flecha hacia abajo 6"/>
          <p:cNvSpPr/>
          <p:nvPr/>
        </p:nvSpPr>
        <p:spPr>
          <a:xfrm>
            <a:off x="4422775" y="2914650"/>
            <a:ext cx="485775" cy="73088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28575" cmpd="sng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en-US" dirty="0"/>
          </a:p>
        </p:txBody>
      </p:sp>
      <p:sp>
        <p:nvSpPr>
          <p:cNvPr id="10" name="Rectángulo 9"/>
          <p:cNvSpPr/>
          <p:nvPr/>
        </p:nvSpPr>
        <p:spPr>
          <a:xfrm>
            <a:off x="2379345" y="3799840"/>
            <a:ext cx="4157980" cy="2063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n-US" b="1" dirty="0"/>
              <a:t>REAL DECRETO 217/2022, de 20 de marzo, por el que se establece la ordenación y las enseñanzas mínimas de la EDUCACIÓN SECUNDARIA OBLIGATORIA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7966710" y="3129280"/>
            <a:ext cx="3750310" cy="35433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 cmpd="sng">
            <a:solidFill>
              <a:schemeClr val="accent5">
                <a:lumMod val="20000"/>
                <a:lumOff val="8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en-US" dirty="0"/>
          </a:p>
          <a:p>
            <a:pPr algn="ctr"/>
            <a:r>
              <a:rPr lang="es-ES" altLang="en-US" sz="2400" b="1" dirty="0">
                <a:solidFill>
                  <a:schemeClr val="tx1"/>
                </a:solidFill>
              </a:rPr>
              <a:t>8 COMPETENCIAS</a:t>
            </a:r>
          </a:p>
          <a:p>
            <a:pPr algn="ctr"/>
            <a:r>
              <a:rPr lang="es-ES" altLang="en-US" dirty="0"/>
              <a:t> </a:t>
            </a:r>
          </a:p>
        </p:txBody>
      </p:sp>
      <p:cxnSp>
        <p:nvCxnSpPr>
          <p:cNvPr id="3" name="Conector recto de flecha 2"/>
          <p:cNvCxnSpPr/>
          <p:nvPr/>
        </p:nvCxnSpPr>
        <p:spPr>
          <a:xfrm>
            <a:off x="9842500" y="3606165"/>
            <a:ext cx="0" cy="396875"/>
          </a:xfrm>
          <a:prstGeom prst="straightConnector1">
            <a:avLst/>
          </a:prstGeom>
          <a:ln w="66675" cmpd="sng">
            <a:solidFill>
              <a:schemeClr val="accent5">
                <a:lumMod val="40000"/>
                <a:lumOff val="6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7610475" y="4085590"/>
            <a:ext cx="4281805" cy="19297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n-US" sz="2400" b="1" dirty="0"/>
              <a:t>COMPETENCIA DIGITAL</a:t>
            </a:r>
            <a:r>
              <a:rPr lang="es-ES" altLang="en-US" b="1" dirty="0"/>
              <a:t>, </a:t>
            </a:r>
            <a:r>
              <a:rPr lang="es-ES" altLang="en-US" sz="1600" b="1" dirty="0"/>
              <a:t>“implica el uso creativo, crítico y seguro de las tecnologías de la información y la comunicación”, siendo  central el fomento de una actitud crítica y un uso ético y seguro de las TIC.</a:t>
            </a:r>
          </a:p>
        </p:txBody>
      </p:sp>
      <p:cxnSp>
        <p:nvCxnSpPr>
          <p:cNvPr id="8" name="Conector recto de flecha 7"/>
          <p:cNvCxnSpPr/>
          <p:nvPr/>
        </p:nvCxnSpPr>
        <p:spPr>
          <a:xfrm flipV="1">
            <a:off x="6588125" y="3362325"/>
            <a:ext cx="1301750" cy="518795"/>
          </a:xfrm>
          <a:prstGeom prst="straightConnector1">
            <a:avLst/>
          </a:prstGeom>
          <a:ln w="66675" cmpd="sng">
            <a:solidFill>
              <a:schemeClr val="accent1">
                <a:lumMod val="60000"/>
                <a:lumOff val="4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trella: 5 puntas 4">
            <a:hlinkClick r:id="rId3" action="ppaction://hlinkfile"/>
          </p:cNvPr>
          <p:cNvSpPr/>
          <p:nvPr/>
        </p:nvSpPr>
        <p:spPr>
          <a:xfrm>
            <a:off x="11602528" y="5710687"/>
            <a:ext cx="289752" cy="232913"/>
          </a:xfrm>
          <a:prstGeom prst="star5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8" name="Rectangle 2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699" y="5715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0" name="Rectangle 2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2938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3228" y="708709"/>
            <a:ext cx="4482867" cy="1202471"/>
          </a:xfrm>
        </p:spPr>
        <p:txBody>
          <a:bodyPr anchor="b">
            <a:normAutofit/>
          </a:bodyPr>
          <a:lstStyle/>
          <a:p>
            <a:pPr algn="ctr"/>
            <a:r>
              <a:rPr lang="es-ES" sz="3555" dirty="0"/>
              <a:t>APRENDIZAJE </a:t>
            </a:r>
            <a:br>
              <a:rPr lang="es-ES" sz="3555" dirty="0"/>
            </a:br>
            <a:r>
              <a:rPr lang="es-ES" sz="3555" dirty="0"/>
              <a:t>ADULTO</a:t>
            </a:r>
            <a:endParaRPr lang="en-US" sz="3555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18249" y="1911180"/>
            <a:ext cx="4133040" cy="4026039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s-ES" altLang="en-US" sz="1400" b="1" dirty="0"/>
              <a:t>DECLINACIÓN LINEAL DE LA MEMORIA A CORTO Y LARGO PLAZO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altLang="en-US" sz="1400" b="1" dirty="0"/>
              <a:t>MEJORAMIENTO DE LA HABILIDAD LINGÜÍSTICA,  SEMÁNTICA Y DEL CONOCIMIENTO DEL MUNDO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altLang="en-US" sz="1400" b="1" dirty="0"/>
              <a:t>MEJORAMIENTO DE LA CAPACIDAD DE SOLUCIÓN CREATIVA DE PROBLEMAS</a:t>
            </a:r>
          </a:p>
          <a:p>
            <a:pPr algn="l">
              <a:buNone/>
            </a:pPr>
            <a:endParaRPr lang="es-ES" altLang="en-US" sz="1400" b="1" dirty="0"/>
          </a:p>
        </p:txBody>
      </p:sp>
      <p:sp>
        <p:nvSpPr>
          <p:cNvPr id="32" name="Rectangle 3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>
            <a:off x="6104254" y="708675"/>
            <a:ext cx="5391683" cy="5476855"/>
          </a:xfrm>
          <a:prstGeom prst="rect">
            <a:avLst/>
          </a:prstGeom>
          <a:solidFill>
            <a:srgbClr val="C34DBC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" name="Marcador de contenido 3" descr="Centro en Badalona especializado en neurorehabilitacio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290" y="1842770"/>
            <a:ext cx="3225800" cy="3436620"/>
          </a:xfrm>
          <a:prstGeom prst="rect">
            <a:avLst/>
          </a:prstGeom>
          <a:noFill/>
        </p:spPr>
      </p:pic>
      <p:cxnSp>
        <p:nvCxnSpPr>
          <p:cNvPr id="34" name="Straight Connector 3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C34D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C34D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echa hacia abajo 2"/>
          <p:cNvSpPr/>
          <p:nvPr/>
        </p:nvSpPr>
        <p:spPr>
          <a:xfrm>
            <a:off x="3441700" y="3916680"/>
            <a:ext cx="485775" cy="71501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en-US" dirty="0"/>
          </a:p>
        </p:txBody>
      </p:sp>
      <p:sp>
        <p:nvSpPr>
          <p:cNvPr id="5" name="Rectángulo redondeado 4"/>
          <p:cNvSpPr/>
          <p:nvPr/>
        </p:nvSpPr>
        <p:spPr>
          <a:xfrm>
            <a:off x="1654175" y="4771390"/>
            <a:ext cx="3997325" cy="8324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n-US" sz="2000" b="1" dirty="0"/>
              <a:t>PLASTICIDAD CEREBRAL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6731635" y="916940"/>
            <a:ext cx="4192905" cy="43116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n-US" sz="3200" b="1" dirty="0"/>
              <a:t>NEUROCIENCIA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Imagen 221" descr="El fantástico cerebro triu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4010" y="812165"/>
            <a:ext cx="10303510" cy="523367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 rot="19500000">
            <a:off x="818515" y="1041400"/>
            <a:ext cx="2948305" cy="5543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n-US" sz="2000" b="1" dirty="0"/>
              <a:t>NEUROCIENCIA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4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5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C34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>
                <a:solidFill>
                  <a:srgbClr val="FFFFFF"/>
                </a:solidFill>
              </a:rPr>
              <a:t>FUNCIONES EJECUTIVAS</a:t>
            </a:r>
          </a:p>
        </p:txBody>
      </p:sp>
      <p:pic>
        <p:nvPicPr>
          <p:cNvPr id="6" name="Imagen 5" descr="Diagrama&#10;&#10;Descripción generada automáticament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" r="4091" b="1"/>
          <a:stretch>
            <a:fillRect/>
          </a:stretch>
        </p:blipFill>
        <p:spPr>
          <a:xfrm>
            <a:off x="4165601" y="640080"/>
            <a:ext cx="6888480" cy="5628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46716" y="938306"/>
            <a:ext cx="811693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SECUESTRO DE LA AMIGDALA</a:t>
            </a:r>
            <a:endParaRPr lang="en-US" dirty="0"/>
          </a:p>
        </p:txBody>
      </p:sp>
      <p:sp>
        <p:nvSpPr>
          <p:cNvPr id="4" name="Rectángulo 3"/>
          <p:cNvSpPr/>
          <p:nvPr/>
        </p:nvSpPr>
        <p:spPr>
          <a:xfrm rot="19500000">
            <a:off x="818515" y="1041400"/>
            <a:ext cx="2948305" cy="5543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n-US" sz="2000" b="1" dirty="0"/>
              <a:t>NEUROCIENCIA</a:t>
            </a:r>
          </a:p>
        </p:txBody>
      </p:sp>
      <p:pic>
        <p:nvPicPr>
          <p:cNvPr id="6" name="Imagen 5" descr="Diagrama&#10;&#10;Descripción generada automáticamen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436" y="2391169"/>
            <a:ext cx="6493164" cy="37233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, Escala de tiempo&#10;&#10;Descripción generada automáticamen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792" y="733245"/>
            <a:ext cx="8600536" cy="534837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2" name="Imagen 192" descr="Diagrama&#10;&#10;Descripción generada automáticament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919"/>
          <a:stretch>
            <a:fillRect/>
          </a:stretch>
        </p:blipFill>
        <p:spPr>
          <a:xfrm>
            <a:off x="180279" y="161490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Diagrama&#10;&#10;Descripción generada automáticament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1" b="17674"/>
          <a:stretch>
            <a:fillRect/>
          </a:stretch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933576" y="3752850"/>
            <a:ext cx="9775820" cy="245268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LA VIDA DOCENTE ES UN VIAJE, DONDE EL </a:t>
            </a:r>
            <a:r>
              <a:rPr lang="en-US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CAMBIO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ES LA ÚNICA CONSTANTE EN SU TRAYECTO. </a:t>
            </a: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TODOS NECESITAMOS HERRAMIENTAS QUE NOS AYUDEN A NAVEGAR CON ÉXITO Y ALCANZAR NUESTRO MÁXIMO </a:t>
            </a:r>
            <a:r>
              <a:rPr lang="en-US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POTENCIAL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Y UNA </a:t>
            </a:r>
            <a:r>
              <a:rPr lang="en-US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HABILIDAD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PARTICULARMENTE REQUERIDA PARA ESTE VIAJE ES LA </a:t>
            </a:r>
            <a:r>
              <a:rPr lang="en-US" b="1" dirty="0">
                <a:solidFill>
                  <a:srgbClr val="1374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“RESILIENCIA”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setVTI">
  <a:themeElements>
    <a:clrScheme name="AnalogousFromDarkSeedLeftStep">
      <a:dk1>
        <a:srgbClr val="000000"/>
      </a:dk1>
      <a:lt1>
        <a:srgbClr val="FFFFFF"/>
      </a:lt1>
      <a:dk2>
        <a:srgbClr val="1F2D37"/>
      </a:dk2>
      <a:lt2>
        <a:srgbClr val="E2E8E2"/>
      </a:lt2>
      <a:accent1>
        <a:srgbClr val="C34DBC"/>
      </a:accent1>
      <a:accent2>
        <a:srgbClr val="873BB1"/>
      </a:accent2>
      <a:accent3>
        <a:srgbClr val="674DC3"/>
      </a:accent3>
      <a:accent4>
        <a:srgbClr val="3B51B1"/>
      </a:accent4>
      <a:accent5>
        <a:srgbClr val="4D95C3"/>
      </a:accent5>
      <a:accent6>
        <a:srgbClr val="3BB1AF"/>
      </a:accent6>
      <a:hlink>
        <a:srgbClr val="3F77BF"/>
      </a:hlink>
      <a:folHlink>
        <a:srgbClr val="7F7F7F"/>
      </a:folHlink>
    </a:clrScheme>
    <a:fontScheme name="Dante">
      <a:majorFont>
        <a:latin typeface="Georgia Pro"/>
        <a:ea typeface=""/>
        <a:cs typeface=""/>
      </a:majorFont>
      <a:minorFont>
        <a:latin typeface="Georgi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557</Words>
  <Application>Microsoft Office PowerPoint</Application>
  <PresentationFormat>Panorámica</PresentationFormat>
  <Paragraphs>127</Paragraphs>
  <Slides>19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31" baseType="lpstr">
      <vt:lpstr>Arial</vt:lpstr>
      <vt:lpstr>Arial Narrow</vt:lpstr>
      <vt:lpstr>Calibri</vt:lpstr>
      <vt:lpstr>Castellar</vt:lpstr>
      <vt:lpstr>Comic Sans MS</vt:lpstr>
      <vt:lpstr>Dante (Headings)2</vt:lpstr>
      <vt:lpstr>Georgia Pro</vt:lpstr>
      <vt:lpstr>Helvetica Neue Medium</vt:lpstr>
      <vt:lpstr>Open Sans</vt:lpstr>
      <vt:lpstr>Wingdings</vt:lpstr>
      <vt:lpstr>Wingdings 2</vt:lpstr>
      <vt:lpstr>OffsetVTI</vt:lpstr>
      <vt:lpstr>Presentación de PowerPoint</vt:lpstr>
      <vt:lpstr>LEY ORGÁNICA 3/2020, de 29 de diciembre, por la que se modifica la LEY ORGÁNICA 2/2006, de 3 de mayo, de Educación </vt:lpstr>
      <vt:lpstr>APRENDIZAJE  ADULTO</vt:lpstr>
      <vt:lpstr>Presentación de PowerPoint</vt:lpstr>
      <vt:lpstr>FUNCIONES EJECUTIVAS</vt:lpstr>
      <vt:lpstr>SECUESTRO DE LA AMIGDALA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El “PARADIGMA RESILIENTE” nos habla de:</vt:lpstr>
      <vt:lpstr>Presentación de PowerPoint</vt:lpstr>
      <vt:lpstr>Presentación de PowerPoint</vt:lpstr>
      <vt:lpstr>Presentación de PowerPoint</vt:lpstr>
      <vt:lpstr>APRENDIZAJE DIGITAL</vt:lpstr>
      <vt:lpstr>¡¡ Con RESILIENCIA lo verás todo más claro!!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Mª CANDELAS GARCIA HERRERO</dc:creator>
  <cp:lastModifiedBy>JESUS RICARDO ALVAREZ MONTIEL</cp:lastModifiedBy>
  <cp:revision>221</cp:revision>
  <dcterms:created xsi:type="dcterms:W3CDTF">2022-04-12T19:55:00Z</dcterms:created>
  <dcterms:modified xsi:type="dcterms:W3CDTF">2022-05-25T12:00:37Z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0x010100ADFF574DC740C74E82B78157DBAF91DE</vt:lpwstr>
  </property>
  <property fmtid="{D5CDD505-2E9C-101B-9397-08002B2CF9AE}" pid="3" name="ICV">
    <vt:lpwstr>EF3F14E452CF4F299856E080361153B1</vt:lpwstr>
  </property>
  <property fmtid="{D5CDD505-2E9C-101B-9397-08002B2CF9AE}" pid="4" name="KSOProductBuildVer">
    <vt:lpwstr>3082-11.2.0.11130</vt:lpwstr>
  </property>
</Properties>
</file>