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50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6AE952CC-108E-4313-B2EC-9DE88418A189}" type="datetimeFigureOut">
              <a:rPr lang="es-ES" smtClean="0"/>
              <a:t>12/05/2017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53C459F-9F71-489B-9A72-153656DDFD12}" type="slidenum">
              <a:rPr lang="es-ES" smtClean="0"/>
              <a:t>‹Nº›</a:t>
            </a:fld>
            <a:endParaRPr lang="es-ES"/>
          </a:p>
        </p:txBody>
      </p:sp>
    </p:spTree>
    <p:extLst>
      <p:ext uri="{BB962C8B-B14F-4D97-AF65-F5344CB8AC3E}">
        <p14:creationId xmlns:p14="http://schemas.microsoft.com/office/powerpoint/2010/main" val="328034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AE952CC-108E-4313-B2EC-9DE88418A189}" type="datetimeFigureOut">
              <a:rPr lang="es-ES" smtClean="0"/>
              <a:t>12/05/2017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53C459F-9F71-489B-9A72-153656DDFD12}" type="slidenum">
              <a:rPr lang="es-ES" smtClean="0"/>
              <a:t>‹Nº›</a:t>
            </a:fld>
            <a:endParaRPr lang="es-ES"/>
          </a:p>
        </p:txBody>
      </p:sp>
    </p:spTree>
    <p:extLst>
      <p:ext uri="{BB962C8B-B14F-4D97-AF65-F5344CB8AC3E}">
        <p14:creationId xmlns:p14="http://schemas.microsoft.com/office/powerpoint/2010/main" val="12598545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AE952CC-108E-4313-B2EC-9DE88418A189}" type="datetimeFigureOut">
              <a:rPr lang="es-ES" smtClean="0"/>
              <a:t>12/05/2017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53C459F-9F71-489B-9A72-153656DDFD12}" type="slidenum">
              <a:rPr lang="es-ES" smtClean="0"/>
              <a:t>‹Nº›</a:t>
            </a:fld>
            <a:endParaRPr lang="es-ES"/>
          </a:p>
        </p:txBody>
      </p:sp>
    </p:spTree>
    <p:extLst>
      <p:ext uri="{BB962C8B-B14F-4D97-AF65-F5344CB8AC3E}">
        <p14:creationId xmlns:p14="http://schemas.microsoft.com/office/powerpoint/2010/main" val="2423959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AE952CC-108E-4313-B2EC-9DE88418A189}" type="datetimeFigureOut">
              <a:rPr lang="es-ES" smtClean="0"/>
              <a:t>12/05/2017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53C459F-9F71-489B-9A72-153656DDFD12}" type="slidenum">
              <a:rPr lang="es-ES" smtClean="0"/>
              <a:t>‹Nº›</a:t>
            </a:fld>
            <a:endParaRPr lang="es-ES"/>
          </a:p>
        </p:txBody>
      </p:sp>
    </p:spTree>
    <p:extLst>
      <p:ext uri="{BB962C8B-B14F-4D97-AF65-F5344CB8AC3E}">
        <p14:creationId xmlns:p14="http://schemas.microsoft.com/office/powerpoint/2010/main" val="613653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AE952CC-108E-4313-B2EC-9DE88418A189}" type="datetimeFigureOut">
              <a:rPr lang="es-ES" smtClean="0"/>
              <a:t>12/05/2017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53C459F-9F71-489B-9A72-153656DDFD12}" type="slidenum">
              <a:rPr lang="es-ES" smtClean="0"/>
              <a:t>‹Nº›</a:t>
            </a:fld>
            <a:endParaRPr lang="es-ES"/>
          </a:p>
        </p:txBody>
      </p:sp>
    </p:spTree>
    <p:extLst>
      <p:ext uri="{BB962C8B-B14F-4D97-AF65-F5344CB8AC3E}">
        <p14:creationId xmlns:p14="http://schemas.microsoft.com/office/powerpoint/2010/main" val="2451928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6AE952CC-108E-4313-B2EC-9DE88418A189}" type="datetimeFigureOut">
              <a:rPr lang="es-ES" smtClean="0"/>
              <a:t>12/05/2017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53C459F-9F71-489B-9A72-153656DDFD12}" type="slidenum">
              <a:rPr lang="es-ES" smtClean="0"/>
              <a:t>‹Nº›</a:t>
            </a:fld>
            <a:endParaRPr lang="es-ES"/>
          </a:p>
        </p:txBody>
      </p:sp>
    </p:spTree>
    <p:extLst>
      <p:ext uri="{BB962C8B-B14F-4D97-AF65-F5344CB8AC3E}">
        <p14:creationId xmlns:p14="http://schemas.microsoft.com/office/powerpoint/2010/main" val="4006128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6AE952CC-108E-4313-B2EC-9DE88418A189}" type="datetimeFigureOut">
              <a:rPr lang="es-ES" smtClean="0"/>
              <a:t>12/05/2017</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853C459F-9F71-489B-9A72-153656DDFD12}" type="slidenum">
              <a:rPr lang="es-ES" smtClean="0"/>
              <a:t>‹Nº›</a:t>
            </a:fld>
            <a:endParaRPr lang="es-ES"/>
          </a:p>
        </p:txBody>
      </p:sp>
    </p:spTree>
    <p:extLst>
      <p:ext uri="{BB962C8B-B14F-4D97-AF65-F5344CB8AC3E}">
        <p14:creationId xmlns:p14="http://schemas.microsoft.com/office/powerpoint/2010/main" val="3339261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6AE952CC-108E-4313-B2EC-9DE88418A189}" type="datetimeFigureOut">
              <a:rPr lang="es-ES" smtClean="0"/>
              <a:t>12/05/2017</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853C459F-9F71-489B-9A72-153656DDFD12}" type="slidenum">
              <a:rPr lang="es-ES" smtClean="0"/>
              <a:t>‹Nº›</a:t>
            </a:fld>
            <a:endParaRPr lang="es-ES"/>
          </a:p>
        </p:txBody>
      </p:sp>
    </p:spTree>
    <p:extLst>
      <p:ext uri="{BB962C8B-B14F-4D97-AF65-F5344CB8AC3E}">
        <p14:creationId xmlns:p14="http://schemas.microsoft.com/office/powerpoint/2010/main" val="1649036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AE952CC-108E-4313-B2EC-9DE88418A189}" type="datetimeFigureOut">
              <a:rPr lang="es-ES" smtClean="0"/>
              <a:t>12/05/2017</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853C459F-9F71-489B-9A72-153656DDFD12}" type="slidenum">
              <a:rPr lang="es-ES" smtClean="0"/>
              <a:t>‹Nº›</a:t>
            </a:fld>
            <a:endParaRPr lang="es-ES"/>
          </a:p>
        </p:txBody>
      </p:sp>
    </p:spTree>
    <p:extLst>
      <p:ext uri="{BB962C8B-B14F-4D97-AF65-F5344CB8AC3E}">
        <p14:creationId xmlns:p14="http://schemas.microsoft.com/office/powerpoint/2010/main" val="2775307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AE952CC-108E-4313-B2EC-9DE88418A189}" type="datetimeFigureOut">
              <a:rPr lang="es-ES" smtClean="0"/>
              <a:t>12/05/2017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53C459F-9F71-489B-9A72-153656DDFD12}" type="slidenum">
              <a:rPr lang="es-ES" smtClean="0"/>
              <a:t>‹Nº›</a:t>
            </a:fld>
            <a:endParaRPr lang="es-ES"/>
          </a:p>
        </p:txBody>
      </p:sp>
    </p:spTree>
    <p:extLst>
      <p:ext uri="{BB962C8B-B14F-4D97-AF65-F5344CB8AC3E}">
        <p14:creationId xmlns:p14="http://schemas.microsoft.com/office/powerpoint/2010/main" val="1879739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AE952CC-108E-4313-B2EC-9DE88418A189}" type="datetimeFigureOut">
              <a:rPr lang="es-ES" smtClean="0"/>
              <a:t>12/05/2017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53C459F-9F71-489B-9A72-153656DDFD12}" type="slidenum">
              <a:rPr lang="es-ES" smtClean="0"/>
              <a:t>‹Nº›</a:t>
            </a:fld>
            <a:endParaRPr lang="es-ES"/>
          </a:p>
        </p:txBody>
      </p:sp>
    </p:spTree>
    <p:extLst>
      <p:ext uri="{BB962C8B-B14F-4D97-AF65-F5344CB8AC3E}">
        <p14:creationId xmlns:p14="http://schemas.microsoft.com/office/powerpoint/2010/main" val="1943743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E952CC-108E-4313-B2EC-9DE88418A189}" type="datetimeFigureOut">
              <a:rPr lang="es-ES" smtClean="0"/>
              <a:t>12/05/2017</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3C459F-9F71-489B-9A72-153656DDFD12}" type="slidenum">
              <a:rPr lang="es-ES" smtClean="0"/>
              <a:t>‹Nº›</a:t>
            </a:fld>
            <a:endParaRPr lang="es-ES"/>
          </a:p>
        </p:txBody>
      </p:sp>
    </p:spTree>
    <p:extLst>
      <p:ext uri="{BB962C8B-B14F-4D97-AF65-F5344CB8AC3E}">
        <p14:creationId xmlns:p14="http://schemas.microsoft.com/office/powerpoint/2010/main" val="3706524151"/>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ANOVA_defcorr.pdf" TargetMode="Externa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hyperlink" Target="OFERTA_FORMATIVA_otras_COMUNIDADES_2.pdf"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ANOVA_defcorr.pdf" TargetMode="External"/><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hyperlink" Target="Analisis_del_grado_de_aceptacion_de_nuevas_ofertas_educativas_en_el_Centro.pdf" TargetMode="External"/><Relationship Id="rId4" Type="http://schemas.openxmlformats.org/officeDocument/2006/relationships/hyperlink" Target="Analisis_estadistica.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ANOVA_defcorr.pdf" TargetMode="External"/><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hyperlink" Target="DAFO_DEFINITIVO.pdf" TargetMode="External"/><Relationship Id="rId4" Type="http://schemas.openxmlformats.org/officeDocument/2006/relationships/hyperlink" Target="DAFO_CREMER.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ANOVA_defcorr.pdf" TargetMode="Externa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hyperlink" Target="CONCLUSIONES_3.pdf"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6.xml"/><Relationship Id="rId7" Type="http://schemas.openxmlformats.org/officeDocument/2006/relationships/slide" Target="slide10.xml"/><Relationship Id="rId2"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8.xml"/><Relationship Id="rId10" Type="http://schemas.openxmlformats.org/officeDocument/2006/relationships/slide" Target="slide13.xml"/><Relationship Id="rId4" Type="http://schemas.openxmlformats.org/officeDocument/2006/relationships/slide" Target="slide7.xml"/><Relationship Id="rId9" Type="http://schemas.openxmlformats.org/officeDocument/2006/relationships/slide" Target="slide12.xml"/></Relationships>
</file>

<file path=ppt/slides/_rels/slide4.xml.rels><?xml version="1.0" encoding="UTF-8" standalone="yes"?>
<Relationships xmlns="http://schemas.openxmlformats.org/package/2006/relationships"><Relationship Id="rId3" Type="http://schemas.openxmlformats.org/officeDocument/2006/relationships/hyperlink" Target="JUSTIFICACION_.docx" TargetMode="Externa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hyperlink" Target="JUSTIFICACION_.pdf"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ANOVA_defcorr.pdf" TargetMode="Externa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hyperlink" Target="COMPARATIVA_MATRICULA.pdf"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ANOVA_defcorr.pdf" TargetMode="Externa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hyperlink" Target="encuesta%20anova.pdf"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ANOVA_defcorr.pdf" TargetMode="Externa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hyperlink" Target="ESTUDIO_DE_LA_OFERTA_EXTERNA_1.pdf"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ANOVA_defcorr.pdf" TargetMode="Externa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hyperlink" Target="OFERTA%20ECYL.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ANOVA_defcorr.pdf" TargetMode="Externa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hyperlink" Target="ESTUDIO_DE_LA_OFERTA_EXTERNA_CEAS__UNIPEC_2.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08332" y="476672"/>
            <a:ext cx="8208912" cy="2016224"/>
          </a:xfrm>
          <a:solidFill>
            <a:schemeClr val="bg1"/>
          </a:solidFill>
          <a:ln w="19050">
            <a:solidFill>
              <a:schemeClr val="tx1"/>
            </a:solidFill>
          </a:ln>
        </p:spPr>
        <p:txBody>
          <a:bodyPr>
            <a:normAutofit/>
          </a:bodyPr>
          <a:lstStyle/>
          <a:p>
            <a:r>
              <a:rPr lang="es-ES" sz="3600" b="1" dirty="0" smtClean="0">
                <a:latin typeface="Arial" panose="020B0604020202020204" pitchFamily="34" charset="0"/>
                <a:cs typeface="Arial" panose="020B0604020202020204" pitchFamily="34" charset="0"/>
              </a:rPr>
              <a:t>Demanda formativa en el entorno del Centro de Educación de personas adultas Victoriano Crémer</a:t>
            </a:r>
            <a:endParaRPr lang="es-ES" sz="3600" b="1" dirty="0">
              <a:latin typeface="Arial" panose="020B0604020202020204" pitchFamily="34" charset="0"/>
              <a:cs typeface="Arial" panose="020B0604020202020204" pitchFamily="34" charset="0"/>
            </a:endParaRPr>
          </a:p>
        </p:txBody>
      </p:sp>
      <p:sp>
        <p:nvSpPr>
          <p:cNvPr id="3" name="2 Subtítulo"/>
          <p:cNvSpPr>
            <a:spLocks noGrp="1"/>
          </p:cNvSpPr>
          <p:nvPr>
            <p:ph type="subTitle" idx="1"/>
          </p:nvPr>
        </p:nvSpPr>
        <p:spPr>
          <a:xfrm>
            <a:off x="3779912" y="6093296"/>
            <a:ext cx="5112568" cy="576064"/>
          </a:xfrm>
          <a:solidFill>
            <a:schemeClr val="bg1"/>
          </a:solidFill>
          <a:ln w="15875">
            <a:solidFill>
              <a:schemeClr val="tx1"/>
            </a:solidFill>
          </a:ln>
        </p:spPr>
        <p:txBody>
          <a:bodyPr>
            <a:normAutofit/>
          </a:bodyPr>
          <a:lstStyle/>
          <a:p>
            <a:r>
              <a:rPr lang="es-ES" sz="2400" dirty="0" smtClean="0">
                <a:latin typeface="Arial" panose="020B0604020202020204" pitchFamily="34" charset="0"/>
                <a:cs typeface="Arial" panose="020B0604020202020204" pitchFamily="34" charset="0"/>
              </a:rPr>
              <a:t>Grupo de trabajo  Curso 2016-2017</a:t>
            </a:r>
            <a:endParaRPr lang="es-ES" sz="2400" dirty="0">
              <a:latin typeface="Arial" panose="020B0604020202020204" pitchFamily="34" charset="0"/>
              <a:cs typeface="Arial" panose="020B0604020202020204" pitchFamily="34" charset="0"/>
            </a:endParaRPr>
          </a:p>
        </p:txBody>
      </p:sp>
      <p:pic>
        <p:nvPicPr>
          <p:cNvPr id="1026"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708920"/>
            <a:ext cx="4202057" cy="3168352"/>
          </a:xfrm>
          <a:prstGeom prst="rect">
            <a:avLst/>
          </a:prstGeom>
          <a:noFill/>
          <a:ln w="31750">
            <a:solidFill>
              <a:schemeClr val="bg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5167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w="19050">
            <a:solidFill>
              <a:schemeClr val="tx1"/>
            </a:solidFill>
          </a:ln>
        </p:spPr>
        <p:txBody>
          <a:bodyPr>
            <a:normAutofit fontScale="90000"/>
          </a:bodyPr>
          <a:lstStyle/>
          <a:p>
            <a:r>
              <a:rPr lang="es-ES" dirty="0" smtClean="0">
                <a:latin typeface="Arial" panose="020B0604020202020204" pitchFamily="34" charset="0"/>
                <a:cs typeface="Arial" panose="020B0604020202020204" pitchFamily="34" charset="0"/>
              </a:rPr>
              <a:t>Oferta en CEPAS de otras Comunidades</a:t>
            </a:r>
            <a:endParaRPr lang="es-ES" dirty="0"/>
          </a:p>
        </p:txBody>
      </p:sp>
      <p:sp>
        <p:nvSpPr>
          <p:cNvPr id="3" name="2 Marcador de contenido"/>
          <p:cNvSpPr>
            <a:spLocks noGrp="1"/>
          </p:cNvSpPr>
          <p:nvPr>
            <p:ph idx="1"/>
          </p:nvPr>
        </p:nvSpPr>
        <p:spPr>
          <a:xfrm>
            <a:off x="457200" y="1600201"/>
            <a:ext cx="8229600" cy="3773016"/>
          </a:xfrm>
          <a:solidFill>
            <a:schemeClr val="bg1"/>
          </a:solidFill>
          <a:ln w="19050">
            <a:solidFill>
              <a:schemeClr val="tx1"/>
            </a:solidFill>
          </a:ln>
        </p:spPr>
        <p:txBody>
          <a:bodyPr>
            <a:normAutofit fontScale="92500"/>
          </a:bodyPr>
          <a:lstStyle/>
          <a:p>
            <a:pPr marL="0" indent="0" algn="just">
              <a:buNone/>
            </a:pPr>
            <a:r>
              <a:rPr lang="es-ES" dirty="0" smtClean="0"/>
              <a:t>Comprobar qué enseñanzas se imparten en Centros de Adultos del resto de las Comunidades autónomas nos ha ampliado el abanico de posibilidades para el Centro. Por ejemplo, los cursos que ofertan en Navarra, Aragón y Asturias para la adquisición de las Competencias Clave de Nivel II y III </a:t>
            </a:r>
            <a:r>
              <a:rPr lang="es-ES" dirty="0" smtClean="0"/>
              <a:t>y el curso de acceso directo a ciclos de grado medio que ofertan en Cantabria</a:t>
            </a:r>
            <a:endParaRPr lang="es-ES" dirty="0"/>
          </a:p>
        </p:txBody>
      </p:sp>
      <p:sp>
        <p:nvSpPr>
          <p:cNvPr id="4" name="3 Flecha izquierda">
            <a:hlinkClick r:id="rId2" action="ppaction://hlinksldjump"/>
          </p:cNvPr>
          <p:cNvSpPr/>
          <p:nvPr/>
        </p:nvSpPr>
        <p:spPr>
          <a:xfrm>
            <a:off x="18728" y="6165304"/>
            <a:ext cx="936104"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índice</a:t>
            </a:r>
            <a:endParaRPr lang="es-ES" dirty="0"/>
          </a:p>
        </p:txBody>
      </p:sp>
      <p:sp>
        <p:nvSpPr>
          <p:cNvPr id="5" name="4 Elipse">
            <a:hlinkClick r:id="rId3" action="ppaction://hlinkfile" tooltip="jUSTIFICACIÓN"/>
          </p:cNvPr>
          <p:cNvSpPr/>
          <p:nvPr/>
        </p:nvSpPr>
        <p:spPr>
          <a:xfrm>
            <a:off x="3491880" y="5769260"/>
            <a:ext cx="24482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hlinkClick r:id="rId4" action="ppaction://hlinkfile" tooltip="Comparativa matrícula"/>
              </a:rPr>
              <a:t>Clic aquí</a:t>
            </a:r>
            <a:endParaRPr lang="es-ES" dirty="0"/>
          </a:p>
        </p:txBody>
      </p:sp>
    </p:spTree>
    <p:extLst>
      <p:ext uri="{BB962C8B-B14F-4D97-AF65-F5344CB8AC3E}">
        <p14:creationId xmlns:p14="http://schemas.microsoft.com/office/powerpoint/2010/main" val="22980003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w="19050">
            <a:solidFill>
              <a:schemeClr val="tx1"/>
            </a:solidFill>
          </a:ln>
        </p:spPr>
        <p:txBody>
          <a:bodyPr>
            <a:normAutofit fontScale="90000"/>
          </a:bodyPr>
          <a:lstStyle/>
          <a:p>
            <a:r>
              <a:rPr lang="es-ES" dirty="0" smtClean="0">
                <a:latin typeface="Arial" panose="020B0604020202020204" pitchFamily="34" charset="0"/>
                <a:cs typeface="Arial" panose="020B0604020202020204" pitchFamily="34" charset="0"/>
              </a:rPr>
              <a:t>Análisis grado aceptación nuevas ofertas educativas</a:t>
            </a:r>
            <a:endParaRPr lang="es-ES" dirty="0"/>
          </a:p>
        </p:txBody>
      </p:sp>
      <p:sp>
        <p:nvSpPr>
          <p:cNvPr id="3" name="2 Marcador de contenido"/>
          <p:cNvSpPr>
            <a:spLocks noGrp="1"/>
          </p:cNvSpPr>
          <p:nvPr>
            <p:ph idx="1"/>
          </p:nvPr>
        </p:nvSpPr>
        <p:spPr>
          <a:xfrm>
            <a:off x="457200" y="1600201"/>
            <a:ext cx="8229600" cy="2044823"/>
          </a:xfrm>
          <a:solidFill>
            <a:schemeClr val="bg1"/>
          </a:solidFill>
          <a:ln w="19050">
            <a:solidFill>
              <a:schemeClr val="tx1"/>
            </a:solidFill>
          </a:ln>
        </p:spPr>
        <p:txBody>
          <a:bodyPr/>
          <a:lstStyle/>
          <a:p>
            <a:pPr marL="0" indent="0" algn="just">
              <a:buNone/>
            </a:pPr>
            <a:r>
              <a:rPr lang="es-ES" dirty="0" smtClean="0"/>
              <a:t>Encuesta realizada entre el alumnado para conocer su interés por tres nuevas enseñanzas no formales (Enología, Inglés restauración y Recursos turísticos)</a:t>
            </a:r>
            <a:endParaRPr lang="es-ES" dirty="0"/>
          </a:p>
        </p:txBody>
      </p:sp>
      <p:sp>
        <p:nvSpPr>
          <p:cNvPr id="4" name="3 Flecha izquierda">
            <a:hlinkClick r:id="rId2" action="ppaction://hlinksldjump"/>
          </p:cNvPr>
          <p:cNvSpPr/>
          <p:nvPr/>
        </p:nvSpPr>
        <p:spPr>
          <a:xfrm>
            <a:off x="44058" y="6228006"/>
            <a:ext cx="936104"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índice</a:t>
            </a:r>
            <a:endParaRPr lang="es-ES" dirty="0"/>
          </a:p>
        </p:txBody>
      </p:sp>
      <p:sp>
        <p:nvSpPr>
          <p:cNvPr id="5" name="2 Marcador de contenido"/>
          <p:cNvSpPr txBox="1">
            <a:spLocks/>
          </p:cNvSpPr>
          <p:nvPr/>
        </p:nvSpPr>
        <p:spPr>
          <a:xfrm>
            <a:off x="512110" y="4558890"/>
            <a:ext cx="8229600" cy="1656184"/>
          </a:xfrm>
          <a:prstGeom prst="rect">
            <a:avLst/>
          </a:prstGeom>
          <a:solidFill>
            <a:schemeClr val="bg1"/>
          </a:solidFill>
          <a:ln w="19050">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s-ES" dirty="0" smtClean="0"/>
              <a:t>Análisis estadístico de los resultados a partir de la media (Centralización) y la Desviación típica (Dispersión)</a:t>
            </a:r>
            <a:endParaRPr lang="es-ES" dirty="0"/>
          </a:p>
        </p:txBody>
      </p:sp>
      <p:sp>
        <p:nvSpPr>
          <p:cNvPr id="6" name="5 Elipse">
            <a:hlinkClick r:id="rId3" action="ppaction://hlinkfile" tooltip="jUSTIFICACIÓN"/>
          </p:cNvPr>
          <p:cNvSpPr/>
          <p:nvPr/>
        </p:nvSpPr>
        <p:spPr>
          <a:xfrm>
            <a:off x="6078189" y="5819030"/>
            <a:ext cx="24482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hlinkClick r:id="rId4" action="ppaction://hlinkfile" tooltip="Comparativa matrícula"/>
              </a:rPr>
              <a:t>Clic aquí</a:t>
            </a:r>
            <a:endParaRPr lang="es-ES" dirty="0"/>
          </a:p>
        </p:txBody>
      </p:sp>
      <p:sp>
        <p:nvSpPr>
          <p:cNvPr id="7" name="6 Elipse">
            <a:hlinkClick r:id="rId3" action="ppaction://hlinkfile" tooltip="jUSTIFICACIÓN"/>
          </p:cNvPr>
          <p:cNvSpPr/>
          <p:nvPr/>
        </p:nvSpPr>
        <p:spPr>
          <a:xfrm>
            <a:off x="6092552" y="3356992"/>
            <a:ext cx="24482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hlinkClick r:id="rId5" action="ppaction://hlinkfile" tooltip="Comparativa matrícula"/>
              </a:rPr>
              <a:t>Clic aquí</a:t>
            </a:r>
            <a:endParaRPr lang="es-ES" dirty="0"/>
          </a:p>
        </p:txBody>
      </p:sp>
    </p:spTree>
    <p:extLst>
      <p:ext uri="{BB962C8B-B14F-4D97-AF65-F5344CB8AC3E}">
        <p14:creationId xmlns:p14="http://schemas.microsoft.com/office/powerpoint/2010/main" val="15201244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w="19050">
            <a:solidFill>
              <a:schemeClr val="tx1"/>
            </a:solidFill>
          </a:ln>
        </p:spPr>
        <p:txBody>
          <a:bodyPr>
            <a:normAutofit fontScale="90000"/>
          </a:bodyPr>
          <a:lstStyle/>
          <a:p>
            <a:r>
              <a:rPr lang="es-ES" dirty="0" smtClean="0">
                <a:latin typeface="Arial" panose="020B0604020202020204" pitchFamily="34" charset="0"/>
                <a:cs typeface="Arial" panose="020B0604020202020204" pitchFamily="34" charset="0"/>
              </a:rPr>
              <a:t>Dafo. Cómo funciona y resultados</a:t>
            </a:r>
            <a:endParaRPr lang="es-ES" dirty="0"/>
          </a:p>
        </p:txBody>
      </p:sp>
      <p:sp>
        <p:nvSpPr>
          <p:cNvPr id="3" name="2 Marcador de contenido"/>
          <p:cNvSpPr>
            <a:spLocks noGrp="1"/>
          </p:cNvSpPr>
          <p:nvPr>
            <p:ph idx="1"/>
          </p:nvPr>
        </p:nvSpPr>
        <p:spPr>
          <a:xfrm>
            <a:off x="457200" y="1600201"/>
            <a:ext cx="8229600" cy="1684783"/>
          </a:xfrm>
          <a:solidFill>
            <a:schemeClr val="bg1"/>
          </a:solidFill>
          <a:ln w="19050">
            <a:solidFill>
              <a:schemeClr val="tx1"/>
            </a:solidFill>
          </a:ln>
        </p:spPr>
        <p:txBody>
          <a:bodyPr/>
          <a:lstStyle/>
          <a:p>
            <a:pPr marL="0" indent="0" algn="just">
              <a:buNone/>
            </a:pPr>
            <a:r>
              <a:rPr lang="es-ES" dirty="0" smtClean="0"/>
              <a:t>Documento explicativo de lo que es y para qué nos puede servir, en este trabajo, la elaboración de un DAFO</a:t>
            </a:r>
            <a:endParaRPr lang="es-ES" dirty="0"/>
          </a:p>
        </p:txBody>
      </p:sp>
      <p:sp>
        <p:nvSpPr>
          <p:cNvPr id="4" name="3 Flecha izquierda">
            <a:hlinkClick r:id="rId2" action="ppaction://hlinksldjump"/>
          </p:cNvPr>
          <p:cNvSpPr/>
          <p:nvPr/>
        </p:nvSpPr>
        <p:spPr>
          <a:xfrm>
            <a:off x="18728" y="6165304"/>
            <a:ext cx="936104"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índice</a:t>
            </a:r>
            <a:endParaRPr lang="es-ES" dirty="0"/>
          </a:p>
        </p:txBody>
      </p:sp>
      <p:sp>
        <p:nvSpPr>
          <p:cNvPr id="5" name="2 Marcador de contenido"/>
          <p:cNvSpPr txBox="1">
            <a:spLocks/>
          </p:cNvSpPr>
          <p:nvPr/>
        </p:nvSpPr>
        <p:spPr>
          <a:xfrm>
            <a:off x="505571" y="4077072"/>
            <a:ext cx="8189676" cy="1972816"/>
          </a:xfrm>
          <a:prstGeom prst="rect">
            <a:avLst/>
          </a:prstGeom>
          <a:solidFill>
            <a:schemeClr val="bg1"/>
          </a:solidFill>
          <a:ln w="19050">
            <a:solidFill>
              <a:schemeClr val="tx1"/>
            </a:solidFill>
          </a:ln>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es-ES" dirty="0" smtClean="0"/>
              <a:t>Nuestro DAFO donde quedan plasmadas nuestras fortalezas y debilidades como Centro así como las oportunidades que tenemos y las amenazas que pueden afectarnos.</a:t>
            </a:r>
            <a:endParaRPr lang="es-ES" dirty="0"/>
          </a:p>
        </p:txBody>
      </p:sp>
      <p:sp>
        <p:nvSpPr>
          <p:cNvPr id="6" name="5 Elipse">
            <a:hlinkClick r:id="rId3" action="ppaction://hlinkfile" tooltip="jUSTIFICACIÓN"/>
          </p:cNvPr>
          <p:cNvSpPr/>
          <p:nvPr/>
        </p:nvSpPr>
        <p:spPr>
          <a:xfrm>
            <a:off x="6244952" y="3068960"/>
            <a:ext cx="24482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hlinkClick r:id="rId4" action="ppaction://hlinkfile"/>
              </a:rPr>
              <a:t>Clic aquí</a:t>
            </a:r>
            <a:endParaRPr lang="es-ES" dirty="0"/>
          </a:p>
        </p:txBody>
      </p:sp>
      <p:sp>
        <p:nvSpPr>
          <p:cNvPr id="7" name="6 Elipse">
            <a:hlinkClick r:id="rId3" action="ppaction://hlinkfile" tooltip="jUSTIFICACIÓN"/>
          </p:cNvPr>
          <p:cNvSpPr/>
          <p:nvPr/>
        </p:nvSpPr>
        <p:spPr>
          <a:xfrm>
            <a:off x="6244952" y="5884199"/>
            <a:ext cx="24482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hlinkClick r:id="rId5" action="ppaction://hlinkfile" tooltip="Comparativa matrícula"/>
              </a:rPr>
              <a:t>Clic aquí</a:t>
            </a:r>
            <a:endParaRPr lang="es-ES" dirty="0"/>
          </a:p>
        </p:txBody>
      </p:sp>
    </p:spTree>
    <p:extLst>
      <p:ext uri="{BB962C8B-B14F-4D97-AF65-F5344CB8AC3E}">
        <p14:creationId xmlns:p14="http://schemas.microsoft.com/office/powerpoint/2010/main" val="23855181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w="19050">
            <a:solidFill>
              <a:schemeClr val="tx1"/>
            </a:solidFill>
          </a:ln>
        </p:spPr>
        <p:txBody>
          <a:bodyPr/>
          <a:lstStyle/>
          <a:p>
            <a:r>
              <a:rPr lang="es-ES" dirty="0" smtClean="0">
                <a:latin typeface="Arial" panose="020B0604020202020204" pitchFamily="34" charset="0"/>
                <a:cs typeface="Arial" panose="020B0604020202020204" pitchFamily="34" charset="0"/>
              </a:rPr>
              <a:t>Conclusiones</a:t>
            </a:r>
            <a:endParaRPr lang="es-ES" dirty="0"/>
          </a:p>
        </p:txBody>
      </p:sp>
      <p:sp>
        <p:nvSpPr>
          <p:cNvPr id="3" name="2 Marcador de contenido"/>
          <p:cNvSpPr>
            <a:spLocks noGrp="1"/>
          </p:cNvSpPr>
          <p:nvPr>
            <p:ph idx="1"/>
          </p:nvPr>
        </p:nvSpPr>
        <p:spPr>
          <a:xfrm>
            <a:off x="486780" y="1639341"/>
            <a:ext cx="8229600" cy="4525963"/>
          </a:xfrm>
          <a:solidFill>
            <a:schemeClr val="bg1"/>
          </a:solidFill>
          <a:ln w="19050">
            <a:solidFill>
              <a:schemeClr val="tx1"/>
            </a:solidFill>
          </a:ln>
        </p:spPr>
        <p:txBody>
          <a:bodyPr>
            <a:normAutofit lnSpcReduction="10000"/>
          </a:bodyPr>
          <a:lstStyle/>
          <a:p>
            <a:pPr marL="0" indent="0" algn="just">
              <a:buNone/>
            </a:pPr>
            <a:r>
              <a:rPr lang="es-ES" dirty="0" smtClean="0"/>
              <a:t>Documento que recoge las conclusiones a las que hemos llegado los integrantes de este grupo de trabajo después de analizar toda la documentación elaborada durante estos meses.</a:t>
            </a:r>
          </a:p>
          <a:p>
            <a:pPr marL="0" indent="0" algn="just">
              <a:buNone/>
            </a:pPr>
            <a:r>
              <a:rPr lang="es-ES" dirty="0" smtClean="0"/>
              <a:t>El entusiasmo del profesorado por dar una nueva vida al Centro está condicionado en parte, por la limitación de plantilla y espacios pero sobre todo, por una normativa legislativa  que limita la posibilidad de diversificar </a:t>
            </a:r>
            <a:r>
              <a:rPr lang="es-ES" smtClean="0"/>
              <a:t>la oferta.</a:t>
            </a:r>
            <a:endParaRPr lang="es-ES" dirty="0"/>
          </a:p>
        </p:txBody>
      </p:sp>
      <p:sp>
        <p:nvSpPr>
          <p:cNvPr id="4" name="3 Flecha izquierda">
            <a:hlinkClick r:id="rId2" action="ppaction://hlinksldjump"/>
          </p:cNvPr>
          <p:cNvSpPr/>
          <p:nvPr/>
        </p:nvSpPr>
        <p:spPr>
          <a:xfrm>
            <a:off x="18728" y="6165304"/>
            <a:ext cx="936104"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índice</a:t>
            </a:r>
            <a:endParaRPr lang="es-ES" dirty="0"/>
          </a:p>
        </p:txBody>
      </p:sp>
      <p:sp>
        <p:nvSpPr>
          <p:cNvPr id="5" name="4 Elipse">
            <a:hlinkClick r:id="rId3" action="ppaction://hlinkfile" tooltip="jUSTIFICACIÓN"/>
          </p:cNvPr>
          <p:cNvSpPr/>
          <p:nvPr/>
        </p:nvSpPr>
        <p:spPr>
          <a:xfrm>
            <a:off x="6244952" y="5884199"/>
            <a:ext cx="24482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hlinkClick r:id="rId4" action="ppaction://hlinkfile" tooltip="Comparativa matrícula"/>
              </a:rPr>
              <a:t>Clic aquí</a:t>
            </a:r>
            <a:endParaRPr lang="es-ES" dirty="0"/>
          </a:p>
        </p:txBody>
      </p:sp>
    </p:spTree>
    <p:extLst>
      <p:ext uri="{BB962C8B-B14F-4D97-AF65-F5344CB8AC3E}">
        <p14:creationId xmlns:p14="http://schemas.microsoft.com/office/powerpoint/2010/main" val="14209676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w="19050">
            <a:solidFill>
              <a:schemeClr val="tx1"/>
            </a:solidFill>
          </a:ln>
        </p:spPr>
        <p:txBody>
          <a:bodyPr/>
          <a:lstStyle/>
          <a:p>
            <a:r>
              <a:rPr lang="es-ES" dirty="0" smtClean="0"/>
              <a:t>Integrantes del grupo de trabajo</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916543976"/>
              </p:ext>
            </p:extLst>
          </p:nvPr>
        </p:nvGraphicFramePr>
        <p:xfrm>
          <a:off x="1691680" y="2060850"/>
          <a:ext cx="5472607" cy="4049799"/>
        </p:xfrm>
        <a:graphic>
          <a:graphicData uri="http://schemas.openxmlformats.org/drawingml/2006/table">
            <a:tbl>
              <a:tblPr>
                <a:tableStyleId>{5C22544A-7EE6-4342-B048-85BDC9FD1C3A}</a:tableStyleId>
              </a:tblPr>
              <a:tblGrid>
                <a:gridCol w="5472607"/>
              </a:tblGrid>
              <a:tr h="554002">
                <a:tc>
                  <a:txBody>
                    <a:bodyPr/>
                    <a:lstStyle/>
                    <a:p>
                      <a:pPr marL="285750" indent="-285750">
                        <a:buFont typeface="Arial" panose="020B0604020202020204" pitchFamily="34" charset="0"/>
                        <a:buChar char="•"/>
                      </a:pPr>
                      <a:r>
                        <a:rPr lang="es-ES" sz="1800" b="1" dirty="0" smtClean="0">
                          <a:effectLst/>
                          <a:latin typeface="Arial" panose="020B0604020202020204" pitchFamily="34" charset="0"/>
                          <a:cs typeface="Arial" panose="020B0604020202020204" pitchFamily="34" charset="0"/>
                        </a:rPr>
                        <a:t>AMALIA M.  GARCÍA FUERTES</a:t>
                      </a:r>
                      <a:endParaRPr lang="es-ES" sz="1800" b="1" dirty="0">
                        <a:solidFill>
                          <a:srgbClr val="000000"/>
                        </a:solidFill>
                        <a:effectLst/>
                        <a:latin typeface="Arial" panose="020B0604020202020204" pitchFamily="34" charset="0"/>
                        <a:ea typeface="Times New Roman"/>
                        <a:cs typeface="Arial" panose="020B0604020202020204" pitchFamily="34" charset="0"/>
                      </a:endParaRPr>
                    </a:p>
                  </a:txBody>
                  <a:tcPr marL="44450" marR="44450" marT="0" marB="0" anchor="ctr"/>
                </a:tc>
              </a:tr>
              <a:tr h="554002">
                <a:tc>
                  <a:txBody>
                    <a:bodyPr/>
                    <a:lstStyle/>
                    <a:p>
                      <a:pPr marL="285750" indent="-285750">
                        <a:buFont typeface="Arial" panose="020B0604020202020204" pitchFamily="34" charset="0"/>
                        <a:buChar char="•"/>
                      </a:pPr>
                      <a:r>
                        <a:rPr lang="es-ES" sz="1800" b="1" dirty="0" smtClean="0">
                          <a:effectLst/>
                          <a:latin typeface="Arial" panose="020B0604020202020204" pitchFamily="34" charset="0"/>
                          <a:cs typeface="Arial" panose="020B0604020202020204" pitchFamily="34" charset="0"/>
                        </a:rPr>
                        <a:t>ANA MARÍA LOZANO BARRADO</a:t>
                      </a:r>
                      <a:endParaRPr lang="es-ES" sz="1800" b="1" dirty="0">
                        <a:solidFill>
                          <a:srgbClr val="000000"/>
                        </a:solidFill>
                        <a:effectLst/>
                        <a:latin typeface="Arial" panose="020B0604020202020204" pitchFamily="34" charset="0"/>
                        <a:ea typeface="Times New Roman"/>
                        <a:cs typeface="Arial" panose="020B0604020202020204" pitchFamily="34" charset="0"/>
                      </a:endParaRPr>
                    </a:p>
                  </a:txBody>
                  <a:tcPr marL="44450" marR="44450" marT="0" marB="0" anchor="ctr"/>
                </a:tc>
              </a:tr>
              <a:tr h="554002">
                <a:tc>
                  <a:txBody>
                    <a:bodyPr/>
                    <a:lstStyle/>
                    <a:p>
                      <a:pPr marL="285750" indent="-285750">
                        <a:buFont typeface="Arial" panose="020B0604020202020204" pitchFamily="34" charset="0"/>
                        <a:buChar char="•"/>
                      </a:pPr>
                      <a:r>
                        <a:rPr lang="es-ES" sz="1800" b="1" dirty="0" smtClean="0">
                          <a:effectLst/>
                          <a:latin typeface="Arial" panose="020B0604020202020204" pitchFamily="34" charset="0"/>
                          <a:cs typeface="Arial" panose="020B0604020202020204" pitchFamily="34" charset="0"/>
                        </a:rPr>
                        <a:t>Mª PALOMA MAYORGA MORENO</a:t>
                      </a:r>
                      <a:endParaRPr lang="es-ES" sz="1800" b="1" dirty="0">
                        <a:solidFill>
                          <a:srgbClr val="000000"/>
                        </a:solidFill>
                        <a:effectLst/>
                        <a:latin typeface="Arial" panose="020B0604020202020204" pitchFamily="34" charset="0"/>
                        <a:ea typeface="Times New Roman"/>
                        <a:cs typeface="Arial" panose="020B0604020202020204" pitchFamily="34" charset="0"/>
                      </a:endParaRPr>
                    </a:p>
                  </a:txBody>
                  <a:tcPr marL="44450" marR="44450" marT="0" marB="0" anchor="ctr"/>
                </a:tc>
              </a:tr>
              <a:tr h="633145">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800" b="1" dirty="0" smtClean="0">
                          <a:effectLst/>
                          <a:latin typeface="Arial" panose="020B0604020202020204" pitchFamily="34" charset="0"/>
                          <a:cs typeface="Arial" panose="020B0604020202020204" pitchFamily="34" charset="0"/>
                        </a:rPr>
                        <a:t>M.DEL MAR MORAL GARCÍA </a:t>
                      </a:r>
                      <a:endParaRPr lang="es-ES" sz="1800" b="1" dirty="0">
                        <a:solidFill>
                          <a:srgbClr val="000000"/>
                        </a:solidFill>
                        <a:effectLst/>
                        <a:latin typeface="Arial" panose="020B0604020202020204" pitchFamily="34" charset="0"/>
                        <a:ea typeface="Times New Roman"/>
                        <a:cs typeface="Arial" panose="020B0604020202020204" pitchFamily="34" charset="0"/>
                      </a:endParaRPr>
                    </a:p>
                  </a:txBody>
                  <a:tcPr marL="44450" marR="44450" marT="0" marB="0" anchor="ctr"/>
                </a:tc>
              </a:tr>
              <a:tr h="603004">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800" b="1" dirty="0" smtClean="0">
                          <a:effectLst/>
                          <a:latin typeface="Arial" panose="020B0604020202020204" pitchFamily="34" charset="0"/>
                          <a:cs typeface="Arial" panose="020B0604020202020204" pitchFamily="34" charset="0"/>
                        </a:rPr>
                        <a:t>SUSANA RODRÍGUEZ GONZÁLEZ</a:t>
                      </a:r>
                      <a:endParaRPr lang="es-ES" sz="1800" b="1" dirty="0" smtClean="0">
                        <a:solidFill>
                          <a:srgbClr val="000000"/>
                        </a:solidFill>
                        <a:effectLst/>
                        <a:latin typeface="Arial" panose="020B0604020202020204" pitchFamily="34" charset="0"/>
                        <a:ea typeface="Times New Roman"/>
                        <a:cs typeface="Arial" panose="020B0604020202020204" pitchFamily="34" charset="0"/>
                      </a:endParaRPr>
                    </a:p>
                    <a:p>
                      <a:pPr marL="285750" indent="-285750">
                        <a:spcAft>
                          <a:spcPts val="0"/>
                        </a:spcAft>
                        <a:buFont typeface="Arial" panose="020B0604020202020204" pitchFamily="34" charset="0"/>
                        <a:buChar char="•"/>
                      </a:pPr>
                      <a:endParaRPr lang="es-ES" sz="1800" b="1" dirty="0">
                        <a:solidFill>
                          <a:srgbClr val="000000"/>
                        </a:solidFill>
                        <a:effectLst/>
                        <a:latin typeface="Arial" panose="020B0604020202020204" pitchFamily="34" charset="0"/>
                        <a:ea typeface="Times New Roman"/>
                        <a:cs typeface="Arial" panose="020B0604020202020204" pitchFamily="34" charset="0"/>
                      </a:endParaRPr>
                    </a:p>
                  </a:txBody>
                  <a:tcPr marL="44450" marR="44450" marT="0" marB="0" anchor="ctr"/>
                </a:tc>
              </a:tr>
              <a:tr h="531288">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800" b="1" dirty="0" smtClean="0">
                          <a:effectLst/>
                          <a:latin typeface="Arial" panose="020B0604020202020204" pitchFamily="34" charset="0"/>
                          <a:cs typeface="Arial" panose="020B0604020202020204" pitchFamily="34" charset="0"/>
                        </a:rPr>
                        <a:t>MARÍA ARÁNZAZU SORIA GARCÍA </a:t>
                      </a:r>
                      <a:endParaRPr lang="es-ES" sz="1800" b="1" dirty="0" smtClean="0">
                        <a:solidFill>
                          <a:srgbClr val="000000"/>
                        </a:solidFill>
                        <a:effectLst/>
                        <a:latin typeface="Arial" panose="020B0604020202020204" pitchFamily="34" charset="0"/>
                        <a:ea typeface="Times New Roman"/>
                        <a:cs typeface="Arial" panose="020B0604020202020204" pitchFamily="34" charset="0"/>
                      </a:endParaRPr>
                    </a:p>
                    <a:p>
                      <a:pPr marL="285750" indent="-285750">
                        <a:spcAft>
                          <a:spcPts val="0"/>
                        </a:spcAft>
                        <a:buFont typeface="Arial" panose="020B0604020202020204" pitchFamily="34" charset="0"/>
                        <a:buChar char="•"/>
                      </a:pPr>
                      <a:endParaRPr lang="es-ES" sz="1800" b="1" dirty="0">
                        <a:solidFill>
                          <a:srgbClr val="000000"/>
                        </a:solidFill>
                        <a:effectLst/>
                        <a:latin typeface="Arial" panose="020B0604020202020204" pitchFamily="34" charset="0"/>
                        <a:ea typeface="Times New Roman"/>
                        <a:cs typeface="Arial" panose="020B0604020202020204" pitchFamily="34" charset="0"/>
                      </a:endParaRPr>
                    </a:p>
                  </a:txBody>
                  <a:tcPr marL="44450" marR="44450" marT="0" marB="0" anchor="ctr"/>
                </a:tc>
              </a:tr>
              <a:tr h="603004">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800" b="1" dirty="0" smtClean="0">
                          <a:effectLst/>
                          <a:latin typeface="Arial" panose="020B0604020202020204" pitchFamily="34" charset="0"/>
                          <a:cs typeface="Arial" panose="020B0604020202020204" pitchFamily="34" charset="0"/>
                        </a:rPr>
                        <a:t>ROBERTO DE LA TORRE ALONSO</a:t>
                      </a:r>
                      <a:endParaRPr lang="es-ES" sz="1800" b="1" dirty="0">
                        <a:solidFill>
                          <a:srgbClr val="000000"/>
                        </a:solidFill>
                        <a:effectLst/>
                        <a:latin typeface="Arial" panose="020B0604020202020204" pitchFamily="34" charset="0"/>
                        <a:ea typeface="Times New Roman"/>
                        <a:cs typeface="Arial" panose="020B0604020202020204" pitchFamily="34" charset="0"/>
                      </a:endParaRPr>
                    </a:p>
                  </a:txBody>
                  <a:tcPr marL="44450" marR="44450" marT="0" marB="0" anchor="ctr"/>
                </a:tc>
              </a:tr>
            </a:tbl>
          </a:graphicData>
        </a:graphic>
      </p:graphicFrame>
      <p:pic>
        <p:nvPicPr>
          <p:cNvPr id="2050" name="Picture 2" descr="Image result for GRUPO DE TRABAJ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4653136"/>
            <a:ext cx="2327920" cy="1964183"/>
          </a:xfrm>
          <a:prstGeom prst="rect">
            <a:avLst/>
          </a:prstGeom>
          <a:noFill/>
          <a:ln w="19050">
            <a:solidFill>
              <a:schemeClr val="bg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3040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w="19050">
            <a:solidFill>
              <a:schemeClr val="tx1"/>
            </a:solidFill>
          </a:ln>
        </p:spPr>
        <p:txBody>
          <a:bodyPr/>
          <a:lstStyle/>
          <a:p>
            <a:r>
              <a:rPr lang="es-ES" dirty="0" smtClean="0"/>
              <a:t>Índice de documentos</a:t>
            </a:r>
            <a:endParaRPr lang="es-ES" dirty="0"/>
          </a:p>
        </p:txBody>
      </p:sp>
      <p:sp>
        <p:nvSpPr>
          <p:cNvPr id="3" name="2 Marcador de contenido"/>
          <p:cNvSpPr>
            <a:spLocks noGrp="1"/>
          </p:cNvSpPr>
          <p:nvPr>
            <p:ph idx="1"/>
          </p:nvPr>
        </p:nvSpPr>
        <p:spPr>
          <a:xfrm>
            <a:off x="457200" y="1600200"/>
            <a:ext cx="8229600" cy="4781128"/>
          </a:xfrm>
        </p:spPr>
        <p:txBody>
          <a:bodyPr>
            <a:normAutofit fontScale="85000" lnSpcReduction="10000"/>
          </a:bodyPr>
          <a:lstStyle/>
          <a:p>
            <a:pPr>
              <a:lnSpc>
                <a:spcPct val="150000"/>
              </a:lnSpc>
            </a:pPr>
            <a:endParaRPr lang="es-ES" sz="2000" dirty="0" smtClean="0">
              <a:latin typeface="Arial" panose="020B0604020202020204" pitchFamily="34" charset="0"/>
              <a:cs typeface="Arial" panose="020B0604020202020204" pitchFamily="34" charset="0"/>
            </a:endParaRPr>
          </a:p>
          <a:p>
            <a:pPr>
              <a:lnSpc>
                <a:spcPct val="150000"/>
              </a:lnSpc>
            </a:pPr>
            <a:r>
              <a:rPr lang="es-ES" sz="2000" dirty="0" smtClean="0">
                <a:latin typeface="Arial" panose="020B0604020202020204" pitchFamily="34" charset="0"/>
                <a:cs typeface="Arial" panose="020B0604020202020204" pitchFamily="34" charset="0"/>
              </a:rPr>
              <a:t>Justificación  ……………………………………………………</a:t>
            </a:r>
          </a:p>
          <a:p>
            <a:pPr>
              <a:lnSpc>
                <a:spcPct val="150000"/>
              </a:lnSpc>
            </a:pPr>
            <a:r>
              <a:rPr lang="es-ES" sz="2000" dirty="0" smtClean="0">
                <a:latin typeface="Arial" panose="020B0604020202020204" pitchFamily="34" charset="0"/>
                <a:cs typeface="Arial" panose="020B0604020202020204" pitchFamily="34" charset="0"/>
              </a:rPr>
              <a:t>Comparativa datos de matrícula……………………………...</a:t>
            </a:r>
          </a:p>
          <a:p>
            <a:pPr>
              <a:lnSpc>
                <a:spcPct val="150000"/>
              </a:lnSpc>
            </a:pPr>
            <a:r>
              <a:rPr lang="es-ES" sz="2000" dirty="0" smtClean="0">
                <a:latin typeface="Arial" panose="020B0604020202020204" pitchFamily="34" charset="0"/>
                <a:cs typeface="Arial" panose="020B0604020202020204" pitchFamily="34" charset="0"/>
              </a:rPr>
              <a:t>Encuesta y Estudio resultados ANOVA………………………</a:t>
            </a:r>
          </a:p>
          <a:p>
            <a:pPr>
              <a:lnSpc>
                <a:spcPct val="150000"/>
              </a:lnSpc>
            </a:pPr>
            <a:r>
              <a:rPr lang="es-ES" sz="2000" dirty="0" smtClean="0">
                <a:latin typeface="Arial" panose="020B0604020202020204" pitchFamily="34" charset="0"/>
                <a:cs typeface="Arial" panose="020B0604020202020204" pitchFamily="34" charset="0"/>
              </a:rPr>
              <a:t>Estudio oferta externa Form. Profesional……………………</a:t>
            </a:r>
          </a:p>
          <a:p>
            <a:pPr>
              <a:lnSpc>
                <a:spcPct val="150000"/>
              </a:lnSpc>
            </a:pPr>
            <a:r>
              <a:rPr lang="es-ES" sz="2000" dirty="0" smtClean="0">
                <a:latin typeface="Arial" panose="020B0604020202020204" pitchFamily="34" charset="0"/>
                <a:cs typeface="Arial" panose="020B0604020202020204" pitchFamily="34" charset="0"/>
              </a:rPr>
              <a:t>Programación de cursos ECYL……………………………….</a:t>
            </a:r>
          </a:p>
          <a:p>
            <a:pPr>
              <a:lnSpc>
                <a:spcPct val="150000"/>
              </a:lnSpc>
            </a:pPr>
            <a:r>
              <a:rPr lang="es-ES" sz="2000" dirty="0" smtClean="0">
                <a:latin typeface="Arial" panose="020B0604020202020204" pitchFamily="34" charset="0"/>
                <a:cs typeface="Arial" panose="020B0604020202020204" pitchFamily="34" charset="0"/>
              </a:rPr>
              <a:t>Estudio oferta externa Competencias personales ………...</a:t>
            </a:r>
          </a:p>
          <a:p>
            <a:pPr>
              <a:lnSpc>
                <a:spcPct val="150000"/>
              </a:lnSpc>
            </a:pPr>
            <a:r>
              <a:rPr lang="es-ES" sz="2000" dirty="0" smtClean="0">
                <a:latin typeface="Arial" panose="020B0604020202020204" pitchFamily="34" charset="0"/>
                <a:cs typeface="Arial" panose="020B0604020202020204" pitchFamily="34" charset="0"/>
              </a:rPr>
              <a:t>Oferta en CEPAS de otras Comunidades……………………</a:t>
            </a:r>
          </a:p>
          <a:p>
            <a:pPr>
              <a:lnSpc>
                <a:spcPct val="150000"/>
              </a:lnSpc>
            </a:pPr>
            <a:r>
              <a:rPr lang="es-ES" sz="2000" dirty="0" smtClean="0">
                <a:latin typeface="Arial" panose="020B0604020202020204" pitchFamily="34" charset="0"/>
                <a:cs typeface="Arial" panose="020B0604020202020204" pitchFamily="34" charset="0"/>
              </a:rPr>
              <a:t>Análisis grado aceptación nuevas ofertas educativas……..</a:t>
            </a:r>
          </a:p>
          <a:p>
            <a:pPr>
              <a:lnSpc>
                <a:spcPct val="150000"/>
              </a:lnSpc>
            </a:pPr>
            <a:r>
              <a:rPr lang="es-ES" sz="2000" dirty="0" smtClean="0">
                <a:latin typeface="Arial" panose="020B0604020202020204" pitchFamily="34" charset="0"/>
                <a:cs typeface="Arial" panose="020B0604020202020204" pitchFamily="34" charset="0"/>
              </a:rPr>
              <a:t>Dafo. Cómo funciona y resultados…………………………....</a:t>
            </a:r>
          </a:p>
          <a:p>
            <a:pPr>
              <a:lnSpc>
                <a:spcPct val="150000"/>
              </a:lnSpc>
            </a:pPr>
            <a:r>
              <a:rPr lang="es-ES" sz="2000" dirty="0" smtClean="0">
                <a:latin typeface="Arial" panose="020B0604020202020204" pitchFamily="34" charset="0"/>
                <a:cs typeface="Arial" panose="020B0604020202020204" pitchFamily="34" charset="0"/>
              </a:rPr>
              <a:t>Conclusiones…………………………………………………….</a:t>
            </a:r>
            <a:endParaRPr lang="es-ES" sz="2000" dirty="0">
              <a:latin typeface="Arial" panose="020B0604020202020204" pitchFamily="34" charset="0"/>
              <a:cs typeface="Arial" panose="020B0604020202020204" pitchFamily="34" charset="0"/>
            </a:endParaRPr>
          </a:p>
        </p:txBody>
      </p:sp>
      <p:sp>
        <p:nvSpPr>
          <p:cNvPr id="4" name="3 Botón de acción: Hacia delante o Siguiente">
            <a:hlinkClick r:id="" action="ppaction://hlinkshowjump?jump=nextslide" highlightClick="1"/>
          </p:cNvPr>
          <p:cNvSpPr/>
          <p:nvPr/>
        </p:nvSpPr>
        <p:spPr>
          <a:xfrm>
            <a:off x="6963785" y="1979814"/>
            <a:ext cx="288032" cy="32403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Botón de acción: Hacia delante o Siguiente">
            <a:hlinkClick r:id="rId2" action="ppaction://hlinksldjump" highlightClick="1"/>
          </p:cNvPr>
          <p:cNvSpPr/>
          <p:nvPr/>
        </p:nvSpPr>
        <p:spPr>
          <a:xfrm>
            <a:off x="6963785" y="2405171"/>
            <a:ext cx="288032" cy="32403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Botón de acción: Hacia delante o Siguiente">
            <a:hlinkClick r:id="rId3" action="ppaction://hlinksldjump" highlightClick="1"/>
          </p:cNvPr>
          <p:cNvSpPr/>
          <p:nvPr/>
        </p:nvSpPr>
        <p:spPr>
          <a:xfrm>
            <a:off x="6963785" y="2834591"/>
            <a:ext cx="288032" cy="32403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Botón de acción: Hacia delante o Siguiente">
            <a:hlinkClick r:id="rId4" action="ppaction://hlinksldjump" highlightClick="1"/>
          </p:cNvPr>
          <p:cNvSpPr/>
          <p:nvPr/>
        </p:nvSpPr>
        <p:spPr>
          <a:xfrm>
            <a:off x="6963785" y="3230978"/>
            <a:ext cx="288032" cy="32403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Botón de acción: Hacia delante o Siguiente">
            <a:hlinkClick r:id="rId5" action="ppaction://hlinksldjump" highlightClick="1"/>
          </p:cNvPr>
          <p:cNvSpPr/>
          <p:nvPr/>
        </p:nvSpPr>
        <p:spPr>
          <a:xfrm>
            <a:off x="6963785" y="3619217"/>
            <a:ext cx="288032" cy="32403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Botón de acción: Hacia delante o Siguiente">
            <a:hlinkClick r:id="rId6" action="ppaction://hlinksldjump" highlightClick="1"/>
          </p:cNvPr>
          <p:cNvSpPr/>
          <p:nvPr/>
        </p:nvSpPr>
        <p:spPr>
          <a:xfrm>
            <a:off x="6950350" y="4046508"/>
            <a:ext cx="288032" cy="32403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Botón de acción: Hacia delante o Siguiente">
            <a:hlinkClick r:id="rId7" action="ppaction://hlinksldjump" highlightClick="1"/>
          </p:cNvPr>
          <p:cNvSpPr/>
          <p:nvPr/>
        </p:nvSpPr>
        <p:spPr>
          <a:xfrm>
            <a:off x="6963785" y="4493561"/>
            <a:ext cx="288032" cy="32403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Botón de acción: Hacia delante o Siguiente">
            <a:hlinkClick r:id="rId8" action="ppaction://hlinksldjump" highlightClick="1"/>
          </p:cNvPr>
          <p:cNvSpPr/>
          <p:nvPr/>
        </p:nvSpPr>
        <p:spPr>
          <a:xfrm>
            <a:off x="6978478" y="4930228"/>
            <a:ext cx="288032" cy="32403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Botón de acción: Hacia delante o Siguiente">
            <a:hlinkClick r:id="rId9" action="ppaction://hlinksldjump" highlightClick="1"/>
          </p:cNvPr>
          <p:cNvSpPr/>
          <p:nvPr/>
        </p:nvSpPr>
        <p:spPr>
          <a:xfrm>
            <a:off x="6963785" y="5359865"/>
            <a:ext cx="288032" cy="32403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Botón de acción: Hacia delante o Siguiente">
            <a:hlinkClick r:id="rId10" action="ppaction://hlinksldjump" highlightClick="1"/>
          </p:cNvPr>
          <p:cNvSpPr/>
          <p:nvPr/>
        </p:nvSpPr>
        <p:spPr>
          <a:xfrm>
            <a:off x="6963785" y="5846948"/>
            <a:ext cx="288032" cy="32403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441686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360805"/>
            <a:ext cx="8229600" cy="1143000"/>
          </a:xfrm>
          <a:solidFill>
            <a:schemeClr val="bg1"/>
          </a:solidFill>
          <a:ln w="19050">
            <a:solidFill>
              <a:schemeClr val="tx1"/>
            </a:solidFill>
          </a:ln>
        </p:spPr>
        <p:txBody>
          <a:bodyPr/>
          <a:lstStyle/>
          <a:p>
            <a:r>
              <a:rPr lang="es-ES" dirty="0" smtClean="0">
                <a:latin typeface="Arial" panose="020B0604020202020204" pitchFamily="34" charset="0"/>
                <a:cs typeface="Arial" panose="020B0604020202020204" pitchFamily="34" charset="0"/>
              </a:rPr>
              <a:t>Justificación</a:t>
            </a:r>
            <a:endParaRPr lang="es-ES" dirty="0"/>
          </a:p>
        </p:txBody>
      </p:sp>
      <p:sp>
        <p:nvSpPr>
          <p:cNvPr id="3" name="2 Marcador de contenido"/>
          <p:cNvSpPr>
            <a:spLocks noGrp="1"/>
          </p:cNvSpPr>
          <p:nvPr>
            <p:ph idx="1"/>
          </p:nvPr>
        </p:nvSpPr>
        <p:spPr>
          <a:xfrm>
            <a:off x="395536" y="2060848"/>
            <a:ext cx="8229600" cy="3312368"/>
          </a:xfrm>
          <a:solidFill>
            <a:schemeClr val="bg1"/>
          </a:solidFill>
          <a:ln w="19050">
            <a:solidFill>
              <a:schemeClr val="tx1"/>
            </a:solidFill>
          </a:ln>
        </p:spPr>
        <p:txBody>
          <a:bodyPr/>
          <a:lstStyle/>
          <a:p>
            <a:pPr marL="0" indent="0" algn="just">
              <a:buNone/>
            </a:pPr>
            <a:r>
              <a:rPr lang="es-ES" dirty="0" smtClean="0"/>
              <a:t>Es el documento con el que razonamos la necesidad de hacer un estudio detallado de la realidad educativa y la demanda de formación en el área de influencia del Centro, con la finalidad de ajustar y mejorar nuestra oferta y atender a nuevos sectores de población</a:t>
            </a:r>
            <a:endParaRPr lang="es-ES" dirty="0"/>
          </a:p>
        </p:txBody>
      </p:sp>
      <p:sp>
        <p:nvSpPr>
          <p:cNvPr id="4" name="3 Flecha izquierda">
            <a:hlinkClick r:id="rId2" action="ppaction://hlinksldjump"/>
          </p:cNvPr>
          <p:cNvSpPr/>
          <p:nvPr/>
        </p:nvSpPr>
        <p:spPr>
          <a:xfrm>
            <a:off x="18728" y="6165304"/>
            <a:ext cx="936104"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índice</a:t>
            </a:r>
            <a:endParaRPr lang="es-ES" dirty="0"/>
          </a:p>
        </p:txBody>
      </p:sp>
      <p:sp>
        <p:nvSpPr>
          <p:cNvPr id="5" name="4 Elipse">
            <a:hlinkClick r:id="rId3" action="ppaction://hlinkfile" tooltip="jUSTIFICACIÓN"/>
          </p:cNvPr>
          <p:cNvSpPr/>
          <p:nvPr/>
        </p:nvSpPr>
        <p:spPr>
          <a:xfrm>
            <a:off x="3419872" y="5661248"/>
            <a:ext cx="24482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hlinkClick r:id="rId4" action="ppaction://hlinkfile"/>
              </a:rPr>
              <a:t>Clic aquí</a:t>
            </a:r>
            <a:endParaRPr lang="es-ES" dirty="0"/>
          </a:p>
        </p:txBody>
      </p:sp>
    </p:spTree>
    <p:extLst>
      <p:ext uri="{BB962C8B-B14F-4D97-AF65-F5344CB8AC3E}">
        <p14:creationId xmlns:p14="http://schemas.microsoft.com/office/powerpoint/2010/main" val="33338563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w="19050">
            <a:solidFill>
              <a:schemeClr val="tx1"/>
            </a:solidFill>
          </a:ln>
        </p:spPr>
        <p:txBody>
          <a:bodyPr/>
          <a:lstStyle/>
          <a:p>
            <a:r>
              <a:rPr lang="es-ES" dirty="0" smtClean="0">
                <a:latin typeface="Arial" panose="020B0604020202020204" pitchFamily="34" charset="0"/>
                <a:cs typeface="Arial" panose="020B0604020202020204" pitchFamily="34" charset="0"/>
              </a:rPr>
              <a:t>Comparativa datos de matrícula</a:t>
            </a:r>
            <a:endParaRPr lang="es-ES" dirty="0"/>
          </a:p>
        </p:txBody>
      </p:sp>
      <p:sp>
        <p:nvSpPr>
          <p:cNvPr id="3" name="2 Marcador de contenido"/>
          <p:cNvSpPr>
            <a:spLocks noGrp="1"/>
          </p:cNvSpPr>
          <p:nvPr>
            <p:ph idx="1"/>
          </p:nvPr>
        </p:nvSpPr>
        <p:spPr>
          <a:xfrm>
            <a:off x="457200" y="1600201"/>
            <a:ext cx="8229600" cy="3773016"/>
          </a:xfrm>
          <a:solidFill>
            <a:schemeClr val="bg1"/>
          </a:solidFill>
          <a:ln w="19050">
            <a:solidFill>
              <a:schemeClr val="tx1"/>
            </a:solidFill>
          </a:ln>
        </p:spPr>
        <p:txBody>
          <a:bodyPr/>
          <a:lstStyle/>
          <a:p>
            <a:pPr algn="just"/>
            <a:r>
              <a:rPr lang="es-ES" dirty="0" smtClean="0"/>
              <a:t>En este documento se puede ver la variación de los datos de matrícula en el CEPA Victoriano Crémer desde 2009 hasta mayo de 2017.</a:t>
            </a:r>
          </a:p>
          <a:p>
            <a:pPr algn="just"/>
            <a:r>
              <a:rPr lang="es-ES" dirty="0" smtClean="0"/>
              <a:t>Para que sea más fácil de analizar, hemos representado los datos con diagramas de barras (EXCEL)</a:t>
            </a:r>
            <a:endParaRPr lang="es-ES" dirty="0"/>
          </a:p>
        </p:txBody>
      </p:sp>
      <p:sp>
        <p:nvSpPr>
          <p:cNvPr id="5" name="4 Flecha izquierda">
            <a:hlinkClick r:id="rId2" action="ppaction://hlinksldjump"/>
          </p:cNvPr>
          <p:cNvSpPr/>
          <p:nvPr/>
        </p:nvSpPr>
        <p:spPr>
          <a:xfrm>
            <a:off x="18728" y="6165304"/>
            <a:ext cx="936104"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índice</a:t>
            </a:r>
            <a:endParaRPr lang="es-ES" dirty="0"/>
          </a:p>
        </p:txBody>
      </p:sp>
      <p:sp>
        <p:nvSpPr>
          <p:cNvPr id="6" name="5 Elipse">
            <a:hlinkClick r:id="rId3" action="ppaction://hlinkfile" tooltip="jUSTIFICACIÓN"/>
          </p:cNvPr>
          <p:cNvSpPr/>
          <p:nvPr/>
        </p:nvSpPr>
        <p:spPr>
          <a:xfrm>
            <a:off x="3419872" y="5661248"/>
            <a:ext cx="24482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hlinkClick r:id="rId4" action="ppaction://hlinkfile" tooltip="Comparativa matrícula"/>
              </a:rPr>
              <a:t>Clic aquí</a:t>
            </a:r>
            <a:endParaRPr lang="es-ES" dirty="0"/>
          </a:p>
        </p:txBody>
      </p:sp>
    </p:spTree>
    <p:extLst>
      <p:ext uri="{BB962C8B-B14F-4D97-AF65-F5344CB8AC3E}">
        <p14:creationId xmlns:p14="http://schemas.microsoft.com/office/powerpoint/2010/main" val="209353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w="19050">
            <a:solidFill>
              <a:schemeClr val="tx1"/>
            </a:solidFill>
          </a:ln>
        </p:spPr>
        <p:txBody>
          <a:bodyPr>
            <a:normAutofit fontScale="90000"/>
          </a:bodyPr>
          <a:lstStyle/>
          <a:p>
            <a:r>
              <a:rPr lang="es-ES" dirty="0" smtClean="0">
                <a:latin typeface="Arial" panose="020B0604020202020204" pitchFamily="34" charset="0"/>
                <a:cs typeface="Arial" panose="020B0604020202020204" pitchFamily="34" charset="0"/>
              </a:rPr>
              <a:t>Encuesta y Estudio resultados ANOVA</a:t>
            </a:r>
            <a:endParaRPr lang="es-ES" dirty="0"/>
          </a:p>
        </p:txBody>
      </p:sp>
      <p:sp>
        <p:nvSpPr>
          <p:cNvPr id="3" name="2 Marcador de contenido"/>
          <p:cNvSpPr>
            <a:spLocks noGrp="1"/>
          </p:cNvSpPr>
          <p:nvPr>
            <p:ph idx="1"/>
          </p:nvPr>
        </p:nvSpPr>
        <p:spPr>
          <a:xfrm>
            <a:off x="457200" y="1600201"/>
            <a:ext cx="8229600" cy="1828800"/>
          </a:xfrm>
          <a:solidFill>
            <a:schemeClr val="bg1"/>
          </a:solidFill>
          <a:ln w="19050">
            <a:solidFill>
              <a:schemeClr val="tx1"/>
            </a:solidFill>
          </a:ln>
        </p:spPr>
        <p:txBody>
          <a:bodyPr/>
          <a:lstStyle/>
          <a:p>
            <a:r>
              <a:rPr lang="es-ES" dirty="0" smtClean="0"/>
              <a:t>Encuesta que hemos realizado con nuestro alumnado de ESPA para conocer su grado de satisfacción con dichos estudios</a:t>
            </a:r>
            <a:endParaRPr lang="es-ES" dirty="0"/>
          </a:p>
        </p:txBody>
      </p:sp>
      <p:sp>
        <p:nvSpPr>
          <p:cNvPr id="4" name="3 Flecha izquierda">
            <a:hlinkClick r:id="rId2" action="ppaction://hlinksldjump"/>
          </p:cNvPr>
          <p:cNvSpPr/>
          <p:nvPr/>
        </p:nvSpPr>
        <p:spPr>
          <a:xfrm>
            <a:off x="18728" y="6165304"/>
            <a:ext cx="936104"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índice</a:t>
            </a:r>
            <a:endParaRPr lang="es-ES" dirty="0"/>
          </a:p>
        </p:txBody>
      </p:sp>
      <p:sp>
        <p:nvSpPr>
          <p:cNvPr id="5" name="2 Marcador de contenido"/>
          <p:cNvSpPr txBox="1">
            <a:spLocks/>
          </p:cNvSpPr>
          <p:nvPr/>
        </p:nvSpPr>
        <p:spPr>
          <a:xfrm>
            <a:off x="520316" y="4084685"/>
            <a:ext cx="8229600" cy="1828800"/>
          </a:xfrm>
          <a:prstGeom prst="rect">
            <a:avLst/>
          </a:prstGeom>
          <a:solidFill>
            <a:schemeClr val="bg1"/>
          </a:solidFill>
          <a:ln w="19050">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ES" dirty="0" smtClean="0"/>
              <a:t>Análisis de los resultados de dicha encuesta utilizando el programa Statgraphics Centurión</a:t>
            </a:r>
          </a:p>
          <a:p>
            <a:pPr marL="0" indent="0">
              <a:buNone/>
            </a:pPr>
            <a:r>
              <a:rPr lang="es-ES" dirty="0"/>
              <a:t> </a:t>
            </a:r>
            <a:r>
              <a:rPr lang="es-ES" dirty="0" smtClean="0"/>
              <a:t>   (ANOVA)</a:t>
            </a:r>
            <a:endParaRPr lang="es-ES" dirty="0"/>
          </a:p>
        </p:txBody>
      </p:sp>
      <p:sp>
        <p:nvSpPr>
          <p:cNvPr id="6" name="5 Elipse">
            <a:hlinkClick r:id="rId3" action="ppaction://hlinkfile" tooltip="jUSTIFICACIÓN"/>
          </p:cNvPr>
          <p:cNvSpPr/>
          <p:nvPr/>
        </p:nvSpPr>
        <p:spPr>
          <a:xfrm>
            <a:off x="6322635" y="5769260"/>
            <a:ext cx="24482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hlinkClick r:id="rId3" action="ppaction://hlinkfile" tooltip="Comparativa matrícula"/>
              </a:rPr>
              <a:t>Clic aquí</a:t>
            </a:r>
            <a:endParaRPr lang="es-ES" dirty="0"/>
          </a:p>
        </p:txBody>
      </p:sp>
      <p:sp>
        <p:nvSpPr>
          <p:cNvPr id="7" name="6 Elipse">
            <a:hlinkClick r:id="rId3" action="ppaction://hlinkfile" tooltip="jUSTIFICACIÓN"/>
          </p:cNvPr>
          <p:cNvSpPr/>
          <p:nvPr/>
        </p:nvSpPr>
        <p:spPr>
          <a:xfrm>
            <a:off x="6301644" y="3255613"/>
            <a:ext cx="24482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hlinkClick r:id="rId4" action="ppaction://hlinkfile" tooltip="Comparativa matrícula"/>
              </a:rPr>
              <a:t>Clic aquí</a:t>
            </a:r>
            <a:endParaRPr lang="es-ES" dirty="0"/>
          </a:p>
        </p:txBody>
      </p:sp>
    </p:spTree>
    <p:extLst>
      <p:ext uri="{BB962C8B-B14F-4D97-AF65-F5344CB8AC3E}">
        <p14:creationId xmlns:p14="http://schemas.microsoft.com/office/powerpoint/2010/main" val="35767000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w="19050">
            <a:solidFill>
              <a:schemeClr val="tx1"/>
            </a:solidFill>
          </a:ln>
        </p:spPr>
        <p:txBody>
          <a:bodyPr>
            <a:normAutofit fontScale="90000"/>
          </a:bodyPr>
          <a:lstStyle/>
          <a:p>
            <a:r>
              <a:rPr lang="es-ES" dirty="0" smtClean="0">
                <a:latin typeface="Arial" panose="020B0604020202020204" pitchFamily="34" charset="0"/>
                <a:cs typeface="Arial" panose="020B0604020202020204" pitchFamily="34" charset="0"/>
              </a:rPr>
              <a:t>Estudio oferta externa Formación Profesional</a:t>
            </a:r>
            <a:endParaRPr lang="es-ES" dirty="0"/>
          </a:p>
        </p:txBody>
      </p:sp>
      <p:sp>
        <p:nvSpPr>
          <p:cNvPr id="3" name="2 Marcador de contenido"/>
          <p:cNvSpPr>
            <a:spLocks noGrp="1"/>
          </p:cNvSpPr>
          <p:nvPr>
            <p:ph idx="1"/>
          </p:nvPr>
        </p:nvSpPr>
        <p:spPr>
          <a:xfrm>
            <a:off x="469656" y="1844824"/>
            <a:ext cx="8229600" cy="3484984"/>
          </a:xfrm>
          <a:solidFill>
            <a:schemeClr val="bg1"/>
          </a:solidFill>
          <a:ln w="19050">
            <a:solidFill>
              <a:schemeClr val="tx1"/>
            </a:solidFill>
          </a:ln>
        </p:spPr>
        <p:txBody>
          <a:bodyPr/>
          <a:lstStyle/>
          <a:p>
            <a:pPr marL="0" indent="0" algn="just">
              <a:buNone/>
            </a:pPr>
            <a:r>
              <a:rPr lang="es-ES" dirty="0" smtClean="0"/>
              <a:t>La mejor forma de estudiar la oferta de cursos que realizan otras instituciones ha sido elegir uno de los Centros formativos y analizar los cursos que imparten y sus características (condiciones de acceso, coste, localización, duración, horario, reconocimiento, …)</a:t>
            </a:r>
            <a:endParaRPr lang="es-ES" dirty="0"/>
          </a:p>
        </p:txBody>
      </p:sp>
      <p:sp>
        <p:nvSpPr>
          <p:cNvPr id="4" name="3 Flecha izquierda">
            <a:hlinkClick r:id="rId2" action="ppaction://hlinksldjump"/>
          </p:cNvPr>
          <p:cNvSpPr/>
          <p:nvPr/>
        </p:nvSpPr>
        <p:spPr>
          <a:xfrm>
            <a:off x="18728" y="6165304"/>
            <a:ext cx="936104"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índice</a:t>
            </a:r>
            <a:endParaRPr lang="es-ES" dirty="0"/>
          </a:p>
        </p:txBody>
      </p:sp>
      <p:sp>
        <p:nvSpPr>
          <p:cNvPr id="5" name="4 Elipse">
            <a:hlinkClick r:id="rId3" action="ppaction://hlinkfile" tooltip="jUSTIFICACIÓN"/>
          </p:cNvPr>
          <p:cNvSpPr/>
          <p:nvPr/>
        </p:nvSpPr>
        <p:spPr>
          <a:xfrm>
            <a:off x="3491880" y="5769260"/>
            <a:ext cx="24482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hlinkClick r:id="rId4" action="ppaction://hlinkfile" tooltip="Comparativa matrícula"/>
              </a:rPr>
              <a:t>Clic aquí</a:t>
            </a:r>
            <a:endParaRPr lang="es-ES" dirty="0"/>
          </a:p>
        </p:txBody>
      </p:sp>
    </p:spTree>
    <p:extLst>
      <p:ext uri="{BB962C8B-B14F-4D97-AF65-F5344CB8AC3E}">
        <p14:creationId xmlns:p14="http://schemas.microsoft.com/office/powerpoint/2010/main" val="22000472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w="19050">
            <a:solidFill>
              <a:schemeClr val="tx1"/>
            </a:solidFill>
          </a:ln>
        </p:spPr>
        <p:txBody>
          <a:bodyPr/>
          <a:lstStyle/>
          <a:p>
            <a:r>
              <a:rPr lang="es-ES" dirty="0" smtClean="0">
                <a:latin typeface="Arial" panose="020B0604020202020204" pitchFamily="34" charset="0"/>
                <a:cs typeface="Arial" panose="020B0604020202020204" pitchFamily="34" charset="0"/>
              </a:rPr>
              <a:t>Programación de cursos ECYL</a:t>
            </a:r>
            <a:endParaRPr lang="es-ES" dirty="0"/>
          </a:p>
        </p:txBody>
      </p:sp>
      <p:sp>
        <p:nvSpPr>
          <p:cNvPr id="3" name="2 Marcador de contenido"/>
          <p:cNvSpPr>
            <a:spLocks noGrp="1"/>
          </p:cNvSpPr>
          <p:nvPr>
            <p:ph idx="1"/>
          </p:nvPr>
        </p:nvSpPr>
        <p:spPr>
          <a:xfrm>
            <a:off x="486780" y="1844824"/>
            <a:ext cx="8229600" cy="3629000"/>
          </a:xfrm>
          <a:solidFill>
            <a:schemeClr val="bg1"/>
          </a:solidFill>
          <a:ln w="19050">
            <a:solidFill>
              <a:schemeClr val="tx1"/>
            </a:solidFill>
          </a:ln>
        </p:spPr>
        <p:txBody>
          <a:bodyPr/>
          <a:lstStyle/>
          <a:p>
            <a:pPr marL="0" indent="0" algn="just">
              <a:buNone/>
            </a:pPr>
            <a:r>
              <a:rPr lang="es-ES" dirty="0" smtClean="0"/>
              <a:t>Listado de la programación de cursos de Formación Profesional para el empleo de la provincia de Burgos ofertados en el mes de enero de 2017.  Son 91 cursos y la mayoría reconocidos como módulos formativos con los que poder obtener una Certificación de Profesionalidad.</a:t>
            </a:r>
            <a:endParaRPr lang="es-ES" dirty="0"/>
          </a:p>
        </p:txBody>
      </p:sp>
      <p:sp>
        <p:nvSpPr>
          <p:cNvPr id="4" name="3 Flecha izquierda">
            <a:hlinkClick r:id="rId2" action="ppaction://hlinksldjump"/>
          </p:cNvPr>
          <p:cNvSpPr/>
          <p:nvPr/>
        </p:nvSpPr>
        <p:spPr>
          <a:xfrm>
            <a:off x="18728" y="6165304"/>
            <a:ext cx="936104"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índice</a:t>
            </a:r>
            <a:endParaRPr lang="es-ES" dirty="0"/>
          </a:p>
        </p:txBody>
      </p:sp>
      <p:sp>
        <p:nvSpPr>
          <p:cNvPr id="5" name="4 Elipse">
            <a:hlinkClick r:id="rId3" action="ppaction://hlinkfile" tooltip="jUSTIFICACIÓN"/>
          </p:cNvPr>
          <p:cNvSpPr/>
          <p:nvPr/>
        </p:nvSpPr>
        <p:spPr>
          <a:xfrm>
            <a:off x="3491880" y="5769260"/>
            <a:ext cx="24482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hlinkClick r:id="rId4" action="ppaction://hlinkfile"/>
              </a:rPr>
              <a:t>Clic aquí</a:t>
            </a:r>
            <a:endParaRPr lang="es-ES" dirty="0"/>
          </a:p>
        </p:txBody>
      </p:sp>
    </p:spTree>
    <p:extLst>
      <p:ext uri="{BB962C8B-B14F-4D97-AF65-F5344CB8AC3E}">
        <p14:creationId xmlns:p14="http://schemas.microsoft.com/office/powerpoint/2010/main" val="32156068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w="19050">
            <a:solidFill>
              <a:schemeClr val="tx1"/>
            </a:solidFill>
          </a:ln>
        </p:spPr>
        <p:txBody>
          <a:bodyPr>
            <a:normAutofit fontScale="90000"/>
          </a:bodyPr>
          <a:lstStyle/>
          <a:p>
            <a:r>
              <a:rPr lang="es-ES" dirty="0" smtClean="0">
                <a:latin typeface="Arial" panose="020B0604020202020204" pitchFamily="34" charset="0"/>
                <a:cs typeface="Arial" panose="020B0604020202020204" pitchFamily="34" charset="0"/>
              </a:rPr>
              <a:t>Estudio oferta externa Competencias personales</a:t>
            </a:r>
            <a:endParaRPr lang="es-ES" dirty="0"/>
          </a:p>
        </p:txBody>
      </p:sp>
      <p:sp>
        <p:nvSpPr>
          <p:cNvPr id="3" name="2 Marcador de contenido"/>
          <p:cNvSpPr>
            <a:spLocks noGrp="1"/>
          </p:cNvSpPr>
          <p:nvPr>
            <p:ph idx="1"/>
          </p:nvPr>
        </p:nvSpPr>
        <p:spPr>
          <a:xfrm>
            <a:off x="486780" y="2060848"/>
            <a:ext cx="8229600" cy="2980928"/>
          </a:xfrm>
          <a:solidFill>
            <a:schemeClr val="bg1"/>
          </a:solidFill>
          <a:ln w="19050">
            <a:solidFill>
              <a:schemeClr val="tx1"/>
            </a:solidFill>
          </a:ln>
        </p:spPr>
        <p:txBody>
          <a:bodyPr>
            <a:normAutofit/>
          </a:bodyPr>
          <a:lstStyle/>
          <a:p>
            <a:pPr marL="0" indent="0" algn="just">
              <a:buNone/>
            </a:pPr>
            <a:r>
              <a:rPr lang="es-ES" dirty="0" smtClean="0"/>
              <a:t>Analizamos la oferta de formación para el desarrollo personal y actualización profesional en Centros Cívicos y UNIPEC  y la desventaja que supone para los Centros de Adultos no poder impartir muchos de ellos por diferentes causas</a:t>
            </a:r>
            <a:endParaRPr lang="es-ES" dirty="0"/>
          </a:p>
        </p:txBody>
      </p:sp>
      <p:sp>
        <p:nvSpPr>
          <p:cNvPr id="4" name="3 Flecha izquierda">
            <a:hlinkClick r:id="rId2" action="ppaction://hlinksldjump"/>
          </p:cNvPr>
          <p:cNvSpPr/>
          <p:nvPr/>
        </p:nvSpPr>
        <p:spPr>
          <a:xfrm>
            <a:off x="18728" y="6165304"/>
            <a:ext cx="936104"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índice</a:t>
            </a:r>
            <a:endParaRPr lang="es-ES" dirty="0"/>
          </a:p>
        </p:txBody>
      </p:sp>
      <p:sp>
        <p:nvSpPr>
          <p:cNvPr id="5" name="4 Elipse">
            <a:hlinkClick r:id="rId3" action="ppaction://hlinkfile" tooltip="jUSTIFICACIÓN"/>
          </p:cNvPr>
          <p:cNvSpPr/>
          <p:nvPr/>
        </p:nvSpPr>
        <p:spPr>
          <a:xfrm>
            <a:off x="3491880" y="5769260"/>
            <a:ext cx="24482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hlinkClick r:id="rId4" action="ppaction://hlinkfile" tooltip="Comparativa matrícula"/>
              </a:rPr>
              <a:t>Clic aquí</a:t>
            </a:r>
            <a:endParaRPr lang="es-ES" dirty="0"/>
          </a:p>
        </p:txBody>
      </p:sp>
    </p:spTree>
    <p:extLst>
      <p:ext uri="{BB962C8B-B14F-4D97-AF65-F5344CB8AC3E}">
        <p14:creationId xmlns:p14="http://schemas.microsoft.com/office/powerpoint/2010/main" val="266988564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666</Words>
  <Application>Microsoft Office PowerPoint</Application>
  <PresentationFormat>Presentación en pantalla (4:3)</PresentationFormat>
  <Paragraphs>71</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Tema de Office</vt:lpstr>
      <vt:lpstr>Demanda formativa en el entorno del Centro de Educación de personas adultas Victoriano Crémer</vt:lpstr>
      <vt:lpstr>Integrantes del grupo de trabajo</vt:lpstr>
      <vt:lpstr>Índice de documentos</vt:lpstr>
      <vt:lpstr>Justificación</vt:lpstr>
      <vt:lpstr>Comparativa datos de matrícula</vt:lpstr>
      <vt:lpstr>Encuesta y Estudio resultados ANOVA</vt:lpstr>
      <vt:lpstr>Estudio oferta externa Formación Profesional</vt:lpstr>
      <vt:lpstr>Programación de cursos ECYL</vt:lpstr>
      <vt:lpstr>Estudio oferta externa Competencias personales</vt:lpstr>
      <vt:lpstr>Oferta en CEPAS de otras Comunidades</vt:lpstr>
      <vt:lpstr>Análisis grado aceptación nuevas ofertas educativas</vt:lpstr>
      <vt:lpstr>Dafo. Cómo funciona y resultados</vt:lpstr>
      <vt:lpstr>Conclusiones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Demanda formativa en el entorno del Centro de Educación de personas adultas Victoriano Crémer</dc:title>
  <dc:creator>usuario</dc:creator>
  <cp:lastModifiedBy>USUARIO</cp:lastModifiedBy>
  <cp:revision>26</cp:revision>
  <dcterms:created xsi:type="dcterms:W3CDTF">2017-05-11T16:30:55Z</dcterms:created>
  <dcterms:modified xsi:type="dcterms:W3CDTF">2017-05-12T09:45:00Z</dcterms:modified>
</cp:coreProperties>
</file>