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5043AC-9FF3-483A-ACBB-DA477F4AA73B}" v="517" dt="2022-05-03T17:49:17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8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13C77B-70EC-427E-91BC-F24E456C44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CF03710-4D21-4187-AF6A-CD406EC8A5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842C34-3ADE-4FD4-9C00-531CE095E69B}" type="datetimeFigureOut">
              <a:rPr lang="es-ES" smtClean="0"/>
              <a:t>23/05/2022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12E1D92-BF6C-48F2-B7D3-811E819390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663B743-1197-4765-A3A6-7FD28E7E03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83AD3-42F6-4CDF-8BC5-4B95290752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55343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32EAB-D150-4754-B6B6-D45B2A209BBC}" type="datetimeFigureOut">
              <a:rPr lang="es-ES" noProof="0" smtClean="0"/>
              <a:t>23/05/2022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A8F9B-0A3B-447F-9BEC-7A5FC4ECC70F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40627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A8F9B-0A3B-447F-9BEC-7A5FC4ECC70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873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18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88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0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9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29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784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62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76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106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5/23/2022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107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836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3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x_P8_-9b8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99688" y="1625608"/>
            <a:ext cx="6518647" cy="2722164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6800"/>
              <a:t>CELEBRAMOS EL DÍA DE EUROPA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99688" y="4466845"/>
            <a:ext cx="6518647" cy="882904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s-ES" dirty="0"/>
              <a:t>9 DE MAYO (LUNES A SEGUNDA HORA)</a:t>
            </a:r>
          </a:p>
          <a:p>
            <a:r>
              <a:rPr lang="es-ES" dirty="0">
                <a:cs typeface="Calibri Light"/>
                <a:hlinkClick r:id="rId3"/>
              </a:rPr>
              <a:t>Vídeo 2 min</a:t>
            </a:r>
            <a:endParaRPr lang="es-ES" dirty="0">
              <a:cs typeface="Calibri Light"/>
            </a:endParaRPr>
          </a:p>
        </p:txBody>
      </p:sp>
      <p:pic>
        <p:nvPicPr>
          <p:cNvPr id="4" name="Imagen 4" descr="Diagrama&#10;&#10;Descripción generada automáticamente">
            <a:extLst>
              <a:ext uri="{FF2B5EF4-FFF2-40B4-BE49-F238E27FC236}">
                <a16:creationId xmlns:a16="http://schemas.microsoft.com/office/drawing/2014/main" id="{8108F22A-BD99-9CF0-D47F-BC99226229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665" y="1315043"/>
            <a:ext cx="3607345" cy="3663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14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B8EAE7-3DDE-FB8B-ECC7-4529B9171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7A3F6E"/>
                </a:solidFill>
              </a:rPr>
              <a:t>¿QUÉ ES LA UNIÓN EUROPEA?</a:t>
            </a:r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12D86925-00BF-CE55-C2BD-202312DCC02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802" r="32743" b="-1"/>
          <a:stretch/>
        </p:blipFill>
        <p:spPr>
          <a:xfrm>
            <a:off x="799051" y="2076150"/>
            <a:ext cx="3383936" cy="3440068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7DF059-F546-FA1A-32C3-2ACC6D615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1336" y="2011680"/>
            <a:ext cx="6762769" cy="4449357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s-ES" b="1" dirty="0"/>
              <a:t>27 países en los que puedes moverte libremente para: </a:t>
            </a:r>
            <a:endParaRPr lang="es-ES" b="1"/>
          </a:p>
          <a:p>
            <a:pPr marL="0" indent="0">
              <a:buNone/>
            </a:pPr>
            <a:r>
              <a:rPr lang="es-ES" dirty="0"/>
              <a:t>estudiar (Erasmus)</a:t>
            </a:r>
            <a:endParaRPr lang="es-ES"/>
          </a:p>
          <a:p>
            <a:pPr marL="0" indent="0">
              <a:buNone/>
            </a:pPr>
            <a:r>
              <a:rPr lang="es-ES" dirty="0"/>
              <a:t>Trabajar</a:t>
            </a:r>
            <a:endParaRPr lang="es-ES"/>
          </a:p>
          <a:p>
            <a:pPr marL="0" indent="0">
              <a:buNone/>
            </a:pPr>
            <a:r>
              <a:rPr lang="es-ES" dirty="0"/>
              <a:t>ir de vacaciones</a:t>
            </a:r>
            <a:endParaRPr lang="es-ES"/>
          </a:p>
          <a:p>
            <a:pPr marL="0" indent="0">
              <a:buNone/>
            </a:pPr>
            <a:r>
              <a:rPr lang="es-ES" dirty="0"/>
              <a:t>En la mayoría puedes pagar con la misma moneda</a:t>
            </a:r>
            <a:endParaRPr lang="es-ES"/>
          </a:p>
          <a:p>
            <a:pPr marL="0" indent="0">
              <a:buNone/>
            </a:pPr>
            <a:r>
              <a:rPr lang="es-ES" dirty="0"/>
              <a:t>Somos </a:t>
            </a:r>
            <a:r>
              <a:rPr lang="es-ES" b="1" dirty="0"/>
              <a:t>446 millones de habitantes</a:t>
            </a:r>
            <a:endParaRPr lang="es-ES" b="1" dirty="0">
              <a:cs typeface="Calibri Light"/>
            </a:endParaRPr>
          </a:p>
          <a:p>
            <a:pPr marL="0" indent="0">
              <a:buNone/>
            </a:pPr>
            <a:r>
              <a:rPr lang="es-ES" dirty="0">
                <a:cs typeface="Calibri Light"/>
              </a:rPr>
              <a:t>Se hablan</a:t>
            </a:r>
            <a:r>
              <a:rPr lang="es-ES" b="1" dirty="0">
                <a:cs typeface="Calibri Light"/>
              </a:rPr>
              <a:t> 24 lenguas</a:t>
            </a:r>
          </a:p>
          <a:p>
            <a:pPr marL="0" indent="0">
              <a:buNone/>
            </a:pPr>
            <a:r>
              <a:rPr lang="es-ES" dirty="0">
                <a:cs typeface="Calibri Light"/>
              </a:rPr>
              <a:t>Bandera:</a:t>
            </a:r>
            <a:r>
              <a:rPr lang="es-ES" b="1" dirty="0">
                <a:cs typeface="Calibri Light"/>
              </a:rPr>
              <a:t> azul, 12 estrellas amarillas</a:t>
            </a:r>
          </a:p>
          <a:p>
            <a:pPr marL="0" indent="0">
              <a:buNone/>
            </a:pPr>
            <a:r>
              <a:rPr lang="es-ES" dirty="0">
                <a:cs typeface="Calibri Light"/>
              </a:rPr>
              <a:t>Himno:</a:t>
            </a:r>
            <a:r>
              <a:rPr lang="es-ES" b="1" dirty="0">
                <a:cs typeface="Calibri Light"/>
              </a:rPr>
              <a:t> Oda a la alegría de Beethoven</a:t>
            </a:r>
          </a:p>
          <a:p>
            <a:pPr marL="0" indent="0">
              <a:buNone/>
            </a:pPr>
            <a:r>
              <a:rPr lang="es-ES" dirty="0">
                <a:cs typeface="Calibri Light"/>
              </a:rPr>
              <a:t>Lema: </a:t>
            </a:r>
            <a:r>
              <a:rPr lang="es-ES" b="1" dirty="0">
                <a:cs typeface="Calibri Light"/>
              </a:rPr>
              <a:t>Unida en la diversidad</a:t>
            </a:r>
          </a:p>
        </p:txBody>
      </p:sp>
    </p:spTree>
    <p:extLst>
      <p:ext uri="{BB962C8B-B14F-4D97-AF65-F5344CB8AC3E}">
        <p14:creationId xmlns:p14="http://schemas.microsoft.com/office/powerpoint/2010/main" val="172230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D6EA1A26-163F-4F15-91F4-F2C51AC9C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5992" y="0"/>
            <a:ext cx="4636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09E155B-2EB3-79CC-3148-E55C3793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040" y="171085"/>
            <a:ext cx="4005912" cy="1920240"/>
          </a:xfrm>
        </p:spPr>
        <p:txBody>
          <a:bodyPr anchor="b">
            <a:normAutofit/>
          </a:bodyPr>
          <a:lstStyle/>
          <a:p>
            <a:r>
              <a:rPr lang="es-ES" sz="3400" b="1">
                <a:solidFill>
                  <a:srgbClr val="FFFFFF"/>
                </a:solidFill>
              </a:rPr>
              <a:t>¿POR QUÉ CELEBRAMOS EL DÍA DE EUROPA EL 9 DE MAYO?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C6554ECE-2320-5C3C-4E1E-CCB9EE43FE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753" r="17829"/>
          <a:stretch/>
        </p:blipFill>
        <p:spPr>
          <a:xfrm>
            <a:off x="633999" y="640080"/>
            <a:ext cx="6278529" cy="5588101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F37B3B-3963-8ADA-D0D1-47B91B8EB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9867" y="2183291"/>
            <a:ext cx="3598636" cy="413322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s-ES" sz="2800" dirty="0"/>
              <a:t>El 9 de mayo de 1950</a:t>
            </a:r>
            <a:endParaRPr lang="es-ES" sz="2800">
              <a:cs typeface="Calibri Light"/>
            </a:endParaRPr>
          </a:p>
          <a:p>
            <a:pPr marL="0" indent="0">
              <a:buNone/>
            </a:pPr>
            <a:r>
              <a:rPr lang="es-ES" sz="2800" dirty="0"/>
              <a:t>Robert Schuman propuso que los países de Europa cooperasen económica y políticamente</a:t>
            </a:r>
            <a:endParaRPr lang="es-ES" sz="2800">
              <a:cs typeface="Calibri Light"/>
            </a:endParaRPr>
          </a:p>
          <a:p>
            <a:pPr marL="0" indent="0">
              <a:buNone/>
            </a:pPr>
            <a:r>
              <a:rPr lang="es-ES" sz="2800" dirty="0"/>
              <a:t>Esto consiguió </a:t>
            </a:r>
            <a:r>
              <a:rPr lang="es-ES" sz="2800" b="1" dirty="0"/>
              <a:t>evitar más guerras en Europa,</a:t>
            </a:r>
            <a:r>
              <a:rPr lang="es-ES" sz="2800" dirty="0"/>
              <a:t> hasta hoy</a:t>
            </a:r>
            <a:endParaRPr lang="es-ES" sz="2800">
              <a:cs typeface="Calibri Light"/>
            </a:endParaRPr>
          </a:p>
          <a:p>
            <a:pPr marL="0" indent="0">
              <a:buNone/>
            </a:pPr>
            <a:r>
              <a:rPr lang="es-ES" sz="2800" dirty="0"/>
              <a:t>Europa había sufrido las dos guerras mundiales</a:t>
            </a:r>
            <a:endParaRPr lang="es-ES" sz="280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80666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B5C3FE1E-0A7F-41BE-A568-1BF85E2E8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20840" y="0"/>
            <a:ext cx="5471160" cy="6858000"/>
          </a:xfrm>
          <a:prstGeom prst="rect">
            <a:avLst/>
          </a:prstGeom>
          <a:solidFill>
            <a:schemeClr val="bg1">
              <a:lumMod val="8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50B18C3-CBAB-B95A-C0C6-12407356C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7213" y="499533"/>
            <a:ext cx="4345858" cy="1658198"/>
          </a:xfrm>
        </p:spPr>
        <p:txBody>
          <a:bodyPr>
            <a:normAutofit/>
          </a:bodyPr>
          <a:lstStyle/>
          <a:p>
            <a:r>
              <a:rPr lang="es-ES" sz="3700" b="1">
                <a:solidFill>
                  <a:srgbClr val="508475"/>
                </a:solidFill>
              </a:rPr>
              <a:t>¿CÓMO VAMOS A CELEBRAR EL DÍA DE EUROPA?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98370F36-B645-146A-23A8-50EF88494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192" y="1425047"/>
            <a:ext cx="5451627" cy="3687865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8BCF2A-8C06-74BC-772A-F95743C876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6041" y="2458370"/>
            <a:ext cx="4345858" cy="38647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 b="1" dirty="0"/>
              <a:t>LUNES 9 DE MAYO</a:t>
            </a:r>
          </a:p>
          <a:p>
            <a:pPr marL="0" indent="0">
              <a:buNone/>
            </a:pPr>
            <a:r>
              <a:rPr lang="es-ES" b="1" dirty="0"/>
              <a:t>2ª HORA</a:t>
            </a:r>
            <a:endParaRPr lang="es-ES" b="1" dirty="0">
              <a:cs typeface="Calibri Light"/>
            </a:endParaRPr>
          </a:p>
          <a:p>
            <a:pPr marL="0" indent="0">
              <a:buNone/>
            </a:pPr>
            <a:r>
              <a:rPr lang="es-ES" b="1" dirty="0"/>
              <a:t>EN EL PATIO</a:t>
            </a:r>
            <a:endParaRPr lang="es-ES" b="1" dirty="0">
              <a:cs typeface="Calibri Light"/>
            </a:endParaRPr>
          </a:p>
          <a:p>
            <a:pPr marL="0" indent="0">
              <a:buNone/>
            </a:pPr>
            <a:r>
              <a:rPr lang="es-ES" sz="2800" dirty="0"/>
              <a:t>Con </a:t>
            </a:r>
            <a:r>
              <a:rPr lang="es-ES" sz="2800" b="1" dirty="0"/>
              <a:t>globos azules y amarillos </a:t>
            </a:r>
            <a:r>
              <a:rPr lang="es-ES" sz="2800" dirty="0"/>
              <a:t>formaremos la </a:t>
            </a:r>
            <a:r>
              <a:rPr lang="es-ES" sz="2800" b="1" dirty="0"/>
              <a:t>bandera de Europa</a:t>
            </a:r>
            <a:r>
              <a:rPr lang="es-ES" sz="2800" dirty="0"/>
              <a:t> y leeremos un manifiesto europeo.</a:t>
            </a:r>
            <a:endParaRPr lang="es-ES" sz="2800" dirty="0"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410742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D4BBAA4-5350-4225-A232-680E7C334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A248873-B231-921D-408F-42D4307B2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3038" y="770467"/>
            <a:ext cx="3740270" cy="3352800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5000">
                <a:solidFill>
                  <a:srgbClr val="FFFFFF"/>
                </a:solidFill>
              </a:rPr>
              <a:t>FELIZ DÍA DE EUROPA</a:t>
            </a:r>
            <a:br>
              <a:rPr lang="en-US" sz="5000">
                <a:solidFill>
                  <a:srgbClr val="FFFFFF"/>
                </a:solidFill>
              </a:rPr>
            </a:br>
            <a:r>
              <a:rPr lang="en-US" sz="5000">
                <a:solidFill>
                  <a:srgbClr val="FFFFFF"/>
                </a:solidFill>
              </a:rPr>
              <a:t>"UNIDA EN LA DIVERSIDAD"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AA0FB58-E4E4-41E6-9C95-598D4D480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28095" cy="394895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6">
            <a:extLst>
              <a:ext uri="{FF2B5EF4-FFF2-40B4-BE49-F238E27FC236}">
                <a16:creationId xmlns:a16="http://schemas.microsoft.com/office/drawing/2014/main" id="{80B9F4D2-D124-0508-BD77-8F154CA124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733" y="1157464"/>
            <a:ext cx="3389507" cy="165264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0BD011A-161C-4802-8576-1CB5DAC41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6260" y="1"/>
            <a:ext cx="3088456" cy="2796158"/>
          </a:xfrm>
          <a:prstGeom prst="rect">
            <a:avLst/>
          </a:pr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54DD70E-E56F-4585-95A7-34749C3A1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109826"/>
            <a:ext cx="4028103" cy="2753311"/>
          </a:xfrm>
          <a:prstGeom prst="rect">
            <a:avLst/>
          </a:prstGeom>
          <a:solidFill>
            <a:schemeClr val="accent1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6766783-14FB-461B-A621-D08F53800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96261" y="2989781"/>
            <a:ext cx="3088456" cy="38682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5">
            <a:extLst>
              <a:ext uri="{FF2B5EF4-FFF2-40B4-BE49-F238E27FC236}">
                <a16:creationId xmlns:a16="http://schemas.microsoft.com/office/drawing/2014/main" id="{28BC30FE-F87F-2F6B-4E08-1DCDB6849DC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70" r="2966"/>
          <a:stretch/>
        </p:blipFill>
        <p:spPr>
          <a:xfrm>
            <a:off x="4503006" y="3682306"/>
            <a:ext cx="2459976" cy="2500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241130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0</TotalTime>
  <Words>1</Words>
  <Application>Microsoft Office PowerPoint</Application>
  <PresentationFormat>Panorámica</PresentationFormat>
  <Paragraphs>1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Metropolitan</vt:lpstr>
      <vt:lpstr>CELEBRAMOS EL DÍA DE EUROPA</vt:lpstr>
      <vt:lpstr>¿QUÉ ES LA UNIÓN EUROPEA?</vt:lpstr>
      <vt:lpstr>¿POR QUÉ CELEBRAMOS EL DÍA DE EUROPA EL 9 DE MAYO?</vt:lpstr>
      <vt:lpstr>¿CÓMO VAMOS A CELEBRAR EL DÍA DE EUROPA?</vt:lpstr>
      <vt:lpstr>FELIZ DÍA DE EUROPA "UNIDA EN LA DIVERSIDAD"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</dc:title>
  <dc:creator/>
  <cp:lastModifiedBy/>
  <cp:revision>159</cp:revision>
  <dcterms:created xsi:type="dcterms:W3CDTF">2022-05-03T17:06:38Z</dcterms:created>
  <dcterms:modified xsi:type="dcterms:W3CDTF">2022-05-23T11:04:41Z</dcterms:modified>
</cp:coreProperties>
</file>