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sldIdLst>
    <p:sldId id="256" r:id="rId2"/>
    <p:sldId id="260" r:id="rId3"/>
    <p:sldId id="261" r:id="rId4"/>
    <p:sldId id="258" r:id="rId5"/>
    <p:sldId id="264" r:id="rId6"/>
    <p:sldId id="282" r:id="rId7"/>
    <p:sldId id="283" r:id="rId8"/>
    <p:sldId id="285" r:id="rId9"/>
    <p:sldId id="286" r:id="rId10"/>
    <p:sldId id="277" r:id="rId11"/>
    <p:sldId id="259" r:id="rId12"/>
    <p:sldId id="262" r:id="rId13"/>
    <p:sldId id="308" r:id="rId14"/>
    <p:sldId id="257" r:id="rId15"/>
    <p:sldId id="310" r:id="rId16"/>
    <p:sldId id="267" r:id="rId17"/>
    <p:sldId id="268" r:id="rId18"/>
    <p:sldId id="280" r:id="rId19"/>
    <p:sldId id="309" r:id="rId20"/>
    <p:sldId id="270" r:id="rId21"/>
    <p:sldId id="292" r:id="rId22"/>
    <p:sldId id="281" r:id="rId23"/>
    <p:sldId id="287" r:id="rId24"/>
    <p:sldId id="295" r:id="rId25"/>
    <p:sldId id="319" r:id="rId26"/>
    <p:sldId id="289" r:id="rId27"/>
    <p:sldId id="294" r:id="rId28"/>
    <p:sldId id="297" r:id="rId29"/>
    <p:sldId id="293" r:id="rId30"/>
    <p:sldId id="274" r:id="rId31"/>
    <p:sldId id="323" r:id="rId32"/>
    <p:sldId id="303" r:id="rId33"/>
    <p:sldId id="290" r:id="rId34"/>
    <p:sldId id="296" r:id="rId35"/>
    <p:sldId id="312" r:id="rId36"/>
    <p:sldId id="271" r:id="rId37"/>
    <p:sldId id="288" r:id="rId38"/>
    <p:sldId id="302" r:id="rId39"/>
    <p:sldId id="291" r:id="rId40"/>
    <p:sldId id="300" r:id="rId41"/>
    <p:sldId id="313" r:id="rId42"/>
    <p:sldId id="314" r:id="rId43"/>
    <p:sldId id="315" r:id="rId44"/>
    <p:sldId id="316" r:id="rId45"/>
    <p:sldId id="321" r:id="rId46"/>
    <p:sldId id="317" r:id="rId47"/>
    <p:sldId id="322" r:id="rId48"/>
    <p:sldId id="318" r:id="rId49"/>
    <p:sldId id="275" r:id="rId50"/>
    <p:sldId id="273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8C4E8-875D-496A-B20E-1A341BBFD467}" type="datetimeFigureOut">
              <a:rPr lang="es-ES" smtClean="0"/>
              <a:t>18/11/2021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98209-9B02-4429-9A36-32FEFE99B4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55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2 CuadroTexto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  <a:cs typeface="Mangal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8129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6083" name="2 CuadroTexto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  <a:cs typeface="Mangal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35751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8131" name="2 CuadroTexto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  <a:cs typeface="Mangal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99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2227" name="2 CuadroTexto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  <a:cs typeface="Mangal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/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4667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oiraeditorial.com/cacografico" TargetMode="External"/><Relationship Id="rId2" Type="http://schemas.openxmlformats.org/officeDocument/2006/relationships/hyperlink" Target="https://www.orientacionandujar.es/wp-content/uploads/2016/06/Diccionario-cacogr%C3%A1fico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ducacionlabs.es/diccionario-cacografico-primaria/" TargetMode="External"/><Relationship Id="rId4" Type="http://schemas.openxmlformats.org/officeDocument/2006/relationships/hyperlink" Target="https://www.orientacionandujar.es/2015/01/23/trabajamos-la-ortografia-fichero-cacografico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ctividadesdeinfantilyprimaria.com/2020/03/24/fichas-de-deletre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ageneseducativas.com/6-formas-convertir-dictado-una-actividad-amena-atractiva-tus-alumnosas/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boiraeditorial.com/wp-content/uploads/2016/06/Dominar-la-ortografia-el-secreto-para-ensenar-ortografia_Daniel-Gabarro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oiraeditorial.com/wp-content/uploads/2016/06/Dominar-la-ortografia-el-secreto-para-ensenar-ortografia_Daniel-Gabarro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roble.pntic.mec.es/~msanto1/ortografia/" TargetMode="External"/><Relationship Id="rId2" Type="http://schemas.openxmlformats.org/officeDocument/2006/relationships/hyperlink" Target="http://www.escuelaenlanube.com/recursos-para-el-aula-fichas-de-dificultades-ortografica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bloggdeelena.blogspot.com.es/2011/10/carteles-de-dificultades-ortograficas.html" TargetMode="External"/><Relationship Id="rId4" Type="http://schemas.openxmlformats.org/officeDocument/2006/relationships/hyperlink" Target="http://www.reglasdeortografia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itorialyalde.com/categoria.php?id=3" TargetMode="External"/><Relationship Id="rId2" Type="http://schemas.openxmlformats.org/officeDocument/2006/relationships/hyperlink" Target="https://repositori.upf.edu/bitstream/handle/10230/21268/Cassany_TR_2.pdf?sequence=1&amp;isAllowed=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Seminario</a:t>
            </a:r>
            <a:br>
              <a:rPr lang="es-ES" dirty="0" smtClean="0"/>
            </a:br>
            <a:r>
              <a:rPr lang="es-ES" dirty="0" smtClean="0"/>
              <a:t>Ortografía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CFIE, NOVIEMBRE 2021</a:t>
            </a:r>
          </a:p>
          <a:p>
            <a:r>
              <a:rPr lang="es-ES" dirty="0" smtClean="0"/>
              <a:t>Débora Rascón Estébanez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61" y="5703632"/>
            <a:ext cx="32575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0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En la escuela se ha ido enseñando…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2229" y="2206534"/>
            <a:ext cx="9601200" cy="3581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s-ES" dirty="0">
                <a:latin typeface="Arial"/>
              </a:rPr>
              <a:t>repetición insistente de vocablos dudosos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smtClean="0">
                <a:latin typeface="Arial"/>
              </a:rPr>
              <a:t>memorización </a:t>
            </a:r>
            <a:r>
              <a:rPr lang="es-ES" dirty="0">
                <a:latin typeface="Arial"/>
              </a:rPr>
              <a:t>de reglas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smtClean="0">
                <a:latin typeface="Arial"/>
              </a:rPr>
              <a:t>llenar </a:t>
            </a:r>
            <a:r>
              <a:rPr lang="es-ES" dirty="0">
                <a:latin typeface="Arial"/>
              </a:rPr>
              <a:t>espacio en blanco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smtClean="0">
                <a:latin typeface="Arial"/>
              </a:rPr>
              <a:t>segmentar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smtClean="0">
                <a:latin typeface="Arial"/>
              </a:rPr>
              <a:t>DICTADOS</a:t>
            </a: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endParaRPr lang="es-E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s-ES" dirty="0">
                <a:latin typeface="Arial"/>
              </a:rPr>
              <a:t>Y esto da lugar a:</a:t>
            </a:r>
            <a:endParaRPr lang="es-ES" dirty="0"/>
          </a:p>
          <a:p>
            <a:pPr algn="ctr">
              <a:lnSpc>
                <a:spcPct val="100000"/>
              </a:lnSpc>
            </a:pPr>
            <a:r>
              <a:rPr lang="es-ES" dirty="0" smtClean="0">
                <a:latin typeface="Arial"/>
              </a:rPr>
              <a:t>fracaso</a:t>
            </a:r>
            <a:endParaRPr lang="es-ES" dirty="0"/>
          </a:p>
          <a:p>
            <a:pPr algn="ctr">
              <a:lnSpc>
                <a:spcPct val="100000"/>
              </a:lnSpc>
            </a:pPr>
            <a:r>
              <a:rPr lang="es-ES" dirty="0" smtClean="0">
                <a:latin typeface="Arial"/>
              </a:rPr>
              <a:t>aburrimiento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29" y="1964327"/>
            <a:ext cx="5625329" cy="252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3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hacemos ante la falta ortográfica?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Bodoni MT Black" panose="02070A03080606020203" pitchFamily="18" charset="0"/>
                <a:ea typeface="Arial Unicode MS" pitchFamily="2"/>
                <a:cs typeface="Arial Unicode MS" pitchFamily="2"/>
              </a:rPr>
              <a:t>Penalizar  </a:t>
            </a:r>
            <a:r>
              <a:rPr lang="es-ES" dirty="0">
                <a:solidFill>
                  <a:srgbClr val="000000"/>
                </a:solidFill>
                <a:latin typeface="Wingdings" pitchFamily="34"/>
                <a:ea typeface="Wingdings" pitchFamily="2"/>
                <a:cs typeface="Wingdings" pitchFamily="2"/>
              </a:rPr>
              <a:t>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motivación, …</a:t>
            </a:r>
          </a:p>
          <a:p>
            <a:pPr marL="228600" indent="-22860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tabLst>
                <a:tab pos="228600" algn="l"/>
                <a:tab pos="677519" algn="l"/>
                <a:tab pos="1126799" algn="l"/>
                <a:tab pos="1576080" algn="l"/>
                <a:tab pos="2025360" algn="l"/>
                <a:tab pos="2474640" algn="l"/>
                <a:tab pos="2923920" algn="l"/>
                <a:tab pos="3373200" algn="l"/>
                <a:tab pos="3822480" algn="l"/>
                <a:tab pos="4271759" algn="l"/>
                <a:tab pos="4721040" algn="l"/>
                <a:tab pos="5170319" algn="l"/>
                <a:tab pos="5619600" algn="l"/>
                <a:tab pos="6068880" algn="l"/>
                <a:tab pos="6518160" algn="l"/>
                <a:tab pos="6967440" algn="l"/>
                <a:tab pos="7416720" algn="l"/>
                <a:tab pos="7866000" algn="l"/>
                <a:tab pos="8315279" algn="l"/>
                <a:tab pos="8764560" algn="l"/>
                <a:tab pos="9213840" algn="l"/>
              </a:tabLst>
              <a:defRPr/>
            </a:pPr>
            <a:endParaRPr lang="es-ES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 marL="228600" indent="-22860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tabLst>
                <a:tab pos="228600" algn="l"/>
                <a:tab pos="677519" algn="l"/>
                <a:tab pos="1126799" algn="l"/>
                <a:tab pos="1576080" algn="l"/>
                <a:tab pos="2025360" algn="l"/>
                <a:tab pos="2474640" algn="l"/>
                <a:tab pos="2923920" algn="l"/>
                <a:tab pos="3373200" algn="l"/>
                <a:tab pos="3822480" algn="l"/>
                <a:tab pos="4271759" algn="l"/>
                <a:tab pos="4721040" algn="l"/>
                <a:tab pos="5170319" algn="l"/>
                <a:tab pos="5619600" algn="l"/>
                <a:tab pos="6068880" algn="l"/>
                <a:tab pos="6518160" algn="l"/>
                <a:tab pos="6967440" algn="l"/>
                <a:tab pos="7416720" algn="l"/>
                <a:tab pos="7866000" algn="l"/>
                <a:tab pos="8315279" algn="l"/>
                <a:tab pos="8764560" algn="l"/>
                <a:tab pos="9213840" algn="l"/>
              </a:tabLst>
              <a:defRPr/>
            </a:pPr>
            <a:endParaRPr lang="es-ES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Bodoni MT Black" panose="02070A03080606020203" pitchFamily="18" charset="0"/>
                <a:ea typeface="Arial Unicode MS" pitchFamily="2"/>
                <a:cs typeface="Arial Unicode MS" pitchFamily="2"/>
              </a:rPr>
              <a:t>Analizar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por qué ha ocurrido esa </a:t>
            </a:r>
            <a:r>
              <a:rPr lang="es-ES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falta.</a:t>
            </a:r>
            <a:endParaRPr lang="es-ES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37" y="4018008"/>
            <a:ext cx="5679984" cy="283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Las reglas de ortografía…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57" y="1512433"/>
            <a:ext cx="6983731" cy="52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143250" y="4049486"/>
            <a:ext cx="7157600" cy="2081892"/>
          </a:xfrm>
        </p:spPr>
        <p:txBody>
          <a:bodyPr/>
          <a:lstStyle/>
          <a:p>
            <a:pPr marL="0" indent="0"/>
            <a: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  <a:t/>
            </a:r>
            <a:b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r>
              <a:rPr lang="es-ES" sz="2800" dirty="0">
                <a:solidFill>
                  <a:srgbClr val="7030A0"/>
                </a:solidFill>
                <a:latin typeface="Britannic Bold" panose="020B0903060703020204" pitchFamily="34" charset="0"/>
              </a:rPr>
              <a:t/>
            </a:r>
            <a:br>
              <a:rPr lang="es-ES" sz="2800" dirty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  <a:t/>
            </a:r>
            <a:b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r>
              <a:rPr lang="es-ES" sz="2800" dirty="0">
                <a:solidFill>
                  <a:srgbClr val="7030A0"/>
                </a:solidFill>
                <a:latin typeface="Britannic Bold" panose="020B0903060703020204" pitchFamily="34" charset="0"/>
              </a:rPr>
              <a:t/>
            </a:r>
            <a:br>
              <a:rPr lang="es-ES" sz="2800" dirty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  <a:t>Si continuamos aplicando los métodos que siempre hemos usado, obtendremos los resultados que siempre hemos obtenido.</a:t>
            </a:r>
            <a:br>
              <a:rPr lang="es-ES" sz="2800" dirty="0" smtClean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r>
              <a:rPr lang="es-ES" sz="2800" dirty="0" smtClean="0"/>
              <a:t>(</a:t>
            </a:r>
            <a:r>
              <a:rPr lang="es-ES" sz="2800" dirty="0" err="1" smtClean="0"/>
              <a:t>Gabarró</a:t>
            </a:r>
            <a:r>
              <a:rPr lang="es-ES" sz="2800" dirty="0" smtClean="0"/>
              <a:t>, 1996, p. 19)</a:t>
            </a:r>
            <a:r>
              <a:rPr lang="es-ES" sz="2800" dirty="0"/>
              <a:t/>
            </a:r>
            <a:br>
              <a:rPr lang="es-ES" sz="2800" dirty="0"/>
            </a:br>
            <a:r>
              <a:rPr lang="es-ES" dirty="0">
                <a:solidFill>
                  <a:srgbClr val="7030A0"/>
                </a:solidFill>
                <a:latin typeface="Britannic Bold" panose="020B0903060703020204" pitchFamily="34" charset="0"/>
              </a:rPr>
              <a:t/>
            </a:r>
            <a:br>
              <a:rPr lang="es-ES" dirty="0">
                <a:solidFill>
                  <a:srgbClr val="7030A0"/>
                </a:solidFill>
                <a:latin typeface="Britannic Bold" panose="020B0903060703020204" pitchFamily="34" charset="0"/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189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Fases ortográficas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es-ES" altLang="es-ES" b="1" dirty="0" smtClean="0"/>
              <a:t>Ortografía natural (o “escritura fonética”). </a:t>
            </a:r>
            <a:r>
              <a:rPr lang="es-ES" altLang="es-ES" dirty="0" smtClean="0"/>
              <a:t>Hasta los 8 años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(*</a:t>
            </a:r>
            <a:r>
              <a:rPr lang="es-ES" dirty="0" err="1" smtClean="0"/>
              <a:t>aora</a:t>
            </a:r>
            <a:r>
              <a:rPr lang="es-ES" dirty="0"/>
              <a:t>, *</a:t>
            </a:r>
            <a:r>
              <a:rPr lang="es-ES" dirty="0" err="1"/>
              <a:t>ai</a:t>
            </a:r>
            <a:r>
              <a:rPr lang="es-ES" dirty="0"/>
              <a:t>, etc.  </a:t>
            </a:r>
            <a:r>
              <a:rPr lang="es-ES" dirty="0" smtClean="0"/>
              <a:t>).</a:t>
            </a:r>
            <a:endParaRPr lang="es-ES" dirty="0"/>
          </a:p>
          <a:p>
            <a:pPr marL="0" indent="0">
              <a:buNone/>
            </a:pPr>
            <a:endParaRPr lang="es-ES" altLang="es-ES" dirty="0"/>
          </a:p>
          <a:p>
            <a:pPr marL="0" indent="0">
              <a:buNone/>
            </a:pPr>
            <a:r>
              <a:rPr lang="es-ES" altLang="es-ES" b="1" dirty="0"/>
              <a:t>2. </a:t>
            </a:r>
            <a:r>
              <a:rPr lang="es-ES" altLang="es-ES" b="1" dirty="0" smtClean="0"/>
              <a:t>Entre 8-12 años.</a:t>
            </a:r>
            <a:endParaRPr lang="es-ES" altLang="es-ES" b="1" dirty="0"/>
          </a:p>
          <a:p>
            <a:pPr marL="0" indent="0">
              <a:buNone/>
            </a:pPr>
            <a:r>
              <a:rPr lang="es-ES" altLang="es-ES" dirty="0" smtClean="0"/>
              <a:t>Etapa de operaciones concretas -&gt; capacidad para almacenar más vocabulario. </a:t>
            </a:r>
          </a:p>
          <a:p>
            <a:pPr marL="0" indent="0">
              <a:buNone/>
            </a:pPr>
            <a:r>
              <a:rPr lang="es-ES" altLang="es-ES" dirty="0" smtClean="0"/>
              <a:t>No es aconsejable introducir reglas abstractas.</a:t>
            </a:r>
            <a:endParaRPr lang="es-ES" altLang="es-ES" dirty="0"/>
          </a:p>
          <a:p>
            <a:pPr marL="0" indent="0">
              <a:buNone/>
            </a:pPr>
            <a:r>
              <a:rPr lang="es-ES" altLang="es-ES" b="1" dirty="0"/>
              <a:t>3. </a:t>
            </a:r>
            <a:r>
              <a:rPr lang="es-ES" altLang="es-ES" b="1" dirty="0" smtClean="0"/>
              <a:t>A partir de los 12 años.</a:t>
            </a:r>
            <a:endParaRPr lang="es-ES" altLang="es-ES" b="1" dirty="0"/>
          </a:p>
          <a:p>
            <a:pPr marL="0" indent="0">
              <a:buNone/>
            </a:pPr>
            <a:r>
              <a:rPr lang="es-ES" dirty="0" smtClean="0"/>
              <a:t>Ampliar vocabulario.</a:t>
            </a:r>
          </a:p>
          <a:p>
            <a:pPr marL="0" indent="0">
              <a:buNone/>
            </a:pPr>
            <a:r>
              <a:rPr lang="es-ES" dirty="0" smtClean="0"/>
              <a:t>Introducción de aspectos gramaticales relacionados con la ortografía.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393" y="179070"/>
            <a:ext cx="2438807" cy="243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Fases ortográficas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s-ES" altLang="es-ES" b="1" dirty="0" smtClean="0"/>
              <a:t>Ortografía natural </a:t>
            </a:r>
          </a:p>
          <a:p>
            <a:pPr marL="0" indent="0">
              <a:buNone/>
            </a:pPr>
            <a:r>
              <a:rPr lang="es-ES" dirty="0" smtClean="0"/>
              <a:t>(*</a:t>
            </a:r>
            <a:r>
              <a:rPr lang="es-ES" dirty="0" err="1" smtClean="0"/>
              <a:t>koche</a:t>
            </a:r>
            <a:r>
              <a:rPr lang="es-ES" dirty="0" smtClean="0"/>
              <a:t>, *</a:t>
            </a:r>
            <a:r>
              <a:rPr lang="es-ES" dirty="0" err="1" smtClean="0"/>
              <a:t>linia</a:t>
            </a:r>
            <a:r>
              <a:rPr lang="es-ES" dirty="0" smtClean="0"/>
              <a:t>, </a:t>
            </a:r>
            <a:r>
              <a:rPr lang="es-ES" dirty="0" smtClean="0"/>
              <a:t>etc. ).</a:t>
            </a:r>
            <a:endParaRPr lang="es-ES" dirty="0"/>
          </a:p>
          <a:p>
            <a:pPr marL="0" indent="0">
              <a:buNone/>
            </a:pPr>
            <a:endParaRPr lang="es-ES" altLang="es-ES" dirty="0"/>
          </a:p>
          <a:p>
            <a:pPr marL="0" indent="0">
              <a:buNone/>
            </a:pPr>
            <a:r>
              <a:rPr lang="es-ES" altLang="es-ES" b="1" dirty="0"/>
              <a:t>2. Ortografía </a:t>
            </a:r>
            <a:r>
              <a:rPr lang="es-ES" altLang="es-ES" b="1" dirty="0" smtClean="0"/>
              <a:t>arbitraria</a:t>
            </a:r>
            <a:endParaRPr lang="es-ES" altLang="es-ES" b="1" dirty="0"/>
          </a:p>
          <a:p>
            <a:pPr marL="0" indent="0">
              <a:buNone/>
            </a:pPr>
            <a:r>
              <a:rPr lang="es-ES" altLang="es-ES" dirty="0" smtClean="0"/>
              <a:t>(B/v; g/j,…)</a:t>
            </a:r>
          </a:p>
          <a:p>
            <a:pPr marL="0" indent="0">
              <a:buNone/>
            </a:pPr>
            <a:endParaRPr lang="es-ES" altLang="es-ES" dirty="0"/>
          </a:p>
          <a:p>
            <a:pPr marL="0" indent="0">
              <a:buNone/>
            </a:pPr>
            <a:r>
              <a:rPr lang="es-ES" altLang="es-ES" b="1" dirty="0"/>
              <a:t>3. Ortografía </a:t>
            </a:r>
            <a:r>
              <a:rPr lang="es-ES" altLang="es-ES" b="1" dirty="0" smtClean="0"/>
              <a:t>reglada</a:t>
            </a:r>
            <a:endParaRPr lang="es-ES" altLang="es-ES" b="1" dirty="0"/>
          </a:p>
          <a:p>
            <a:pPr marL="0" indent="0">
              <a:buNone/>
            </a:pPr>
            <a:r>
              <a:rPr lang="es-ES" dirty="0" smtClean="0"/>
              <a:t>(*</a:t>
            </a:r>
            <a:r>
              <a:rPr lang="es-ES" dirty="0" err="1" smtClean="0"/>
              <a:t>herbir</a:t>
            </a:r>
            <a:r>
              <a:rPr lang="es-ES" dirty="0" smtClean="0"/>
              <a:t>; *crujir,….)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443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>
            <a:spLocks noChangeArrowheads="1"/>
          </p:cNvSpPr>
          <p:nvPr/>
        </p:nvSpPr>
        <p:spPr bwMode="auto">
          <a:xfrm>
            <a:off x="838091" y="365525"/>
            <a:ext cx="10514231" cy="132539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ctr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ES" sz="4400">
                <a:latin typeface="Calibri Light" panose="020F0302020204030204" pitchFamily="34" charset="0"/>
              </a:rPr>
              <a:t>La didáctica tradicional (reglada/transmisiva)</a:t>
            </a:r>
          </a:p>
        </p:txBody>
      </p:sp>
      <p:sp>
        <p:nvSpPr>
          <p:cNvPr id="40963" name="Text Box 2"/>
          <p:cNvSpPr>
            <a:spLocks noChangeArrowheads="1"/>
          </p:cNvSpPr>
          <p:nvPr/>
        </p:nvSpPr>
        <p:spPr bwMode="auto">
          <a:xfrm>
            <a:off x="838091" y="1825834"/>
            <a:ext cx="10514231" cy="4350771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endParaRPr lang="es-ES" altLang="es-ES"/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r>
              <a:rPr lang="es-ES" altLang="es-ES"/>
              <a:t>Intervención docente: explicación con ejemplos.</a:t>
            </a: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r>
              <a:rPr lang="es-ES" altLang="es-ES"/>
              <a:t>Ejercitación con actividades del libro.</a:t>
            </a:r>
          </a:p>
          <a:p>
            <a:pPr eaLnBrk="1" hangingPunct="1">
              <a:buClr>
                <a:srgbClr val="000000"/>
              </a:buClr>
              <a:buFontTx/>
              <a:buAutoNum type="arabicPeriod"/>
            </a:pPr>
            <a:r>
              <a:rPr lang="es-ES" altLang="es-ES"/>
              <a:t>Corrección</a:t>
            </a:r>
          </a:p>
          <a:p>
            <a:pPr marL="0" lvl="2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es-ES" altLang="es-ES" sz="2000">
                <a:solidFill>
                  <a:srgbClr val="000000"/>
                </a:solidFill>
                <a:latin typeface="Calibri" panose="020F0502020204030204" pitchFamily="34" charset="0"/>
              </a:rPr>
              <a:t>Supervisión del profesor</a:t>
            </a:r>
          </a:p>
          <a:p>
            <a:pPr marL="0" lvl="2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Calibri" panose="020F0502020204030204" pitchFamily="34" charset="0"/>
              <a:buChar char="-"/>
            </a:pPr>
            <a:r>
              <a:rPr lang="es-ES" altLang="es-ES" sz="2000">
                <a:solidFill>
                  <a:srgbClr val="000000"/>
                </a:solidFill>
                <a:latin typeface="Calibri" panose="020F0502020204030204" pitchFamily="34" charset="0"/>
              </a:rPr>
              <a:t>Individualizada/en común</a:t>
            </a:r>
          </a:p>
          <a:p>
            <a:pPr eaLnBrk="1" hangingPunct="1"/>
            <a:endParaRPr lang="es-ES" altLang="es-ES" sz="2000"/>
          </a:p>
        </p:txBody>
      </p:sp>
      <p:pic>
        <p:nvPicPr>
          <p:cNvPr id="4" name="Picture 2" descr="La influencia de las redes sociales sobre la ortografí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08" y="3247299"/>
            <a:ext cx="3155678" cy="315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>
            <a:spLocks noChangeArrowheads="1"/>
          </p:cNvSpPr>
          <p:nvPr/>
        </p:nvSpPr>
        <p:spPr bwMode="auto">
          <a:xfrm>
            <a:off x="838091" y="365525"/>
            <a:ext cx="10514231" cy="132539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ctr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ES" sz="4400">
                <a:latin typeface="Calibri Light" panose="020F0302020204030204" pitchFamily="34" charset="0"/>
              </a:rPr>
              <a:t>Respecto a la enseñanza de reglas…</a:t>
            </a:r>
          </a:p>
        </p:txBody>
      </p:sp>
      <p:sp>
        <p:nvSpPr>
          <p:cNvPr id="3" name="Text Box 2"/>
          <p:cNvSpPr/>
          <p:nvPr/>
        </p:nvSpPr>
        <p:spPr>
          <a:xfrm>
            <a:off x="838091" y="1825834"/>
            <a:ext cx="10514231" cy="43507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88" tIns="46794" rIns="89988" bIns="46794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Reglas sin excepciones (evitar confusiones)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Aplicación inductiva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Funcionales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Formulación adecuada para su edad</a:t>
            </a:r>
          </a:p>
          <a:p>
            <a:pPr marL="228577" indent="-228577">
              <a:lnSpc>
                <a:spcPct val="90000"/>
              </a:lnSpc>
              <a:spcBef>
                <a:spcPts val="998"/>
              </a:spcBef>
              <a:tabLst>
                <a:tab pos="228577" algn="l"/>
                <a:tab pos="677451" algn="l"/>
                <a:tab pos="1126686" algn="l"/>
                <a:tab pos="1575922" algn="l"/>
                <a:tab pos="2025157" algn="l"/>
                <a:tab pos="2474393" algn="l"/>
                <a:tab pos="2923628" algn="l"/>
                <a:tab pos="3372863" algn="l"/>
                <a:tab pos="3822098" algn="l"/>
                <a:tab pos="4271332" algn="l"/>
                <a:tab pos="4720568" algn="l"/>
                <a:tab pos="5169802" algn="l"/>
                <a:tab pos="5619038" algn="l"/>
                <a:tab pos="6068273" algn="l"/>
                <a:tab pos="6517508" algn="l"/>
                <a:tab pos="6966743" algn="l"/>
                <a:tab pos="7415978" algn="l"/>
                <a:tab pos="7865213" algn="l"/>
                <a:tab pos="8314447" algn="l"/>
                <a:tab pos="8763684" algn="l"/>
                <a:tab pos="9212919" algn="l"/>
              </a:tabLst>
              <a:defRPr/>
            </a:pPr>
            <a:endParaRPr lang="es-ES" sz="280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 marL="228577" indent="-228577">
              <a:lnSpc>
                <a:spcPct val="90000"/>
              </a:lnSpc>
              <a:spcBef>
                <a:spcPts val="998"/>
              </a:spcBef>
              <a:tabLst>
                <a:tab pos="228577" algn="l"/>
                <a:tab pos="677451" algn="l"/>
                <a:tab pos="1126686" algn="l"/>
                <a:tab pos="1575922" algn="l"/>
                <a:tab pos="2025157" algn="l"/>
                <a:tab pos="2474393" algn="l"/>
                <a:tab pos="2923628" algn="l"/>
                <a:tab pos="3372863" algn="l"/>
                <a:tab pos="3822098" algn="l"/>
                <a:tab pos="4271332" algn="l"/>
                <a:tab pos="4720568" algn="l"/>
                <a:tab pos="5169802" algn="l"/>
                <a:tab pos="5619038" algn="l"/>
                <a:tab pos="6068273" algn="l"/>
                <a:tab pos="6517508" algn="l"/>
                <a:tab pos="6966743" algn="l"/>
                <a:tab pos="7415978" algn="l"/>
                <a:tab pos="7865213" algn="l"/>
                <a:tab pos="8314447" algn="l"/>
                <a:tab pos="8763684" algn="l"/>
                <a:tab pos="9212919" algn="l"/>
              </a:tabLst>
              <a:defRPr/>
            </a:pPr>
            <a:r>
              <a:rPr lang="es-ES" sz="280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Pero debemos tener en cuenta que el 30% de los términos con dificultad ortográfica se estudian con las reglas.</a:t>
            </a:r>
          </a:p>
        </p:txBody>
      </p:sp>
    </p:spTree>
    <p:extLst>
      <p:ext uri="{BB962C8B-B14F-4D97-AF65-F5344CB8AC3E}">
        <p14:creationId xmlns:p14="http://schemas.microsoft.com/office/powerpoint/2010/main" val="37601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Reglas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es-ES" sz="3200" dirty="0">
                <a:latin typeface="Arial"/>
              </a:rPr>
              <a:t>Sin excepción</a:t>
            </a:r>
            <a:endParaRPr lang="es-ES" dirty="0"/>
          </a:p>
          <a:p>
            <a:pPr marL="530352" lvl="1" indent="0">
              <a:buSzPct val="75000"/>
              <a:buNone/>
            </a:pPr>
            <a:r>
              <a:rPr lang="es-ES" sz="2800" dirty="0">
                <a:latin typeface="Arial"/>
              </a:rPr>
              <a:t>- reglas caligráficas</a:t>
            </a:r>
            <a:endParaRPr lang="es-ES" dirty="0"/>
          </a:p>
          <a:p>
            <a:pPr marL="530352" lvl="1" indent="0">
              <a:buSzPct val="75000"/>
              <a:buNone/>
            </a:pPr>
            <a:r>
              <a:rPr lang="es-ES" sz="2800" dirty="0">
                <a:latin typeface="Arial"/>
              </a:rPr>
              <a:t>- regla fonética</a:t>
            </a:r>
            <a:endParaRPr lang="es-ES" dirty="0"/>
          </a:p>
          <a:p>
            <a:pPr marL="530352" lvl="1" indent="0">
              <a:buSzPct val="75000"/>
              <a:buNone/>
            </a:pPr>
            <a:r>
              <a:rPr lang="es-ES" sz="2800" dirty="0">
                <a:latin typeface="Arial"/>
              </a:rPr>
              <a:t>- reglas de morfemas</a:t>
            </a:r>
            <a:endParaRPr lang="es-ES" dirty="0"/>
          </a:p>
          <a:p>
            <a:pPr marL="530352" lvl="1" indent="0">
              <a:buSzPct val="75000"/>
              <a:buNone/>
            </a:pPr>
            <a:r>
              <a:rPr lang="es-ES" sz="2800" dirty="0">
                <a:latin typeface="Arial"/>
              </a:rPr>
              <a:t>-reglas de lexemas</a:t>
            </a:r>
            <a:endParaRPr lang="es-ES" dirty="0"/>
          </a:p>
          <a:p>
            <a:pPr>
              <a:buSzPct val="45000"/>
              <a:buFont typeface="StarSymbol"/>
              <a:buChar char=""/>
            </a:pPr>
            <a:r>
              <a:rPr lang="es-ES" sz="3200" dirty="0">
                <a:latin typeface="Arial"/>
              </a:rPr>
              <a:t>Con excepción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386" y="2839312"/>
            <a:ext cx="4816257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915128" y="391885"/>
            <a:ext cx="8361229" cy="4990011"/>
          </a:xfrm>
        </p:spPr>
        <p:txBody>
          <a:bodyPr/>
          <a:lstStyle/>
          <a:p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3200" dirty="0"/>
              <a:t/>
            </a:r>
            <a:br>
              <a:rPr lang="es-ES" sz="3200" dirty="0"/>
            </a:br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 smtClean="0">
                <a:solidFill>
                  <a:srgbClr val="7030A0"/>
                </a:solidFill>
              </a:rPr>
              <a:t>Cuantas más alternativas tenga el alumnado, mejores resultados obtendrá.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29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ortografía es…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  <a:latin typeface="Calibri"/>
              </a:rPr>
              <a:t>Conjunto de 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normas que regulan 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la escritura de una lengua. (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RAE)</a:t>
            </a:r>
            <a:endParaRPr lang="es-ES" dirty="0"/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  <a:latin typeface="Calibri"/>
              </a:rPr>
              <a:t>La parte de la gramática que establece los 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principios normativos para la recta escritura de las palabras 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de una lengua, su 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división a final de línea 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y el empleo de los 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signos de puntuación, la </a:t>
            </a:r>
            <a:r>
              <a:rPr lang="es-ES" b="1" dirty="0" err="1">
                <a:solidFill>
                  <a:srgbClr val="000000"/>
                </a:solidFill>
                <a:latin typeface="Calibri"/>
              </a:rPr>
              <a:t>atildación</a:t>
            </a:r>
            <a:r>
              <a:rPr lang="es-ES" b="1" dirty="0">
                <a:solidFill>
                  <a:srgbClr val="000000"/>
                </a:solidFill>
                <a:latin typeface="Calibri"/>
              </a:rPr>
              <a:t>, la mayúsculas, etc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. (Martínez de Sousa, 2004)</a:t>
            </a:r>
            <a:endParaRPr lang="es-ES" dirty="0"/>
          </a:p>
          <a:p>
            <a:pPr algn="just">
              <a:lnSpc>
                <a:spcPct val="90000"/>
              </a:lnSpc>
              <a:buFont typeface="Arial"/>
              <a:buChar char="•"/>
            </a:pPr>
            <a:r>
              <a:rPr lang="es-ES" dirty="0">
                <a:solidFill>
                  <a:srgbClr val="000000"/>
                </a:solidFill>
                <a:latin typeface="Calibri"/>
              </a:rPr>
              <a:t>La manera correcta de escribir las palabras (María 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Moliner)</a:t>
            </a:r>
            <a:endParaRPr lang="es-ES" dirty="0"/>
          </a:p>
          <a:p>
            <a:pPr>
              <a:lnSpc>
                <a:spcPct val="90000"/>
              </a:lnSpc>
            </a:pPr>
            <a:endParaRPr lang="es-ES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s-ES" b="1" dirty="0">
                <a:solidFill>
                  <a:srgbClr val="000000"/>
                </a:solidFill>
                <a:latin typeface="Calibri"/>
              </a:rPr>
              <a:t>ETIMOLOGÍA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: griego </a:t>
            </a:r>
            <a:r>
              <a:rPr lang="es-ES" i="1" dirty="0" err="1" smtClean="0">
                <a:solidFill>
                  <a:srgbClr val="000000"/>
                </a:solidFill>
                <a:latin typeface="Calibri"/>
              </a:rPr>
              <a:t>ortho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 (correcto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) </a:t>
            </a:r>
            <a:r>
              <a:rPr lang="es-ES" i="1" dirty="0" err="1" smtClean="0">
                <a:solidFill>
                  <a:srgbClr val="000000"/>
                </a:solidFill>
                <a:latin typeface="Calibri"/>
              </a:rPr>
              <a:t>graphía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s-ES" dirty="0">
                <a:solidFill>
                  <a:srgbClr val="000000"/>
                </a:solidFill>
                <a:latin typeface="Calibri"/>
              </a:rPr>
              <a:t>(</a:t>
            </a:r>
            <a:r>
              <a:rPr lang="es-ES" dirty="0" smtClean="0">
                <a:solidFill>
                  <a:srgbClr val="000000"/>
                </a:solidFill>
                <a:latin typeface="Calibri"/>
              </a:rPr>
              <a:t>escritura, dibujo)</a:t>
            </a:r>
            <a:endParaRPr lang="es-ES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 marL="0" indent="0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es-ES" dirty="0" smtClean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862" y="4467496"/>
            <a:ext cx="3348446" cy="22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3162369"/>
          </a:xfrm>
        </p:spPr>
        <p:txBody>
          <a:bodyPr/>
          <a:lstStyle/>
          <a:p>
            <a:r>
              <a:rPr lang="es-ES" altLang="es-ES" sz="4400" dirty="0">
                <a:solidFill>
                  <a:srgbClr val="7030A0"/>
                </a:solidFill>
                <a:latin typeface="Calibri Light" panose="020F0302020204030204" pitchFamily="34" charset="0"/>
                <a:ea typeface="Arial Unicode MS" pitchFamily="34" charset="-128"/>
              </a:rPr>
              <a:t>¿Por qué estudiar reglas de limitado uso y no se busca conocer el vocabulario usual?</a:t>
            </a:r>
            <a:endParaRPr lang="es-ES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Importancia de la pronunciación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Memoria auditiva.</a:t>
            </a:r>
          </a:p>
          <a:p>
            <a:r>
              <a:rPr lang="es-ES" dirty="0" smtClean="0"/>
              <a:t>Sonidos correctos.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426" y="1632857"/>
            <a:ext cx="7505699" cy="50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8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Inventario cacográfico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600200"/>
            <a:ext cx="9601200" cy="4267200"/>
          </a:xfrm>
        </p:spPr>
        <p:txBody>
          <a:bodyPr/>
          <a:lstStyle/>
          <a:p>
            <a:r>
              <a:rPr lang="es-ES" dirty="0">
                <a:latin typeface="Arial"/>
              </a:rPr>
              <a:t>Pequeños vocabularios </a:t>
            </a:r>
            <a:r>
              <a:rPr lang="es-ES" dirty="0" smtClean="0">
                <a:latin typeface="Arial"/>
              </a:rPr>
              <a:t>en </a:t>
            </a:r>
            <a:r>
              <a:rPr lang="es-ES" dirty="0">
                <a:latin typeface="Arial"/>
              </a:rPr>
              <a:t>el que cada hablante anota las palabras en las que ha tenido dudas o ha cometido errores al escribir</a:t>
            </a:r>
            <a:r>
              <a:rPr lang="es-ES" dirty="0" smtClean="0">
                <a:latin typeface="Arial"/>
              </a:rPr>
              <a:t>.</a:t>
            </a:r>
          </a:p>
          <a:p>
            <a:r>
              <a:rPr lang="es-ES" dirty="0" smtClean="0">
                <a:latin typeface="Arial"/>
              </a:rPr>
              <a:t>Presenta ventajas tanto para el alumnado como para el docente.</a:t>
            </a:r>
          </a:p>
          <a:p>
            <a:pPr marL="0" indent="0">
              <a:buNone/>
            </a:pPr>
            <a:endParaRPr lang="es-ES" dirty="0" smtClean="0">
              <a:latin typeface="Arial"/>
            </a:endParaRPr>
          </a:p>
          <a:p>
            <a:r>
              <a:rPr lang="es-ES" dirty="0" smtClean="0">
                <a:latin typeface="Arial"/>
              </a:rPr>
              <a:t>Caja/sobres con las palabras, y en parejas se preguntan ese vocabulario (ej.: ¿barco se escribe con b o con v? Deletrea…</a:t>
            </a:r>
          </a:p>
          <a:p>
            <a:r>
              <a:rPr lang="es-ES" dirty="0" smtClean="0">
                <a:latin typeface="Arial"/>
              </a:rPr>
              <a:t>Tabla para ver la progresión.</a:t>
            </a:r>
          </a:p>
          <a:p>
            <a:r>
              <a:rPr lang="es-ES" dirty="0" smtClean="0">
                <a:latin typeface="Arial"/>
              </a:rPr>
              <a:t>Hay muchos ejemplos en internet: </a:t>
            </a:r>
            <a:r>
              <a:rPr lang="es-ES" dirty="0" smtClean="0">
                <a:latin typeface="Arial"/>
                <a:hlinkClick r:id="rId2"/>
              </a:rPr>
              <a:t>diccionario cacográfico</a:t>
            </a:r>
            <a:r>
              <a:rPr lang="es-ES" dirty="0" smtClean="0">
                <a:latin typeface="Arial"/>
              </a:rPr>
              <a:t>,</a:t>
            </a:r>
          </a:p>
          <a:p>
            <a:pPr marL="0" indent="0">
              <a:buNone/>
            </a:pPr>
            <a:r>
              <a:rPr lang="es-ES" dirty="0">
                <a:latin typeface="Arial"/>
              </a:rPr>
              <a:t>c</a:t>
            </a:r>
            <a:r>
              <a:rPr lang="es-ES" dirty="0" smtClean="0">
                <a:latin typeface="Arial"/>
              </a:rPr>
              <a:t>on </a:t>
            </a:r>
            <a:r>
              <a:rPr lang="es-ES" dirty="0" smtClean="0">
                <a:latin typeface="Arial"/>
                <a:hlinkClick r:id="rId3"/>
              </a:rPr>
              <a:t>tarjetas preparadas</a:t>
            </a:r>
            <a:r>
              <a:rPr lang="es-ES" dirty="0" smtClean="0">
                <a:latin typeface="Arial"/>
              </a:rPr>
              <a:t>, </a:t>
            </a:r>
            <a:r>
              <a:rPr lang="es-ES" dirty="0" smtClean="0">
                <a:latin typeface="Arial"/>
                <a:hlinkClick r:id="rId4"/>
              </a:rPr>
              <a:t>ficheros</a:t>
            </a:r>
            <a:r>
              <a:rPr lang="es-ES" dirty="0" smtClean="0">
                <a:latin typeface="Arial"/>
              </a:rPr>
              <a:t>, </a:t>
            </a:r>
            <a:r>
              <a:rPr lang="es-ES" dirty="0" err="1" smtClean="0">
                <a:latin typeface="Arial"/>
                <a:hlinkClick r:id="rId5"/>
              </a:rPr>
              <a:t>flipbook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799" y="4455658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Deletreo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>
                <a:hlinkClick r:id="rId2"/>
              </a:rPr>
              <a:t> Tarjetas</a:t>
            </a:r>
            <a:endParaRPr lang="es-ES" dirty="0">
              <a:hlinkClick r:id="rId2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66" y="2556539"/>
            <a:ext cx="6521903" cy="37004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71" y="3101830"/>
            <a:ext cx="3810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6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Dictado 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Variar el tipo de texto que se va a dictar.</a:t>
            </a:r>
          </a:p>
          <a:p>
            <a:r>
              <a:rPr lang="es-ES" dirty="0" smtClean="0"/>
              <a:t>Variar la forma de presentar el dictado (colgado en una pared, texto con huecos,…).</a:t>
            </a:r>
          </a:p>
          <a:p>
            <a:r>
              <a:rPr lang="es-ES" dirty="0" smtClean="0"/>
              <a:t>Variar la interacción y los papeles (en parejas, grupos,…).</a:t>
            </a:r>
          </a:p>
          <a:p>
            <a:r>
              <a:rPr lang="es-ES" dirty="0" smtClean="0"/>
              <a:t>PASOS:</a:t>
            </a:r>
          </a:p>
          <a:p>
            <a:pPr lvl="1"/>
            <a:r>
              <a:rPr lang="es-ES" dirty="0" smtClean="0"/>
              <a:t>Explicar el tema del dictado.</a:t>
            </a:r>
          </a:p>
          <a:p>
            <a:pPr lvl="1"/>
            <a:r>
              <a:rPr lang="es-ES" dirty="0" smtClean="0"/>
              <a:t>Leerlo entero  y comprobar su comprensión.</a:t>
            </a:r>
          </a:p>
          <a:p>
            <a:pPr lvl="1"/>
            <a:r>
              <a:rPr lang="es-ES" dirty="0" smtClean="0"/>
              <a:t>Leer partes.</a:t>
            </a:r>
          </a:p>
          <a:p>
            <a:pPr lvl="1"/>
            <a:r>
              <a:rPr lang="es-ES" dirty="0" smtClean="0"/>
              <a:t>Releer el texto completo.</a:t>
            </a:r>
          </a:p>
          <a:p>
            <a:pPr lvl="1"/>
            <a:r>
              <a:rPr lang="es-ES" dirty="0" smtClean="0"/>
              <a:t>Lectura silenciosa por parte del alumnado.</a:t>
            </a:r>
          </a:p>
          <a:p>
            <a:pPr lvl="1"/>
            <a:r>
              <a:rPr lang="es-ES" dirty="0" smtClean="0"/>
              <a:t>Corrección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14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>
            <a:spLocks noChangeArrowheads="1"/>
          </p:cNvSpPr>
          <p:nvPr/>
        </p:nvSpPr>
        <p:spPr bwMode="auto">
          <a:xfrm>
            <a:off x="839678" y="365525"/>
            <a:ext cx="10514231" cy="132539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ctr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ES" sz="4400" dirty="0">
                <a:latin typeface="Calibri Light" panose="020F0302020204030204" pitchFamily="34" charset="0"/>
              </a:rPr>
              <a:t>Respecto al dictado…</a:t>
            </a:r>
          </a:p>
        </p:txBody>
      </p:sp>
      <p:sp>
        <p:nvSpPr>
          <p:cNvPr id="47107" name="Text Box 2"/>
          <p:cNvSpPr>
            <a:spLocks noChangeArrowheads="1"/>
          </p:cNvSpPr>
          <p:nvPr/>
        </p:nvSpPr>
        <p:spPr bwMode="auto">
          <a:xfrm>
            <a:off x="839679" y="1681390"/>
            <a:ext cx="5157116" cy="82380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599476884 h 21600"/>
              <a:gd name="T4" fmla="*/ 2147483646 w 21600"/>
              <a:gd name="T5" fmla="*/ 1198953805 h 21600"/>
              <a:gd name="T6" fmla="*/ 0 w 21600"/>
              <a:gd name="T7" fmla="*/ 599476884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b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es-ES" altLang="es-ES" sz="2400" b="1"/>
              <a:t>Positivo</a:t>
            </a:r>
          </a:p>
        </p:txBody>
      </p:sp>
      <p:sp>
        <p:nvSpPr>
          <p:cNvPr id="47108" name="Text Box 3"/>
          <p:cNvSpPr>
            <a:spLocks noChangeArrowheads="1"/>
          </p:cNvSpPr>
          <p:nvPr/>
        </p:nvSpPr>
        <p:spPr bwMode="auto">
          <a:xfrm>
            <a:off x="839679" y="2505195"/>
            <a:ext cx="5157116" cy="368410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lang="es-ES" altLang="es-ES"/>
              <a:t>Atención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lang="es-ES" altLang="es-ES"/>
              <a:t>Adaptación a la norma ortográfica.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lang="es-ES" altLang="es-ES"/>
              <a:t>Siguen un ritmo.</a:t>
            </a:r>
          </a:p>
        </p:txBody>
      </p:sp>
      <p:sp>
        <p:nvSpPr>
          <p:cNvPr id="47109" name="Text Box 4"/>
          <p:cNvSpPr>
            <a:spLocks noChangeArrowheads="1"/>
          </p:cNvSpPr>
          <p:nvPr/>
        </p:nvSpPr>
        <p:spPr bwMode="auto">
          <a:xfrm>
            <a:off x="6171396" y="1681390"/>
            <a:ext cx="5182513" cy="82380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599476884 h 21600"/>
              <a:gd name="T4" fmla="*/ 2147483646 w 21600"/>
              <a:gd name="T5" fmla="*/ 1198953805 h 21600"/>
              <a:gd name="T6" fmla="*/ 0 w 21600"/>
              <a:gd name="T7" fmla="*/ 599476884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b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/>
            <a:r>
              <a:rPr lang="es-ES" altLang="es-ES" sz="2400" b="1"/>
              <a:t>Negativo</a:t>
            </a:r>
          </a:p>
        </p:txBody>
      </p:sp>
      <p:sp>
        <p:nvSpPr>
          <p:cNvPr id="47110" name="Text Box 5"/>
          <p:cNvSpPr>
            <a:spLocks noChangeArrowheads="1"/>
          </p:cNvSpPr>
          <p:nvPr/>
        </p:nvSpPr>
        <p:spPr bwMode="auto">
          <a:xfrm>
            <a:off x="6171396" y="2505195"/>
            <a:ext cx="5182513" cy="368410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lang="es-ES" altLang="es-ES"/>
              <a:t>Motivación si hay errores.</a:t>
            </a:r>
          </a:p>
          <a:p>
            <a:pPr eaLnBrk="1" hangingPunct="1">
              <a:buClr>
                <a:srgbClr val="000000"/>
              </a:buClr>
              <a:buFontTx/>
              <a:buChar char="•"/>
            </a:pPr>
            <a:r>
              <a:rPr lang="es-ES" altLang="es-ES"/>
              <a:t>Simplemente instrumento de evaluación (no al servicio del aprendizaje).</a:t>
            </a:r>
          </a:p>
        </p:txBody>
      </p:sp>
      <p:sp>
        <p:nvSpPr>
          <p:cNvPr id="47111" name="AutoShape 6"/>
          <p:cNvSpPr>
            <a:spLocks/>
          </p:cNvSpPr>
          <p:nvPr/>
        </p:nvSpPr>
        <p:spPr bwMode="auto">
          <a:xfrm>
            <a:off x="4593627" y="3548048"/>
            <a:ext cx="4677754" cy="3120619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89988" tIns="46794" rIns="89988" bIns="46794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2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Dictado (I)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Dictado por parejas</a:t>
            </a:r>
          </a:p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Dictado de secretario</a:t>
            </a:r>
          </a:p>
          <a:p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 smtClean="0"/>
              <a:t>Lectura a velocidad normal.</a:t>
            </a:r>
          </a:p>
          <a:p>
            <a:r>
              <a:rPr lang="es-ES" dirty="0" smtClean="0"/>
              <a:t>Alumnos toman notas.</a:t>
            </a:r>
          </a:p>
          <a:p>
            <a:r>
              <a:rPr lang="es-ES" dirty="0" smtClean="0"/>
              <a:t>Cooperativo: reconstruir el texto.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63" y="3164776"/>
            <a:ext cx="4702921" cy="35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Dictado (II)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Dictado telegráfico</a:t>
            </a:r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Dictar palabras llenas y sin flexión morfológica.</a:t>
            </a:r>
          </a:p>
          <a:p>
            <a:r>
              <a:rPr lang="es-ES" dirty="0" smtClean="0"/>
              <a:t>Alumno escribe la frase.</a:t>
            </a:r>
          </a:p>
          <a:p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Ejemplo: </a:t>
            </a:r>
            <a:r>
              <a:rPr lang="es-ES" i="1" dirty="0" smtClean="0"/>
              <a:t>Juan levantar dormido meter ducha encontrar agua fría.</a:t>
            </a:r>
            <a:endParaRPr lang="es-ES" i="1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Dictado memorístico</a:t>
            </a:r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algn="just"/>
            <a:r>
              <a:rPr lang="es-ES" dirty="0" smtClean="0"/>
              <a:t>Se da una hoja con el dictado, se tapa y el alumnado lo lee en un tiempo determinado.</a:t>
            </a:r>
          </a:p>
          <a:p>
            <a:pPr algn="just"/>
            <a:r>
              <a:rPr lang="es-ES" dirty="0" smtClean="0"/>
              <a:t>A continuación copia lo que recuerda.</a:t>
            </a:r>
          </a:p>
          <a:p>
            <a:r>
              <a:rPr lang="es-ES" dirty="0" smtClean="0"/>
              <a:t>Corrección automática.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773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Dictado (III)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Medio dictado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Profesor dicta una narración o presentación de un personaje.</a:t>
            </a:r>
          </a:p>
          <a:p>
            <a:pPr algn="just"/>
            <a:r>
              <a:rPr lang="es-ES" dirty="0" smtClean="0"/>
              <a:t>Escribe de vez en cuando libremente algunas </a:t>
            </a:r>
            <a:r>
              <a:rPr lang="es-ES" dirty="0"/>
              <a:t>frases ampliando o detallando algún aspecto de la historia. </a:t>
            </a:r>
            <a:endParaRPr lang="es-ES" dirty="0" smtClean="0"/>
          </a:p>
          <a:p>
            <a:pPr algn="just"/>
            <a:r>
              <a:rPr lang="es-ES" dirty="0" smtClean="0"/>
              <a:t>El </a:t>
            </a:r>
            <a:r>
              <a:rPr lang="es-ES" dirty="0"/>
              <a:t>docente puede indicar en qué parte deben ampliar la narración.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Dictado gramatical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 </a:t>
            </a:r>
            <a:r>
              <a:rPr lang="es-ES" dirty="0" smtClean="0"/>
              <a:t>El docente lee </a:t>
            </a:r>
            <a:r>
              <a:rPr lang="es-ES" dirty="0"/>
              <a:t>frases </a:t>
            </a:r>
            <a:r>
              <a:rPr lang="es-ES" dirty="0" smtClean="0"/>
              <a:t>sencillas.</a:t>
            </a:r>
          </a:p>
          <a:p>
            <a:pPr algn="just"/>
            <a:r>
              <a:rPr lang="es-ES" dirty="0" smtClean="0"/>
              <a:t>El </a:t>
            </a:r>
            <a:r>
              <a:rPr lang="es-ES" dirty="0"/>
              <a:t>alumnado deberá </a:t>
            </a:r>
            <a:r>
              <a:rPr lang="es-ES" dirty="0" smtClean="0"/>
              <a:t>transformarlas con </a:t>
            </a:r>
            <a:r>
              <a:rPr lang="es-ES" dirty="0"/>
              <a:t>las indicaciones que se habrán acordado. Por ejemplo, cambiar el género, el número, el tiempo verbal, etc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marL="0" indent="0">
              <a:buNone/>
            </a:pPr>
            <a:r>
              <a:rPr lang="es-ES" dirty="0" smtClean="0">
                <a:hlinkClick r:id="rId2"/>
              </a:rPr>
              <a:t>Ejemplos en tarjetas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80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Programación por i</a:t>
            </a:r>
            <a:r>
              <a:rPr lang="es-ES" dirty="0" smtClean="0"/>
              <a:t>nteligencias múltiples</a:t>
            </a:r>
            <a:endParaRPr lang="es-ES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906160"/>
              </p:ext>
            </p:extLst>
          </p:nvPr>
        </p:nvGraphicFramePr>
        <p:xfrm>
          <a:off x="3952726" y="1313945"/>
          <a:ext cx="6828608" cy="5544055"/>
        </p:xfrm>
        <a:graphic>
          <a:graphicData uri="http://schemas.openxmlformats.org/drawingml/2006/table">
            <a:tbl>
              <a:tblPr firstRow="1" firstCol="1" bandRow="1"/>
              <a:tblGrid>
                <a:gridCol w="1774916">
                  <a:extLst>
                    <a:ext uri="{9D8B030D-6E8A-4147-A177-3AD203B41FA5}">
                      <a16:colId xmlns:a16="http://schemas.microsoft.com/office/drawing/2014/main" val="1733135830"/>
                    </a:ext>
                  </a:extLst>
                </a:gridCol>
                <a:gridCol w="5053692">
                  <a:extLst>
                    <a:ext uri="{9D8B030D-6E8A-4147-A177-3AD203B41FA5}">
                      <a16:colId xmlns:a16="http://schemas.microsoft.com/office/drawing/2014/main" val="139612651"/>
                    </a:ext>
                  </a:extLst>
                </a:gridCol>
              </a:tblGrid>
              <a:tr h="4557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INTELIGENCIAS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E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656803"/>
                  </a:ext>
                </a:extLst>
              </a:tr>
              <a:tr h="9356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LINGÜÍSTICA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humor/chistes    ¿bromónimos?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Diario-agenda (mi ortografía)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Poesía: crear historias sobre ciertas letras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crear-narrar: crear historias sobre ciertas letras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 Vocabulario-aprender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868268"/>
                  </a:ext>
                </a:extLst>
              </a:tr>
              <a:tr h="748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LOGICO </a:t>
                      </a:r>
                      <a:endParaRPr lang="es-ES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MATEMATICA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Organizadores gráficos (Venn, mapa conceptual,…)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Juegos de lógica- crear puzles con un reto para encontrar un patrón escondido.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esquemas 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587710"/>
                  </a:ext>
                </a:extLst>
              </a:tr>
              <a:tr h="4989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CINESTÉSICO-CORPORAL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Gráfico </a:t>
                      </a:r>
                      <a:r>
                        <a:rPr lang="es-E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humano 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(pasitos adelante/atrás).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481731"/>
                  </a:ext>
                </a:extLst>
              </a:tr>
              <a:tr h="249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NATURALISTA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Simulación del mundo natural con palabras.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9032"/>
                  </a:ext>
                </a:extLst>
              </a:tr>
              <a:tr h="748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MUSICAL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Sonidos instrumentales (Tónico-átono)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Rap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Patrones rítmicos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Contar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61828"/>
                  </a:ext>
                </a:extLst>
              </a:tr>
              <a:tr h="7485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VISUAL ESPACIAL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Dibujar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Mapa mental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Collage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Esquemas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60354"/>
                  </a:ext>
                </a:extLst>
              </a:tr>
              <a:tr h="3742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INTRAPERSONAL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Concentración.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Metacognición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290311"/>
                  </a:ext>
                </a:extLst>
              </a:tr>
              <a:tr h="561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INTERPERSONAL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Cooperativo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Ofrecer </a:t>
                      </a:r>
                      <a:r>
                        <a:rPr lang="es-ES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feedback</a:t>
                      </a: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(redacciones)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Proyectos de grupo</a:t>
                      </a:r>
                    </a:p>
                  </a:txBody>
                  <a:tcPr marL="49538" marR="495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290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842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ortografía es importante porque…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contribuye al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fortalecimiento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de la unidad del idioma,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es un instrumento de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normalización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de la lengua,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permite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comprender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con exactitud lo que se lee,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forma parte de nuestro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patrimonio cultural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,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es un signo de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valor cultural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,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facilita la </a:t>
            </a:r>
            <a:r>
              <a:rPr lang="es-ES" b="1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exposición propia 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de lo que </a:t>
            </a:r>
            <a:r>
              <a:rPr lang="es-ES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se quiere </a:t>
            </a:r>
            <a:r>
              <a:rPr lang="es-ES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manifestar</a:t>
            </a:r>
            <a:r>
              <a:rPr lang="es-ES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606" y="4459915"/>
            <a:ext cx="3579222" cy="23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Infografías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8" y="2392363"/>
            <a:ext cx="57134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428750"/>
            <a:ext cx="53721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Infografías realizadas por el alumnado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53" y="1536750"/>
            <a:ext cx="7530281" cy="51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8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                         Paisajes con palabras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70" y="623055"/>
            <a:ext cx="3632156" cy="2706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705" y="1954734"/>
            <a:ext cx="3514725" cy="4686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06" y="2905125"/>
            <a:ext cx="53721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0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Ejercicios de ortografía: juegos (1)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Creados por:</a:t>
            </a:r>
          </a:p>
          <a:p>
            <a:pPr lvl="1"/>
            <a:r>
              <a:rPr lang="es-ES" dirty="0" smtClean="0"/>
              <a:t>Alumnado</a:t>
            </a:r>
          </a:p>
          <a:p>
            <a:pPr lvl="1"/>
            <a:r>
              <a:rPr lang="es-ES" dirty="0" smtClean="0"/>
              <a:t>Profesor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655" y="1723146"/>
            <a:ext cx="3448491" cy="50334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766459"/>
            <a:ext cx="2816678" cy="30795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41" y="1633670"/>
            <a:ext cx="3393759" cy="52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Ejercicios de ortografía: juegos (2)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397" y="1428750"/>
            <a:ext cx="5715000" cy="381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73" y="4349931"/>
            <a:ext cx="3344092" cy="25080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55" y="1295400"/>
            <a:ext cx="4938304" cy="34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Ejercicios de ortografía: </a:t>
            </a:r>
            <a:r>
              <a:rPr lang="es-ES" dirty="0" smtClean="0"/>
              <a:t>juegos (3)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14" y="3024152"/>
            <a:ext cx="3649436" cy="364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70" y="3097685"/>
            <a:ext cx="6553815" cy="357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35" y="1357277"/>
            <a:ext cx="29589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85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>
            <a:spLocks noChangeArrowheads="1"/>
          </p:cNvSpPr>
          <p:nvPr/>
        </p:nvSpPr>
        <p:spPr bwMode="auto">
          <a:xfrm>
            <a:off x="838091" y="365525"/>
            <a:ext cx="10514231" cy="132539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8" tIns="46794" rIns="89988" bIns="46794" anchor="ctr"/>
          <a:lstStyle>
            <a:lvl1pPr>
              <a:lnSpc>
                <a:spcPct val="90000"/>
              </a:lnSpc>
              <a:spcBef>
                <a:spcPts val="1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ES" sz="4400" dirty="0" smtClean="0">
                <a:latin typeface="Calibri Light" panose="020F0302020204030204" pitchFamily="34" charset="0"/>
              </a:rPr>
              <a:t>Ejercicios de ortografía</a:t>
            </a:r>
            <a:endParaRPr lang="es-ES" altLang="es-ES" sz="4400" dirty="0">
              <a:latin typeface="Calibri Light" panose="020F0302020204030204" pitchFamily="34" charset="0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838091" y="1690915"/>
            <a:ext cx="10514231" cy="43507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9988" tIns="46794" rIns="89988" bIns="46794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  Búsqueda </a:t>
            </a:r>
            <a:r>
              <a:rPr lang="es-ES" sz="2800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de regularidades y diferencias.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  Diccionario</a:t>
            </a:r>
            <a:r>
              <a:rPr lang="es-ES" sz="2800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.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  Construir </a:t>
            </a:r>
            <a:r>
              <a:rPr lang="es-ES" sz="2800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oraciones con los errores. (Contexto)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  Murales </a:t>
            </a:r>
            <a:r>
              <a:rPr lang="es-ES" sz="2800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(normas/ palabras difíciles</a:t>
            </a: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). “</a:t>
            </a:r>
            <a:r>
              <a:rPr lang="es-ES" sz="2800" dirty="0" err="1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Ortografiti</a:t>
            </a: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”</a:t>
            </a:r>
            <a:endParaRPr lang="es-ES" sz="2800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   Cuadernos </a:t>
            </a:r>
            <a:r>
              <a:rPr lang="es-ES" sz="2800" dirty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ortográficos personalizados</a:t>
            </a:r>
            <a:r>
              <a:rPr lang="es-ES" sz="2800" dirty="0" smtClean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ES" sz="2800" dirty="0">
                <a:latin typeface="Calibri" panose="020F0502020204030204" pitchFamily="34" charset="0"/>
                <a:ea typeface="Arial Unicode MS" pitchFamily="34" charset="-128"/>
              </a:rPr>
              <a:t>Seleccionar las palabras de uso frecuente, organizarlas por campos nocionales y por familias </a:t>
            </a:r>
            <a:r>
              <a:rPr lang="es-ES" altLang="es-ES" sz="2800" dirty="0" smtClean="0">
                <a:latin typeface="Calibri" panose="020F0502020204030204" pitchFamily="34" charset="0"/>
                <a:ea typeface="Arial Unicode MS" pitchFamily="34" charset="-128"/>
              </a:rPr>
              <a:t>léxicas.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ES" sz="2800" dirty="0" smtClean="0">
                <a:latin typeface="Calibri" panose="020F0502020204030204" pitchFamily="34" charset="0"/>
                <a:ea typeface="Arial Unicode MS" pitchFamily="34" charset="-128"/>
              </a:rPr>
              <a:t>Presentar </a:t>
            </a:r>
            <a:r>
              <a:rPr lang="es-ES" altLang="es-ES" sz="2800" dirty="0">
                <a:latin typeface="Calibri" panose="020F0502020204030204" pitchFamily="34" charset="0"/>
                <a:ea typeface="Arial Unicode MS" pitchFamily="34" charset="-128"/>
              </a:rPr>
              <a:t>palabras nuevas del mismo grupo para que las </a:t>
            </a:r>
            <a:r>
              <a:rPr lang="es-ES" altLang="es-ES" sz="2800" dirty="0" smtClean="0">
                <a:latin typeface="Calibri" panose="020F0502020204030204" pitchFamily="34" charset="0"/>
                <a:ea typeface="Arial Unicode MS" pitchFamily="34" charset="-128"/>
              </a:rPr>
              <a:t>escriba.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altLang="es-ES" sz="2800" dirty="0" smtClean="0">
                <a:latin typeface="Calibri" panose="020F0502020204030204" pitchFamily="34" charset="0"/>
                <a:ea typeface="Arial Unicode MS" pitchFamily="34" charset="-128"/>
              </a:rPr>
              <a:t>Trabajar </a:t>
            </a:r>
            <a:r>
              <a:rPr lang="es-ES" altLang="es-ES" sz="2800" dirty="0">
                <a:latin typeface="Calibri" panose="020F0502020204030204" pitchFamily="34" charset="0"/>
                <a:ea typeface="Arial Unicode MS" pitchFamily="34" charset="-128"/>
              </a:rPr>
              <a:t>las palabras de forma acumulativa.</a:t>
            </a:r>
          </a:p>
          <a:p>
            <a:pPr>
              <a:lnSpc>
                <a:spcPct val="90000"/>
              </a:lnSpc>
              <a:spcBef>
                <a:spcPts val="998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874" algn="l"/>
                <a:tab pos="898109" algn="l"/>
                <a:tab pos="1347345" algn="l"/>
                <a:tab pos="1796580" algn="l"/>
                <a:tab pos="2245815" algn="l"/>
                <a:tab pos="2695050" algn="l"/>
                <a:tab pos="3144286" algn="l"/>
                <a:tab pos="3593521" algn="l"/>
                <a:tab pos="4042755" algn="l"/>
                <a:tab pos="4491991" algn="l"/>
                <a:tab pos="4941225" algn="l"/>
                <a:tab pos="5390461" algn="l"/>
                <a:tab pos="5839696" algn="l"/>
                <a:tab pos="6288931" algn="l"/>
                <a:tab pos="6738166" algn="l"/>
                <a:tab pos="7187401" algn="l"/>
                <a:tab pos="7636636" algn="l"/>
                <a:tab pos="8085870" algn="l"/>
                <a:tab pos="8535106" algn="l"/>
                <a:tab pos="8984341" algn="l"/>
              </a:tabLst>
              <a:defRPr/>
            </a:pPr>
            <a:endParaRPr lang="es-ES" sz="2800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 marL="228577" indent="-228577">
              <a:lnSpc>
                <a:spcPct val="90000"/>
              </a:lnSpc>
              <a:spcBef>
                <a:spcPts val="998"/>
              </a:spcBef>
              <a:tabLst>
                <a:tab pos="228577" algn="l"/>
                <a:tab pos="677451" algn="l"/>
                <a:tab pos="1126686" algn="l"/>
                <a:tab pos="1575922" algn="l"/>
                <a:tab pos="2025157" algn="l"/>
                <a:tab pos="2474393" algn="l"/>
                <a:tab pos="2923628" algn="l"/>
                <a:tab pos="3372863" algn="l"/>
                <a:tab pos="3822098" algn="l"/>
                <a:tab pos="4271332" algn="l"/>
                <a:tab pos="4720568" algn="l"/>
                <a:tab pos="5169802" algn="l"/>
                <a:tab pos="5619038" algn="l"/>
                <a:tab pos="6068273" algn="l"/>
                <a:tab pos="6517508" algn="l"/>
                <a:tab pos="6966743" algn="l"/>
                <a:tab pos="7415978" algn="l"/>
                <a:tab pos="7865213" algn="l"/>
                <a:tab pos="8314447" algn="l"/>
                <a:tab pos="8763684" algn="l"/>
                <a:tab pos="9212919" algn="l"/>
              </a:tabLst>
              <a:defRPr/>
            </a:pPr>
            <a:endParaRPr lang="es-ES" sz="2800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</p:txBody>
      </p:sp>
      <p:sp>
        <p:nvSpPr>
          <p:cNvPr id="51204" name="AutoShape 3"/>
          <p:cNvSpPr>
            <a:spLocks/>
          </p:cNvSpPr>
          <p:nvPr/>
        </p:nvSpPr>
        <p:spPr bwMode="auto">
          <a:xfrm>
            <a:off x="8017419" y="4236933"/>
            <a:ext cx="4172994" cy="23968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wrap="none" lIns="89988" tIns="46794" rIns="89988" bIns="46794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4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Ortografía ideo-visual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smtClean="0"/>
              <a:t>Material original de la Editorial </a:t>
            </a:r>
            <a:r>
              <a:rPr lang="es-ES" dirty="0" err="1" smtClean="0"/>
              <a:t>Yalde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06" y="1594284"/>
            <a:ext cx="2748098" cy="31789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462" y="1331230"/>
            <a:ext cx="4514850" cy="3467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267325"/>
            <a:ext cx="5419725" cy="1428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105" y="2459519"/>
            <a:ext cx="3100251" cy="43984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44" y="252413"/>
            <a:ext cx="2433638" cy="198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1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64" y="3028995"/>
            <a:ext cx="4795566" cy="37956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22" y="3351847"/>
            <a:ext cx="6243678" cy="34728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766" y="205202"/>
            <a:ext cx="4480560" cy="29577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033" y="0"/>
            <a:ext cx="24003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3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6093" y="146957"/>
            <a:ext cx="9601200" cy="1485900"/>
          </a:xfrm>
        </p:spPr>
        <p:txBody>
          <a:bodyPr/>
          <a:lstStyle/>
          <a:p>
            <a:r>
              <a:rPr lang="es-ES" dirty="0" smtClean="0"/>
              <a:t>SIO: sistema de inteligencia ortográfica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645920"/>
            <a:ext cx="9601200" cy="3581400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SIO está basado en un código visual que dota de “vida” a aquellas letras que entrañan dificultades en nuestra lengua.</a:t>
            </a:r>
          </a:p>
          <a:p>
            <a:pPr algn="just"/>
            <a:r>
              <a:rPr lang="es-ES" dirty="0"/>
              <a:t>Está formado por </a:t>
            </a:r>
            <a:r>
              <a:rPr lang="es-ES" b="1" dirty="0"/>
              <a:t>doce personajes </a:t>
            </a:r>
            <a:r>
              <a:rPr lang="es-ES" dirty="0"/>
              <a:t>que se quedarán en la mente del </a:t>
            </a:r>
            <a:r>
              <a:rPr lang="es-ES" dirty="0" smtClean="0"/>
              <a:t>aprendiz.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196" y="3170903"/>
            <a:ext cx="5224301" cy="34068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70903"/>
            <a:ext cx="3716594" cy="29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49" y="1018902"/>
            <a:ext cx="8290988" cy="505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7928" y="195943"/>
            <a:ext cx="9601200" cy="1485900"/>
          </a:xfrm>
        </p:spPr>
        <p:txBody>
          <a:bodyPr/>
          <a:lstStyle/>
          <a:p>
            <a:r>
              <a:rPr lang="es-ES" dirty="0" smtClean="0"/>
              <a:t>SIO: sistema de inteligencia ortográfica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645920"/>
            <a:ext cx="9601200" cy="3581400"/>
          </a:xfrm>
        </p:spPr>
        <p:txBody>
          <a:bodyPr>
            <a:normAutofit/>
          </a:bodyPr>
          <a:lstStyle/>
          <a:p>
            <a:pPr algn="just"/>
            <a:r>
              <a:rPr lang="es-ES" dirty="0" smtClean="0"/>
              <a:t>El alumno observa con </a:t>
            </a:r>
            <a:r>
              <a:rPr lang="es-ES" dirty="0"/>
              <a:t>detenimiento las </a:t>
            </a:r>
            <a:r>
              <a:rPr lang="es-ES" b="1" dirty="0"/>
              <a:t>viñetas individuales </a:t>
            </a:r>
            <a:r>
              <a:rPr lang="es-ES" dirty="0"/>
              <a:t>(más pequeñas), para posteriormente retener en su mente el recuerdo de la lámina principal.</a:t>
            </a:r>
          </a:p>
          <a:p>
            <a:pPr algn="just"/>
            <a:r>
              <a:rPr lang="es-ES" dirty="0" smtClean="0"/>
              <a:t>Tras </a:t>
            </a:r>
            <a:r>
              <a:rPr lang="es-ES" dirty="0"/>
              <a:t>finalizar la fase de entrenamiento, cada vez que el alumno se encuentre una nueva palabra que le suponga alguna dificultad, deberá crear en su mente una imagen que la represente y </a:t>
            </a:r>
            <a:r>
              <a:rPr lang="es-ES" dirty="0" smtClean="0"/>
              <a:t>automáticamente asociarla </a:t>
            </a:r>
            <a:r>
              <a:rPr lang="es-ES" dirty="0"/>
              <a:t>con el personaje correspondiente.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92" y="3648327"/>
            <a:ext cx="4508232" cy="30289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059" y="3568311"/>
            <a:ext cx="4316361" cy="31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Método basado en la PNL (Programación Neuro</a:t>
            </a:r>
            <a:r>
              <a:rPr lang="es-ES" dirty="0"/>
              <a:t>l</a:t>
            </a:r>
            <a:r>
              <a:rPr lang="es-ES" dirty="0" smtClean="0"/>
              <a:t>ingüística)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Si continuamos aplicando los métodos que siempre hemos usado, obtendremos los resultados que siempre hemos obtenido.</a:t>
            </a:r>
          </a:p>
          <a:p>
            <a:r>
              <a:rPr lang="es-ES" dirty="0"/>
              <a:t>En cualquier situación escolar, el alumnado con mayor número de alternativas, será el que obtendrá mejores resultados.</a:t>
            </a:r>
          </a:p>
          <a:p>
            <a:r>
              <a:rPr lang="es-ES" dirty="0"/>
              <a:t>Estar decidido a mejorar. Sin motivación ni voluntad, no hay mejora posible.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111910" y="5867400"/>
            <a:ext cx="592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Gabarró</a:t>
            </a:r>
            <a:r>
              <a:rPr lang="es-ES" dirty="0" smtClean="0"/>
              <a:t>, D. y </a:t>
            </a:r>
            <a:r>
              <a:rPr lang="es-ES" dirty="0" err="1" smtClean="0"/>
              <a:t>Puigarnau</a:t>
            </a:r>
            <a:r>
              <a:rPr lang="es-ES" dirty="0" smtClean="0"/>
              <a:t>, C. (1996). </a:t>
            </a:r>
            <a:r>
              <a:rPr lang="es-ES" i="1" dirty="0" smtClean="0"/>
              <a:t>Nuevas estrategias para la enseñanza de la ortografía</a:t>
            </a:r>
            <a:r>
              <a:rPr lang="es-ES" dirty="0" smtClean="0"/>
              <a:t>. Ed. Aljibe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33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891" y="958079"/>
            <a:ext cx="1583427" cy="10405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90" y="2311990"/>
            <a:ext cx="1583427" cy="8982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90" y="3523653"/>
            <a:ext cx="1583427" cy="10667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890" y="4903756"/>
            <a:ext cx="1583427" cy="9442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8452" y="896453"/>
            <a:ext cx="1483314" cy="9454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451" y="2311990"/>
            <a:ext cx="1703653" cy="8982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657600" y="958079"/>
            <a:ext cx="17373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Recordar imágenes visuales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57749" y="2311990"/>
            <a:ext cx="17373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Imaginar imágenes visuales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757749" y="3523653"/>
            <a:ext cx="17373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Evocación</a:t>
            </a:r>
          </a:p>
          <a:p>
            <a:pPr algn="ctr"/>
            <a:r>
              <a:rPr lang="es-ES" dirty="0" smtClean="0"/>
              <a:t>auditiva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57749" y="4903756"/>
            <a:ext cx="17373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Creación</a:t>
            </a:r>
          </a:p>
          <a:p>
            <a:pPr algn="ctr"/>
            <a:r>
              <a:rPr lang="es-ES" dirty="0" smtClean="0"/>
              <a:t>auditiva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030789" y="1045991"/>
            <a:ext cx="173736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Al hablar con uno mismo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030789" y="2311990"/>
            <a:ext cx="173736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Conexión con emociones o sensaciones</a:t>
            </a:r>
            <a:endParaRPr lang="es-ES" dirty="0"/>
          </a:p>
        </p:txBody>
      </p:sp>
      <p:sp>
        <p:nvSpPr>
          <p:cNvPr id="17" name="Llamada de nube 16"/>
          <p:cNvSpPr/>
          <p:nvPr/>
        </p:nvSpPr>
        <p:spPr>
          <a:xfrm>
            <a:off x="6831874" y="3827417"/>
            <a:ext cx="3936275" cy="24950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Los movimientos inconscientes de los ojos muestran al observador a través de qué canal se está produciendo la información.</a:t>
            </a:r>
          </a:p>
        </p:txBody>
      </p:sp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1423852" y="-19935"/>
            <a:ext cx="9601200" cy="1485900"/>
          </a:xfrm>
        </p:spPr>
        <p:txBody>
          <a:bodyPr/>
          <a:lstStyle/>
          <a:p>
            <a:r>
              <a:rPr lang="es-ES" dirty="0"/>
              <a:t>Método basado en la PNL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90046" y="5981608"/>
            <a:ext cx="5073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Gabarró</a:t>
            </a:r>
            <a:r>
              <a:rPr lang="es-ES" dirty="0"/>
              <a:t>, D. y </a:t>
            </a:r>
            <a:r>
              <a:rPr lang="es-ES" dirty="0" err="1"/>
              <a:t>Puigarnau</a:t>
            </a:r>
            <a:r>
              <a:rPr lang="es-ES" dirty="0"/>
              <a:t>, C. (1996). </a:t>
            </a:r>
            <a:r>
              <a:rPr lang="es-ES" i="1" dirty="0"/>
              <a:t>Nuevas estrategias para la enseñanza de la ortografía</a:t>
            </a:r>
            <a:r>
              <a:rPr lang="es-ES" dirty="0"/>
              <a:t>. Ed. Aljibe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91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552" y="1636394"/>
            <a:ext cx="9157740" cy="140888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Método basado en la PNL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2210379" y="3462363"/>
            <a:ext cx="4645479" cy="24411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s-ES" dirty="0" smtClean="0"/>
              <a:t>Mejorar la memoria visual</a:t>
            </a:r>
          </a:p>
          <a:p>
            <a:pPr marL="342900" indent="-342900" algn="ctr">
              <a:buAutoNum type="arabicPeriod"/>
            </a:pPr>
            <a:r>
              <a:rPr lang="es-ES" dirty="0"/>
              <a:t> </a:t>
            </a:r>
            <a:r>
              <a:rPr lang="es-ES" dirty="0"/>
              <a:t>A</a:t>
            </a:r>
            <a:r>
              <a:rPr lang="es-ES" dirty="0" smtClean="0"/>
              <a:t>plicar </a:t>
            </a:r>
            <a:r>
              <a:rPr lang="es-ES" dirty="0" smtClean="0"/>
              <a:t>la memoria visual a la ortografía</a:t>
            </a:r>
          </a:p>
          <a:p>
            <a:pPr marL="342900" indent="-342900" algn="ctr">
              <a:buAutoNum type="arabicPeriod"/>
            </a:pPr>
            <a:r>
              <a:rPr lang="es-ES" dirty="0" smtClean="0"/>
              <a:t>Vincular la sensación de seguridad</a:t>
            </a:r>
          </a:p>
          <a:p>
            <a:pPr marL="342900" indent="-342900" algn="ctr">
              <a:buAutoNum type="arabicPeriod"/>
            </a:pPr>
            <a:r>
              <a:rPr lang="es-ES" dirty="0" smtClean="0"/>
              <a:t>Reforzar las sensaciones que producen las palabras bien y mal escritas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7624916" y="5648632"/>
            <a:ext cx="410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Gabarró</a:t>
            </a:r>
            <a:r>
              <a:rPr lang="es-ES" dirty="0"/>
              <a:t>, D. y </a:t>
            </a:r>
            <a:r>
              <a:rPr lang="es-ES" dirty="0" err="1"/>
              <a:t>Puigarnau</a:t>
            </a:r>
            <a:r>
              <a:rPr lang="es-ES" dirty="0"/>
              <a:t>, C. (1996). </a:t>
            </a:r>
            <a:r>
              <a:rPr lang="es-ES" i="1" dirty="0"/>
              <a:t>Nuevas estrategias para la enseñanza de la ortografía</a:t>
            </a:r>
            <a:r>
              <a:rPr lang="es-ES" dirty="0"/>
              <a:t>. Ed. Aljibe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155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7878534" y="636540"/>
            <a:ext cx="3838847" cy="589488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Método basado en la PNL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15 minutos diarios, 1-3 semanas</a:t>
            </a:r>
          </a:p>
          <a:p>
            <a:r>
              <a:rPr lang="es-ES" dirty="0" smtClean="0"/>
              <a:t>En parejas</a:t>
            </a:r>
          </a:p>
          <a:p>
            <a:r>
              <a:rPr lang="es-ES" dirty="0" smtClean="0"/>
              <a:t>Enseñar dos figuras (al azar)</a:t>
            </a:r>
          </a:p>
          <a:p>
            <a:r>
              <a:rPr lang="es-ES" dirty="0" smtClean="0"/>
              <a:t>Tiempo para visualizarlas</a:t>
            </a:r>
          </a:p>
          <a:p>
            <a:r>
              <a:rPr lang="es-ES" dirty="0" smtClean="0"/>
              <a:t>Preguntas acerca de ellas</a:t>
            </a:r>
          </a:p>
          <a:p>
            <a:pPr lvl="1"/>
            <a:r>
              <a:rPr lang="es-ES" dirty="0"/>
              <a:t>Sobre el color</a:t>
            </a:r>
          </a:p>
          <a:p>
            <a:pPr lvl="1"/>
            <a:r>
              <a:rPr lang="es-ES" dirty="0"/>
              <a:t>Sobre la forma y </a:t>
            </a:r>
            <a:r>
              <a:rPr lang="es-ES" dirty="0" smtClean="0"/>
              <a:t>situación</a:t>
            </a:r>
          </a:p>
          <a:p>
            <a:r>
              <a:rPr lang="es-ES" b="1" u="sng" dirty="0" smtClean="0"/>
              <a:t>Deletreo</a:t>
            </a:r>
            <a:r>
              <a:rPr lang="es-ES" dirty="0" smtClean="0"/>
              <a:t> al revés y normal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38516" y="5867400"/>
            <a:ext cx="527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Dominar la ortografía.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5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372" y="266349"/>
            <a:ext cx="6647469" cy="65916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54213" y="5867400"/>
            <a:ext cx="393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Gabarró</a:t>
            </a:r>
            <a:r>
              <a:rPr lang="es-ES" dirty="0"/>
              <a:t>, D. y </a:t>
            </a:r>
            <a:r>
              <a:rPr lang="es-ES" dirty="0" err="1"/>
              <a:t>Puigarnau</a:t>
            </a:r>
            <a:r>
              <a:rPr lang="es-ES" dirty="0"/>
              <a:t>, C. (1996). </a:t>
            </a:r>
            <a:r>
              <a:rPr lang="es-ES" i="1" dirty="0"/>
              <a:t>Nuevas estrategias para la enseñanza de la ortografía</a:t>
            </a:r>
            <a:r>
              <a:rPr lang="es-ES" dirty="0"/>
              <a:t>. Ed. Aljibe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9829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/>
          <a:stretch>
            <a:fillRect/>
          </a:stretch>
        </p:blipFill>
        <p:spPr>
          <a:xfrm>
            <a:off x="7554687" y="685800"/>
            <a:ext cx="4545873" cy="6100354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Método basado en la PNL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En parejas</a:t>
            </a:r>
          </a:p>
          <a:p>
            <a:r>
              <a:rPr lang="es-ES" dirty="0"/>
              <a:t>Enseñar tres figuras (al azar)</a:t>
            </a:r>
          </a:p>
          <a:p>
            <a:r>
              <a:rPr lang="es-ES" dirty="0"/>
              <a:t>Tiempo para visualizarlas</a:t>
            </a:r>
          </a:p>
          <a:p>
            <a:r>
              <a:rPr lang="es-ES" dirty="0"/>
              <a:t>Preguntas acerca de </a:t>
            </a:r>
            <a:r>
              <a:rPr lang="es-ES" dirty="0" smtClean="0"/>
              <a:t>ellas</a:t>
            </a:r>
          </a:p>
          <a:p>
            <a:pPr lvl="1"/>
            <a:r>
              <a:rPr lang="es-ES" dirty="0" smtClean="0"/>
              <a:t>Sobre el color </a:t>
            </a:r>
          </a:p>
          <a:p>
            <a:pPr lvl="1"/>
            <a:r>
              <a:rPr lang="es-ES" dirty="0" smtClean="0"/>
              <a:t>Sobre la situación</a:t>
            </a:r>
          </a:p>
          <a:p>
            <a:pPr marL="384048" lvl="1"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es-ES" b="1" i="0" u="sng" dirty="0"/>
              <a:t>Deletrea</a:t>
            </a:r>
            <a:r>
              <a:rPr lang="es-ES" i="0" dirty="0"/>
              <a:t> la palabra empezando por el final.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1600" y="5867400"/>
            <a:ext cx="530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/>
              </a:rPr>
              <a:t>Dominar la ortografía. El secreto para enseñar ortografía.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11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76" y="1609798"/>
            <a:ext cx="6048022" cy="480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81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Método basado en la </a:t>
            </a:r>
            <a:r>
              <a:rPr lang="es-ES" dirty="0" smtClean="0"/>
              <a:t>PNL: </a:t>
            </a:r>
            <a:br>
              <a:rPr lang="es-ES" dirty="0" smtClean="0"/>
            </a:br>
            <a:r>
              <a:rPr lang="es-ES" dirty="0" smtClean="0"/>
              <a:t>enseñanza individual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Palabra de pocas letras (2 al principio): proyectarla en “pantalla mágica” (puede visionarla con su color favorito).</a:t>
            </a:r>
          </a:p>
          <a:p>
            <a:r>
              <a:rPr lang="es-ES" dirty="0" smtClean="0"/>
              <a:t>La escribe con los dedos en el aire, y con la punta de la nariz.</a:t>
            </a:r>
          </a:p>
          <a:p>
            <a:r>
              <a:rPr lang="es-ES" dirty="0" smtClean="0"/>
              <a:t>Deletreo desde el final y desde el principio.</a:t>
            </a:r>
          </a:p>
          <a:p>
            <a:r>
              <a:rPr lang="es-ES" dirty="0" smtClean="0"/>
              <a:t>TAREA (optativa): fijarse en  palabras de libros, televisión,…, para después proyectarlas en su “pantalla” y deletrearlas.</a:t>
            </a:r>
          </a:p>
        </p:txBody>
      </p:sp>
    </p:spTree>
    <p:extLst>
      <p:ext uri="{BB962C8B-B14F-4D97-AF65-F5344CB8AC3E}">
        <p14:creationId xmlns:p14="http://schemas.microsoft.com/office/powerpoint/2010/main" val="78557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Webs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2"/>
              </a:rPr>
              <a:t>http://www.escuelaenlanube.com/recursos-para-el-aula-fichas-de-dificultades-ortograficas</a:t>
            </a:r>
            <a:r>
              <a:rPr lang="es-ES" dirty="0" smtClean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2"/>
              </a:rPr>
              <a:t>/</a:t>
            </a:r>
            <a:r>
              <a:rPr lang="es-ES" dirty="0" smtClean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</a:rPr>
              <a:t> </a:t>
            </a:r>
            <a:endParaRPr lang="es-ES" dirty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3"/>
              </a:rPr>
              <a:t>http://roble.pntic.mec.es/~msanto1/ortografia</a:t>
            </a:r>
            <a:r>
              <a:rPr lang="es-ES" dirty="0" smtClean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3"/>
              </a:rPr>
              <a:t>/</a:t>
            </a:r>
            <a:r>
              <a:rPr lang="es-ES" dirty="0" smtClean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</a:rPr>
              <a:t> </a:t>
            </a:r>
            <a:endParaRPr lang="es-ES" dirty="0">
              <a:solidFill>
                <a:srgbClr val="000000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4"/>
              </a:rPr>
              <a:t>http://</a:t>
            </a:r>
            <a:r>
              <a:rPr lang="es-ES" dirty="0" smtClean="0">
                <a:solidFill>
                  <a:srgbClr val="CCCCFF"/>
                </a:solidFill>
                <a:latin typeface="Calibri" pitchFamily="34"/>
                <a:ea typeface="Arial Unicode MS" pitchFamily="2"/>
                <a:cs typeface="Arial Unicode MS" pitchFamily="2"/>
                <a:hlinkClick r:id="rId4"/>
              </a:rPr>
              <a:t>www.reglasdeortografia.com/</a:t>
            </a:r>
            <a:endParaRPr lang="es-ES" dirty="0">
              <a:solidFill>
                <a:srgbClr val="CCCCFF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  <a:hlinkClick r:id="rId5"/>
              </a:rPr>
              <a:t>http</a:t>
            </a:r>
            <a:r>
              <a:rPr lang="es-ES" dirty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  <a:hlinkClick r:id="rId5"/>
              </a:rPr>
              <a:t>://</a:t>
            </a:r>
            <a:r>
              <a:rPr lang="es-ES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  <a:hlinkClick r:id="rId5"/>
              </a:rPr>
              <a:t>elbloggdeelena.blogspot.com.es/2011/10/carteles-de-dificultades-ortograficas.html</a:t>
            </a:r>
            <a:endParaRPr lang="es-ES" dirty="0" smtClean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https://redined.mecd.gob.es/xmlui/handle/11162/93721</a:t>
            </a:r>
            <a:endParaRPr lang="es-ES" dirty="0" smtClean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es-ES" dirty="0" smtClean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es-ES" dirty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pPr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lang="es-ES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Etc…</a:t>
            </a:r>
          </a:p>
          <a:p>
            <a:pPr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lang="es-ES" dirty="0">
              <a:solidFill>
                <a:srgbClr val="0563C1"/>
              </a:solidFill>
              <a:latin typeface="Calibri" pitchFamily="34"/>
              <a:ea typeface="Arial Unicode MS" pitchFamily="2"/>
              <a:cs typeface="Arial Unicode MS" pitchFamily="2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304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dice la ley?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sz="2400" b="1" dirty="0" smtClean="0"/>
              <a:t>Bloque IV: Conocimiento de la lengua</a:t>
            </a:r>
          </a:p>
          <a:p>
            <a:pPr marL="0" indent="0">
              <a:buNone/>
            </a:pPr>
            <a:endParaRPr lang="es-ES" sz="2400" b="1" dirty="0" smtClean="0"/>
          </a:p>
          <a:p>
            <a:pPr marL="0" indent="0" algn="ctr">
              <a:buNone/>
            </a:pPr>
            <a:r>
              <a:rPr lang="es-ES" sz="2400" dirty="0" smtClean="0"/>
              <a:t>“</a:t>
            </a:r>
            <a:r>
              <a:rPr lang="es-ES" sz="2400" dirty="0"/>
              <a:t>Se trata de </a:t>
            </a:r>
            <a:r>
              <a:rPr lang="es-ES" sz="2400" u="sng" dirty="0"/>
              <a:t>conocer</a:t>
            </a:r>
            <a:r>
              <a:rPr lang="es-ES" sz="2400" dirty="0"/>
              <a:t> las reglas gramaticales y ortográficas imprescindibles </a:t>
            </a:r>
            <a:r>
              <a:rPr lang="es-ES" sz="2400" dirty="0" smtClean="0"/>
              <a:t>para hablar</a:t>
            </a:r>
            <a:r>
              <a:rPr lang="es-ES" sz="2400" dirty="0"/>
              <a:t>, leer y escribir correctamente en todas las esferas de la </a:t>
            </a:r>
            <a:r>
              <a:rPr lang="es-ES" sz="2400" dirty="0" smtClean="0"/>
              <a:t>vida”.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577" y="4576083"/>
            <a:ext cx="2873828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428750"/>
            <a:ext cx="9601200" cy="4645742"/>
          </a:xfrm>
        </p:spPr>
        <p:txBody>
          <a:bodyPr>
            <a:noAutofit/>
          </a:bodyPr>
          <a:lstStyle/>
          <a:p>
            <a:endParaRPr lang="es-ES" altLang="es-ES" sz="1600" dirty="0"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s-ES" altLang="es-ES" sz="1600" dirty="0" err="1" smtClean="0">
                <a:latin typeface="Calibri" panose="020F0502020204030204" pitchFamily="34" charset="0"/>
                <a:ea typeface="Arial Unicode MS" pitchFamily="34" charset="-128"/>
              </a:rPr>
              <a:t>Badia</a:t>
            </a:r>
            <a:r>
              <a:rPr lang="es-ES" altLang="es-ES" sz="1600" dirty="0" smtClean="0">
                <a:latin typeface="Calibri" panose="020F0502020204030204" pitchFamily="34" charset="0"/>
                <a:ea typeface="Arial Unicode MS" pitchFamily="34" charset="-128"/>
              </a:rPr>
              <a:t>, D. y </a:t>
            </a:r>
            <a:r>
              <a:rPr lang="es-ES" altLang="es-ES" sz="1600" dirty="0" err="1" smtClean="0">
                <a:latin typeface="Calibri" panose="020F0502020204030204" pitchFamily="34" charset="0"/>
                <a:ea typeface="Arial Unicode MS" pitchFamily="34" charset="-128"/>
              </a:rPr>
              <a:t>Vilà</a:t>
            </a:r>
            <a:r>
              <a:rPr lang="es-ES" altLang="es-ES" sz="1600" dirty="0" smtClean="0">
                <a:latin typeface="Calibri" panose="020F0502020204030204" pitchFamily="34" charset="0"/>
                <a:ea typeface="Arial Unicode MS" pitchFamily="34" charset="-128"/>
              </a:rPr>
              <a:t>, M. (2009). Juegos de expresión oral y escrita. Ed. </a:t>
            </a:r>
            <a:r>
              <a:rPr lang="es-ES" altLang="es-ES" sz="1600" dirty="0" err="1" smtClean="0">
                <a:latin typeface="Calibri" panose="020F0502020204030204" pitchFamily="34" charset="0"/>
                <a:ea typeface="Arial Unicode MS" pitchFamily="34" charset="-128"/>
              </a:rPr>
              <a:t>Graó</a:t>
            </a:r>
            <a:r>
              <a:rPr lang="es-ES" altLang="es-ES" sz="1600" dirty="0" smtClean="0">
                <a:latin typeface="Calibri" panose="020F0502020204030204" pitchFamily="34" charset="0"/>
                <a:ea typeface="Arial Unicode MS" pitchFamily="34" charset="-128"/>
              </a:rPr>
              <a:t>.</a:t>
            </a:r>
          </a:p>
          <a:p>
            <a:r>
              <a:rPr lang="es-ES" alt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Cassany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, D. (2004). El dictado como tarea comunicativa. </a:t>
            </a:r>
            <a:r>
              <a:rPr lang="es-ES" altLang="es-ES" sz="1400" i="1" dirty="0" smtClean="0">
                <a:latin typeface="Calibri" panose="020F0502020204030204" pitchFamily="34" charset="0"/>
                <a:ea typeface="Arial Unicode MS" pitchFamily="34" charset="-128"/>
              </a:rPr>
              <a:t>Tabula Rasa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, 2, pp. 229-250. 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Tomado de 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  <a:hlinkClick r:id="rId2"/>
              </a:rPr>
              <a:t>https://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  <a:hlinkClick r:id="rId2"/>
              </a:rPr>
              <a:t>repositori.upf.edu/bitstream/handle/10230/21268/Cassany_TR_2.pdf?sequence=1&amp;isAllowed=y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 </a:t>
            </a:r>
            <a:endParaRPr lang="es-ES" altLang="es-ES" sz="1400" dirty="0"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s-ES" alt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Cassany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, D., Luna, M. y Sanz, G. (2011). </a:t>
            </a:r>
            <a:r>
              <a:rPr lang="es-ES" altLang="es-ES" sz="1400" i="1" dirty="0" smtClean="0">
                <a:latin typeface="Calibri" panose="020F0502020204030204" pitchFamily="34" charset="0"/>
                <a:ea typeface="Arial Unicode MS" pitchFamily="34" charset="-128"/>
              </a:rPr>
              <a:t>Enseñar lengua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. Ed. Grao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.</a:t>
            </a:r>
          </a:p>
          <a:p>
            <a:r>
              <a:rPr lang="es-ES" sz="1400" dirty="0" err="1">
                <a:solidFill>
                  <a:schemeClr val="tx1"/>
                </a:solidFill>
                <a:latin typeface="Calibri" pitchFamily="34"/>
                <a:ea typeface="Arial Unicode MS" pitchFamily="2"/>
                <a:cs typeface="Arial Unicode MS" pitchFamily="2"/>
              </a:rPr>
              <a:t>Gabarró</a:t>
            </a:r>
            <a:r>
              <a:rPr lang="es-ES" sz="1400" dirty="0">
                <a:solidFill>
                  <a:schemeClr val="tx1"/>
                </a:solidFill>
                <a:latin typeface="Calibri" pitchFamily="34"/>
                <a:ea typeface="Arial Unicode MS" pitchFamily="2"/>
                <a:cs typeface="Arial Unicode MS" pitchFamily="2"/>
              </a:rPr>
              <a:t>, D</a:t>
            </a:r>
            <a:r>
              <a:rPr lang="es-ES" sz="1400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. </a:t>
            </a:r>
            <a:r>
              <a:rPr lang="es-ES" sz="1400" dirty="0" smtClean="0">
                <a:solidFill>
                  <a:schemeClr val="tx1"/>
                </a:solidFill>
                <a:latin typeface="Calibri" pitchFamily="34"/>
                <a:ea typeface="Arial Unicode MS" pitchFamily="2"/>
                <a:cs typeface="Arial Unicode MS" pitchFamily="2"/>
              </a:rPr>
              <a:t>Dominar la ortografía. El secreto para enseñar ortografía.  </a:t>
            </a:r>
            <a:r>
              <a:rPr lang="es-ES" sz="1400" dirty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https://boiraeditorial.com</a:t>
            </a:r>
            <a:r>
              <a:rPr lang="es-ES" sz="1400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/</a:t>
            </a:r>
            <a:endParaRPr lang="es-ES" altLang="es-ES" sz="1400" dirty="0" smtClean="0">
              <a:latin typeface="Calibri" panose="020F0502020204030204" pitchFamily="34" charset="0"/>
              <a:ea typeface="Arial Unicode MS" pitchFamily="34" charset="-128"/>
            </a:endParaRPr>
          </a:p>
          <a:p>
            <a:r>
              <a:rPr lang="es-ES" alt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Gabarró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, D. y </a:t>
            </a:r>
            <a:r>
              <a:rPr lang="es-ES" alt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Puigarnau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, C. (1996). Nuevas estrategias para la enseñanza de la ortografía en el marco de la Programación 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Neurolingüística. 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Eds. Aljibe.</a:t>
            </a:r>
          </a:p>
          <a:p>
            <a:pPr algn="just"/>
            <a:r>
              <a:rPr lang="es-ES" sz="1400" dirty="0">
                <a:latin typeface="Calibri" panose="020F0502020204030204" pitchFamily="34" charset="0"/>
                <a:ea typeface="Arial Unicode MS" pitchFamily="34" charset="-128"/>
              </a:rPr>
              <a:t>García </a:t>
            </a:r>
            <a:r>
              <a:rPr lang="es-ES" sz="1400" dirty="0" err="1">
                <a:latin typeface="Calibri" panose="020F0502020204030204" pitchFamily="34" charset="0"/>
                <a:ea typeface="Arial Unicode MS" pitchFamily="34" charset="-128"/>
              </a:rPr>
              <a:t>Guinarte</a:t>
            </a:r>
            <a:r>
              <a:rPr lang="es-ES" sz="1400" dirty="0">
                <a:latin typeface="Calibri" panose="020F0502020204030204" pitchFamily="34" charset="0"/>
                <a:ea typeface="Arial Unicode MS" pitchFamily="34" charset="-128"/>
              </a:rPr>
              <a:t>, J.R. (2021). </a:t>
            </a:r>
            <a:r>
              <a:rPr lang="es-ES" sz="1400" i="1" dirty="0">
                <a:latin typeface="Calibri" panose="020F0502020204030204" pitchFamily="34" charset="0"/>
                <a:ea typeface="Arial Unicode MS" pitchFamily="34" charset="-128"/>
              </a:rPr>
              <a:t>Sistema de inteligencia ortográfica</a:t>
            </a:r>
            <a:r>
              <a:rPr lang="es-ES" sz="1400" dirty="0">
                <a:latin typeface="Calibri" panose="020F0502020204030204" pitchFamily="34" charset="0"/>
                <a:ea typeface="Arial Unicode MS" pitchFamily="34" charset="-128"/>
              </a:rPr>
              <a:t>. Instituto de neurociencia y alto 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rendimiento.</a:t>
            </a:r>
          </a:p>
          <a:p>
            <a:pPr algn="just"/>
            <a:r>
              <a:rPr 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Sanjuan</a:t>
            </a:r>
            <a:r>
              <a:rPr lang="es-ES" sz="1400" dirty="0">
                <a:latin typeface="Calibri" panose="020F0502020204030204" pitchFamily="34" charset="0"/>
                <a:ea typeface="Arial Unicode MS" pitchFamily="34" charset="-128"/>
              </a:rPr>
              <a:t> 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Nájera, M. (1992).  </a:t>
            </a:r>
            <a:r>
              <a:rPr lang="es-ES" sz="1400" i="1" dirty="0" smtClean="0">
                <a:latin typeface="Calibri" panose="020F0502020204030204" pitchFamily="34" charset="0"/>
                <a:ea typeface="Arial Unicode MS" pitchFamily="34" charset="-128"/>
              </a:rPr>
              <a:t>Ortografía </a:t>
            </a:r>
            <a:r>
              <a:rPr lang="es-ES" sz="1400" i="1" dirty="0" err="1" smtClean="0">
                <a:latin typeface="Calibri" panose="020F0502020204030204" pitchFamily="34" charset="0"/>
                <a:ea typeface="Arial Unicode MS" pitchFamily="34" charset="-128"/>
              </a:rPr>
              <a:t>ideovisual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. Editorial </a:t>
            </a:r>
            <a:r>
              <a:rPr lang="es-ES" sz="1400" dirty="0" err="1" smtClean="0">
                <a:latin typeface="Calibri" panose="020F0502020204030204" pitchFamily="34" charset="0"/>
                <a:ea typeface="Arial Unicode MS" pitchFamily="34" charset="-128"/>
              </a:rPr>
              <a:t>Yalde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.  (diferentes 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materiales</a:t>
            </a:r>
            <a:r>
              <a:rPr lang="es-ES" sz="1400" dirty="0" smtClean="0">
                <a:latin typeface="Calibri" panose="020F0502020204030204" pitchFamily="34" charset="0"/>
                <a:ea typeface="Arial Unicode MS" pitchFamily="34" charset="-128"/>
              </a:rPr>
              <a:t>). </a:t>
            </a:r>
            <a:r>
              <a:rPr lang="es-ES" sz="1400" dirty="0" smtClean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 </a:t>
            </a:r>
            <a:r>
              <a:rPr lang="es-ES" sz="1400" dirty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  <a:hlinkClick r:id="rId3"/>
              </a:rPr>
              <a:t>https://www.editorialyalde.com/categoria.php?id=3</a:t>
            </a:r>
            <a:r>
              <a:rPr lang="es-ES" sz="1400" dirty="0">
                <a:solidFill>
                  <a:srgbClr val="0563C1"/>
                </a:solidFill>
                <a:latin typeface="Calibri" pitchFamily="34"/>
                <a:ea typeface="Arial Unicode MS" pitchFamily="2"/>
                <a:cs typeface="Arial Unicode MS" pitchFamily="2"/>
              </a:rPr>
              <a:t> </a:t>
            </a:r>
          </a:p>
          <a:p>
            <a:pPr algn="just"/>
            <a:endParaRPr lang="es-ES" altLang="es-ES" sz="1400" dirty="0">
              <a:latin typeface="Calibri" panose="020F0502020204030204" pitchFamily="34" charset="0"/>
              <a:ea typeface="Arial Unicode MS" pitchFamily="34" charset="-128"/>
            </a:endParaRPr>
          </a:p>
          <a:p>
            <a:pPr marL="0" indent="0" algn="just">
              <a:buNone/>
            </a:pP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Inventario 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de vocablos de uso frecuente</a:t>
            </a:r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:</a:t>
            </a:r>
          </a:p>
          <a:p>
            <a:r>
              <a:rPr lang="es-ES" altLang="es-ES" sz="1400" dirty="0" smtClean="0">
                <a:latin typeface="Calibri" panose="020F0502020204030204" pitchFamily="34" charset="0"/>
                <a:ea typeface="Arial Unicode MS" pitchFamily="34" charset="-128"/>
              </a:rPr>
              <a:t>Nieves 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García Hoz: </a:t>
            </a:r>
            <a:r>
              <a:rPr lang="es-ES" altLang="es-ES" sz="1400" i="1" dirty="0">
                <a:latin typeface="Calibri" panose="020F0502020204030204" pitchFamily="34" charset="0"/>
                <a:ea typeface="Arial Unicode MS" pitchFamily="34" charset="-128"/>
              </a:rPr>
              <a:t>Palabras del vocabulario común con dificultades ortográficas.</a:t>
            </a:r>
          </a:p>
          <a:p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Manuel Lorenzo Delgado. </a:t>
            </a:r>
            <a:r>
              <a:rPr lang="es-ES" altLang="es-ES" sz="1400" i="1" dirty="0">
                <a:latin typeface="Calibri" panose="020F0502020204030204" pitchFamily="34" charset="0"/>
                <a:ea typeface="Arial Unicode MS" pitchFamily="34" charset="-128"/>
              </a:rPr>
              <a:t>Palabras del nivel común que ofrecen dificultad ortográfica.</a:t>
            </a:r>
          </a:p>
          <a:p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Jesús </a:t>
            </a:r>
            <a:r>
              <a:rPr lang="es-ES" altLang="es-ES" sz="1400" dirty="0" err="1">
                <a:latin typeface="Calibri" panose="020F0502020204030204" pitchFamily="34" charset="0"/>
                <a:ea typeface="Arial Unicode MS" pitchFamily="34" charset="-128"/>
              </a:rPr>
              <a:t>Mesanza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 López. </a:t>
            </a:r>
            <a:r>
              <a:rPr lang="es-ES" altLang="es-ES" sz="1400" i="1" dirty="0">
                <a:latin typeface="Calibri" panose="020F0502020204030204" pitchFamily="34" charset="0"/>
                <a:ea typeface="Arial Unicode MS" pitchFamily="34" charset="-128"/>
              </a:rPr>
              <a:t>Vocabulario básico ortográfico</a:t>
            </a:r>
            <a:r>
              <a:rPr lang="es-ES" altLang="es-ES" sz="1400" dirty="0">
                <a:latin typeface="Calibri" panose="020F0502020204030204" pitchFamily="34" charset="0"/>
                <a:ea typeface="Arial Unicode MS" pitchFamily="34" charset="-128"/>
              </a:rPr>
              <a:t>.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0874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dice la ley?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5720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b="1" dirty="0" smtClean="0"/>
              <a:t>Bloque II: Comunicación escrita. Leer </a:t>
            </a:r>
            <a:r>
              <a:rPr lang="es-ES" dirty="0" smtClean="0"/>
              <a:t>(Criterios de evaluación) </a:t>
            </a:r>
            <a:endParaRPr lang="es-ES" dirty="0"/>
          </a:p>
          <a:p>
            <a:r>
              <a:rPr lang="es-ES" dirty="0"/>
              <a:t>Comprender distintos tipos de textos adaptados a la edad y utilizando la lectura</a:t>
            </a:r>
          </a:p>
          <a:p>
            <a:r>
              <a:rPr lang="es-ES" dirty="0" smtClean="0"/>
              <a:t>Como </a:t>
            </a:r>
            <a:r>
              <a:rPr lang="es-ES" dirty="0"/>
              <a:t>medio para ampliar el vocabulario y </a:t>
            </a:r>
            <a:r>
              <a:rPr lang="es-ES" u="sng" dirty="0"/>
              <a:t>fijar la ortografía correcta</a:t>
            </a:r>
            <a:r>
              <a:rPr lang="es-ES" dirty="0" smtClean="0"/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40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dice la ley?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1580606"/>
            <a:ext cx="9601200" cy="527739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S" b="1" dirty="0" smtClean="0"/>
              <a:t>Bloque III: Comunicación escrita</a:t>
            </a:r>
            <a:r>
              <a:rPr lang="es-ES" b="1" dirty="0"/>
              <a:t>.</a:t>
            </a:r>
            <a:r>
              <a:rPr lang="es-ES" b="1" dirty="0" smtClean="0"/>
              <a:t> Escribir </a:t>
            </a:r>
          </a:p>
          <a:p>
            <a:pPr marL="0" indent="0">
              <a:buNone/>
            </a:pPr>
            <a:r>
              <a:rPr lang="es-ES" dirty="0" smtClean="0"/>
              <a:t>(</a:t>
            </a:r>
            <a:r>
              <a:rPr lang="es-ES" b="1" i="1" dirty="0" smtClean="0"/>
              <a:t>Objetivos</a:t>
            </a:r>
            <a:r>
              <a:rPr lang="es-ES" dirty="0" smtClean="0"/>
              <a:t>)</a:t>
            </a:r>
          </a:p>
          <a:p>
            <a:r>
              <a:rPr lang="es-ES" u="sng" dirty="0"/>
              <a:t>Aplicación </a:t>
            </a:r>
            <a:r>
              <a:rPr lang="es-ES" dirty="0"/>
              <a:t>de las normas ortográficas y signos de puntuación (punto, coma, </a:t>
            </a:r>
            <a:r>
              <a:rPr lang="es-ES" dirty="0" smtClean="0"/>
              <a:t>punto y </a:t>
            </a:r>
            <a:r>
              <a:rPr lang="es-ES" dirty="0"/>
              <a:t>coma, </a:t>
            </a:r>
            <a:r>
              <a:rPr lang="es-ES" dirty="0" smtClean="0"/>
              <a:t>guion, </a:t>
            </a:r>
            <a:r>
              <a:rPr lang="es-ES" dirty="0"/>
              <a:t>dos puntos, raya, signos de entonación, paréntesis, comillas</a:t>
            </a:r>
            <a:r>
              <a:rPr lang="es-ES" dirty="0" smtClean="0"/>
              <a:t>). Acentuación</a:t>
            </a:r>
            <a:r>
              <a:rPr lang="es-ES" dirty="0"/>
              <a:t>.</a:t>
            </a:r>
            <a:r>
              <a:rPr lang="es-ES" dirty="0" smtClean="0"/>
              <a:t> </a:t>
            </a:r>
          </a:p>
          <a:p>
            <a:r>
              <a:rPr lang="es-ES" u="sng" dirty="0" smtClean="0">
                <a:solidFill>
                  <a:schemeClr val="tx1"/>
                </a:solidFill>
              </a:rPr>
              <a:t>Dictados</a:t>
            </a:r>
            <a:r>
              <a:rPr lang="es-ES" dirty="0" smtClean="0"/>
              <a:t>. </a:t>
            </a:r>
          </a:p>
          <a:p>
            <a:pPr marL="0" indent="0">
              <a:buNone/>
            </a:pPr>
            <a:r>
              <a:rPr lang="es-ES" dirty="0" smtClean="0"/>
              <a:t> (</a:t>
            </a:r>
            <a:r>
              <a:rPr lang="es-ES" b="1" i="1" dirty="0"/>
              <a:t>Criterios de evaluación)</a:t>
            </a:r>
          </a:p>
          <a:p>
            <a:r>
              <a:rPr lang="es-ES" dirty="0"/>
              <a:t>1. Producir textos con diferentes intenciones comunicativas con </a:t>
            </a:r>
            <a:r>
              <a:rPr lang="es-ES" dirty="0" smtClean="0"/>
              <a:t>coherencia, respetando </a:t>
            </a:r>
            <a:r>
              <a:rPr lang="es-ES" dirty="0"/>
              <a:t>su estructura y </a:t>
            </a:r>
            <a:r>
              <a:rPr lang="es-ES" u="sng" dirty="0"/>
              <a:t>aplicando las reglas ortográficas</a:t>
            </a:r>
            <a:r>
              <a:rPr lang="es-ES" dirty="0"/>
              <a:t>, cuidando la </a:t>
            </a:r>
            <a:r>
              <a:rPr lang="es-ES" dirty="0" smtClean="0"/>
              <a:t>caligrafía, el </a:t>
            </a:r>
            <a:r>
              <a:rPr lang="es-ES" dirty="0"/>
              <a:t>orden y la presentación</a:t>
            </a:r>
            <a:r>
              <a:rPr lang="es-ES" dirty="0" smtClean="0"/>
              <a:t>.</a:t>
            </a:r>
          </a:p>
          <a:p>
            <a:r>
              <a:rPr lang="es-ES" dirty="0" smtClean="0"/>
              <a:t>2. Utilizar </a:t>
            </a:r>
            <a:r>
              <a:rPr lang="es-ES" dirty="0"/>
              <a:t>el </a:t>
            </a:r>
            <a:r>
              <a:rPr lang="es-ES" u="sng" dirty="0"/>
              <a:t>diccionario</a:t>
            </a:r>
            <a:r>
              <a:rPr lang="es-ES" dirty="0"/>
              <a:t> como recurso para resolver dudas sobre la lengua, el uso </a:t>
            </a:r>
            <a:r>
              <a:rPr lang="es-ES" dirty="0" smtClean="0"/>
              <a:t>o la </a:t>
            </a:r>
            <a:r>
              <a:rPr lang="es-ES" dirty="0"/>
              <a:t>ortografía de las palabras</a:t>
            </a:r>
            <a:r>
              <a:rPr lang="es-ES" dirty="0" smtClean="0"/>
              <a:t>.</a:t>
            </a:r>
          </a:p>
          <a:p>
            <a:r>
              <a:rPr lang="es-ES" dirty="0"/>
              <a:t>5. Utilizar correctamente las </a:t>
            </a:r>
            <a:r>
              <a:rPr lang="es-ES" u="sng" dirty="0"/>
              <a:t>normas ortográficas </a:t>
            </a:r>
            <a:r>
              <a:rPr lang="es-ES" dirty="0"/>
              <a:t>trabajadas</a:t>
            </a:r>
            <a:r>
              <a:rPr lang="es-ES" dirty="0" smtClean="0"/>
              <a:t>. </a:t>
            </a:r>
          </a:p>
          <a:p>
            <a:pPr marL="0" indent="0">
              <a:buNone/>
            </a:pPr>
            <a:r>
              <a:rPr lang="es-ES" b="1" i="1" dirty="0"/>
              <a:t>(Estándares de aprendizaje evaluables)</a:t>
            </a:r>
          </a:p>
          <a:p>
            <a:r>
              <a:rPr lang="es-ES" dirty="0" smtClean="0"/>
              <a:t>2.2 </a:t>
            </a:r>
            <a:r>
              <a:rPr lang="es-ES" u="sng" dirty="0" smtClean="0"/>
              <a:t>Aplica</a:t>
            </a:r>
            <a:r>
              <a:rPr lang="es-ES" dirty="0" smtClean="0"/>
              <a:t> </a:t>
            </a:r>
            <a:r>
              <a:rPr lang="es-ES" dirty="0"/>
              <a:t>correctamente los signos de puntuación, las reglas de acentuación </a:t>
            </a:r>
            <a:r>
              <a:rPr lang="es-ES" dirty="0" smtClean="0"/>
              <a:t>y ortográficas</a:t>
            </a:r>
            <a:r>
              <a:rPr lang="es-ES" dirty="0"/>
              <a:t>.</a:t>
            </a:r>
          </a:p>
          <a:p>
            <a:r>
              <a:rPr lang="es-ES" dirty="0"/>
              <a:t>2.3. Reproduce textos dictados con corrección</a:t>
            </a:r>
            <a:r>
              <a:rPr lang="es-ES" dirty="0" smtClean="0"/>
              <a:t>.</a:t>
            </a:r>
          </a:p>
          <a:p>
            <a:r>
              <a:rPr lang="es-ES" dirty="0"/>
              <a:t>3.1. Utiliza habitualmente el diccionario en el proceso de escritura</a:t>
            </a:r>
            <a:r>
              <a:rPr lang="es-ES" dirty="0" smtClean="0"/>
              <a:t>.</a:t>
            </a:r>
          </a:p>
          <a:p>
            <a:r>
              <a:rPr lang="es-ES" dirty="0"/>
              <a:t>10.2. Valora su propia producción escrita, así como la producción escrita de </a:t>
            </a:r>
            <a:r>
              <a:rPr lang="es-ES" dirty="0" smtClean="0"/>
              <a:t>sus compañeros</a:t>
            </a:r>
            <a:r>
              <a:rPr lang="es-ES" dirty="0"/>
              <a:t>.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2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dice la ley?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572000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s-ES" b="1" dirty="0" smtClean="0"/>
              <a:t>Bloque IV: Conocimiento de la lengua </a:t>
            </a:r>
          </a:p>
          <a:p>
            <a:pPr marL="0" indent="0" algn="just">
              <a:buNone/>
            </a:pPr>
            <a:r>
              <a:rPr lang="es-ES" dirty="0" smtClean="0"/>
              <a:t>(Contenidos)</a:t>
            </a:r>
          </a:p>
          <a:p>
            <a:pPr algn="just"/>
            <a:r>
              <a:rPr lang="es-ES" u="sng" dirty="0" smtClean="0"/>
              <a:t>Diptongos e hiatos</a:t>
            </a:r>
            <a:r>
              <a:rPr lang="es-ES" dirty="0" smtClean="0"/>
              <a:t>. </a:t>
            </a:r>
          </a:p>
          <a:p>
            <a:pPr algn="just"/>
            <a:r>
              <a:rPr lang="es-ES" dirty="0"/>
              <a:t>Uso eficaz del </a:t>
            </a:r>
            <a:r>
              <a:rPr lang="es-ES" u="sng" dirty="0"/>
              <a:t>diccionario </a:t>
            </a:r>
            <a:r>
              <a:rPr lang="es-ES" dirty="0"/>
              <a:t>para la ampliación de vocabulario y como </a:t>
            </a:r>
            <a:r>
              <a:rPr lang="es-ES" dirty="0" smtClean="0"/>
              <a:t>consulta ortográfica </a:t>
            </a:r>
            <a:r>
              <a:rPr lang="es-ES" dirty="0"/>
              <a:t>y gramatical.</a:t>
            </a:r>
          </a:p>
          <a:p>
            <a:pPr algn="just"/>
            <a:r>
              <a:rPr lang="es-E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Ortografía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Utilización de las reglas básicas de ortografía. Reglas de </a:t>
            </a:r>
            <a:r>
              <a:rPr lang="es-E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acentuación. Signos </a:t>
            </a:r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puntuación</a:t>
            </a:r>
            <a:r>
              <a:rPr lang="es-ES" dirty="0" smtClean="0"/>
              <a:t>. </a:t>
            </a:r>
          </a:p>
          <a:p>
            <a:pPr marL="0" indent="0" algn="just">
              <a:buNone/>
            </a:pPr>
            <a:r>
              <a:rPr lang="es-ES" dirty="0" smtClean="0"/>
              <a:t>(Criterios de evaluación)</a:t>
            </a:r>
          </a:p>
          <a:p>
            <a:pPr algn="just"/>
            <a:r>
              <a:rPr lang="es-ES" dirty="0"/>
              <a:t>1. </a:t>
            </a:r>
            <a:r>
              <a:rPr lang="es-ES" u="sng" dirty="0"/>
              <a:t>Aplicar</a:t>
            </a:r>
            <a:r>
              <a:rPr lang="es-ES" dirty="0"/>
              <a:t> los conocimientos básicos sobre la estructura de la lengua, la </a:t>
            </a:r>
            <a:r>
              <a:rPr lang="es-ES" dirty="0" smtClean="0"/>
              <a:t>gramática (categorías </a:t>
            </a:r>
            <a:r>
              <a:rPr lang="es-ES" dirty="0"/>
              <a:t>gramaticales), el vocabulario (formación y significado de las </a:t>
            </a:r>
            <a:r>
              <a:rPr lang="es-ES" dirty="0" smtClean="0"/>
              <a:t>palabras y </a:t>
            </a:r>
            <a:r>
              <a:rPr lang="es-ES" dirty="0"/>
              <a:t>campos semánticos), así como las reglas de ortografía para favorecer </a:t>
            </a:r>
            <a:r>
              <a:rPr lang="es-ES" dirty="0" smtClean="0"/>
              <a:t>una comunicación </a:t>
            </a:r>
            <a:r>
              <a:rPr lang="es-ES" dirty="0"/>
              <a:t>más eficaz</a:t>
            </a:r>
            <a:r>
              <a:rPr lang="es-ES" dirty="0" smtClean="0"/>
              <a:t>. </a:t>
            </a:r>
          </a:p>
          <a:p>
            <a:pPr marL="0" indent="0" algn="just">
              <a:buNone/>
            </a:pPr>
            <a:r>
              <a:rPr lang="es-ES" dirty="0" smtClean="0"/>
              <a:t>(Estándares de aprendizaje)</a:t>
            </a:r>
          </a:p>
          <a:p>
            <a:r>
              <a:rPr lang="es-ES" dirty="0"/>
              <a:t>3.3. </a:t>
            </a:r>
            <a:r>
              <a:rPr lang="es-ES" u="sng" dirty="0"/>
              <a:t>Conoce</a:t>
            </a:r>
            <a:r>
              <a:rPr lang="es-ES" dirty="0"/>
              <a:t> las normas ortográficas y las </a:t>
            </a:r>
            <a:r>
              <a:rPr lang="es-ES" u="sng" dirty="0"/>
              <a:t>aplica</a:t>
            </a:r>
            <a:r>
              <a:rPr lang="es-ES" dirty="0"/>
              <a:t> en sus producciones escritas.</a:t>
            </a:r>
            <a:endParaRPr lang="es-ES" dirty="0" smtClean="0"/>
          </a:p>
          <a:p>
            <a:r>
              <a:rPr lang="es-ES" dirty="0" smtClean="0"/>
              <a:t>4.2</a:t>
            </a:r>
            <a:r>
              <a:rPr lang="es-ES" u="sng" dirty="0"/>
              <a:t>. Aplica</a:t>
            </a:r>
            <a:r>
              <a:rPr lang="es-ES" dirty="0"/>
              <a:t> correctamente las normas de acentuación y clasifica las palabras de </a:t>
            </a:r>
            <a:r>
              <a:rPr lang="es-ES" dirty="0" smtClean="0"/>
              <a:t>un texto</a:t>
            </a:r>
            <a:r>
              <a:rPr lang="es-ES" dirty="0"/>
              <a:t>.</a:t>
            </a:r>
          </a:p>
          <a:p>
            <a:r>
              <a:rPr lang="es-ES" dirty="0"/>
              <a:t>4.3. </a:t>
            </a:r>
            <a:r>
              <a:rPr lang="es-ES" u="sng" dirty="0"/>
              <a:t>Usa</a:t>
            </a:r>
            <a:r>
              <a:rPr lang="es-ES" dirty="0"/>
              <a:t> con corrección los signos de </a:t>
            </a:r>
            <a:r>
              <a:rPr lang="es-ES" dirty="0" smtClean="0"/>
              <a:t>puntuación.</a:t>
            </a:r>
            <a:endParaRPr lang="es-ES" dirty="0"/>
          </a:p>
          <a:p>
            <a:r>
              <a:rPr lang="es-ES" dirty="0"/>
              <a:t>4.4. </a:t>
            </a:r>
            <a:r>
              <a:rPr lang="es-ES" u="sng" dirty="0"/>
              <a:t>Aplica</a:t>
            </a:r>
            <a:r>
              <a:rPr lang="es-ES" dirty="0"/>
              <a:t> las reglas de uso de la tilde.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28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dice la ley?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80965" y="1190285"/>
            <a:ext cx="3814496" cy="5772831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501797" y="1867989"/>
            <a:ext cx="2410097" cy="8360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9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Recorte</Template>
  <TotalTime>478</TotalTime>
  <Words>2198</Words>
  <Application>Microsoft Office PowerPoint</Application>
  <PresentationFormat>Panorámica</PresentationFormat>
  <Paragraphs>308</Paragraphs>
  <Slides>50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62" baseType="lpstr">
      <vt:lpstr>Arial Unicode MS</vt:lpstr>
      <vt:lpstr>Arial</vt:lpstr>
      <vt:lpstr>Bodoni MT Black</vt:lpstr>
      <vt:lpstr>Britannic Bold</vt:lpstr>
      <vt:lpstr>Calibri</vt:lpstr>
      <vt:lpstr>Calibri Light</vt:lpstr>
      <vt:lpstr>Franklin Gothic Book</vt:lpstr>
      <vt:lpstr>Mangal</vt:lpstr>
      <vt:lpstr>StarSymbol</vt:lpstr>
      <vt:lpstr>Times New Roman</vt:lpstr>
      <vt:lpstr>Wingdings</vt:lpstr>
      <vt:lpstr>Crop</vt:lpstr>
      <vt:lpstr>Seminario Ortografía</vt:lpstr>
      <vt:lpstr>La ortografía es…</vt:lpstr>
      <vt:lpstr>La ortografía es importante porque…</vt:lpstr>
      <vt:lpstr>Presentación de PowerPoint</vt:lpstr>
      <vt:lpstr>¿Qué dice la ley?</vt:lpstr>
      <vt:lpstr>¿Qué dice la ley?</vt:lpstr>
      <vt:lpstr>¿Qué dice la ley?</vt:lpstr>
      <vt:lpstr>¿Qué dice la ley?</vt:lpstr>
      <vt:lpstr>¿Qué dice la ley?</vt:lpstr>
      <vt:lpstr>En la escuela se ha ido enseñando…</vt:lpstr>
      <vt:lpstr>¿Qué hacemos ante la falta ortográfica?</vt:lpstr>
      <vt:lpstr>Las reglas de ortografía…</vt:lpstr>
      <vt:lpstr>    Si continuamos aplicando los métodos que siempre hemos usado, obtendremos los resultados que siempre hemos obtenido. (Gabarró, 1996, p. 19)  </vt:lpstr>
      <vt:lpstr>Fases ortográficas</vt:lpstr>
      <vt:lpstr>Fases ortográficas</vt:lpstr>
      <vt:lpstr>Presentación de PowerPoint</vt:lpstr>
      <vt:lpstr>Presentación de PowerPoint</vt:lpstr>
      <vt:lpstr>Reglas </vt:lpstr>
      <vt:lpstr>             Cuantas más alternativas tenga el alumnado, mejores resultados obtendrá. </vt:lpstr>
      <vt:lpstr>¿Por qué estudiar reglas de limitado uso y no se busca conocer el vocabulario usual?</vt:lpstr>
      <vt:lpstr>Importancia de la pronunciación</vt:lpstr>
      <vt:lpstr>Inventario cacográfico</vt:lpstr>
      <vt:lpstr>Deletreo</vt:lpstr>
      <vt:lpstr>Dictado </vt:lpstr>
      <vt:lpstr>Presentación de PowerPoint</vt:lpstr>
      <vt:lpstr>Dictado (I)</vt:lpstr>
      <vt:lpstr>Dictado (II)</vt:lpstr>
      <vt:lpstr>Dictado (III)</vt:lpstr>
      <vt:lpstr>Programación por inteligencias múltiples</vt:lpstr>
      <vt:lpstr>Infografías</vt:lpstr>
      <vt:lpstr>Infografías realizadas por el alumnado</vt:lpstr>
      <vt:lpstr>                          Paisajes con palabras</vt:lpstr>
      <vt:lpstr>Ejercicios de ortografía: juegos (1)</vt:lpstr>
      <vt:lpstr>Ejercicios de ortografía: juegos (2)</vt:lpstr>
      <vt:lpstr>Ejercicios de ortografía: juegos (3)</vt:lpstr>
      <vt:lpstr>Presentación de PowerPoint</vt:lpstr>
      <vt:lpstr>Ortografía ideo-visual</vt:lpstr>
      <vt:lpstr>Presentación de PowerPoint</vt:lpstr>
      <vt:lpstr>SIO: sistema de inteligencia ortográfica</vt:lpstr>
      <vt:lpstr>SIO: sistema de inteligencia ortográfica</vt:lpstr>
      <vt:lpstr>Método basado en la PNL (Programación Neurolingüística)</vt:lpstr>
      <vt:lpstr>Método basado en la PNL</vt:lpstr>
      <vt:lpstr>Método basado en la PNL</vt:lpstr>
      <vt:lpstr>Método basado en la PNL</vt:lpstr>
      <vt:lpstr>Presentación de PowerPoint</vt:lpstr>
      <vt:lpstr>Método basado en la PNL</vt:lpstr>
      <vt:lpstr>Presentación de PowerPoint</vt:lpstr>
      <vt:lpstr>Método basado en la PNL:  enseñanza individual</vt:lpstr>
      <vt:lpstr>Webs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Seminario Ortografía</dc:title>
  <dc:creator>Admin</dc:creator>
  <cp:lastModifiedBy>Débora Rascón Estébanez</cp:lastModifiedBy>
  <cp:revision>51</cp:revision>
  <dcterms:created xsi:type="dcterms:W3CDTF">2021-11-03T17:48:55Z</dcterms:created>
  <dcterms:modified xsi:type="dcterms:W3CDTF">2021-11-18T15:47:40Z</dcterms:modified>
</cp:coreProperties>
</file>