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2" r:id="rId3"/>
    <p:sldId id="300" r:id="rId4"/>
    <p:sldId id="290" r:id="rId5"/>
    <p:sldId id="291" r:id="rId6"/>
    <p:sldId id="301" r:id="rId7"/>
    <p:sldId id="307" r:id="rId8"/>
    <p:sldId id="289" r:id="rId9"/>
    <p:sldId id="306" r:id="rId10"/>
    <p:sldId id="278" r:id="rId11"/>
    <p:sldId id="293" r:id="rId12"/>
    <p:sldId id="294" r:id="rId13"/>
    <p:sldId id="287" r:id="rId14"/>
    <p:sldId id="292" r:id="rId15"/>
    <p:sldId id="297" r:id="rId16"/>
    <p:sldId id="305" r:id="rId17"/>
    <p:sldId id="302" r:id="rId18"/>
    <p:sldId id="298" r:id="rId19"/>
    <p:sldId id="303" r:id="rId20"/>
    <p:sldId id="299" r:id="rId21"/>
    <p:sldId id="304" r:id="rId22"/>
    <p:sldId id="308" r:id="rId23"/>
    <p:sldId id="313" r:id="rId24"/>
    <p:sldId id="309" r:id="rId25"/>
    <p:sldId id="310" r:id="rId26"/>
    <p:sldId id="311" r:id="rId27"/>
    <p:sldId id="312" r:id="rId2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Título"/>
          <p:cNvSpPr>
            <a:spLocks noGrp="1"/>
          </p:cNvSpPr>
          <p:nvPr>
            <p:ph type="ctrTitle"/>
          </p:nvPr>
        </p:nvSpPr>
        <p:spPr>
          <a:xfrm>
            <a:off x="381000" y="4853411"/>
            <a:ext cx="8458200" cy="1222375"/>
          </a:xfrm>
        </p:spPr>
        <p:txBody>
          <a:bodyPr anchor="t"/>
          <a:lstStyle/>
          <a:p>
            <a:r>
              <a:rPr lang="es-ES" smtClean="0"/>
              <a:t>Haga clic para modificar el estilo de título del patrón</a:t>
            </a:r>
            <a:endParaRPr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5" name="15 Marcador de fecha"/>
          <p:cNvSpPr>
            <a:spLocks noGrp="1"/>
          </p:cNvSpPr>
          <p:nvPr>
            <p:ph type="dt" sz="half" idx="10"/>
          </p:nvPr>
        </p:nvSpPr>
        <p:spPr/>
        <p:txBody>
          <a:bodyPr/>
          <a:lstStyle>
            <a:lvl1pPr>
              <a:defRPr/>
            </a:lvl1pPr>
          </a:lstStyle>
          <a:p>
            <a:pPr>
              <a:defRPr/>
            </a:pPr>
            <a:fld id="{FD396179-E4C9-4BF6-BD03-66802919D34E}" type="datetimeFigureOut">
              <a:rPr lang="es-ES"/>
              <a:pPr>
                <a:defRPr/>
              </a:pPr>
              <a:t>01/12/2015</a:t>
            </a:fld>
            <a:endParaRPr lang="es-ES"/>
          </a:p>
        </p:txBody>
      </p:sp>
      <p:sp>
        <p:nvSpPr>
          <p:cNvPr id="6" name="1 Marcador de pie de página"/>
          <p:cNvSpPr>
            <a:spLocks noGrp="1"/>
          </p:cNvSpPr>
          <p:nvPr>
            <p:ph type="ftr" sz="quarter" idx="11"/>
          </p:nvPr>
        </p:nvSpPr>
        <p:spPr/>
        <p:txBody>
          <a:bodyPr/>
          <a:lstStyle>
            <a:lvl1pPr>
              <a:defRPr/>
            </a:lvl1pPr>
          </a:lstStyle>
          <a:p>
            <a:pPr>
              <a:defRPr/>
            </a:pPr>
            <a:endParaRPr lang="es-ES"/>
          </a:p>
        </p:txBody>
      </p:sp>
      <p:sp>
        <p:nvSpPr>
          <p:cNvPr id="7" name="14 Marcador de número de diapositiva"/>
          <p:cNvSpPr>
            <a:spLocks noGrp="1"/>
          </p:cNvSpPr>
          <p:nvPr>
            <p:ph type="sldNum" sz="quarter" idx="12"/>
          </p:nvPr>
        </p:nvSpPr>
        <p:spPr>
          <a:xfrm>
            <a:off x="8229600" y="6473825"/>
            <a:ext cx="758825" cy="247650"/>
          </a:xfrm>
        </p:spPr>
        <p:txBody>
          <a:bodyPr/>
          <a:lstStyle>
            <a:lvl1pPr>
              <a:defRPr/>
            </a:lvl1pPr>
          </a:lstStyle>
          <a:p>
            <a:pPr>
              <a:defRPr/>
            </a:pPr>
            <a:fld id="{A2EE1564-FB3C-42AB-B4BD-CCA8ED2016BB}" type="slidenum">
              <a:rPr lang="es-ES"/>
              <a:pPr>
                <a:defRPr/>
              </a:pPr>
              <a:t>‹#›</a:t>
            </a:fld>
            <a:endParaRPr lang="es-E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0 Marcador de fecha"/>
          <p:cNvSpPr>
            <a:spLocks noGrp="1"/>
          </p:cNvSpPr>
          <p:nvPr>
            <p:ph type="dt" sz="half" idx="10"/>
          </p:nvPr>
        </p:nvSpPr>
        <p:spPr/>
        <p:txBody>
          <a:bodyPr/>
          <a:lstStyle>
            <a:lvl1pPr>
              <a:defRPr/>
            </a:lvl1pPr>
          </a:lstStyle>
          <a:p>
            <a:pPr>
              <a:defRPr/>
            </a:pPr>
            <a:fld id="{F72D57F7-BD4F-4DA3-8232-CF1753799AD5}" type="datetimeFigureOut">
              <a:rPr lang="es-ES"/>
              <a:pPr>
                <a:defRPr/>
              </a:pPr>
              <a:t>01/12/2015</a:t>
            </a:fld>
            <a:endParaRPr lang="es-ES"/>
          </a:p>
        </p:txBody>
      </p:sp>
      <p:sp>
        <p:nvSpPr>
          <p:cNvPr id="5" name="27 Marcador de pie de página"/>
          <p:cNvSpPr>
            <a:spLocks noGrp="1"/>
          </p:cNvSpPr>
          <p:nvPr>
            <p:ph type="ftr" sz="quarter" idx="11"/>
          </p:nvPr>
        </p:nvSpPr>
        <p:spPr/>
        <p:txBody>
          <a:bodyPr/>
          <a:lstStyle>
            <a:lvl1pPr>
              <a:defRPr/>
            </a:lvl1pPr>
          </a:lstStyle>
          <a:p>
            <a:pPr>
              <a:defRPr/>
            </a:pPr>
            <a:endParaRPr lang="es-ES"/>
          </a:p>
        </p:txBody>
      </p:sp>
      <p:sp>
        <p:nvSpPr>
          <p:cNvPr id="6" name="4 Marcador de número de diapositiva"/>
          <p:cNvSpPr>
            <a:spLocks noGrp="1"/>
          </p:cNvSpPr>
          <p:nvPr>
            <p:ph type="sldNum" sz="quarter" idx="12"/>
          </p:nvPr>
        </p:nvSpPr>
        <p:spPr/>
        <p:txBody>
          <a:bodyPr/>
          <a:lstStyle>
            <a:lvl1pPr>
              <a:defRPr/>
            </a:lvl1pPr>
          </a:lstStyle>
          <a:p>
            <a:pPr>
              <a:defRPr/>
            </a:pPr>
            <a:fld id="{CF37F65E-68FA-412E-82FD-503BB73A03F5}" type="slidenum">
              <a:rPr lang="es-ES"/>
              <a:pPr>
                <a:defRPr/>
              </a:pPr>
              <a:t>‹#›</a:t>
            </a:fld>
            <a:endParaRPr lang="es-E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BBAFF7D0-EB94-42C9-973C-9FF0177A4E71}" type="datetimeFigureOut">
              <a:rPr lang="es-ES"/>
              <a:pPr>
                <a:defRPr/>
              </a:pPr>
              <a:t>01/12/2015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C87E4FE-D337-42A8-85D7-F20664DFDF76}" type="slidenum">
              <a:rPr lang="es-ES"/>
              <a:pPr>
                <a:defRPr/>
              </a:pPr>
              <a:t>‹#›</a:t>
            </a:fld>
            <a:endParaRPr lang="es-ES"/>
          </a:p>
        </p:txBody>
      </p:sp>
    </p:spTree>
  </p:cSld>
  <p:clrMapOvr>
    <a:masterClrMapping/>
  </p:clrMapOvr>
  <p:transition>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lang="es-ES" smtClean="0"/>
              <a:t>Haga clic para modificar el estilo de título del patrón</a:t>
            </a:r>
            <a:endParaRPr lang="en-US"/>
          </a:p>
        </p:txBody>
      </p:sp>
      <p:sp>
        <p:nvSpPr>
          <p:cNvPr id="27" name="26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4 Marcador de fecha"/>
          <p:cNvSpPr>
            <a:spLocks noGrp="1"/>
          </p:cNvSpPr>
          <p:nvPr>
            <p:ph type="dt" sz="half" idx="10"/>
          </p:nvPr>
        </p:nvSpPr>
        <p:spPr/>
        <p:txBody>
          <a:bodyPr/>
          <a:lstStyle>
            <a:lvl1pPr>
              <a:defRPr/>
            </a:lvl1pPr>
          </a:lstStyle>
          <a:p>
            <a:pPr>
              <a:defRPr/>
            </a:pPr>
            <a:fld id="{C7480C3B-FCB3-4060-91F5-3F4251895846}" type="datetimeFigureOut">
              <a:rPr lang="es-ES"/>
              <a:pPr>
                <a:defRPr/>
              </a:pPr>
              <a:t>01/12/2015</a:t>
            </a:fld>
            <a:endParaRPr lang="es-ES"/>
          </a:p>
        </p:txBody>
      </p:sp>
      <p:sp>
        <p:nvSpPr>
          <p:cNvPr id="5" name="18 Marcador de pie de página"/>
          <p:cNvSpPr>
            <a:spLocks noGrp="1"/>
          </p:cNvSpPr>
          <p:nvPr>
            <p:ph type="ftr" sz="quarter" idx="11"/>
          </p:nvPr>
        </p:nvSpPr>
        <p:spPr>
          <a:xfrm>
            <a:off x="3581400" y="76200"/>
            <a:ext cx="2895600" cy="288925"/>
          </a:xfrm>
        </p:spPr>
        <p:txBody>
          <a:bodyPr/>
          <a:lstStyle>
            <a:lvl1pPr>
              <a:defRPr/>
            </a:lvl1pPr>
          </a:lstStyle>
          <a:p>
            <a:pPr>
              <a:defRPr/>
            </a:pPr>
            <a:endParaRPr lang="es-ES"/>
          </a:p>
        </p:txBody>
      </p:sp>
      <p:sp>
        <p:nvSpPr>
          <p:cNvPr id="6" name="15 Marcador de número de diapositiva"/>
          <p:cNvSpPr>
            <a:spLocks noGrp="1"/>
          </p:cNvSpPr>
          <p:nvPr>
            <p:ph type="sldNum" sz="quarter" idx="12"/>
          </p:nvPr>
        </p:nvSpPr>
        <p:spPr>
          <a:xfrm>
            <a:off x="8229600" y="6473825"/>
            <a:ext cx="758825" cy="247650"/>
          </a:xfrm>
        </p:spPr>
        <p:txBody>
          <a:bodyPr/>
          <a:lstStyle>
            <a:lvl1pPr>
              <a:defRPr/>
            </a:lvl1pPr>
          </a:lstStyle>
          <a:p>
            <a:pPr>
              <a:defRPr/>
            </a:pPr>
            <a:fld id="{F1F71EEF-9153-4A4D-9988-091DCFC59741}" type="slidenum">
              <a:rPr lang="es-ES"/>
              <a:pPr>
                <a:defRPr/>
              </a:pPr>
              <a:t>‹#›</a:t>
            </a:fld>
            <a:endParaRPr lang="es-ES"/>
          </a:p>
        </p:txBody>
      </p:sp>
    </p:spTree>
  </p:cSld>
  <p:clrMapOvr>
    <a:masterClrMapping/>
  </p:clrMapOvr>
  <p:transition>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lang="es-ES" smtClean="0"/>
              <a:t>Haga clic para modificar el estilo de título del patrón</a:t>
            </a:r>
            <a:endParaRPr lang="en-US"/>
          </a:p>
        </p:txBody>
      </p:sp>
      <p:sp>
        <p:nvSpPr>
          <p:cNvPr id="5" name="18 Marcador de fecha"/>
          <p:cNvSpPr>
            <a:spLocks noGrp="1"/>
          </p:cNvSpPr>
          <p:nvPr>
            <p:ph type="dt" sz="half" idx="10"/>
          </p:nvPr>
        </p:nvSpPr>
        <p:spPr/>
        <p:txBody>
          <a:bodyPr/>
          <a:lstStyle>
            <a:lvl1pPr>
              <a:defRPr/>
            </a:lvl1pPr>
          </a:lstStyle>
          <a:p>
            <a:pPr>
              <a:defRPr/>
            </a:pPr>
            <a:fld id="{BD4F269D-020A-41F1-A77B-F8014B6E6F5B}" type="datetimeFigureOut">
              <a:rPr lang="es-ES"/>
              <a:pPr>
                <a:defRPr/>
              </a:pPr>
              <a:t>01/12/2015</a:t>
            </a:fld>
            <a:endParaRPr lang="es-ES"/>
          </a:p>
        </p:txBody>
      </p:sp>
      <p:sp>
        <p:nvSpPr>
          <p:cNvPr id="7" name="10 Marcador de pie de página"/>
          <p:cNvSpPr>
            <a:spLocks noGrp="1"/>
          </p:cNvSpPr>
          <p:nvPr>
            <p:ph type="ftr" sz="quarter" idx="11"/>
          </p:nvPr>
        </p:nvSpPr>
        <p:spPr/>
        <p:txBody>
          <a:bodyPr/>
          <a:lstStyle>
            <a:lvl1pPr>
              <a:defRPr/>
            </a:lvl1pPr>
          </a:lstStyle>
          <a:p>
            <a:pPr>
              <a:defRPr/>
            </a:pPr>
            <a:endParaRPr lang="es-ES"/>
          </a:p>
        </p:txBody>
      </p:sp>
      <p:sp>
        <p:nvSpPr>
          <p:cNvPr id="9" name="15 Marcador de número de diapositiva"/>
          <p:cNvSpPr>
            <a:spLocks noGrp="1"/>
          </p:cNvSpPr>
          <p:nvPr>
            <p:ph type="sldNum" sz="quarter" idx="12"/>
          </p:nvPr>
        </p:nvSpPr>
        <p:spPr/>
        <p:txBody>
          <a:bodyPr/>
          <a:lstStyle>
            <a:lvl1pPr>
              <a:defRPr/>
            </a:lvl1pPr>
          </a:lstStyle>
          <a:p>
            <a:pPr>
              <a:defRPr/>
            </a:pPr>
            <a:fld id="{AE6D45A3-9593-4B23-A8FE-E02A1E683751}" type="slidenum">
              <a:rPr lang="es-ES"/>
              <a:pPr>
                <a:defRPr/>
              </a:pPr>
              <a:t>‹#›</a:t>
            </a:fld>
            <a:endParaRPr lang="es-E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lang="es-ES" smtClean="0"/>
              <a:t>Haga clic para modificar el estilo de título del patrón</a:t>
            </a:r>
            <a:endParaRPr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0 Marcador de fecha"/>
          <p:cNvSpPr>
            <a:spLocks noGrp="1"/>
          </p:cNvSpPr>
          <p:nvPr>
            <p:ph type="dt" sz="half" idx="10"/>
          </p:nvPr>
        </p:nvSpPr>
        <p:spPr/>
        <p:txBody>
          <a:bodyPr/>
          <a:lstStyle>
            <a:lvl1pPr>
              <a:defRPr/>
            </a:lvl1pPr>
          </a:lstStyle>
          <a:p>
            <a:pPr>
              <a:defRPr/>
            </a:pPr>
            <a:fld id="{1841434F-A0F2-4FF1-AF30-70A161EB5826}" type="datetimeFigureOut">
              <a:rPr lang="es-ES"/>
              <a:pPr>
                <a:defRPr/>
              </a:pPr>
              <a:t>01/12/2015</a:t>
            </a:fld>
            <a:endParaRPr lang="es-ES"/>
          </a:p>
        </p:txBody>
      </p:sp>
      <p:sp>
        <p:nvSpPr>
          <p:cNvPr id="6" name="27 Marcador de pie de página"/>
          <p:cNvSpPr>
            <a:spLocks noGrp="1"/>
          </p:cNvSpPr>
          <p:nvPr>
            <p:ph type="ftr" sz="quarter" idx="11"/>
          </p:nvPr>
        </p:nvSpPr>
        <p:spPr/>
        <p:txBody>
          <a:bodyPr/>
          <a:lstStyle>
            <a:lvl1pPr>
              <a:defRPr/>
            </a:lvl1pPr>
          </a:lstStyle>
          <a:p>
            <a:pPr>
              <a:defRPr/>
            </a:pPr>
            <a:endParaRPr lang="es-ES"/>
          </a:p>
        </p:txBody>
      </p:sp>
      <p:sp>
        <p:nvSpPr>
          <p:cNvPr id="7" name="4 Marcador de número de diapositiva"/>
          <p:cNvSpPr>
            <a:spLocks noGrp="1"/>
          </p:cNvSpPr>
          <p:nvPr>
            <p:ph type="sldNum" sz="quarter" idx="12"/>
          </p:nvPr>
        </p:nvSpPr>
        <p:spPr/>
        <p:txBody>
          <a:bodyPr/>
          <a:lstStyle>
            <a:lvl1pPr>
              <a:defRPr/>
            </a:lvl1pPr>
          </a:lstStyle>
          <a:p>
            <a:pPr>
              <a:defRPr/>
            </a:pPr>
            <a:fld id="{7ED45E4F-3CB1-4E79-8767-DEED1A33CB20}" type="slidenum">
              <a:rPr lang="es-ES"/>
              <a:pPr>
                <a:defRPr/>
              </a:pPr>
              <a:t>‹#›</a:t>
            </a:fld>
            <a:endParaRPr lang="es-E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7"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Título"/>
          <p:cNvSpPr>
            <a:spLocks noGrp="1"/>
          </p:cNvSpPr>
          <p:nvPr>
            <p:ph type="title"/>
          </p:nvPr>
        </p:nvSpPr>
        <p:spPr>
          <a:xfrm>
            <a:off x="304800" y="5410200"/>
            <a:ext cx="8610600" cy="882650"/>
          </a:xfrm>
        </p:spPr>
        <p:txBody>
          <a:bodyPr/>
          <a:lstStyle>
            <a:lvl1pPr>
              <a:defRPr/>
            </a:lvl1pPr>
          </a:lstStyle>
          <a:p>
            <a:r>
              <a:rPr lang="es-ES" smtClean="0"/>
              <a:t>Haga clic para modificar el estilo de título del patrón</a:t>
            </a:r>
            <a:endParaRPr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9 Marcador de fecha"/>
          <p:cNvSpPr>
            <a:spLocks noGrp="1"/>
          </p:cNvSpPr>
          <p:nvPr>
            <p:ph type="dt" sz="half" idx="10"/>
          </p:nvPr>
        </p:nvSpPr>
        <p:spPr/>
        <p:txBody>
          <a:bodyPr/>
          <a:lstStyle>
            <a:lvl1pPr>
              <a:defRPr/>
            </a:lvl1pPr>
          </a:lstStyle>
          <a:p>
            <a:pPr>
              <a:defRPr/>
            </a:pPr>
            <a:fld id="{54BE42F2-4139-4887-B400-0E4F301AEABD}" type="datetimeFigureOut">
              <a:rPr lang="es-ES"/>
              <a:pPr>
                <a:defRPr/>
              </a:pPr>
              <a:t>01/12/2015</a:t>
            </a:fld>
            <a:endParaRPr lang="es-ES"/>
          </a:p>
        </p:txBody>
      </p:sp>
      <p:sp>
        <p:nvSpPr>
          <p:cNvPr id="9" name="5 Marcador de pie de página"/>
          <p:cNvSpPr>
            <a:spLocks noGrp="1"/>
          </p:cNvSpPr>
          <p:nvPr>
            <p:ph type="ftr" sz="quarter" idx="11"/>
          </p:nvPr>
        </p:nvSpPr>
        <p:spPr/>
        <p:txBody>
          <a:bodyPr/>
          <a:lstStyle>
            <a:lvl1pPr>
              <a:defRPr/>
            </a:lvl1pPr>
          </a:lstStyle>
          <a:p>
            <a:pPr>
              <a:defRPr/>
            </a:pPr>
            <a:endParaRPr lang="es-ES"/>
          </a:p>
        </p:txBody>
      </p:sp>
      <p:sp>
        <p:nvSpPr>
          <p:cNvPr id="10" name="6 Marcador de número de diapositiva"/>
          <p:cNvSpPr>
            <a:spLocks noGrp="1"/>
          </p:cNvSpPr>
          <p:nvPr>
            <p:ph type="sldNum" sz="quarter" idx="12"/>
          </p:nvPr>
        </p:nvSpPr>
        <p:spPr>
          <a:xfrm>
            <a:off x="8229600" y="6477000"/>
            <a:ext cx="762000" cy="247650"/>
          </a:xfrm>
        </p:spPr>
        <p:txBody>
          <a:bodyPr/>
          <a:lstStyle>
            <a:lvl1pPr>
              <a:defRPr/>
            </a:lvl1pPr>
          </a:lstStyle>
          <a:p>
            <a:pPr>
              <a:defRPr/>
            </a:pPr>
            <a:fld id="{BBE7DF90-B5D5-4B47-8179-91ABE16A17B6}" type="slidenum">
              <a:rPr lang="es-ES"/>
              <a:pPr>
                <a:defRPr/>
              </a:pPr>
              <a:t>‹#›</a:t>
            </a:fld>
            <a:endParaRPr lang="es-E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lang="es-ES" smtClean="0"/>
              <a:t>Haga clic para modificar el estilo de título del patrón</a:t>
            </a:r>
            <a:endParaRPr lang="en-US"/>
          </a:p>
        </p:txBody>
      </p:sp>
      <p:sp>
        <p:nvSpPr>
          <p:cNvPr id="3" name="10 Marcador de fecha"/>
          <p:cNvSpPr>
            <a:spLocks noGrp="1"/>
          </p:cNvSpPr>
          <p:nvPr>
            <p:ph type="dt" sz="half" idx="10"/>
          </p:nvPr>
        </p:nvSpPr>
        <p:spPr/>
        <p:txBody>
          <a:bodyPr/>
          <a:lstStyle>
            <a:lvl1pPr>
              <a:defRPr/>
            </a:lvl1pPr>
          </a:lstStyle>
          <a:p>
            <a:pPr>
              <a:defRPr/>
            </a:pPr>
            <a:fld id="{EEC615C6-4C6B-415C-930C-88D8F1F03749}" type="datetimeFigureOut">
              <a:rPr lang="es-ES"/>
              <a:pPr>
                <a:defRPr/>
              </a:pPr>
              <a:t>01/12/2015</a:t>
            </a:fld>
            <a:endParaRPr lang="es-ES"/>
          </a:p>
        </p:txBody>
      </p:sp>
      <p:sp>
        <p:nvSpPr>
          <p:cNvPr id="4" name="27 Marcador de pie de página"/>
          <p:cNvSpPr>
            <a:spLocks noGrp="1"/>
          </p:cNvSpPr>
          <p:nvPr>
            <p:ph type="ftr" sz="quarter" idx="11"/>
          </p:nvPr>
        </p:nvSpPr>
        <p:spPr/>
        <p:txBody>
          <a:bodyPr/>
          <a:lstStyle>
            <a:lvl1pPr>
              <a:defRPr/>
            </a:lvl1pPr>
          </a:lstStyle>
          <a:p>
            <a:pPr>
              <a:defRPr/>
            </a:pPr>
            <a:endParaRPr lang="es-ES"/>
          </a:p>
        </p:txBody>
      </p:sp>
      <p:sp>
        <p:nvSpPr>
          <p:cNvPr id="5" name="4 Marcador de número de diapositiva"/>
          <p:cNvSpPr>
            <a:spLocks noGrp="1"/>
          </p:cNvSpPr>
          <p:nvPr>
            <p:ph type="sldNum" sz="quarter" idx="12"/>
          </p:nvPr>
        </p:nvSpPr>
        <p:spPr/>
        <p:txBody>
          <a:bodyPr/>
          <a:lstStyle>
            <a:lvl1pPr>
              <a:defRPr/>
            </a:lvl1pPr>
          </a:lstStyle>
          <a:p>
            <a:pPr>
              <a:defRPr/>
            </a:pPr>
            <a:fld id="{FA260E5A-4B1A-4DAE-81F6-D55F467FED22}" type="slidenum">
              <a:rPr lang="es-ES"/>
              <a:pPr>
                <a:defRPr/>
              </a:pPr>
              <a:t>‹#›</a:t>
            </a:fld>
            <a:endParaRPr lang="es-E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2 Marcador de fecha"/>
          <p:cNvSpPr>
            <a:spLocks noGrp="1"/>
          </p:cNvSpPr>
          <p:nvPr>
            <p:ph type="dt" sz="half" idx="10"/>
          </p:nvPr>
        </p:nvSpPr>
        <p:spPr/>
        <p:txBody>
          <a:bodyPr/>
          <a:lstStyle>
            <a:lvl1pPr>
              <a:defRPr/>
            </a:lvl1pPr>
          </a:lstStyle>
          <a:p>
            <a:pPr>
              <a:defRPr/>
            </a:pPr>
            <a:fld id="{9FE6F1D4-CB4E-4172-AC68-CC222790EB43}" type="datetimeFigureOut">
              <a:rPr lang="es-ES"/>
              <a:pPr>
                <a:defRPr/>
              </a:pPr>
              <a:t>01/12/2015</a:t>
            </a:fld>
            <a:endParaRPr lang="es-ES"/>
          </a:p>
        </p:txBody>
      </p:sp>
      <p:sp>
        <p:nvSpPr>
          <p:cNvPr id="3" name="23 Marcador de pie de página"/>
          <p:cNvSpPr>
            <a:spLocks noGrp="1"/>
          </p:cNvSpPr>
          <p:nvPr>
            <p:ph type="ftr" sz="quarter" idx="11"/>
          </p:nvPr>
        </p:nvSpPr>
        <p:spPr/>
        <p:txBody>
          <a:bodyPr/>
          <a:lstStyle>
            <a:lvl1pPr>
              <a:defRPr/>
            </a:lvl1pPr>
          </a:lstStyle>
          <a:p>
            <a:pPr>
              <a:defRPr/>
            </a:pPr>
            <a:endParaRPr lang="es-ES"/>
          </a:p>
        </p:txBody>
      </p:sp>
      <p:sp>
        <p:nvSpPr>
          <p:cNvPr id="4" name="6 Marcador de número de diapositiva"/>
          <p:cNvSpPr>
            <a:spLocks noGrp="1"/>
          </p:cNvSpPr>
          <p:nvPr>
            <p:ph type="sldNum" sz="quarter" idx="12"/>
          </p:nvPr>
        </p:nvSpPr>
        <p:spPr/>
        <p:txBody>
          <a:bodyPr/>
          <a:lstStyle>
            <a:lvl1pPr>
              <a:defRPr/>
            </a:lvl1pPr>
          </a:lstStyle>
          <a:p>
            <a:pPr>
              <a:defRPr/>
            </a:pPr>
            <a:fld id="{BA23E8E4-E725-4489-B8A1-812284070835}" type="slidenum">
              <a:rPr lang="es-ES"/>
              <a:pPr>
                <a:defRPr/>
              </a:pPr>
              <a:t>‹#›</a:t>
            </a:fld>
            <a:endParaRPr lang="es-ES"/>
          </a:p>
        </p:txBody>
      </p:sp>
    </p:spTree>
  </p:cSld>
  <p:clrMapOvr>
    <a:masterClrMapping/>
  </p:clrMapOvr>
  <p:transition>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Título"/>
          <p:cNvSpPr>
            <a:spLocks noGrp="1"/>
          </p:cNvSpPr>
          <p:nvPr>
            <p:ph type="title"/>
          </p:nvPr>
        </p:nvSpPr>
        <p:spPr>
          <a:xfrm>
            <a:off x="457200" y="5486400"/>
            <a:ext cx="8458200" cy="520700"/>
          </a:xfrm>
        </p:spPr>
        <p:txBody>
          <a:bodyPr/>
          <a:lstStyle>
            <a:lvl1pPr algn="l">
              <a:buNone/>
              <a:defRPr sz="2000" b="1"/>
            </a:lvl1pPr>
          </a:lstStyle>
          <a:p>
            <a:r>
              <a:rPr lang="es-ES" smtClean="0"/>
              <a:t>Haga clic para modificar el estilo de título del patrón</a:t>
            </a:r>
            <a:endParaRPr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24 Marcador de fecha"/>
          <p:cNvSpPr>
            <a:spLocks noGrp="1"/>
          </p:cNvSpPr>
          <p:nvPr>
            <p:ph type="dt" sz="half" idx="10"/>
          </p:nvPr>
        </p:nvSpPr>
        <p:spPr/>
        <p:txBody>
          <a:bodyPr/>
          <a:lstStyle>
            <a:lvl1pPr>
              <a:defRPr/>
            </a:lvl1pPr>
          </a:lstStyle>
          <a:p>
            <a:pPr>
              <a:defRPr/>
            </a:pPr>
            <a:fld id="{7EE1D9EF-D569-4961-AB36-3E35C40634C0}" type="datetimeFigureOut">
              <a:rPr lang="es-ES"/>
              <a:pPr>
                <a:defRPr/>
              </a:pPr>
              <a:t>01/12/2015</a:t>
            </a:fld>
            <a:endParaRPr lang="es-ES"/>
          </a:p>
        </p:txBody>
      </p:sp>
      <p:sp>
        <p:nvSpPr>
          <p:cNvPr id="7" name="28 Marcador de pie de página"/>
          <p:cNvSpPr>
            <a:spLocks noGrp="1"/>
          </p:cNvSpPr>
          <p:nvPr>
            <p:ph type="ftr" sz="quarter" idx="11"/>
          </p:nvPr>
        </p:nvSpPr>
        <p:spPr/>
        <p:txBody>
          <a:bodyPr/>
          <a:lstStyle>
            <a:lvl1pPr>
              <a:defRPr/>
            </a:lvl1pPr>
          </a:lstStyle>
          <a:p>
            <a:pPr>
              <a:defRPr/>
            </a:pPr>
            <a:endParaRPr lang="es-ES"/>
          </a:p>
        </p:txBody>
      </p:sp>
      <p:sp>
        <p:nvSpPr>
          <p:cNvPr id="8" name="6 Marcador de número de diapositiva"/>
          <p:cNvSpPr>
            <a:spLocks noGrp="1"/>
          </p:cNvSpPr>
          <p:nvPr>
            <p:ph type="sldNum" sz="quarter" idx="12"/>
          </p:nvPr>
        </p:nvSpPr>
        <p:spPr/>
        <p:txBody>
          <a:bodyPr/>
          <a:lstStyle>
            <a:lvl1pPr>
              <a:defRPr/>
            </a:lvl1pPr>
          </a:lstStyle>
          <a:p>
            <a:pPr>
              <a:defRPr/>
            </a:pPr>
            <a:fld id="{D852EE52-4B6C-4259-B6DC-03900B2A40D9}" type="slidenum">
              <a:rPr lang="es-ES"/>
              <a:pPr>
                <a:defRPr/>
              </a:pPr>
              <a:t>‹#›</a:t>
            </a:fld>
            <a:endParaRPr lang="es-E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17" name="16 Título"/>
          <p:cNvSpPr>
            <a:spLocks noGrp="1"/>
          </p:cNvSpPr>
          <p:nvPr>
            <p:ph type="title"/>
          </p:nvPr>
        </p:nvSpPr>
        <p:spPr>
          <a:xfrm>
            <a:off x="381000" y="4993760"/>
            <a:ext cx="5867400" cy="522288"/>
          </a:xfrm>
        </p:spPr>
        <p:txBody>
          <a:bodyPr/>
          <a:lstStyle>
            <a:lvl1pPr algn="l">
              <a:buNone/>
              <a:defRPr sz="2000" b="1"/>
            </a:lvl1pPr>
          </a:lstStyle>
          <a:p>
            <a:r>
              <a:rPr lang="es-ES" smtClean="0"/>
              <a:t>Haga clic para modificar el estilo de título del patrón</a:t>
            </a:r>
            <a:endParaRPr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5" name="6 Marcador de fecha"/>
          <p:cNvSpPr>
            <a:spLocks noGrp="1"/>
          </p:cNvSpPr>
          <p:nvPr>
            <p:ph type="dt" sz="half" idx="10"/>
          </p:nvPr>
        </p:nvSpPr>
        <p:spPr/>
        <p:txBody>
          <a:bodyPr/>
          <a:lstStyle>
            <a:lvl1pPr>
              <a:defRPr/>
            </a:lvl1pPr>
          </a:lstStyle>
          <a:p>
            <a:pPr>
              <a:defRPr/>
            </a:pPr>
            <a:fld id="{069CE35A-A2D4-4012-8B5D-E2F3526DC992}" type="datetimeFigureOut">
              <a:rPr lang="es-ES"/>
              <a:pPr>
                <a:defRPr/>
              </a:pPr>
              <a:t>01/12/2015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30 Marcador de número de diapositiva"/>
          <p:cNvSpPr>
            <a:spLocks noGrp="1"/>
          </p:cNvSpPr>
          <p:nvPr>
            <p:ph type="sldNum" sz="quarter" idx="12"/>
          </p:nvPr>
        </p:nvSpPr>
        <p:spPr/>
        <p:txBody>
          <a:bodyPr/>
          <a:lstStyle>
            <a:lvl1pPr>
              <a:defRPr/>
            </a:lvl1pPr>
          </a:lstStyle>
          <a:p>
            <a:pPr>
              <a:defRPr/>
            </a:pPr>
            <a:fld id="{7C455224-0595-43A3-82A1-0E8E2B9ECE88}" type="slidenum">
              <a:rPr lang="es-ES"/>
              <a:pPr>
                <a:defRPr/>
              </a:pPr>
              <a:t>‹#›</a:t>
            </a:fld>
            <a:endParaRPr lang="es-ES"/>
          </a:p>
        </p:txBody>
      </p:sp>
    </p:spTree>
  </p:cSld>
  <p:clrMapOvr>
    <a:masterClrMapping/>
  </p:clrMapOvr>
  <p:transition>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7 Marcador de texto"/>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64500057-9AFC-489D-A98D-D034E218D58C}" type="datetimeFigureOut">
              <a:rPr lang="es-ES"/>
              <a:pPr>
                <a:defRPr/>
              </a:pPr>
              <a:t>01/12/2015</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7C759496-E272-4F09-8314-1DEFB5D01DA3}" type="slidenum">
              <a:rPr lang="es-ES"/>
              <a:pPr>
                <a:defRPr/>
              </a:pPr>
              <a:t>‹#›</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lang="es-ES" smtClean="0"/>
              <a:t>Haga clic para modificar el estilo de título del patrón</a:t>
            </a:r>
            <a:endParaRPr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5" r:id="rId4"/>
    <p:sldLayoutId id="2147483699" r:id="rId5"/>
    <p:sldLayoutId id="2147483694" r:id="rId6"/>
    <p:sldLayoutId id="2147483700" r:id="rId7"/>
    <p:sldLayoutId id="2147483701" r:id="rId8"/>
    <p:sldLayoutId id="2147483702" r:id="rId9"/>
    <p:sldLayoutId id="2147483693" r:id="rId10"/>
    <p:sldLayoutId id="2147483703" r:id="rId11"/>
  </p:sldLayoutIdLst>
  <p:transition>
    <p:wipe dir="d"/>
  </p:transition>
  <p:timing>
    <p:tnLst>
      <p:par>
        <p:cTn id="1" dur="indefinite" restart="never" nodeType="tmRoot"/>
      </p:par>
    </p:tnLst>
  </p:timing>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a6wOH3d5scc" TargetMode="External"/><Relationship Id="rId2" Type="http://schemas.openxmlformats.org/officeDocument/2006/relationships/hyperlink" Target="https://www.youtube.com/watch?v=CMvA-i-G-9w"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commons.wikimedia.org/wiki/File:Provincias_de_Espa%C3%B1a.sv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minube.com/rincon/monumento-a-jorge-manrique-a363831" TargetMode="External"/><Relationship Id="rId3" Type="http://schemas.openxmlformats.org/officeDocument/2006/relationships/hyperlink" Target="https://www.youtube.com/watch?v=a6wOH3d5scc" TargetMode="External"/><Relationship Id="rId7" Type="http://schemas.openxmlformats.org/officeDocument/2006/relationships/hyperlink" Target="http://paredesdenava.es/" TargetMode="External"/><Relationship Id="rId2" Type="http://schemas.openxmlformats.org/officeDocument/2006/relationships/hyperlink" Target="https://www.youtube.com/watch?v=CMvA-i-G-9w" TargetMode="External"/><Relationship Id="rId1" Type="http://schemas.openxmlformats.org/officeDocument/2006/relationships/slideLayout" Target="../slideLayouts/slideLayout2.xml"/><Relationship Id="rId6" Type="http://schemas.openxmlformats.org/officeDocument/2006/relationships/hyperlink" Target="http://www.miespacionatural.es/espaciospanel/2622" TargetMode="External"/><Relationship Id="rId5" Type="http://schemas.openxmlformats.org/officeDocument/2006/relationships/hyperlink" Target="http://paredesdenava.com/inicio.htm" TargetMode="External"/><Relationship Id="rId10" Type="http://schemas.openxmlformats.org/officeDocument/2006/relationships/hyperlink" Target="http://www.youtube.com/watch?v=iQ9E_rqc_g8" TargetMode="External"/><Relationship Id="rId4" Type="http://schemas.openxmlformats.org/officeDocument/2006/relationships/hyperlink" Target="https://www.youtube.com/watch?v=T_q6rVtTE1g" TargetMode="External"/><Relationship Id="rId9" Type="http://schemas.openxmlformats.org/officeDocument/2006/relationships/hyperlink" Target="http://paredesdenava.es/index.php/turismo/lugares-de-interes/iglesia-de-santa-mari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minube.com/rincon/paredes-de-nava-a361671"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81000" y="4852988"/>
            <a:ext cx="8458200" cy="1222375"/>
          </a:xfrm>
        </p:spPr>
        <p:txBody>
          <a:bodyPr/>
          <a:lstStyle/>
          <a:p>
            <a:pPr fontAlgn="auto">
              <a:spcAft>
                <a:spcPts val="0"/>
              </a:spcAft>
              <a:defRPr/>
            </a:pPr>
            <a:endParaRPr lang="es-ES" dirty="0"/>
          </a:p>
        </p:txBody>
      </p:sp>
      <p:sp>
        <p:nvSpPr>
          <p:cNvPr id="3" name="2 Subtítulo"/>
          <p:cNvSpPr>
            <a:spLocks noGrp="1"/>
          </p:cNvSpPr>
          <p:nvPr>
            <p:ph type="subTitle" idx="1"/>
          </p:nvPr>
        </p:nvSpPr>
        <p:spPr/>
        <p:txBody>
          <a:bodyPr>
            <a:normAutofit/>
          </a:bodyPr>
          <a:lstStyle/>
          <a:p>
            <a:pPr fontAlgn="auto">
              <a:spcAft>
                <a:spcPts val="0"/>
              </a:spcAft>
              <a:buFont typeface="Wingdings 2"/>
              <a:buNone/>
              <a:defRPr/>
            </a:pPr>
            <a:r>
              <a:rPr lang="es-ES" dirty="0" smtClean="0"/>
              <a:t>	</a:t>
            </a:r>
            <a:r>
              <a:rPr lang="es-ES" dirty="0" smtClean="0">
                <a:hlinkClick r:id="rId2"/>
              </a:rPr>
              <a:t>https://www.</a:t>
            </a:r>
            <a:r>
              <a:rPr lang="es-ES" b="1" dirty="0" smtClean="0">
                <a:hlinkClick r:id="rId2"/>
              </a:rPr>
              <a:t>youtube</a:t>
            </a:r>
            <a:r>
              <a:rPr lang="es-ES" dirty="0" smtClean="0">
                <a:hlinkClick r:id="rId2"/>
              </a:rPr>
              <a:t>.com/watch?v=CMvA-i-G-9w</a:t>
            </a:r>
            <a:endParaRPr lang="es-ES" dirty="0" smtClean="0"/>
          </a:p>
          <a:p>
            <a:pPr algn="just" fontAlgn="auto">
              <a:spcAft>
                <a:spcPts val="0"/>
              </a:spcAft>
              <a:buFont typeface="Wingdings 2"/>
              <a:buNone/>
              <a:defRPr/>
            </a:pPr>
            <a:r>
              <a:rPr lang="es-ES" smtClean="0"/>
              <a:t>	</a:t>
            </a:r>
            <a:r>
              <a:rPr lang="es-ES" smtClean="0">
                <a:hlinkClick r:id="rId3"/>
              </a:rPr>
              <a:t>https://www.</a:t>
            </a:r>
            <a:r>
              <a:rPr lang="es-ES" b="1" smtClean="0">
                <a:hlinkClick r:id="rId3"/>
              </a:rPr>
              <a:t>youtube</a:t>
            </a:r>
            <a:r>
              <a:rPr lang="es-ES" smtClean="0">
                <a:hlinkClick r:id="rId3"/>
              </a:rPr>
              <a:t>.com/watch?v=a6wOH3d5scc</a:t>
            </a:r>
            <a:endParaRPr lang="es-ES" smtClean="0"/>
          </a:p>
          <a:p>
            <a:pPr algn="just" fontAlgn="auto">
              <a:spcAft>
                <a:spcPts val="0"/>
              </a:spcAft>
              <a:buFont typeface="Wingdings 2"/>
              <a:buNone/>
              <a:defRPr/>
            </a:pPr>
            <a:endParaRPr lang="es-ES" dirty="0"/>
          </a:p>
        </p:txBody>
      </p:sp>
      <p:sp>
        <p:nvSpPr>
          <p:cNvPr id="4" name="3 Rectángulo"/>
          <p:cNvSpPr/>
          <p:nvPr/>
        </p:nvSpPr>
        <p:spPr>
          <a:xfrm>
            <a:off x="-171440" y="1428737"/>
            <a:ext cx="9486891" cy="2554545"/>
          </a:xfrm>
          <a:prstGeom prst="rect">
            <a:avLst/>
          </a:prstGeom>
          <a:noFill/>
        </p:spPr>
        <p:txBody>
          <a:bodyPr spcFirstLastPara="1">
            <a:prstTxWarp prst="textButton">
              <a:avLst/>
            </a:prstTxWarp>
            <a:spAutoFit/>
          </a:bodyPr>
          <a:lstStyle/>
          <a:p>
            <a:pPr algn="ctr" fontAlgn="auto">
              <a:spcBef>
                <a:spcPts val="0"/>
              </a:spcBef>
              <a:spcAft>
                <a:spcPts val="0"/>
              </a:spcAft>
              <a:defRPr/>
            </a:pPr>
            <a:r>
              <a:rPr lang="es-ES" sz="8000" b="1" dirty="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mn-lt"/>
                <a:cs typeface="+mn-cs"/>
              </a:rPr>
              <a:t>TIERRA DE CAMPOS</a:t>
            </a:r>
          </a:p>
          <a:p>
            <a:pPr algn="ctr" fontAlgn="auto">
              <a:spcBef>
                <a:spcPts val="0"/>
              </a:spcBef>
              <a:spcAft>
                <a:spcPts val="0"/>
              </a:spcAft>
              <a:defRPr/>
            </a:pPr>
            <a:r>
              <a:rPr lang="es-ES" sz="8000" b="1" dirty="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mn-lt"/>
                <a:cs typeface="+mn-cs"/>
              </a:rPr>
              <a:t>Paredes de Navas</a:t>
            </a:r>
          </a:p>
          <a:p>
            <a:pPr algn="ctr" fontAlgn="auto">
              <a:spcBef>
                <a:spcPts val="0"/>
              </a:spcBef>
              <a:spcAft>
                <a:spcPts val="0"/>
              </a:spcAft>
              <a:defRPr/>
            </a:pPr>
            <a:endParaRPr lang="es-ES"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mn-lt"/>
              <a:cs typeface="+mn-cs"/>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dirty="0" smtClean="0"/>
              <a:t/>
            </a:r>
            <a:br>
              <a:rPr lang="es-ES" dirty="0" smtClean="0"/>
            </a:br>
            <a:r>
              <a:rPr lang="es-ES" dirty="0" smtClean="0"/>
              <a:t/>
            </a:r>
            <a:br>
              <a:rPr lang="es-ES" dirty="0" smtClean="0"/>
            </a:br>
            <a:r>
              <a:rPr lang="es-ES" dirty="0" smtClean="0"/>
              <a:t>Espacio Natural PROTEGIDO</a:t>
            </a:r>
            <a:br>
              <a:rPr lang="es-ES" dirty="0" smtClean="0"/>
            </a:br>
            <a:r>
              <a:rPr lang="es-ES" dirty="0" smtClean="0"/>
              <a:t/>
            </a:r>
            <a:br>
              <a:rPr lang="es-ES" dirty="0" smtClean="0"/>
            </a:br>
            <a:endParaRPr lang="es-ES" dirty="0"/>
          </a:p>
        </p:txBody>
      </p:sp>
      <p:sp>
        <p:nvSpPr>
          <p:cNvPr id="22530" name="5 Marcador de contenido"/>
          <p:cNvSpPr>
            <a:spLocks noGrp="1"/>
          </p:cNvSpPr>
          <p:nvPr>
            <p:ph idx="1"/>
          </p:nvPr>
        </p:nvSpPr>
        <p:spPr>
          <a:xfrm>
            <a:off x="304800" y="1714500"/>
            <a:ext cx="8267700" cy="4365625"/>
          </a:xfrm>
        </p:spPr>
        <p:txBody>
          <a:bodyPr/>
          <a:lstStyle/>
          <a:p>
            <a:pPr algn="just"/>
            <a:r>
              <a:rPr lang="es-ES" sz="2800" smtClean="0"/>
              <a:t>El paisaje se caracteriza principalmente por su relieve llano o ligeramente ondulado (unos 700 metros de altitud) prácticamente desforestado y dedicado en su mayor parte al cultivo de cereal. Destaca la presencia de un importante conjunto de humedales originados por el proyecto de recuperación de la antigua Laguna de La Nava. También discurren varios ríos y arroyos y el Canal de Campos, con vegetación palustre  desarrollada. </a:t>
            </a:r>
            <a:br>
              <a:rPr lang="es-ES" sz="2800" smtClean="0"/>
            </a:br>
            <a:r>
              <a:rPr lang="es-ES" sz="2800" smtClean="0"/>
              <a:t/>
            </a:r>
            <a:br>
              <a:rPr lang="es-ES" sz="2800" smtClean="0"/>
            </a:br>
            <a:endParaRPr lang="es-ES" sz="2800" smtClean="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sz="3100" dirty="0" smtClean="0"/>
              <a:t>Espacio Natural PROTEGIDO</a:t>
            </a:r>
            <a:r>
              <a:rPr lang="es-ES" sz="1800" dirty="0" smtClean="0"/>
              <a:t/>
            </a:r>
            <a:br>
              <a:rPr lang="es-ES" sz="1800" dirty="0" smtClean="0"/>
            </a:br>
            <a:r>
              <a:rPr lang="es-ES" sz="1800" dirty="0" smtClean="0"/>
              <a:t/>
            </a:r>
            <a:br>
              <a:rPr lang="es-ES" sz="1800" dirty="0" smtClean="0"/>
            </a:br>
            <a:endParaRPr lang="es-ES" sz="1800" dirty="0"/>
          </a:p>
        </p:txBody>
      </p:sp>
      <p:pic>
        <p:nvPicPr>
          <p:cNvPr id="23554" name="5 Marcador de contenido" descr="nava-y-campos-de-palencia-1da8.jpg"/>
          <p:cNvPicPr>
            <a:picLocks noGrp="1" noChangeAspect="1"/>
          </p:cNvPicPr>
          <p:nvPr>
            <p:ph idx="1"/>
          </p:nvPr>
        </p:nvPicPr>
        <p:blipFill>
          <a:blip r:embed="rId2"/>
          <a:srcRect/>
          <a:stretch>
            <a:fillRect/>
          </a:stretch>
        </p:blipFill>
        <p:spPr>
          <a:xfrm>
            <a:off x="642938" y="1714500"/>
            <a:ext cx="3152775" cy="2381250"/>
          </a:xfrm>
        </p:spPr>
      </p:pic>
      <p:pic>
        <p:nvPicPr>
          <p:cNvPr id="23555" name="Picture 2" descr="C:\Users\media\Desktop\Tierra de campos\localidad\aves%20invernantes.jpg"/>
          <p:cNvPicPr>
            <a:picLocks noChangeAspect="1" noChangeArrowheads="1"/>
          </p:cNvPicPr>
          <p:nvPr/>
        </p:nvPicPr>
        <p:blipFill>
          <a:blip r:embed="rId3"/>
          <a:srcRect/>
          <a:stretch>
            <a:fillRect/>
          </a:stretch>
        </p:blipFill>
        <p:spPr bwMode="auto">
          <a:xfrm>
            <a:off x="4714875" y="1143000"/>
            <a:ext cx="3571875" cy="2381250"/>
          </a:xfrm>
          <a:prstGeom prst="rect">
            <a:avLst/>
          </a:prstGeom>
          <a:noFill/>
          <a:ln w="9525">
            <a:noFill/>
            <a:miter lim="800000"/>
            <a:headEnd/>
            <a:tailEnd/>
          </a:ln>
        </p:spPr>
      </p:pic>
      <p:pic>
        <p:nvPicPr>
          <p:cNvPr id="23556" name="Picture 3" descr="C:\Users\media\Desktop\Tierra de campos\localidad\Bando%20de%20machos%20de%20avutarda.jpg"/>
          <p:cNvPicPr>
            <a:picLocks noChangeAspect="1" noChangeArrowheads="1"/>
          </p:cNvPicPr>
          <p:nvPr/>
        </p:nvPicPr>
        <p:blipFill>
          <a:blip r:embed="rId4"/>
          <a:srcRect/>
          <a:stretch>
            <a:fillRect/>
          </a:stretch>
        </p:blipFill>
        <p:spPr bwMode="auto">
          <a:xfrm>
            <a:off x="357188" y="3732213"/>
            <a:ext cx="3071812" cy="2697162"/>
          </a:xfrm>
          <a:prstGeom prst="rect">
            <a:avLst/>
          </a:prstGeom>
          <a:noFill/>
          <a:ln w="9525">
            <a:noFill/>
            <a:miter lim="800000"/>
            <a:headEnd/>
            <a:tailEnd/>
          </a:ln>
        </p:spPr>
      </p:pic>
      <p:pic>
        <p:nvPicPr>
          <p:cNvPr id="23557" name="Picture 4" descr="C:\Users\media\Desktop\Tierra de campos\localidad\Garza%20imperial%20en%20la%20Nava.jpg"/>
          <p:cNvPicPr>
            <a:picLocks noChangeAspect="1" noChangeArrowheads="1"/>
          </p:cNvPicPr>
          <p:nvPr/>
        </p:nvPicPr>
        <p:blipFill>
          <a:blip r:embed="rId5"/>
          <a:srcRect/>
          <a:stretch>
            <a:fillRect/>
          </a:stretch>
        </p:blipFill>
        <p:spPr bwMode="auto">
          <a:xfrm>
            <a:off x="4429125" y="3429000"/>
            <a:ext cx="4286250" cy="28575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dirty="0" smtClean="0"/>
              <a:t>Espacio Natural PROTEGIDO LA NAVA</a:t>
            </a:r>
            <a:br>
              <a:rPr lang="es-ES" dirty="0" smtClean="0"/>
            </a:br>
            <a:endParaRPr lang="es-ES" dirty="0"/>
          </a:p>
        </p:txBody>
      </p:sp>
      <p:sp>
        <p:nvSpPr>
          <p:cNvPr id="3" name="2 Marcador de contenido"/>
          <p:cNvSpPr>
            <a:spLocks noGrp="1"/>
          </p:cNvSpPr>
          <p:nvPr>
            <p:ph idx="1"/>
          </p:nvPr>
        </p:nvSpPr>
        <p:spPr>
          <a:xfrm>
            <a:off x="304800" y="1714500"/>
            <a:ext cx="8339138" cy="4365625"/>
          </a:xfrm>
        </p:spPr>
        <p:txBody>
          <a:bodyPr>
            <a:normAutofit fontScale="85000" lnSpcReduction="10000"/>
          </a:bodyPr>
          <a:lstStyle/>
          <a:p>
            <a:pPr algn="just" fontAlgn="auto">
              <a:spcAft>
                <a:spcPts val="0"/>
              </a:spcAft>
              <a:buFont typeface="Wingdings 2"/>
              <a:buChar char=""/>
              <a:defRPr/>
            </a:pPr>
            <a:r>
              <a:rPr lang="es-ES" dirty="0" smtClean="0"/>
              <a:t>En este espacio se concentran casi el 50% de las aves acuáticas invernantes de Castilla y León, especialmente grullas en noviembre y diciembre y las poblaciones de ánsares comunes que aparecen entre octubre y marzo y de las que en los días de febrero se pueden ver todavía muy numerosas. También de importancia la presencia de avutardas sobreviviendo aquí en primavera una de las mayores poblaciones de todo el mundo. Sisones, Ortegas, Aguiluchos cenizos y pálidos, cernícalos o Alcaraván son otras de las especies que aquí podemos ver.</a:t>
            </a:r>
            <a:endParaRPr lang="es-ES"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ctr">
              <a:spcAft>
                <a:spcPts val="0"/>
              </a:spcAft>
              <a:defRPr/>
            </a:pPr>
            <a:r>
              <a:rPr lang="es-ES" dirty="0" smtClean="0"/>
              <a:t/>
            </a:r>
            <a:br>
              <a:rPr lang="es-ES" dirty="0" smtClean="0"/>
            </a:br>
            <a:r>
              <a:rPr lang="es-ES" dirty="0" smtClean="0"/>
              <a:t/>
            </a:r>
            <a:br>
              <a:rPr lang="es-ES" dirty="0" smtClean="0"/>
            </a:br>
            <a:r>
              <a:rPr lang="es-ES" dirty="0" smtClean="0"/>
              <a:t>Palomar    </a:t>
            </a:r>
            <a:r>
              <a:rPr lang="es-ES" sz="1800" dirty="0" smtClean="0"/>
              <a:t>https://www.</a:t>
            </a:r>
            <a:r>
              <a:rPr lang="es-ES" sz="1800" b="1" dirty="0" smtClean="0"/>
              <a:t>youtube</a:t>
            </a:r>
            <a:r>
              <a:rPr lang="es-ES" sz="1800" dirty="0" smtClean="0"/>
              <a:t>.com/watch?v=T_q6rVtTE1g </a:t>
            </a:r>
            <a:r>
              <a:rPr lang="es-ES" sz="2000" dirty="0" smtClean="0"/>
              <a:t/>
            </a:r>
            <a:br>
              <a:rPr lang="es-ES" sz="2000" dirty="0" smtClean="0"/>
            </a:br>
            <a:r>
              <a:rPr lang="es-ES" dirty="0" smtClean="0"/>
              <a:t/>
            </a:r>
            <a:br>
              <a:rPr lang="es-ES" dirty="0" smtClean="0"/>
            </a:br>
            <a:endParaRPr lang="es-ES" dirty="0"/>
          </a:p>
        </p:txBody>
      </p:sp>
      <p:sp>
        <p:nvSpPr>
          <p:cNvPr id="3" name="2 Marcador de contenido"/>
          <p:cNvSpPr>
            <a:spLocks noGrp="1"/>
          </p:cNvSpPr>
          <p:nvPr>
            <p:ph idx="1"/>
          </p:nvPr>
        </p:nvSpPr>
        <p:spPr>
          <a:xfrm>
            <a:off x="304800" y="1857364"/>
            <a:ext cx="7910538" cy="4222761"/>
          </a:xfrm>
        </p:spPr>
        <p:txBody>
          <a:bodyPr>
            <a:normAutofit/>
          </a:bodyPr>
          <a:lstStyle/>
          <a:p>
            <a:pPr fontAlgn="auto">
              <a:spcAft>
                <a:spcPts val="0"/>
              </a:spcAft>
              <a:buFont typeface="Wingdings 2"/>
              <a:buNone/>
              <a:defRPr/>
            </a:pPr>
            <a:r>
              <a:rPr lang="es-ES"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p>
          <a:p>
            <a:pPr fontAlgn="auto">
              <a:spcAft>
                <a:spcPts val="0"/>
              </a:spcAft>
              <a:buFont typeface="Wingdings 2"/>
              <a:buNone/>
              <a:defRPr/>
            </a:pPr>
            <a:r>
              <a:rPr lang="es-ES"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p>
          <a:p>
            <a:pPr algn="ctr" fontAlgn="auto">
              <a:spcAft>
                <a:spcPts val="0"/>
              </a:spcAft>
              <a:buFont typeface="Wingdings 2"/>
              <a:buNone/>
              <a:defRPr/>
            </a:pPr>
            <a:r>
              <a:rPr lang="es-ES"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es-ES" sz="4800" b="1" dirty="0" smtClean="0"/>
              <a:t/>
            </a:r>
            <a:br>
              <a:rPr lang="es-ES" sz="4800" b="1" dirty="0" smtClean="0"/>
            </a:br>
            <a:endParaRPr lang="es-ES" sz="4800" dirty="0"/>
          </a:p>
        </p:txBody>
      </p:sp>
      <p:sp>
        <p:nvSpPr>
          <p:cNvPr id="25603" name="3 Rectángulo"/>
          <p:cNvSpPr>
            <a:spLocks noChangeArrowheads="1"/>
          </p:cNvSpPr>
          <p:nvPr/>
        </p:nvSpPr>
        <p:spPr bwMode="auto">
          <a:xfrm>
            <a:off x="785813" y="1857375"/>
            <a:ext cx="7643812" cy="4832350"/>
          </a:xfrm>
          <a:prstGeom prst="rect">
            <a:avLst/>
          </a:prstGeom>
          <a:noFill/>
          <a:ln w="9525">
            <a:noFill/>
            <a:miter lim="800000"/>
            <a:headEnd/>
            <a:tailEnd/>
          </a:ln>
        </p:spPr>
        <p:txBody>
          <a:bodyPr>
            <a:spAutoFit/>
          </a:bodyPr>
          <a:lstStyle/>
          <a:p>
            <a:pPr algn="just"/>
            <a:r>
              <a:rPr lang="es-ES" sz="2800">
                <a:latin typeface="Franklin Gothic Book" pitchFamily="34" charset="0"/>
              </a:rPr>
              <a:t>Visitando la zona vimos un gran número y variedad de "palomares", típica arquitectura popular que se caracteriza por el uso de la tierra como principal materia prima. Mezclada con agua, paja y un largo secado al sol, da lugar al tradicional "adobe" de estas tierras. Si la tierra se aplica en capas alternas con cal, dentro de un encofrado de madera, obtenemos el "tapial", del que vimos numerosas muestras.</a:t>
            </a:r>
            <a:br>
              <a:rPr lang="es-ES" sz="2800">
                <a:latin typeface="Franklin Gothic Book" pitchFamily="34" charset="0"/>
              </a:rPr>
            </a:br>
            <a:r>
              <a:rPr lang="es-ES" sz="2800">
                <a:latin typeface="Franklin Gothic Book" pitchFamily="34" charset="0"/>
              </a:rPr>
              <a:t/>
            </a:r>
            <a:br>
              <a:rPr lang="es-ES" sz="2800">
                <a:latin typeface="Franklin Gothic Book" pitchFamily="34" charset="0"/>
              </a:rPr>
            </a:br>
            <a:endParaRPr lang="es-ES" sz="2800">
              <a:latin typeface="Franklin Gothic Book" pitchFamily="34" charset="0"/>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fontAlgn="auto">
              <a:spcAft>
                <a:spcPts val="0"/>
              </a:spcAft>
              <a:defRPr/>
            </a:pPr>
            <a:r>
              <a:rPr lang="es-ES" dirty="0" smtClean="0"/>
              <a:t>PALOMAR</a:t>
            </a:r>
            <a:endParaRPr lang="es-ES" dirty="0"/>
          </a:p>
        </p:txBody>
      </p:sp>
      <p:pic>
        <p:nvPicPr>
          <p:cNvPr id="26626" name="4 Marcador de contenido" descr="00172985.jpg"/>
          <p:cNvPicPr>
            <a:picLocks noGrp="1" noChangeAspect="1"/>
          </p:cNvPicPr>
          <p:nvPr>
            <p:ph idx="1"/>
          </p:nvPr>
        </p:nvPicPr>
        <p:blipFill>
          <a:blip r:embed="rId2"/>
          <a:srcRect/>
          <a:stretch>
            <a:fillRect/>
          </a:stretch>
        </p:blipFill>
        <p:spPr>
          <a:xfrm>
            <a:off x="1638300" y="1560513"/>
            <a:ext cx="6019800" cy="4514850"/>
          </a:xfrm>
        </p:spPr>
      </p:pic>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ctr">
              <a:spcAft>
                <a:spcPts val="0"/>
              </a:spcAft>
              <a:defRPr/>
            </a:pPr>
            <a:r>
              <a:rPr lang="es-ES" dirty="0" smtClean="0"/>
              <a:t/>
            </a:r>
            <a:br>
              <a:rPr lang="es-ES" dirty="0" smtClean="0"/>
            </a:br>
            <a:r>
              <a:rPr lang="es-ES" dirty="0" smtClean="0"/>
              <a:t/>
            </a:r>
            <a:br>
              <a:rPr lang="es-ES" dirty="0" smtClean="0"/>
            </a:br>
            <a:r>
              <a:rPr lang="es-ES" dirty="0" smtClean="0"/>
              <a:t/>
            </a:r>
            <a:br>
              <a:rPr lang="es-ES" dirty="0" smtClean="0"/>
            </a:br>
            <a:r>
              <a:rPr lang="es-ES" dirty="0" smtClean="0"/>
              <a:t>Canal de Castilla</a:t>
            </a:r>
            <a:br>
              <a:rPr lang="es-ES" dirty="0" smtClean="0"/>
            </a:br>
            <a:r>
              <a:rPr lang="es-ES" sz="1300" dirty="0" smtClean="0"/>
              <a:t>www.</a:t>
            </a:r>
            <a:r>
              <a:rPr lang="es-ES" sz="1300" b="1" dirty="0" smtClean="0"/>
              <a:t>youtube</a:t>
            </a:r>
            <a:r>
              <a:rPr lang="es-ES" sz="1300" dirty="0" smtClean="0"/>
              <a:t>.com/watch?v=iQ9E_rqc_g8</a:t>
            </a:r>
            <a:br>
              <a:rPr lang="es-ES" sz="1300" dirty="0" smtClean="0"/>
            </a:br>
            <a:r>
              <a:rPr lang="es-ES" dirty="0" smtClean="0"/>
              <a:t/>
            </a:r>
            <a:br>
              <a:rPr lang="es-ES" dirty="0" smtClean="0"/>
            </a:br>
            <a:r>
              <a:rPr lang="es-ES" dirty="0" smtClean="0"/>
              <a:t/>
            </a:r>
            <a:br>
              <a:rPr lang="es-ES" dirty="0" smtClean="0"/>
            </a:br>
            <a:endParaRPr lang="es-ES" dirty="0"/>
          </a:p>
        </p:txBody>
      </p:sp>
      <p:pic>
        <p:nvPicPr>
          <p:cNvPr id="27650" name="3 Marcador de contenido" descr="00364632.jpg"/>
          <p:cNvPicPr>
            <a:picLocks noGrp="1" noChangeAspect="1"/>
          </p:cNvPicPr>
          <p:nvPr>
            <p:ph idx="1"/>
          </p:nvPr>
        </p:nvPicPr>
        <p:blipFill>
          <a:blip r:embed="rId2"/>
          <a:srcRect/>
          <a:stretch>
            <a:fillRect/>
          </a:stretch>
        </p:blipFill>
        <p:spPr>
          <a:xfrm>
            <a:off x="1452563" y="1693863"/>
            <a:ext cx="6391275" cy="4248150"/>
          </a:xfrm>
        </p:spPr>
      </p:pic>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Canal de Castilla</a:t>
            </a:r>
            <a:endParaRPr lang="es-ES" dirty="0"/>
          </a:p>
        </p:txBody>
      </p:sp>
      <p:pic>
        <p:nvPicPr>
          <p:cNvPr id="28674" name="3 Marcador de contenido" descr="canalcastilla.gif"/>
          <p:cNvPicPr>
            <a:picLocks noGrp="1" noChangeAspect="1"/>
          </p:cNvPicPr>
          <p:nvPr>
            <p:ph idx="1"/>
          </p:nvPr>
        </p:nvPicPr>
        <p:blipFill>
          <a:blip r:embed="rId2"/>
          <a:srcRect/>
          <a:stretch>
            <a:fillRect/>
          </a:stretch>
        </p:blipFill>
        <p:spPr>
          <a:xfrm>
            <a:off x="2500313" y="1714500"/>
            <a:ext cx="3656012" cy="4662488"/>
          </a:xfrm>
        </p:spPr>
      </p:pic>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Canal de Castilla</a:t>
            </a:r>
            <a:endParaRPr lang="es-ES" dirty="0"/>
          </a:p>
        </p:txBody>
      </p:sp>
      <p:sp>
        <p:nvSpPr>
          <p:cNvPr id="3" name="2 Marcador de contenido"/>
          <p:cNvSpPr>
            <a:spLocks noGrp="1"/>
          </p:cNvSpPr>
          <p:nvPr>
            <p:ph idx="1"/>
          </p:nvPr>
        </p:nvSpPr>
        <p:spPr>
          <a:xfrm>
            <a:off x="304800" y="1785938"/>
            <a:ext cx="8339138" cy="4294187"/>
          </a:xfrm>
        </p:spPr>
        <p:txBody>
          <a:bodyPr>
            <a:normAutofit fontScale="62500" lnSpcReduction="20000"/>
          </a:bodyPr>
          <a:lstStyle/>
          <a:p>
            <a:pPr algn="just" fontAlgn="auto">
              <a:spcAft>
                <a:spcPts val="0"/>
              </a:spcAft>
              <a:buFont typeface="Wingdings 2"/>
              <a:buChar char=""/>
              <a:defRPr/>
            </a:pPr>
            <a:r>
              <a:rPr lang="es-ES" dirty="0" smtClean="0"/>
              <a:t>El Canal de Castilla es una ambiciosa obra de ingeniería, iniciada a mediados del siglo XVIII y concluida un siglo después, fruto de la imaginación y el empeño de un puñado de ilustrados que pretendían dar salida al mar a los cereales de los campos de Castilla. Hoy en día, su uso para el regadío se complementa con el interés de visitantes y excursionistas por su oferta cultural y de naturaleza.</a:t>
            </a:r>
          </a:p>
          <a:p>
            <a:pPr algn="just" fontAlgn="auto">
              <a:spcAft>
                <a:spcPts val="0"/>
              </a:spcAft>
              <a:buFont typeface="Wingdings 2"/>
              <a:buNone/>
              <a:defRPr/>
            </a:pPr>
            <a:endParaRPr lang="es-ES" dirty="0" smtClean="0"/>
          </a:p>
          <a:p>
            <a:pPr algn="just" fontAlgn="auto">
              <a:spcAft>
                <a:spcPts val="0"/>
              </a:spcAft>
              <a:buFont typeface="Wingdings 2"/>
              <a:buChar char=""/>
              <a:defRPr/>
            </a:pPr>
            <a:r>
              <a:rPr lang="es-ES" dirty="0" smtClean="0"/>
              <a:t>La ruta que recorre el Canal de Castilla es uno de los destinos turísticos de naturaleza que mayor auge está adquiriendo en los últimos tiempos. Es una ruta con trayectos prácticamente llanos, muy indicada para disfrutarla en familia. El Canal de Castilla se divide en tres tramos o ramales unidos: el Ramal del Sur, el Ramal de Campos y el Ramal del Norte. En total, alcanzan 207 kilómetros de longitud. Para recorrerlo se utilizan los antiguos caminos de sirga del Canal, que servían para que los animales de carga pudieran tirar con sogas de las barcazas que recorrían el canal. </a:t>
            </a:r>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Canal de Castilla</a:t>
            </a:r>
            <a:endParaRPr lang="es-ES" dirty="0"/>
          </a:p>
        </p:txBody>
      </p:sp>
      <p:pic>
        <p:nvPicPr>
          <p:cNvPr id="30722" name="3 Marcador de contenido" descr="00291470.jpg"/>
          <p:cNvPicPr>
            <a:picLocks noGrp="1" noChangeAspect="1"/>
          </p:cNvPicPr>
          <p:nvPr>
            <p:ph idx="1"/>
          </p:nvPr>
        </p:nvPicPr>
        <p:blipFill>
          <a:blip r:embed="rId2"/>
          <a:srcRect/>
          <a:stretch>
            <a:fillRect/>
          </a:stretch>
        </p:blipFill>
        <p:spPr>
          <a:xfrm>
            <a:off x="1452563" y="1687513"/>
            <a:ext cx="6391275" cy="4257675"/>
          </a:xfrm>
        </p:spPr>
      </p:pic>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Canal de Castilla</a:t>
            </a:r>
            <a:endParaRPr lang="es-ES" dirty="0"/>
          </a:p>
        </p:txBody>
      </p:sp>
      <p:sp>
        <p:nvSpPr>
          <p:cNvPr id="3" name="2 Marcador de contenido"/>
          <p:cNvSpPr>
            <a:spLocks noGrp="1"/>
          </p:cNvSpPr>
          <p:nvPr>
            <p:ph idx="1"/>
          </p:nvPr>
        </p:nvSpPr>
        <p:spPr>
          <a:xfrm>
            <a:off x="304800" y="1785938"/>
            <a:ext cx="8267700" cy="4294187"/>
          </a:xfrm>
        </p:spPr>
        <p:txBody>
          <a:bodyPr>
            <a:normAutofit fontScale="70000" lnSpcReduction="20000"/>
          </a:bodyPr>
          <a:lstStyle/>
          <a:p>
            <a:pPr fontAlgn="auto">
              <a:spcAft>
                <a:spcPts val="0"/>
              </a:spcAft>
              <a:buFont typeface="Wingdings 2"/>
              <a:buChar char=""/>
              <a:defRPr/>
            </a:pPr>
            <a:endParaRPr lang="es-ES" dirty="0" smtClean="0"/>
          </a:p>
          <a:p>
            <a:pPr algn="just" fontAlgn="auto">
              <a:spcAft>
                <a:spcPts val="0"/>
              </a:spcAft>
              <a:buFont typeface="Wingdings 2"/>
              <a:buChar char=""/>
              <a:defRPr/>
            </a:pPr>
            <a:r>
              <a:rPr lang="es-ES" dirty="0" smtClean="0"/>
              <a:t>Hoy en día, puede realizarse el trayecto a pie (unos 8 días, si se marcha a una media de 25-30 km por día), en bicicleta (unos 4 días, doblando el kilometraje), e incluso en piragua, para lo que hay que pedir permiso. Es aconsejable realizarla en primavera y verano: el clima es más agradable y la naturaleza que nos acompaña se encuentra en todo su esplendor. Dos son los principales atractivos turísticos que encontraremos en nuestra ruta. En primer lugar, la fauna y la flora. Junto al Canal aparecen a menudo bosques de ribera, que nos refrescarán en verano, al igual que las charcas y humedales que conforman un ecosistema de gran valor ecológico. Su fauna es, así mismo, muy variada: aves como la garza imperial y el aguilucho lagunero, mamíferos acuáticos como la nutria y la rata de agua, reptiles y peces de todo tipo.</a:t>
            </a:r>
            <a:endParaRPr lang="es-ES"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sz="6000" b="1" cap="none" spc="100" dirty="0" smtClean="0">
                <a:ln w="18000">
                  <a:solidFill>
                    <a:schemeClr val="accent1">
                      <a:satMod val="200000"/>
                      <a:tint val="72000"/>
                    </a:schemeClr>
                  </a:solidFill>
                  <a:prstDash val="solid"/>
                </a:ln>
                <a:solidFill>
                  <a:srgbClr val="C00000"/>
                </a:solidFill>
                <a:effectLst>
                  <a:outerShdw blurRad="25000" dist="20000" dir="16020000" algn="tl">
                    <a:schemeClr val="accent1">
                      <a:satMod val="200000"/>
                      <a:shade val="1000"/>
                      <a:alpha val="60000"/>
                    </a:schemeClr>
                  </a:outerShdw>
                </a:effectLst>
              </a:rPr>
              <a:t>Paredes de Nava</a:t>
            </a:r>
            <a:r>
              <a:rPr lang="es-ES" b="1" cap="none" spc="100" dirty="0" smtClean="0">
                <a:ln w="18000">
                  <a:solidFill>
                    <a:schemeClr val="accent1">
                      <a:satMod val="200000"/>
                      <a:tint val="72000"/>
                    </a:schemeClr>
                  </a:solidFill>
                  <a:prstDash val="solid"/>
                </a:ln>
                <a:solidFill>
                  <a:srgbClr val="C00000"/>
                </a:solidFill>
                <a:effectLst>
                  <a:outerShdw blurRad="25000" dist="20000" dir="16020000" algn="tl">
                    <a:schemeClr val="accent1">
                      <a:satMod val="200000"/>
                      <a:shade val="1000"/>
                      <a:alpha val="60000"/>
                    </a:schemeClr>
                  </a:outerShdw>
                </a:effectLst>
              </a:rPr>
              <a:t/>
            </a:r>
            <a:br>
              <a:rPr lang="es-ES" b="1" cap="none" spc="100" dirty="0" smtClean="0">
                <a:ln w="18000">
                  <a:solidFill>
                    <a:schemeClr val="accent1">
                      <a:satMod val="200000"/>
                      <a:tint val="72000"/>
                    </a:schemeClr>
                  </a:solidFill>
                  <a:prstDash val="solid"/>
                </a:ln>
                <a:solidFill>
                  <a:srgbClr val="C00000"/>
                </a:solidFill>
                <a:effectLst>
                  <a:outerShdw blurRad="25000" dist="20000" dir="16020000" algn="tl">
                    <a:schemeClr val="accent1">
                      <a:satMod val="200000"/>
                      <a:shade val="1000"/>
                      <a:alpha val="60000"/>
                    </a:schemeClr>
                  </a:outerShdw>
                </a:effectLst>
              </a:rPr>
            </a:br>
            <a:endParaRPr lang="es-ES" dirty="0">
              <a:solidFill>
                <a:srgbClr val="C00000"/>
              </a:solidFill>
            </a:endParaRPr>
          </a:p>
        </p:txBody>
      </p:sp>
      <p:sp>
        <p:nvSpPr>
          <p:cNvPr id="5" name="4 Marcador de contenido"/>
          <p:cNvSpPr>
            <a:spLocks noGrp="1"/>
          </p:cNvSpPr>
          <p:nvPr>
            <p:ph idx="1"/>
          </p:nvPr>
        </p:nvSpPr>
        <p:spPr>
          <a:xfrm>
            <a:off x="304800" y="1785938"/>
            <a:ext cx="8267700" cy="4294187"/>
          </a:xfrm>
        </p:spPr>
        <p:txBody>
          <a:bodyPr>
            <a:normAutofit fontScale="92500" lnSpcReduction="10000"/>
          </a:bodyPr>
          <a:lstStyle/>
          <a:p>
            <a:pPr algn="just" fontAlgn="auto">
              <a:spcAft>
                <a:spcPts val="0"/>
              </a:spcAft>
              <a:buFont typeface="Wingdings 2"/>
              <a:buChar char=""/>
              <a:defRPr/>
            </a:pPr>
            <a:r>
              <a:rPr lang="es-ES" dirty="0" smtClean="0"/>
              <a:t>En plena comarca palentina de Tierra de Campos se encuentra Paredes de Nava, histórica localidad famosa por ser cuna de personajes ilustres, entre ellos, el poeta </a:t>
            </a:r>
            <a:r>
              <a:rPr lang="es-ES" b="1" dirty="0" smtClean="0"/>
              <a:t>Jorge Manrique</a:t>
            </a:r>
            <a:r>
              <a:rPr lang="es-ES" dirty="0" smtClean="0"/>
              <a:t>(siglo XV) y los artistas Alonso y Pedro </a:t>
            </a:r>
            <a:r>
              <a:rPr lang="es-ES" dirty="0" err="1" smtClean="0"/>
              <a:t>Berruguete</a:t>
            </a:r>
            <a:r>
              <a:rPr lang="es-ES" dirty="0" smtClean="0"/>
              <a:t> (siglos XV-XVI).Una de las joyas que guarda su casco antiguo es la </a:t>
            </a:r>
            <a:r>
              <a:rPr lang="es-ES" b="1" dirty="0" smtClean="0"/>
              <a:t>iglesia de Santa Eulalia</a:t>
            </a:r>
            <a:r>
              <a:rPr lang="es-ES" dirty="0" smtClean="0"/>
              <a:t> y su Museo Parroquial, ambos declarados </a:t>
            </a:r>
            <a:r>
              <a:rPr lang="es-ES" b="1" dirty="0" smtClean="0"/>
              <a:t>Monumento Histórico-Artístico en 1981</a:t>
            </a:r>
            <a:r>
              <a:rPr lang="es-ES" dirty="0" smtClean="0"/>
              <a:t>.</a:t>
            </a:r>
          </a:p>
          <a:p>
            <a:pPr fontAlgn="auto">
              <a:spcAft>
                <a:spcPts val="0"/>
              </a:spcAft>
              <a:buFont typeface="Wingdings 2"/>
              <a:buChar char=""/>
              <a:defRPr/>
            </a:pPr>
            <a:endParaRPr lang="es-ES" dirty="0" smtClean="0"/>
          </a:p>
          <a:p>
            <a:pPr fontAlgn="auto">
              <a:spcAft>
                <a:spcPts val="0"/>
              </a:spcAft>
              <a:buFont typeface="Wingdings 2"/>
              <a:buChar char=""/>
              <a:defRPr/>
            </a:pPr>
            <a:endParaRPr lang="es-ES" b="1" cap="all" dirty="0" smtClean="0"/>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Canal de Castilla</a:t>
            </a:r>
            <a:endParaRPr lang="es-ES" dirty="0"/>
          </a:p>
        </p:txBody>
      </p:sp>
      <p:pic>
        <p:nvPicPr>
          <p:cNvPr id="32770" name="3 Marcador de contenido" descr="00172242.jpg"/>
          <p:cNvPicPr>
            <a:picLocks noGrp="1" noChangeAspect="1"/>
          </p:cNvPicPr>
          <p:nvPr>
            <p:ph idx="1"/>
          </p:nvPr>
        </p:nvPicPr>
        <p:blipFill>
          <a:blip r:embed="rId2"/>
          <a:srcRect/>
          <a:stretch>
            <a:fillRect/>
          </a:stretch>
        </p:blipFill>
        <p:spPr>
          <a:xfrm>
            <a:off x="2209800" y="1989138"/>
            <a:ext cx="4876800" cy="3657600"/>
          </a:xfrm>
        </p:spPr>
      </p:pic>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b="1" cap="none" spc="100" dirty="0" smtClean="0">
                <a:ln w="18000">
                  <a:solidFill>
                    <a:schemeClr val="accent1">
                      <a:satMod val="200000"/>
                      <a:tint val="72000"/>
                    </a:schemeClr>
                  </a:solidFill>
                  <a:prstDash val="solid"/>
                </a:ln>
                <a:solidFill>
                  <a:srgbClr val="C00000"/>
                </a:solidFill>
                <a:effectLst>
                  <a:outerShdw blurRad="25000" dist="20000" dir="16020000" algn="tl">
                    <a:schemeClr val="accent1">
                      <a:satMod val="200000"/>
                      <a:shade val="1000"/>
                      <a:alpha val="60000"/>
                    </a:schemeClr>
                  </a:outerShdw>
                </a:effectLst>
              </a:rPr>
              <a:t>PAREDES DE NAVA</a:t>
            </a:r>
            <a:br>
              <a:rPr lang="es-ES" b="1" cap="none" spc="100" dirty="0" smtClean="0">
                <a:ln w="18000">
                  <a:solidFill>
                    <a:schemeClr val="accent1">
                      <a:satMod val="200000"/>
                      <a:tint val="72000"/>
                    </a:schemeClr>
                  </a:solidFill>
                  <a:prstDash val="solid"/>
                </a:ln>
                <a:solidFill>
                  <a:srgbClr val="C00000"/>
                </a:solidFill>
                <a:effectLst>
                  <a:outerShdw blurRad="25000" dist="20000" dir="16020000" algn="tl">
                    <a:schemeClr val="accent1">
                      <a:satMod val="200000"/>
                      <a:shade val="1000"/>
                      <a:alpha val="60000"/>
                    </a:schemeClr>
                  </a:outerShdw>
                </a:effectLst>
              </a:rPr>
            </a:br>
            <a:endParaRPr lang="es-ES" dirty="0"/>
          </a:p>
        </p:txBody>
      </p:sp>
      <p:sp>
        <p:nvSpPr>
          <p:cNvPr id="3" name="2 Marcador de contenido"/>
          <p:cNvSpPr>
            <a:spLocks noGrp="1"/>
          </p:cNvSpPr>
          <p:nvPr>
            <p:ph idx="1"/>
          </p:nvPr>
        </p:nvSpPr>
        <p:spPr/>
        <p:txBody>
          <a:bodyPr>
            <a:normAutofit fontScale="40000" lnSpcReduction="20000"/>
          </a:bodyPr>
          <a:lstStyle/>
          <a:p>
            <a:pPr>
              <a:spcAft>
                <a:spcPts val="0"/>
              </a:spcAft>
              <a:buFont typeface="Wingdings 2"/>
              <a:buNone/>
              <a:defRPr/>
            </a:pPr>
            <a:r>
              <a:rPr lang="es-ES" sz="8000" dirty="0" smtClean="0"/>
              <a:t>Pasear por las calles de Paredes de Nava y disfrutar de su patrimonio cultural, natural y artístico, nos muestra su glorioso pasado,  su historia en el tiempo y nos traslada con la imaginación al espíritu de una villa medieval llena de vida, en la que hidalgos, judíos y nobles castellanos, convivían con artistas como Pedro de </a:t>
            </a:r>
            <a:r>
              <a:rPr lang="es-ES" sz="8000" dirty="0" err="1" smtClean="0"/>
              <a:t>Berruguete</a:t>
            </a:r>
            <a:r>
              <a:rPr lang="es-ES" sz="8000" dirty="0" smtClean="0"/>
              <a:t>  y Jorge Manrique.</a:t>
            </a:r>
            <a:endParaRPr lang="es-ES" sz="8000"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b="1" dirty="0" smtClean="0"/>
              <a:t>Mapa de monumentos</a:t>
            </a:r>
            <a:endParaRPr lang="es-ES" dirty="0"/>
          </a:p>
        </p:txBody>
      </p:sp>
      <p:pic>
        <p:nvPicPr>
          <p:cNvPr id="34818" name="3 Marcador de contenido" descr="C:\Users\media\Desktop\Tierra de campos\localidad\Religios-580x505.jpg"/>
          <p:cNvPicPr>
            <a:picLocks noGrp="1"/>
          </p:cNvPicPr>
          <p:nvPr>
            <p:ph idx="1"/>
          </p:nvPr>
        </p:nvPicPr>
        <p:blipFill>
          <a:blip r:embed="rId2"/>
          <a:srcRect/>
          <a:stretch>
            <a:fillRect/>
          </a:stretch>
        </p:blipFill>
        <p:spPr>
          <a:xfrm>
            <a:off x="1071563" y="1357313"/>
            <a:ext cx="6929437" cy="5143500"/>
          </a:xfrm>
        </p:spPr>
      </p:pic>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fontAlgn="auto">
              <a:spcAft>
                <a:spcPts val="0"/>
              </a:spcAft>
              <a:defRPr/>
            </a:pPr>
            <a:r>
              <a:rPr lang="es-ES" sz="2800" dirty="0" smtClean="0"/>
              <a:t>Mapa PARA SITUAR </a:t>
            </a:r>
            <a:r>
              <a:rPr lang="es-ES" sz="2800" dirty="0" err="1" smtClean="0"/>
              <a:t>palencia</a:t>
            </a:r>
            <a:r>
              <a:rPr lang="es-ES" sz="2800" dirty="0" smtClean="0"/>
              <a:t> y Paredes de Nava</a:t>
            </a:r>
            <a:endParaRPr lang="es-ES" sz="2800" dirty="0"/>
          </a:p>
        </p:txBody>
      </p:sp>
      <p:pic>
        <p:nvPicPr>
          <p:cNvPr id="35842" name="3 Marcador de contenido" descr="https://upload.wikimedia.org/wikipedia/commons/thumb/a/a9/Provincias_de_Espa%C3%B1a.svg/450px-Provincias_de_Espa%C3%B1a.svg.png">
            <a:hlinkClick r:id="rId2"/>
          </p:cNvPr>
          <p:cNvPicPr>
            <a:picLocks noGrp="1"/>
          </p:cNvPicPr>
          <p:nvPr>
            <p:ph idx="1"/>
          </p:nvPr>
        </p:nvPicPr>
        <p:blipFill>
          <a:blip r:embed="rId3"/>
          <a:srcRect/>
          <a:stretch>
            <a:fillRect/>
          </a:stretch>
        </p:blipFill>
        <p:spPr>
          <a:xfrm>
            <a:off x="500063" y="1214438"/>
            <a:ext cx="8001000" cy="5214937"/>
          </a:xfrm>
        </p:spPr>
      </p:pic>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b="1" dirty="0" smtClean="0"/>
              <a:t>Actividades previas</a:t>
            </a:r>
            <a:r>
              <a:rPr lang="es-ES" dirty="0" smtClean="0"/>
              <a:t/>
            </a:r>
            <a:br>
              <a:rPr lang="es-ES" dirty="0" smtClean="0"/>
            </a:br>
            <a:endParaRPr lang="es-ES" dirty="0"/>
          </a:p>
        </p:txBody>
      </p:sp>
      <p:sp>
        <p:nvSpPr>
          <p:cNvPr id="3" name="2 Marcador de contenido"/>
          <p:cNvSpPr>
            <a:spLocks noGrp="1"/>
          </p:cNvSpPr>
          <p:nvPr>
            <p:ph idx="1"/>
          </p:nvPr>
        </p:nvSpPr>
        <p:spPr/>
        <p:txBody>
          <a:bodyPr>
            <a:normAutofit lnSpcReduction="10000"/>
          </a:bodyPr>
          <a:lstStyle/>
          <a:p>
            <a:pPr>
              <a:spcAft>
                <a:spcPts val="0"/>
              </a:spcAft>
              <a:buFont typeface="Wingdings 2"/>
              <a:buChar char=""/>
              <a:defRPr/>
            </a:pPr>
            <a:r>
              <a:rPr lang="es-ES" dirty="0" smtClean="0"/>
              <a:t>1.- Situar la comarca de Tierra de Campos en un mapa de España. Señalando las provincias en las que se encuentra.</a:t>
            </a:r>
          </a:p>
          <a:p>
            <a:pPr>
              <a:spcAft>
                <a:spcPts val="0"/>
              </a:spcAft>
              <a:buFont typeface="Wingdings 2"/>
              <a:buChar char=""/>
              <a:defRPr/>
            </a:pPr>
            <a:r>
              <a:rPr lang="es-ES" dirty="0" smtClean="0"/>
              <a:t>2.- Ver el </a:t>
            </a:r>
            <a:r>
              <a:rPr lang="es-ES" dirty="0" err="1" smtClean="0"/>
              <a:t>power</a:t>
            </a:r>
            <a:r>
              <a:rPr lang="es-ES" dirty="0" smtClean="0"/>
              <a:t> </a:t>
            </a:r>
            <a:r>
              <a:rPr lang="es-ES" dirty="0" err="1" smtClean="0"/>
              <a:t>point</a:t>
            </a:r>
            <a:r>
              <a:rPr lang="es-ES" dirty="0" smtClean="0"/>
              <a:t> dos veces. Una para tener una visión general y la segunda para tomar nota de algunos datos que les llame la atención.</a:t>
            </a:r>
          </a:p>
          <a:p>
            <a:pPr>
              <a:spcAft>
                <a:spcPts val="0"/>
              </a:spcAft>
              <a:buFont typeface="Wingdings 2"/>
              <a:buChar char=""/>
              <a:defRPr/>
            </a:pPr>
            <a:r>
              <a:rPr lang="es-ES" dirty="0" smtClean="0"/>
              <a:t>3.- Visualizar los vídeos incluidos en el </a:t>
            </a:r>
            <a:r>
              <a:rPr lang="es-ES" dirty="0" err="1" smtClean="0"/>
              <a:t>power</a:t>
            </a:r>
            <a:r>
              <a:rPr lang="es-ES" dirty="0" smtClean="0"/>
              <a:t> </a:t>
            </a:r>
            <a:r>
              <a:rPr lang="es-ES" dirty="0" err="1" smtClean="0"/>
              <a:t>point</a:t>
            </a:r>
            <a:r>
              <a:rPr lang="es-ES" dirty="0" smtClean="0"/>
              <a:t>. </a:t>
            </a:r>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spcAft>
                <a:spcPts val="0"/>
              </a:spcAft>
              <a:defRPr/>
            </a:pPr>
            <a:r>
              <a:rPr lang="es-ES" b="1" dirty="0" smtClean="0"/>
              <a:t>Actividades durante la visita.</a:t>
            </a:r>
            <a:endParaRPr lang="es-ES" dirty="0"/>
          </a:p>
        </p:txBody>
      </p:sp>
      <p:sp>
        <p:nvSpPr>
          <p:cNvPr id="37890" name="2 Marcador de contenido"/>
          <p:cNvSpPr>
            <a:spLocks noGrp="1"/>
          </p:cNvSpPr>
          <p:nvPr>
            <p:ph idx="1"/>
          </p:nvPr>
        </p:nvSpPr>
        <p:spPr/>
        <p:txBody>
          <a:bodyPr/>
          <a:lstStyle/>
          <a:p>
            <a:r>
              <a:rPr lang="es-ES" smtClean="0"/>
              <a:t>Identificar y situar algunos monumentos de Paredes de Navas con ayuda del mapa de monumentos: Santa Eulalia, Santa María y el monumento a Jorge Manrique.</a:t>
            </a:r>
          </a:p>
          <a:p>
            <a:r>
              <a:rPr lang="es-ES" smtClean="0"/>
              <a:t>Visitar los tres monumentos</a:t>
            </a:r>
          </a:p>
          <a:p>
            <a:r>
              <a:rPr lang="es-ES" smtClean="0"/>
              <a:t>Visitar el Canal y el palomar.</a:t>
            </a:r>
          </a:p>
          <a:p>
            <a:r>
              <a:rPr lang="es-ES" smtClean="0"/>
              <a:t>Visitar el espacio protegido.</a:t>
            </a:r>
          </a:p>
          <a:p>
            <a:endParaRPr lang="es-ES" smtClean="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b="1" dirty="0" smtClean="0"/>
              <a:t>Actividades posteriores a la visita.</a:t>
            </a:r>
            <a:r>
              <a:rPr lang="es-ES" dirty="0" smtClean="0"/>
              <a:t/>
            </a:r>
            <a:br>
              <a:rPr lang="es-ES" dirty="0" smtClean="0"/>
            </a:br>
            <a:endParaRPr lang="es-ES" dirty="0"/>
          </a:p>
        </p:txBody>
      </p:sp>
      <p:sp>
        <p:nvSpPr>
          <p:cNvPr id="3" name="2 Marcador de contenido"/>
          <p:cNvSpPr>
            <a:spLocks noGrp="1"/>
          </p:cNvSpPr>
          <p:nvPr>
            <p:ph idx="1"/>
          </p:nvPr>
        </p:nvSpPr>
        <p:spPr/>
        <p:txBody>
          <a:bodyPr>
            <a:normAutofit fontScale="85000" lnSpcReduction="20000"/>
          </a:bodyPr>
          <a:lstStyle/>
          <a:p>
            <a:pPr>
              <a:spcAft>
                <a:spcPts val="0"/>
              </a:spcAft>
              <a:buFont typeface="Wingdings 2"/>
              <a:buChar char=""/>
              <a:defRPr/>
            </a:pPr>
            <a:r>
              <a:rPr lang="es-ES" dirty="0" smtClean="0"/>
              <a:t>Formar seis  grupos. Cada uno de ellos debe investigar sobre uno de los siguientes temas: </a:t>
            </a:r>
            <a:endParaRPr lang="es-ES" sz="2800" dirty="0" smtClean="0"/>
          </a:p>
          <a:p>
            <a:pPr lvl="1">
              <a:spcAft>
                <a:spcPts val="0"/>
              </a:spcAft>
              <a:buFont typeface="Wingdings 2"/>
              <a:buChar char=""/>
              <a:defRPr/>
            </a:pPr>
            <a:r>
              <a:rPr lang="es-ES" dirty="0" smtClean="0"/>
              <a:t>la iglesia de Santa Eulalia</a:t>
            </a:r>
            <a:endParaRPr lang="es-ES" sz="2400" dirty="0" smtClean="0"/>
          </a:p>
          <a:p>
            <a:pPr lvl="1">
              <a:spcAft>
                <a:spcPts val="0"/>
              </a:spcAft>
              <a:buFont typeface="Wingdings 2"/>
              <a:buChar char=""/>
              <a:defRPr/>
            </a:pPr>
            <a:r>
              <a:rPr lang="es-ES" dirty="0" smtClean="0"/>
              <a:t>museo parroquial</a:t>
            </a:r>
            <a:endParaRPr lang="es-ES" sz="2400" dirty="0" smtClean="0"/>
          </a:p>
          <a:p>
            <a:pPr lvl="1">
              <a:spcAft>
                <a:spcPts val="0"/>
              </a:spcAft>
              <a:buFont typeface="Wingdings 2"/>
              <a:buChar char=""/>
              <a:defRPr/>
            </a:pPr>
            <a:r>
              <a:rPr lang="es-ES" dirty="0" smtClean="0"/>
              <a:t>iglesia de Santa María</a:t>
            </a:r>
            <a:endParaRPr lang="es-ES" sz="2400" dirty="0" smtClean="0"/>
          </a:p>
          <a:p>
            <a:pPr lvl="1">
              <a:spcAft>
                <a:spcPts val="0"/>
              </a:spcAft>
              <a:buFont typeface="Wingdings 2"/>
              <a:buChar char=""/>
              <a:defRPr/>
            </a:pPr>
            <a:r>
              <a:rPr lang="es-ES" dirty="0" smtClean="0"/>
              <a:t>Monumento a Jorge Manrique</a:t>
            </a:r>
            <a:endParaRPr lang="es-ES" sz="2400" dirty="0" smtClean="0"/>
          </a:p>
          <a:p>
            <a:pPr lvl="1">
              <a:spcAft>
                <a:spcPts val="0"/>
              </a:spcAft>
              <a:buFont typeface="Wingdings 2"/>
              <a:buChar char=""/>
              <a:defRPr/>
            </a:pPr>
            <a:r>
              <a:rPr lang="es-ES" dirty="0" smtClean="0"/>
              <a:t>El palomar</a:t>
            </a:r>
            <a:endParaRPr lang="es-ES" sz="2400" dirty="0" smtClean="0"/>
          </a:p>
          <a:p>
            <a:pPr lvl="1">
              <a:spcAft>
                <a:spcPts val="0"/>
              </a:spcAft>
              <a:buFont typeface="Wingdings 2"/>
              <a:buChar char=""/>
              <a:defRPr/>
            </a:pPr>
            <a:r>
              <a:rPr lang="es-ES" dirty="0" smtClean="0"/>
              <a:t>Zona cercana del canal a Paredes de Nava.</a:t>
            </a:r>
            <a:endParaRPr lang="es-ES" sz="2400" dirty="0" smtClean="0"/>
          </a:p>
          <a:p>
            <a:pPr lvl="1">
              <a:spcAft>
                <a:spcPts val="0"/>
              </a:spcAft>
              <a:buFont typeface="Wingdings 2"/>
              <a:buChar char=""/>
              <a:defRPr/>
            </a:pPr>
            <a:r>
              <a:rPr lang="es-ES" dirty="0" smtClean="0"/>
              <a:t>Espacio protegido.</a:t>
            </a:r>
            <a:endParaRPr lang="es-ES" sz="2400" dirty="0" smtClean="0"/>
          </a:p>
          <a:p>
            <a:pPr>
              <a:spcAft>
                <a:spcPts val="0"/>
              </a:spcAft>
              <a:buFont typeface="Wingdings 2"/>
              <a:buChar char=""/>
              <a:defRPr/>
            </a:pPr>
            <a:r>
              <a:rPr lang="es-ES" dirty="0" smtClean="0"/>
              <a:t>Cada grupo realizará un  mural o </a:t>
            </a:r>
            <a:r>
              <a:rPr lang="es-ES" dirty="0" err="1" smtClean="0"/>
              <a:t>power</a:t>
            </a:r>
            <a:r>
              <a:rPr lang="es-ES" dirty="0" smtClean="0"/>
              <a:t> </a:t>
            </a:r>
            <a:r>
              <a:rPr lang="es-ES" dirty="0" err="1" smtClean="0"/>
              <a:t>point</a:t>
            </a:r>
            <a:r>
              <a:rPr lang="es-ES" sz="2800" dirty="0" smtClean="0"/>
              <a:t> </a:t>
            </a:r>
            <a:r>
              <a:rPr lang="es-ES" dirty="0" smtClean="0"/>
              <a:t>del tema escogido </a:t>
            </a:r>
            <a:endParaRPr lang="es-ES" sz="2800" dirty="0" smtClean="0"/>
          </a:p>
          <a:p>
            <a:pPr>
              <a:spcAft>
                <a:spcPts val="0"/>
              </a:spcAft>
              <a:buFont typeface="Wingdings 2"/>
              <a:buChar char=""/>
              <a:defRPr/>
            </a:pPr>
            <a:r>
              <a:rPr lang="es-ES" dirty="0" smtClean="0"/>
              <a:t>Exponer a los compañeros el trabajo realizado.</a:t>
            </a:r>
            <a:endParaRPr lang="es-ES" sz="2800" dirty="0" smtClean="0"/>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dirty="0" smtClean="0"/>
              <a:t>Enlaces </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fontScale="70000" lnSpcReduction="20000"/>
          </a:bodyPr>
          <a:lstStyle/>
          <a:p>
            <a:pPr fontAlgn="auto">
              <a:spcAft>
                <a:spcPts val="0"/>
              </a:spcAft>
              <a:buFont typeface="Wingdings 2"/>
              <a:buChar char=""/>
              <a:defRPr/>
            </a:pPr>
            <a:r>
              <a:rPr lang="es-ES" u="sng" dirty="0" smtClean="0">
                <a:hlinkClick r:id="rId2"/>
              </a:rPr>
              <a:t>https://www.</a:t>
            </a:r>
            <a:r>
              <a:rPr lang="es-ES" b="1" u="sng" dirty="0" smtClean="0">
                <a:hlinkClick r:id="rId2"/>
              </a:rPr>
              <a:t>youtube</a:t>
            </a:r>
            <a:r>
              <a:rPr lang="es-ES" u="sng" dirty="0" smtClean="0">
                <a:hlinkClick r:id="rId2"/>
              </a:rPr>
              <a:t>.com/watch?v=CMvA-i-G-9w</a:t>
            </a:r>
            <a:r>
              <a:rPr lang="es-ES" dirty="0" smtClean="0"/>
              <a:t> (Tierra de Campos)</a:t>
            </a:r>
          </a:p>
          <a:p>
            <a:pPr fontAlgn="auto">
              <a:spcAft>
                <a:spcPts val="0"/>
              </a:spcAft>
              <a:buFont typeface="Wingdings 2"/>
              <a:buChar char=""/>
              <a:defRPr/>
            </a:pPr>
            <a:r>
              <a:rPr lang="es-ES" u="sng" dirty="0" smtClean="0">
                <a:hlinkClick r:id="rId3"/>
              </a:rPr>
              <a:t>https://www.</a:t>
            </a:r>
            <a:r>
              <a:rPr lang="es-ES" b="1" u="sng" dirty="0" smtClean="0">
                <a:hlinkClick r:id="rId3"/>
              </a:rPr>
              <a:t>youtube</a:t>
            </a:r>
            <a:r>
              <a:rPr lang="es-ES" u="sng" dirty="0" smtClean="0">
                <a:hlinkClick r:id="rId3"/>
              </a:rPr>
              <a:t>.com/watch?v=a6wOH3d5scc</a:t>
            </a:r>
            <a:endParaRPr lang="es-ES" dirty="0" smtClean="0"/>
          </a:p>
          <a:p>
            <a:pPr fontAlgn="auto">
              <a:spcAft>
                <a:spcPts val="0"/>
              </a:spcAft>
              <a:buFont typeface="Wingdings 2"/>
              <a:buChar char=""/>
              <a:defRPr/>
            </a:pPr>
            <a:r>
              <a:rPr lang="es-ES" u="sng" dirty="0" smtClean="0">
                <a:hlinkClick r:id="rId4"/>
              </a:rPr>
              <a:t>https://www.</a:t>
            </a:r>
            <a:r>
              <a:rPr lang="es-ES" b="1" u="sng" dirty="0" smtClean="0">
                <a:hlinkClick r:id="rId4"/>
              </a:rPr>
              <a:t>youtube</a:t>
            </a:r>
            <a:r>
              <a:rPr lang="es-ES" u="sng" dirty="0" smtClean="0">
                <a:hlinkClick r:id="rId4"/>
              </a:rPr>
              <a:t>.com/watch?v=T_q6rVtTE1g</a:t>
            </a:r>
            <a:r>
              <a:rPr lang="es-ES" dirty="0" smtClean="0"/>
              <a:t> (palomares)</a:t>
            </a:r>
          </a:p>
          <a:p>
            <a:pPr fontAlgn="auto">
              <a:spcAft>
                <a:spcPts val="0"/>
              </a:spcAft>
              <a:buFont typeface="Wingdings 2"/>
              <a:buChar char=""/>
              <a:defRPr/>
            </a:pPr>
            <a:r>
              <a:rPr lang="es-ES" u="sng" dirty="0" smtClean="0">
                <a:hlinkClick r:id="rId5"/>
              </a:rPr>
              <a:t>http://paredesdenava.com/inicio.htm</a:t>
            </a:r>
            <a:r>
              <a:rPr lang="es-ES" dirty="0" smtClean="0"/>
              <a:t> (Ayuntamiento)</a:t>
            </a:r>
          </a:p>
          <a:p>
            <a:pPr fontAlgn="auto">
              <a:spcAft>
                <a:spcPts val="0"/>
              </a:spcAft>
              <a:buFont typeface="Wingdings 2"/>
              <a:buChar char=""/>
              <a:defRPr/>
            </a:pPr>
            <a:r>
              <a:rPr lang="es-ES" u="sng" dirty="0" smtClean="0">
                <a:hlinkClick r:id="rId6"/>
              </a:rPr>
              <a:t>http://www.miespacionatural.es/espaciospanel/2622</a:t>
            </a:r>
            <a:r>
              <a:rPr lang="es-ES" dirty="0" smtClean="0"/>
              <a:t> (espacios naturales)</a:t>
            </a:r>
          </a:p>
          <a:p>
            <a:pPr fontAlgn="auto">
              <a:spcAft>
                <a:spcPts val="0"/>
              </a:spcAft>
              <a:buFont typeface="Wingdings 2"/>
              <a:buChar char=""/>
              <a:defRPr/>
            </a:pPr>
            <a:r>
              <a:rPr lang="es-ES" u="sng" dirty="0" smtClean="0">
                <a:hlinkClick r:id="rId7"/>
              </a:rPr>
              <a:t>http://paredesdenava.es/</a:t>
            </a:r>
            <a:r>
              <a:rPr lang="es-ES" dirty="0" smtClean="0"/>
              <a:t> (web del Ayuntamiento)</a:t>
            </a:r>
          </a:p>
          <a:p>
            <a:pPr fontAlgn="auto">
              <a:spcAft>
                <a:spcPts val="0"/>
              </a:spcAft>
              <a:buFont typeface="Wingdings 2"/>
              <a:buChar char=""/>
              <a:defRPr/>
            </a:pPr>
            <a:r>
              <a:rPr lang="es-ES" u="sng" dirty="0" smtClean="0">
                <a:hlinkClick r:id="rId8"/>
              </a:rPr>
              <a:t>http://www.minube.com/rincon/monumento-a-jorge-manrique-a363831</a:t>
            </a:r>
            <a:r>
              <a:rPr lang="es-ES" dirty="0" smtClean="0"/>
              <a:t> (Jorge Manrique)</a:t>
            </a:r>
          </a:p>
          <a:p>
            <a:pPr fontAlgn="auto">
              <a:spcAft>
                <a:spcPts val="0"/>
              </a:spcAft>
              <a:buFont typeface="Wingdings 2"/>
              <a:buChar char=""/>
              <a:defRPr/>
            </a:pPr>
            <a:r>
              <a:rPr lang="es-ES" u="sng" dirty="0" smtClean="0">
                <a:hlinkClick r:id="rId9"/>
              </a:rPr>
              <a:t>http://paredesdenava.es/index.php/turismo/lugares-de-interes/iglesia-de-santa-maria</a:t>
            </a:r>
            <a:r>
              <a:rPr lang="es-ES" dirty="0" smtClean="0"/>
              <a:t> (Santa María)</a:t>
            </a:r>
          </a:p>
          <a:p>
            <a:pPr fontAlgn="auto">
              <a:spcAft>
                <a:spcPts val="0"/>
              </a:spcAft>
              <a:buFont typeface="Wingdings 2"/>
              <a:buChar char=""/>
              <a:defRPr/>
            </a:pPr>
            <a:r>
              <a:rPr lang="es-ES" u="sng" dirty="0" smtClean="0">
                <a:hlinkClick r:id="rId10"/>
              </a:rPr>
              <a:t>www.</a:t>
            </a:r>
            <a:r>
              <a:rPr lang="es-ES" b="1" u="sng" dirty="0" smtClean="0">
                <a:hlinkClick r:id="rId10"/>
              </a:rPr>
              <a:t>youtube</a:t>
            </a:r>
            <a:r>
              <a:rPr lang="es-ES" u="sng" dirty="0" smtClean="0">
                <a:hlinkClick r:id="rId10"/>
              </a:rPr>
              <a:t>.com/watch?v=iQ9E_rqc_g8</a:t>
            </a:r>
            <a:r>
              <a:rPr lang="es-ES" dirty="0" smtClean="0"/>
              <a:t> (Canal de Castilla)</a:t>
            </a:r>
          </a:p>
          <a:p>
            <a:pPr fontAlgn="auto">
              <a:spcAft>
                <a:spcPts val="0"/>
              </a:spcAft>
              <a:buFont typeface="Wingdings 2"/>
              <a:buChar char=""/>
              <a:defRPr/>
            </a:pPr>
            <a:r>
              <a:rPr lang="es-ES" b="1" dirty="0" smtClean="0"/>
              <a:t> </a:t>
            </a:r>
            <a:endParaRPr lang="es-ES"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fontAlgn="auto">
              <a:spcAft>
                <a:spcPts val="0"/>
              </a:spcAft>
              <a:defRPr/>
            </a:pPr>
            <a:r>
              <a:rPr lang="es-ES" dirty="0" smtClean="0"/>
              <a:t>Iglesia de Santa Eulalia</a:t>
            </a:r>
            <a:endParaRPr lang="es-ES" dirty="0"/>
          </a:p>
        </p:txBody>
      </p:sp>
      <p:pic>
        <p:nvPicPr>
          <p:cNvPr id="15362" name="3 Marcador de contenido" descr="08_01.jpg"/>
          <p:cNvPicPr>
            <a:picLocks noGrp="1" noChangeAspect="1"/>
          </p:cNvPicPr>
          <p:nvPr>
            <p:ph idx="1"/>
          </p:nvPr>
        </p:nvPicPr>
        <p:blipFill>
          <a:blip r:embed="rId2"/>
          <a:srcRect/>
          <a:stretch>
            <a:fillRect/>
          </a:stretch>
        </p:blipFill>
        <p:spPr>
          <a:xfrm>
            <a:off x="1630363" y="1554163"/>
            <a:ext cx="6035675" cy="4525962"/>
          </a:xfrm>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fontAlgn="auto">
              <a:spcAft>
                <a:spcPts val="0"/>
              </a:spcAft>
              <a:defRPr/>
            </a:pPr>
            <a:endParaRPr lang="es-ES"/>
          </a:p>
        </p:txBody>
      </p:sp>
      <p:sp>
        <p:nvSpPr>
          <p:cNvPr id="3" name="2 Marcador de contenido"/>
          <p:cNvSpPr>
            <a:spLocks noGrp="1"/>
          </p:cNvSpPr>
          <p:nvPr>
            <p:ph idx="1"/>
          </p:nvPr>
        </p:nvSpPr>
        <p:spPr>
          <a:xfrm>
            <a:off x="304800" y="1714500"/>
            <a:ext cx="8196263" cy="4365625"/>
          </a:xfrm>
        </p:spPr>
        <p:txBody>
          <a:bodyPr>
            <a:normAutofit fontScale="92500"/>
          </a:bodyPr>
          <a:lstStyle/>
          <a:p>
            <a:pPr algn="just" fontAlgn="auto">
              <a:spcAft>
                <a:spcPts val="0"/>
              </a:spcAft>
              <a:buFont typeface="Wingdings 2"/>
              <a:buChar char=""/>
              <a:defRPr/>
            </a:pPr>
            <a:r>
              <a:rPr lang="es-ES" dirty="0" smtClean="0"/>
              <a:t>El templo, situado frente a la Plaza de España, fue construido entre los siglos XIII y XVI, por lo que es posible apreciar en él la fusión de los estilos románico, gótico y </a:t>
            </a:r>
            <a:r>
              <a:rPr lang="es-ES" dirty="0" err="1" smtClean="0"/>
              <a:t>renacentista.En</a:t>
            </a:r>
            <a:r>
              <a:rPr lang="es-ES" dirty="0" smtClean="0"/>
              <a:t> el exterior del edificio destaca la singularidad de su torre románica, rematada por un chapitel piramidal cubierto de azulejos. Mientras, en el interior cabe mencionar el </a:t>
            </a:r>
            <a:r>
              <a:rPr lang="es-ES" b="1" dirty="0" smtClean="0"/>
              <a:t>Retablo Mayor</a:t>
            </a:r>
            <a:r>
              <a:rPr lang="es-ES" dirty="0" smtClean="0"/>
              <a:t>, obra de Pedro </a:t>
            </a:r>
            <a:r>
              <a:rPr lang="es-ES" dirty="0" err="1" smtClean="0"/>
              <a:t>Berruguete</a:t>
            </a:r>
            <a:r>
              <a:rPr lang="es-ES" dirty="0" smtClean="0"/>
              <a:t>.</a:t>
            </a:r>
          </a:p>
          <a:p>
            <a:pPr fontAlgn="auto">
              <a:spcAft>
                <a:spcPts val="0"/>
              </a:spcAft>
              <a:buFont typeface="Wingdings 2"/>
              <a:buChar char=""/>
              <a:defRPr/>
            </a:pPr>
            <a:endParaRPr lang="es-ES" dirty="0" smtClean="0"/>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fontAlgn="auto">
              <a:spcAft>
                <a:spcPts val="0"/>
              </a:spcAft>
              <a:defRPr/>
            </a:pPr>
            <a:endParaRPr lang="es-ES"/>
          </a:p>
        </p:txBody>
      </p:sp>
      <p:sp>
        <p:nvSpPr>
          <p:cNvPr id="3" name="2 Marcador de contenido"/>
          <p:cNvSpPr>
            <a:spLocks noGrp="1"/>
          </p:cNvSpPr>
          <p:nvPr>
            <p:ph idx="1"/>
          </p:nvPr>
        </p:nvSpPr>
        <p:spPr>
          <a:xfrm>
            <a:off x="304800" y="1714500"/>
            <a:ext cx="8339138" cy="4365625"/>
          </a:xfrm>
        </p:spPr>
        <p:txBody>
          <a:bodyPr>
            <a:normAutofit lnSpcReduction="10000"/>
          </a:bodyPr>
          <a:lstStyle/>
          <a:p>
            <a:pPr algn="just" fontAlgn="auto">
              <a:spcAft>
                <a:spcPts val="0"/>
              </a:spcAft>
              <a:buFont typeface="Wingdings 2"/>
              <a:buChar char=""/>
              <a:defRPr/>
            </a:pPr>
            <a:r>
              <a:rPr lang="es-ES" dirty="0" smtClean="0"/>
              <a:t>El Museo Parroquial de Santa Eulalia, ubicado dentro de las dependencias eclesiales, está considerado uno de los más importantes de Castilla y León. Sus salas acogen una valiosa colección de pinturas y esculturas realizadas por artistas castellanos de los siglos XV al XVII, así como varias obras de la escuela hispano-flamenca y diversas piezas de orfebrería.</a:t>
            </a:r>
          </a:p>
          <a:p>
            <a:pPr fontAlgn="auto">
              <a:spcAft>
                <a:spcPts val="0"/>
              </a:spcAft>
              <a:buFont typeface="Wingdings 2"/>
              <a:buChar char=""/>
              <a:defRPr/>
            </a:pPr>
            <a:endParaRPr lang="es-E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pPr fontAlgn="auto">
              <a:spcAft>
                <a:spcPts val="0"/>
              </a:spcAft>
              <a:defRPr/>
            </a:pPr>
            <a:r>
              <a:rPr lang="es-ES" dirty="0" smtClean="0"/>
              <a:t>  Santa María      </a:t>
            </a:r>
            <a:br>
              <a:rPr lang="es-ES" dirty="0" smtClean="0"/>
            </a:br>
            <a:r>
              <a:rPr lang="es-ES" dirty="0" smtClean="0"/>
              <a:t> </a:t>
            </a:r>
            <a:r>
              <a:rPr lang="es-ES" sz="1300" dirty="0" smtClean="0"/>
              <a:t>http://paredesdenava.es/index.php/turismo/lugares-de-interes/iglesia-de-santa-maria/                                       </a:t>
            </a:r>
            <a:endParaRPr lang="es-ES" sz="1300" dirty="0"/>
          </a:p>
        </p:txBody>
      </p:sp>
      <p:pic>
        <p:nvPicPr>
          <p:cNvPr id="18434" name="7 Marcador de contenido" descr="images (1).jpg"/>
          <p:cNvPicPr>
            <a:picLocks noGrp="1" noChangeAspect="1"/>
          </p:cNvPicPr>
          <p:nvPr>
            <p:ph sz="half" idx="1"/>
          </p:nvPr>
        </p:nvPicPr>
        <p:blipFill>
          <a:blip r:embed="rId2"/>
          <a:srcRect/>
          <a:stretch>
            <a:fillRect/>
          </a:stretch>
        </p:blipFill>
        <p:spPr>
          <a:xfrm>
            <a:off x="500063" y="2428875"/>
            <a:ext cx="3778250" cy="2833688"/>
          </a:xfrm>
        </p:spPr>
      </p:pic>
      <p:sp>
        <p:nvSpPr>
          <p:cNvPr id="6" name="5 Marcador de contenido"/>
          <p:cNvSpPr>
            <a:spLocks noGrp="1"/>
          </p:cNvSpPr>
          <p:nvPr>
            <p:ph sz="half" idx="2"/>
          </p:nvPr>
        </p:nvSpPr>
        <p:spPr/>
        <p:txBody>
          <a:bodyPr>
            <a:normAutofit fontScale="92500" lnSpcReduction="20000"/>
          </a:bodyPr>
          <a:lstStyle/>
          <a:p>
            <a:pPr algn="just" fontAlgn="auto">
              <a:spcAft>
                <a:spcPts val="0"/>
              </a:spcAft>
              <a:buFont typeface="Wingdings 2"/>
              <a:buNone/>
              <a:defRPr/>
            </a:pPr>
            <a:r>
              <a:rPr lang="es-ES" dirty="0" smtClean="0"/>
              <a:t>Edificio construido a finales del </a:t>
            </a:r>
            <a:r>
              <a:rPr lang="es-ES" dirty="0" err="1" smtClean="0"/>
              <a:t>s.XV</a:t>
            </a:r>
            <a:r>
              <a:rPr lang="es-ES" dirty="0" smtClean="0"/>
              <a:t> con reformas barrocas, consta de tres naves separadas por pilares con bóvedas estrelladas y de aristas. Dentro de ella contemplaremos en la hornacina de su retablo mayor, obra del s. XVII del imaginero Manuel Salcedo y del pintor Diego de </a:t>
            </a:r>
            <a:r>
              <a:rPr lang="es-ES" dirty="0" err="1" smtClean="0"/>
              <a:t>Abendaño</a:t>
            </a:r>
            <a:r>
              <a:rPr lang="es-ES" dirty="0" smtClean="0"/>
              <a:t>.</a:t>
            </a:r>
            <a:endParaRPr lang="es-ES"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fontAlgn="auto">
              <a:spcAft>
                <a:spcPts val="0"/>
              </a:spcAft>
              <a:defRPr/>
            </a:pPr>
            <a:r>
              <a:rPr lang="es-ES" dirty="0" smtClean="0"/>
              <a:t>Monumento a Jorge Manrique</a:t>
            </a:r>
            <a:br>
              <a:rPr lang="es-ES" dirty="0" smtClean="0"/>
            </a:br>
            <a:r>
              <a:rPr lang="es-ES" sz="1300" dirty="0" smtClean="0"/>
              <a:t>http://www.minube.com/rincon/monumento-a-jorge-manrique-a363831</a:t>
            </a:r>
            <a:endParaRPr lang="es-ES" sz="1300" dirty="0"/>
          </a:p>
        </p:txBody>
      </p:sp>
      <p:sp>
        <p:nvSpPr>
          <p:cNvPr id="19458" name="2 Marcador de contenido"/>
          <p:cNvSpPr>
            <a:spLocks noGrp="1"/>
          </p:cNvSpPr>
          <p:nvPr>
            <p:ph sz="half" idx="1"/>
          </p:nvPr>
        </p:nvSpPr>
        <p:spPr/>
        <p:txBody>
          <a:bodyPr/>
          <a:lstStyle/>
          <a:p>
            <a:pPr algn="just">
              <a:buFont typeface="Wingdings 2" pitchFamily="18" charset="2"/>
              <a:buNone/>
            </a:pPr>
            <a:r>
              <a:rPr lang="es-ES" sz="1800" smtClean="0"/>
              <a:t>Hijo ilustre de la localidad</a:t>
            </a:r>
          </a:p>
          <a:p>
            <a:pPr algn="just">
              <a:buFont typeface="Wingdings 2" pitchFamily="18" charset="2"/>
              <a:buNone/>
            </a:pPr>
            <a:r>
              <a:rPr lang="es-ES" sz="1800" smtClean="0"/>
              <a:t>	En la  Plaza de España y delante de la iglesia principal de </a:t>
            </a:r>
            <a:r>
              <a:rPr lang="es-ES" sz="1800" smtClean="0">
                <a:hlinkClick r:id="rId2" tooltip="Paredes de Nava"/>
              </a:rPr>
              <a:t>Paredes de Nava</a:t>
            </a:r>
            <a:r>
              <a:rPr lang="es-ES" sz="1800" smtClean="0"/>
              <a:t> , esta gran escultura se realizo en recuerdo al personaje mas ilustre nacido aquí.Realizada en bronce y piedra , el monumento consta de dos partes : Una escultura de bronce que representa al poeta sentado con las coplas entre sus manos y , a su espalda , un relieve hecho en piedra , a modo de libro , en el que están grabados los versos de una de las coplas mas conocidas del poeta , colocados entre dos figuras que parecen salir se la pared , hechas también en piedra.  Esta obra fue hecha por Julio López .</a:t>
            </a:r>
          </a:p>
          <a:p>
            <a:endParaRPr lang="es-ES" sz="1800" smtClean="0"/>
          </a:p>
        </p:txBody>
      </p:sp>
      <p:pic>
        <p:nvPicPr>
          <p:cNvPr id="19459" name="6 Marcador de contenido" descr="monumento-a-jorge-manrique_2017771.jpg"/>
          <p:cNvPicPr>
            <a:picLocks noGrp="1" noChangeAspect="1"/>
          </p:cNvPicPr>
          <p:nvPr>
            <p:ph sz="half" idx="2"/>
          </p:nvPr>
        </p:nvPicPr>
        <p:blipFill>
          <a:blip r:embed="rId3"/>
          <a:srcRect/>
          <a:stretch>
            <a:fillRect/>
          </a:stretch>
        </p:blipFill>
        <p:spPr>
          <a:xfrm>
            <a:off x="5048250" y="1600200"/>
            <a:ext cx="3543300" cy="4724400"/>
          </a:xfrm>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428604"/>
            <a:ext cx="8686800" cy="841248"/>
          </a:xfrm>
        </p:spPr>
        <p:txBody>
          <a:bodyPr>
            <a:normAutofit fontScale="90000"/>
          </a:bodyPr>
          <a:lstStyle/>
          <a:p>
            <a:pPr algn="ctr" fontAlgn="auto">
              <a:spcAft>
                <a:spcPts val="0"/>
              </a:spcAft>
              <a:defRPr/>
            </a:pPr>
            <a:r>
              <a:rPr lang="es-ES" dirty="0" smtClean="0"/>
              <a:t/>
            </a:r>
            <a:br>
              <a:rPr lang="es-ES" dirty="0" smtClean="0"/>
            </a:br>
            <a:r>
              <a:rPr lang="es-ES" dirty="0" smtClean="0"/>
              <a:t>Espacio Natural PROTEGIDO LA NAVA</a:t>
            </a:r>
            <a:br>
              <a:rPr lang="es-ES" dirty="0" smtClean="0"/>
            </a:br>
            <a:r>
              <a:rPr lang="es-ES" sz="1300" dirty="0" smtClean="0"/>
              <a:t>https://es.wikipedia.org/wiki/</a:t>
            </a:r>
            <a:r>
              <a:rPr lang="es-ES" sz="1300" b="1" dirty="0" smtClean="0"/>
              <a:t>Paredes_de_Nava</a:t>
            </a:r>
            <a:r>
              <a:rPr lang="es-ES" dirty="0" smtClean="0"/>
              <a:t/>
            </a:r>
            <a:br>
              <a:rPr lang="es-ES" dirty="0" smtClean="0"/>
            </a:br>
            <a:r>
              <a:rPr lang="es-ES" dirty="0" smtClean="0"/>
              <a:t/>
            </a:r>
            <a:br>
              <a:rPr lang="es-ES" dirty="0" smtClean="0"/>
            </a:br>
            <a:endParaRPr lang="es-ES" dirty="0"/>
          </a:p>
        </p:txBody>
      </p:sp>
      <p:sp>
        <p:nvSpPr>
          <p:cNvPr id="20482" name="2 Rectángulo"/>
          <p:cNvSpPr>
            <a:spLocks noChangeArrowheads="1"/>
          </p:cNvSpPr>
          <p:nvPr/>
        </p:nvSpPr>
        <p:spPr bwMode="auto">
          <a:xfrm>
            <a:off x="357188" y="1428750"/>
            <a:ext cx="8358187" cy="4770438"/>
          </a:xfrm>
          <a:prstGeom prst="rect">
            <a:avLst/>
          </a:prstGeom>
          <a:noFill/>
          <a:ln w="9525">
            <a:noFill/>
            <a:miter lim="800000"/>
            <a:headEnd/>
            <a:tailEnd/>
          </a:ln>
        </p:spPr>
        <p:txBody>
          <a:bodyPr>
            <a:spAutoFit/>
          </a:bodyPr>
          <a:lstStyle/>
          <a:p>
            <a:pPr algn="just"/>
            <a:r>
              <a:rPr lang="es-ES" sz="2800">
                <a:latin typeface="Franklin Gothic Book" pitchFamily="34" charset="0"/>
              </a:rPr>
              <a:t>El Espacio Natural se sitúa en el sector suroeste de la provincia de Palencia, en plena Tierra de Campos.</a:t>
            </a:r>
          </a:p>
          <a:p>
            <a:pPr algn="just"/>
            <a:r>
              <a:rPr lang="es-ES" sz="2800">
                <a:latin typeface="Franklin Gothic Book" pitchFamily="34" charset="0"/>
              </a:rPr>
              <a:t> </a:t>
            </a:r>
          </a:p>
          <a:p>
            <a:pPr algn="just"/>
            <a:r>
              <a:rPr lang="es-ES" sz="2800">
                <a:latin typeface="Franklin Gothic Book" pitchFamily="34" charset="0"/>
              </a:rPr>
              <a:t>Se caracteriza por ser una amplia llanura cerealista con un relieve llano o ligeramente ondulado y ausencia prácticamente en su totalidad de arbolado. Además de las estepas que albergan una amplia representación de aves esteparias como avutardas, sisones etc., ".</a:t>
            </a:r>
          </a:p>
          <a:p>
            <a:pPr algn="just"/>
            <a:r>
              <a:rPr lang="es-ES" sz="2800">
                <a:latin typeface="Franklin Gothic Book" pitchFamily="34" charset="0"/>
              </a:rPr>
              <a:t> </a:t>
            </a:r>
          </a:p>
          <a:p>
            <a:r>
              <a:rPr lang="es-ES" sz="2400">
                <a:latin typeface="Franklin Gothic Book" pitchFamily="34" charset="0"/>
              </a:rPr>
              <a:t> </a:t>
            </a: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fontAlgn="auto">
              <a:spcAft>
                <a:spcPts val="0"/>
              </a:spcAft>
              <a:defRPr/>
            </a:pPr>
            <a:r>
              <a:rPr lang="es-ES" dirty="0" smtClean="0"/>
              <a:t>Espacio Natural PROTEGIDO LA NAVA</a:t>
            </a:r>
            <a:br>
              <a:rPr lang="es-ES" dirty="0" smtClean="0"/>
            </a:br>
            <a:endParaRPr lang="es-ES" dirty="0"/>
          </a:p>
        </p:txBody>
      </p:sp>
      <p:sp>
        <p:nvSpPr>
          <p:cNvPr id="21506" name="2 Rectángulo"/>
          <p:cNvSpPr>
            <a:spLocks noChangeArrowheads="1"/>
          </p:cNvSpPr>
          <p:nvPr/>
        </p:nvSpPr>
        <p:spPr bwMode="auto">
          <a:xfrm>
            <a:off x="857250" y="1714500"/>
            <a:ext cx="7572375" cy="4832350"/>
          </a:xfrm>
          <a:prstGeom prst="rect">
            <a:avLst/>
          </a:prstGeom>
          <a:noFill/>
          <a:ln w="9525">
            <a:noFill/>
            <a:miter lim="800000"/>
            <a:headEnd/>
            <a:tailEnd/>
          </a:ln>
        </p:spPr>
        <p:txBody>
          <a:bodyPr>
            <a:spAutoFit/>
          </a:bodyPr>
          <a:lstStyle/>
          <a:p>
            <a:pPr algn="just"/>
            <a:r>
              <a:rPr lang="es-ES" sz="2800">
                <a:latin typeface="Franklin Gothic Book" pitchFamily="34" charset="0"/>
              </a:rPr>
              <a:t>Nos encontramos tres humedales recuperados en los últimos años que constituyen un oasis en medio de Tierra de Campos con más de cuatrocientas hectáreas, aproximadamente una décima parte de la antigua laguna que ocupaba estos terrenos y que debido a sus más de 4.000 ha se denominaba "El mar de Campos.</a:t>
            </a:r>
          </a:p>
          <a:p>
            <a:pPr algn="just"/>
            <a:r>
              <a:rPr lang="es-ES" sz="2800">
                <a:latin typeface="Franklin Gothic Book" pitchFamily="34" charset="0"/>
              </a:rPr>
              <a:t>El espacio incluye una extensa superficie de llanura cerealista (unas 55.000 has. en total) de la comarca de Tierra de Campos, entre las provincias de Palencia, Valladolid y León.</a:t>
            </a: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631</TotalTime>
  <Words>1272</Words>
  <Application>Microsoft Office PowerPoint</Application>
  <PresentationFormat>On-screen Show (4:3)</PresentationFormat>
  <Paragraphs>52</Paragraphs>
  <Slides>27</Slides>
  <Notes>0</Notes>
  <HiddenSlides>0</HiddenSlides>
  <MMClips>0</MMClips>
  <ScaleCrop>false</ScaleCrop>
  <HeadingPairs>
    <vt:vector size="6" baseType="variant">
      <vt:variant>
        <vt:lpstr>Fuentes usadas</vt:lpstr>
      </vt:variant>
      <vt:variant>
        <vt:i4>5</vt:i4>
      </vt:variant>
      <vt:variant>
        <vt:lpstr>Plantilla de diseño</vt:lpstr>
      </vt:variant>
      <vt:variant>
        <vt:i4>9</vt:i4>
      </vt:variant>
      <vt:variant>
        <vt:lpstr>Títulos de diapositiva</vt:lpstr>
      </vt:variant>
      <vt:variant>
        <vt:i4>27</vt:i4>
      </vt:variant>
    </vt:vector>
  </HeadingPairs>
  <TitlesOfParts>
    <vt:vector size="41" baseType="lpstr">
      <vt:lpstr>Franklin Gothic Book</vt:lpstr>
      <vt:lpstr>Arial</vt:lpstr>
      <vt:lpstr>Franklin Gothic Medium</vt:lpstr>
      <vt:lpstr>Wingdings 2</vt:lpstr>
      <vt:lpstr>Calibri</vt:lpstr>
      <vt:lpstr>Viajes</vt:lpstr>
      <vt:lpstr>Viajes</vt:lpstr>
      <vt:lpstr>Viajes</vt:lpstr>
      <vt:lpstr>Viajes</vt:lpstr>
      <vt:lpstr>Viajes</vt:lpstr>
      <vt:lpstr>Viajes</vt:lpstr>
      <vt:lpstr>Viajes</vt:lpstr>
      <vt:lpstr>Viajes</vt:lpstr>
      <vt:lpstr>Viajes</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lenovo</dc:creator>
  <cp:lastModifiedBy>AS</cp:lastModifiedBy>
  <cp:revision>67</cp:revision>
  <dcterms:created xsi:type="dcterms:W3CDTF">2015-11-10T14:15:59Z</dcterms:created>
  <dcterms:modified xsi:type="dcterms:W3CDTF">2015-12-01T16:18:38Z</dcterms:modified>
</cp:coreProperties>
</file>