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592" r:id="rId3"/>
    <p:sldId id="593" r:id="rId4"/>
    <p:sldId id="582" r:id="rId5"/>
    <p:sldId id="599" r:id="rId6"/>
    <p:sldId id="587" r:id="rId7"/>
    <p:sldId id="597" r:id="rId8"/>
    <p:sldId id="604" r:id="rId9"/>
    <p:sldId id="579" r:id="rId10"/>
    <p:sldId id="586" r:id="rId11"/>
    <p:sldId id="324" r:id="rId12"/>
    <p:sldId id="349" r:id="rId13"/>
    <p:sldId id="589" r:id="rId14"/>
    <p:sldId id="362" r:id="rId15"/>
    <p:sldId id="351" r:id="rId16"/>
    <p:sldId id="590" r:id="rId17"/>
    <p:sldId id="623" r:id="rId18"/>
    <p:sldId id="361" r:id="rId19"/>
    <p:sldId id="625" r:id="rId20"/>
    <p:sldId id="626" r:id="rId2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58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9"/>
    <p:restoredTop sz="94694"/>
  </p:normalViewPr>
  <p:slideViewPr>
    <p:cSldViewPr>
      <p:cViewPr varScale="1">
        <p:scale>
          <a:sx n="121" d="100"/>
          <a:sy n="121" d="100"/>
        </p:scale>
        <p:origin x="20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128BE-DBB2-5A48-B0EC-A1007C2FF78D}" type="datetimeFigureOut">
              <a:rPr lang="es-ES" smtClean="0"/>
              <a:t>17/12/19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94599-992A-644C-8D52-7F0EFD9430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26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C56E-23BE-497D-9FB4-8707FA9BFB29}" type="datetimeFigureOut">
              <a:rPr lang="es-ES" smtClean="0"/>
              <a:pPr/>
              <a:t>17/12/19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923-E4A8-4BA1-8132-EDB034C8F24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C56E-23BE-497D-9FB4-8707FA9BFB29}" type="datetimeFigureOut">
              <a:rPr lang="es-ES" smtClean="0"/>
              <a:pPr/>
              <a:t>17/12/19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923-E4A8-4BA1-8132-EDB034C8F24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C56E-23BE-497D-9FB4-8707FA9BFB29}" type="datetimeFigureOut">
              <a:rPr lang="es-ES" smtClean="0"/>
              <a:pPr/>
              <a:t>17/12/19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923-E4A8-4BA1-8132-EDB034C8F24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C56E-23BE-497D-9FB4-8707FA9BFB29}" type="datetimeFigureOut">
              <a:rPr lang="es-ES" smtClean="0"/>
              <a:pPr/>
              <a:t>17/12/19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923-E4A8-4BA1-8132-EDB034C8F24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C56E-23BE-497D-9FB4-8707FA9BFB29}" type="datetimeFigureOut">
              <a:rPr lang="es-ES" smtClean="0"/>
              <a:pPr/>
              <a:t>17/12/19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923-E4A8-4BA1-8132-EDB034C8F24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C56E-23BE-497D-9FB4-8707FA9BFB29}" type="datetimeFigureOut">
              <a:rPr lang="es-ES" smtClean="0"/>
              <a:pPr/>
              <a:t>17/12/19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923-E4A8-4BA1-8132-EDB034C8F24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C56E-23BE-497D-9FB4-8707FA9BFB29}" type="datetimeFigureOut">
              <a:rPr lang="es-ES" smtClean="0"/>
              <a:pPr/>
              <a:t>17/12/19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923-E4A8-4BA1-8132-EDB034C8F24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C56E-23BE-497D-9FB4-8707FA9BFB29}" type="datetimeFigureOut">
              <a:rPr lang="es-ES" smtClean="0"/>
              <a:pPr/>
              <a:t>17/12/19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923-E4A8-4BA1-8132-EDB034C8F24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C56E-23BE-497D-9FB4-8707FA9BFB29}" type="datetimeFigureOut">
              <a:rPr lang="es-ES" smtClean="0"/>
              <a:pPr/>
              <a:t>17/12/19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923-E4A8-4BA1-8132-EDB034C8F24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C56E-23BE-497D-9FB4-8707FA9BFB29}" type="datetimeFigureOut">
              <a:rPr lang="es-ES" smtClean="0"/>
              <a:pPr/>
              <a:t>17/12/19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923-E4A8-4BA1-8132-EDB034C8F24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8C56E-23BE-497D-9FB4-8707FA9BFB29}" type="datetimeFigureOut">
              <a:rPr lang="es-ES" smtClean="0"/>
              <a:pPr/>
              <a:t>17/12/19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B923-E4A8-4BA1-8132-EDB034C8F24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8C56E-23BE-497D-9FB4-8707FA9BFB29}" type="datetimeFigureOut">
              <a:rPr lang="es-ES" smtClean="0"/>
              <a:pPr/>
              <a:t>17/12/19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8B923-E4A8-4BA1-8132-EDB034C8F24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youtube.com/watch?v=XXy7C6PftVA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_sLs1-pd44" TargetMode="External"/><Relationship Id="rId2" Type="http://schemas.openxmlformats.org/officeDocument/2006/relationships/hyperlink" Target="https://www.youtube.com/watch?v=5JrtpCM4yM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D2FFE46-D965-6244-BCCA-EED32B3157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r="2235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004048" y="3734093"/>
            <a:ext cx="4012213" cy="137554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000" b="1" dirty="0">
                <a:solidFill>
                  <a:srgbClr val="FF0000"/>
                </a:solidFill>
              </a:rPr>
              <a:t>INTELIGENCIA EMOCIONAL EN EL AULA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537637" y="5243376"/>
            <a:ext cx="3247697" cy="512463"/>
          </a:xfrm>
        </p:spPr>
        <p:txBody>
          <a:bodyPr>
            <a:normAutofit/>
          </a:bodyPr>
          <a:lstStyle/>
          <a:p>
            <a:endParaRPr lang="es-ES" sz="175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D83BB3-8784-2E4F-9BA9-5CD09E48D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700" dirty="0">
                <a:solidFill>
                  <a:schemeClr val="accent6">
                    <a:lumMod val="50000"/>
                  </a:schemeClr>
                </a:solidFill>
              </a:rPr>
              <a:t>IMPLICACIONES EDUCATIVAS DE IE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7B3E9B-397A-9D4D-A44C-20666E65E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1" y="2575034"/>
            <a:ext cx="4734863" cy="38062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altLang="es-ES" sz="1600" dirty="0"/>
              <a:t>Ayúdales a clarificar sus sentimientos (enseñarles un </a:t>
            </a:r>
            <a:r>
              <a:rPr lang="es-ES" altLang="es-ES" sz="1600" b="1" dirty="0">
                <a:solidFill>
                  <a:srgbClr val="FF0000"/>
                </a:solidFill>
              </a:rPr>
              <a:t>amplio vocabulario </a:t>
            </a:r>
            <a:r>
              <a:rPr lang="es-ES" altLang="es-ES" sz="1600" dirty="0"/>
              <a:t>sobre sentimientos)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s-ES" altLang="es-ES" sz="16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s-ES" altLang="es-ES" sz="1600" dirty="0"/>
          </a:p>
          <a:p>
            <a:pPr>
              <a:lnSpc>
                <a:spcPct val="90000"/>
              </a:lnSpc>
            </a:pPr>
            <a:r>
              <a:rPr lang="es-ES" altLang="es-ES" sz="1600" b="1" dirty="0">
                <a:solidFill>
                  <a:srgbClr val="FF0000"/>
                </a:solidFill>
              </a:rPr>
              <a:t>Respeta sus sentimientos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s-ES" altLang="es-ES" sz="1600" dirty="0"/>
              <a:t> (pregúntales como se sienten)</a:t>
            </a:r>
          </a:p>
          <a:p>
            <a:pPr>
              <a:lnSpc>
                <a:spcPct val="90000"/>
              </a:lnSpc>
            </a:pPr>
            <a:endParaRPr lang="es-ES" altLang="es-ES" sz="1600" dirty="0"/>
          </a:p>
          <a:p>
            <a:pPr>
              <a:lnSpc>
                <a:spcPct val="90000"/>
              </a:lnSpc>
            </a:pPr>
            <a:r>
              <a:rPr lang="es-ES" altLang="es-ES" sz="1600" b="1" dirty="0">
                <a:solidFill>
                  <a:srgbClr val="FF0000"/>
                </a:solidFill>
              </a:rPr>
              <a:t>Valídalos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s-ES" altLang="es-ES" sz="1600" dirty="0"/>
              <a:t>( acepta sus sentimientos, muestra comprensión, empatía, preocupación)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s-ES" altLang="es-ES" sz="1600" dirty="0"/>
          </a:p>
          <a:p>
            <a:pPr>
              <a:lnSpc>
                <a:spcPct val="90000"/>
              </a:lnSpc>
            </a:pPr>
            <a:r>
              <a:rPr lang="es-ES" altLang="es-ES" sz="1600" b="1" dirty="0">
                <a:solidFill>
                  <a:srgbClr val="FF0000"/>
                </a:solidFill>
              </a:rPr>
              <a:t>Evita etiquetas y juicios</a:t>
            </a:r>
          </a:p>
          <a:p>
            <a:pPr>
              <a:lnSpc>
                <a:spcPct val="90000"/>
              </a:lnSpc>
            </a:pPr>
            <a:endParaRPr lang="es-ES" sz="1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FDC94D-449F-6345-88BA-037BBAF91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r="54487" b="-1"/>
          <a:stretch/>
        </p:blipFill>
        <p:spPr>
          <a:xfrm>
            <a:off x="5004048" y="10"/>
            <a:ext cx="4139951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331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6FF76D-CAED-EF4A-B971-7B446630E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00B050"/>
                </a:solidFill>
              </a:rPr>
              <a:t>Autoconciencia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6ABC9F-0C6C-244B-B4A6-CAD920F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75034"/>
            <a:ext cx="4296534" cy="3462228"/>
          </a:xfrm>
        </p:spPr>
        <p:txBody>
          <a:bodyPr>
            <a:normAutofit/>
          </a:bodyPr>
          <a:lstStyle/>
          <a:p>
            <a:r>
              <a:rPr lang="es-ES" sz="2400" dirty="0"/>
              <a:t>¿Cómo está tu cuerpo? Mandíbulas</a:t>
            </a:r>
          </a:p>
          <a:p>
            <a:r>
              <a:rPr lang="es-ES" sz="2400" dirty="0"/>
              <a:t>Espalda</a:t>
            </a:r>
          </a:p>
          <a:p>
            <a:r>
              <a:rPr lang="es-ES" sz="2400" dirty="0"/>
              <a:t>Pies manos cruzadas, quietas</a:t>
            </a:r>
          </a:p>
          <a:p>
            <a:r>
              <a:rPr lang="es-ES" sz="2400" dirty="0"/>
              <a:t>Que hago con los dedos</a:t>
            </a:r>
          </a:p>
          <a:p>
            <a:r>
              <a:rPr lang="es-ES" sz="2400" dirty="0"/>
              <a:t>¿Cómo camino?</a:t>
            </a:r>
          </a:p>
          <a:p>
            <a:r>
              <a:rPr lang="es-ES" sz="2400" dirty="0"/>
              <a:t>¿Cómo caminan ?observaros</a:t>
            </a:r>
          </a:p>
          <a:p>
            <a:endParaRPr lang="es-ES" sz="1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9CA4820-3C8F-C24C-BEE3-9DEC8A81CD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9" r="22915" b="-1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058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365125"/>
            <a:ext cx="4152063" cy="97564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s-ES" sz="3700" dirty="0">
                <a:solidFill>
                  <a:srgbClr val="0070C0"/>
                </a:solidFill>
              </a:rPr>
              <a:t>Conciencia emocional en niños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161" y="2204865"/>
            <a:ext cx="4938775" cy="4288002"/>
          </a:xfrm>
        </p:spPr>
        <p:txBody>
          <a:bodyPr>
            <a:normAutofit/>
          </a:bodyPr>
          <a:lstStyle/>
          <a:p>
            <a:endParaRPr lang="es-ES" sz="1600" dirty="0"/>
          </a:p>
          <a:p>
            <a:r>
              <a:rPr lang="es-ES" sz="2800" dirty="0" err="1">
                <a:solidFill>
                  <a:srgbClr val="FF0000"/>
                </a:solidFill>
              </a:rPr>
              <a:t>Emocionario</a:t>
            </a:r>
            <a:r>
              <a:rPr lang="es-ES" sz="2800" dirty="0"/>
              <a:t>: en un apartado del cuaderno escribir lo que sienten.</a:t>
            </a:r>
          </a:p>
          <a:p>
            <a:endParaRPr lang="es-ES" sz="2800" dirty="0"/>
          </a:p>
          <a:p>
            <a:r>
              <a:rPr lang="es-ES" sz="2800" b="1" dirty="0"/>
              <a:t>Video de vida</a:t>
            </a:r>
            <a:r>
              <a:rPr lang="es-ES" sz="2800" dirty="0"/>
              <a:t>: escribe lo que sientes</a:t>
            </a:r>
          </a:p>
          <a:p>
            <a:endParaRPr lang="es-ES" sz="2800" dirty="0"/>
          </a:p>
          <a:p>
            <a:r>
              <a:rPr lang="es-ES" sz="2800" dirty="0"/>
              <a:t>Surge un problema. Se escribe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E8D650-FB09-5948-BE63-4F66CCA26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3" r="36936" b="-1"/>
          <a:stretch/>
        </p:blipFill>
        <p:spPr>
          <a:xfrm>
            <a:off x="4991936" y="10"/>
            <a:ext cx="41520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906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50" y="116633"/>
            <a:ext cx="7886700" cy="1008112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Autoestima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340768"/>
            <a:ext cx="4392488" cy="5328591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rgbClr val="FF0000"/>
                </a:solidFill>
              </a:rPr>
              <a:t>Ronda de piropos</a:t>
            </a:r>
          </a:p>
          <a:p>
            <a:r>
              <a:rPr lang="es-ES" sz="2000" dirty="0"/>
              <a:t>El </a:t>
            </a:r>
            <a:r>
              <a:rPr lang="es-ES" sz="2000" dirty="0" err="1">
                <a:solidFill>
                  <a:srgbClr val="7030A0"/>
                </a:solidFill>
              </a:rPr>
              <a:t>susurradador</a:t>
            </a:r>
            <a:endParaRPr lang="es-ES" sz="2000" dirty="0">
              <a:solidFill>
                <a:srgbClr val="7030A0"/>
              </a:solidFill>
            </a:endParaRPr>
          </a:p>
          <a:p>
            <a:r>
              <a:rPr lang="es-ES" sz="2000" dirty="0">
                <a:solidFill>
                  <a:srgbClr val="FF0000"/>
                </a:solidFill>
              </a:rPr>
              <a:t>Exposición de dibujos </a:t>
            </a:r>
            <a:r>
              <a:rPr lang="es-ES" sz="2000" dirty="0"/>
              <a:t>( dixit)</a:t>
            </a:r>
          </a:p>
          <a:p>
            <a:r>
              <a:rPr lang="es-ES" sz="2000" dirty="0">
                <a:solidFill>
                  <a:srgbClr val="0070C0"/>
                </a:solidFill>
              </a:rPr>
              <a:t>Lo mejor de mi es..</a:t>
            </a:r>
          </a:p>
          <a:p>
            <a:r>
              <a:rPr lang="es-ES" sz="2000" dirty="0">
                <a:solidFill>
                  <a:srgbClr val="FF0000"/>
                </a:solidFill>
              </a:rPr>
              <a:t>Monólogos: </a:t>
            </a:r>
          </a:p>
          <a:p>
            <a:pPr lvl="1"/>
            <a:r>
              <a:rPr lang="es-ES" sz="2000" dirty="0"/>
              <a:t>lo que me gusta de mi, soy capaz de, a mi me gustaría.. luego </a:t>
            </a:r>
            <a:r>
              <a:rPr lang="es-ES" sz="2000" dirty="0">
                <a:solidFill>
                  <a:srgbClr val="7030A0"/>
                </a:solidFill>
              </a:rPr>
              <a:t>se explican lo que uno no sabia del otro</a:t>
            </a:r>
          </a:p>
          <a:p>
            <a:r>
              <a:rPr lang="es-ES" sz="2000" dirty="0">
                <a:solidFill>
                  <a:srgbClr val="FF0000"/>
                </a:solidFill>
              </a:rPr>
              <a:t>Que piensan de mi </a:t>
            </a:r>
            <a:r>
              <a:rPr lang="es-ES" sz="2000" dirty="0"/>
              <a:t>: </a:t>
            </a:r>
          </a:p>
          <a:p>
            <a:pPr lvl="1"/>
            <a:r>
              <a:rPr lang="es-ES" sz="2000" dirty="0"/>
              <a:t>familia, amigos, tíos, abuelos. </a:t>
            </a:r>
          </a:p>
          <a:p>
            <a:pPr lvl="1"/>
            <a:r>
              <a:rPr lang="es-ES" sz="2000" dirty="0"/>
              <a:t>profesor, compañero, amigo , familia, barrio</a:t>
            </a:r>
          </a:p>
          <a:p>
            <a:endParaRPr lang="es-ES" sz="1600" dirty="0"/>
          </a:p>
          <a:p>
            <a:endParaRPr lang="es-ES" sz="1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B76F61-039C-D445-99D3-4FF44FA75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" r="12430" b="-2"/>
          <a:stretch/>
        </p:blipFill>
        <p:spPr>
          <a:xfrm>
            <a:off x="5004048" y="1904281"/>
            <a:ext cx="4032448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7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9F8EB76-47C7-C345-89D1-12C844AC7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E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E8219C93-C120-5E4F-8D5D-39DBB1D905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D9654ED2-0A37-5742-BA22-3C5111611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324975" cy="704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WordArt 5">
            <a:extLst>
              <a:ext uri="{FF2B5EF4-FFF2-40B4-BE49-F238E27FC236}">
                <a16:creationId xmlns:a16="http://schemas.microsoft.com/office/drawing/2014/main" id="{D303A56C-D9AE-E24B-935F-A0630F9EEC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43100" y="333375"/>
            <a:ext cx="5257800" cy="863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 panose="020B0806030902050204" pitchFamily="34" charset="0"/>
              </a:rPr>
              <a:t>BENEFICIOS DE LA RELAJACIÓN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81BB7F11-8232-CA44-942F-185148A16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57338"/>
            <a:ext cx="9144000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s-ES" altLang="es-ES" sz="280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s-ES" altLang="es-ES" sz="240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Disminuye la </a:t>
            </a:r>
            <a:r>
              <a:rPr lang="es-ES" altLang="es-ES" sz="2400" u="sng" dirty="0">
                <a:solidFill>
                  <a:srgbClr val="1A4B9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presión arterial y ritmo cardiaco</a:t>
            </a:r>
          </a:p>
          <a:p>
            <a:endParaRPr lang="es-ES" altLang="es-ES" sz="2400" u="sng" dirty="0">
              <a:solidFill>
                <a:srgbClr val="1A4B9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>
              <a:buFontTx/>
              <a:buChar char="•"/>
            </a:pPr>
            <a:r>
              <a:rPr lang="es-ES" altLang="es-ES" sz="240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s-ES" altLang="es-E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Regula la </a:t>
            </a:r>
            <a:r>
              <a:rPr lang="es-ES" altLang="es-ES" sz="24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respiración</a:t>
            </a:r>
            <a:r>
              <a:rPr lang="es-ES" altLang="es-E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:</a:t>
            </a:r>
            <a:r>
              <a:rPr lang="es-ES" altLang="es-ES" sz="240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mayor aporte de Oxigeno al  cerebro</a:t>
            </a:r>
          </a:p>
          <a:p>
            <a:endParaRPr lang="es-ES" altLang="es-ES" sz="240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>
              <a:buFontTx/>
              <a:buChar char="•"/>
            </a:pPr>
            <a:r>
              <a:rPr lang="es-ES" altLang="es-ES" sz="240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Estimula el </a:t>
            </a:r>
            <a:r>
              <a:rPr lang="es-ES" altLang="es-ES" sz="2400" u="sng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riego sanguíneo</a:t>
            </a:r>
          </a:p>
          <a:p>
            <a:endParaRPr lang="es-ES" altLang="es-ES" sz="2400" u="sng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>
              <a:buFontTx/>
              <a:buChar char="•"/>
            </a:pPr>
            <a:r>
              <a:rPr lang="es-ES" altLang="es-ES" sz="240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Reduce la secreción de </a:t>
            </a:r>
            <a:r>
              <a:rPr lang="es-ES" altLang="es-E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adrenalina</a:t>
            </a:r>
          </a:p>
          <a:p>
            <a:endParaRPr lang="es-ES" altLang="es-ES" sz="24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>
              <a:buFontTx/>
              <a:buChar char="•"/>
            </a:pPr>
            <a:r>
              <a:rPr lang="es-ES" altLang="es-ES" sz="240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Reduce el </a:t>
            </a:r>
            <a:r>
              <a:rPr lang="es-ES" altLang="es-ES" sz="2400" u="sng" dirty="0">
                <a:solidFill>
                  <a:srgbClr val="1A4B9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colesterol</a:t>
            </a:r>
          </a:p>
          <a:p>
            <a:endParaRPr lang="es-ES" altLang="es-ES" sz="2400" u="sng" dirty="0">
              <a:solidFill>
                <a:srgbClr val="1A4B9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>
              <a:buFontTx/>
              <a:buChar char="•"/>
            </a:pPr>
            <a:r>
              <a:rPr lang="es-ES" altLang="es-ES" sz="240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Aumenta los leucocitos, refuerza el </a:t>
            </a:r>
            <a:r>
              <a:rPr lang="es-ES" altLang="es-ES" sz="2400" u="sng" dirty="0">
                <a:solidFill>
                  <a:srgbClr val="1A4B9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sistema inmunológico</a:t>
            </a:r>
          </a:p>
          <a:p>
            <a:endParaRPr lang="es-ES" altLang="es-ES" sz="2400" u="sng" dirty="0">
              <a:solidFill>
                <a:srgbClr val="1A4B9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>
              <a:buFontTx/>
              <a:buChar char="•"/>
            </a:pPr>
            <a:r>
              <a:rPr lang="es-ES" altLang="es-ES" sz="2400" u="sng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s-ES" altLang="es-ES" sz="24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Activa</a:t>
            </a:r>
            <a:r>
              <a:rPr lang="es-ES" altLang="es-E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ambos </a:t>
            </a:r>
            <a:r>
              <a:rPr lang="es-ES" altLang="es-ES" sz="24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hemisferios</a:t>
            </a:r>
            <a:r>
              <a:rPr lang="es-ES" altLang="es-ES" sz="240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del cerebro </a:t>
            </a:r>
            <a:r>
              <a:rPr lang="es-ES" altLang="es-E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(pensamos con más claridad)</a:t>
            </a:r>
          </a:p>
        </p:txBody>
      </p:sp>
    </p:spTree>
    <p:extLst>
      <p:ext uri="{BB962C8B-B14F-4D97-AF65-F5344CB8AC3E}">
        <p14:creationId xmlns:p14="http://schemas.microsoft.com/office/powerpoint/2010/main" val="3450066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1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1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717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4331970" cy="1628801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Autocontrol niños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6696" y="2438400"/>
            <a:ext cx="4661368" cy="401493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s-ES" sz="1800" dirty="0"/>
              <a:t>Ejercicios de manos</a:t>
            </a:r>
          </a:p>
          <a:p>
            <a:pPr>
              <a:lnSpc>
                <a:spcPct val="90000"/>
              </a:lnSpc>
            </a:pPr>
            <a:endParaRPr lang="es-ES" sz="1800" dirty="0"/>
          </a:p>
          <a:p>
            <a:pPr>
              <a:lnSpc>
                <a:spcPct val="90000"/>
              </a:lnSpc>
            </a:pPr>
            <a:r>
              <a:rPr lang="es-ES" sz="1800" dirty="0">
                <a:solidFill>
                  <a:srgbClr val="FF0000"/>
                </a:solidFill>
              </a:rPr>
              <a:t>Masaje </a:t>
            </a:r>
          </a:p>
          <a:p>
            <a:pPr lvl="1">
              <a:lnSpc>
                <a:spcPct val="90000"/>
              </a:lnSpc>
            </a:pPr>
            <a:r>
              <a:rPr lang="es-ES" sz="1400" dirty="0"/>
              <a:t>de manos</a:t>
            </a:r>
          </a:p>
          <a:p>
            <a:pPr lvl="1">
              <a:lnSpc>
                <a:spcPct val="90000"/>
              </a:lnSpc>
            </a:pPr>
            <a:r>
              <a:rPr lang="es-ES" sz="1800" dirty="0"/>
              <a:t>de espalda</a:t>
            </a:r>
          </a:p>
          <a:p>
            <a:pPr lvl="1">
              <a:lnSpc>
                <a:spcPct val="90000"/>
              </a:lnSpc>
            </a:pPr>
            <a:r>
              <a:rPr lang="es-ES" sz="1800" dirty="0"/>
              <a:t>de cabeza</a:t>
            </a:r>
          </a:p>
          <a:p>
            <a:pPr lvl="1">
              <a:lnSpc>
                <a:spcPct val="90000"/>
              </a:lnSpc>
            </a:pPr>
            <a:endParaRPr lang="es-ES" sz="1800" dirty="0"/>
          </a:p>
          <a:p>
            <a:pPr>
              <a:lnSpc>
                <a:spcPct val="90000"/>
              </a:lnSpc>
            </a:pPr>
            <a:r>
              <a:rPr lang="es-ES" sz="1800" dirty="0">
                <a:solidFill>
                  <a:srgbClr val="FF0000"/>
                </a:solidFill>
              </a:rPr>
              <a:t>Relajación ( </a:t>
            </a:r>
            <a:r>
              <a:rPr lang="es-ES" sz="1800" dirty="0"/>
              <a:t>en internet)</a:t>
            </a:r>
          </a:p>
          <a:p>
            <a:pPr>
              <a:lnSpc>
                <a:spcPct val="90000"/>
              </a:lnSpc>
            </a:pPr>
            <a:r>
              <a:rPr lang="es-ES" sz="1800" dirty="0">
                <a:hlinkClick r:id="rId2"/>
              </a:rPr>
              <a:t>https://www.youtube.com/watch?v=XXy7C6PftVA</a:t>
            </a:r>
            <a:endParaRPr lang="es-ES" sz="1800" dirty="0"/>
          </a:p>
          <a:p>
            <a:pPr>
              <a:lnSpc>
                <a:spcPct val="90000"/>
              </a:lnSpc>
            </a:pPr>
            <a:endParaRPr lang="es-ES" sz="1800" dirty="0"/>
          </a:p>
          <a:p>
            <a:pPr>
              <a:lnSpc>
                <a:spcPct val="90000"/>
              </a:lnSpc>
            </a:pPr>
            <a:endParaRPr lang="es-ES" sz="1800" dirty="0"/>
          </a:p>
          <a:p>
            <a:pPr>
              <a:lnSpc>
                <a:spcPct val="90000"/>
              </a:lnSpc>
            </a:pPr>
            <a:r>
              <a:rPr lang="es-ES" sz="1800" dirty="0"/>
              <a:t>Respiración</a:t>
            </a:r>
          </a:p>
          <a:p>
            <a:pPr>
              <a:lnSpc>
                <a:spcPct val="90000"/>
              </a:lnSpc>
            </a:pPr>
            <a:endParaRPr lang="es-ES" sz="1800" dirty="0"/>
          </a:p>
          <a:p>
            <a:pPr>
              <a:lnSpc>
                <a:spcPct val="90000"/>
              </a:lnSpc>
            </a:pPr>
            <a:r>
              <a:rPr lang="es-ES" sz="1800" dirty="0">
                <a:solidFill>
                  <a:srgbClr val="FF0000"/>
                </a:solidFill>
              </a:rPr>
              <a:t>Concentración</a:t>
            </a:r>
          </a:p>
          <a:p>
            <a:pPr>
              <a:lnSpc>
                <a:spcPct val="90000"/>
              </a:lnSpc>
            </a:pPr>
            <a:endParaRPr lang="es-ES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1800" dirty="0"/>
              <a:t>Música</a:t>
            </a:r>
          </a:p>
          <a:p>
            <a:pPr>
              <a:lnSpc>
                <a:spcPct val="90000"/>
              </a:lnSpc>
            </a:pPr>
            <a:endParaRPr lang="es-ES" sz="1800" dirty="0"/>
          </a:p>
          <a:p>
            <a:pPr>
              <a:lnSpc>
                <a:spcPct val="90000"/>
              </a:lnSpc>
            </a:pPr>
            <a:r>
              <a:rPr lang="es-ES" sz="1800" dirty="0">
                <a:solidFill>
                  <a:srgbClr val="FF0000"/>
                </a:solidFill>
              </a:rPr>
              <a:t>Meditación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CD8F109-B1E9-354C-BE64-679DF1545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r="10211" b="3"/>
          <a:stretch/>
        </p:blipFill>
        <p:spPr>
          <a:xfrm>
            <a:off x="4567959" y="640082"/>
            <a:ext cx="4096293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6569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68DC8-078E-B24E-926B-BB466E4DB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1143000"/>
          </a:xfrm>
        </p:spPr>
        <p:txBody>
          <a:bodyPr/>
          <a:lstStyle/>
          <a:p>
            <a:r>
              <a:rPr lang="es-ES" dirty="0">
                <a:solidFill>
                  <a:srgbClr val="0070C0"/>
                </a:solidFill>
              </a:rPr>
              <a:t>RECETA ENFADOS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5E0BAD-CA66-4A4A-8A3D-CC7B9B90F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ES" dirty="0">
                <a:solidFill>
                  <a:srgbClr val="C00000"/>
                </a:solidFill>
              </a:rPr>
              <a:t>Tomate un tiempo</a:t>
            </a:r>
          </a:p>
          <a:p>
            <a:endParaRPr lang="es-ES" dirty="0"/>
          </a:p>
          <a:p>
            <a:r>
              <a:rPr lang="es-ES" dirty="0">
                <a:solidFill>
                  <a:srgbClr val="C00000"/>
                </a:solidFill>
              </a:rPr>
              <a:t>Vete: </a:t>
            </a:r>
            <a:r>
              <a:rPr lang="es-ES" dirty="0"/>
              <a:t>alejarnos para enfriar la situación </a:t>
            </a:r>
          </a:p>
          <a:p>
            <a:endParaRPr lang="es-ES" dirty="0"/>
          </a:p>
          <a:p>
            <a:r>
              <a:rPr lang="es-ES" dirty="0">
                <a:solidFill>
                  <a:srgbClr val="C00000"/>
                </a:solidFill>
              </a:rPr>
              <a:t>Cambiar los pensamientos </a:t>
            </a:r>
            <a:r>
              <a:rPr lang="es-ES" dirty="0"/>
              <a:t>( distorsión cognitiva).</a:t>
            </a:r>
          </a:p>
          <a:p>
            <a:pPr lvl="1"/>
            <a:r>
              <a:rPr lang="es-ES" dirty="0"/>
              <a:t> Es idiota, ya lo sabia, por tendría un mal día, hablare con ella</a:t>
            </a:r>
          </a:p>
          <a:p>
            <a:pPr lvl="1"/>
            <a:endParaRPr lang="es-ES" dirty="0"/>
          </a:p>
          <a:p>
            <a:pPr lvl="1"/>
            <a:endParaRPr lang="es-ES" dirty="0"/>
          </a:p>
          <a:p>
            <a:pPr lvl="1"/>
            <a:endParaRPr lang="es-ES" dirty="0"/>
          </a:p>
          <a:p>
            <a:r>
              <a:rPr lang="es-ES" dirty="0"/>
              <a:t>Soltar el enfado de </a:t>
            </a:r>
            <a:r>
              <a:rPr lang="es-ES" dirty="0">
                <a:solidFill>
                  <a:srgbClr val="C00000"/>
                </a:solidFill>
              </a:rPr>
              <a:t>forma segura</a:t>
            </a:r>
            <a:r>
              <a:rPr lang="es-ES" dirty="0"/>
              <a:t>:</a:t>
            </a:r>
          </a:p>
          <a:p>
            <a:endParaRPr lang="es-ES" dirty="0"/>
          </a:p>
          <a:p>
            <a:pPr lvl="1"/>
            <a:r>
              <a:rPr lang="es-ES" dirty="0"/>
              <a:t>Pisar, hacer ejercicio.. Gritar</a:t>
            </a:r>
          </a:p>
          <a:p>
            <a:pPr lvl="1"/>
            <a:r>
              <a:rPr lang="es-ES" dirty="0"/>
              <a:t>Escribir</a:t>
            </a:r>
          </a:p>
          <a:p>
            <a:pPr lvl="1"/>
            <a:endParaRPr lang="es-ES" dirty="0"/>
          </a:p>
          <a:p>
            <a:r>
              <a:rPr lang="es-ES" dirty="0">
                <a:solidFill>
                  <a:srgbClr val="C00000"/>
                </a:solidFill>
              </a:rPr>
              <a:t>Resuelve el problema</a:t>
            </a:r>
            <a:r>
              <a:rPr lang="es-ES" dirty="0"/>
              <a:t>: cuando estamos tranquilos la parte del cerebro se abre y podemos afrontar el problema con claridad</a:t>
            </a:r>
          </a:p>
          <a:p>
            <a:endParaRPr lang="es-ES" dirty="0"/>
          </a:p>
        </p:txBody>
      </p:sp>
      <p:pic>
        <p:nvPicPr>
          <p:cNvPr id="5" name="Imagen 4" descr="Imagen que contiene persona, ropa, vestido, joven&#10;&#10;Descripción generada automáticamente">
            <a:extLst>
              <a:ext uri="{FF2B5EF4-FFF2-40B4-BE49-F238E27FC236}">
                <a16:creationId xmlns:a16="http://schemas.microsoft.com/office/drawing/2014/main" id="{57A89359-BC3B-6840-ADB6-D9E74C1F4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404664"/>
            <a:ext cx="27178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0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92B3C-83A8-9C48-9D04-8173B798B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44624"/>
            <a:ext cx="4834880" cy="7920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s-ES" b="1" dirty="0">
                <a:solidFill>
                  <a:schemeClr val="bg2">
                    <a:lumMod val="50000"/>
                  </a:schemeClr>
                </a:solidFill>
              </a:rPr>
              <a:t>EMOCIONES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D1E97A-D48D-9C4F-A32B-DD46DDA8B9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endParaRPr lang="es-ES" dirty="0"/>
          </a:p>
          <a:p>
            <a:r>
              <a:rPr lang="es-ES" dirty="0"/>
              <a:t>MIEDO</a:t>
            </a:r>
          </a:p>
          <a:p>
            <a:endParaRPr lang="es-ES" dirty="0"/>
          </a:p>
          <a:p>
            <a:r>
              <a:rPr lang="es-ES" dirty="0"/>
              <a:t>RABIA</a:t>
            </a:r>
          </a:p>
          <a:p>
            <a:endParaRPr lang="es-ES" dirty="0"/>
          </a:p>
          <a:p>
            <a:r>
              <a:rPr lang="es-ES" dirty="0"/>
              <a:t>TRISTEZA</a:t>
            </a:r>
          </a:p>
          <a:p>
            <a:endParaRPr lang="es-ES" dirty="0"/>
          </a:p>
          <a:p>
            <a:r>
              <a:rPr lang="es-ES" dirty="0"/>
              <a:t>AMOR</a:t>
            </a:r>
          </a:p>
          <a:p>
            <a:endParaRPr lang="es-ES" dirty="0"/>
          </a:p>
          <a:p>
            <a:r>
              <a:rPr lang="es-ES" dirty="0"/>
              <a:t>ALEGRIA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 descr="Imagen que contiene foto, posando, vestido, grupo&#10;&#10;Descripción generada automáticamente">
            <a:extLst>
              <a:ext uri="{FF2B5EF4-FFF2-40B4-BE49-F238E27FC236}">
                <a16:creationId xmlns:a16="http://schemas.microsoft.com/office/drawing/2014/main" id="{031533FA-095F-7D46-A030-C74D6B0A50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7" r="23372" b="1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431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419B7-4565-CE4B-97EC-145005E78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E31CB23-CD15-7049-9E05-D28ED496D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8579" y="789655"/>
            <a:ext cx="4508406" cy="5494004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340DA9-7144-634E-BA54-8FAD87BD9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7" y="857250"/>
            <a:ext cx="5072063" cy="53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13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65E4FF-6505-1F48-B1E5-CC15FCB5F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54E363B-220D-5B42-9A86-8487560B4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0015" y="0"/>
            <a:ext cx="9977700" cy="6858000"/>
          </a:xfrm>
        </p:spPr>
      </p:pic>
    </p:spTree>
    <p:extLst>
      <p:ext uri="{BB962C8B-B14F-4D97-AF65-F5344CB8AC3E}">
        <p14:creationId xmlns:p14="http://schemas.microsoft.com/office/powerpoint/2010/main" val="331894709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2AA96-61F9-DC48-BB65-5354E571D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objetivos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AB783F-B690-F045-B994-0680023F1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268760"/>
            <a:ext cx="5040560" cy="485740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s-ES" sz="2200" dirty="0"/>
              <a:t>Dar recursos a los alumnos para </a:t>
            </a:r>
            <a:r>
              <a:rPr lang="es-ES" sz="2200" dirty="0">
                <a:solidFill>
                  <a:srgbClr val="C00000"/>
                </a:solidFill>
              </a:rPr>
              <a:t>gestionar emociones</a:t>
            </a:r>
          </a:p>
          <a:p>
            <a:pPr>
              <a:lnSpc>
                <a:spcPct val="90000"/>
              </a:lnSpc>
            </a:pPr>
            <a:endParaRPr lang="es-ES" sz="22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2200" dirty="0"/>
              <a:t>Se </a:t>
            </a:r>
            <a:r>
              <a:rPr lang="es-ES" sz="2200" dirty="0">
                <a:solidFill>
                  <a:srgbClr val="0070C0"/>
                </a:solidFill>
              </a:rPr>
              <a:t>conozcan mejor</a:t>
            </a:r>
          </a:p>
          <a:p>
            <a:pPr>
              <a:lnSpc>
                <a:spcPct val="90000"/>
              </a:lnSpc>
            </a:pPr>
            <a:endParaRPr lang="es-ES" sz="2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2200" dirty="0"/>
              <a:t>Se </a:t>
            </a:r>
            <a:r>
              <a:rPr lang="es-ES" sz="2200" dirty="0">
                <a:solidFill>
                  <a:srgbClr val="FF0000"/>
                </a:solidFill>
              </a:rPr>
              <a:t>acepten</a:t>
            </a:r>
          </a:p>
          <a:p>
            <a:pPr>
              <a:lnSpc>
                <a:spcPct val="90000"/>
              </a:lnSpc>
            </a:pPr>
            <a:endParaRPr lang="es-ES" sz="22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2200" dirty="0"/>
              <a:t>Se </a:t>
            </a:r>
            <a:r>
              <a:rPr lang="es-ES" sz="2200" dirty="0">
                <a:solidFill>
                  <a:srgbClr val="0070C0"/>
                </a:solidFill>
              </a:rPr>
              <a:t>quieran</a:t>
            </a:r>
          </a:p>
          <a:p>
            <a:pPr>
              <a:lnSpc>
                <a:spcPct val="90000"/>
              </a:lnSpc>
            </a:pPr>
            <a:endParaRPr lang="es-ES" sz="2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2200" dirty="0"/>
              <a:t>Aprendan a manejarse con las relaciones </a:t>
            </a:r>
            <a:r>
              <a:rPr lang="es-ES" sz="2200" dirty="0">
                <a:solidFill>
                  <a:srgbClr val="C00000"/>
                </a:solidFill>
              </a:rPr>
              <a:t>con los demás</a:t>
            </a:r>
          </a:p>
          <a:p>
            <a:pPr>
              <a:lnSpc>
                <a:spcPct val="90000"/>
              </a:lnSpc>
            </a:pPr>
            <a:endParaRPr lang="es-ES" sz="22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2200" dirty="0">
                <a:solidFill>
                  <a:srgbClr val="C00000"/>
                </a:solidFill>
              </a:rPr>
              <a:t>Dotar herramientas a los maestros</a:t>
            </a:r>
            <a:r>
              <a:rPr lang="es-ES" sz="2200" dirty="0"/>
              <a:t> sobre manejar </a:t>
            </a:r>
          </a:p>
          <a:p>
            <a:pPr lvl="1">
              <a:lnSpc>
                <a:spcPct val="90000"/>
              </a:lnSpc>
            </a:pPr>
            <a:r>
              <a:rPr lang="es-ES" sz="1800" dirty="0"/>
              <a:t>las emociones propias </a:t>
            </a:r>
          </a:p>
          <a:p>
            <a:pPr lvl="1">
              <a:lnSpc>
                <a:spcPct val="90000"/>
              </a:lnSpc>
            </a:pPr>
            <a:r>
              <a:rPr lang="es-ES" sz="1800" dirty="0"/>
              <a:t>y de los niños</a:t>
            </a:r>
          </a:p>
          <a:p>
            <a:pPr>
              <a:lnSpc>
                <a:spcPct val="90000"/>
              </a:lnSpc>
            </a:pPr>
            <a:endParaRPr lang="es-ES" sz="2200" dirty="0"/>
          </a:p>
          <a:p>
            <a:pPr>
              <a:lnSpc>
                <a:spcPct val="90000"/>
              </a:lnSpc>
            </a:pPr>
            <a:r>
              <a:rPr lang="es-ES" sz="2200" dirty="0">
                <a:solidFill>
                  <a:srgbClr val="C00000"/>
                </a:solidFill>
              </a:rPr>
              <a:t>Educar a los padres </a:t>
            </a:r>
            <a:r>
              <a:rPr lang="es-ES" sz="2200" dirty="0"/>
              <a:t>sobre la importancia de las emociones</a:t>
            </a:r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CBEA5F7C-0541-914D-85F9-710B1AAE1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16832"/>
            <a:ext cx="3888432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953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7DD3A3-8AC3-4740-9376-BF98B56EF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Imagen que contiene periódico, texto, monitor, tabla&#10;&#10;Descripción generada automáticamente">
            <a:extLst>
              <a:ext uri="{FF2B5EF4-FFF2-40B4-BE49-F238E27FC236}">
                <a16:creationId xmlns:a16="http://schemas.microsoft.com/office/drawing/2014/main" id="{477F1388-6DED-F947-B300-D6AA4F9FC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77" y="0"/>
            <a:ext cx="4865679" cy="7039242"/>
          </a:xfrm>
        </p:spPr>
      </p:pic>
    </p:spTree>
    <p:extLst>
      <p:ext uri="{BB962C8B-B14F-4D97-AF65-F5344CB8AC3E}">
        <p14:creationId xmlns:p14="http://schemas.microsoft.com/office/powerpoint/2010/main" val="3338927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349B73-56D6-D248-A0EB-51D397B53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s-ES" dirty="0">
                <a:solidFill>
                  <a:srgbClr val="00B050"/>
                </a:solidFill>
              </a:rPr>
              <a:t>Quién y cuándo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C362A77-1198-43C4-80EF-38B280E3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Imagen 4" descr="Un dibujo de un perro&#10;&#10;Descripción generada automáticamente">
            <a:extLst>
              <a:ext uri="{FF2B5EF4-FFF2-40B4-BE49-F238E27FC236}">
                <a16:creationId xmlns:a16="http://schemas.microsoft.com/office/drawing/2014/main" id="{CF837D0D-C589-3D48-8A24-B1FC34481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1109"/>
            <a:ext cx="4040188" cy="2678820"/>
          </a:xfrm>
          <a:prstGeom prst="rect">
            <a:avLst/>
          </a:prstGeom>
          <a:noFill/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D313513-68B8-4E67-8C18-FC6A08394D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2D1C93-5EF2-4541-8307-D533905C6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498975" cy="39512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El tutor</a:t>
            </a:r>
          </a:p>
          <a:p>
            <a:r>
              <a:rPr lang="es-ES" dirty="0"/>
              <a:t>Todos</a:t>
            </a:r>
          </a:p>
          <a:p>
            <a:r>
              <a:rPr lang="es-ES" dirty="0">
                <a:solidFill>
                  <a:srgbClr val="0070C0"/>
                </a:solidFill>
              </a:rPr>
              <a:t>Un responsable de Emociones</a:t>
            </a:r>
          </a:p>
          <a:p>
            <a:r>
              <a:rPr lang="es-ES" dirty="0"/>
              <a:t>Una sesión</a:t>
            </a:r>
          </a:p>
          <a:p>
            <a:r>
              <a:rPr lang="es-ES" dirty="0"/>
              <a:t>Todos los días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825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DC646-68B7-934C-8713-C813AF2EE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s-ES" dirty="0">
                <a:solidFill>
                  <a:srgbClr val="00B050"/>
                </a:solidFill>
              </a:rPr>
              <a:t>Padres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6DE932-76CD-9D48-A7B6-EAC528E949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540696" cy="470912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s-ES" sz="1800" dirty="0">
                <a:solidFill>
                  <a:srgbClr val="FF0000"/>
                </a:solidFill>
              </a:rPr>
              <a:t>Informar y formar</a:t>
            </a:r>
          </a:p>
          <a:p>
            <a:pPr>
              <a:lnSpc>
                <a:spcPct val="90000"/>
              </a:lnSpc>
            </a:pPr>
            <a:endParaRPr lang="es-ES" sz="18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1800" dirty="0"/>
              <a:t>Test de Inteligencia emocional para padres</a:t>
            </a:r>
          </a:p>
          <a:p>
            <a:pPr>
              <a:lnSpc>
                <a:spcPct val="90000"/>
              </a:lnSpc>
            </a:pPr>
            <a:endParaRPr lang="es-ES" sz="1800" dirty="0"/>
          </a:p>
          <a:p>
            <a:pPr>
              <a:lnSpc>
                <a:spcPct val="90000"/>
              </a:lnSpc>
            </a:pPr>
            <a:r>
              <a:rPr lang="es-ES" sz="1800" dirty="0"/>
              <a:t>Videos</a:t>
            </a:r>
          </a:p>
          <a:p>
            <a:pPr>
              <a:lnSpc>
                <a:spcPct val="90000"/>
              </a:lnSpc>
            </a:pPr>
            <a:r>
              <a:rPr lang="es-ES" sz="1800" dirty="0">
                <a:hlinkClick r:id="rId2"/>
              </a:rPr>
              <a:t>https://www.youtube.com/watch?v=5JrtpCM4yMM</a:t>
            </a:r>
            <a:endParaRPr lang="es-ES" sz="1800" dirty="0"/>
          </a:p>
          <a:p>
            <a:pPr>
              <a:lnSpc>
                <a:spcPct val="90000"/>
              </a:lnSpc>
            </a:pPr>
            <a:endParaRPr lang="es-ES" sz="1800" dirty="0"/>
          </a:p>
          <a:p>
            <a:pPr>
              <a:lnSpc>
                <a:spcPct val="90000"/>
              </a:lnSpc>
            </a:pPr>
            <a:r>
              <a:rPr lang="es-ES" sz="1800" dirty="0">
                <a:hlinkClick r:id="rId3"/>
              </a:rPr>
              <a:t>https://www.youtube.com/watch?v=W_sLs1-pd44</a:t>
            </a:r>
            <a:endParaRPr lang="es-ES" sz="1800" dirty="0"/>
          </a:p>
          <a:p>
            <a:pPr>
              <a:lnSpc>
                <a:spcPct val="90000"/>
              </a:lnSpc>
            </a:pPr>
            <a:endParaRPr lang="es-ES" sz="1800" dirty="0"/>
          </a:p>
          <a:p>
            <a:pPr>
              <a:lnSpc>
                <a:spcPct val="90000"/>
              </a:lnSpc>
            </a:pPr>
            <a:endParaRPr lang="es-ES" sz="1800" dirty="0"/>
          </a:p>
          <a:p>
            <a:pPr>
              <a:lnSpc>
                <a:spcPct val="90000"/>
              </a:lnSpc>
            </a:pPr>
            <a:endParaRPr lang="es-ES" sz="1800" dirty="0"/>
          </a:p>
          <a:p>
            <a:pPr>
              <a:lnSpc>
                <a:spcPct val="90000"/>
              </a:lnSpc>
            </a:pPr>
            <a:r>
              <a:rPr lang="es-ES" sz="1800" dirty="0">
                <a:solidFill>
                  <a:srgbClr val="FF0000"/>
                </a:solidFill>
              </a:rPr>
              <a:t>tres pautas </a:t>
            </a:r>
            <a:r>
              <a:rPr lang="es-ES" sz="1800" dirty="0"/>
              <a:t>por reunión</a:t>
            </a:r>
          </a:p>
          <a:p>
            <a:pPr>
              <a:lnSpc>
                <a:spcPct val="90000"/>
              </a:lnSpc>
            </a:pPr>
            <a:endParaRPr lang="es-ES" sz="1800" dirty="0"/>
          </a:p>
          <a:p>
            <a:pPr>
              <a:lnSpc>
                <a:spcPct val="90000"/>
              </a:lnSpc>
            </a:pPr>
            <a:r>
              <a:rPr lang="es-ES" sz="1800" dirty="0"/>
              <a:t>Siempre por lo menos dos maestros hablando con ellos. En </a:t>
            </a:r>
            <a:r>
              <a:rPr lang="es-ES" sz="1800" dirty="0" err="1"/>
              <a:t>Tandem</a:t>
            </a:r>
            <a:endParaRPr lang="es-ES" sz="1800" dirty="0"/>
          </a:p>
          <a:p>
            <a:pPr>
              <a:lnSpc>
                <a:spcPct val="90000"/>
              </a:lnSpc>
            </a:pPr>
            <a:endParaRPr lang="es-ES" sz="1800" dirty="0"/>
          </a:p>
          <a:p>
            <a:pPr>
              <a:lnSpc>
                <a:spcPct val="90000"/>
              </a:lnSpc>
            </a:pPr>
            <a:r>
              <a:rPr lang="es-ES" sz="1800" dirty="0">
                <a:solidFill>
                  <a:srgbClr val="FF0000"/>
                </a:solidFill>
              </a:rPr>
              <a:t>Hacer folleto</a:t>
            </a:r>
          </a:p>
          <a:p>
            <a:pPr>
              <a:lnSpc>
                <a:spcPct val="90000"/>
              </a:lnSpc>
            </a:pPr>
            <a:endParaRPr lang="es-ES" sz="1800" dirty="0"/>
          </a:p>
          <a:p>
            <a:pPr>
              <a:lnSpc>
                <a:spcPct val="90000"/>
              </a:lnSpc>
            </a:pPr>
            <a:r>
              <a:rPr lang="es-ES" sz="1800" dirty="0"/>
              <a:t>A alguien le llega, y con eso merece la pena</a:t>
            </a:r>
          </a:p>
          <a:p>
            <a:pPr>
              <a:lnSpc>
                <a:spcPct val="90000"/>
              </a:lnSpc>
            </a:pPr>
            <a:endParaRPr lang="es-ES" sz="1800" dirty="0"/>
          </a:p>
          <a:p>
            <a:pPr>
              <a:lnSpc>
                <a:spcPct val="90000"/>
              </a:lnSpc>
            </a:pPr>
            <a:endParaRPr lang="es-ES" sz="1800" dirty="0"/>
          </a:p>
        </p:txBody>
      </p:sp>
      <p:pic>
        <p:nvPicPr>
          <p:cNvPr id="7" name="Imagen 6" descr="Imagen que contiene dibujo&#10;&#10;Descripción generada automáticamente">
            <a:extLst>
              <a:ext uri="{FF2B5EF4-FFF2-40B4-BE49-F238E27FC236}">
                <a16:creationId xmlns:a16="http://schemas.microsoft.com/office/drawing/2014/main" id="{2914605B-5D00-1142-9249-C87321BF7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896" y="2492896"/>
            <a:ext cx="4038600" cy="2687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6342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9F8C15-5956-1C43-BB9C-6E2AD9E02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Inteligencia emocional del cole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1DA8616-292B-8C42-ADA1-91A8915E3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8" r="11010" b="-1"/>
          <a:stretch/>
        </p:blipFill>
        <p:spPr>
          <a:xfrm>
            <a:off x="107504" y="1600200"/>
            <a:ext cx="4248472" cy="4525963"/>
          </a:xfrm>
          <a:prstGeom prst="rect">
            <a:avLst/>
          </a:prstGeom>
          <a:noFill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6B3734-5584-714B-9C74-96868BC6D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5976" y="1600200"/>
            <a:ext cx="4680520" cy="49831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s-ES" sz="2400" dirty="0"/>
              <a:t>Entrar con </a:t>
            </a:r>
            <a:r>
              <a:rPr lang="es-ES" sz="2400" dirty="0">
                <a:solidFill>
                  <a:srgbClr val="0070C0"/>
                </a:solidFill>
              </a:rPr>
              <a:t>música</a:t>
            </a:r>
          </a:p>
          <a:p>
            <a:pPr>
              <a:lnSpc>
                <a:spcPct val="90000"/>
              </a:lnSpc>
            </a:pPr>
            <a:endParaRPr lang="es-ES" sz="24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2400" dirty="0"/>
              <a:t>Dejar </a:t>
            </a:r>
            <a:r>
              <a:rPr lang="es-ES" sz="2400" dirty="0">
                <a:solidFill>
                  <a:srgbClr val="C00000"/>
                </a:solidFill>
              </a:rPr>
              <a:t>tiempo para hablar </a:t>
            </a:r>
            <a:r>
              <a:rPr lang="es-ES" sz="2400" dirty="0"/>
              <a:t>de las emociones , de la vida del cole</a:t>
            </a:r>
          </a:p>
          <a:p>
            <a:pPr>
              <a:lnSpc>
                <a:spcPct val="90000"/>
              </a:lnSpc>
            </a:pPr>
            <a:endParaRPr lang="es-ES" sz="2400" dirty="0"/>
          </a:p>
          <a:p>
            <a:pPr>
              <a:lnSpc>
                <a:spcPct val="90000"/>
              </a:lnSpc>
            </a:pPr>
            <a:r>
              <a:rPr lang="es-ES" sz="2400" dirty="0"/>
              <a:t>Meter </a:t>
            </a:r>
            <a:r>
              <a:rPr lang="es-ES" sz="2400" dirty="0">
                <a:solidFill>
                  <a:srgbClr val="C00000"/>
                </a:solidFill>
              </a:rPr>
              <a:t>relajaciones</a:t>
            </a:r>
            <a:r>
              <a:rPr lang="es-ES" sz="2400" dirty="0"/>
              <a:t>, masaje..</a:t>
            </a:r>
          </a:p>
          <a:p>
            <a:pPr>
              <a:lnSpc>
                <a:spcPct val="90000"/>
              </a:lnSpc>
            </a:pPr>
            <a:endParaRPr lang="es-ES" sz="2400" dirty="0"/>
          </a:p>
          <a:p>
            <a:pPr>
              <a:lnSpc>
                <a:spcPct val="90000"/>
              </a:lnSpc>
            </a:pPr>
            <a:r>
              <a:rPr lang="es-ES" sz="2400" dirty="0"/>
              <a:t>Momentos </a:t>
            </a:r>
            <a:r>
              <a:rPr lang="es-ES" sz="2400" dirty="0">
                <a:solidFill>
                  <a:srgbClr val="C00000"/>
                </a:solidFill>
              </a:rPr>
              <a:t>críticos cuidarlos</a:t>
            </a:r>
            <a:r>
              <a:rPr lang="es-ES" sz="2400" dirty="0"/>
              <a:t>: inicio de curso, final, fin de trimestre.</a:t>
            </a:r>
          </a:p>
          <a:p>
            <a:pPr>
              <a:lnSpc>
                <a:spcPct val="90000"/>
              </a:lnSpc>
            </a:pPr>
            <a:endParaRPr lang="es-ES" sz="2400" dirty="0"/>
          </a:p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C00000"/>
                </a:solidFill>
              </a:rPr>
              <a:t>Reuniones de padres.</a:t>
            </a:r>
          </a:p>
          <a:p>
            <a:pPr>
              <a:lnSpc>
                <a:spcPct val="90000"/>
              </a:lnSpc>
            </a:pPr>
            <a:endParaRPr lang="es-ES" sz="24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2400" dirty="0"/>
              <a:t>lecturas en </a:t>
            </a:r>
            <a:r>
              <a:rPr lang="es-ES" sz="2400" dirty="0">
                <a:solidFill>
                  <a:srgbClr val="0070C0"/>
                </a:solidFill>
              </a:rPr>
              <a:t>servicios</a:t>
            </a:r>
          </a:p>
          <a:p>
            <a:pPr>
              <a:lnSpc>
                <a:spcPct val="90000"/>
              </a:lnSpc>
            </a:pPr>
            <a:endParaRPr lang="es-ES" sz="24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2400" dirty="0">
                <a:solidFill>
                  <a:srgbClr val="C00000"/>
                </a:solidFill>
              </a:rPr>
              <a:t>posters positivos </a:t>
            </a:r>
            <a:r>
              <a:rPr lang="es-ES" sz="2400" dirty="0"/>
              <a:t>en cole</a:t>
            </a:r>
          </a:p>
        </p:txBody>
      </p:sp>
    </p:spTree>
    <p:extLst>
      <p:ext uri="{BB962C8B-B14F-4D97-AF65-F5344CB8AC3E}">
        <p14:creationId xmlns:p14="http://schemas.microsoft.com/office/powerpoint/2010/main" val="479634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97239-CD74-454D-BE05-F9F403AFD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4330824" cy="10801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Maestros</a:t>
            </a:r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58BC719-56CF-EA47-A7E4-F69DC8E81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" y="1843881"/>
            <a:ext cx="4038600" cy="4038600"/>
          </a:xfrm>
          <a:prstGeom prst="rect">
            <a:avLst/>
          </a:prstGeom>
          <a:noFill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542564-8A09-524C-A94C-68CF69928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58011" y="1196752"/>
            <a:ext cx="4978485" cy="518457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2000" dirty="0"/>
              <a:t>Antes de empezar, fin del día: </a:t>
            </a:r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relajación</a:t>
            </a:r>
          </a:p>
          <a:p>
            <a:pPr>
              <a:lnSpc>
                <a:spcPct val="90000"/>
              </a:lnSpc>
            </a:pPr>
            <a:endParaRPr lang="es-ES" sz="20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s-ES" sz="2000" dirty="0"/>
              <a:t>Tiempo de </a:t>
            </a:r>
            <a:r>
              <a:rPr lang="es-ES" sz="2000" dirty="0">
                <a:solidFill>
                  <a:srgbClr val="C00000"/>
                </a:solidFill>
              </a:rPr>
              <a:t>hablar.</a:t>
            </a:r>
          </a:p>
          <a:p>
            <a:pPr>
              <a:lnSpc>
                <a:spcPct val="90000"/>
              </a:lnSpc>
            </a:pPr>
            <a:endParaRPr lang="es-ES" sz="2000" dirty="0">
              <a:solidFill>
                <a:srgbClr val="C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s-ES" sz="20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s-ES" sz="2000" dirty="0"/>
              <a:t>En el aula: con los niños </a:t>
            </a:r>
            <a:r>
              <a:rPr lang="es-ES" sz="2000" dirty="0">
                <a:solidFill>
                  <a:srgbClr val="C00000"/>
                </a:solidFill>
              </a:rPr>
              <a:t>relajación, respiración, </a:t>
            </a:r>
            <a:r>
              <a:rPr lang="es-ES" sz="2000" dirty="0" err="1">
                <a:solidFill>
                  <a:srgbClr val="C00000"/>
                </a:solidFill>
              </a:rPr>
              <a:t>mindfulness</a:t>
            </a:r>
            <a:endParaRPr lang="es-ES" sz="20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endParaRPr lang="es-ES" sz="20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2000" dirty="0"/>
              <a:t>Cuidar los </a:t>
            </a:r>
            <a:r>
              <a:rPr lang="es-ES" sz="2000" dirty="0">
                <a:solidFill>
                  <a:srgbClr val="FF0000"/>
                </a:solidFill>
              </a:rPr>
              <a:t>detalles: </a:t>
            </a:r>
            <a:r>
              <a:rPr lang="es-ES" sz="2000" dirty="0"/>
              <a:t>son caricias </a:t>
            </a:r>
            <a:r>
              <a:rPr lang="es-ES" sz="2000" dirty="0" err="1"/>
              <a:t>ej</a:t>
            </a:r>
            <a:r>
              <a:rPr lang="es-ES" sz="2000" dirty="0"/>
              <a:t> bombones, día del maestros</a:t>
            </a:r>
          </a:p>
          <a:p>
            <a:pPr>
              <a:lnSpc>
                <a:spcPct val="90000"/>
              </a:lnSpc>
            </a:pPr>
            <a:endParaRPr lang="es-ES" sz="2000" dirty="0"/>
          </a:p>
          <a:p>
            <a:pPr>
              <a:lnSpc>
                <a:spcPct val="90000"/>
              </a:lnSpc>
            </a:pPr>
            <a:r>
              <a:rPr lang="es-ES" sz="2000" dirty="0"/>
              <a:t>Ver </a:t>
            </a:r>
            <a:r>
              <a:rPr lang="es-ES" sz="2000" dirty="0">
                <a:solidFill>
                  <a:srgbClr val="C00000"/>
                </a:solidFill>
              </a:rPr>
              <a:t>vídeos </a:t>
            </a:r>
            <a:r>
              <a:rPr lang="es-ES" sz="2000" dirty="0"/>
              <a:t>en los claustros, frases</a:t>
            </a:r>
          </a:p>
          <a:p>
            <a:pPr>
              <a:lnSpc>
                <a:spcPct val="90000"/>
              </a:lnSpc>
            </a:pPr>
            <a:endParaRPr lang="es-ES" sz="2000" dirty="0"/>
          </a:p>
          <a:p>
            <a:pPr>
              <a:lnSpc>
                <a:spcPct val="90000"/>
              </a:lnSpc>
            </a:pPr>
            <a:r>
              <a:rPr lang="es-ES" sz="2000" dirty="0"/>
              <a:t>Somos modelos en la gestión de emociones</a:t>
            </a:r>
          </a:p>
        </p:txBody>
      </p:sp>
    </p:spTree>
    <p:extLst>
      <p:ext uri="{BB962C8B-B14F-4D97-AF65-F5344CB8AC3E}">
        <p14:creationId xmlns:p14="http://schemas.microsoft.com/office/powerpoint/2010/main" val="29127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8C424D-202F-F347-918F-10BA3F705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s-ES" b="1" dirty="0">
                <a:solidFill>
                  <a:srgbClr val="00B050"/>
                </a:solidFill>
              </a:rPr>
              <a:t>CLASE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D45446F-6FBD-4E3B-922F-3F9A001FF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Imagen 4" descr="Imagen que contiene interior, manzana, tabla, pequeño&#10;&#10;Descripción generada automáticamente">
            <a:extLst>
              <a:ext uri="{FF2B5EF4-FFF2-40B4-BE49-F238E27FC236}">
                <a16:creationId xmlns:a16="http://schemas.microsoft.com/office/drawing/2014/main" id="{DA83F1A4-C13A-C140-B9D5-807C61C1C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" y="2793960"/>
            <a:ext cx="4040188" cy="2713118"/>
          </a:xfrm>
          <a:prstGeom prst="rect">
            <a:avLst/>
          </a:prstGeom>
          <a:noFill/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D6760F0-049F-48F7-80D0-0170B47EC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71C693-023E-BD4B-A482-859D6E8D59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42635" y="2174875"/>
            <a:ext cx="5101366" cy="395128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s-ES" sz="2200" dirty="0"/>
              <a:t>El tutor debe hacer de </a:t>
            </a:r>
            <a:r>
              <a:rPr lang="es-ES" sz="2200" dirty="0">
                <a:solidFill>
                  <a:srgbClr val="0070C0"/>
                </a:solidFill>
              </a:rPr>
              <a:t>tutor</a:t>
            </a:r>
          </a:p>
          <a:p>
            <a:pPr>
              <a:lnSpc>
                <a:spcPct val="90000"/>
              </a:lnSpc>
            </a:pPr>
            <a:endParaRPr lang="es-ES" sz="22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s-ES" sz="2200" dirty="0"/>
              <a:t>Debe permitir </a:t>
            </a:r>
            <a:r>
              <a:rPr lang="es-ES" sz="2200" dirty="0">
                <a:solidFill>
                  <a:srgbClr val="FF0000"/>
                </a:solidFill>
              </a:rPr>
              <a:t>pasar las emociones </a:t>
            </a:r>
            <a:r>
              <a:rPr lang="es-ES" sz="2200" dirty="0"/>
              <a:t>al aula</a:t>
            </a:r>
          </a:p>
          <a:p>
            <a:pPr>
              <a:lnSpc>
                <a:spcPct val="90000"/>
              </a:lnSpc>
            </a:pPr>
            <a:endParaRPr lang="es-ES" sz="2200" dirty="0"/>
          </a:p>
          <a:p>
            <a:pPr>
              <a:lnSpc>
                <a:spcPct val="90000"/>
              </a:lnSpc>
            </a:pPr>
            <a:r>
              <a:rPr lang="es-ES" sz="2200" dirty="0">
                <a:solidFill>
                  <a:srgbClr val="FF0000"/>
                </a:solidFill>
              </a:rPr>
              <a:t>Saber parar.. </a:t>
            </a:r>
            <a:r>
              <a:rPr lang="es-ES" sz="2200" dirty="0"/>
              <a:t>si no no damos clase </a:t>
            </a:r>
          </a:p>
          <a:p>
            <a:pPr>
              <a:lnSpc>
                <a:spcPct val="90000"/>
              </a:lnSpc>
            </a:pPr>
            <a:endParaRPr lang="es-ES" sz="2200" dirty="0"/>
          </a:p>
          <a:p>
            <a:pPr>
              <a:lnSpc>
                <a:spcPct val="90000"/>
              </a:lnSpc>
            </a:pPr>
            <a:r>
              <a:rPr lang="es-ES" sz="2200" dirty="0">
                <a:solidFill>
                  <a:srgbClr val="0070C0"/>
                </a:solidFill>
              </a:rPr>
              <a:t>Momentos críticos: </a:t>
            </a:r>
            <a:r>
              <a:rPr lang="es-ES" sz="2200" dirty="0"/>
              <a:t>meseta, inicio, fin</a:t>
            </a:r>
          </a:p>
          <a:p>
            <a:pPr>
              <a:lnSpc>
                <a:spcPct val="90000"/>
              </a:lnSpc>
            </a:pPr>
            <a:endParaRPr lang="es-ES" sz="2200" dirty="0"/>
          </a:p>
          <a:p>
            <a:pPr>
              <a:lnSpc>
                <a:spcPct val="90000"/>
              </a:lnSpc>
            </a:pPr>
            <a:r>
              <a:rPr lang="es-ES" sz="2200" dirty="0"/>
              <a:t>Al </a:t>
            </a:r>
            <a:r>
              <a:rPr lang="es-ES" sz="2200" dirty="0">
                <a:solidFill>
                  <a:srgbClr val="0070C0"/>
                </a:solidFill>
              </a:rPr>
              <a:t>inicio del día: </a:t>
            </a:r>
            <a:r>
              <a:rPr lang="es-ES" sz="2200" dirty="0"/>
              <a:t>¿que tal estás?</a:t>
            </a:r>
          </a:p>
          <a:p>
            <a:pPr lvl="1">
              <a:lnSpc>
                <a:spcPct val="90000"/>
              </a:lnSpc>
            </a:pPr>
            <a:r>
              <a:rPr lang="es-ES" sz="2200" dirty="0"/>
              <a:t>¿Os ha pasado algo?</a:t>
            </a:r>
          </a:p>
          <a:p>
            <a:pPr lvl="1">
              <a:lnSpc>
                <a:spcPct val="90000"/>
              </a:lnSpc>
            </a:pPr>
            <a:r>
              <a:rPr lang="es-ES" sz="2200" dirty="0"/>
              <a:t>¿Habéis soñado algo?</a:t>
            </a:r>
          </a:p>
          <a:p>
            <a:pPr>
              <a:lnSpc>
                <a:spcPct val="90000"/>
              </a:lnSpc>
            </a:pP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236263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F9B94E-3746-1E42-8D15-59594136E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s-ES" sz="4800" dirty="0">
                <a:solidFill>
                  <a:srgbClr val="002060"/>
                </a:solidFill>
              </a:rPr>
              <a:t>Maestro</a:t>
            </a:r>
          </a:p>
        </p:txBody>
      </p:sp>
      <p:pic>
        <p:nvPicPr>
          <p:cNvPr id="5" name="Imagen 4" descr="Imagen que contiene persona, hombre, interior, computadora&#10;&#10;Descripción generada automáticamente">
            <a:extLst>
              <a:ext uri="{FF2B5EF4-FFF2-40B4-BE49-F238E27FC236}">
                <a16:creationId xmlns:a16="http://schemas.microsoft.com/office/drawing/2014/main" id="{E4517F26-9EC9-7443-97BE-838C218E5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717032"/>
            <a:ext cx="5111750" cy="2888138"/>
          </a:xfrm>
          <a:prstGeom prst="rect">
            <a:avLst/>
          </a:prstGeom>
          <a:noFill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F277F4-BA2D-DD4F-9188-77AB6F754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0330" y="2564904"/>
            <a:ext cx="3671590" cy="35612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" sz="2000" dirty="0">
                <a:solidFill>
                  <a:srgbClr val="7030A0"/>
                </a:solidFill>
              </a:rPr>
              <a:t>Conocer las emociones que predomina en un niño</a:t>
            </a:r>
          </a:p>
          <a:p>
            <a:endParaRPr lang="es-ES" sz="2000" dirty="0">
              <a:solidFill>
                <a:srgbClr val="7030A0"/>
              </a:solidFill>
            </a:endParaRPr>
          </a:p>
          <a:p>
            <a:r>
              <a:rPr lang="es-ES" sz="2000" dirty="0">
                <a:solidFill>
                  <a:srgbClr val="7030A0"/>
                </a:solidFill>
              </a:rPr>
              <a:t>Detectando: </a:t>
            </a:r>
            <a:r>
              <a:rPr lang="es-ES" sz="2000" dirty="0">
                <a:solidFill>
                  <a:srgbClr val="C00000"/>
                </a:solidFill>
              </a:rPr>
              <a:t>THP</a:t>
            </a:r>
          </a:p>
          <a:p>
            <a:endParaRPr lang="es-ES" sz="2000" dirty="0">
              <a:solidFill>
                <a:srgbClr val="7030A0"/>
              </a:solidFill>
            </a:endParaRPr>
          </a:p>
          <a:p>
            <a:r>
              <a:rPr lang="es-ES" sz="2000" dirty="0">
                <a:solidFill>
                  <a:srgbClr val="C00000"/>
                </a:solidFill>
              </a:rPr>
              <a:t>Hablando: momentos de uno a uno</a:t>
            </a:r>
          </a:p>
          <a:p>
            <a:endParaRPr lang="es-ES" sz="2000" dirty="0">
              <a:solidFill>
                <a:srgbClr val="C00000"/>
              </a:solidFill>
            </a:endParaRPr>
          </a:p>
          <a:p>
            <a:r>
              <a:rPr lang="es-ES" sz="2000" dirty="0">
                <a:solidFill>
                  <a:srgbClr val="C00000"/>
                </a:solidFill>
              </a:rPr>
              <a:t>Caja de arena</a:t>
            </a:r>
          </a:p>
        </p:txBody>
      </p:sp>
    </p:spTree>
    <p:extLst>
      <p:ext uri="{BB962C8B-B14F-4D97-AF65-F5344CB8AC3E}">
        <p14:creationId xmlns:p14="http://schemas.microsoft.com/office/powerpoint/2010/main" val="377553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94D9195-EB0A-7B41-A556-D94ECB0DBE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188913"/>
            <a:ext cx="7772400" cy="1079500"/>
          </a:xfrm>
        </p:spPr>
        <p:txBody>
          <a:bodyPr/>
          <a:lstStyle/>
          <a:p>
            <a:r>
              <a:rPr lang="es-ES" altLang="es-ES">
                <a:solidFill>
                  <a:schemeClr val="hlink"/>
                </a:solidFill>
              </a:rPr>
              <a:t>INTELIGENCIA EMOCIONAL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4594055-C2D3-024B-AEC5-D1785BCA54B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3850" y="1412875"/>
            <a:ext cx="8280400" cy="5445125"/>
          </a:xfrm>
        </p:spPr>
        <p:txBody>
          <a:bodyPr/>
          <a:lstStyle/>
          <a:p>
            <a:pPr algn="l"/>
            <a:r>
              <a:rPr lang="es-ES" altLang="es-ES" u="sng">
                <a:solidFill>
                  <a:srgbClr val="FF9933"/>
                </a:solidFill>
              </a:rPr>
              <a:t>Intrapersonal.</a:t>
            </a:r>
          </a:p>
          <a:p>
            <a:pPr algn="l"/>
            <a:endParaRPr lang="es-ES" altLang="es-ES" u="sng">
              <a:solidFill>
                <a:srgbClr val="FF9933"/>
              </a:solidFill>
            </a:endParaRPr>
          </a:p>
          <a:p>
            <a:pPr algn="l">
              <a:buFontTx/>
              <a:buChar char="•"/>
            </a:pPr>
            <a:r>
              <a:rPr lang="es-ES" altLang="es-ES"/>
              <a:t>AUTOCONCIENCIA</a:t>
            </a:r>
          </a:p>
          <a:p>
            <a:pPr algn="l">
              <a:buFontTx/>
              <a:buChar char="•"/>
            </a:pPr>
            <a:r>
              <a:rPr lang="es-ES" altLang="es-ES"/>
              <a:t>AUTOCONTROL</a:t>
            </a:r>
          </a:p>
          <a:p>
            <a:pPr algn="l">
              <a:buFontTx/>
              <a:buChar char="•"/>
            </a:pPr>
            <a:r>
              <a:rPr lang="es-ES" altLang="es-ES"/>
              <a:t>AUTOMOTIVACIÓN</a:t>
            </a:r>
          </a:p>
          <a:p>
            <a:pPr algn="l">
              <a:buFontTx/>
              <a:buChar char="•"/>
            </a:pPr>
            <a:endParaRPr lang="es-ES" altLang="es-ES"/>
          </a:p>
          <a:p>
            <a:pPr algn="l"/>
            <a:r>
              <a:rPr lang="es-ES" altLang="es-ES" u="sng">
                <a:solidFill>
                  <a:srgbClr val="FF9933"/>
                </a:solidFill>
              </a:rPr>
              <a:t>Interpersonal.</a:t>
            </a:r>
          </a:p>
          <a:p>
            <a:pPr algn="l">
              <a:buFontTx/>
              <a:buChar char="•"/>
            </a:pPr>
            <a:r>
              <a:rPr lang="es-ES" altLang="es-ES"/>
              <a:t> EMPATÍA</a:t>
            </a:r>
          </a:p>
          <a:p>
            <a:pPr algn="l">
              <a:buFontTx/>
              <a:buChar char="•"/>
            </a:pPr>
            <a:r>
              <a:rPr lang="es-ES" altLang="es-ES"/>
              <a:t>HABILIDADES SOCIALES</a:t>
            </a:r>
          </a:p>
          <a:p>
            <a:pPr algn="l"/>
            <a:endParaRPr lang="es-ES" altLang="es-ES"/>
          </a:p>
        </p:txBody>
      </p:sp>
      <p:pic>
        <p:nvPicPr>
          <p:cNvPr id="3" name="Imagen 2" descr="Imagen que contiene reloj, computadora&#10;&#10;Descripción generada automáticamente">
            <a:extLst>
              <a:ext uri="{FF2B5EF4-FFF2-40B4-BE49-F238E27FC236}">
                <a16:creationId xmlns:a16="http://schemas.microsoft.com/office/drawing/2014/main" id="{3DB015FB-0305-E441-A655-26BC05399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88" y="1556792"/>
            <a:ext cx="416082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664</Words>
  <Application>Microsoft Macintosh PowerPoint</Application>
  <PresentationFormat>Presentación en pantalla (4:3)</PresentationFormat>
  <Paragraphs>194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Calibri</vt:lpstr>
      <vt:lpstr>Impact</vt:lpstr>
      <vt:lpstr>Tahoma</vt:lpstr>
      <vt:lpstr>Wingdings</vt:lpstr>
      <vt:lpstr>Tema de Office</vt:lpstr>
      <vt:lpstr>INTELIGENCIA EMOCIONAL EN EL AULA</vt:lpstr>
      <vt:lpstr>objetivos</vt:lpstr>
      <vt:lpstr>Quién y cuándo</vt:lpstr>
      <vt:lpstr>Padres</vt:lpstr>
      <vt:lpstr>Inteligencia emocional del cole</vt:lpstr>
      <vt:lpstr>Maestros</vt:lpstr>
      <vt:lpstr>CLASE</vt:lpstr>
      <vt:lpstr>Maestro</vt:lpstr>
      <vt:lpstr>INTELIGENCIA EMOCIONAL</vt:lpstr>
      <vt:lpstr>IMPLICACIONES EDUCATIVAS DE IE</vt:lpstr>
      <vt:lpstr>Autoconciencia</vt:lpstr>
      <vt:lpstr>Conciencia emocional en niños</vt:lpstr>
      <vt:lpstr>Autoestima</vt:lpstr>
      <vt:lpstr>Presentación de PowerPoint</vt:lpstr>
      <vt:lpstr>Autocontrol niños</vt:lpstr>
      <vt:lpstr>RECETA ENFADOS</vt:lpstr>
      <vt:lpstr>EMOCIONES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INTELIGENCIA EMOCIONAL EN EL AULA</dc:title>
  <dc:creator>Víctor López Santos</dc:creator>
  <cp:lastModifiedBy>Víctor López Santos</cp:lastModifiedBy>
  <cp:revision>13</cp:revision>
  <dcterms:created xsi:type="dcterms:W3CDTF">2019-10-13T23:27:45Z</dcterms:created>
  <dcterms:modified xsi:type="dcterms:W3CDTF">2019-12-17T19:04:40Z</dcterms:modified>
</cp:coreProperties>
</file>