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314" r:id="rId6"/>
    <p:sldId id="316" r:id="rId7"/>
    <p:sldId id="313" r:id="rId8"/>
    <p:sldId id="288" r:id="rId9"/>
    <p:sldId id="299" r:id="rId10"/>
    <p:sldId id="294" r:id="rId11"/>
    <p:sldId id="290" r:id="rId12"/>
    <p:sldId id="300" r:id="rId13"/>
    <p:sldId id="291" r:id="rId14"/>
    <p:sldId id="304" r:id="rId15"/>
    <p:sldId id="307" r:id="rId16"/>
    <p:sldId id="303" r:id="rId17"/>
    <p:sldId id="306" r:id="rId18"/>
    <p:sldId id="302" r:id="rId19"/>
    <p:sldId id="308" r:id="rId20"/>
    <p:sldId id="301" r:id="rId21"/>
    <p:sldId id="309" r:id="rId22"/>
    <p:sldId id="315" r:id="rId23"/>
    <p:sldId id="305" r:id="rId24"/>
    <p:sldId id="310" r:id="rId25"/>
    <p:sldId id="311" r:id="rId26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US MIGUEL SOLERA TEJEDOR" initials="JMST" lastIdx="1" clrIdx="0">
    <p:extLst>
      <p:ext uri="{19B8F6BF-5375-455C-9EA6-DF929625EA0E}">
        <p15:presenceInfo xmlns:p15="http://schemas.microsoft.com/office/powerpoint/2012/main" userId="S::jmsolera@educa.jcyl.es::a11f5ad6-3c88-4d55-8244-084c12787a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28AC20-C793-4396-AC22-7FA5C3B8FEA6}" v="82" dt="2019-12-17T22:12:57.200"/>
  </p1510:revLst>
</p1510:revInfo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69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tableStyles" Target="tableStyles.xml" Id="rId33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commentAuthors" Target="commentAuthors.xml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theme" Target="theme/theme1.xml" Id="rId32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handoutMaster" Target="handoutMasters/handoutMaster1.xml" Id="rId28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viewProps" Target="viewProps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notesMaster" Target="notesMasters/notesMaster1.xml" Id="rId27" /><Relationship Type="http://schemas.openxmlformats.org/officeDocument/2006/relationships/presProps" Target="presProps.xml" Id="rId30" /><Relationship Type="http://schemas.microsoft.com/office/2015/10/relationships/revisionInfo" Target="revisionInfo.xml" Id="rId35" /><Relationship Type="http://schemas.openxmlformats.org/officeDocument/2006/relationships/slide" Target="slides/slide4.xml" Id="rId8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CDBF2F5-E058-4359-96B1-607D7047F4CF}" type="datetime1">
              <a:rPr lang="es-ES" smtClean="0"/>
              <a:t>17/12/2019</a:t>
            </a:fld>
            <a:endParaRPr lang="es-ES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es-ES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7DA3B-AF13-44AF-99C4-C681CF9FC030}" type="datetime1">
              <a:rPr lang="es-ES" smtClean="0"/>
              <a:pPr/>
              <a:t>17/12/2019</a:t>
            </a:fld>
            <a:endParaRPr lang="es-ES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es-ES" noProof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962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4109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519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22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9717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2639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36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596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415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976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orma libre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" name="Forma libre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" name="Forma libre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" name="Forma libre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" name="Forma libre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" name="Forma libre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" name="Forma libre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" name="Forma libre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" name="Forma libre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" name="Forma libre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" name="Forma libre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" name="Forma libre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" name="Forma libre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" name="Forma libre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9" name="Forma libre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0" name="Forma libre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" name="Forma libre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" name="Forma libre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" name="Forma libre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" name="Forma libre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" name="Forma libre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6" name="Forma libre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7" name="Forma libre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8" name="Forma libre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9" name="Forma libre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" name="Forma libre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1" name="Forma libre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" name="Forma libre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" name="Forma libre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4" name="Forma libre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5" name="Forma libre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6" name="Forma libre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7" name="Forma libre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8" name="Forma libre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9" name="Forma libre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40" name="Grupo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orma libre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2" name="Forma libre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3" name="Forma libre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4" name="Forma libre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5" name="Forma libre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6" name="Forma libre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7" name="Forma libre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8" name="Forma libre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sp>
        <p:nvSpPr>
          <p:cNvPr id="49" name="Forma libre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grpSp>
        <p:nvGrpSpPr>
          <p:cNvPr id="50" name="Grupo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orma libre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2" name="Forma libre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3" name="Forma libre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4" name="Forma libre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5" name="Forma libre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6" name="Forma libre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7" name="Forma libre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8" name="Forma libre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sp>
        <p:nvSpPr>
          <p:cNvPr id="59" name="Forma libre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sp>
        <p:nvSpPr>
          <p:cNvPr id="60" name="Forma libre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grpSp>
        <p:nvGrpSpPr>
          <p:cNvPr id="61" name="Grupo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orma libre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3" name="Forma libre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4" name="Forma libre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5" name="Forma libre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6" name="Forma libre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7" name="Forma libre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8" name="Forma libre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9" name="Forma libre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0" name="Forma libre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1" name="Forma libre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2" name="Forma libre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3" name="Forma libre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4" name="Forma libre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5" name="Forma libre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6" name="Forma libre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7" name="Forma libre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8" name="Forma libre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9" name="Forma libre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0" name="Forma libre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81" name="Grupo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orma libre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3" name="Forma libre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4" name="Forma libre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5" name="Forma libre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6" name="Forma libre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87" name="Grupo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9" name="Forma libre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0" name="Forma libre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1" name="Forma libre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2" name="Forma libre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3" name="Forma libre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94" name="Grupo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orma libre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6" name="Forma libre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7" name="Forma libre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8" name="Forma libre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99" name="Grupo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orma libre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1" name="Forma libre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2" name="Forma libre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3" name="Forma libre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4" name="Forma libre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5" name="Forma libre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106" name="Grupo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orma libre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8" name="Forma libre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9" name="Forma libre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0" name="Forma libre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1" name="Forma libre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2" name="Forma libre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3" name="Forma libre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4" name="Forma libre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sp>
        <p:nvSpPr>
          <p:cNvPr id="115" name="Forma libre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sp>
        <p:nvSpPr>
          <p:cNvPr id="116" name="Forma libre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grpSp>
        <p:nvGrpSpPr>
          <p:cNvPr id="117" name="Grupo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orma libre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9" name="Forma libre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0" name="Forma libre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1" name="Forma libre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2" name="Forma libre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3" name="Forma libre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4" name="Forma libre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5" name="Forma libre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6" name="Forma libre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7" name="Forma libre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8" name="Forma libre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9" name="Forma libre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0" name="Forma libre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1" name="Forma libre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2" name="Forma libre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3" name="Forma libre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4" name="Forma libre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5" name="Forma libre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6" name="Forma libre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7" name="Forma libre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8" name="Forma libre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9" name="Forma libre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0" name="Forma libre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1" name="Forma libre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2" name="Forma libre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3" name="Forma libre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4" name="Forma libre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5" name="Forma libre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146" name="Grupo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orma libre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8" name="Forma libre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9" name="Forma libre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0" name="Forma libre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1" name="Forma libre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2" name="Forma libre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3" name="Forma libre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4" name="Forma libre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5" name="Forma libre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6" name="Forma libre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7" name="Forma libre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8" name="Forma libre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9" name="Forma libre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0" name="Forma libre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1" name="Forma libre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2" name="Forma libre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3" name="Forma libre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4" name="Forma libre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5" name="Forma libre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6" name="Forma libre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7" name="Forma libre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8" name="Forma libre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9" name="Forma libre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0" name="Forma libre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171" name="Grupo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orma libre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3" name="Forma libre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4" name="Forma libre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5" name="Forma libre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6" name="Forma libre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7" name="Forma libre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8" name="Forma libre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9" name="Forma libre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Autofit/>
          </a:bodyPr>
          <a:lstStyle>
            <a:lvl1pPr algn="ctr">
              <a:defRPr sz="6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30A18C-31DA-463C-A4C0-B1443030C7F9}" type="datetime1">
              <a:rPr lang="es-ES" smtClean="0"/>
              <a:pPr/>
              <a:t>17/12/2019</a:t>
            </a:fld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5D383D-D1D1-42D3-9622-D2AC9E5E14D4}" type="datetime1">
              <a:rPr lang="es-ES" smtClean="0"/>
              <a:pPr/>
              <a:t>17/12/2019</a:t>
            </a:fld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EA9BEA-9E5F-415E-9D28-BE211AF1807D}" type="datetime1">
              <a:rPr lang="es-ES" smtClean="0"/>
              <a:pPr/>
              <a:t>17/12/2019</a:t>
            </a:fld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F56AE4-3CFF-42B5-B091-2D67D0F43808}" type="datetime1">
              <a:rPr lang="es-ES" smtClean="0"/>
              <a:pPr/>
              <a:t>17/12/2019</a:t>
            </a:fld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3E7136A-3AEC-476A-99D4-0BCD8B55CAA7}" type="datetime1">
              <a:rPr lang="es-ES" smtClean="0"/>
              <a:pPr/>
              <a:t>17/12/2019</a:t>
            </a:fld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7EEBEAA-6BCE-4176-9729-9E0D900E3AE4}" type="datetime1">
              <a:rPr lang="es-ES" smtClean="0"/>
              <a:pPr/>
              <a:t>17/12/2019</a:t>
            </a:fld>
            <a:endParaRPr lang="es-ES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bre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sp>
        <p:nvSpPr>
          <p:cNvPr id="7" name="Forma libre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sp>
        <p:nvSpPr>
          <p:cNvPr id="8" name="Forma libre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grpSp>
        <p:nvGrpSpPr>
          <p:cNvPr id="9" name="Grupo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orma libre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" name="Forma libre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" name="Forma libre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" name="Forma libre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" name="Forma libre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" name="Forma libre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" name="Forma libre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" name="Forma libre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" name="Forma libre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9" name="Forma libre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0" name="Forma libre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" name="Forma libre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" name="Forma libre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" name="Forma libre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" name="Forma libre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" name="Forma libre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6" name="Forma libre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7" name="Forma libre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8" name="Forma libre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9" name="Forma libre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" name="Forma libre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1" name="Forma libre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" name="Forma libre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" name="Forma libre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4" name="Forma libre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5" name="Forma libre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6" name="Forma libre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7" name="Forma libre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8" name="Forma libre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9" name="Forma libre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0" name="Forma libre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1" name="Forma libre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2" name="Forma libre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3" name="Forma libre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4" name="Forma libre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5" name="Forma libre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6" name="Forma libre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7" name="Forma libre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8" name="Forma libre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9" name="Forma libre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0" name="Forma libre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1" name="Forma libre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2" name="Forma libre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3" name="Forma libre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4" name="Forma libre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5" name="Forma libre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6" name="Forma libre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7" name="Forma libre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8" name="Forma libre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9" name="Forma libre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0" name="Forma libre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1" name="Forma libre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2" name="Forma libre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3" name="Forma libre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4" name="Forma libre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5" name="Forma libre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6" name="Forma libre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7" name="Forma libre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8" name="Forma libre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9" name="Forma libre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0" name="Forma libre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1" name="Forma libre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2" name="Forma libre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3" name="Forma libre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4" name="Forma libre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5" name="Forma libre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6" name="Forma libre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7" name="Forma libre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8" name="Forma libre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79" name="Forma libre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0" name="Forma libre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1" name="Forma libre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2" name="Forma libre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3" name="Forma libre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4" name="Forma libre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5" name="Forma libre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6" name="Forma libre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7" name="Forma libre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8" name="Forma libre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89" name="Forma libre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0" name="Forma libre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1" name="Forma libre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2" name="Forma libre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93" name="Grupo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orma libre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5" name="Forma libre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6" name="Forma libre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7" name="Forma libre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8" name="Forma libre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99" name="Forma libre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0" name="Forma libre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1" name="Forma libre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2" name="Forma libre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3" name="Forma libre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4" name="Forma libre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5" name="Forma libre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6" name="Forma libre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7" name="Forma libre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8" name="Forma libre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09" name="Forma libre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0" name="Forma libre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1" name="Forma libre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2" name="Forma libre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3" name="Forma libre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4" name="Forma libre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5" name="Forma libre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6" name="Forma libre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7" name="Forma libre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8" name="Forma libre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19" name="Forma libre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0" name="Forma libre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1" name="Forma libre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2" name="Forma libre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3" name="Forma libre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4" name="Forma libre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5" name="Forma libre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6" name="Forma libre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7" name="Forma libre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8" name="Forma libre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9" name="Forma libre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0" name="Forma libre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1" name="Forma libre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2" name="Forma libre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3" name="Forma libre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4" name="Forma libre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5" name="Forma libre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6" name="Forma libre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7" name="Forma libre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8" name="Forma libre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9" name="Forma libre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0" name="Forma libre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1" name="Forma libre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2" name="Forma libre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3" name="Forma libre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4" name="Forma libre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5" name="Forma libre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6" name="Forma libre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7" name="Forma libre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8" name="Forma libre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9" name="Forma libre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0" name="Forma libre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1" name="Forma libre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2" name="Forma libre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3" name="Forma libre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4" name="Forma libre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5" name="Forma libre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6" name="Forma libre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7" name="Forma libre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8" name="Forma libre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9" name="Forma libre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0" name="Forma libre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1" name="Forma libre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2" name="Forma libre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3" name="Forma libre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4" name="Forma libre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5" name="Forma libre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6" name="Forma libre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7" name="Forma libre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8" name="Forma libre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9" name="Forma libre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0" name="Forma libre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1" name="Forma libre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2" name="Forma libre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3" name="Forma libre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4" name="Forma libre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5" name="Forma libre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6" name="Forma libre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177" name="Grupo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orma libre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9" name="Forma libre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0" name="Forma libre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1" name="Forma libre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2" name="Forma libre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3" name="Forma libre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4" name="Forma libre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5" name="Forma libre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6" name="Forma libre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7" name="Forma libre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8" name="Forma libre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9" name="Forma libre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90" name="Forma libre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91" name="Forma libre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92" name="Forma libre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93" name="Forma libre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94" name="Forma libre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95" name="Forma libre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96" name="Forma libre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97" name="Forma libre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98" name="Forma libre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99" name="Forma libre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00" name="Forma libre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01" name="Forma libre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02" name="Forma libre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03" name="Forma libre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04" name="Forma libre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05" name="Forma libre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06" name="Forma libre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07" name="Forma libre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08" name="Forma libre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09" name="Forma libre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0" name="Forma libre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1" name="Forma libre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2" name="Forma libre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3" name="Forma libre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4" name="Forma libre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5" name="Forma libre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6" name="Forma libre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7" name="Forma libre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8" name="Forma libre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9" name="Forma libre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0" name="Forma libre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1" name="Forma libre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2" name="Forma libre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3" name="Forma libre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4" name="Forma libre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5" name="Forma libre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6" name="Forma libre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7" name="Forma libre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8" name="Forma libre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9" name="Forma libre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0" name="Forma libre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1" name="Forma libre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2" name="Forma libre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3" name="Forma libre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4" name="Forma libre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5" name="Forma libre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6" name="Forma libre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7" name="Forma libre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8" name="Forma libre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9" name="Forma libre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0" name="Forma libre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1" name="Forma libre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2" name="Forma libre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3" name="Forma libre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4" name="Forma libre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5" name="Forma libre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6" name="Forma libre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7" name="Forma libre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8" name="Forma libre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9" name="Forma libre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0" name="Forma libre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1" name="Forma libre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2" name="Forma libre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3" name="Forma libre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4" name="Forma libre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5" name="Forma libre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6" name="Forma libre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7" name="Forma libre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8" name="Forma libre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9" name="Forma libre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260" name="Grupo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orma libre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62" name="Forma libre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63" name="Forma libre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64" name="Forma libre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65" name="Forma libre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66" name="Forma libre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67" name="Forma libre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68" name="Forma libre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69" name="Forma libre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70" name="Forma libre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71" name="Forma libre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72" name="Forma libre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73" name="Forma libre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>
                <a:solidFill>
                  <a:schemeClr val="accent6"/>
                </a:solidFill>
              </a:endParaRPr>
            </a:p>
          </p:txBody>
        </p:sp>
        <p:sp>
          <p:nvSpPr>
            <p:cNvPr id="274" name="Forma libre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75" name="Forma libre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76" name="Forma libre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77" name="Forma libre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>
                <a:solidFill>
                  <a:schemeClr val="accent6"/>
                </a:solidFill>
              </a:endParaRPr>
            </a:p>
          </p:txBody>
        </p:sp>
        <p:sp>
          <p:nvSpPr>
            <p:cNvPr id="278" name="Forma libre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79" name="Forma libre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80" name="Forma libre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81" name="Forma libre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82" name="Forma libre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83" name="Forma libre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84" name="Forma libre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orma libre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orma libre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87" name="Forma libre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88" name="Forma libre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289" name="Grupo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orma libre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91" name="Elipse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92" name="Forma libre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93" name="Forma libre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94" name="Forma libre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95" name="Forma libre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96" name="Forma libre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97" name="Forma libre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98" name="Forma libre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99" name="Forma libre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0" name="Forma libre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1" name="Forma libre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2" name="Forma libre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3" name="Forma libre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4" name="Forma libre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5" name="Forma libre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6" name="Forma libre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7" name="Forma libre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8" name="Forma libre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9" name="Forma libre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sp>
        <p:nvSpPr>
          <p:cNvPr id="310" name="Forma libre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grpSp>
        <p:nvGrpSpPr>
          <p:cNvPr id="311" name="Grupo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orma libre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13" name="Forma libre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14" name="Forma libre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15" name="Forma libre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16" name="Forma libre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17" name="Forma libre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18" name="Forma libre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19" name="Forma libre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0" name="Forma libre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1" name="Forma libre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2" name="Forma libre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3" name="Forma libre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4" name="Forma libre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5" name="Forma libre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6" name="Forma libre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7" name="Forma libre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8" name="Forma libre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9" name="Forma libre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0" name="Forma libre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1" name="Forma libre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2" name="Forma libre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3" name="Forma libre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4" name="Forma libre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5" name="Forma libre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6" name="Forma libre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7" name="Forma libre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8" name="Forma libre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9" name="Forma libre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40" name="Forma libre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41" name="Forma libre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42" name="Forma libre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43" name="Forma libre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44" name="Forma libre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45" name="Forma libre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46" name="Forma libre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47" name="Forma libre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348" name="Grupo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upo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orma libre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76" name="Forma libre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77" name="Forma libre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78" name="Forma libre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79" name="Forma libre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80" name="Forma libre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81" name="Forma libre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82" name="Forma libre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83" name="Forma libre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84" name="Forma libre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85" name="Forma libre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86" name="Forma libre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87" name="Forma libre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88" name="Forma libre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89" name="Forma libre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90" name="Forma libre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91" name="Forma libre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92" name="Forma libre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93" name="Forma libre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94" name="Forma libre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95" name="Forma libre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96" name="Forma libre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97" name="Forma libre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98" name="Forma libre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99" name="Forma libre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00" name="Forma libre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01" name="Forma libre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02" name="Forma libre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03" name="Forma libre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04" name="Forma libre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05" name="Forma libre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06" name="Forma libre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07" name="Forma libre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08" name="Forma libre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09" name="Forma libre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10" name="Forma libre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11" name="Forma libre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12" name="Forma libre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13" name="Forma libre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14" name="Forma libre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15" name="Forma libre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16" name="Forma libre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17" name="Forma libre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18" name="Forma libre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19" name="Forma libre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20" name="Forma libre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421" name="Forma libre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</p:grpSp>
        <p:grpSp>
          <p:nvGrpSpPr>
            <p:cNvPr id="350" name="Grupo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orma libre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67" name="Forma libre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68" name="Forma libre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69" name="Forma libre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70" name="Forma libre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71" name="Forma libre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72" name="Forma libre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73" name="Forma libre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74" name="Forma libre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</p:grpSp>
        <p:grpSp>
          <p:nvGrpSpPr>
            <p:cNvPr id="351" name="Grupo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orma libre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60" name="Forma libre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61" name="Forma libre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62" name="Forma libre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63" name="Forma libre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64" name="Forma libre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65" name="Forma libre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</p:grpSp>
        <p:grpSp>
          <p:nvGrpSpPr>
            <p:cNvPr id="352" name="Grupo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orma libre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54" name="Forma libre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55" name="Forma libre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56" name="Forma libre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57" name="Forma libre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  <p:sp>
            <p:nvSpPr>
              <p:cNvPr id="358" name="Forma libre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/>
              </a:p>
            </p:txBody>
          </p:sp>
        </p:grpSp>
      </p:grpSp>
      <p:grpSp>
        <p:nvGrpSpPr>
          <p:cNvPr id="422" name="Grupo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orma libre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24" name="Forma libre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25" name="Forma libre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26" name="Forma libre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27" name="Forma libre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28" name="Forma libre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29" name="Forma libre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30" name="Forma libre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431" name="Grupo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orma libre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33" name="Forma libre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34" name="Forma libre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35" name="Forma libre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36" name="Forma libre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37" name="Forma libre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38" name="Forma libre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39" name="Forma libre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440" name="Grupo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orma libre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42" name="Forma libre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43" name="Forma libre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44" name="Forma libre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45" name="Forma libre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46" name="Forma libre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47" name="Forma libre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48" name="Forma libre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177703-594E-40E9-BF69-E20A50E1051E}" type="datetime1">
              <a:rPr lang="es-ES" smtClean="0"/>
              <a:pPr/>
              <a:t>17/12/2019</a:t>
            </a:fld>
            <a:endParaRPr lang="es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52C0C7-4E24-423C-828A-4C3A82C1C4B9}" type="datetime1">
              <a:rPr lang="es-ES" smtClean="0"/>
              <a:pPr/>
              <a:t>17/12/2019</a:t>
            </a:fld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9211DEC-AB91-4D3E-9FC9-BF95D118DC93}" type="datetime1">
              <a:rPr lang="es-ES" smtClean="0"/>
              <a:pPr/>
              <a:t>17/12/2019</a:t>
            </a:fld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1D13E27-1589-47A1-83B3-D07936A287CD}" type="datetime1">
              <a:rPr lang="es-ES" smtClean="0"/>
              <a:pPr/>
              <a:t>17/12/2019</a:t>
            </a:fld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sp>
        <p:nvSpPr>
          <p:cNvPr id="8" name="Forma libre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sp>
        <p:nvSpPr>
          <p:cNvPr id="9" name="Forma libre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grpSp>
        <p:nvGrpSpPr>
          <p:cNvPr id="10" name="Grupo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orma libre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2" name="Forma libre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3" name="Forma libre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4" name="Forma libre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5" name="Forma libre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6" name="Forma libre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7" name="Forma libre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18" name="Forma libre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orma libre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1" name="Forma libre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2" name="Forma libre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3" name="Forma libre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4" name="Forma libre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5" name="Forma libre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26" name="Grupo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orma libre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8" name="Forma libre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29" name="Forma libre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0" name="Forma libre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1" name="Forma libre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2" name="Forma libre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3" name="Forma libre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34" name="Grupo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orma libre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6" name="Forma libre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7" name="Forma libre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8" name="Forma libre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39" name="Forma libre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0" name="Forma libre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1" name="Forma libre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2" name="Forma libre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43" name="Grupo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orma libre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5" name="Forma libre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6" name="Forma libre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7" name="Forma libre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8" name="Forma libre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49" name="Forma libre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0" name="Forma libre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1" name="Forma libre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52" name="Grupo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orma libre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4" name="Forma libre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5" name="Forma libre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6" name="Forma libre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7" name="Forma libre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8" name="Forma libre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59" name="Forma libre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0" name="Forma libre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grpSp>
        <p:nvGrpSpPr>
          <p:cNvPr id="61" name="Grupo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orma libre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3" name="Forma libre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4" name="Forma libre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5" name="Forma libre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6" name="Forma libre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7" name="Forma libre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8" name="Forma libre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  <p:sp>
          <p:nvSpPr>
            <p:cNvPr id="69" name="Forma libre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/>
            </a:p>
          </p:txBody>
        </p:sp>
      </p:grp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E5060F7-A8C5-488A-AADF-7C921942460D}" type="datetime1">
              <a:rPr lang="es-ES" smtClean="0"/>
              <a:pPr/>
              <a:t>17/12/2019</a:t>
            </a:fld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en/twitter-social-media-icon-social-2430933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itunes.apple.com/cr/app/great-escape-brain-training-game/id871369017?l=en&amp;mt=8" TargetMode="External"/><Relationship Id="rId13" Type="http://schemas.openxmlformats.org/officeDocument/2006/relationships/image" Target="../media/image33.png"/><Relationship Id="rId18" Type="http://schemas.openxmlformats.org/officeDocument/2006/relationships/hyperlink" Target="http://strategywiki.org/wiki/Flow_Free" TargetMode="External"/><Relationship Id="rId26" Type="http://schemas.openxmlformats.org/officeDocument/2006/relationships/hyperlink" Target="https://www.bestappsforkids.com/2018/mathland-mental-arithmetic/" TargetMode="External"/><Relationship Id="rId3" Type="http://schemas.openxmlformats.org/officeDocument/2006/relationships/image" Target="../media/image28.png"/><Relationship Id="rId21" Type="http://schemas.openxmlformats.org/officeDocument/2006/relationships/image" Target="../media/image37.jpg"/><Relationship Id="rId7" Type="http://schemas.openxmlformats.org/officeDocument/2006/relationships/image" Target="../media/image30.png"/><Relationship Id="rId12" Type="http://schemas.openxmlformats.org/officeDocument/2006/relationships/hyperlink" Target="https://play.google.com/store/apps/details?id=com.lumoslabs.lumosity&amp;hl=sv" TargetMode="External"/><Relationship Id="rId17" Type="http://schemas.openxmlformats.org/officeDocument/2006/relationships/image" Target="../media/image35.png"/><Relationship Id="rId25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lay.google.com/store/apps/details?id=com.lumoslabs.lumosity" TargetMode="External"/><Relationship Id="rId20" Type="http://schemas.openxmlformats.org/officeDocument/2006/relationships/hyperlink" Target="https://play.google.com/store/apps/details?id=com.rhappsody.series&amp;hl=es_4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layapp.kocpc.com.tw/posts/information/Circus%20Train/4012750" TargetMode="External"/><Relationship Id="rId11" Type="http://schemas.openxmlformats.org/officeDocument/2006/relationships/image" Target="../media/image32.png"/><Relationship Id="rId24" Type="http://schemas.openxmlformats.org/officeDocument/2006/relationships/hyperlink" Target="https://www.alexduve.com/2017/06/smartick-matematicas-un-clic-una.html" TargetMode="External"/><Relationship Id="rId5" Type="http://schemas.openxmlformats.org/officeDocument/2006/relationships/image" Target="../media/image29.jpe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10" Type="http://schemas.openxmlformats.org/officeDocument/2006/relationships/hyperlink" Target="https://fundaciongarrigou.org/category/app/" TargetMode="External"/><Relationship Id="rId19" Type="http://schemas.openxmlformats.org/officeDocument/2006/relationships/image" Target="../media/image36.png"/><Relationship Id="rId4" Type="http://schemas.openxmlformats.org/officeDocument/2006/relationships/hyperlink" Target="https://play.google.com/store/apps/details?id=com.pescapps.gamekidsfree3" TargetMode="External"/><Relationship Id="rId9" Type="http://schemas.openxmlformats.org/officeDocument/2006/relationships/image" Target="../media/image31.png"/><Relationship Id="rId14" Type="http://schemas.openxmlformats.org/officeDocument/2006/relationships/hyperlink" Target="https://searchapp.soft4fun.net/article/information/LumiKids%20Beach%20by%20Lumosity%20Early%20Learning%20Play%20for%20Kids/6343053" TargetMode="External"/><Relationship Id="rId22" Type="http://schemas.openxmlformats.org/officeDocument/2006/relationships/hyperlink" Target="https://play.google.com/store/apps/details?id=com.pescapps.game4kid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hyperlink" Target="http://www.mentesliberadas.com.ar/2012/03/29/crear-mapas-mentales-online-con-mindomo/" TargetMode="External"/><Relationship Id="rId18" Type="http://schemas.openxmlformats.org/officeDocument/2006/relationships/image" Target="../media/image47.png"/><Relationship Id="rId3" Type="http://schemas.openxmlformats.org/officeDocument/2006/relationships/hyperlink" Target="http://orecunchodasfadas.blogspot.com.es/" TargetMode="External"/><Relationship Id="rId21" Type="http://schemas.openxmlformats.org/officeDocument/2006/relationships/hyperlink" Target="http://dalheuncolinho.blogspot.com/2014/03/como-aprendemos-4-de-primaria.html" TargetMode="External"/><Relationship Id="rId7" Type="http://schemas.openxmlformats.org/officeDocument/2006/relationships/hyperlink" Target="https://itunes.apple.com/es/app/rinc%C3%B3n-de-luca-matem%C3%A1ticas-abn/id1189898596" TargetMode="External"/><Relationship Id="rId12" Type="http://schemas.openxmlformats.org/officeDocument/2006/relationships/image" Target="../media/image44.png"/><Relationship Id="rId17" Type="http://schemas.openxmlformats.org/officeDocument/2006/relationships/hyperlink" Target="https://play.google.com/store/apps/details?id=com.cryptobees.mimind" TargetMode="External"/><Relationship Id="rId2" Type="http://schemas.openxmlformats.org/officeDocument/2006/relationships/image" Target="../media/image7.jpg"/><Relationship Id="rId16" Type="http://schemas.openxmlformats.org/officeDocument/2006/relationships/image" Target="../media/image46.png"/><Relationship Id="rId20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hyperlink" Target="http://mykidslocker.com/math-games-app-bundle/" TargetMode="External"/><Relationship Id="rId5" Type="http://schemas.openxmlformats.org/officeDocument/2006/relationships/hyperlink" Target="http://peleandoconlastic.blogspot.com/2017/03/20-plataformas-para-aprender-jugando.html?spref=pi" TargetMode="External"/><Relationship Id="rId15" Type="http://schemas.openxmlformats.org/officeDocument/2006/relationships/hyperlink" Target="https://edtech4beginners.com/2017/01/17/share-and-collaborate-the-easy-way-with-padlet/" TargetMode="External"/><Relationship Id="rId23" Type="http://schemas.openxmlformats.org/officeDocument/2006/relationships/hyperlink" Target="http://www.lahistoriaconmapas.com/atlas/mapas-y-rios/rios-de-espa%C3%B1a-mapa-juegos.htm" TargetMode="External"/><Relationship Id="rId10" Type="http://schemas.openxmlformats.org/officeDocument/2006/relationships/image" Target="../media/image43.png"/><Relationship Id="rId19" Type="http://schemas.openxmlformats.org/officeDocument/2006/relationships/hyperlink" Target="http://www.teachertechnologies.com/putting-tpack-into-practice-cegsa2012/" TargetMode="External"/><Relationship Id="rId4" Type="http://schemas.openxmlformats.org/officeDocument/2006/relationships/image" Target="../media/image40.jpg"/><Relationship Id="rId9" Type="http://schemas.openxmlformats.org/officeDocument/2006/relationships/hyperlink" Target="https://www.educaciontrespuntocero.com/recursos/apps-ensenar-dividir/59662.html" TargetMode="External"/><Relationship Id="rId14" Type="http://schemas.openxmlformats.org/officeDocument/2006/relationships/image" Target="../media/image45.jpg"/><Relationship Id="rId22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hyperlink" Target="http://blocs.xtec.cat/relidigital/tag/apps/" TargetMode="External"/><Relationship Id="rId18" Type="http://schemas.openxmlformats.org/officeDocument/2006/relationships/image" Target="../media/image58.png"/><Relationship Id="rId3" Type="http://schemas.openxmlformats.org/officeDocument/2006/relationships/hyperlink" Target="https://barabyrja.is/pistlar/" TargetMode="External"/><Relationship Id="rId21" Type="http://schemas.openxmlformats.org/officeDocument/2006/relationships/hyperlink" Target="https://www.mentesliberadas.com/2018/07/17/presentaciones-con-genially/" TargetMode="External"/><Relationship Id="rId7" Type="http://schemas.openxmlformats.org/officeDocument/2006/relationships/hyperlink" Target="http://edtech.gr/toonastic/" TargetMode="External"/><Relationship Id="rId12" Type="http://schemas.openxmlformats.org/officeDocument/2006/relationships/image" Target="../media/image55.png"/><Relationship Id="rId17" Type="http://schemas.openxmlformats.org/officeDocument/2006/relationships/hyperlink" Target="https://play.google.com/store/apps/details?id=com.rsupport.mvagent" TargetMode="External"/><Relationship Id="rId2" Type="http://schemas.openxmlformats.org/officeDocument/2006/relationships/image" Target="../media/image50.png"/><Relationship Id="rId16" Type="http://schemas.openxmlformats.org/officeDocument/2006/relationships/image" Target="../media/image57.png"/><Relationship Id="rId20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hyperlink" Target="http://www.youtube.com/watch?v=ZQ5xJHw8L18" TargetMode="External"/><Relationship Id="rId5" Type="http://schemas.openxmlformats.org/officeDocument/2006/relationships/hyperlink" Target="https://edtech4beginners.com/2016/05/10/dont-just-put-amazing-work-on-the-classroom-wall-share-it-online/" TargetMode="External"/><Relationship Id="rId15" Type="http://schemas.openxmlformats.org/officeDocument/2006/relationships/hyperlink" Target="http://blogs.ksbe.edu/elcordei/?commentid=b224a48855" TargetMode="External"/><Relationship Id="rId23" Type="http://schemas.openxmlformats.org/officeDocument/2006/relationships/hyperlink" Target="https://commons.wikimedia.org/wiki/File:Kinemaster.png" TargetMode="External"/><Relationship Id="rId10" Type="http://schemas.openxmlformats.org/officeDocument/2006/relationships/image" Target="../media/image54.jpg"/><Relationship Id="rId19" Type="http://schemas.openxmlformats.org/officeDocument/2006/relationships/hyperlink" Target="http://musicaselvatge.blogspot.com/2015/04/lensoo-create-narracions-digitals-amb.html" TargetMode="External"/><Relationship Id="rId4" Type="http://schemas.openxmlformats.org/officeDocument/2006/relationships/image" Target="../media/image51.png"/><Relationship Id="rId9" Type="http://schemas.openxmlformats.org/officeDocument/2006/relationships/hyperlink" Target="https://www.joshborras.com/10-razones-para-usar-filmora-como-editor-de-videos/" TargetMode="External"/><Relationship Id="rId14" Type="http://schemas.openxmlformats.org/officeDocument/2006/relationships/image" Target="../media/image56.png"/><Relationship Id="rId22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hyperlink" Target="http://3dprint.com/85589/solar-powered-rowboat/" TargetMode="External"/><Relationship Id="rId18" Type="http://schemas.openxmlformats.org/officeDocument/2006/relationships/image" Target="../media/image69.jpg"/><Relationship Id="rId3" Type="http://schemas.openxmlformats.org/officeDocument/2006/relationships/hyperlink" Target="http://askatechteacher.com/2015/11/20/scratch-jr/" TargetMode="External"/><Relationship Id="rId7" Type="http://schemas.openxmlformats.org/officeDocument/2006/relationships/hyperlink" Target="https://edtech4beginners.com/2017/11/23/2-minute-tutorials-lego-wedo/" TargetMode="External"/><Relationship Id="rId12" Type="http://schemas.openxmlformats.org/officeDocument/2006/relationships/image" Target="../media/image66.jpg"/><Relationship Id="rId17" Type="http://schemas.openxmlformats.org/officeDocument/2006/relationships/hyperlink" Target="https://es.wikipedia.org/wiki/Arduino" TargetMode="External"/><Relationship Id="rId2" Type="http://schemas.openxmlformats.org/officeDocument/2006/relationships/image" Target="../media/image61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hyperlink" Target="http://mrwaltersdesk.blogspot.com/2016/04/3d-printing-irl.html" TargetMode="External"/><Relationship Id="rId5" Type="http://schemas.openxmlformats.org/officeDocument/2006/relationships/hyperlink" Target="http://www.lapetiterockette.org/atelier-programmation-informatique-avec-scratch-2/" TargetMode="External"/><Relationship Id="rId15" Type="http://schemas.openxmlformats.org/officeDocument/2006/relationships/hyperlink" Target="http://www.flickr.com/photos/dannynic/10165847346/" TargetMode="External"/><Relationship Id="rId10" Type="http://schemas.openxmlformats.org/officeDocument/2006/relationships/image" Target="../media/image65.png"/><Relationship Id="rId19" Type="http://schemas.openxmlformats.org/officeDocument/2006/relationships/hyperlink" Target="http://pequelia.republica.com/videos-y-utilidades/run-marco-app-para-introducir-a-los-ninos-en-el-mundo-de-la-programacion.html" TargetMode="External"/><Relationship Id="rId4" Type="http://schemas.openxmlformats.org/officeDocument/2006/relationships/image" Target="../media/image62.jpg"/><Relationship Id="rId9" Type="http://schemas.openxmlformats.org/officeDocument/2006/relationships/hyperlink" Target="https://en.wikipedia.org/wiki/Code.org" TargetMode="External"/><Relationship Id="rId1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hyperlink" Target="http://www.teacherandcoach.com/las-mejores-apps-para-organizarse/?utm_content=buffer934c1&amp;amp;utm_medium=social&amp;amp;utm_source=twitter.com&amp;amp;utm_campaign=buffer" TargetMode="External"/><Relationship Id="rId7" Type="http://schemas.openxmlformats.org/officeDocument/2006/relationships/hyperlink" Target="https://fr.wikipedia.org/wiki/Microsoft_Teams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hyperlink" Target="http://www.educationalappstore.com/app/idoceo-teacher-s-assistant-gradebook-diary-timetable-and-resource-manager" TargetMode="External"/><Relationship Id="rId4" Type="http://schemas.openxmlformats.org/officeDocument/2006/relationships/image" Target="../media/image71.jpg"/><Relationship Id="rId9" Type="http://schemas.openxmlformats.org/officeDocument/2006/relationships/hyperlink" Target="https://www.dealnews.com/features/how-to-save-back-to-school-sales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hyperlink" Target="https://thestoryreadingapeblog.com/2017/01/26/is-one-note-a-writers-tool/" TargetMode="External"/><Relationship Id="rId1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s://pixabay.com/de/youtube-you-tube-play-play-taste-950900/" TargetMode="External"/><Relationship Id="rId21" Type="http://schemas.openxmlformats.org/officeDocument/2006/relationships/image" Target="../media/image76.png"/><Relationship Id="rId7" Type="http://schemas.openxmlformats.org/officeDocument/2006/relationships/hyperlink" Target="https://play.google.com/store/apps/details?id=com.rsupport.mvagent" TargetMode="External"/><Relationship Id="rId12" Type="http://schemas.openxmlformats.org/officeDocument/2006/relationships/image" Target="../media/image16.png"/><Relationship Id="rId17" Type="http://schemas.openxmlformats.org/officeDocument/2006/relationships/hyperlink" Target="https://www.temporini.net/wix-la-piattaforma-online-per-creare-siti-web" TargetMode="External"/><Relationship Id="rId2" Type="http://schemas.openxmlformats.org/officeDocument/2006/relationships/image" Target="../media/image10.png"/><Relationship Id="rId16" Type="http://schemas.openxmlformats.org/officeDocument/2006/relationships/image" Target="../media/image74.jpg"/><Relationship Id="rId20" Type="http://schemas.openxmlformats.org/officeDocument/2006/relationships/hyperlink" Target="http://commons.wikimedia.org/wiki/File:Blogger_icon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hyperlink" Target="http://blogs.ksbe.edu/elcordei/?commentid=b224a48855" TargetMode="External"/><Relationship Id="rId5" Type="http://schemas.openxmlformats.org/officeDocument/2006/relationships/hyperlink" Target="http://www.jdm.dk/vaerktoejer-og-apps/microsoft-stream/" TargetMode="External"/><Relationship Id="rId15" Type="http://schemas.openxmlformats.org/officeDocument/2006/relationships/hyperlink" Target="https://commons.wikimedia.org/wiki/File:Yammer_logo.svg" TargetMode="External"/><Relationship Id="rId10" Type="http://schemas.openxmlformats.org/officeDocument/2006/relationships/image" Target="../media/image56.png"/><Relationship Id="rId19" Type="http://schemas.openxmlformats.org/officeDocument/2006/relationships/image" Target="../media/image75.png"/><Relationship Id="rId4" Type="http://schemas.openxmlformats.org/officeDocument/2006/relationships/image" Target="../media/image9.png"/><Relationship Id="rId9" Type="http://schemas.openxmlformats.org/officeDocument/2006/relationships/hyperlink" Target="http://www.fiuxy.com/programas-gratis/2535151-camtasia-studio-6-a.html" TargetMode="External"/><Relationship Id="rId14" Type="http://schemas.openxmlformats.org/officeDocument/2006/relationships/image" Target="../media/image14.png"/><Relationship Id="rId22" Type="http://schemas.openxmlformats.org/officeDocument/2006/relationships/hyperlink" Target="https://pixabay.com/en/google-maps-navigation-gps-maps-1797882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HRB-cZtvI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HRB-cZtvIY" TargetMode="Externa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hyperlink" Target="http://www.8bitlibrarian.com/presentation-tool-mentimeter/" TargetMode="External"/><Relationship Id="rId3" Type="http://schemas.openxmlformats.org/officeDocument/2006/relationships/hyperlink" Target="http://ondrej.neumajer.cz/" TargetMode="External"/><Relationship Id="rId7" Type="http://schemas.openxmlformats.org/officeDocument/2006/relationships/hyperlink" Target="http://madamecesario.blogspot.com/2014/01/awesome-updates-to-quizlet.html" TargetMode="External"/><Relationship Id="rId12" Type="http://schemas.openxmlformats.org/officeDocument/2006/relationships/image" Target="../media/image82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11" Type="http://schemas.openxmlformats.org/officeDocument/2006/relationships/hyperlink" Target="https://proyectoguappis.blogspot.com/2016/11/plickers-retro-alimentacion-en-tiempo.html" TargetMode="External"/><Relationship Id="rId5" Type="http://schemas.openxmlformats.org/officeDocument/2006/relationships/hyperlink" Target="http://www.finsmes.com/tag/nexus-venture-partners" TargetMode="External"/><Relationship Id="rId10" Type="http://schemas.openxmlformats.org/officeDocument/2006/relationships/image" Target="../media/image81.png"/><Relationship Id="rId4" Type="http://schemas.openxmlformats.org/officeDocument/2006/relationships/image" Target="../media/image78.jpg"/><Relationship Id="rId9" Type="http://schemas.openxmlformats.org/officeDocument/2006/relationships/hyperlink" Target="http://techieteacherstricks.wordpress.com/2014/05/21/kahoot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11/relationships/webextension" Target="../webextensions/webextension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orecunchodasfadas.blogspot.com.es/" TargetMode="External"/><Relationship Id="rId13" Type="http://schemas.openxmlformats.org/officeDocument/2006/relationships/image" Target="../media/image10.png"/><Relationship Id="rId18" Type="http://schemas.openxmlformats.org/officeDocument/2006/relationships/hyperlink" Target="http://www.classdojo.com/" TargetMode="External"/><Relationship Id="rId26" Type="http://schemas.openxmlformats.org/officeDocument/2006/relationships/hyperlink" Target="https://thestoryreadingapeblog.com/2017/01/26/is-one-note-a-writers-tool/" TargetMode="External"/><Relationship Id="rId3" Type="http://schemas.openxmlformats.org/officeDocument/2006/relationships/image" Target="../media/image5.jpg"/><Relationship Id="rId21" Type="http://schemas.openxmlformats.org/officeDocument/2006/relationships/image" Target="../media/image14.png"/><Relationship Id="rId7" Type="http://schemas.openxmlformats.org/officeDocument/2006/relationships/image" Target="../media/image7.jpg"/><Relationship Id="rId12" Type="http://schemas.openxmlformats.org/officeDocument/2006/relationships/hyperlink" Target="http://www.jdm.dk/vaerktoejer-og-apps/microsoft-stream/" TargetMode="External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articaonline.com/2016/09/moodle-software-libre-para-la-gestion-del-aprendizaje/" TargetMode="External"/><Relationship Id="rId20" Type="http://schemas.openxmlformats.org/officeDocument/2006/relationships/hyperlink" Target="http://esheninger.blogspot.com/2015/03/remind-takes-student-and-stakeholde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wikipedia.org/wiki/Fichier:Logo-office-365.png" TargetMode="External"/><Relationship Id="rId11" Type="http://schemas.openxmlformats.org/officeDocument/2006/relationships/image" Target="../media/image9.png"/><Relationship Id="rId24" Type="http://schemas.openxmlformats.org/officeDocument/2006/relationships/hyperlink" Target="https://fr.wikipedia.org/wiki/Microsoft_Teams" TargetMode="External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jpg"/><Relationship Id="rId28" Type="http://schemas.openxmlformats.org/officeDocument/2006/relationships/hyperlink" Target="https://www.girlgeeklife.com/2015/12/snappet-il-tablet-per-fare-didattica-classe/" TargetMode="External"/><Relationship Id="rId10" Type="http://schemas.openxmlformats.org/officeDocument/2006/relationships/hyperlink" Target="http://tierradenumeros.blogspot.com/2015/10/carta-de-autorizacion-edmodo.html" TargetMode="External"/><Relationship Id="rId19" Type="http://schemas.openxmlformats.org/officeDocument/2006/relationships/image" Target="../media/image13.png"/><Relationship Id="rId4" Type="http://schemas.openxmlformats.org/officeDocument/2006/relationships/hyperlink" Target="https://edtech4beginners.com/2016/11/25/what-is-a-digital-classroom/" TargetMode="External"/><Relationship Id="rId9" Type="http://schemas.openxmlformats.org/officeDocument/2006/relationships/image" Target="../media/image8.jpeg"/><Relationship Id="rId14" Type="http://schemas.openxmlformats.org/officeDocument/2006/relationships/hyperlink" Target="https://pixabay.com/de/youtube-you-tube-play-play-taste-950900/" TargetMode="External"/><Relationship Id="rId22" Type="http://schemas.openxmlformats.org/officeDocument/2006/relationships/hyperlink" Target="https://commons.wikimedia.org/wiki/File:Yammer_logo.svg" TargetMode="External"/><Relationship Id="rId27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citecmat.blogspot.com/2014/12/anatomy-4d.html" TargetMode="External"/><Relationship Id="rId13" Type="http://schemas.openxmlformats.org/officeDocument/2006/relationships/image" Target="../media/image23.jpg"/><Relationship Id="rId18" Type="http://schemas.openxmlformats.org/officeDocument/2006/relationships/hyperlink" Target="http://wccftech.com/oculus-vr-leak-includes-consumer-headset-images-controller-device/" TargetMode="External"/><Relationship Id="rId3" Type="http://schemas.openxmlformats.org/officeDocument/2006/relationships/image" Target="../media/image18.jpeg"/><Relationship Id="rId21" Type="http://schemas.openxmlformats.org/officeDocument/2006/relationships/image" Target="../media/image27.jpg"/><Relationship Id="rId7" Type="http://schemas.openxmlformats.org/officeDocument/2006/relationships/image" Target="../media/image20.png"/><Relationship Id="rId12" Type="http://schemas.openxmlformats.org/officeDocument/2006/relationships/hyperlink" Target="http://www.quivervision.com/" TargetMode="Externa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htxt.co.za/2013/09/17/ten-camera-apps-for-android/qr-droid/" TargetMode="External"/><Relationship Id="rId20" Type="http://schemas.openxmlformats.org/officeDocument/2006/relationships/hyperlink" Target="http://g3ekarmy.com/oculus-rift-asi-sera-la-realidad-virtual-en-el-2016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urasma.zendesk.com/hc/en-us/articles/115003496571-Aurasma-is-now-HP-Reveal-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jpg"/><Relationship Id="rId10" Type="http://schemas.openxmlformats.org/officeDocument/2006/relationships/hyperlink" Target="https://eltopocuriosoinfantilana.blogspot.com/2016/01/anatomia.html" TargetMode="External"/><Relationship Id="rId19" Type="http://schemas.openxmlformats.org/officeDocument/2006/relationships/image" Target="../media/image26.jpg"/><Relationship Id="rId4" Type="http://schemas.openxmlformats.org/officeDocument/2006/relationships/hyperlink" Target="http://raenelaula.blogspot.com/p/ejemplos-en-layar.html?spref=pi" TargetMode="External"/><Relationship Id="rId9" Type="http://schemas.openxmlformats.org/officeDocument/2006/relationships/image" Target="../media/image21.png"/><Relationship Id="rId14" Type="http://schemas.openxmlformats.org/officeDocument/2006/relationships/hyperlink" Target="http://aleverandaplacetostand.blogspot.com/2015/11/quiver-with-excitement.html" TargetMode="External"/><Relationship Id="rId22" Type="http://schemas.openxmlformats.org/officeDocument/2006/relationships/hyperlink" Target="https://www.wired.it/mobile/smartphone/2017/10/12/ifa-2017-merge-cube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/>
              <a:t>Dispositivos móviles en el aula.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4236883" y="4921380"/>
            <a:ext cx="6916336" cy="1771600"/>
          </a:xfrm>
        </p:spPr>
        <p:txBody>
          <a:bodyPr rtlCol="0">
            <a:normAutofit/>
          </a:bodyPr>
          <a:lstStyle/>
          <a:p>
            <a:pPr rtl="0"/>
            <a:r>
              <a:rPr lang="es-ES" sz="1800"/>
              <a:t>Jesús Solera</a:t>
            </a:r>
          </a:p>
          <a:p>
            <a:pPr rtl="0"/>
            <a:r>
              <a:rPr lang="es-ES" sz="1800"/>
              <a:t>@JesusChusol</a:t>
            </a:r>
          </a:p>
        </p:txBody>
      </p:sp>
      <p:pic>
        <p:nvPicPr>
          <p:cNvPr id="4" name="Imagen 3" descr="Imagen que contiene gráficos vectoriales&#10;&#10;Descripción generada automáticamente">
            <a:extLst>
              <a:ext uri="{FF2B5EF4-FFF2-40B4-BE49-F238E27FC236}">
                <a16:creationId xmlns:a16="http://schemas.microsoft.com/office/drawing/2014/main" id="{4304DB09-1110-4C6C-9A40-1BB72B5BE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48091" y="5257799"/>
            <a:ext cx="323490" cy="3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5282" y="78910"/>
            <a:ext cx="8932447" cy="734656"/>
          </a:xfrm>
        </p:spPr>
        <p:txBody>
          <a:bodyPr rtlCol="0"/>
          <a:lstStyle/>
          <a:p>
            <a:pPr rtl="0"/>
            <a:r>
              <a:rPr lang="es-ES"/>
              <a:t>Razonamiento y competencia digital</a:t>
            </a:r>
          </a:p>
        </p:txBody>
      </p:sp>
      <p:pic>
        <p:nvPicPr>
          <p:cNvPr id="6" name="Marcador de contenido 5" descr="Imagen que contiene cielo&#10;&#10;Descripción generada automáticamente">
            <a:extLst>
              <a:ext uri="{FF2B5EF4-FFF2-40B4-BE49-F238E27FC236}">
                <a16:creationId xmlns:a16="http://schemas.microsoft.com/office/drawing/2014/main" id="{A7498632-AE37-462F-B6FF-9F4D075B3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55105" y="1632077"/>
            <a:ext cx="1106697" cy="1106697"/>
          </a:xfrm>
        </p:spPr>
      </p:pic>
      <p:pic>
        <p:nvPicPr>
          <p:cNvPr id="7" name="Imagen 6" descr="Imagen que contiene cielo, exterior&#10;&#10;Descripción generada automáticamente">
            <a:extLst>
              <a:ext uri="{FF2B5EF4-FFF2-40B4-BE49-F238E27FC236}">
                <a16:creationId xmlns:a16="http://schemas.microsoft.com/office/drawing/2014/main" id="{DBF8D6E6-5DE6-46C8-A9EB-50E98D276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502325" y="1604152"/>
            <a:ext cx="1428534" cy="10714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F99B5FC-EAC4-4E94-B809-D83558300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856760" y="1604152"/>
            <a:ext cx="1535502" cy="8061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E77BA43-55A9-46DC-B4CB-E6AD893DDB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72091" y="1597746"/>
            <a:ext cx="1117120" cy="111712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FBE60BB-4825-40B6-86C8-824A1F475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093433" y="3250719"/>
            <a:ext cx="746365" cy="74636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75C5B24-F11A-4910-9D02-938E36CF2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626015" y="3117028"/>
            <a:ext cx="798481" cy="79848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961A039-F5BA-4AAF-82BA-C787941740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210714" y="3121506"/>
            <a:ext cx="798482" cy="79848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1A85DEB-57DA-4619-AB94-69A892371D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7044905" y="3152953"/>
            <a:ext cx="776418" cy="776418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26DC7577-8F6D-466C-B9FC-B076439347AE}"/>
              </a:ext>
            </a:extLst>
          </p:cNvPr>
          <p:cNvSpPr txBox="1"/>
          <p:nvPr/>
        </p:nvSpPr>
        <p:spPr>
          <a:xfrm>
            <a:off x="1299714" y="1121435"/>
            <a:ext cx="95120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         Game kids3         Game kids4                        Great Scape                       Super construcciones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r>
              <a:rPr lang="es-ES"/>
              <a:t>                                      </a:t>
            </a:r>
            <a:r>
              <a:rPr lang="es-ES" err="1"/>
              <a:t>Lumikids</a:t>
            </a:r>
            <a:r>
              <a:rPr lang="es-ES"/>
              <a:t>			Flow Free                  Circus Train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r>
              <a:rPr lang="es-ES"/>
              <a:t>Las series de lucas                                            </a:t>
            </a:r>
            <a:r>
              <a:rPr lang="es-ES" err="1"/>
              <a:t>Memory</a:t>
            </a:r>
            <a:r>
              <a:rPr lang="es-ES"/>
              <a:t> kids          </a:t>
            </a:r>
            <a:r>
              <a:rPr lang="es-ES" err="1"/>
              <a:t>smartick</a:t>
            </a:r>
            <a:r>
              <a:rPr lang="es-ES"/>
              <a:t>              </a:t>
            </a:r>
            <a:r>
              <a:rPr lang="es-ES" err="1"/>
              <a:t>mathland</a:t>
            </a:r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r>
              <a:rPr lang="es-ES"/>
              <a:t>	</a:t>
            </a:r>
          </a:p>
        </p:txBody>
      </p:sp>
      <p:pic>
        <p:nvPicPr>
          <p:cNvPr id="31" name="Imagen 30" descr="Imagen que contiene cielo, exterior&#10;&#10;Descripción generada automáticamente">
            <a:extLst>
              <a:ext uri="{FF2B5EF4-FFF2-40B4-BE49-F238E27FC236}">
                <a16:creationId xmlns:a16="http://schemas.microsoft.com/office/drawing/2014/main" id="{513FD0C9-E458-4451-A4A5-C642463BD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72575" y="3331124"/>
            <a:ext cx="887946" cy="66596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6BB4A31-59C5-4F34-8BB0-5144FFDDDB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3413903" y="4376467"/>
            <a:ext cx="1142354" cy="1142354"/>
          </a:xfrm>
          <a:prstGeom prst="rect">
            <a:avLst/>
          </a:prstGeom>
        </p:spPr>
      </p:pic>
      <p:pic>
        <p:nvPicPr>
          <p:cNvPr id="4" name="Imagen 3" descr="Imagen que contiene objeto&#10;&#10;Descripción generada automáticamente">
            <a:extLst>
              <a:ext uri="{FF2B5EF4-FFF2-40B4-BE49-F238E27FC236}">
                <a16:creationId xmlns:a16="http://schemas.microsoft.com/office/drawing/2014/main" id="{1D0E84EE-EFD4-4700-A24A-7CB3835219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3413903" y="1500140"/>
            <a:ext cx="1619635" cy="1214726"/>
          </a:xfrm>
          <a:prstGeom prst="rect">
            <a:avLst/>
          </a:prstGeom>
        </p:spPr>
      </p:pic>
      <p:pic>
        <p:nvPicPr>
          <p:cNvPr id="5" name="Imagen 4" descr="Imagen que contiene interior, pequeño, libro, computadora&#10;&#10;Descripción generada automáticamente">
            <a:extLst>
              <a:ext uri="{FF2B5EF4-FFF2-40B4-BE49-F238E27FC236}">
                <a16:creationId xmlns:a16="http://schemas.microsoft.com/office/drawing/2014/main" id="{B2486C16-CDC9-405B-A668-EDC4C807062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7284145" y="5049283"/>
            <a:ext cx="887946" cy="518893"/>
          </a:xfrm>
          <a:prstGeom prst="rect">
            <a:avLst/>
          </a:prstGeom>
        </p:spPr>
      </p:pic>
      <p:pic>
        <p:nvPicPr>
          <p:cNvPr id="12" name="Imagen 11" descr="Imagen que contiene tabla, lego, cuarto&#10;&#10;Descripción generada automáticamente">
            <a:extLst>
              <a:ext uri="{FF2B5EF4-FFF2-40B4-BE49-F238E27FC236}">
                <a16:creationId xmlns:a16="http://schemas.microsoft.com/office/drawing/2014/main" id="{FF3EB591-394E-4A10-ACD8-B0BDAC02EB2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8872575" y="4828933"/>
            <a:ext cx="1150189" cy="8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Apps contenidos y mapas conceptuales.</a:t>
            </a:r>
          </a:p>
        </p:txBody>
      </p:sp>
    </p:spTree>
    <p:extLst>
      <p:ext uri="{BB962C8B-B14F-4D97-AF65-F5344CB8AC3E}">
        <p14:creationId xmlns:p14="http://schemas.microsoft.com/office/powerpoint/2010/main" val="11648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7396D4-00F4-4FDA-B45F-45835028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022" y="78910"/>
            <a:ext cx="8995707" cy="605452"/>
          </a:xfrm>
        </p:spPr>
        <p:txBody>
          <a:bodyPr>
            <a:normAutofit/>
          </a:bodyPr>
          <a:lstStyle/>
          <a:p>
            <a:r>
              <a:rPr lang="es-ES" sz="2800"/>
              <a:t>Contenidos y mapas conceptuales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6F6C1A-3E8F-45C1-83F4-DB1B96A27642}"/>
              </a:ext>
            </a:extLst>
          </p:cNvPr>
          <p:cNvSpPr txBox="1"/>
          <p:nvPr/>
        </p:nvSpPr>
        <p:spPr>
          <a:xfrm>
            <a:off x="1224950" y="1062370"/>
            <a:ext cx="9432779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/>
              <a:t>Aula planeta	                                Little Smart </a:t>
            </a:r>
            <a:r>
              <a:rPr lang="es-ES" err="1"/>
              <a:t>Planet</a:t>
            </a:r>
            <a:r>
              <a:rPr lang="es-ES"/>
              <a:t>               geografía 4        Luca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r>
              <a:rPr lang="es-ES"/>
              <a:t>Divisiones para niños                               </a:t>
            </a:r>
            <a:r>
              <a:rPr lang="es-ES" err="1"/>
              <a:t>Maths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kids            Ríos                                      Mindomo</a:t>
            </a:r>
            <a:endParaRPr lang="es-ES">
              <a:ea typeface="Cambria"/>
            </a:endParaRP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r>
              <a:rPr lang="es-ES" err="1"/>
              <a:t>Padlet</a:t>
            </a:r>
            <a:r>
              <a:rPr lang="es-ES"/>
              <a:t>                                                            </a:t>
            </a:r>
            <a:r>
              <a:rPr lang="es-ES" err="1"/>
              <a:t>Mimind</a:t>
            </a:r>
            <a:r>
              <a:rPr lang="es-ES"/>
              <a:t>	                                                           </a:t>
            </a:r>
            <a:r>
              <a:rPr lang="es-ES" err="1"/>
              <a:t>Poplet</a:t>
            </a:r>
            <a:endParaRPr lang="es-ES">
              <a:ea typeface="Cambria"/>
            </a:endParaRP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FB026CF-38C9-4048-9B57-9564E0AC1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24950" y="1525915"/>
            <a:ext cx="2163793" cy="9412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09B099-E823-4E63-B5BD-1626529D8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07456" y="1525915"/>
            <a:ext cx="1117600" cy="11176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8088BFE-9B58-412B-92CF-DE8F361EF8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745746" y="1525915"/>
            <a:ext cx="1003540" cy="1003540"/>
          </a:xfrm>
          <a:prstGeom prst="rect">
            <a:avLst/>
          </a:prstGeom>
        </p:spPr>
      </p:pic>
      <p:pic>
        <p:nvPicPr>
          <p:cNvPr id="14" name="Imagen 13" descr="Imagen que contiene objeto&#10;&#10;Descripción generada automáticamente">
            <a:extLst>
              <a:ext uri="{FF2B5EF4-FFF2-40B4-BE49-F238E27FC236}">
                <a16:creationId xmlns:a16="http://schemas.microsoft.com/office/drawing/2014/main" id="{F7C8786B-5F70-4964-A2B8-D98285B71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897271" y="3134441"/>
            <a:ext cx="934169" cy="93416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C85C5FA-6798-4B52-8E6F-8736C4EF83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105759" y="3107060"/>
            <a:ext cx="934169" cy="93416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E4D3D33-1DF8-42A2-BA98-F4E14146EB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919713" y="3107060"/>
            <a:ext cx="732706" cy="732706"/>
          </a:xfrm>
          <a:prstGeom prst="rect">
            <a:avLst/>
          </a:prstGeom>
        </p:spPr>
      </p:pic>
      <p:pic>
        <p:nvPicPr>
          <p:cNvPr id="21" name="Imagen 20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37A920E6-B920-4806-ADBD-B7C05EF10C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729170" y="4526350"/>
            <a:ext cx="1659573" cy="934169"/>
          </a:xfrm>
          <a:prstGeom prst="rect">
            <a:avLst/>
          </a:prstGeom>
        </p:spPr>
      </p:pic>
      <p:pic>
        <p:nvPicPr>
          <p:cNvPr id="24" name="Imagen 23" descr="Imagen que contiene objeto&#10;&#10;Descripción generada automáticamente">
            <a:extLst>
              <a:ext uri="{FF2B5EF4-FFF2-40B4-BE49-F238E27FC236}">
                <a16:creationId xmlns:a16="http://schemas.microsoft.com/office/drawing/2014/main" id="{2D0070AE-900A-4D93-BB4E-50E31ED3A7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910227" y="4504774"/>
            <a:ext cx="1129701" cy="112970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159DB7FE-7E71-45C7-8294-F598990CE5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952224" y="4648400"/>
            <a:ext cx="3209725" cy="855485"/>
          </a:xfrm>
          <a:prstGeom prst="rect">
            <a:avLst/>
          </a:prstGeom>
        </p:spPr>
      </p:pic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9E155529-BD25-4E6C-BA6D-DBE5F94BC4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6902605" y="1592532"/>
            <a:ext cx="1411642" cy="1080548"/>
          </a:xfrm>
          <a:prstGeom prst="rect">
            <a:avLst/>
          </a:prstGeom>
        </p:spPr>
      </p:pic>
      <p:pic>
        <p:nvPicPr>
          <p:cNvPr id="10" name="Imagen 9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383F4ED4-F081-4FEF-8823-AC8FF069A0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6778524" y="3203242"/>
            <a:ext cx="934569" cy="65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Apps multimedia.</a:t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86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2AC84-9CBB-436B-AE67-4BB49867AD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2009" y="-183281"/>
            <a:ext cx="1847850" cy="804862"/>
          </a:xfrm>
        </p:spPr>
        <p:txBody>
          <a:bodyPr>
            <a:normAutofit/>
          </a:bodyPr>
          <a:lstStyle/>
          <a:p>
            <a:r>
              <a:rPr lang="es-ES" sz="1800"/>
              <a:t>Multimedia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FCA3C7-FF97-48F8-AEB9-45D24DC3D362}"/>
              </a:ext>
            </a:extLst>
          </p:cNvPr>
          <p:cNvSpPr txBox="1"/>
          <p:nvPr/>
        </p:nvSpPr>
        <p:spPr>
          <a:xfrm>
            <a:off x="937404" y="989162"/>
            <a:ext cx="105989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Flipgrid</a:t>
            </a:r>
            <a:r>
              <a:rPr lang="es-ES" dirty="0"/>
              <a:t>                                Sway	                    </a:t>
            </a:r>
            <a:r>
              <a:rPr lang="es-ES" dirty="0" err="1"/>
              <a:t>Toontastic</a:t>
            </a:r>
            <a:r>
              <a:rPr lang="es-ES" dirty="0"/>
              <a:t>                      </a:t>
            </a:r>
            <a:r>
              <a:rPr lang="es-ES" dirty="0" err="1"/>
              <a:t>Filmora</a:t>
            </a:r>
            <a:r>
              <a:rPr lang="es-ES" dirty="0"/>
              <a:t>                   Genial.ly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Green </a:t>
            </a:r>
            <a:r>
              <a:rPr lang="es-ES" dirty="0" err="1"/>
              <a:t>Screen</a:t>
            </a:r>
            <a:r>
              <a:rPr lang="es-ES" dirty="0"/>
              <a:t> Video	</a:t>
            </a:r>
            <a:r>
              <a:rPr lang="es-ES" dirty="0" err="1"/>
              <a:t>VivaVideo</a:t>
            </a:r>
            <a:r>
              <a:rPr lang="es-ES" dirty="0"/>
              <a:t> 	</a:t>
            </a:r>
            <a:r>
              <a:rPr lang="es-ES" dirty="0" err="1"/>
              <a:t>Edpuzzle</a:t>
            </a:r>
            <a:r>
              <a:rPr lang="es-ES" dirty="0"/>
              <a:t>		</a:t>
            </a:r>
            <a:r>
              <a:rPr lang="es-ES" dirty="0" err="1"/>
              <a:t>Mobizen</a:t>
            </a:r>
            <a:r>
              <a:rPr lang="es-ES" dirty="0"/>
              <a:t>		</a:t>
            </a:r>
            <a:r>
              <a:rPr lang="es-ES" dirty="0" err="1"/>
              <a:t>Lensoo</a:t>
            </a:r>
            <a:r>
              <a:rPr lang="es-ES" dirty="0"/>
              <a:t> </a:t>
            </a:r>
            <a:r>
              <a:rPr lang="es-ES" dirty="0" err="1"/>
              <a:t>Create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 err="1"/>
              <a:t>KineMaster</a:t>
            </a:r>
            <a:r>
              <a:rPr lang="es-ES" dirty="0"/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0A44CD0-2440-44A0-AB2D-24A9E411E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0972" y="1667774"/>
            <a:ext cx="1324154" cy="13241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CC7E50-426C-49FD-AB54-005682DAB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46717" y="1667774"/>
            <a:ext cx="1968773" cy="1107435"/>
          </a:xfrm>
          <a:prstGeom prst="rect">
            <a:avLst/>
          </a:prstGeom>
        </p:spPr>
      </p:pic>
      <p:pic>
        <p:nvPicPr>
          <p:cNvPr id="16" name="Imagen 15" descr="Imagen que contiene juguete&#10;&#10;Descripción generada automáticamente">
            <a:extLst>
              <a:ext uri="{FF2B5EF4-FFF2-40B4-BE49-F238E27FC236}">
                <a16:creationId xmlns:a16="http://schemas.microsoft.com/office/drawing/2014/main" id="{91CE5034-2A03-47DC-853A-7B0EB7DA6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645807" y="1550258"/>
            <a:ext cx="1224951" cy="122495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C35FC9B-F640-4335-9A4C-60BAFF17FA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12180" y="1584305"/>
            <a:ext cx="1428750" cy="80367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BCB5C63-47AA-4467-9C7B-3A819CC1EB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23668" y="4226943"/>
            <a:ext cx="1699856" cy="956169"/>
          </a:xfrm>
          <a:prstGeom prst="rect">
            <a:avLst/>
          </a:prstGeom>
        </p:spPr>
      </p:pic>
      <p:pic>
        <p:nvPicPr>
          <p:cNvPr id="24" name="Imagen 23" descr="Imagen que contiene cielo, exterior&#10;&#10;Descripción generada automáticamente">
            <a:extLst>
              <a:ext uri="{FF2B5EF4-FFF2-40B4-BE49-F238E27FC236}">
                <a16:creationId xmlns:a16="http://schemas.microsoft.com/office/drawing/2014/main" id="{001FB13A-1D54-4F67-AA27-8F5FC25271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405097" y="4177997"/>
            <a:ext cx="1639052" cy="91058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BAE3970-E202-41A6-88BB-4361BADDBA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645807" y="4017753"/>
            <a:ext cx="839997" cy="83999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1EE48EC4-F71C-4629-8AE9-CDB578D71A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167743" y="3938131"/>
            <a:ext cx="1335564" cy="133556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E907B7C8-1211-483D-A5F5-C814398C70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9305474" y="3925364"/>
            <a:ext cx="1428750" cy="1428750"/>
          </a:xfrm>
          <a:prstGeom prst="rect">
            <a:avLst/>
          </a:prstGeom>
        </p:spPr>
      </p:pic>
      <p:pic>
        <p:nvPicPr>
          <p:cNvPr id="35" name="Imagen 34" descr="Imagen que contiene bola de billar, deporte&#10;&#10;Descripción generada automáticamente">
            <a:extLst>
              <a:ext uri="{FF2B5EF4-FFF2-40B4-BE49-F238E27FC236}">
                <a16:creationId xmlns:a16="http://schemas.microsoft.com/office/drawing/2014/main" id="{BD12B035-60A2-49B7-8359-DED5B81FD5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9523893" y="1550258"/>
            <a:ext cx="1428750" cy="857250"/>
          </a:xfrm>
          <a:prstGeom prst="rect">
            <a:avLst/>
          </a:prstGeom>
        </p:spPr>
      </p:pic>
      <p:pic>
        <p:nvPicPr>
          <p:cNvPr id="5" name="Imagen 4" descr="Imagen que contiene reloj&#10;&#10;Descripción generada automáticamente">
            <a:extLst>
              <a:ext uri="{FF2B5EF4-FFF2-40B4-BE49-F238E27FC236}">
                <a16:creationId xmlns:a16="http://schemas.microsoft.com/office/drawing/2014/main" id="{61E1CB68-DADB-46D3-9E9C-94F77131834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2563710" y="5190226"/>
            <a:ext cx="839997" cy="83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Apps programación, robótica, </a:t>
            </a:r>
            <a:r>
              <a:rPr lang="es-ES" err="1"/>
              <a:t>maker</a:t>
            </a:r>
            <a:r>
              <a:rPr lang="es-ES"/>
              <a:t>.</a:t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3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43D44-7153-4DCB-B911-6C31CE00AF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6529" y="98037"/>
            <a:ext cx="3807124" cy="359911"/>
          </a:xfrm>
        </p:spPr>
        <p:txBody>
          <a:bodyPr>
            <a:normAutofit/>
          </a:bodyPr>
          <a:lstStyle/>
          <a:p>
            <a:r>
              <a:rPr lang="es-ES" sz="1800"/>
              <a:t>Programación, robótica y 3D.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D7359F-855D-4F5E-9F19-10D06648F6F4}"/>
              </a:ext>
            </a:extLst>
          </p:cNvPr>
          <p:cNvSpPr txBox="1"/>
          <p:nvPr/>
        </p:nvSpPr>
        <p:spPr>
          <a:xfrm>
            <a:off x="914399" y="994030"/>
            <a:ext cx="10915291" cy="540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Scrath jr	                  Scrath 3.0		Lego we do	                  Code.org                     Run Marco 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r>
              <a:rPr lang="es-ES"/>
              <a:t>                                  Tikercad	                         Thingiverse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r>
              <a:rPr lang="es-ES"/>
              <a:t>                                                                                                     Makey-Makey                        Arduino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8C7200-3BE2-4DFA-B409-18EE3A059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5351" y="1485180"/>
            <a:ext cx="1535502" cy="115162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9FBBD6B-7FE6-4A2B-B3D6-F6614A1A4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88238" y="1485180"/>
            <a:ext cx="1259366" cy="1018135"/>
          </a:xfrm>
          <a:prstGeom prst="rect">
            <a:avLst/>
          </a:prstGeom>
        </p:spPr>
      </p:pic>
      <p:pic>
        <p:nvPicPr>
          <p:cNvPr id="15" name="Imagen 14" descr="Imagen que contiene LEGO&#10;&#10;Descripción generada automáticamente">
            <a:extLst>
              <a:ext uri="{FF2B5EF4-FFF2-40B4-BE49-F238E27FC236}">
                <a16:creationId xmlns:a16="http://schemas.microsoft.com/office/drawing/2014/main" id="{E3A998D8-3B11-413A-8C7F-22F9588D4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561162" y="1563236"/>
            <a:ext cx="1627655" cy="99741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9ABDD66-2BD8-482F-9A70-8867BDF97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346689" y="1513982"/>
            <a:ext cx="1059921" cy="1046672"/>
          </a:xfrm>
          <a:prstGeom prst="rect">
            <a:avLst/>
          </a:prstGeom>
        </p:spPr>
      </p:pic>
      <p:pic>
        <p:nvPicPr>
          <p:cNvPr id="21" name="Imagen 20" descr="Imagen que contiene texto&#10;&#10;Descripción generada automáticamente">
            <a:extLst>
              <a:ext uri="{FF2B5EF4-FFF2-40B4-BE49-F238E27FC236}">
                <a16:creationId xmlns:a16="http://schemas.microsoft.com/office/drawing/2014/main" id="{D0D18806-6515-4D8C-98B7-7DDBFC665F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783457" y="3636015"/>
            <a:ext cx="816634" cy="81663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C5ADFAE-905D-4084-9402-3E4696093E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062146" y="3724328"/>
            <a:ext cx="883013" cy="88301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7C584F8-109B-440B-92E0-B576FB340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499551" y="5311316"/>
            <a:ext cx="874144" cy="655608"/>
          </a:xfrm>
          <a:prstGeom prst="rect">
            <a:avLst/>
          </a:prstGeom>
        </p:spPr>
      </p:pic>
      <p:pic>
        <p:nvPicPr>
          <p:cNvPr id="29" name="Imagen 28" descr="Imagen que contiene objeto, kit de primeros auxilios, señal&#10;&#10;Descripción generada automáticamente">
            <a:extLst>
              <a:ext uri="{FF2B5EF4-FFF2-40B4-BE49-F238E27FC236}">
                <a16:creationId xmlns:a16="http://schemas.microsoft.com/office/drawing/2014/main" id="{AD3E420D-6704-4CC3-A411-108339334D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793192" y="5311316"/>
            <a:ext cx="811731" cy="55265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17CB7ED3-8BFC-4376-A4C4-9E49E2BDC6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0212453" y="1417917"/>
            <a:ext cx="1535502" cy="11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3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Apps gestión de aula.</a:t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43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78742A-F61E-45B9-9A43-6F879A51B9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70008" y="0"/>
            <a:ext cx="2474913" cy="622300"/>
          </a:xfrm>
        </p:spPr>
        <p:txBody>
          <a:bodyPr>
            <a:normAutofit/>
          </a:bodyPr>
          <a:lstStyle/>
          <a:p>
            <a:r>
              <a:rPr lang="es-ES" sz="1800"/>
              <a:t>Gestión de aula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0B4517-7CF5-4C78-9D27-126266D17A2D}"/>
              </a:ext>
            </a:extLst>
          </p:cNvPr>
          <p:cNvSpPr txBox="1"/>
          <p:nvPr/>
        </p:nvSpPr>
        <p:spPr>
          <a:xfrm>
            <a:off x="1242203" y="1559943"/>
            <a:ext cx="96098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Adittio                                 Idoceo                                Teams                                            Samsung School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</p:txBody>
      </p:sp>
      <p:pic>
        <p:nvPicPr>
          <p:cNvPr id="6" name="Imagen 5" descr="Imagen que contiene gráficos vectoriales&#10;&#10;Descripción generada automáticamente">
            <a:extLst>
              <a:ext uri="{FF2B5EF4-FFF2-40B4-BE49-F238E27FC236}">
                <a16:creationId xmlns:a16="http://schemas.microsoft.com/office/drawing/2014/main" id="{B5F02CC5-69BF-4BFE-8C1B-46D293888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12832" y="2255807"/>
            <a:ext cx="927160" cy="927160"/>
          </a:xfrm>
          <a:prstGeom prst="rect">
            <a:avLst/>
          </a:prstGeom>
        </p:spPr>
      </p:pic>
      <p:pic>
        <p:nvPicPr>
          <p:cNvPr id="13" name="Imagen 12" descr="Imagen que contiene pizarra&#10;&#10;Descripción generada automáticamente">
            <a:extLst>
              <a:ext uri="{FF2B5EF4-FFF2-40B4-BE49-F238E27FC236}">
                <a16:creationId xmlns:a16="http://schemas.microsoft.com/office/drawing/2014/main" id="{80CEE8D2-915C-4807-BC12-8318DCD12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12240" y="2117605"/>
            <a:ext cx="1065362" cy="106536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FA0B4A2-35CA-4151-85D5-62CACA105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779697" y="2179250"/>
            <a:ext cx="1331565" cy="100371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5A2783A-11A3-446E-9B79-0EC54CD826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910241" y="2255807"/>
            <a:ext cx="1649229" cy="10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6843A0F-7321-4816-84A2-F29D472A3A68}"/>
              </a:ext>
            </a:extLst>
          </p:cNvPr>
          <p:cNvSpPr txBox="1"/>
          <p:nvPr/>
        </p:nvSpPr>
        <p:spPr>
          <a:xfrm>
            <a:off x="1512498" y="184031"/>
            <a:ext cx="4537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Flipped Classroom, gamificación, ABP...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18903-E406-426E-A54C-DFBF06671FF0}"/>
              </a:ext>
            </a:extLst>
          </p:cNvPr>
          <p:cNvSpPr txBox="1"/>
          <p:nvPr/>
        </p:nvSpPr>
        <p:spPr>
          <a:xfrm>
            <a:off x="1558506" y="1650522"/>
            <a:ext cx="106334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Canal youtube                       Stream                            Mobizen                          Camtasia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r>
              <a:rPr lang="es-ES"/>
              <a:t>    Edpuzzle                          One note                                Yammer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r>
              <a:rPr lang="es-ES"/>
              <a:t>			</a:t>
            </a:r>
            <a:r>
              <a:rPr lang="es-ES" err="1"/>
              <a:t>wix</a:t>
            </a:r>
            <a:r>
              <a:rPr lang="es-ES"/>
              <a:t>                                      Blogger                         Google maps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A7A766-8743-45C9-AB2C-234B98DA7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97811" y="2181031"/>
            <a:ext cx="943153" cy="652347"/>
          </a:xfrm>
          <a:prstGeom prst="rect">
            <a:avLst/>
          </a:prstGeom>
        </p:spPr>
      </p:pic>
      <p:pic>
        <p:nvPicPr>
          <p:cNvPr id="5" name="Imagen 4" descr="Imagen que contiene texto, señal&#10;&#10;Descripción generada automáticamente">
            <a:extLst>
              <a:ext uri="{FF2B5EF4-FFF2-40B4-BE49-F238E27FC236}">
                <a16:creationId xmlns:a16="http://schemas.microsoft.com/office/drawing/2014/main" id="{0BC10D24-16FA-4BF6-A336-398003E34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25459" y="1903984"/>
            <a:ext cx="1910282" cy="10109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E26D50-0417-4F75-99FB-D3D2AC07A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77795" y="2034142"/>
            <a:ext cx="974487" cy="974487"/>
          </a:xfrm>
          <a:prstGeom prst="rect">
            <a:avLst/>
          </a:prstGeom>
        </p:spPr>
      </p:pic>
      <p:pic>
        <p:nvPicPr>
          <p:cNvPr id="8" name="Imagen 7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31200DF7-E965-468D-9066-42DC6159C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294336" y="2034142"/>
            <a:ext cx="1614449" cy="97448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1BE3E19-3ED0-4B3C-A446-1E4649E2C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949388" y="3631180"/>
            <a:ext cx="839997" cy="8399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2BCB031-7A20-4B56-A171-C42637D6D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900113" y="3577606"/>
            <a:ext cx="1371510" cy="731008"/>
          </a:xfrm>
          <a:prstGeom prst="rect">
            <a:avLst/>
          </a:prstGeom>
        </p:spPr>
      </p:pic>
      <p:pic>
        <p:nvPicPr>
          <p:cNvPr id="13" name="Imagen 12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80EB3FCA-A041-4A42-B627-B03F2632A2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487483" y="3631180"/>
            <a:ext cx="1729597" cy="360783"/>
          </a:xfrm>
          <a:prstGeom prst="rect">
            <a:avLst/>
          </a:prstGeom>
        </p:spPr>
      </p:pic>
      <p:pic>
        <p:nvPicPr>
          <p:cNvPr id="15" name="Imagen 14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8A4B5BFC-BE95-4B58-950F-A9F011FE07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043220" y="5207477"/>
            <a:ext cx="1818314" cy="93061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C459BE6-E7FE-4213-AE41-B9F7B3B602E8}"/>
              </a:ext>
            </a:extLst>
          </p:cNvPr>
          <p:cNvSpPr txBox="1"/>
          <p:nvPr/>
        </p:nvSpPr>
        <p:spPr>
          <a:xfrm>
            <a:off x="10133162" y="6720024"/>
            <a:ext cx="2031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hlinkClick r:id="rId17" tooltip="https://www.temporini.net/wix-la-piattaforma-online-per-creare-siti-web"/>
              </a:rPr>
              <a:t>Esta foto</a:t>
            </a:r>
            <a:r>
              <a:rPr lang="es-ES" sz="900"/>
              <a:t> de Autor desconocido está bajo licencia </a:t>
            </a:r>
            <a:r>
              <a:rPr lang="es-ES" sz="900">
                <a:hlinkClick r:id="rId18" tooltip="https://creativecommons.org/licenses/by-nc-sa/3.0/"/>
              </a:rPr>
              <a:t>CC BY-SA-NC</a:t>
            </a:r>
            <a:endParaRPr lang="es-ES" sz="900"/>
          </a:p>
        </p:txBody>
      </p:sp>
      <p:pic>
        <p:nvPicPr>
          <p:cNvPr id="18" name="Imagen 17" descr="Imagen que contiene gráficos vectoriales&#10;&#10;Descripción generada automáticamente">
            <a:extLst>
              <a:ext uri="{FF2B5EF4-FFF2-40B4-BE49-F238E27FC236}">
                <a16:creationId xmlns:a16="http://schemas.microsoft.com/office/drawing/2014/main" id="{0DC24F70-E9A5-45EC-916F-5F55183B88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6487483" y="4989287"/>
            <a:ext cx="1302589" cy="130258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7C00D88-7508-4E63-BAFF-008CF670E8D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8740475" y="5133635"/>
            <a:ext cx="1102264" cy="107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9F583D-20AF-4923-BDDD-F427AE70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78910"/>
            <a:ext cx="8966953" cy="720471"/>
          </a:xfrm>
        </p:spPr>
        <p:txBody>
          <a:bodyPr/>
          <a:lstStyle/>
          <a:p>
            <a:r>
              <a:rPr lang="es-ES">
                <a:hlinkClick r:id="rId3"/>
              </a:rPr>
              <a:t>Presentación.</a:t>
            </a:r>
            <a:endParaRPr lang="es-ES"/>
          </a:p>
        </p:txBody>
      </p:sp>
      <p:pic>
        <p:nvPicPr>
          <p:cNvPr id="4" name="Elementos multimedia en línea 3" title="Presentación">
            <a:hlinkClick r:id="" action="ppaction://media"/>
            <a:extLst>
              <a:ext uri="{FF2B5EF4-FFF2-40B4-BE49-F238E27FC236}">
                <a16:creationId xmlns:a16="http://schemas.microsoft.com/office/drawing/2014/main" id="{5B65CF19-146A-4F3E-95FA-52ABF696DA1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43487" y="1137609"/>
            <a:ext cx="8344619" cy="46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Apps evaluación.</a:t>
            </a:r>
            <a:br>
              <a:rPr lang="es-ES"/>
            </a:b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0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5C5CB-19F0-4BC2-83DE-BE2D05A077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98763" y="-172497"/>
            <a:ext cx="1847850" cy="701675"/>
          </a:xfrm>
        </p:spPr>
        <p:txBody>
          <a:bodyPr>
            <a:normAutofit/>
          </a:bodyPr>
          <a:lstStyle/>
          <a:p>
            <a:r>
              <a:rPr lang="es-ES" sz="1800"/>
              <a:t>Evaluación.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88A11F-D4F5-4C94-8CAE-90DE351C20B0}"/>
              </a:ext>
            </a:extLst>
          </p:cNvPr>
          <p:cNvSpPr txBox="1"/>
          <p:nvPr/>
        </p:nvSpPr>
        <p:spPr>
          <a:xfrm>
            <a:off x="523336" y="2064589"/>
            <a:ext cx="10390062" cy="2395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Forms                     Quizizz                             Quizlet                  Kahoot                  Plickers                 Mentimeter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E04793-38BE-4E4E-B700-EEB11E865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8034" y="2712973"/>
            <a:ext cx="1238423" cy="1247949"/>
          </a:xfrm>
          <a:prstGeom prst="rect">
            <a:avLst/>
          </a:prstGeom>
        </p:spPr>
      </p:pic>
      <p:pic>
        <p:nvPicPr>
          <p:cNvPr id="11" name="Imagen 10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BF0CB56B-5B09-4C11-9448-451261E06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00417" y="2755003"/>
            <a:ext cx="1387414" cy="101628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478FE1D-32C6-434E-B64E-989A060F4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17823" y="2671820"/>
            <a:ext cx="1186131" cy="118613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4571366-0440-4606-A28E-BBEDFFB81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096000" y="2805025"/>
            <a:ext cx="1128068" cy="84520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9A892E7-6907-4F32-A99F-B22137870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787003" y="2712973"/>
            <a:ext cx="1158815" cy="1158815"/>
          </a:xfrm>
          <a:prstGeom prst="rect">
            <a:avLst/>
          </a:prstGeom>
        </p:spPr>
      </p:pic>
      <p:pic>
        <p:nvPicPr>
          <p:cNvPr id="23" name="Imagen 22" descr="Imagen que contiene tenis&#10;&#10;Descripción generada automáticamente">
            <a:extLst>
              <a:ext uri="{FF2B5EF4-FFF2-40B4-BE49-F238E27FC236}">
                <a16:creationId xmlns:a16="http://schemas.microsoft.com/office/drawing/2014/main" id="{9BF333AC-9103-4BFE-92BE-C4964B6AF9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407117" y="2755003"/>
            <a:ext cx="1350052" cy="55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4E092D-4C57-4CE3-A247-EE46A5699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5400"/>
              <a:t>Gracias por vuestra atención.</a:t>
            </a:r>
            <a:br>
              <a:rPr lang="es-ES" sz="5400"/>
            </a:br>
            <a:r>
              <a:rPr lang="es-ES" sz="5400"/>
              <a:t>No olvidéis disfrutar mientras enseñáis.</a:t>
            </a:r>
          </a:p>
        </p:txBody>
      </p:sp>
      <p:pic>
        <p:nvPicPr>
          <p:cNvPr id="4" name="Imagen 3" descr="Imagen que contiene árbol, exterior, cielo, naturaleza&#10;&#10;Descripción generada automáticamente">
            <a:extLst>
              <a:ext uri="{FF2B5EF4-FFF2-40B4-BE49-F238E27FC236}">
                <a16:creationId xmlns:a16="http://schemas.microsoft.com/office/drawing/2014/main" id="{82881689-84EA-4C9A-9EB0-F4CDCA22F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589" y="5004759"/>
            <a:ext cx="1674962" cy="167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D7E5B-BE95-4584-B695-92D716A02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Apps educativas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8" name="Marcador de contenido 7" title="Mentimeter - Interactive Presentations">
                <a:extLst>
                  <a:ext uri="{FF2B5EF4-FFF2-40B4-BE49-F238E27FC236}">
                    <a16:creationId xmlns:a16="http://schemas.microsoft.com/office/drawing/2014/main" id="{E5B45270-539C-4610-9309-BDF824EF90B6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528763" y="1485900"/>
              <a:ext cx="9134475" cy="41529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8" name="Marcador de contenido 7" title="Mentimeter - Interactive Presentations">
                <a:extLst>
                  <a:ext uri="{FF2B5EF4-FFF2-40B4-BE49-F238E27FC236}">
                    <a16:creationId xmlns:a16="http://schemas.microsoft.com/office/drawing/2014/main" id="{E5B45270-539C-4610-9309-BDF824EF90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8763" y="1485900"/>
                <a:ext cx="9134475" cy="41529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E8AB29BA-C056-4E76-867C-D69EB2D8BC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8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62">
        <p:fade/>
      </p:transition>
    </mc:Choice>
    <mc:Fallback xmlns="">
      <p:transition spd="med" advTm="58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B78C4D-1A8A-40FB-9DB7-391A2797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60" y="57508"/>
            <a:ext cx="10900913" cy="4491487"/>
          </a:xfrm>
        </p:spPr>
        <p:txBody>
          <a:bodyPr>
            <a:noAutofit/>
          </a:bodyPr>
          <a:lstStyle/>
          <a:p>
            <a:r>
              <a:rPr lang="es-ES" sz="4400"/>
              <a:t>Las Tecnologías de la información y la comunicación, deben con llevar un cambio metodológico, nuevas metodologías: ABP, colaborativo, rutinas de pensamiento, flipped classroom …</a:t>
            </a:r>
          </a:p>
        </p:txBody>
      </p:sp>
    </p:spTree>
    <p:extLst>
      <p:ext uri="{BB962C8B-B14F-4D97-AF65-F5344CB8AC3E}">
        <p14:creationId xmlns:p14="http://schemas.microsoft.com/office/powerpoint/2010/main" val="5482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522874" y="78910"/>
            <a:ext cx="9134856" cy="754539"/>
          </a:xfrm>
        </p:spPr>
        <p:txBody>
          <a:bodyPr rtlCol="0"/>
          <a:lstStyle/>
          <a:p>
            <a:pPr rtl="0"/>
            <a:r>
              <a:rPr lang="es-ES"/>
              <a:t>Suite o plataforma educativa.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es-ES"/>
              <a:t>Google classroom.</a:t>
            </a:r>
          </a:p>
          <a:p>
            <a:pPr rtl="0"/>
            <a:endParaRPr lang="es-ES"/>
          </a:p>
          <a:p>
            <a:pPr rtl="0"/>
            <a:r>
              <a:rPr lang="es-ES"/>
              <a:t>Office 365.</a:t>
            </a:r>
          </a:p>
          <a:p>
            <a:pPr rtl="0"/>
            <a:endParaRPr lang="es-ES"/>
          </a:p>
          <a:p>
            <a:pPr rtl="0"/>
            <a:r>
              <a:rPr lang="es-ES"/>
              <a:t>Aula planeta.</a:t>
            </a:r>
          </a:p>
          <a:p>
            <a:pPr rtl="0"/>
            <a:endParaRPr lang="es-ES"/>
          </a:p>
          <a:p>
            <a:pPr rtl="0"/>
            <a:r>
              <a:rPr lang="es-ES"/>
              <a:t>Edmodo.</a:t>
            </a:r>
          </a:p>
          <a:p>
            <a:pPr rtl="0"/>
            <a:endParaRPr lang="es-ES"/>
          </a:p>
          <a:p>
            <a:pPr rtl="0"/>
            <a:r>
              <a:rPr lang="es-ES"/>
              <a:t>Canal de vídeo: Office 365 Stream, canal youtube.</a:t>
            </a:r>
          </a:p>
          <a:p>
            <a:pPr rtl="0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2189AD-610A-423B-BC70-E0BC635EA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32997" y="1312334"/>
            <a:ext cx="600145" cy="6001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C9E97CE-FF63-4B0A-AF1B-0075CD0C7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564036" y="2129641"/>
            <a:ext cx="1938068" cy="7642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95AE1D4-0A58-422B-B124-AFE72FA92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564036" y="3161398"/>
            <a:ext cx="1203385" cy="52347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589A86-6FAC-43AB-A3E3-7ACF617E1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385452" y="4163755"/>
            <a:ext cx="687941" cy="687941"/>
          </a:xfrm>
          <a:prstGeom prst="rect">
            <a:avLst/>
          </a:prstGeom>
        </p:spPr>
      </p:pic>
      <p:pic>
        <p:nvPicPr>
          <p:cNvPr id="17" name="Imagen 16" descr="Imagen que contiene texto, señal&#10;&#10;Descripción generada automáticamente">
            <a:extLst>
              <a:ext uri="{FF2B5EF4-FFF2-40B4-BE49-F238E27FC236}">
                <a16:creationId xmlns:a16="http://schemas.microsoft.com/office/drawing/2014/main" id="{7EFAC51B-ADAC-4D92-96A8-86BAFBF525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987527" y="4980739"/>
            <a:ext cx="1910282" cy="101090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E08AB72-2B7B-4ACA-A32B-67BE037FE0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977223" y="5160020"/>
            <a:ext cx="943153" cy="6523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CEA03A1-9ED9-41BF-987B-C133681AF6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860211" y="1232555"/>
            <a:ext cx="1747541" cy="8970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95BADEB-B591-4FBA-B7C4-93B8CBFB30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7782932" y="1219199"/>
            <a:ext cx="1703777" cy="89448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1FD3D88-D68A-41D8-8F68-129EE14D64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9955203" y="1219199"/>
            <a:ext cx="1729596" cy="908038"/>
          </a:xfrm>
          <a:prstGeom prst="rect">
            <a:avLst/>
          </a:prstGeom>
        </p:spPr>
      </p:pic>
      <p:pic>
        <p:nvPicPr>
          <p:cNvPr id="21" name="Imagen 20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7B4FEE98-8CD2-47D4-AF16-15585FDF5D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0110849" y="2380582"/>
            <a:ext cx="1729597" cy="36078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5C56D68-B080-4F3A-ABFD-32E09718BC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6178437" y="2355832"/>
            <a:ext cx="1022922" cy="77106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FA82F42-B75C-4F03-93FE-CA78DBBACAA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7920023" y="2314062"/>
            <a:ext cx="1371510" cy="731008"/>
          </a:xfrm>
          <a:prstGeom prst="rect">
            <a:avLst/>
          </a:prstGeom>
        </p:spPr>
      </p:pic>
      <p:pic>
        <p:nvPicPr>
          <p:cNvPr id="5" name="Imagen 4" descr="Imagen que contiene electrónica&#10;&#10;Descripción generada automáticamente">
            <a:extLst>
              <a:ext uri="{FF2B5EF4-FFF2-40B4-BE49-F238E27FC236}">
                <a16:creationId xmlns:a16="http://schemas.microsoft.com/office/drawing/2014/main" id="{C039260B-6A88-452B-8597-E4D8B1DC98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5198852" y="3312856"/>
            <a:ext cx="1322717" cy="74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A7283-DCF6-4BEB-9051-6B908A0B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524" y="78910"/>
            <a:ext cx="8984205" cy="685965"/>
          </a:xfrm>
        </p:spPr>
        <p:txBody>
          <a:bodyPr/>
          <a:lstStyle/>
          <a:p>
            <a:r>
              <a:rPr lang="es-ES"/>
              <a:t>Apps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C63544-862D-45A7-859E-75E63F3DE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73" y="1037327"/>
            <a:ext cx="9134856" cy="4152901"/>
          </a:xfrm>
        </p:spPr>
        <p:txBody>
          <a:bodyPr>
            <a:noAutofit/>
          </a:bodyPr>
          <a:lstStyle/>
          <a:p>
            <a:r>
              <a:rPr lang="es-ES" sz="2800" b="1"/>
              <a:t>Realidad aumentada.</a:t>
            </a:r>
          </a:p>
          <a:p>
            <a:r>
              <a:rPr lang="es-ES" sz="2800" b="1"/>
              <a:t>Razonamiento y competencia digital.</a:t>
            </a:r>
          </a:p>
          <a:p>
            <a:r>
              <a:rPr lang="es-ES" sz="2800" b="1"/>
              <a:t>Contenidos y mapas conceptuales.</a:t>
            </a:r>
          </a:p>
          <a:p>
            <a:r>
              <a:rPr lang="es-ES" sz="2800" b="1"/>
              <a:t>Multimedia.</a:t>
            </a:r>
          </a:p>
          <a:p>
            <a:r>
              <a:rPr lang="es-ES" sz="2800" b="1"/>
              <a:t>Programación.</a:t>
            </a:r>
          </a:p>
          <a:p>
            <a:r>
              <a:rPr lang="es-ES" sz="2800" b="1"/>
              <a:t>Gestión de aula.</a:t>
            </a:r>
          </a:p>
          <a:p>
            <a:r>
              <a:rPr lang="es-ES" sz="2800" b="1"/>
              <a:t>Evaluación.</a:t>
            </a:r>
          </a:p>
        </p:txBody>
      </p:sp>
    </p:spTree>
    <p:extLst>
      <p:ext uri="{BB962C8B-B14F-4D97-AF65-F5344CB8AC3E}">
        <p14:creationId xmlns:p14="http://schemas.microsoft.com/office/powerpoint/2010/main" val="12477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Apps realidad aumentada</a:t>
            </a:r>
          </a:p>
        </p:txBody>
      </p:sp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Diseño de dos objetos con tabla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528571" y="1437736"/>
            <a:ext cx="7793707" cy="4172108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ES" dirty="0" err="1"/>
              <a:t>Aurasma</a:t>
            </a:r>
            <a:r>
              <a:rPr lang="es-ES" dirty="0"/>
              <a:t>.</a:t>
            </a:r>
          </a:p>
          <a:p>
            <a:pPr rtl="0"/>
            <a:r>
              <a:rPr lang="es-ES" dirty="0" err="1"/>
              <a:t>Merge</a:t>
            </a:r>
            <a:r>
              <a:rPr lang="es-ES" dirty="0"/>
              <a:t>: </a:t>
            </a:r>
            <a:r>
              <a:rPr lang="es-ES" dirty="0" err="1"/>
              <a:t>explorer</a:t>
            </a:r>
            <a:r>
              <a:rPr lang="es-ES" dirty="0"/>
              <a:t>, Mr. </a:t>
            </a:r>
            <a:r>
              <a:rPr lang="es-ES" dirty="0" err="1"/>
              <a:t>Body</a:t>
            </a:r>
            <a:endParaRPr lang="es-ES" dirty="0"/>
          </a:p>
          <a:p>
            <a:pPr rtl="0"/>
            <a:r>
              <a:rPr lang="es-ES" dirty="0" err="1"/>
              <a:t>Anatomy</a:t>
            </a:r>
            <a:r>
              <a:rPr lang="es-ES" dirty="0"/>
              <a:t> 4d.  </a:t>
            </a:r>
          </a:p>
          <a:p>
            <a:pPr rtl="0"/>
            <a:endParaRPr lang="es-ES" dirty="0"/>
          </a:p>
          <a:p>
            <a:pPr rtl="0"/>
            <a:r>
              <a:rPr lang="es-ES" dirty="0" err="1"/>
              <a:t>Quiver</a:t>
            </a:r>
            <a:r>
              <a:rPr lang="es-ES" dirty="0"/>
              <a:t>.</a:t>
            </a:r>
          </a:p>
          <a:p>
            <a:pPr rtl="0"/>
            <a:endParaRPr lang="es-ES" dirty="0"/>
          </a:p>
          <a:p>
            <a:pPr rtl="0"/>
            <a:r>
              <a:rPr lang="es-ES" dirty="0"/>
              <a:t>Códigos QR.</a:t>
            </a:r>
          </a:p>
          <a:p>
            <a:pPr rtl="0"/>
            <a:endParaRPr lang="es-ES" dirty="0"/>
          </a:p>
          <a:p>
            <a:pPr marL="45720" indent="0" rtl="0">
              <a:buNone/>
            </a:pPr>
            <a:r>
              <a:rPr lang="es-ES" b="1" dirty="0"/>
              <a:t>Realidad virtual</a:t>
            </a:r>
            <a:r>
              <a:rPr lang="es-ES" dirty="0"/>
              <a:t>, </a:t>
            </a:r>
            <a:r>
              <a:rPr lang="es-ES" dirty="0" err="1"/>
              <a:t>oculus</a:t>
            </a:r>
            <a:r>
              <a:rPr lang="es-ES" dirty="0"/>
              <a:t>.</a:t>
            </a:r>
          </a:p>
        </p:txBody>
      </p:sp>
      <p:pic>
        <p:nvPicPr>
          <p:cNvPr id="8" name="Imagen 7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20C755E3-1E69-4828-85AD-7E6F1C957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89617" y="1248156"/>
            <a:ext cx="586596" cy="586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C03159-3E10-49EC-A794-4CD21B810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61179" y="1221205"/>
            <a:ext cx="585165" cy="586596"/>
          </a:xfrm>
          <a:prstGeom prst="rect">
            <a:avLst/>
          </a:prstGeom>
        </p:spPr>
      </p:pic>
      <p:pic>
        <p:nvPicPr>
          <p:cNvPr id="13" name="Imagen 12" descr="Imagen que contiene texto&#10;&#10;Descripción generada automáticamente">
            <a:extLst>
              <a:ext uri="{FF2B5EF4-FFF2-40B4-BE49-F238E27FC236}">
                <a16:creationId xmlns:a16="http://schemas.microsoft.com/office/drawing/2014/main" id="{8E72BBEF-5164-47DA-B257-42A2DA4E3F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652423" y="2345179"/>
            <a:ext cx="523101" cy="930416"/>
          </a:xfrm>
          <a:prstGeom prst="rect">
            <a:avLst/>
          </a:prstGeom>
        </p:spPr>
      </p:pic>
      <p:pic>
        <p:nvPicPr>
          <p:cNvPr id="16" name="Imagen 15" descr="Imagen que contiene mesa, sentado, copa&#10;&#10;Descripción generada automáticamente">
            <a:extLst>
              <a:ext uri="{FF2B5EF4-FFF2-40B4-BE49-F238E27FC236}">
                <a16:creationId xmlns:a16="http://schemas.microsoft.com/office/drawing/2014/main" id="{1A40DD34-9AB2-4702-9756-6035B28094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776213" y="2452816"/>
            <a:ext cx="560358" cy="56035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D297145-EB49-4D1B-B5DE-14FA3F6E8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075317" y="3151158"/>
            <a:ext cx="700896" cy="70089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92596FA-F73C-44DA-8E2E-1BF0B13B82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056392" y="3396890"/>
            <a:ext cx="909035" cy="85967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56FE928-7194-4F3B-910C-55CCDB9C6F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284084" y="4326285"/>
            <a:ext cx="566565" cy="58679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2CAC696-87EC-4BC3-A33F-A7AC051C1B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4546344" y="4899909"/>
            <a:ext cx="1262107" cy="709935"/>
          </a:xfrm>
          <a:prstGeom prst="rect">
            <a:avLst/>
          </a:prstGeom>
        </p:spPr>
      </p:pic>
      <p:pic>
        <p:nvPicPr>
          <p:cNvPr id="29" name="Imagen 28" descr="Imagen que contiene ropa&#10;&#10;Descripción generada automáticamente">
            <a:extLst>
              <a:ext uri="{FF2B5EF4-FFF2-40B4-BE49-F238E27FC236}">
                <a16:creationId xmlns:a16="http://schemas.microsoft.com/office/drawing/2014/main" id="{0900AB8D-54F1-4FBD-A0DC-256978BBCC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6096000" y="4796287"/>
            <a:ext cx="1027502" cy="577970"/>
          </a:xfrm>
          <a:prstGeom prst="rect">
            <a:avLst/>
          </a:prstGeom>
        </p:spPr>
      </p:pic>
      <p:pic>
        <p:nvPicPr>
          <p:cNvPr id="5" name="Imagen 4" descr="Imagen que contiene sostener&#10;&#10;Descripción generada automáticamente">
            <a:extLst>
              <a:ext uri="{FF2B5EF4-FFF2-40B4-BE49-F238E27FC236}">
                <a16:creationId xmlns:a16="http://schemas.microsoft.com/office/drawing/2014/main" id="{A0516864-4639-4449-8EB0-79922801FD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4977441" y="1743056"/>
            <a:ext cx="890225" cy="5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Apps razonamiento y competencia digital.</a:t>
            </a:r>
          </a:p>
        </p:txBody>
      </p:sp>
    </p:spTree>
    <p:extLst>
      <p:ext uri="{BB962C8B-B14F-4D97-AF65-F5344CB8AC3E}">
        <p14:creationId xmlns:p14="http://schemas.microsoft.com/office/powerpoint/2010/main" val="179182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uelta a la escuela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725_TF02895269.potx" id="{9C23C859-6977-449E-8759-8ECCCF92E188}" vid="{C8A61468-D959-491A-8DB9-4CACEBC33E0F}"/>
    </a:ext>
  </a:extLst>
</a:theme>
</file>

<file path=ppt/theme/theme2.xml><?xml version="1.0" encoding="utf-8"?>
<a:theme xmlns:a="http://schemas.openxmlformats.org/drawingml/2006/main" name="Tema de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webextensions/webextension1.xml><?xml version="1.0" encoding="utf-8"?>
<we:webextension xmlns:we="http://schemas.microsoft.com/office/webextensions/webextension/2010/11" id="{1DAD3696-87D2-4AD6-9060-AF731470DCB9}">
  <we:reference id="wa104379261" version="3.0.0.6" store="es-ES" storeType="OMEX"/>
  <we:alternateReferences>
    <we:reference id="wa104379261" version="3.0.0.6" store="wa104379261" storeType="OMEX"/>
  </we:alternateReferences>
  <we:properties>
    <we:property name="mentimeter-slide" value="{&quot;seriesId&quot;:&quot;a8f8a2a4fc62d001412a13f2b8807112&quot;,&quot;questionId&quot;:&quot;817cd76e000e&quot;,&quot;link&quot;:&quot;https://www.mentimeter.com/s/a8f8a2a4fc62d001412a13f2b8807112/817cd76e000e&quot;}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F5AFAE-B80F-42D3-94B4-729362BC1BCB}">
  <ds:schemaRefs>
    <ds:schemaRef ds:uri="http://schemas.microsoft.com/office/2006/metadata/properties"/>
    <ds:schemaRef ds:uri="http://schemas.microsoft.com/office/infopath/2007/PartnerControls"/>
    <ds:schemaRef ds:uri="40262f94-9f35-4ac3-9a90-690165a166b7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otoño para el ámbito educativo divertida (panorámica)</Template>
  <TotalTime>4</TotalTime>
  <Words>438</Words>
  <Application>Microsoft Office PowerPoint</Application>
  <PresentationFormat>Panorámica</PresentationFormat>
  <Paragraphs>156</Paragraphs>
  <Slides>22</Slides>
  <Notes>11</Notes>
  <HiddenSlides>0</HiddenSlides>
  <MMClips>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5" baseType="lpstr">
      <vt:lpstr>Arial</vt:lpstr>
      <vt:lpstr>Cambria</vt:lpstr>
      <vt:lpstr>Vuelta a la escuela 16x9</vt:lpstr>
      <vt:lpstr>Dispositivos móviles en el aula.</vt:lpstr>
      <vt:lpstr>Presentación.</vt:lpstr>
      <vt:lpstr>Apps educativas</vt:lpstr>
      <vt:lpstr>Las Tecnologías de la información y la comunicación, deben con llevar un cambio metodológico, nuevas metodologías: ABP, colaborativo, rutinas de pensamiento, flipped classroom …</vt:lpstr>
      <vt:lpstr>Suite o plataforma educativa.</vt:lpstr>
      <vt:lpstr>Apps</vt:lpstr>
      <vt:lpstr>Apps realidad aumentada</vt:lpstr>
      <vt:lpstr>Diseño de dos objetos con tabla</vt:lpstr>
      <vt:lpstr>Apps razonamiento y competencia digital.</vt:lpstr>
      <vt:lpstr>Razonamiento y competencia digital</vt:lpstr>
      <vt:lpstr>Apps contenidos y mapas conceptuales.</vt:lpstr>
      <vt:lpstr>Contenidos y mapas conceptuales</vt:lpstr>
      <vt:lpstr>Apps multimedia. </vt:lpstr>
      <vt:lpstr>Multimedia</vt:lpstr>
      <vt:lpstr>Apps programación, robótica, maker. </vt:lpstr>
      <vt:lpstr>Programación, robótica y 3D.</vt:lpstr>
      <vt:lpstr>Apps gestión de aula. </vt:lpstr>
      <vt:lpstr>Gestión de aula</vt:lpstr>
      <vt:lpstr>Presentación de PowerPoint</vt:lpstr>
      <vt:lpstr>Apps evaluación.  </vt:lpstr>
      <vt:lpstr>Evaluación.</vt:lpstr>
      <vt:lpstr>Gracias por vuestra atención. No olvidéis disfrutar mientras enseñáis.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Dispositivos móviles en el aula</dc:title>
  <dc:creator>JESUS MIGUEL SOLERA TEJEDOR</dc:creator>
  <cp:lastModifiedBy>je sol</cp:lastModifiedBy>
  <cp:revision>1</cp:revision>
  <dcterms:created xsi:type="dcterms:W3CDTF">2019-02-12T22:40:36Z</dcterms:created>
  <dcterms:modified xsi:type="dcterms:W3CDTF">2019-12-17T22:13:25Z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