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0"/>
  </p:notesMasterIdLst>
  <p:sldIdLst>
    <p:sldId id="290" r:id="rId2"/>
    <p:sldId id="258" r:id="rId3"/>
    <p:sldId id="260" r:id="rId4"/>
    <p:sldId id="358" r:id="rId5"/>
    <p:sldId id="391" r:id="rId6"/>
    <p:sldId id="286" r:id="rId7"/>
    <p:sldId id="392" r:id="rId8"/>
    <p:sldId id="273" r:id="rId9"/>
    <p:sldId id="319" r:id="rId10"/>
    <p:sldId id="320" r:id="rId11"/>
    <p:sldId id="322" r:id="rId12"/>
    <p:sldId id="332" r:id="rId13"/>
    <p:sldId id="321" r:id="rId14"/>
    <p:sldId id="327" r:id="rId15"/>
    <p:sldId id="335" r:id="rId16"/>
    <p:sldId id="284" r:id="rId17"/>
    <p:sldId id="277" r:id="rId18"/>
    <p:sldId id="278" r:id="rId19"/>
    <p:sldId id="279" r:id="rId20"/>
    <p:sldId id="280" r:id="rId21"/>
    <p:sldId id="318" r:id="rId22"/>
    <p:sldId id="297" r:id="rId23"/>
    <p:sldId id="330" r:id="rId24"/>
    <p:sldId id="331" r:id="rId25"/>
    <p:sldId id="360" r:id="rId26"/>
    <p:sldId id="390" r:id="rId27"/>
    <p:sldId id="306" r:id="rId28"/>
    <p:sldId id="316" r:id="rId29"/>
    <p:sldId id="329" r:id="rId30"/>
    <p:sldId id="262" r:id="rId31"/>
    <p:sldId id="287" r:id="rId32"/>
    <p:sldId id="417" r:id="rId33"/>
    <p:sldId id="311" r:id="rId34"/>
    <p:sldId id="312" r:id="rId35"/>
    <p:sldId id="313" r:id="rId36"/>
    <p:sldId id="314" r:id="rId37"/>
    <p:sldId id="359" r:id="rId38"/>
    <p:sldId id="266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94683" autoAdjust="0"/>
  </p:normalViewPr>
  <p:slideViewPr>
    <p:cSldViewPr>
      <p:cViewPr varScale="1">
        <p:scale>
          <a:sx n="62" d="100"/>
          <a:sy n="62" d="100"/>
        </p:scale>
        <p:origin x="14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469D0-9F72-4CD9-AAB2-E6F2711864E8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6B2FF-A18A-47E2-AE4C-C4CFE3BEE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79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B2FF-A18A-47E2-AE4C-C4CFE3BEEAC1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81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27/04/2022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Curso Piloto: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" name="4 Rectángulo"/>
          <p:cNvSpPr/>
          <p:nvPr userDrawn="1"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11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27/04/2022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../Videos/FEEDBACK_DESTRUCTIVO_Margaret_Thatcher(youtube.com).mp4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../Videos/The%20Backwards%20Brain%20Bicycle%20%20%20Sub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../Videos/Alfabeto%20Emocional%20del%20Dr%20Hitzig.mov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../Videos/como%20motivar%20a%20tus%20comerciales%20(El%20a&#241;o%20de%20la%20garrapata).mov" TargetMode="External"/><Relationship Id="rId7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hyperlink" Target="../Videos/NICK_VUJICIC%20Motivaci&#243;n.mp4" TargetMode="Externa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../Videos/Video%20WELCOME.mp4" TargetMode="External"/><Relationship Id="rId7" Type="http://schemas.openxmlformats.org/officeDocument/2006/relationships/hyperlink" Target="Videos/Video%20WELCOME.mp4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../Videos/Don%20McMillan%20Life%20After%20Death%20by%20PowerPoint.mov" TargetMode="External"/><Relationship Id="rId4" Type="http://schemas.openxmlformats.org/officeDocument/2006/relationships/hyperlink" Target="../Videos/Conmovedor%20discurso%20de%20la%20mujer%20llamada%20'la%20m&#225;s%20fea%20del%20mundo%5b1%5d.mo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../Videos/The%20Backwards%20Brain%20Bicycle%20%20%20Sub.mp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E:\Soria\Queen%20%20%20The%20Show%20Must%20Go%20On%20(Audio).mov" TargetMode="External"/><Relationship Id="rId1" Type="http://schemas.microsoft.com/office/2007/relationships/media" Target="file:///E:\Soria\Queen%20%20%20The%20Show%20Must%20Go%20On%20(Audio).mo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hyperlink" Target="../Videos/COMUNICACI&#211;N%20NO%20VERBAL,%20EL%20LENGUAJE%20SILENCIOSO%20Barack%20Obama.mov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hyperlink" Target="../Videos/Venta%20Telef&#243;nica%20(The%20Wolf%20of%20Wall%20Street).m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324600" y="1066800"/>
            <a:ext cx="2279848" cy="743975"/>
          </a:xfrm>
        </p:spPr>
        <p:txBody>
          <a:bodyPr>
            <a:normAutofit/>
          </a:bodyPr>
          <a:lstStyle/>
          <a:p>
            <a:pPr algn="r"/>
            <a:r>
              <a:rPr lang="es-ES" dirty="0"/>
              <a:t>Soria</a:t>
            </a:r>
          </a:p>
          <a:p>
            <a:pPr algn="r"/>
            <a:r>
              <a:rPr lang="es-ES" dirty="0"/>
              <a:t> Mayo 2022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3" y="2465437"/>
            <a:ext cx="9150853" cy="441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9CAE7F6-BE22-48D3-A1BA-7A31BF76DA38}"/>
              </a:ext>
            </a:extLst>
          </p:cNvPr>
          <p:cNvSpPr txBox="1"/>
          <p:nvPr/>
        </p:nvSpPr>
        <p:spPr>
          <a:xfrm>
            <a:off x="755576" y="278365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6600"/>
                </a:solidFill>
                <a:latin typeface="Bradley Hand ITC" panose="03070402050302030203" pitchFamily="66" charset="0"/>
              </a:rPr>
              <a:t>FEEDBACK CONSTRUCTIVO</a:t>
            </a:r>
          </a:p>
        </p:txBody>
      </p:sp>
      <p:pic>
        <p:nvPicPr>
          <p:cNvPr id="8" name="Picture 2" descr="Image result for cfie soria">
            <a:extLst>
              <a:ext uri="{FF2B5EF4-FFF2-40B4-BE49-F238E27FC236}">
                <a16:creationId xmlns:a16="http://schemas.microsoft.com/office/drawing/2014/main" id="{04E5B0B3-FB1C-49D7-8806-AFE06C02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4154685" cy="21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58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819400"/>
            <a:ext cx="3276600" cy="16643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4800600"/>
            <a:ext cx="1765300" cy="17653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Tipos de Feedback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1219200"/>
            <a:ext cx="3581400" cy="1828800"/>
          </a:xfrm>
          <a:prstGeom prst="rect">
            <a:avLst/>
          </a:prstGeom>
        </p:spPr>
      </p:pic>
      <p:sp>
        <p:nvSpPr>
          <p:cNvPr id="9" name="13 CuadroTexto"/>
          <p:cNvSpPr txBox="1"/>
          <p:nvPr/>
        </p:nvSpPr>
        <p:spPr>
          <a:xfrm>
            <a:off x="457200" y="1211282"/>
            <a:ext cx="7304856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ES" b="1" dirty="0"/>
              <a:t>Feedback Positivo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Incrementa el comportamiento deseado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Feedback adulador. Desorientador.</a:t>
            </a:r>
          </a:p>
          <a:p>
            <a:pPr marL="342900" indent="-342900"/>
            <a:endParaRPr lang="es-ES" b="1" dirty="0"/>
          </a:p>
          <a:p>
            <a:pPr marL="342900" indent="-342900">
              <a:buFont typeface="+mj-lt"/>
              <a:buAutoNum type="arabicParenR" startAt="2"/>
            </a:pPr>
            <a:r>
              <a:rPr lang="es-ES" b="1" dirty="0"/>
              <a:t>Feedback Constructivo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Enseñar, explicar, aclarar.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Herramienta de trabajo.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Reduce comportamiento erróneo</a:t>
            </a:r>
          </a:p>
          <a:p>
            <a:pPr marL="800100" lvl="1" indent="-342900"/>
            <a:endParaRPr lang="es-ES" b="1" dirty="0"/>
          </a:p>
          <a:p>
            <a:pPr marL="342900" indent="-342900">
              <a:buAutoNum type="arabicParenR" startAt="2"/>
            </a:pPr>
            <a:r>
              <a:rPr lang="es-ES" b="1" dirty="0">
                <a:hlinkClick r:id="rId6" action="ppaction://hlinkfile"/>
              </a:rPr>
              <a:t>Feedback Negativo</a:t>
            </a:r>
            <a:endParaRPr lang="es-ES_tradnl" dirty="0"/>
          </a:p>
          <a:p>
            <a:pPr marL="800100" lvl="1" indent="-342900">
              <a:buFont typeface="Courier New"/>
              <a:buChar char="o"/>
            </a:pPr>
            <a:r>
              <a:rPr lang="en-GB" dirty="0"/>
              <a:t>El </a:t>
            </a:r>
            <a:r>
              <a:rPr lang="en-GB" dirty="0" err="1"/>
              <a:t>cómo</a:t>
            </a:r>
            <a:r>
              <a:rPr lang="en-GB" dirty="0"/>
              <a:t> (</a:t>
            </a:r>
            <a:r>
              <a:rPr lang="en-GB" dirty="0" err="1"/>
              <a:t>Actitud</a:t>
            </a:r>
            <a:r>
              <a:rPr lang="en-GB" dirty="0"/>
              <a:t>) y el </a:t>
            </a:r>
            <a:r>
              <a:rPr lang="en-GB" dirty="0" err="1"/>
              <a:t>qué</a:t>
            </a:r>
            <a:r>
              <a:rPr lang="en-GB" dirty="0"/>
              <a:t> (</a:t>
            </a:r>
            <a:r>
              <a:rPr lang="en-GB" dirty="0" err="1"/>
              <a:t>Contenido</a:t>
            </a:r>
            <a:r>
              <a:rPr lang="en-GB" dirty="0"/>
              <a:t>)</a:t>
            </a:r>
          </a:p>
          <a:p>
            <a:pPr marL="800100" lvl="1" indent="-342900">
              <a:buFont typeface="Courier New"/>
              <a:buChar char="o"/>
            </a:pPr>
            <a:r>
              <a:rPr lang="en-GB" dirty="0" err="1"/>
              <a:t>Riesgo</a:t>
            </a:r>
            <a:r>
              <a:rPr lang="en-GB" dirty="0"/>
              <a:t> de </a:t>
            </a:r>
            <a:r>
              <a:rPr lang="en-GB" dirty="0" err="1"/>
              <a:t>que</a:t>
            </a:r>
            <a:r>
              <a:rPr lang="en-GB" dirty="0"/>
              <a:t> sea </a:t>
            </a:r>
            <a:r>
              <a:rPr lang="en-GB" dirty="0" err="1"/>
              <a:t>perjudicial</a:t>
            </a:r>
            <a:endParaRPr lang="en-GB" dirty="0"/>
          </a:p>
          <a:p>
            <a:pPr marL="800100" lvl="1" indent="-342900">
              <a:buAutoNum type="arabicParenR"/>
            </a:pPr>
            <a:endParaRPr lang="es-ES" b="1" dirty="0"/>
          </a:p>
          <a:p>
            <a:pPr marL="342900" indent="-342900">
              <a:buAutoNum type="arabicParenR" startAt="2"/>
            </a:pPr>
            <a:endParaRPr lang="es-ES" b="1" dirty="0"/>
          </a:p>
          <a:p>
            <a:pPr marL="342900" indent="-342900">
              <a:buAutoNum type="arabicParenR" startAt="2"/>
            </a:pPr>
            <a:r>
              <a:rPr lang="es-ES" b="1" dirty="0"/>
              <a:t>Ausencia de Feedback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Aislamiento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Desconocimiento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4337186"/>
            <a:ext cx="3111500" cy="1682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20715AC-7F57-4175-9535-FDE3AD32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02" y="2780928"/>
            <a:ext cx="1260570" cy="1410263"/>
          </a:xfrm>
          <a:prstGeom prst="rect">
            <a:avLst/>
          </a:prstGeom>
        </p:spPr>
      </p:pic>
      <p:sp>
        <p:nvSpPr>
          <p:cNvPr id="9" name="13 CuadroTexto"/>
          <p:cNvSpPr txBox="1"/>
          <p:nvPr/>
        </p:nvSpPr>
        <p:spPr>
          <a:xfrm>
            <a:off x="467544" y="1109057"/>
            <a:ext cx="82192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algn="just">
              <a:buFontTx/>
              <a:buChar char="•"/>
            </a:pPr>
            <a:r>
              <a:rPr lang="es-ES" sz="1700" b="1" dirty="0"/>
              <a:t>Empatía (respuesta empática)</a:t>
            </a:r>
            <a:endParaRPr lang="es-ES" dirty="0"/>
          </a:p>
          <a:p>
            <a:pPr marL="1257300" lvl="2" indent="-342900">
              <a:buFontTx/>
              <a:buChar char="-"/>
            </a:pPr>
            <a:r>
              <a:rPr lang="es-ES" sz="1600" dirty="0"/>
              <a:t>Reformulación: parafrasear y emplear otras palabras</a:t>
            </a:r>
          </a:p>
          <a:p>
            <a:pPr marL="1257300" lvl="2" indent="-342900">
              <a:buFontTx/>
              <a:buChar char="-"/>
            </a:pPr>
            <a:r>
              <a:rPr lang="es-ES" sz="1600" dirty="0"/>
              <a:t>Reiteración: volver a decir lo que se ha escuchado.</a:t>
            </a:r>
            <a:endParaRPr lang="es-ES_tradnl" sz="1600" dirty="0"/>
          </a:p>
          <a:p>
            <a:pPr marL="1257300" lvl="2" indent="-342900">
              <a:buFontTx/>
              <a:buChar char="-"/>
            </a:pPr>
            <a:r>
              <a:rPr lang="es-ES" sz="1600" dirty="0"/>
              <a:t>Dilucidación: aclarar y esclarecer el mensaje recibido.</a:t>
            </a:r>
          </a:p>
          <a:p>
            <a:pPr marL="1257300" lvl="2" indent="-342900">
              <a:buFontTx/>
              <a:buChar char="-"/>
            </a:pPr>
            <a:r>
              <a:rPr lang="es-ES" sz="1600" dirty="0"/>
              <a:t>Reflejo del sentimiento: reaccionar ante las emociones, “te sientes…”</a:t>
            </a:r>
            <a:endParaRPr lang="es-ES_tradnl" sz="1600" dirty="0"/>
          </a:p>
          <a:p>
            <a:pPr marL="1257300" lvl="2" indent="-342900">
              <a:buFontTx/>
              <a:buChar char="-"/>
            </a:pPr>
            <a:r>
              <a:rPr lang="es-ES" sz="1600" dirty="0"/>
              <a:t>Interpretación: explicar o declarar el sentido del mensaje que nos han enviado.</a:t>
            </a:r>
            <a:endParaRPr lang="es-ES_tradnl" sz="1600" dirty="0"/>
          </a:p>
          <a:p>
            <a:pPr indent="-342900" algn="just"/>
            <a:endParaRPr lang="es-ES" sz="1700" b="1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Evitar las palabras prohibidas</a:t>
            </a:r>
          </a:p>
          <a:p>
            <a:pPr marL="1257300" lvl="2" indent="-342900">
              <a:buFontTx/>
              <a:buChar char="-"/>
            </a:pPr>
            <a:r>
              <a:rPr lang="es-ES" sz="1600" dirty="0"/>
              <a:t>”Siempre” “Nunca… sacas la basura”, “pero…”</a:t>
            </a:r>
          </a:p>
          <a:p>
            <a:pPr marL="1257300" lvl="2" indent="-342900">
              <a:buFontTx/>
              <a:buChar char="-"/>
            </a:pPr>
            <a:r>
              <a:rPr lang="es-ES_tradnl" sz="1600" dirty="0"/>
              <a:t>“Cuánta iniciativa tienes </a:t>
            </a:r>
            <a:r>
              <a:rPr lang="es-ES_tradnl" sz="1600" b="1" dirty="0"/>
              <a:t>pero</a:t>
            </a:r>
            <a:r>
              <a:rPr lang="es-ES_tradnl" sz="1600" dirty="0"/>
              <a:t> qué mal trabajas en equipo” </a:t>
            </a:r>
            <a:r>
              <a:rPr lang="es-ES_tradnl" sz="1600" dirty="0" err="1"/>
              <a:t>vs</a:t>
            </a:r>
            <a:r>
              <a:rPr lang="es-ES_tradnl" sz="1600" dirty="0"/>
              <a:t> </a:t>
            </a:r>
          </a:p>
          <a:p>
            <a:pPr marL="1257300" lvl="2" indent="-342900"/>
            <a:r>
              <a:rPr lang="es-ES_tradnl" sz="1600" dirty="0"/>
              <a:t>“Tienes mucha iniciativa y aún podrías mejorar si trabajaras más en equipo” </a:t>
            </a:r>
            <a:endParaRPr lang="es-ES" sz="1600" b="1" dirty="0"/>
          </a:p>
          <a:p>
            <a:pPr indent="-342900" algn="just">
              <a:buFontTx/>
              <a:buChar char="•"/>
            </a:pPr>
            <a:endParaRPr lang="es-ES_tradnl" sz="1700" b="1" dirty="0"/>
          </a:p>
          <a:p>
            <a:pPr lvl="0" indent="-342900" algn="just" fontAlgn="base">
              <a:buFontTx/>
              <a:buChar char="•"/>
            </a:pPr>
            <a:r>
              <a:rPr lang="es-ES_tradnl" sz="1700" b="1" dirty="0"/>
              <a:t>Cuando tú haces esto, yo me siento… </a:t>
            </a:r>
          </a:p>
          <a:p>
            <a:pPr marL="1257300" lvl="2" indent="-342900" fontAlgn="base">
              <a:buFontTx/>
              <a:buChar char="-"/>
            </a:pPr>
            <a:r>
              <a:rPr lang="es-ES_tradnl" sz="1600" dirty="0"/>
              <a:t>“Es que tú siempre te estás quejando de mi amigo”. </a:t>
            </a:r>
          </a:p>
          <a:p>
            <a:pPr marL="1257300" lvl="2" indent="-342900" fontAlgn="base">
              <a:buFontTx/>
              <a:buChar char="-"/>
            </a:pPr>
            <a:r>
              <a:rPr lang="es-ES_tradnl" sz="1600" dirty="0"/>
              <a:t>“Cuando tú te quejas de mi amigo, me haces sentirme mal </a:t>
            </a:r>
          </a:p>
          <a:p>
            <a:pPr lvl="2" fontAlgn="base"/>
            <a:r>
              <a:rPr lang="es-ES_tradnl" sz="1600" dirty="0"/>
              <a:t>por lo que te pido que no lo hagas”.</a:t>
            </a:r>
          </a:p>
          <a:p>
            <a:pPr marL="1257300" lvl="2" indent="-342900" fontAlgn="base">
              <a:buFontTx/>
              <a:buChar char="-"/>
            </a:pPr>
            <a:r>
              <a:rPr lang="es-ES_tradnl" sz="1600" dirty="0"/>
              <a:t>“llegas tarde” vs “eres impuntual”. </a:t>
            </a:r>
          </a:p>
          <a:p>
            <a:pPr marL="1257300" lvl="2" indent="-342900" fontAlgn="base"/>
            <a:endParaRPr lang="es-ES_tradnl" sz="1600" b="1" dirty="0"/>
          </a:p>
          <a:p>
            <a:pPr indent="-342900" algn="just" fontAlgn="base">
              <a:buFontTx/>
              <a:buChar char="•"/>
            </a:pPr>
            <a:r>
              <a:rPr lang="es-ES_tradnl" sz="1700" b="1" dirty="0"/>
              <a:t>Rueda de </a:t>
            </a:r>
            <a:r>
              <a:rPr lang="es-ES_tradnl" sz="1700" b="1" dirty="0" err="1"/>
              <a:t>Feedback</a:t>
            </a:r>
            <a:endParaRPr lang="es-ES_tradnl" sz="1700" b="1" dirty="0"/>
          </a:p>
          <a:p>
            <a:pPr indent="-342900" algn="just" fontAlgn="base">
              <a:buFontTx/>
              <a:buChar char="•"/>
            </a:pPr>
            <a:endParaRPr lang="es-ES_tradnl" sz="1700" b="1" dirty="0"/>
          </a:p>
          <a:p>
            <a:pPr indent="-342900" algn="just" fontAlgn="base">
              <a:buFontTx/>
              <a:buChar char="•"/>
            </a:pPr>
            <a:r>
              <a:rPr lang="es-ES_tradnl" sz="1700" b="1" dirty="0" err="1"/>
              <a:t>Feedforward</a:t>
            </a:r>
            <a:r>
              <a:rPr lang="es-ES_tradnl" sz="1700" b="1" dirty="0"/>
              <a:t>	</a:t>
            </a:r>
          </a:p>
          <a:p>
            <a:pPr marL="1257300" lvl="2" indent="-342900" fontAlgn="base">
              <a:buFontTx/>
              <a:buChar char="-"/>
            </a:pPr>
            <a:endParaRPr lang="es-ES_tradnl" sz="1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CAE2523-00E1-4266-A3B0-57717AB80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1124744"/>
            <a:ext cx="1296144" cy="13291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77F8ED-C1D7-4102-8A78-AA1CBA489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839" y="4221088"/>
            <a:ext cx="1112521" cy="142281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Técnicas de Feedback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63393"/>
            <a:ext cx="7531100" cy="5005967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Feedforward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11B3832-B7AB-456D-90D1-5692E27A47DD}"/>
              </a:ext>
            </a:extLst>
          </p:cNvPr>
          <p:cNvSpPr/>
          <p:nvPr/>
        </p:nvSpPr>
        <p:spPr>
          <a:xfrm>
            <a:off x="1907704" y="1050288"/>
            <a:ext cx="55446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i="1" dirty="0"/>
              <a:t>Epicteto  “Si hablan mal de ti con fundamento, corrígete, pero si es sin fundamento, échate a reír.”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981200"/>
            <a:ext cx="2605350" cy="32004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8215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Cómo dar un buen Feedback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13 CuadroTexto"/>
          <p:cNvSpPr txBox="1"/>
          <p:nvPr/>
        </p:nvSpPr>
        <p:spPr>
          <a:xfrm>
            <a:off x="467544" y="1109057"/>
            <a:ext cx="730485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algn="ctr"/>
            <a:r>
              <a:rPr lang="es-ES" b="1" dirty="0"/>
              <a:t>FEEDBACK EFECTIVO  Y CONSTRUCTIVO I</a:t>
            </a:r>
          </a:p>
          <a:p>
            <a:pPr indent="-342900" algn="just">
              <a:buFontTx/>
              <a:buChar char="•"/>
            </a:pPr>
            <a:endParaRPr lang="es-ES" sz="1700" b="1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Aplicable</a:t>
            </a:r>
          </a:p>
          <a:p>
            <a:pPr lvl="1" indent="-342900" algn="just"/>
            <a:r>
              <a:rPr lang="es-ES" sz="1600" dirty="0"/>
              <a:t>Proporcionar referencias y datos tangibles</a:t>
            </a:r>
          </a:p>
          <a:p>
            <a:pPr lvl="1" indent="-342900" algn="just"/>
            <a:r>
              <a:rPr lang="es-ES" sz="1700" b="1" dirty="0"/>
              <a:t>Ej: </a:t>
            </a:r>
            <a:r>
              <a:rPr lang="es-ES_tradnl" sz="1600" i="1" dirty="0"/>
              <a:t>“No me gusta tu forma de escribir”</a:t>
            </a:r>
            <a:r>
              <a:rPr lang="es-ES_tradnl" sz="1600" dirty="0"/>
              <a:t>, vs </a:t>
            </a:r>
            <a:r>
              <a:rPr lang="es-ES_tradnl" sz="1600" i="1" dirty="0"/>
              <a:t>“Sueles escribir con la letra demasiado pequeña, y me cuesta mucho trabajo leer y comprender lo que escribes”</a:t>
            </a:r>
            <a:r>
              <a:rPr lang="es-ES_tradnl" sz="1600" dirty="0"/>
              <a:t>. </a:t>
            </a:r>
            <a:endParaRPr lang="es-ES" sz="1700" b="1" dirty="0"/>
          </a:p>
          <a:p>
            <a:pPr indent="-342900" algn="just"/>
            <a:endParaRPr lang="es-ES_tradnl" sz="1700" b="1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Oportuno.</a:t>
            </a:r>
          </a:p>
          <a:p>
            <a:pPr lvl="1" indent="-342900" algn="just"/>
            <a:r>
              <a:rPr lang="es-ES" sz="1700" b="1" dirty="0"/>
              <a:t> </a:t>
            </a:r>
            <a:r>
              <a:rPr lang="es-ES" sz="1600" dirty="0"/>
              <a:t>Buscar el momento y canal adecuado, en público o en privado</a:t>
            </a:r>
          </a:p>
          <a:p>
            <a:pPr lvl="1" indent="-342900" algn="just"/>
            <a:r>
              <a:rPr lang="es-ES" sz="1700" b="1" dirty="0"/>
              <a:t>Ej: </a:t>
            </a:r>
            <a:r>
              <a:rPr lang="es-ES_tradnl" sz="1600" i="1" dirty="0"/>
              <a:t>“</a:t>
            </a:r>
            <a:r>
              <a:rPr lang="es-ES" sz="1600" i="1" dirty="0"/>
              <a:t>No lo has hecho bien porque cuando lo expliqué estabas hablando”</a:t>
            </a:r>
            <a:r>
              <a:rPr lang="es-ES" sz="1600" dirty="0"/>
              <a:t>  </a:t>
            </a:r>
          </a:p>
          <a:p>
            <a:pPr lvl="1" indent="-342900" algn="just"/>
            <a:r>
              <a:rPr lang="es-ES" sz="1600" dirty="0"/>
              <a:t>vs </a:t>
            </a:r>
            <a:r>
              <a:rPr lang="es-ES" sz="1600" i="1" dirty="0"/>
              <a:t>“Por favor, deja de hablar y presta atención a mi explicación”</a:t>
            </a:r>
            <a:r>
              <a:rPr lang="es-ES_tradnl" sz="1600" dirty="0"/>
              <a:t>. </a:t>
            </a:r>
            <a:endParaRPr lang="es-ES" sz="1700" b="1" dirty="0"/>
          </a:p>
          <a:p>
            <a:pPr indent="-342900" algn="just"/>
            <a:endParaRPr lang="es-ES_tradnl" sz="1700" b="1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Neutro y descriptivo.</a:t>
            </a:r>
            <a:endParaRPr lang="es-ES_tradnl" sz="1700" b="1" dirty="0"/>
          </a:p>
          <a:p>
            <a:pPr lvl="1" indent="-342900" algn="just"/>
            <a:r>
              <a:rPr lang="es-ES" sz="1600" dirty="0"/>
              <a:t>Evitar toda valoración personal/prejuicios.</a:t>
            </a:r>
          </a:p>
          <a:p>
            <a:r>
              <a:rPr lang="es-ES" sz="1700" b="1" dirty="0"/>
              <a:t>Ej</a:t>
            </a:r>
            <a:r>
              <a:rPr lang="es-ES" sz="1600" b="1" dirty="0"/>
              <a:t>: </a:t>
            </a:r>
            <a:r>
              <a:rPr lang="es-ES" sz="1600" i="1" dirty="0"/>
              <a:t>“Tienes la manía de hablar de forma pedante” </a:t>
            </a:r>
            <a:r>
              <a:rPr lang="es-ES_tradnl" sz="1600" dirty="0" err="1"/>
              <a:t>vs</a:t>
            </a:r>
            <a:r>
              <a:rPr lang="es-ES_tradnl" sz="1600" dirty="0"/>
              <a:t> </a:t>
            </a:r>
            <a:r>
              <a:rPr lang="es-ES" sz="1600" dirty="0"/>
              <a:t> </a:t>
            </a:r>
            <a:r>
              <a:rPr lang="es-ES" sz="1600" i="1" dirty="0"/>
              <a:t>“En esta parte del documento empleas un lenguaje muy especializado; hay que buscar un lenguaje más cercano al cliente”</a:t>
            </a:r>
            <a:r>
              <a:rPr lang="es-ES" sz="1600" dirty="0"/>
              <a:t> </a:t>
            </a:r>
          </a:p>
          <a:p>
            <a:r>
              <a:rPr lang="es-ES" sz="1600" dirty="0"/>
              <a:t>Ve a los hechos. </a:t>
            </a:r>
            <a:r>
              <a:rPr lang="es-ES" sz="1600" i="1" dirty="0"/>
              <a:t>“contra los hechos no valen argumentos”</a:t>
            </a:r>
            <a:r>
              <a:rPr lang="es-ES_tradnl" sz="1600" dirty="0"/>
              <a:t> </a:t>
            </a:r>
            <a:endParaRPr lang="es-ES" sz="1600" dirty="0"/>
          </a:p>
          <a:p>
            <a:r>
              <a:rPr lang="es-ES" sz="1700" b="1" dirty="0"/>
              <a:t>Ej2: </a:t>
            </a:r>
            <a:r>
              <a:rPr lang="es-ES_tradnl" sz="1600" i="1" dirty="0"/>
              <a:t>“</a:t>
            </a:r>
            <a:r>
              <a:rPr lang="es-ES" sz="1600" i="1" dirty="0"/>
              <a:t>Te has equivocado; seguro que ha sido porque...”</a:t>
            </a:r>
            <a:r>
              <a:rPr lang="es-ES" sz="1600" dirty="0"/>
              <a:t> (feedback interpretativo);</a:t>
            </a:r>
            <a:endParaRPr lang="es-ES_tradnl" sz="1600" dirty="0"/>
          </a:p>
          <a:p>
            <a:r>
              <a:rPr lang="es-ES" sz="1600" dirty="0"/>
              <a:t>Vs </a:t>
            </a:r>
            <a:r>
              <a:rPr lang="es-ES" sz="1600" i="1" dirty="0"/>
              <a:t>“En el proceso has cometido este error; ¿tienes alguna duda sobre el modelo?”</a:t>
            </a:r>
            <a:r>
              <a:rPr lang="es-ES" sz="1600" dirty="0"/>
              <a:t>.</a:t>
            </a:r>
            <a:endParaRPr lang="es-ES" sz="1700" b="1" dirty="0"/>
          </a:p>
          <a:p>
            <a:pPr indent="-342900" algn="just"/>
            <a:endParaRPr lang="es-ES_tradnl" sz="17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Cómo dar un buen Feedback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13 CuadroTexto"/>
          <p:cNvSpPr txBox="1"/>
          <p:nvPr/>
        </p:nvSpPr>
        <p:spPr>
          <a:xfrm>
            <a:off x="467544" y="1109057"/>
            <a:ext cx="7304856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s-ES" b="1" dirty="0"/>
              <a:t>FEEDBACK EFECTIVO  Y CONSTRUCTIVO II</a:t>
            </a:r>
          </a:p>
          <a:p>
            <a:pPr indent="-342900" algn="just"/>
            <a:endParaRPr lang="es-ES_tradnl" sz="1700" b="1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Solicitado</a:t>
            </a:r>
          </a:p>
          <a:p>
            <a:pPr lvl="1" indent="-342900" algn="just"/>
            <a:r>
              <a:rPr lang="es-ES" sz="1600" dirty="0"/>
              <a:t>Demandado por el interesado.</a:t>
            </a:r>
          </a:p>
          <a:p>
            <a:pPr lvl="1" indent="-342900" algn="just"/>
            <a:r>
              <a:rPr lang="es-ES" sz="1600" dirty="0"/>
              <a:t>Para ampliar o validar el mensaje enviado.</a:t>
            </a:r>
          </a:p>
          <a:p>
            <a:pPr lvl="1" indent="-342900" algn="just"/>
            <a:r>
              <a:rPr lang="es-ES" sz="1700" b="1" dirty="0"/>
              <a:t>Ej: </a:t>
            </a:r>
            <a:r>
              <a:rPr lang="es-ES_tradnl" sz="1600" i="1" dirty="0"/>
              <a:t>“¿Conoces algún caso parecido?”</a:t>
            </a:r>
          </a:p>
          <a:p>
            <a:pPr lvl="1" indent="-342900" algn="just"/>
            <a:endParaRPr lang="es-ES_tradnl" sz="1600" i="1" dirty="0"/>
          </a:p>
          <a:p>
            <a:pPr indent="-342900" algn="just"/>
            <a:endParaRPr lang="es-ES_tradnl" sz="1700" b="1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Objetivo.</a:t>
            </a:r>
          </a:p>
          <a:p>
            <a:pPr lvl="1" indent="-342900" algn="just"/>
            <a:r>
              <a:rPr lang="es-ES" sz="1700" b="1" dirty="0"/>
              <a:t> </a:t>
            </a:r>
            <a:r>
              <a:rPr lang="es-ES" sz="1600" dirty="0"/>
              <a:t>Céntrarse en la solución del problema.</a:t>
            </a:r>
          </a:p>
          <a:p>
            <a:pPr lvl="1" indent="-342900" algn="just"/>
            <a:r>
              <a:rPr lang="es-ES" sz="1700" b="1" dirty="0"/>
              <a:t>Ej: </a:t>
            </a:r>
            <a:r>
              <a:rPr lang="es-ES" sz="1600" i="1" dirty="0"/>
              <a:t>“Quizás sea mejor que llamemos a Juan para que resuelva ese problema... Él es un monstruo para estas cosas...”</a:t>
            </a:r>
            <a:r>
              <a:rPr lang="es-ES" sz="1600" dirty="0"/>
              <a:t> vs </a:t>
            </a:r>
            <a:r>
              <a:rPr lang="es-ES" sz="1600" i="1" dirty="0"/>
              <a:t>“Este problema se resuelve configurando y reiniciando el servidor; tú mismo puedes hacerlo perfectamente”</a:t>
            </a:r>
            <a:r>
              <a:rPr lang="es-ES" sz="1600" dirty="0"/>
              <a:t>.</a:t>
            </a:r>
          </a:p>
          <a:p>
            <a:pPr lvl="1" indent="-342900" algn="just"/>
            <a:endParaRPr lang="es-ES" sz="1600" dirty="0"/>
          </a:p>
          <a:p>
            <a:pPr lvl="1" indent="-342900" algn="just"/>
            <a:endParaRPr lang="es-ES" sz="1600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Directo y Personal</a:t>
            </a:r>
          </a:p>
          <a:p>
            <a:pPr lvl="1" indent="-342900" algn="just"/>
            <a:r>
              <a:rPr lang="es-ES" sz="1600" dirty="0"/>
              <a:t>Siempre a la persona a la que se le quiere notificar, sobretodo  el Feedback negativo.</a:t>
            </a:r>
          </a:p>
          <a:p>
            <a:pPr lvl="1" indent="-342900" algn="just"/>
            <a:r>
              <a:rPr lang="es-ES" sz="1700" b="1" dirty="0"/>
              <a:t>Ej: </a:t>
            </a:r>
            <a:r>
              <a:rPr lang="es-ES" sz="1600" i="1" dirty="0"/>
              <a:t>“Dile a Juan que su programa está repleto de errores y que no funciona”</a:t>
            </a:r>
            <a:r>
              <a:rPr lang="es-ES" sz="1600" dirty="0"/>
              <a:t>, vs </a:t>
            </a:r>
            <a:r>
              <a:rPr lang="es-ES" sz="1600" i="1" dirty="0"/>
              <a:t>“oye Juan, he detectado varios errores al ejecutar tu programa, ¿puedes revisarlo cuando tengas un momento?”</a:t>
            </a:r>
            <a:r>
              <a:rPr lang="es-ES_tradnl" sz="1600" dirty="0"/>
              <a:t> </a:t>
            </a:r>
            <a:endParaRPr lang="es-ES_tradnl" sz="1600" i="1" dirty="0"/>
          </a:p>
          <a:p>
            <a:pPr lvl="1" indent="-342900" algn="just"/>
            <a:r>
              <a:rPr lang="es-ES_tradnl" sz="1600" dirty="0"/>
              <a:t> </a:t>
            </a:r>
            <a:endParaRPr lang="es-ES_tradnl" sz="1700" b="1" dirty="0"/>
          </a:p>
          <a:p>
            <a:pPr marL="800100" lvl="1" indent="-342900">
              <a:buFontTx/>
              <a:buAutoNum type="alphaLcParenR"/>
            </a:pPr>
            <a:endParaRPr lang="es-ES_tradnl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352800"/>
            <a:ext cx="5254508" cy="356781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Cómo dar un buen Feedback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13 CuadroTexto"/>
          <p:cNvSpPr txBox="1"/>
          <p:nvPr/>
        </p:nvSpPr>
        <p:spPr>
          <a:xfrm>
            <a:off x="467544" y="1109057"/>
            <a:ext cx="730485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s-ES" b="1" dirty="0"/>
              <a:t>FEEDBACK EFECTIVO  Y CONSTRUCTIVO III</a:t>
            </a:r>
          </a:p>
          <a:p>
            <a:pPr marL="342900" indent="-342900" algn="ctr"/>
            <a:endParaRPr lang="es-ES_tradnl" sz="1700" b="1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Específico</a:t>
            </a:r>
          </a:p>
          <a:p>
            <a:pPr lvl="1" indent="-342900" algn="just"/>
            <a:r>
              <a:rPr lang="es-ES" sz="1600" dirty="0"/>
              <a:t>Concreto, preciso para evitar ambigüedades.</a:t>
            </a:r>
          </a:p>
          <a:p>
            <a:pPr lvl="1" indent="-342900" algn="just"/>
            <a:r>
              <a:rPr lang="es-ES" sz="1700" b="1" dirty="0"/>
              <a:t>Ej: </a:t>
            </a:r>
            <a:r>
              <a:rPr lang="es-ES_tradnl" sz="1600" i="1" dirty="0"/>
              <a:t>“Te considero una persona poco comunicativa” </a:t>
            </a:r>
            <a:r>
              <a:rPr lang="es-ES_tradnl" sz="1600" i="1" dirty="0" err="1"/>
              <a:t>vs</a:t>
            </a:r>
            <a:r>
              <a:rPr lang="es-ES_tradnl" sz="1600" i="1" dirty="0"/>
              <a:t> </a:t>
            </a:r>
            <a:r>
              <a:rPr lang="es-ES" sz="1600" i="1" dirty="0"/>
              <a:t>“En nuestras reuniones permaneces callado; no nos transmites tu opinión sobre los temas que debatimos. De hecho en la última reunión podrías habernos ayudado a tomar una decisión mejor, lo cual habría hecho que mejorara nuestro proyecto”</a:t>
            </a:r>
            <a:r>
              <a:rPr lang="es-ES_tradnl" sz="1600" dirty="0"/>
              <a:t> </a:t>
            </a:r>
            <a:endParaRPr lang="es-ES_tradnl" sz="1600" i="1" dirty="0"/>
          </a:p>
          <a:p>
            <a:pPr indent="-342900" algn="just"/>
            <a:r>
              <a:rPr lang="es-ES_tradnl" sz="1700" b="1" dirty="0"/>
              <a:t>  Ej2: </a:t>
            </a:r>
            <a:r>
              <a:rPr lang="es-ES_tradnl" sz="1600" i="1" dirty="0"/>
              <a:t>“El otro día en la cena del grupo no paraste de ver el móvil, no participaste en las conversaciones y eché de menos que estuvieras más presente” </a:t>
            </a:r>
          </a:p>
          <a:p>
            <a:pPr indent="-342900" algn="just"/>
            <a:endParaRPr lang="es-ES_tradnl" sz="1600" i="1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Comprobado</a:t>
            </a:r>
          </a:p>
          <a:p>
            <a:pPr lvl="1" indent="-342900" algn="just"/>
            <a:r>
              <a:rPr lang="es-ES" sz="1700" b="1" dirty="0"/>
              <a:t> </a:t>
            </a:r>
            <a:r>
              <a:rPr lang="es-ES" sz="1600" dirty="0"/>
              <a:t>Verificado para garantizar una buena comunicación.</a:t>
            </a:r>
          </a:p>
          <a:p>
            <a:pPr lvl="1" indent="-342900" algn="just"/>
            <a:r>
              <a:rPr lang="es-ES" sz="1700" b="1" dirty="0"/>
              <a:t>Ej: </a:t>
            </a:r>
            <a:r>
              <a:rPr lang="es-ES" sz="1600" i="1" dirty="0"/>
              <a:t>“¿Puedes buscar en google maps la dirección que te acabo de decir?”</a:t>
            </a:r>
            <a:r>
              <a:rPr lang="es-ES" sz="1600" dirty="0"/>
              <a:t>,</a:t>
            </a:r>
          </a:p>
          <a:p>
            <a:pPr lvl="1" indent="-342900" algn="just"/>
            <a:r>
              <a:rPr lang="es-ES" sz="1600" dirty="0"/>
              <a:t>ó </a:t>
            </a:r>
            <a:r>
              <a:rPr lang="es-ES" sz="1600" i="1" dirty="0"/>
              <a:t>“¿Puedes confeccionar un diagrama de clases que modele los datos del </a:t>
            </a:r>
          </a:p>
          <a:p>
            <a:pPr lvl="1" indent="-342900" algn="just"/>
            <a:r>
              <a:rPr lang="es-ES" sz="1600" i="1" dirty="0"/>
              <a:t>problema que acabo de describirte?”</a:t>
            </a:r>
            <a:r>
              <a:rPr lang="es-ES" sz="1600" dirty="0"/>
              <a:t>.</a:t>
            </a:r>
          </a:p>
          <a:p>
            <a:pPr lvl="1" indent="-342900" algn="just"/>
            <a:endParaRPr lang="es-ES" sz="1600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Agradecido</a:t>
            </a:r>
          </a:p>
          <a:p>
            <a:pPr lvl="1" indent="-342900" algn="just"/>
            <a:r>
              <a:rPr lang="es-ES" sz="1700" b="1" dirty="0"/>
              <a:t> </a:t>
            </a:r>
            <a:r>
              <a:rPr lang="es-ES" sz="1600" dirty="0"/>
              <a:t>Recíbelo, y entrégalo como si fuera un regalo.</a:t>
            </a:r>
          </a:p>
          <a:p>
            <a:pPr lvl="1" indent="-342900" algn="just"/>
            <a:endParaRPr lang="es-ES" sz="1600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Educado</a:t>
            </a:r>
          </a:p>
          <a:p>
            <a:pPr lvl="1" indent="-342900" algn="just"/>
            <a:r>
              <a:rPr lang="es-ES" sz="1700" b="1" dirty="0"/>
              <a:t> </a:t>
            </a:r>
            <a:r>
              <a:rPr lang="es-ES" sz="1600" dirty="0"/>
              <a:t>“Gracias, por favor, serías tan amable, si no te importa…”</a:t>
            </a:r>
          </a:p>
          <a:p>
            <a:pPr lvl="1" indent="-342900" algn="just"/>
            <a:r>
              <a:rPr lang="es-ES_tradnl" sz="1600" dirty="0"/>
              <a:t> </a:t>
            </a:r>
            <a:endParaRPr lang="es-ES_tradnl" sz="1700" b="1" dirty="0"/>
          </a:p>
          <a:p>
            <a:pPr marL="800100" lvl="1" indent="-342900">
              <a:buFontTx/>
              <a:buAutoNum type="alphaLcParenR"/>
            </a:pP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19740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solidFill>
                  <a:srgbClr val="FFC000"/>
                </a:solidFill>
              </a:rPr>
              <a:t>Feedback</a:t>
            </a:r>
            <a:r>
              <a:rPr lang="es-ES" sz="4000" b="1" dirty="0">
                <a:solidFill>
                  <a:srgbClr val="FFC000"/>
                </a:solidFill>
              </a:rPr>
              <a:t> Emocional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51136" cy="445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4"/>
          <p:cNvSpPr>
            <a:spLocks noChangeArrowheads="1"/>
          </p:cNvSpPr>
          <p:nvPr/>
        </p:nvSpPr>
        <p:spPr bwMode="auto">
          <a:xfrm>
            <a:off x="4716016" y="1177588"/>
            <a:ext cx="3744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i="1" dirty="0">
                <a:latin typeface="Georgia" charset="0"/>
              </a:rPr>
              <a:t>  ¿Cómo te sientes? </a:t>
            </a:r>
          </a:p>
        </p:txBody>
      </p:sp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467544" y="1177588"/>
            <a:ext cx="3456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i="1" dirty="0">
                <a:latin typeface="Georgia" charset="0"/>
              </a:rPr>
              <a:t>¿Qué tal estás?                        </a:t>
            </a:r>
          </a:p>
        </p:txBody>
      </p:sp>
      <p:pic>
        <p:nvPicPr>
          <p:cNvPr id="10" name="9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Inteligencia Emocional</a:t>
            </a:r>
          </a:p>
        </p:txBody>
      </p:sp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467544" y="1177588"/>
            <a:ext cx="4392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i="1" dirty="0">
                <a:latin typeface="Georgia" charset="0"/>
              </a:rPr>
              <a:t>Tipos de Cerebros                      </a:t>
            </a:r>
          </a:p>
        </p:txBody>
      </p:sp>
      <p:pic>
        <p:nvPicPr>
          <p:cNvPr id="10" name="Picture 2" descr="http://2.bp.blogspot.com/-b_npa5Ybhho/VeWtLL-7OuI/AAAAAAAAChk/LKzELE4X3GM/s1600/3%2BCereb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279824" cy="4372327"/>
          </a:xfrm>
          <a:prstGeom prst="rect">
            <a:avLst/>
          </a:prstGeom>
          <a:noFill/>
        </p:spPr>
      </p:pic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Inteligencia Emocional</a:t>
            </a:r>
          </a:p>
        </p:txBody>
      </p:sp>
      <p:pic>
        <p:nvPicPr>
          <p:cNvPr id="10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0762" y="1772816"/>
            <a:ext cx="45624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Inteligencia Emocional</a:t>
            </a:r>
          </a:p>
        </p:txBody>
      </p:sp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467544" y="1177588"/>
            <a:ext cx="3456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i="1" dirty="0">
                <a:latin typeface="Georgia" charset="0"/>
              </a:rPr>
              <a:t>Las emociones                        </a:t>
            </a:r>
          </a:p>
        </p:txBody>
      </p:sp>
      <p:pic>
        <p:nvPicPr>
          <p:cNvPr id="10" name="Picture 2" descr="https://cdn-thumbs.disneymoviesanywhere.com/thumbs/729/383/movie-hero_335771203861_chromecast__276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44824"/>
            <a:ext cx="8856984" cy="4320480"/>
          </a:xfrm>
          <a:prstGeom prst="rect">
            <a:avLst/>
          </a:prstGeom>
          <a:noFill/>
        </p:spPr>
      </p:pic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3886200" y="1143000"/>
            <a:ext cx="44302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base"/>
            <a:r>
              <a:rPr lang="es-ES_tradnl" sz="1700" i="1" dirty="0"/>
              <a:t>Olvidamos las palabras pero no cómo nos han hecho sentir las personas que las dijeron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Hoja de Ruta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67544" y="1124744"/>
            <a:ext cx="777686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b="1" dirty="0"/>
              <a:t>1.- Introducción.</a:t>
            </a:r>
            <a:r>
              <a:rPr lang="es-ES" dirty="0"/>
              <a:t>  Presentación</a:t>
            </a:r>
          </a:p>
          <a:p>
            <a:r>
              <a:rPr lang="es-ES" dirty="0"/>
              <a:t> </a:t>
            </a:r>
          </a:p>
          <a:p>
            <a:pPr lvl="0"/>
            <a:r>
              <a:rPr lang="es-ES" b="1" dirty="0"/>
              <a:t>2.- Comunicación. </a:t>
            </a:r>
            <a:r>
              <a:rPr lang="es-ES" dirty="0"/>
              <a:t>La clave</a:t>
            </a:r>
            <a:endParaRPr lang="es-ES" sz="1500" dirty="0"/>
          </a:p>
          <a:p>
            <a:endParaRPr lang="es-ES" dirty="0"/>
          </a:p>
          <a:p>
            <a:r>
              <a:rPr lang="es-ES" b="1" dirty="0"/>
              <a:t>3.- Feedback o Retroalimentación. </a:t>
            </a:r>
          </a:p>
          <a:p>
            <a:r>
              <a:rPr lang="es-ES" sz="1600" b="1" dirty="0"/>
              <a:t>         </a:t>
            </a:r>
            <a:r>
              <a:rPr lang="es-ES" sz="1600" dirty="0"/>
              <a:t> Tipos de </a:t>
            </a:r>
            <a:r>
              <a:rPr lang="es-ES" sz="1600" dirty="0" err="1"/>
              <a:t>Feedback</a:t>
            </a:r>
            <a:r>
              <a:rPr lang="es-ES" sz="1600" dirty="0"/>
              <a:t>.</a:t>
            </a:r>
          </a:p>
          <a:p>
            <a:r>
              <a:rPr lang="es-ES" sz="1600" dirty="0"/>
              <a:t>          </a:t>
            </a:r>
            <a:r>
              <a:rPr lang="es-ES" sz="1600" dirty="0" err="1"/>
              <a:t>Feedback</a:t>
            </a:r>
            <a:r>
              <a:rPr lang="es-ES" sz="1600" dirty="0"/>
              <a:t> efectivo y constructivo.</a:t>
            </a:r>
          </a:p>
          <a:p>
            <a:r>
              <a:rPr lang="es-ES" sz="1600" dirty="0"/>
              <a:t>          Técnicas de </a:t>
            </a:r>
            <a:r>
              <a:rPr lang="es-ES" sz="1600" dirty="0" err="1"/>
              <a:t>feedback</a:t>
            </a:r>
            <a:r>
              <a:rPr lang="es-ES" sz="1600" dirty="0"/>
              <a:t> </a:t>
            </a:r>
          </a:p>
          <a:p>
            <a:endParaRPr lang="es-ES" b="1" dirty="0"/>
          </a:p>
          <a:p>
            <a:r>
              <a:rPr lang="es-ES" b="1" dirty="0"/>
              <a:t>4.-Feedback Emocional</a:t>
            </a:r>
          </a:p>
          <a:p>
            <a:r>
              <a:rPr lang="es-ES" sz="1500" dirty="0"/>
              <a:t>           Inteligencia Emocional.</a:t>
            </a:r>
          </a:p>
          <a:p>
            <a:endParaRPr lang="es-ES" b="1" dirty="0"/>
          </a:p>
          <a:p>
            <a:r>
              <a:rPr lang="es-ES" b="1" dirty="0"/>
              <a:t>5.- Equipos de Trabajo.</a:t>
            </a:r>
          </a:p>
          <a:p>
            <a:r>
              <a:rPr lang="es-ES" b="1" dirty="0"/>
              <a:t>         </a:t>
            </a:r>
            <a:r>
              <a:rPr lang="es-ES" sz="1500" dirty="0"/>
              <a:t>Equipo vs Grupo.</a:t>
            </a:r>
          </a:p>
          <a:p>
            <a:r>
              <a:rPr lang="es-ES" sz="1500" dirty="0"/>
              <a:t>           Disfunciones de los Equipos.</a:t>
            </a:r>
          </a:p>
          <a:p>
            <a:r>
              <a:rPr lang="es-ES" dirty="0"/>
              <a:t>    </a:t>
            </a:r>
            <a:endParaRPr lang="es-ES" b="1" dirty="0"/>
          </a:p>
          <a:p>
            <a:pPr lvl="0"/>
            <a:r>
              <a:rPr lang="es-ES" b="1" dirty="0"/>
              <a:t>6.- Herramientas para dar feeback</a:t>
            </a:r>
          </a:p>
          <a:p>
            <a:pPr lvl="1"/>
            <a:r>
              <a:rPr lang="es-ES" sz="1500" dirty="0"/>
              <a:t>Motivación.</a:t>
            </a:r>
          </a:p>
          <a:p>
            <a:pPr lvl="1"/>
            <a:r>
              <a:rPr lang="es-ES" sz="1500" dirty="0"/>
              <a:t>Comedia.</a:t>
            </a:r>
          </a:p>
          <a:p>
            <a:pPr lvl="1"/>
            <a:r>
              <a:rPr lang="es-ES" sz="1500" dirty="0"/>
              <a:t>Toxinas en la comunicación.</a:t>
            </a:r>
          </a:p>
          <a:p>
            <a:pPr lvl="1"/>
            <a:r>
              <a:rPr lang="es-ES" sz="1500" dirty="0"/>
              <a:t>Estatus – Arquetipos. </a:t>
            </a:r>
          </a:p>
        </p:txBody>
      </p:sp>
      <p:pic>
        <p:nvPicPr>
          <p:cNvPr id="3076" name="Picture 4" descr="http://emprendedorenred.com/wp-content/uploads/2010/11/brujula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7" y="1341958"/>
            <a:ext cx="2596999" cy="2519090"/>
          </a:xfrm>
          <a:prstGeom prst="rect">
            <a:avLst/>
          </a:prstGeom>
          <a:noFill/>
        </p:spPr>
      </p:pic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Inteligencia Emocional</a:t>
            </a:r>
          </a:p>
        </p:txBody>
      </p:sp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467544" y="1124744"/>
            <a:ext cx="3456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i="1" dirty="0">
                <a:latin typeface="Georgia" charset="0"/>
              </a:rPr>
              <a:t>Las emociones                       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7554" y="2943949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539552" y="1935837"/>
            <a:ext cx="32484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El Miedo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La Sorpresa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La Ira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La Tristeza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La Vergüenza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El Asco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  <a:hlinkClick r:id="rId3" action="ppaction://hlinkfile"/>
              </a:rPr>
              <a:t>La Alegría</a:t>
            </a: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endParaRPr lang="es-ES" dirty="0"/>
          </a:p>
          <a:p>
            <a:endParaRPr lang="es-E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700808"/>
            <a:ext cx="3127623" cy="13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700808"/>
            <a:ext cx="204587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1700808"/>
            <a:ext cx="1448235" cy="145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2748" y="3159973"/>
            <a:ext cx="2205236" cy="180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29770" y="3375997"/>
            <a:ext cx="2235798" cy="275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2245" y="4783365"/>
            <a:ext cx="28098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 descr="Macintosh HD:Users:luismiguelguerraabril:Documents:holp:01_holp visual:2016_09_21_el arte de ser profesional:01sobre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solidFill>
                  <a:srgbClr val="FFC000"/>
                </a:solidFill>
              </a:rPr>
              <a:t>Feedback</a:t>
            </a:r>
            <a:r>
              <a:rPr lang="es-ES" sz="4000" b="1" dirty="0">
                <a:solidFill>
                  <a:srgbClr val="FFC000"/>
                </a:solidFill>
              </a:rPr>
              <a:t> de Equipo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342215" cy="272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0328"/>
            <a:ext cx="4006416" cy="266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37" y="4077072"/>
            <a:ext cx="26574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39319"/>
            <a:ext cx="22764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211960" y="4797152"/>
            <a:ext cx="5500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/>
              <a:t>vs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05927"/>
            <a:ext cx="4968552" cy="283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95536" y="980728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intentas solucionar problemas complejos en que nadie conoce la respuesta (si es que existe). Si la respuesta es sencilla no necesitas un equipo.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no está claro el procedimiento a seguir, es necesario compartir el problema con los demás.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existe la necesidad de que diferentes personas trabajen juntas en una tarea determinada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se producen cambios rápidos.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i="1" dirty="0"/>
              <a:t>NOTA:</a:t>
            </a:r>
          </a:p>
          <a:p>
            <a:pPr algn="just"/>
            <a:r>
              <a:rPr lang="es-ES" i="1" dirty="0"/>
              <a:t>Si no reúnes estos criterios, no necesitas un equipo</a:t>
            </a:r>
            <a:r>
              <a:rPr lang="es-ES" b="1" i="1" dirty="0"/>
              <a:t>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¿Cuándo necesitas un equipo?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297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Disfunciones de Equipo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7544" y="1109057"/>
            <a:ext cx="78488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romanLcPeriod"/>
            </a:pPr>
            <a:r>
              <a:rPr lang="es-ES" b="1" dirty="0"/>
              <a:t>Falta de Confianza</a:t>
            </a:r>
          </a:p>
          <a:p>
            <a:pPr marL="800100" lvl="1" indent="-342900">
              <a:buAutoNum type="romanLcPeriod"/>
            </a:pPr>
            <a:r>
              <a:rPr lang="es-ES" b="1" dirty="0"/>
              <a:t>Se acepta el error. La gente puede equivocarse.</a:t>
            </a:r>
          </a:p>
          <a:p>
            <a:pPr marL="800100" lvl="1" indent="-342900">
              <a:buAutoNum type="romanLcPeriod"/>
            </a:pPr>
            <a:r>
              <a:rPr lang="es-ES" b="1" dirty="0"/>
              <a:t>Sin miedo a equivocarse.</a:t>
            </a:r>
          </a:p>
          <a:p>
            <a:pPr marL="800100" lvl="1" indent="-342900">
              <a:buAutoNum type="romanLcPeriod"/>
            </a:pPr>
            <a:r>
              <a:rPr lang="es-ES" b="1" dirty="0"/>
              <a:t>Cultura del error</a:t>
            </a:r>
          </a:p>
          <a:p>
            <a:pPr marL="800100" lvl="1" indent="-342900"/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Falta de Conflicto</a:t>
            </a:r>
          </a:p>
          <a:p>
            <a:pPr marL="800100" lvl="1" indent="-342900">
              <a:buAutoNum type="romanLcPeriod"/>
            </a:pPr>
            <a:r>
              <a:rPr lang="es-ES" b="1" dirty="0"/>
              <a:t>Desde armonía artificial hasta el ataque personal.</a:t>
            </a:r>
          </a:p>
          <a:p>
            <a:pPr marL="800100" lvl="1" indent="-342900">
              <a:buAutoNum type="romanLcPeriod"/>
            </a:pPr>
            <a:r>
              <a:rPr lang="es-ES" b="1" dirty="0"/>
              <a:t>Si no sabes entre todos te echamos una mano/ si no puedes/ si no quieres.</a:t>
            </a:r>
          </a:p>
          <a:p>
            <a:pPr marL="800100" lvl="1" indent="-342900">
              <a:buAutoNum type="romanLcPeriod"/>
            </a:pPr>
            <a:r>
              <a:rPr lang="es-ES" b="1" dirty="0"/>
              <a:t>Gestión del conflicto. Grados del conflicto.</a:t>
            </a:r>
          </a:p>
          <a:p>
            <a:pPr marL="800100" lvl="1" indent="-342900">
              <a:buAutoNum type="romanLcPeriod"/>
            </a:pPr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Falta de Compromiso</a:t>
            </a:r>
          </a:p>
          <a:p>
            <a:pPr marL="800100" lvl="1" indent="-342900">
              <a:buAutoNum type="romanLcPeriod"/>
            </a:pPr>
            <a:r>
              <a:rPr lang="es-ES" b="1" dirty="0"/>
              <a:t>¿Como actúas ante un cambio?</a:t>
            </a:r>
          </a:p>
          <a:p>
            <a:pPr marL="800100" lvl="1" indent="-342900">
              <a:buAutoNum type="romanLcPeriod"/>
            </a:pPr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Falta de Responsabilidad</a:t>
            </a:r>
          </a:p>
          <a:p>
            <a:pPr marL="342900" lvl="0" indent="-342900">
              <a:buAutoNum type="romanLcPeriod"/>
            </a:pPr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Falta de Orientación a Resultados</a:t>
            </a:r>
          </a:p>
          <a:p>
            <a:pPr marL="800100" lvl="1" indent="-342900">
              <a:buAutoNum type="romanLcPeriod"/>
            </a:pPr>
            <a:r>
              <a:rPr lang="es-ES" b="1" dirty="0"/>
              <a:t>Saber los objetivos sobre los que vas a ser evaluado. 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4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Disfunciones de Equipo</a:t>
            </a: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1115616" y="5301208"/>
            <a:ext cx="245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¿y ahora? </a:t>
            </a:r>
          </a:p>
          <a:p>
            <a:r>
              <a:rPr lang="es-ES" dirty="0">
                <a:solidFill>
                  <a:schemeClr val="bg1"/>
                </a:solidFill>
              </a:rPr>
              <a:t>¿Quién tiene la razón?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75" y="1052736"/>
            <a:ext cx="7077075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423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Resistencia al Cambio</a:t>
            </a:r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 result for no quiero, no puedo, no conozco">
            <a:extLst>
              <a:ext uri="{FF2B5EF4-FFF2-40B4-BE49-F238E27FC236}">
                <a16:creationId xmlns:a16="http://schemas.microsoft.com/office/drawing/2014/main" id="{41A4C4B7-C789-457A-A2AB-2BAA1452F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9319"/>
            <a:ext cx="6542208" cy="491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847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Resistencia al Cambio</a:t>
            </a:r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BC68DBE-5A20-43CA-873D-993C9CD27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39" y="980728"/>
            <a:ext cx="6840760" cy="588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24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Motivación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84" y="1052736"/>
            <a:ext cx="64674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53136"/>
            <a:ext cx="332344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57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Motivación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4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" y="1340768"/>
            <a:ext cx="585767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20" y="1297057"/>
            <a:ext cx="4351676" cy="270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86" y="3148271"/>
            <a:ext cx="3155334" cy="31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45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800475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Motivación ¿Qué te motiva?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1469559"/>
            <a:ext cx="4674666" cy="505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2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Presentación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6715274" cy="554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881" y="2996953"/>
            <a:ext cx="452437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#frases. alimenta tu niño interior: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5241" y="1988840"/>
            <a:ext cx="3990975" cy="4572000"/>
          </a:xfrm>
          <a:prstGeom prst="rect">
            <a:avLst/>
          </a:prstGeom>
          <a:noFill/>
        </p:spPr>
      </p:pic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lasexta.com/clipping/2014/10/05/00249/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88840"/>
            <a:ext cx="6134100" cy="3305175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Comedia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7544" y="1196752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lphaLcParenR"/>
            </a:pPr>
            <a:endParaRPr lang="es-ES" b="1" dirty="0"/>
          </a:p>
          <a:p>
            <a:r>
              <a:rPr lang="es-ES" dirty="0"/>
              <a:t>        “La comedia no está reñida con la seriedad, está reñida con el aburrimiento”</a:t>
            </a:r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r>
              <a:rPr lang="es-ES" b="1" dirty="0"/>
              <a:t>La comedia como herramienta.</a:t>
            </a:r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r>
              <a:rPr lang="es-ES" b="1" dirty="0">
                <a:hlinkClick r:id="rId3" action="ppaction://hlinkfile"/>
              </a:rPr>
              <a:t>Premisa + </a:t>
            </a:r>
            <a:r>
              <a:rPr lang="es-ES" b="1" dirty="0">
                <a:hlinkClick r:id="rId4" action="ppaction://hlinkfile"/>
              </a:rPr>
              <a:t>Remate</a:t>
            </a: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r>
              <a:rPr lang="es-ES" b="1" dirty="0"/>
              <a:t>Herramientas de comedia.</a:t>
            </a:r>
          </a:p>
          <a:p>
            <a:pPr marL="800100" lvl="1" indent="-342900">
              <a:buAutoNum type="alphaLcParenR"/>
            </a:pPr>
            <a:r>
              <a:rPr lang="es-ES" b="1" dirty="0"/>
              <a:t>Exageración</a:t>
            </a:r>
          </a:p>
          <a:p>
            <a:pPr marL="800100" lvl="1" indent="-342900">
              <a:buAutoNum type="alphaLcParenR"/>
            </a:pPr>
            <a:r>
              <a:rPr lang="es-ES" b="1" dirty="0" err="1"/>
              <a:t>Call</a:t>
            </a:r>
            <a:r>
              <a:rPr lang="es-ES" b="1" dirty="0"/>
              <a:t> back</a:t>
            </a:r>
          </a:p>
          <a:p>
            <a:pPr marL="800100" lvl="1" indent="-342900">
              <a:buAutoNum type="alphaLcParenR"/>
            </a:pPr>
            <a:r>
              <a:rPr lang="es-ES" b="1" dirty="0"/>
              <a:t>Regla de tres</a:t>
            </a:r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800100" lvl="1" indent="-342900">
              <a:buAutoNum type="alphaLcParenR"/>
            </a:pPr>
            <a:endParaRPr lang="es-ES" b="1" dirty="0"/>
          </a:p>
          <a:p>
            <a:pPr lvl="0"/>
            <a:endParaRPr lang="es-ES" b="1" dirty="0"/>
          </a:p>
          <a:p>
            <a:pPr lvl="0"/>
            <a:endParaRPr lang="es-ES" b="1" dirty="0"/>
          </a:p>
          <a:p>
            <a:pPr marL="342900" lvl="0" indent="-342900">
              <a:buAutoNum type="alphaLcParenR"/>
            </a:pPr>
            <a:r>
              <a:rPr lang="es-ES" b="1" dirty="0"/>
              <a:t>Trabajar sobre </a:t>
            </a:r>
            <a:r>
              <a:rPr lang="es-ES" b="1" dirty="0">
                <a:hlinkClick r:id="rId5" action="ppaction://hlinkfile"/>
              </a:rPr>
              <a:t>guión</a:t>
            </a:r>
            <a:r>
              <a:rPr lang="es-ES" b="1" dirty="0"/>
              <a:t>. </a:t>
            </a:r>
          </a:p>
        </p:txBody>
      </p:sp>
      <p:sp>
        <p:nvSpPr>
          <p:cNvPr id="6148" name="AutoShape 4" descr="data:image/jpeg;base64,/9j/4AAQSkZJRgABAQAAAQABAAD/2wCEAAkGBxQTEhQUExQWFhQVFRgWFhgYFxcaGBgVFhcYGhgZHBcYHCggGB8lGxgWITEiJSksLi4uFx8zODMsNygtLisBCgoKDg0OGxAQGywkHyQsLCwsLCwsLCwsLCwsLCwsLCwsLCwsLCwsLCwsLCwsLCwsLCwsLCwsLCwsLCwsLCwsLP/AABEIAQwAvAMBEQACEQEDEQH/xAAcAAABBQEBAQAAAAAAAAAAAAAFAgMEBgcBAAj/xABGEAACAQIEAgcFBgMFBwQDAAABAgMAEQQSITEFQQYTIlFhcYEHMpGhwRQjQrHR8FJigjNDcuHxFSSSorK00hZTc4M0k7P/xAAcAQACAwEBAQEAAAAAAAAAAAACAwABBAUGBwj/xAA6EQACAgEDAgMFBgYBAwUAAAAAAQIRAwQSITFBBRNRBiIyYXEUNYGhscEjQpHR4fBSFSSCJTNTYnL/2gAMAwEAAhEDEQA/AK4kdZTyjY+kdC2Lch5Y6GwXIfw+FzsFGl7m52AAJJ08AaidlwW6VEk8IkIzKMyWBzXAGouN9dqun2GeTNq1yvUjz4VkYqwsRuPMX5eBoW6FSTi6Y0YqllWIaOrsvcPYXhxkDWIBFgAb9olXawsNNEbfwo48jscXPoJxHBpUVmZcoUAnUfiNhoDz+hoqaGPHOKuXANaOomApDRTahn8LOx4E78QxfX9mScLh87BQQL31N7AAEk6eANZVy6Pqk2oRcmSl4XIVDKt0YnK11UNa5PvEHYE+QovLk+gH2rFF1J011HDwWcf3fMD3k3Nra313FV5cvQJa3B03fk/7EAUs20etUJtO2qiUTIeFyOiMoBzsUUDckXv4DQc9/jTFBtGSeqxwm4S4pX/US/DJQCSugBY6qbAbmwP7se6o4SRa1WGTST6/Uh2oRzictVguIkrUAcRJWrsXtJ8cdaGz4a2SEioGwR5Y6ByIkE+GYVWSU5lWVchiLPk1zduxJGtqOFNM0YcacZc0+K7d3f5Fkkgw3aCzgjKN5ZLBl6wO4GdbsSI+8do2BFPuHqdFxw81Lt6/569AJ0khhzKYiCTnzEOXuoIEZJJNmK7jw2FIyuN8GPVwhacPnfN/QDGOl2ZNpK4RDGZkE1ur7Wa5IGisRqCDvbmKODW7kZgjF5Ep9O5YeowSZsrDIzANlmcMbugAyh9UyNI2t7WtetPuLodCtNC6f5v/AGqsWkWCIYSShjfISZ5DnyiMZvfAsWMhB2F9tKu4+od6dppy/P8AyVjj+BgVIOpZWfLlmysW7eVGvrpuzDTTs996GVLoY86xxUdjV9+QBJHSpP3WdD2fd+I4fr+zCPRoQ9epnOWMK7XDFSGCkrYgg3vaw50rFt3cn1TXrL5FYlbtcVfHctE0OCZTfE3Fo8pMz5rqT1zBSSAXUkWPfoKf/D9Tjweti78v1v3VXyX4HMKuELWmlVfvHsExDtHkDQZGLmW4a2c+NjtlFRbO5c1qUrxxb4XLirvm106f73KTMAGYL7uY28rm3yrG+vB6fHbgnLrSsRVBln4Ng8I2HjMhjErGUOWlykWDdVp1gtrl/Cb94rTCMHFX1OHq82rhqJLHe1V0V+l9v3JEOGgRIAJYwwiczFcRb7wJJlAtL/GUNgo8zqKKMYpLn8zPkyZpzm3BtWttx7WuvHpfcdx2EwpH3WIS2aJXBxDDMivKJzZmF8wyNYfxaaGrcYvo/QHDk1Kf8TG+jqorq0tvbtyNcTwWBEUxjMXWgdkCYsBrJbLeUZjlEZPvWJIt3VKOKnQenza6WWCnu2//AJr068f2Kfasp6Bo5arAcT1QGgrGlObPgY+q0tsJIdVaEYojeLxCRozubKouTVxi26QcMbk9sVyVz/1nGWARCQTu2lh32rR9mdcm7/p80rbCL9I4AB94pJ3AI0oPJlZnWlyv+US3SCIjsspPgb6fSrWFlfZsndDa9I49SQbDe2th3+I51HgZf2OYXjYMoZSCCLgjYilcpmSUHF0xLJVpi6GnSjTIRcQmlXJ8M7fs7954fr+zI1Zj7Oj1QI6BUKPWqFHQKsDJlhjjum0l6t0OfZ27vyqbWcfJ7R+GY+uZP6W/2IuKxCx+/dR3lTb/AIgLfOjWOT6DMPtB4fm+DKv0FRyBhdSCO8G4oHFrhnVx5Y5Fug7QqqGHqhR6rKZyoVQZQU1s/PyHlFLGoRi8YkSlnYKB3nX0HOijFy6DoQc3UUZ3x3jr4t+rQERkjKvNiL2J+O3lW/HiUFbO7pNH5df8i4dFfZhnCvib9+QfUikz1DbqJ24aaEeZl2g6AYZV0iTnplH5nelNzfcep448JAXGezuJ39xQt/w6EAeI51ayTiXKOGfVFE6X9EZuHNnRi0Lc7bE8mG3rWnHkU+Gc7UaSKVroDejHHDDIqsT1ZNiNTYHY+lTLjUlZydXpVki2upo5FYDz7Q0wokxbIuKHZNE/hZ2vZz7zw/V/oyDSD7Sj1Qh0VCHHmRdXYAeYHzOgpsMTkeZ8Y9oPsj8rBHfPv6L6/wBh7BcRjc5UdCe4MCaa8dHzbxDUa3Uy8zUNv9F9EEgaCjmUIkcbGok+xdtdAFxXhYQGaDskasg90jmQKcnu4kej8I8Zy4ZqLlz2f9xGAxwkB5MNx9azZMexn0/Qa+OqjfRrsS6WdA9UKZ6rBDSCjkfn+I6y6HW1UhyM26UFlksJCwO4uTb4n610MVUd3RJSjdFx9kPAEfPiHF7HInhzY/kKXnl2O5po0txsuEh0pEUNnImLDTUhDkJMA3trVMtSA3G+GJPG8Ugurix+hpV0zRF2qPmzjWBOHxDxsO1G5HmAdD6ixrfF7kc7LCm0X/o/OXiUg3UjY6lT3X5j9Kw5Y0zy+pjtm0EmFKRkkiLix2TRN8HY9nPvPD9f2YOpR9pOioUJkewo4R3Mx63UrBicu/Yh47AiYAHYXOh3I3J9dK2RdHiJRTK5JwZr6DZrD8r05TESxlr4JJMqhXuy20v7wt3Hn5UvJBPlHM1fhkcibxqpfqEZzekpUedcHGVMiib/ADo6DSrkEYgqkisNCGKt4ryJ9D8qk47o0e98G1lPHk9eGFawnvz1Qs9UBoOIKNnwCKHgKg5IzLpVgHilvIb9YSw77DyFhXQxSUlwd7R5IyjSXQ1P2UsBhVA7yfiay537538K/ho0jCtUgBNEsmjYlCCDVUwk0QMQ2hvvSZOjRFGB+1JR9rcjmFPrY/LStmn+Ey6lVImez5W+zsx2LkL5AC/zJpOp+I8z4jXm/gWVhWY5rRExg7Joux1vZ370w/X9mDKWfaToqFAjjOKyuovy+Z/0rZp4+62eU8czPzow7JfqL4fNI5tGjv2TbKL/AIh9DTG4rqciKk+gYwPAcVMwHUuoJ3YWtS5ZEugyONvrwSpYZMNJklXn2DyLDYX8RcetHhmp8dwMsNvK6EHH45Vbfsk793L9+fhROBxvEtGsi82HX9SJOxBqkcWCT4AePmHWNc3DAEeex+lGlwd3w+VY9voHeGz541bnax8xoawZY7ZNH0vw/P52njL5Emlm09UIH0FEz4BEeUVY1FP9okDEQsF7Ck5m7ixUAVq0zXKOx4ZjbUpelF09mCqmDWR9izfAEgADv0pWbnJR6TF/7ZdJ+kMEI+9zRjkSrG/yo0uwDjJvgkYPjcMn9k4k0Pu65fE93dVN0y/LlVsg4vplhFVbuzHQhUVib91gPlRJpojwzixybibMqu0LJGxABt2lB5ldwKCatF41ToxX2t4cpixzDoGHoSPzp+mfuidXy0WLgHD+ow8cZGoFzvqTrfWsuWW6TZ5XXJrUST7OiawpZhaImOHYNX2Ot7Or/wBUw/X9mCqA+zihVgsrnSlSZIVXd9By7WYAa+tbdN8LPJ+0CrNBrujX/ZwmHCdUsZimiBDqSrZrm5OZdG1pW1OVt2c3e1Gkizcd4z9mUsIg4AuxaRUAHm1G5xi6oBY3JXZWOK42LiUBWL7KZLZgFxF205iyVUuHuqi4PjbdmQ8VLB2VxtcOOYPMjkRWyMlJWjPOLi6Z3huM7ORzougP5D5i1DKPdHI1elp+ZD8RnFoC6+eX40MRuibuidwOTK8kV+eYfX6Vm1CtKR7bwHPzLE/qgzWU9KcqFlgSiPgUR5asYiLx3D9ZhZltchQ4/wDrOa3ypmN1JM7fhE1c8b7rj8Ax7PYg2DiXmLnTvzE1WXnIz0cOMaLHPwESRMkk0rKxH42VgAb5QUt5G/KmxlSEy68D/RXg8OHzJEtl8SWOneTqTQwdybYWZtRSJGG4fEsjvkW5JJuLjXT3dquLSZJzlKKjZCXo/AkryopzyMSbM2QXGtlJsL9wHOpklaKx2uDP/aBgUlxmBjINjJlPlnQ2+F6mBtRkFmVuN+oV4gbyNbv+YAB+dIPJeJOMtVNr1IbVRzmiJjvcaodf2d+88P1f6MEUJ9lFCrQLKx0yBLwgb2NvMkWrdpfhZ5T2huWXGl1p/saf7LeieWGKUxgSSOk6zAsHCMqExW2Kkht7+8dKuc90tlHFUNq3X+BovSXo/FjImikGjAjcix9KueNN33RWPK4quzB+B6L2wkWElyNFCFVTl7RCG47TXK+lqj3yVMi2Rdoz32r9GUhj6+JbFSL67gm2tJxNwntH5Hvx7u6MtGIBOmzCxHcf3etxiYuGa7RA7htf8IFBXUVDFtnwFo2H2liOWW/rZfqPhSJq8Z2fDsmzVxf4B2sB7k5ULLAlEfAojy1YxCcZLkjdjqAjEjvGU3FFHlmvSZPLzRl8xXs1xn3IsbhTb1Otvjeiy8Ss9tCnA0ObGBUzHyFtyToAKjlwJjjblSHOESrlJJG9t9qPFVWwM6d0iNJjQsh1BW9jb8N9ifC9C3TGKG6PzJOLlyqbVbYEVzyZ9iZA2PS+vVhm8rKb0KdRY/I1GO59ht2uSTzN/jSzwU5bpOT7jTVQpkPHe41Tsdb2d+88P1/ZggUJ9lFirBBOKwZmmjYDZly+QY6+p18hWrE6W1dzga6HmZFmfRVX9f3Zr3QXpDE2FiA/ugUYcxkuNvKx9aksihPk4Dh5ibRaMHxEzarGyrfRm0v/AE7imLJu5SEyxKHDZNXFi2u9GsnqL8rngo3tGIkwzr3kfLWsrn76NsIe40zBMRw5lLabFte7LrW9S4MDg7I+EN2XzI+VSXQGPUP4B1tN/ErjzNiAPSkzujXpZJZYv5oPVzj6EnZyoWWFKI+BxHlqxiG8fFnidb2upHyo4umHF00wJ7NsYEV430O/kRvTc65s9vpJ3jRbeL9IchBuLr7o31sbt42F/jSVFs0qSSoY4ZxCWTPbtklmJS+lgNwuh1phSp8iuHcfEbNG6oM+9ha9+/maGTdcFuPNsKRcbV0KMdU8b3HKhVguKu0Zzh+JB8bdmIGZgNdDfQAnztTnH3Dl+Jym8DUP9XctJrOeSY2aoFkTHe43751Drezv3nh+v7MD0J9kFirQJY+jPQszwdc84iTM4HZzHKDbcsAO70rTjX8x5jxLVyhemS59fkWXgvQCDCZ3jknZnsxuUANtsoy2HrvR5Me5fQ42LJsf1CmHE6sUbEdxH3S2KsTYXvuAN+e9uVVFNcNjZ7ZLcofmEMJG6p964drntBculzlFrnYWF+dr6bUTVCbTfBSPaBxeNMkdxmY7eelZ1HdLg0qSjHkz5oc2ZSLFpPkYyfnWndwmZnH3mirT4EpJpqAVPo2/zrVPr9TIkTY4lEr5T2XAI7xfkfEEUiT9006eN5Yr1aLHFtY8tK5zPoGK9tPsKqhpYEoj4FEeWrGIcFWglyUXBXXESMoNmd8oHO5Jv4j9fCtm24o9ZpHLHjipdaLNhOAHESJ1mYIpJbXUnkB++YpUm4nQhtlyyy4WbC4Q5YsPOCfeIZ9R9aimFU67AfpLgcI8ZkiR0ktuWbU37id6rfzSLdtXIqmI4kY4zlOp7zrp+etMUORDzUiHwH3iTa5APwYg1eRcA43bLhh5SDY7W0PdWVo5XiPhycXkxrnuh8mgZ5uSa4ZDx3uNU7HV9nfvPD9f2YIFCfZRYqwTXuhiD7DApGlixHfdiRWzFTjR4fxOTeqm19AhxLisUDIJZVVpTlRSQBcAnnvt+VMk65MUIOXCK/xTiOGgxiNiHVM0YWMs1lBRiWHcDZ135GkS+K6Nab8vbfUr/Sv2kRg9ThCHc6GS10X1/F6Vck5K+wuNRddzNuIRuZS8jl2OpY/TuooSVUiskXdsN4XGAtGWtoykf4W5elyL+FC1VoJU1YJ4pEA5y7quU+jt+grdlfEfojHFcy+oNljySZuRIPzv+tImuqHYJqE4yfZljU31GxFc7ofQYNS5XcVVDA+hoj4DFnpsUiC7MB4c/hRKLZrw6bJldQQG4tx26FEBGbQk7252A8PzpsYd2dnS+GPHJSyP8AZw2fq53bXKra6aZSob10v8fKtUfhR0pwlzLsaVwbiC5AQBtmsANLn87nz0+NSQMZNMfxfSQRhRb3jY+BIuD86Ttka4yi+rAnSPjIkTcdnU669559w+dHCHdi8mXsjO+MzI65lax3YW0sd/T9afVGe2yxPwoRJgbW7eFcsPElJN++7sP6aRl6GrHapBbDi4U+GtZWx4mKArca6VTYuenx5FU4pjeNByN5b1RPDPC9Pj1uPJBU0/X5AigPejGOxYjQsfQd5o4QcnRl1eqhp8bnL8PmaF7PumCzdWgFlyBLc1ddwfn6AU5XjnTPG5JLOnPuwn026MNiJsPiksXgbQHuJBJv39kU6e6riBp5QTqXYrftf6NmXCx4gAdZC93tzR8qn4EKfK9Xje3l9wM1T4XYr/AArgatCjga218xWSeR2a4Y1RD6QQ5EZuQW3z/wA6PE+UVlXFgLEYvSO38JB9DWnaY1LoKMpeTNyax9f9dfWib4A7isdEDE1t1sw8dLflYUdNrcgLp0K4FiWK2OoX428O/b5VizQV2j1XhGqyPHtfKQYVgdqz0zvLJFq0Sp5mPMgdw/WnpJHzLS+F4cK5W5+rIwg1q7OkopdAZjB2qYugt9SdwJQ2KuRcGJGt36lWFvEACiV0jVpmnvjLukTeAcYvmh1Dp7w53Ugn9+dNZzXF3R3i0xeVLW07t7KAPhfNUorlA/GRvcCx1exsL6MOfdsalpE2tkPh/R8yzxYfnLIM/csYN3On8gJqlK2PePbEt2NxHW8QmB92ICNANAFO9h/V+VIy3RqlSpLsjuGbKCpOqkikMGyXn18wKFhIicQIyMB4fM1DXopJZ4tiV4UscfWSnS1zqco88uppSbbpHQ1HicuVDhFL6ScWwrqVjOZuRAIUfE1uw4pxds4Wr1nmqm7B/RbiTYfEIynskgN3DuPp+V6dmjuiZMMnGXyPpPgvEetiUnmKXiluQeSNS4Kt7TeMdVgZUOpe0a+T/oAfhU5cqCaSjuA/Q2UNhEJ8fjWTIqk0aYSuKZXfaE57EKal7uwH8KkW8hf8qfgVO2DmtxpFSgwbdXnO1yB4nl+/CtLlzRkUXVj/AAePYHkf0B/KpIFHuLy9W69xU39CR+/KjxOmBkVj/Aytm1GYm577eXrWfVQalx0PR+CTh5bV+9ZMmhJNwSKzpnUyY23YUB1t4UR5Y4xteoiWBcWe1vpbfu5mmoVIndGsaFxcMir2ChhObuY2zEchYk/u1GuEMwLfL8P0ExYUHHNJHfKxvra91JRr/wBSn0Iq5v3S9i32jQ4uFxN2sgzcza1KTYLUb6CMVggqkKNTQsKLQC4ar4eV51y9hbsWF+wWVXt3EBr38KZjYyUU+oIxHFYYWmxBJdndgqKdcq6Lfu0UVUk5OhMppKzU+D41cLgOHuIw7YswCRmtmJmTMWLAdojblT3UElRiV5G3YXTgsK4uWXILLEjBbCwZjJmYLteyD4mq8uKlZXmScVGwfwPjgxeJVWhRcqOwPvadnTUUOPJvlVDJ49kbsncS4MfsuOUhD1iTFNL5QyMBuNLeFFDHstgTybqXoRPucBJgMBFh06qcSIxsLgxoDci3bLG9yTemOVNIpQtOV9DGPaVw+KDiL4XDoI1aSMgAdleuVdAByBY6choLULXVjIyuKRsvCcOsMCRgk5VAudz4mlQSSDlJuRnHtenBSJCe00mbyVAR+bVUF7zYWR3CgdwTEvgUCOFaOcRuBmyuJGOUhVbR9MtwCNBe29LnFZenVDYN46voxPHOLEhiYHjLDLmkAU2B2Av4mlwhz1HTyKuECuIz9gBRYAAHwLb+W1aowp8mebtUgfhpQqkgi9iR8P8AKjoSgdxDE9Zl7xp+VFFASCnRfAiWe9rhBYWuNdRfXXa9K1M2saQ7SKsm5di3ScJsdm9K5287kdZkS6g+J+2f8P1rS1wci+T050qIjYOfD5iGeypqxB3IGovbYXtpremJ10FtX1CXBMKsr9awZYYwWA17WYMV8gclGlXDNWOLUFJdW+Azw/I73KSAh5pMqLHmIL6+86jQqed/jpfEuCp4pQTmmXPCtGVBHXDzjUH17dVtXzMjlK+aPSdUecp8kT/zqbV8y90l6Fc6Qy4dY2VnnQFQWIiiuQGHY7Ug1O9u4GrUUvUcpTUW+P8Ae4Mn4Nh2RjGMQzEWXPGgWw03VydvClv5WJV96LH0X6Rxrg8PBjMNKzYTIImVbgmMZYzYstmtpbUGm+Yn1QnynfusfwnTuT7XJLJh3WFlVAptmyoWIbXS93a421GumtPLUr7FrDapdQhhePYSOVZIMNINGDFVH4rWHvUPmQjykW8c3xJi+GcRRUxfYYfaJJHG1xnFu1rv5UMcvD+YcsTe35EfivTbDRGJ8ThZpMRCCYjHGG7TKQxS7DcXv3CnY8m7quRU8TjdPgyuKZ+I8YXETwSRI8ofRGuqxKMikuQp9xQSLbmjn0Bx9TaesQDd7D+Vf/OgpB22zM+O8MixeMzOvEQqkLm+zRiG17k9Y0m2+vhQ8RjfqFblKuOC0Y7hWFmi6uUSOnIFEuD4feaGkxSXRsfKUn1opHG8BAkbEx8RCxL1cefDKE7N8t3z3y3J1PzrRGPFiXKvQqM87FX11dg2ndlAH5fEVafJJNg9Sdj3EijQtDAU2J5Aa1YNF66EWLs65tZit3tmKtGHBa2hN1/5jWTU8ujTpnSZooiXurLsQ/ezNsG92PkPrWh9BSfJKxMmlUgrIGIXOCpNuyfl/rRx4BSuSRbbBWkiDLYxxLa2l1XQb+NvWjfU1wXCddGwvwnAo2KMTgdqQMMvPP2mHfcZCfJqKKVmfJmn5dr6Gp9cpdo+YQMR/K5YD/pNPOZ8yu9C9HxKHdHVfhnH0pePuOy80wtE4xAmjlh7CsU7Y7Lr3i4Gn7vR9RfToxngMfVYNViGfqxIqLmAzZXYKMx2vYa1S4RJcsGcW4jOeoWXDdUrYmABuuV9RIGtlUfymgk36BRS5pkL2oHs4fzf8loc/RB4OrJHsxP+7y//ADH/APmlTD8JWf4ivYXGqJlF9euUa736wCssX7/4mtx9z8C4dIP/AMzhv/zT/wDazV0DAujJOK4/GmMjwjWDyx50udTbNcAW10U86pvmiKPFi14eoxN7DLkz25ZrgXt+9alE3OiNhOkYfHzYPqyOrQMHv7xIUkZbbAONb99VuuW0J46hvHuG4BExE5AGyFR/CGBvbuuQaqMEpMkptxSAvF+k+NhZw/DHaAZh1sc6OcuoDGMLcAjXw50TbXYkYJ9z5/jwpWEMTysPkKQpW6NUo1GxuXCgIGOt+fgP2abdICuLI8kIHZ1sxB03PcAOepqJ9wJIuXQHCANJbNlWS4DizZurUG45WuflWbO7l+A7Cqj+JfQ1BQdmX4FSHuRYW+tFKSoctJnv4GS8QbkedDaC+x5/+DI5iPWHTskAfG4P0o1JV1JHRahTT2Msk80fWsQIyoVLe7qVKnv8DRb42aoabUbF7r6vsWnoFGk2OaRbDqkJsLZTmugPwJ+JpuNqT4MGsxZMOGMZrr6l1gx2FONkRXviurVHXt2yJdxyy3+8J0118KZauu5heDKsSyOPuvue4ThBHisYQSTIYpLd11YaeqtUSpsGcm4R4KT0n6ezr10UeRGWZ47qCXyK+W4ubA2vrakyzLodPB4ZOVS2tpqy2dD0c8MhWNsr9UwRiMwBzMFYgntcj405crg5mWLjkcZLoyBxXAYtTh3nxKSIuJg7IhCHM0gUHMD/ADHSgal3YUadqK7MJ9LujrYwRhZAmQsdVLXzAdxHdV5IbgMc9o30K4YcMs8JYOVmBuBb3ooztc99THHbwXke6mCm6ItEwleVWCyK1shG8gtrm8aStPUt1jXqfdqg7xtb4vAHulm/7aUVofVGdSSTTO47gHWY2HFF7dShXJlBuTmsc24tmO1XXNkTVEJekCniggDKY/s5XNcf2+cHJ/wX9dKHeroV52O9u5X6E7DcEy4yTE5hZ1sFtqDZVOvd2fnVKFT3Gh5LhtIDI2IxE74afI0WSMmwZWNiSCPA6ehoWnKTpg482OSrh+vyDHDxNGjnFSxtYkhlXKFQAXzXNjrc303pitL3ipyiuVwj5343hWIkEYOUysVAH92SSPzt6VkhL3rY2Wu0+yvMQOnglCoBGWW3aXnrenOSYv7dgX86ITYKXOnYcAEdq21rEG3h9KtNUBLW4G+JovHRvEdWZOulDsZL5yAucZVAOXloLelZ8nM7Q7HrNOoU5r+oe/2rD/7ifGqpl/bdP/zX9SmKKQz6BGIoCqGKJ21UMSO1RdEzhmJCMbyTxgjeA2YkHS/aUEb86OEq6tr6GbU4XNLbGMn/APbp+jJa4jDhy4mxoc7uBGHPL3+tvt40acE7tmZ4dQ4bNmOvTmv6UO/7Rjvf7VxC53OZb2G2vXeJ+JovMX/JgfZc3/xYv6P+xBxhw5DFHxDSHX7xY7Ek6lmDk9+tLezqrNOKOpTSkoKPyv8ALgtUvRuVFwXU4yfq8S6oAGdQgdC9wqvbYNppWny5JLbJ8nDWvxyll8zFG4pvp1d16BCPoXJJLLGcfOVi6s3LOfvGu2xk0KjqyDvdqPyW3W5mZ+KQjBSWGNu/6f0+oLg4Dinx8mEGMnCxqHMhkluUIUiy59yWtvyNBsnv27map6rTx0sc/lRtuqpf2O8W4UqA/ZeJyzTmVEMYnOYszBLnK99NBqDa1HtSfEuTl67Nly6WS8lRtcSSquUE8f0cEMeWfikglyZgjSkAkaiys9zqND30xx9WeVyadRjU8rT+o9huiTkQ9fj5lncExrnYkHLdguZrkhTqRaps9XySOjlS35Hu7cjOD6NTsZ/tOMkSKFirHrHIYZQ2Y5msoysu99z3UKg3dsXDR5G5eZkaS+YE4vwvDwvH1U/WxtclkyllykbWa19fDakTSi1TMWfDixyTjK0/TqPNxJSuU4rHFe667f8A7anmL1Yfnxqt8/yI+GeGM3jlxSHvQIp+UlUpxXRsCMsceYykv6f3F47GLIpDT4t9NFfKVvyuOsPPwq3kTXVl5MsZqnKf5AUxUvcYhtoqJSJYy0VFYSY00dEmEpDRjq7D3HAKxM+8JHaoNI9UCPVCHqhR6oQ9aoQ9ULNd9nMyzYKEPq2GlYDw0bL/AMklvSulglugr7HhfGcbxauW3pJX/f8AMcwuOiXCSYiaTqlnxJkDgFjlWQLFoASbpEnoaJNbbYmeHJLMsWNW4xqvwt/mznFsFP8A7QSbCvGrvhiCJASjhJF0OXUHtqQfCqknvuL7BYcuP7K8WZOlK+Oq4/wO8blSKKKfFpCs6TxlTGb/AN4M2VmAY/d5iR4UTaSuXUxZMrhGflt7K5v0tdewO6X9F3xMpxMUkZTqhe5P4QT2bAggjyockLe5M4mr0jyz82LVUG8RhPtM2DxMbKY4w7HvIdRa3jfe9qKtzUkaZY/NnjyxfC/dDOHnneXEPhmhePrQpWQsO0saAsGW+h22/DQptt7aJGU5Sbg01fRgL2hQRB4soUSFW6wLbbs5b2/qpGppUYfEYQuNdSp5ayWc3aeyVLJtOZam4m0Q1u8UXJXlt9jhSrTF7RpkorBGXjo0yDRSisKyJWU+/o9VBnqhBVQEi4jiEae84HzPwFHHHKXRGXNrcGH45IcgxKP7rA1Tg11GYtTiy/A7HqocctVFirHx189avlANwfWmcsdtfnU5L9xc8fkScOiEXZ2VgdLAnS2+m3Pnyo41XVmXLujKoRi1+CJkGEjZgWldm1t2GNhqbk68he1MjFX1OF45KX2DLDYkq5qr6r0J0MEdlHWPa/aAVrWsT+nxonXSz5coxqtz/MQVsWCFmXe9iLjmSKU21wila4i3R2MEbXB8Lig5XQKO5dDpHzoXfcLnuetUIP4TCNI2VR5nkPOro06bSZM8qgvx7BeToUkg7U0oNrdghR+RI+NOhwju4vCsONe/yyvcW9lFzeKUnwkJzf8AEB+YpyytdjX5ONKkVSf7Rw6URzBim9m17PNo2525rVuMci46nO1nhsJq48MsqsCAQbgi4PeDsay9HR5ecWnTG2FWmLGitGiA2s5+gkeqBHahQP4lM5VhH+H3j3aX/KnY4pP3jh+J69xvHj/FlPkBNdBKjyUpNs7CzqbqSPKqkovhh4suTG7g2H+HccfaRCV5sBqPMc/Sss8Ef5Wd/SeNZLUc0ePUKT8WhXQv8AT+VJWGb7HWyeJ6WHWRa+HdPCUURpGwVETUm4yIUuNBlJDG++59GvLKHDRzsfh+n1VzhkfLb/q75Hf/AFe2dnEKguULdtt093bYaAEcxcc6H7Q+tGj/AKNHalvfF1wu/wDvHoJwvS50REMUbCNVUe8DZUKG9t7qWHhfnUWoaVUFk8GhKTlvfL/exyPphKZEOUWFuzmbKbLKu3/2/wDItEs7b6HM8W8PhpNDlyp20u69WgoelTta8YBF/dYrqVy30Hrba9FLP8j5w9c5dYjGH4xlFuqW/VtETcjsMxbQDY3bfwpXm12KhqK/l7UTo+kzA3Ea+9m1ZiQcmS1+4LU89rsPWsfoQOJ8RM2W6gZRbcnko9B2Rp3k99Lnk3i8uV5KtAnFzNmSKMZpZSQg7gPeY+AuPUipjhfL6Ibo9K8+Tb27hrhHRuK4WTGZpP8A20cWB7yN2O1zTrR6uGLyo1GPCL3hMOVRQTcgWv3ij2gOVs7LMqkKSATsO/41Tsi5QC6XcGixcDRSCx3RhurjYj9PSgc9rtDFC0Y5wrir4aU4TE6ZWyI1tuQU+B0saZPGprfE874j4fy5w69y0MKzpnn2hoiisEE0k/QaPVCyPxLEGOJ3GpUaeewpmKO6SRj12d4MEsi6pDPRTELLG8LGzOGIPebN+tMzxcZKSPGQyeZd9Wd6EdCXxMrB2KxoxBtu3lfYeNOy5+ij1F48HVy6Gw8H6GYSAdiJb8ywuT8aVtcurGb1HoSuIdGcNKhV4UIPgB8xtU8uuURZG+plfTP2fiK8kNzHzH4l/wDIVI52uGR4VL4So4aPIxAOWRRp3MBv50yXvL5HQ0cknw6kvzD+FnzqD+71klGmen0+ZZYKQ7QjxzD+8vn9KKPU4ntJ92Zvov1QYQVbPjUR1RQjojgFUMQuoWF+D8Ha/Wle2y5FvuqX1PgTv6Cmq0qPU+F6fyce6XVhTD9HIY7lAxkJUgs5tHb+FB2Vvz0150x8xo6KnJO2+A2+K6pQPeIFWp0J2b2BpeL4fEEwyKwzdnORoGOwJ/Ce69RTcuqGPC4dH+BEillSR4JTmKAMj/xodBfxGxpWWIeN2Zp7W8ADMkqixaOzH/CdPWxPyrRpXxRm1Ue4U4XiOshikO7IrHzI1rPNVJo8TqIbckl8x4ioZQNSj9Bo6KhAF0ulORFvYM1z5D/MitWlXLZ572gyNYowXdlcw07IysNLG9bHFNUeWUmmmbt7JCWw7SMPeY28awqKWVm+Um8aNCzeFaDLQzicUsYu7Ko8SB+dC5UFGN9AZiJI5lbIysNjYg1myLd0NEPd6mP+0jo/1QWaMW1IYeI5im6aXO1i89/EgD0ex+YlTRZ8dKzt+D655JbJB81jPSDmF99fP6Va6nE9pPuvN9P3QYQVbPjcR5aEekOCqQY7w8hsRHFvcZz/AIQbAep/I02Me50vDdL52Tc+iLbj+O4eBSGlS45ZgTfusNTROXoeojBsYwnSFooJJniMik5kEYu+S2twxGo1Nh4aUWKddQ8unUnUWTI5Fm1BurKCPJh3cqB8sqnBKzrYKOOGVFiT7wdshQCx5EnmR9Kbv2xoVTlPddEHiYN4ifwowJ5/htSpvgfjSt0ZF7TuI3fJfa/7/KtWmXFmTVtXRYOEQ5IIVP4Y0H/KKyTdzbPFal7ssn8x81VmVgSgP0CMY/FiJC5BIFtBvqbUeODnKkZtXqY6bE8klZV+LcTGIZAAVA1ud/HQaVtxY/LTfU8l4l4hHVyikqS9SVwfhYxEypmLKouxAGoBACgd5JAHnUnNxiYYQUpfQ3XhvBVjjVDimiKgdiMoqKOS6i7eZOvhtSoxiu/I6c5enBYMBN/dl85ABzaag7HSjhLmhU48biJxnEYeI9ZMAxB7IIvsL6A71G4305LgpOPAGTpbhJ5RECY5dkYqUN9OzqBmGo0O9x4VU+nKLh8mVP2qzFIA+6lsp8DyI+dKwq8gzK6gZDhsTllDqbEG/h5VulG40zNpsrxZVOL6F5weJEiB15/I8xXLnFxdHvtNqI58anElYX318/oapHM9pPuvN9F+qDSVbPjsUPKKEchYFQJAbhTtJisQFuWa0SW0sFGuvnmp8lUUes8Jgo4F8+S28O6OhWyOqLHlBDmMvmcnYkaoBbfx86uEFI60sqjG4q2TuN8OljjCwN1S66qQ0bE6i77qT4/GpPG49OgvFkjN33/MX0Sx8dhE4Ec40ZbWzHa47770EGi9QpvksWPFh502ZlxMrHHsWERmbZFJ+ArO+WkbItJWYLxORsViwp3kcD0YjX4flXSitkLONqsvWT7GplbbVzLPJS5EGrFUAaE+/kLi+D66MqNxqPMU3FPZKzB4jpftOFwXXt9QNgCnUyRSqesU9nkRpv6EWPga0y3b1KPQ8bs2pwmuUHPZbhzJO/IjKL78z9bVWq7IvSvqzVMF0EjRzI7SSljc55Wtc/yKAKtKSVIpyi3fcOcFwsaOyoLEaEa/XU0GJe+wszewnYlFLWJt3HTc8taZNKxcG6scXAqN9fMD6CiWJLqB5jbKP7T+Hq+EkW29iPA3FIaUJpoernBo+eTEVOo5kfDet92jCo0y1dGJ1y5cwueROt7nYc6waiLuz1ngmaChtvn0LFhffXz+hrMh/tH92Zvp+6DSVGfHYjq1THIcFWWVPo3iupxzHKWyyyaDfVz+tasnwJnr/D2pY4r5GmYjiUocGNSARcgkfC3Os+5p2jpRxxaphCOBWRmYBGkQrJl2dTyYHQm3Pca99NWTjkTJJMqeL4dfEQhJC3V5W6xrZggb3b/iNrjWltq7NLlceVyGeN9KEGbKblACfKrcnJmeOPauSi4jic3EpTholsp7T2P4V1Nz8vhTFj2+8VvT93sWTE8Digji6tVIy3zMozqTYKA2+2YG9Lm3XXqY/FXBaWakvkiE1KPGSQ0RRCwDQn30rWO4lJHISh7N9Fbx15+NbIY4yjyeV1WuzYMzcHxfRg7GSMzGRiLm2i7CnwSXCOJqM882R5JdWXL2NzhZp83clvi9/pS9VxTD0nO5G1cT44sMDPuQNB3sdh8ap5VQawNy5KvDisbC4kjyzZl7aWt2ybsVa+2uxFJhKnaNGSEZKmT8Hh8TPmbEsVRwfulUDKb9k597i3LnRO5dQbjD4SVwbj5DNBK13TS50zDkbeVSGVrhg5cCfvRI/SE9cpQa3YAeZpc5Wy4x2nzxxzBmHESxMe1G7KfRjrXQg7ijnZFUmI4Wl5EsRcEG3frQ5H7pq0ULyxa7M0DCHtr++VcxdT03tE78LzfRfqg2lRnx6I8KochdWEU7pNOcLiVlUXD9phyzDT8gPhWzEt8KO/4ZllHHb6WGsP7QI5P7QWJ09LeA7wNKF4WdiOeIzjulZKkxmy5tr/h0vbl31UcPIUs6qwHhuMSozG5AYC1zuO+/x0opY4tAxzSTHsfxlWXQds6ee/1Iqo42mHLKmqLX7OZ8LFA+SVXnc3lK3uo1AXbbf1JqZW11ESzYMSuckEOIYwyH+UbVlkzzfiGueplS+FdP7kFqpHMY2aIUyuyX3Hw8KpUfeZ7lzErPSPEqxWxOZeVwR8q24ItL5HlPGc8Mkl6oHdYzqQgOg1tsR3+FOqnycNu+gd9ncqrM6E5S4AHmuv60vVL3Ux+jklJo0fifDZ5IkZGDGN75DoCwBy3Pde1Ysb55OkyFwHpVFlvj8dJhpFLBo0hYAZSNAwRi2/yrYsK/lYiWreO4yxq/mO4/ptwzLZMZjpH5ZAQSdbAZ1AGtvjReR6sV/wBRl2hH+gjodw6aZ/tGJZyDn6oOAJAikZc5UC51rPm2p0jTDeo7pdWOe0jjn2bCgRMVkdwFI3Fjcn4Cq08N0zPqJuEb7mN4rFGRy7DUhQfEqoUsfE2ufE10arg5t27Y7wqRhIoQAkkb8rf5UrIk4uzboZzjmioJN33NBwnvr5/SuYup6f2i+6830X6oNpUZ8eiPLVDkLFWiwR0l4YJoibajb0rRhlTPWaPB/wBpH8WZriMIyNqD520N62ppguLRxprCxuT51KLs8cQ1xa5OwtUpF7n2D2J4acLhTNL/AG0gyRg/gz7nztc0hT3z2roupqeN4sTnLq+CydC+GiCE2IOds2bTUZRb4a0jUT3SPJarM8k+nQPGsxmG2qwGNUQoAPexta9tL7Xql1Pvc72vb1KXxLBPE2ZwCp001Hl4V0cc4zVI8Lr9HmwS3ZFwyJ9pyiy8xrTNtvk57dLgYixDI4dTZlNwfEUdJqmApU7RunQfj3XIobQuouPG1wa5co7JUdeE98U+5I6RdHxKf7NXUnMVYDcaBlaxymxIPfTIykuhphPDJVmV10YzwTogFa6RxxHvAzML6HlppTN0mHOelgvdjZbWwwiiAGyi3jr+70rIqRkeR5JW+5gntLx5kxWW/ZRRl8yTc/IVo0kahZh1j99IqwGlamZSbhZUQo4LE65wQPQDvpMlKSaN+DJixSjNN33/AMF/wTXZCNjr8RXNqnR6P2glu8Jyy9Yr9UG0qmfH4jymqHIC9I+MmP7qL+1bS/8AAD9f9adihfLO34Z4f5v8XJ8K7ev+Cw9DMOJMHFfW4589Tr67+tE1Umel3e6hWI6HxSsQxIufD9PzoozaFSimgBxPoAoICM1787fSj81oHyEwhwXofHBZm7TDXUUvJlbH4sKiAuns/ajA/CxOwOtu46czVYO7NGfFHJDZLoyX0UnR4iVjVCrZWyiwJsCCByvfbwNDmTs8Z4ppPs+Xh2mr/wABljSDlsbarFyGzRCyuzyhRc2AG5JtUirPvGXMscdz6ALivFwylVUMvMkH/KtWPDTts874h4rHJBwirRW4QCfdv4VrZ5lcskT8KmUZzGQp2Pl86pZYvhMt45dWi09EuIsAqLbrIxdbfiXuPlWbNDmzZgna2mrdG+lUcgCy9lx30EXXUc+VwWp+JRBc2dbeYp29CfLlZSukfHzM3VQ7Hc9w5n4VlySvk0441wYv0k7eJktrY5B/Rp+tbcHEEYdR72R0QfszW2Pjy/OmWhNMRBhswN2C27+fwqpSrsMw4lNNuVUXXotMzRxljc3Iv4C4FYcySnSOzrcs5+BZXN3xX5otSGlNHzCPIewXR+QjNLaJALktvYC5NuWnfamQwSfXg6+m8Oy5GnLhfmUThOGE8nEMSASsEMrR31OeW8cRPkuY+laIpJfQ9dLGsOKGGP0NE6MYbJEo20FZoeoWX0CUqG9xuDcUQCfqNBSSWYamqab6h2uiE4hbg+VC0Mi6Mz6d4UjI/wDPr8LfWiwPlobkfwteor2acWEOLWJwDFiPu2B2D6mNvj2f6vCtCq6YrV4lkx8roazjeikT6pdD4bfA1JaeL6Hm8vh+GbtcfQrnFejMseqDrFPd7w81/SkSwSj05OVqfDssH7nKAU6lDZgVPcwIPwNBtaOZNSi6aoq/EcLI4KKoAI1Y629KZigl7zPoni3tRg97DiW5dL/sMcO4CoA6y5PcT2T+tPcvQ8jqfEssvgdL8wNxvhnVOWVTYG47rUyLtUzTo9VuXLG5+LsyDlpa17iw5UKwpM6/mNo70Qb/AH2Ej+Ik+Vjf5Vef4GFgf8RGlcW4YHOdN/CsEZUdFxB8PD5D+K4/xE/KjslBvB4QRKT+IilSdhIzSWLJOZHUlRJmO/ultdvWt0JKkjBOLUmz3GopFazI63AYK38LXtbvFudNjHgw5cn8b9gWuDJO3+dSwZZElwXroXwImSKMswzE3ty0J22pMkps5n27Lmn9mU2oS4a7evQ1/hXA4oQMqgsPxtq3x5elMjiijpafR4cC91c+r6le9p2Jn+z9RBE7dabSOuyoPw992OnlfvqT9DraVR3bpHfZdwUR4OVJltJNJ21b+BRZBruPeP8AUakYqqB1WWTmn6B9eGtGpt2lGxGpt4ik+U4ovzlJ88EeTtKCtL6oYuHyMrGed6Fph7kJMRqUEpIi4not9qF30QXy/wAzkWH9IJ9bUeLE7srJqVD3e/6GRcOgePFQqylXSeMEW2KygH5imUzZKUWnXp+x9JZq0nnzpSoSxuSBT7ygnvIB/OqaBcYvloxrMLm/hWdI8WhTqCPCropMg8Tw4aO37tRLqNwz2zsp+BwcUsqQtmAW4ZlF/Xyv30UnJKz2mnSyqP0NC6OdFI4FN0WUXJWQD70X5abjy18KTKe83wxRx8FijwWUAocwPLn8f1pDx90M33wyO+EObMoIPMUFMJNDy4QncVFFlNogYvo2j3B2O9vGiSkuhXutUyPjOjsUqo7syRQoY2bNdmCk2NztYaVoxydHPz6LHKe+T7FR4XhUaVnW/VhmCA72B0JHlTXdcnmfEMyj/Dx9C59GWUYuG25c2/4GqoLkx6BN6iH1/ZmnZqcetGnANUXdHBADUom47hMMFJtpfeokVKd9RGLwYsWG+58fTvoJ411QePM+j6EQWOtJNHPQdw+Hzm50X/q/yo4475Anl2ql1Cl+VPMtgzGcLhaVZCill52G98356+dU0Mhlmo1ZPQ1YDYrPUBOF6ssxHrO/nt4HuP51mPG0Kw0xswPImiJkjXQnJGjLqRsdCwHf4eVXFDsUINW/1A0PDooMRnj3fdRLdjuWGUjmLaeFFJJrk9JoNRwkmXXhVsueI6ndC3Zv4adk/vSkpLsdacpdwrEATfZu79f1otqFvJKhRe57iBUpMvdJCDfnQ7EF5j7DTIW0HxvtVeWmX5rQO6SspjWAEKCLe8B2Ra++/d60xRRz9dqXHG0/5irnhEWa4BAJFwJbXIOp0Pd4UTPPLJH5V+Ac6OYWNJ4yts19O3c3ym+ltatLkfp1B5ov9y+9e37FMO2dMzfsVCWcGIb9ioQWuIfT56VChf2hv2KhQNSFszXFkBuPG+tvIbUlY1bNLyvaq6k4YluW3lTRH1PNO/l5A1CWMYjGdWpd2youpJ2A21PLWoFFOTpEzDT5lBvcHYjYjvFQocL1ZQ02IFUFRjQa9IPG1Q3hn7TA9/ysKtBySpMm5l/m8NretXwBJY64sn9G41OJUKTchwcyra2UnTU93hRJXwdPw1wjqI033DYjDMWjsj8wdm/ffSGlfB697kueSXh8QxFmQqfT5G+oq0Lkq6DxkJq2UrE9YaFtEQMglxHWR75BI+YnLcqc+W/gBl23vQJyOrJaXy5f8qVfXi6+fUrnG55GlUyDK2Q6DTXS+lz+xVxlJ2cfxbTaGMsU5ytblab429/yILMwqryCFi8Dl8LVVJc31b4f/j0RK4S7dfGFLA5tCoBbnewOl7Xq1v8AmPwQ8L86LxbOE7u+ZUqr823+Bd8LisUolJDMezlDgWuZWDZcliVEeQ/s06Mpqzflx6Sbik0uvRv0XX8R2TFYllXMjIBNZ+rsXMWQkEZr/jyg89DUbm0BHFpYSe2Sfu8X0u/7A+STH62z2N7aLmBCNbzBJHqo76W/NNkV4dxdX+XVBHhj4jrRnMhTIb5gFCn4dq58rUyG/dyYtUtP5L2Vd9u/9g4Zntyvyp5yRpS/OpRdijK1vGoQ51j38LfOoQG8Z4T9qULKWCjWysQG20YA9pdNqGUUx2HNLE7QQwYKqF5AWHkNhRCm7dsdd6hEIDWqgjGgaSeQo5E3b81H1qEl8BLBqCaJHDHIlUqSpubEbjsna9Ejf4av+7x/X9iyyYRVZolBCxBQhuc2oubsd9aTmXNnssEnVHsDimYAGhjJjZQSCTai/OjfQQupHikJpd8htEq9GAVvpXALI/4gbeh/0qR4Zy/GIKWnUn2ZXZG1Aph5aK92wh0dP+9w/wCI/wDS1FHqa9Dxnj/vY0qmnqBwGoCdvUKO3qrIevUIcI/dzUJZ0GrIdvUIevUIJJqEEE1AhsmqL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50" name="AutoShape 6" descr="data:image/jpeg;base64,/9j/4AAQSkZJRgABAQAAAQABAAD/2wCEAAkGBxQTEhQUExQWFhQVFRgWFhgYFxcaGBgVFhcYGhgZHBcYHCggGB8lGxgWITEiJSksLi4uFx8zODMsNygtLisBCgoKDg0OGxAQGywkHyQsLCwsLCwsLCwsLCwsLCwsLCwsLCwsLCwsLCwsLCwsLCwsLCwsLCwsLCwsLCwsLCwsLP/AABEIAQwAvAMBEQACEQEDEQH/xAAcAAABBQEBAQAAAAAAAAAAAAAFAgMEBgcBAAj/xABGEAACAQIEAgcFBgMFBwQDAAABAgMAEQQSITEFQQYTIlFhcYEHMpGhwRQjQrHR8FJigjNDcuHxFSSSorK00hZTc4M0k7P/xAAcAQACAwEBAQEAAAAAAAAAAAACAwABBAUGBwj/xAA6EQACAgEDAgMFBgYBAwUAAAAAAQIRAwQSITFBBRNRBiIyYXEUNYGhscEjQpHR4fBSFSSCJTNTYnL/2gAMAwEAAhEDEQA/AK4kdZTyjY+kdC2Lch5Y6GwXIfw+FzsFGl7m52AAJJ08AaidlwW6VEk8IkIzKMyWBzXAGouN9dqun2GeTNq1yvUjz4VkYqwsRuPMX5eBoW6FSTi6Y0YqllWIaOrsvcPYXhxkDWIBFgAb9olXawsNNEbfwo48jscXPoJxHBpUVmZcoUAnUfiNhoDz+hoqaGPHOKuXANaOomApDRTahn8LOx4E78QxfX9mScLh87BQQL31N7AAEk6eANZVy6Pqk2oRcmSl4XIVDKt0YnK11UNa5PvEHYE+QovLk+gH2rFF1J011HDwWcf3fMD3k3Nra313FV5cvQJa3B03fk/7EAUs20etUJtO2qiUTIeFyOiMoBzsUUDckXv4DQc9/jTFBtGSeqxwm4S4pX/US/DJQCSugBY6qbAbmwP7se6o4SRa1WGTST6/Uh2oRzictVguIkrUAcRJWrsXtJ8cdaGz4a2SEioGwR5Y6ByIkE+GYVWSU5lWVchiLPk1zduxJGtqOFNM0YcacZc0+K7d3f5Fkkgw3aCzgjKN5ZLBl6wO4GdbsSI+8do2BFPuHqdFxw81Lt6/569AJ0khhzKYiCTnzEOXuoIEZJJNmK7jw2FIyuN8GPVwhacPnfN/QDGOl2ZNpK4RDGZkE1ur7Wa5IGisRqCDvbmKODW7kZgjF5Ep9O5YeowSZsrDIzANlmcMbugAyh9UyNI2t7WtetPuLodCtNC6f5v/AGqsWkWCIYSShjfISZ5DnyiMZvfAsWMhB2F9tKu4+od6dppy/P8AyVjj+BgVIOpZWfLlmysW7eVGvrpuzDTTs996GVLoY86xxUdjV9+QBJHSpP3WdD2fd+I4fr+zCPRoQ9epnOWMK7XDFSGCkrYgg3vaw50rFt3cn1TXrL5FYlbtcVfHctE0OCZTfE3Fo8pMz5rqT1zBSSAXUkWPfoKf/D9Tjweti78v1v3VXyX4HMKuELWmlVfvHsExDtHkDQZGLmW4a2c+NjtlFRbO5c1qUrxxb4XLirvm106f73KTMAGYL7uY28rm3yrG+vB6fHbgnLrSsRVBln4Ng8I2HjMhjErGUOWlykWDdVp1gtrl/Cb94rTCMHFX1OHq82rhqJLHe1V0V+l9v3JEOGgRIAJYwwiczFcRb7wJJlAtL/GUNgo8zqKKMYpLn8zPkyZpzm3BtWttx7WuvHpfcdx2EwpH3WIS2aJXBxDDMivKJzZmF8wyNYfxaaGrcYvo/QHDk1Kf8TG+jqorq0tvbtyNcTwWBEUxjMXWgdkCYsBrJbLeUZjlEZPvWJIt3VKOKnQenza6WWCnu2//AJr068f2Kfasp6Bo5arAcT1QGgrGlObPgY+q0tsJIdVaEYojeLxCRozubKouTVxi26QcMbk9sVyVz/1nGWARCQTu2lh32rR9mdcm7/p80rbCL9I4AB94pJ3AI0oPJlZnWlyv+US3SCIjsspPgb6fSrWFlfZsndDa9I49SQbDe2th3+I51HgZf2OYXjYMoZSCCLgjYilcpmSUHF0xLJVpi6GnSjTIRcQmlXJ8M7fs7954fr+zI1Zj7Oj1QI6BUKPWqFHQKsDJlhjjum0l6t0OfZ27vyqbWcfJ7R+GY+uZP6W/2IuKxCx+/dR3lTb/AIgLfOjWOT6DMPtB4fm+DKv0FRyBhdSCO8G4oHFrhnVx5Y5Fug7QqqGHqhR6rKZyoVQZQU1s/PyHlFLGoRi8YkSlnYKB3nX0HOijFy6DoQc3UUZ3x3jr4t+rQERkjKvNiL2J+O3lW/HiUFbO7pNH5df8i4dFfZhnCvib9+QfUikz1DbqJ24aaEeZl2g6AYZV0iTnplH5nelNzfcep448JAXGezuJ39xQt/w6EAeI51ayTiXKOGfVFE6X9EZuHNnRi0Lc7bE8mG3rWnHkU+Gc7UaSKVroDejHHDDIqsT1ZNiNTYHY+lTLjUlZydXpVki2upo5FYDz7Q0wokxbIuKHZNE/hZ2vZz7zw/V/oyDSD7Sj1Qh0VCHHmRdXYAeYHzOgpsMTkeZ8Y9oPsj8rBHfPv6L6/wBh7BcRjc5UdCe4MCaa8dHzbxDUa3Uy8zUNv9F9EEgaCjmUIkcbGok+xdtdAFxXhYQGaDskasg90jmQKcnu4kej8I8Zy4ZqLlz2f9xGAxwkB5MNx9azZMexn0/Qa+OqjfRrsS6WdA9UKZ6rBDSCjkfn+I6y6HW1UhyM26UFlksJCwO4uTb4n610MVUd3RJSjdFx9kPAEfPiHF7HInhzY/kKXnl2O5po0txsuEh0pEUNnImLDTUhDkJMA3trVMtSA3G+GJPG8Ugurix+hpV0zRF2qPmzjWBOHxDxsO1G5HmAdD6ixrfF7kc7LCm0X/o/OXiUg3UjY6lT3X5j9Kw5Y0zy+pjtm0EmFKRkkiLix2TRN8HY9nPvPD9f2YOpR9pOioUJkewo4R3Mx63UrBicu/Yh47AiYAHYXOh3I3J9dK2RdHiJRTK5JwZr6DZrD8r05TESxlr4JJMqhXuy20v7wt3Hn5UvJBPlHM1fhkcibxqpfqEZzekpUedcHGVMiib/ADo6DSrkEYgqkisNCGKt4ryJ9D8qk47o0e98G1lPHk9eGFawnvz1Qs9UBoOIKNnwCKHgKg5IzLpVgHilvIb9YSw77DyFhXQxSUlwd7R5IyjSXQ1P2UsBhVA7yfiay537538K/ho0jCtUgBNEsmjYlCCDVUwk0QMQ2hvvSZOjRFGB+1JR9rcjmFPrY/LStmn+Ey6lVImez5W+zsx2LkL5AC/zJpOp+I8z4jXm/gWVhWY5rRExg7Joux1vZ370w/X9mDKWfaToqFAjjOKyuovy+Z/0rZp4+62eU8czPzow7JfqL4fNI5tGjv2TbKL/AIh9DTG4rqciKk+gYwPAcVMwHUuoJ3YWtS5ZEugyONvrwSpYZMNJklXn2DyLDYX8RcetHhmp8dwMsNvK6EHH45Vbfsk793L9+fhROBxvEtGsi82HX9SJOxBqkcWCT4AePmHWNc3DAEeex+lGlwd3w+VY9voHeGz541bnax8xoawZY7ZNH0vw/P52njL5Emlm09UIH0FEz4BEeUVY1FP9okDEQsF7Ck5m7ixUAVq0zXKOx4ZjbUpelF09mCqmDWR9izfAEgADv0pWbnJR6TF/7ZdJ+kMEI+9zRjkSrG/yo0uwDjJvgkYPjcMn9k4k0Pu65fE93dVN0y/LlVsg4vplhFVbuzHQhUVib91gPlRJpojwzixybibMqu0LJGxABt2lB5ldwKCatF41ToxX2t4cpixzDoGHoSPzp+mfuidXy0WLgHD+ow8cZGoFzvqTrfWsuWW6TZ5XXJrUST7OiawpZhaImOHYNX2Ot7Or/wBUw/X9mCqA+zihVgsrnSlSZIVXd9By7WYAa+tbdN8LPJ+0CrNBrujX/ZwmHCdUsZimiBDqSrZrm5OZdG1pW1OVt2c3e1Gkizcd4z9mUsIg4AuxaRUAHm1G5xi6oBY3JXZWOK42LiUBWL7KZLZgFxF205iyVUuHuqi4PjbdmQ8VLB2VxtcOOYPMjkRWyMlJWjPOLi6Z3huM7ORzougP5D5i1DKPdHI1elp+ZD8RnFoC6+eX40MRuibuidwOTK8kV+eYfX6Vm1CtKR7bwHPzLE/qgzWU9KcqFlgSiPgUR5asYiLx3D9ZhZltchQ4/wDrOa3ypmN1JM7fhE1c8b7rj8Ax7PYg2DiXmLnTvzE1WXnIz0cOMaLHPwESRMkk0rKxH42VgAb5QUt5G/KmxlSEy68D/RXg8OHzJEtl8SWOneTqTQwdybYWZtRSJGG4fEsjvkW5JJuLjXT3dquLSZJzlKKjZCXo/AkryopzyMSbM2QXGtlJsL9wHOpklaKx2uDP/aBgUlxmBjINjJlPlnQ2+F6mBtRkFmVuN+oV4gbyNbv+YAB+dIPJeJOMtVNr1IbVRzmiJjvcaodf2d+88P1f6MEUJ9lFCrQLKx0yBLwgb2NvMkWrdpfhZ5T2huWXGl1p/saf7LeieWGKUxgSSOk6zAsHCMqExW2Kkht7+8dKuc90tlHFUNq3X+BovSXo/FjImikGjAjcix9KueNN33RWPK4quzB+B6L2wkWElyNFCFVTl7RCG47TXK+lqj3yVMi2Rdoz32r9GUhj6+JbFSL67gm2tJxNwntH5Hvx7u6MtGIBOmzCxHcf3etxiYuGa7RA7htf8IFBXUVDFtnwFo2H2liOWW/rZfqPhSJq8Z2fDsmzVxf4B2sB7k5ULLAlEfAojy1YxCcZLkjdjqAjEjvGU3FFHlmvSZPLzRl8xXs1xn3IsbhTb1Otvjeiy8Ss9tCnA0ObGBUzHyFtyToAKjlwJjjblSHOESrlJJG9t9qPFVWwM6d0iNJjQsh1BW9jb8N9ifC9C3TGKG6PzJOLlyqbVbYEVzyZ9iZA2PS+vVhm8rKb0KdRY/I1GO59ht2uSTzN/jSzwU5bpOT7jTVQpkPHe41Tsdb2d+88P1/ZggUJ9lFirBBOKwZmmjYDZly+QY6+p18hWrE6W1dzga6HmZFmfRVX9f3Zr3QXpDE2FiA/ugUYcxkuNvKx9aksihPk4Dh5ibRaMHxEzarGyrfRm0v/AE7imLJu5SEyxKHDZNXFi2u9GsnqL8rngo3tGIkwzr3kfLWsrn76NsIe40zBMRw5lLabFte7LrW9S4MDg7I+EN2XzI+VSXQGPUP4B1tN/ErjzNiAPSkzujXpZJZYv5oPVzj6EnZyoWWFKI+BxHlqxiG8fFnidb2upHyo4umHF00wJ7NsYEV430O/kRvTc65s9vpJ3jRbeL9IchBuLr7o31sbt42F/jSVFs0qSSoY4ZxCWTPbtklmJS+lgNwuh1phSp8iuHcfEbNG6oM+9ha9+/maGTdcFuPNsKRcbV0KMdU8b3HKhVguKu0Zzh+JB8bdmIGZgNdDfQAnztTnH3Dl+Jym8DUP9XctJrOeSY2aoFkTHe43751Drezv3nh+v7MD0J9kFirQJY+jPQszwdc84iTM4HZzHKDbcsAO70rTjX8x5jxLVyhemS59fkWXgvQCDCZ3jknZnsxuUANtsoy2HrvR5Me5fQ42LJsf1CmHE6sUbEdxH3S2KsTYXvuAN+e9uVVFNcNjZ7ZLcofmEMJG6p964drntBculzlFrnYWF+dr6bUTVCbTfBSPaBxeNMkdxmY7eelZ1HdLg0qSjHkz5oc2ZSLFpPkYyfnWndwmZnH3mirT4EpJpqAVPo2/zrVPr9TIkTY4lEr5T2XAI7xfkfEEUiT9006eN5Yr1aLHFtY8tK5zPoGK9tPsKqhpYEoj4FEeWrGIcFWglyUXBXXESMoNmd8oHO5Jv4j9fCtm24o9ZpHLHjipdaLNhOAHESJ1mYIpJbXUnkB++YpUm4nQhtlyyy4WbC4Q5YsPOCfeIZ9R9aimFU67AfpLgcI8ZkiR0ktuWbU37id6rfzSLdtXIqmI4kY4zlOp7zrp+etMUORDzUiHwH3iTa5APwYg1eRcA43bLhh5SDY7W0PdWVo5XiPhycXkxrnuh8mgZ5uSa4ZDx3uNU7HV9nfvPD9f2YIFCfZRYqwTXuhiD7DApGlixHfdiRWzFTjR4fxOTeqm19AhxLisUDIJZVVpTlRSQBcAnnvt+VMk65MUIOXCK/xTiOGgxiNiHVM0YWMs1lBRiWHcDZ135GkS+K6Nab8vbfUr/Sv2kRg9ThCHc6GS10X1/F6Vck5K+wuNRddzNuIRuZS8jl2OpY/TuooSVUiskXdsN4XGAtGWtoykf4W5elyL+FC1VoJU1YJ4pEA5y7quU+jt+grdlfEfojHFcy+oNljySZuRIPzv+tImuqHYJqE4yfZljU31GxFc7ofQYNS5XcVVDA+hoj4DFnpsUiC7MB4c/hRKLZrw6bJldQQG4tx26FEBGbQk7252A8PzpsYd2dnS+GPHJSyP8AZw2fq53bXKra6aZSob10v8fKtUfhR0pwlzLsaVwbiC5AQBtmsANLn87nz0+NSQMZNMfxfSQRhRb3jY+BIuD86Ttka4yi+rAnSPjIkTcdnU669559w+dHCHdi8mXsjO+MzI65lax3YW0sd/T9afVGe2yxPwoRJgbW7eFcsPElJN++7sP6aRl6GrHapBbDi4U+GtZWx4mKArca6VTYuenx5FU4pjeNByN5b1RPDPC9Pj1uPJBU0/X5AigPejGOxYjQsfQd5o4QcnRl1eqhp8bnL8PmaF7PumCzdWgFlyBLc1ddwfn6AU5XjnTPG5JLOnPuwn026MNiJsPiksXgbQHuJBJv39kU6e6riBp5QTqXYrftf6NmXCx4gAdZC93tzR8qn4EKfK9Xje3l9wM1T4XYr/AArgatCjga218xWSeR2a4Y1RD6QQ5EZuQW3z/wA6PE+UVlXFgLEYvSO38JB9DWnaY1LoKMpeTNyax9f9dfWib4A7isdEDE1t1sw8dLflYUdNrcgLp0K4FiWK2OoX428O/b5VizQV2j1XhGqyPHtfKQYVgdqz0zvLJFq0Sp5mPMgdw/WnpJHzLS+F4cK5W5+rIwg1q7OkopdAZjB2qYugt9SdwJQ2KuRcGJGt36lWFvEACiV0jVpmnvjLukTeAcYvmh1Dp7w53Ugn9+dNZzXF3R3i0xeVLW07t7KAPhfNUorlA/GRvcCx1exsL6MOfdsalpE2tkPh/R8yzxYfnLIM/csYN3On8gJqlK2PePbEt2NxHW8QmB92ICNANAFO9h/V+VIy3RqlSpLsjuGbKCpOqkikMGyXn18wKFhIicQIyMB4fM1DXopJZ4tiV4UscfWSnS1zqco88uppSbbpHQ1HicuVDhFL6ScWwrqVjOZuRAIUfE1uw4pxds4Wr1nmqm7B/RbiTYfEIynskgN3DuPp+V6dmjuiZMMnGXyPpPgvEetiUnmKXiluQeSNS4Kt7TeMdVgZUOpe0a+T/oAfhU5cqCaSjuA/Q2UNhEJ8fjWTIqk0aYSuKZXfaE57EKal7uwH8KkW8hf8qfgVO2DmtxpFSgwbdXnO1yB4nl+/CtLlzRkUXVj/AAePYHkf0B/KpIFHuLy9W69xU39CR+/KjxOmBkVj/Aytm1GYm577eXrWfVQalx0PR+CTh5bV+9ZMmhJNwSKzpnUyY23YUB1t4UR5Y4xteoiWBcWe1vpbfu5mmoVIndGsaFxcMir2ChhObuY2zEchYk/u1GuEMwLfL8P0ExYUHHNJHfKxvra91JRr/wBSn0Iq5v3S9i32jQ4uFxN2sgzcza1KTYLUb6CMVggqkKNTQsKLQC4ar4eV51y9hbsWF+wWVXt3EBr38KZjYyUU+oIxHFYYWmxBJdndgqKdcq6Lfu0UVUk5OhMppKzU+D41cLgOHuIw7YswCRmtmJmTMWLAdojblT3UElRiV5G3YXTgsK4uWXILLEjBbCwZjJmYLteyD4mq8uKlZXmScVGwfwPjgxeJVWhRcqOwPvadnTUUOPJvlVDJ49kbsncS4MfsuOUhD1iTFNL5QyMBuNLeFFDHstgTybqXoRPucBJgMBFh06qcSIxsLgxoDci3bLG9yTemOVNIpQtOV9DGPaVw+KDiL4XDoI1aSMgAdleuVdAByBY6choLULXVjIyuKRsvCcOsMCRgk5VAudz4mlQSSDlJuRnHtenBSJCe00mbyVAR+bVUF7zYWR3CgdwTEvgUCOFaOcRuBmyuJGOUhVbR9MtwCNBe29LnFZenVDYN46voxPHOLEhiYHjLDLmkAU2B2Av4mlwhz1HTyKuECuIz9gBRYAAHwLb+W1aowp8mebtUgfhpQqkgi9iR8P8AKjoSgdxDE9Zl7xp+VFFASCnRfAiWe9rhBYWuNdRfXXa9K1M2saQ7SKsm5di3ScJsdm9K5287kdZkS6g+J+2f8P1rS1wci+T050qIjYOfD5iGeypqxB3IGovbYXtpremJ10FtX1CXBMKsr9awZYYwWA17WYMV8gclGlXDNWOLUFJdW+Azw/I73KSAh5pMqLHmIL6+86jQqed/jpfEuCp4pQTmmXPCtGVBHXDzjUH17dVtXzMjlK+aPSdUecp8kT/zqbV8y90l6Fc6Qy4dY2VnnQFQWIiiuQGHY7Ug1O9u4GrUUvUcpTUW+P8Ae4Mn4Nh2RjGMQzEWXPGgWw03VydvClv5WJV96LH0X6Rxrg8PBjMNKzYTIImVbgmMZYzYstmtpbUGm+Yn1QnynfusfwnTuT7XJLJh3WFlVAptmyoWIbXS93a421GumtPLUr7FrDapdQhhePYSOVZIMNINGDFVH4rWHvUPmQjykW8c3xJi+GcRRUxfYYfaJJHG1xnFu1rv5UMcvD+YcsTe35EfivTbDRGJ8ThZpMRCCYjHGG7TKQxS7DcXv3CnY8m7quRU8TjdPgyuKZ+I8YXETwSRI8ofRGuqxKMikuQp9xQSLbmjn0Bx9TaesQDd7D+Vf/OgpB22zM+O8MixeMzOvEQqkLm+zRiG17k9Y0m2+vhQ8RjfqFblKuOC0Y7hWFmi6uUSOnIFEuD4feaGkxSXRsfKUn1opHG8BAkbEx8RCxL1cefDKE7N8t3z3y3J1PzrRGPFiXKvQqM87FX11dg2ndlAH5fEVafJJNg9Sdj3EijQtDAU2J5Aa1YNF66EWLs65tZit3tmKtGHBa2hN1/5jWTU8ujTpnSZooiXurLsQ/ezNsG92PkPrWh9BSfJKxMmlUgrIGIXOCpNuyfl/rRx4BSuSRbbBWkiDLYxxLa2l1XQb+NvWjfU1wXCddGwvwnAo2KMTgdqQMMvPP2mHfcZCfJqKKVmfJmn5dr6Gp9cpdo+YQMR/K5YD/pNPOZ8yu9C9HxKHdHVfhnH0pePuOy80wtE4xAmjlh7CsU7Y7Lr3i4Gn7vR9RfToxngMfVYNViGfqxIqLmAzZXYKMx2vYa1S4RJcsGcW4jOeoWXDdUrYmABuuV9RIGtlUfymgk36BRS5pkL2oHs4fzf8loc/RB4OrJHsxP+7y//ADH/APmlTD8JWf4ivYXGqJlF9euUa736wCssX7/4mtx9z8C4dIP/AMzhv/zT/wDazV0DAujJOK4/GmMjwjWDyx50udTbNcAW10U86pvmiKPFi14eoxN7DLkz25ZrgXt+9alE3OiNhOkYfHzYPqyOrQMHv7xIUkZbbAONb99VuuW0J46hvHuG4BExE5AGyFR/CGBvbuuQaqMEpMkptxSAvF+k+NhZw/DHaAZh1sc6OcuoDGMLcAjXw50TbXYkYJ9z5/jwpWEMTysPkKQpW6NUo1GxuXCgIGOt+fgP2abdICuLI8kIHZ1sxB03PcAOepqJ9wJIuXQHCANJbNlWS4DizZurUG45WuflWbO7l+A7Cqj+JfQ1BQdmX4FSHuRYW+tFKSoctJnv4GS8QbkedDaC+x5/+DI5iPWHTskAfG4P0o1JV1JHRahTT2Msk80fWsQIyoVLe7qVKnv8DRb42aoabUbF7r6vsWnoFGk2OaRbDqkJsLZTmugPwJ+JpuNqT4MGsxZMOGMZrr6l1gx2FONkRXviurVHXt2yJdxyy3+8J0118KZauu5heDKsSyOPuvue4ThBHisYQSTIYpLd11YaeqtUSpsGcm4R4KT0n6ezr10UeRGWZ47qCXyK+W4ubA2vrakyzLodPB4ZOVS2tpqy2dD0c8MhWNsr9UwRiMwBzMFYgntcj405crg5mWLjkcZLoyBxXAYtTh3nxKSIuJg7IhCHM0gUHMD/ADHSgal3YUadqK7MJ9LujrYwRhZAmQsdVLXzAdxHdV5IbgMc9o30K4YcMs8JYOVmBuBb3ooztc99THHbwXke6mCm6ItEwleVWCyK1shG8gtrm8aStPUt1jXqfdqg7xtb4vAHulm/7aUVofVGdSSTTO47gHWY2HFF7dShXJlBuTmsc24tmO1XXNkTVEJekCniggDKY/s5XNcf2+cHJ/wX9dKHeroV52O9u5X6E7DcEy4yTE5hZ1sFtqDZVOvd2fnVKFT3Gh5LhtIDI2IxE74afI0WSMmwZWNiSCPA6ehoWnKTpg482OSrh+vyDHDxNGjnFSxtYkhlXKFQAXzXNjrc303pitL3ipyiuVwj5343hWIkEYOUysVAH92SSPzt6VkhL3rY2Wu0+yvMQOnglCoBGWW3aXnrenOSYv7dgX86ITYKXOnYcAEdq21rEG3h9KtNUBLW4G+JovHRvEdWZOulDsZL5yAucZVAOXloLelZ8nM7Q7HrNOoU5r+oe/2rD/7ifGqpl/bdP/zX9SmKKQz6BGIoCqGKJ21UMSO1RdEzhmJCMbyTxgjeA2YkHS/aUEb86OEq6tr6GbU4XNLbGMn/APbp+jJa4jDhy4mxoc7uBGHPL3+tvt40acE7tmZ4dQ4bNmOvTmv6UO/7Rjvf7VxC53OZb2G2vXeJ+JovMX/JgfZc3/xYv6P+xBxhw5DFHxDSHX7xY7Ek6lmDk9+tLezqrNOKOpTSkoKPyv8ALgtUvRuVFwXU4yfq8S6oAGdQgdC9wqvbYNppWny5JLbJ8nDWvxyll8zFG4pvp1d16BCPoXJJLLGcfOVi6s3LOfvGu2xk0KjqyDvdqPyW3W5mZ+KQjBSWGNu/6f0+oLg4Dinx8mEGMnCxqHMhkluUIUiy59yWtvyNBsnv27map6rTx0sc/lRtuqpf2O8W4UqA/ZeJyzTmVEMYnOYszBLnK99NBqDa1HtSfEuTl67Nly6WS8lRtcSSquUE8f0cEMeWfikglyZgjSkAkaiys9zqND30xx9WeVyadRjU8rT+o9huiTkQ9fj5lncExrnYkHLdguZrkhTqRaps9XySOjlS35Hu7cjOD6NTsZ/tOMkSKFirHrHIYZQ2Y5msoysu99z3UKg3dsXDR5G5eZkaS+YE4vwvDwvH1U/WxtclkyllykbWa19fDakTSi1TMWfDixyTjK0/TqPNxJSuU4rHFe667f8A7anmL1Yfnxqt8/yI+GeGM3jlxSHvQIp+UlUpxXRsCMsceYykv6f3F47GLIpDT4t9NFfKVvyuOsPPwq3kTXVl5MsZqnKf5AUxUvcYhtoqJSJYy0VFYSY00dEmEpDRjq7D3HAKxM+8JHaoNI9UCPVCHqhR6oQ9aoQ9ULNd9nMyzYKEPq2GlYDw0bL/AMklvSulglugr7HhfGcbxauW3pJX/f8AMcwuOiXCSYiaTqlnxJkDgFjlWQLFoASbpEnoaJNbbYmeHJLMsWNW4xqvwt/mznFsFP8A7QSbCvGrvhiCJASjhJF0OXUHtqQfCqknvuL7BYcuP7K8WZOlK+Oq4/wO8blSKKKfFpCs6TxlTGb/AN4M2VmAY/d5iR4UTaSuXUxZMrhGflt7K5v0tdewO6X9F3xMpxMUkZTqhe5P4QT2bAggjyockLe5M4mr0jyz82LVUG8RhPtM2DxMbKY4w7HvIdRa3jfe9qKtzUkaZY/NnjyxfC/dDOHnneXEPhmhePrQpWQsO0saAsGW+h22/DQptt7aJGU5Sbg01fRgL2hQRB4soUSFW6wLbbs5b2/qpGppUYfEYQuNdSp5ayWc3aeyVLJtOZam4m0Q1u8UXJXlt9jhSrTF7RpkorBGXjo0yDRSisKyJWU+/o9VBnqhBVQEi4jiEae84HzPwFHHHKXRGXNrcGH45IcgxKP7rA1Tg11GYtTiy/A7HqocctVFirHx189avlANwfWmcsdtfnU5L9xc8fkScOiEXZ2VgdLAnS2+m3Pnyo41XVmXLujKoRi1+CJkGEjZgWldm1t2GNhqbk68he1MjFX1OF45KX2DLDYkq5qr6r0J0MEdlHWPa/aAVrWsT+nxonXSz5coxqtz/MQVsWCFmXe9iLjmSKU21wila4i3R2MEbXB8Lig5XQKO5dDpHzoXfcLnuetUIP4TCNI2VR5nkPOro06bSZM8qgvx7BeToUkg7U0oNrdghR+RI+NOhwju4vCsONe/yyvcW9lFzeKUnwkJzf8AEB+YpyytdjX5ONKkVSf7Rw6URzBim9m17PNo2525rVuMci46nO1nhsJq48MsqsCAQbgi4PeDsay9HR5ecWnTG2FWmLGitGiA2s5+gkeqBHahQP4lM5VhH+H3j3aX/KnY4pP3jh+J69xvHj/FlPkBNdBKjyUpNs7CzqbqSPKqkovhh4suTG7g2H+HccfaRCV5sBqPMc/Sss8Ef5Wd/SeNZLUc0ePUKT8WhXQv8AT+VJWGb7HWyeJ6WHWRa+HdPCUURpGwVETUm4yIUuNBlJDG++59GvLKHDRzsfh+n1VzhkfLb/q75Hf/AFe2dnEKguULdtt093bYaAEcxcc6H7Q+tGj/AKNHalvfF1wu/wDvHoJwvS50REMUbCNVUe8DZUKG9t7qWHhfnUWoaVUFk8GhKTlvfL/exyPphKZEOUWFuzmbKbLKu3/2/wDItEs7b6HM8W8PhpNDlyp20u69WgoelTta8YBF/dYrqVy30Hrba9FLP8j5w9c5dYjGH4xlFuqW/VtETcjsMxbQDY3bfwpXm12KhqK/l7UTo+kzA3Ea+9m1ZiQcmS1+4LU89rsPWsfoQOJ8RM2W6gZRbcnko9B2Rp3k99Lnk3i8uV5KtAnFzNmSKMZpZSQg7gPeY+AuPUipjhfL6Ibo9K8+Tb27hrhHRuK4WTGZpP8A20cWB7yN2O1zTrR6uGLyo1GPCL3hMOVRQTcgWv3ij2gOVs7LMqkKSATsO/41Tsi5QC6XcGixcDRSCx3RhurjYj9PSgc9rtDFC0Y5wrir4aU4TE6ZWyI1tuQU+B0saZPGprfE874j4fy5w69y0MKzpnn2hoiisEE0k/QaPVCyPxLEGOJ3GpUaeewpmKO6SRj12d4MEsi6pDPRTELLG8LGzOGIPebN+tMzxcZKSPGQyeZd9Wd6EdCXxMrB2KxoxBtu3lfYeNOy5+ij1F48HVy6Gw8H6GYSAdiJb8ywuT8aVtcurGb1HoSuIdGcNKhV4UIPgB8xtU8uuURZG+plfTP2fiK8kNzHzH4l/wDIVI52uGR4VL4So4aPIxAOWRRp3MBv50yXvL5HQ0cknw6kvzD+FnzqD+71klGmen0+ZZYKQ7QjxzD+8vn9KKPU4ntJ92Zvov1QYQVbPjUR1RQjojgFUMQuoWF+D8Ha/Wle2y5FvuqX1PgTv6Cmq0qPU+F6fyce6XVhTD9HIY7lAxkJUgs5tHb+FB2Vvz0150x8xo6KnJO2+A2+K6pQPeIFWp0J2b2BpeL4fEEwyKwzdnORoGOwJ/Ce69RTcuqGPC4dH+BEillSR4JTmKAMj/xodBfxGxpWWIeN2Zp7W8ADMkqixaOzH/CdPWxPyrRpXxRm1Ue4U4XiOshikO7IrHzI1rPNVJo8TqIbckl8x4ioZQNSj9Bo6KhAF0ulORFvYM1z5D/MitWlXLZ572gyNYowXdlcw07IysNLG9bHFNUeWUmmmbt7JCWw7SMPeY28awqKWVm+Um8aNCzeFaDLQzicUsYu7Ko8SB+dC5UFGN9AZiJI5lbIysNjYg1myLd0NEPd6mP+0jo/1QWaMW1IYeI5im6aXO1i89/EgD0ex+YlTRZ8dKzt+D655JbJB81jPSDmF99fP6Va6nE9pPuvN9P3QYQVbPjcR5aEekOCqQY7w8hsRHFvcZz/AIQbAep/I02Me50vDdL52Tc+iLbj+O4eBSGlS45ZgTfusNTROXoeojBsYwnSFooJJniMik5kEYu+S2twxGo1Nh4aUWKddQ8unUnUWTI5Fm1BurKCPJh3cqB8sqnBKzrYKOOGVFiT7wdshQCx5EnmR9Kbv2xoVTlPddEHiYN4ifwowJ5/htSpvgfjSt0ZF7TuI3fJfa/7/KtWmXFmTVtXRYOEQ5IIVP4Y0H/KKyTdzbPFal7ssn8x81VmVgSgP0CMY/FiJC5BIFtBvqbUeODnKkZtXqY6bE8klZV+LcTGIZAAVA1ud/HQaVtxY/LTfU8l4l4hHVyikqS9SVwfhYxEypmLKouxAGoBACgd5JAHnUnNxiYYQUpfQ3XhvBVjjVDimiKgdiMoqKOS6i7eZOvhtSoxiu/I6c5enBYMBN/dl85ABzaag7HSjhLmhU48biJxnEYeI9ZMAxB7IIvsL6A71G4305LgpOPAGTpbhJ5RECY5dkYqUN9OzqBmGo0O9x4VU+nKLh8mVP2qzFIA+6lsp8DyI+dKwq8gzK6gZDhsTllDqbEG/h5VulG40zNpsrxZVOL6F5weJEiB15/I8xXLnFxdHvtNqI58anElYX318/oapHM9pPuvN9F+qDSVbPjsUPKKEchYFQJAbhTtJisQFuWa0SW0sFGuvnmp8lUUes8Jgo4F8+S28O6OhWyOqLHlBDmMvmcnYkaoBbfx86uEFI60sqjG4q2TuN8OljjCwN1S66qQ0bE6i77qT4/GpPG49OgvFkjN33/MX0Sx8dhE4Ec40ZbWzHa47770EGi9QpvksWPFh502ZlxMrHHsWERmbZFJ+ArO+WkbItJWYLxORsViwp3kcD0YjX4flXSitkLONqsvWT7GplbbVzLPJS5EGrFUAaE+/kLi+D66MqNxqPMU3FPZKzB4jpftOFwXXt9QNgCnUyRSqesU9nkRpv6EWPga0y3b1KPQ8bs2pwmuUHPZbhzJO/IjKL78z9bVWq7IvSvqzVMF0EjRzI7SSljc55Wtc/yKAKtKSVIpyi3fcOcFwsaOyoLEaEa/XU0GJe+wszewnYlFLWJt3HTc8taZNKxcG6scXAqN9fMD6CiWJLqB5jbKP7T+Hq+EkW29iPA3FIaUJpoernBo+eTEVOo5kfDet92jCo0y1dGJ1y5cwueROt7nYc6waiLuz1ngmaChtvn0LFhffXz+hrMh/tH92Zvp+6DSVGfHYjq1THIcFWWVPo3iupxzHKWyyyaDfVz+tasnwJnr/D2pY4r5GmYjiUocGNSARcgkfC3Os+5p2jpRxxaphCOBWRmYBGkQrJl2dTyYHQm3Pca99NWTjkTJJMqeL4dfEQhJC3V5W6xrZggb3b/iNrjWltq7NLlceVyGeN9KEGbKblACfKrcnJmeOPauSi4jic3EpTholsp7T2P4V1Nz8vhTFj2+8VvT93sWTE8Digji6tVIy3zMozqTYKA2+2YG9Lm3XXqY/FXBaWakvkiE1KPGSQ0RRCwDQn30rWO4lJHISh7N9Fbx15+NbIY4yjyeV1WuzYMzcHxfRg7GSMzGRiLm2i7CnwSXCOJqM882R5JdWXL2NzhZp83clvi9/pS9VxTD0nO5G1cT44sMDPuQNB3sdh8ap5VQawNy5KvDisbC4kjyzZl7aWt2ybsVa+2uxFJhKnaNGSEZKmT8Hh8TPmbEsVRwfulUDKb9k597i3LnRO5dQbjD4SVwbj5DNBK13TS50zDkbeVSGVrhg5cCfvRI/SE9cpQa3YAeZpc5Wy4x2nzxxzBmHESxMe1G7KfRjrXQg7ijnZFUmI4Wl5EsRcEG3frQ5H7pq0ULyxa7M0DCHtr++VcxdT03tE78LzfRfqg2lRnx6I8KochdWEU7pNOcLiVlUXD9phyzDT8gPhWzEt8KO/4ZllHHb6WGsP7QI5P7QWJ09LeA7wNKF4WdiOeIzjulZKkxmy5tr/h0vbl31UcPIUs6qwHhuMSozG5AYC1zuO+/x0opY4tAxzSTHsfxlWXQds6ee/1Iqo42mHLKmqLX7OZ8LFA+SVXnc3lK3uo1AXbbf1JqZW11ESzYMSuckEOIYwyH+UbVlkzzfiGueplS+FdP7kFqpHMY2aIUyuyX3Hw8KpUfeZ7lzErPSPEqxWxOZeVwR8q24ItL5HlPGc8Mkl6oHdYzqQgOg1tsR3+FOqnycNu+gd9ncqrM6E5S4AHmuv60vVL3Ux+jklJo0fifDZ5IkZGDGN75DoCwBy3Pde1Ysb55OkyFwHpVFlvj8dJhpFLBo0hYAZSNAwRi2/yrYsK/lYiWreO4yxq/mO4/ptwzLZMZjpH5ZAQSdbAZ1AGtvjReR6sV/wBRl2hH+gjodw6aZ/tGJZyDn6oOAJAikZc5UC51rPm2p0jTDeo7pdWOe0jjn2bCgRMVkdwFI3Fjcn4Cq08N0zPqJuEb7mN4rFGRy7DUhQfEqoUsfE2ufE10arg5t27Y7wqRhIoQAkkb8rf5UrIk4uzboZzjmioJN33NBwnvr5/SuYup6f2i+6830X6oNpUZ8eiPLVDkLFWiwR0l4YJoibajb0rRhlTPWaPB/wBpH8WZriMIyNqD520N62ppguLRxprCxuT51KLs8cQ1xa5OwtUpF7n2D2J4acLhTNL/AG0gyRg/gz7nztc0hT3z2roupqeN4sTnLq+CydC+GiCE2IOds2bTUZRb4a0jUT3SPJarM8k+nQPGsxmG2qwGNUQoAPexta9tL7Xql1Pvc72vb1KXxLBPE2ZwCp001Hl4V0cc4zVI8Lr9HmwS3ZFwyJ9pyiy8xrTNtvk57dLgYixDI4dTZlNwfEUdJqmApU7RunQfj3XIobQuouPG1wa5co7JUdeE98U+5I6RdHxKf7NXUnMVYDcaBlaxymxIPfTIykuhphPDJVmV10YzwTogFa6RxxHvAzML6HlppTN0mHOelgvdjZbWwwiiAGyi3jr+70rIqRkeR5JW+5gntLx5kxWW/ZRRl8yTc/IVo0kahZh1j99IqwGlamZSbhZUQo4LE65wQPQDvpMlKSaN+DJixSjNN33/AMF/wTXZCNjr8RXNqnR6P2glu8Jyy9Yr9UG0qmfH4jymqHIC9I+MmP7qL+1bS/8AAD9f9adihfLO34Z4f5v8XJ8K7ev+Cw9DMOJMHFfW4589Tr67+tE1Umel3e6hWI6HxSsQxIufD9PzoozaFSimgBxPoAoICM1787fSj81oHyEwhwXofHBZm7TDXUUvJlbH4sKiAuns/ajA/CxOwOtu46czVYO7NGfFHJDZLoyX0UnR4iVjVCrZWyiwJsCCByvfbwNDmTs8Z4ppPs+Xh2mr/wABljSDlsbarFyGzRCyuzyhRc2AG5JtUirPvGXMscdz6ALivFwylVUMvMkH/KtWPDTts874h4rHJBwirRW4QCfdv4VrZ5lcskT8KmUZzGQp2Pl86pZYvhMt45dWi09EuIsAqLbrIxdbfiXuPlWbNDmzZgna2mrdG+lUcgCy9lx30EXXUc+VwWp+JRBc2dbeYp29CfLlZSukfHzM3VQ7Hc9w5n4VlySvk0441wYv0k7eJktrY5B/Rp+tbcHEEYdR72R0QfszW2Pjy/OmWhNMRBhswN2C27+fwqpSrsMw4lNNuVUXXotMzRxljc3Iv4C4FYcySnSOzrcs5+BZXN3xX5otSGlNHzCPIewXR+QjNLaJALktvYC5NuWnfamQwSfXg6+m8Oy5GnLhfmUThOGE8nEMSASsEMrR31OeW8cRPkuY+laIpJfQ9dLGsOKGGP0NE6MYbJEo20FZoeoWX0CUqG9xuDcUQCfqNBSSWYamqab6h2uiE4hbg+VC0Mi6Mz6d4UjI/wDPr8LfWiwPlobkfwteor2acWEOLWJwDFiPu2B2D6mNvj2f6vCtCq6YrV4lkx8roazjeikT6pdD4bfA1JaeL6Hm8vh+GbtcfQrnFejMseqDrFPd7w81/SkSwSj05OVqfDssH7nKAU6lDZgVPcwIPwNBtaOZNSi6aoq/EcLI4KKoAI1Y629KZigl7zPoni3tRg97DiW5dL/sMcO4CoA6y5PcT2T+tPcvQ8jqfEssvgdL8wNxvhnVOWVTYG47rUyLtUzTo9VuXLG5+LsyDlpa17iw5UKwpM6/mNo70Qb/AH2Ej+Ik+Vjf5Vef4GFgf8RGlcW4YHOdN/CsEZUdFxB8PD5D+K4/xE/KjslBvB4QRKT+IilSdhIzSWLJOZHUlRJmO/ultdvWt0JKkjBOLUmz3GopFazI63AYK38LXtbvFudNjHgw5cn8b9gWuDJO3+dSwZZElwXroXwImSKMswzE3ty0J22pMkps5n27Lmn9mU2oS4a7evQ1/hXA4oQMqgsPxtq3x5elMjiijpafR4cC91c+r6le9p2Jn+z9RBE7dabSOuyoPw992OnlfvqT9DraVR3bpHfZdwUR4OVJltJNJ21b+BRZBruPeP8AUakYqqB1WWTmn6B9eGtGpt2lGxGpt4ik+U4ovzlJ88EeTtKCtL6oYuHyMrGed6Fph7kJMRqUEpIi4not9qF30QXy/wAzkWH9IJ9bUeLE7srJqVD3e/6GRcOgePFQqylXSeMEW2KygH5imUzZKUWnXp+x9JZq0nnzpSoSxuSBT7ygnvIB/OqaBcYvloxrMLm/hWdI8WhTqCPCropMg8Tw4aO37tRLqNwz2zsp+BwcUsqQtmAW4ZlF/Xyv30UnJKz2mnSyqP0NC6OdFI4FN0WUXJWQD70X5abjy18KTKe83wxRx8FijwWUAocwPLn8f1pDx90M33wyO+EObMoIPMUFMJNDy4QncVFFlNogYvo2j3B2O9vGiSkuhXutUyPjOjsUqo7syRQoY2bNdmCk2NztYaVoxydHPz6LHKe+T7FR4XhUaVnW/VhmCA72B0JHlTXdcnmfEMyj/Dx9C59GWUYuG25c2/4GqoLkx6BN6iH1/ZmnZqcetGnANUXdHBADUom47hMMFJtpfeokVKd9RGLwYsWG+58fTvoJ411QePM+j6EQWOtJNHPQdw+Hzm50X/q/yo4475Anl2ql1Cl+VPMtgzGcLhaVZCill52G98356+dU0Mhlmo1ZPQ1YDYrPUBOF6ssxHrO/nt4HuP51mPG0Kw0xswPImiJkjXQnJGjLqRsdCwHf4eVXFDsUINW/1A0PDooMRnj3fdRLdjuWGUjmLaeFFJJrk9JoNRwkmXXhVsueI6ndC3Zv4adk/vSkpLsdacpdwrEATfZu79f1otqFvJKhRe57iBUpMvdJCDfnQ7EF5j7DTIW0HxvtVeWmX5rQO6SspjWAEKCLe8B2Ra++/d60xRRz9dqXHG0/5irnhEWa4BAJFwJbXIOp0Pd4UTPPLJH5V+Ac6OYWNJ4yts19O3c3ym+ltatLkfp1B5ov9y+9e37FMO2dMzfsVCWcGIb9ioQWuIfT56VChf2hv2KhQNSFszXFkBuPG+tvIbUlY1bNLyvaq6k4YluW3lTRH1PNO/l5A1CWMYjGdWpd2youpJ2A21PLWoFFOTpEzDT5lBvcHYjYjvFQocL1ZQ02IFUFRjQa9IPG1Q3hn7TA9/ysKtBySpMm5l/m8NretXwBJY64sn9G41OJUKTchwcyra2UnTU93hRJXwdPw1wjqI033DYjDMWjsj8wdm/ffSGlfB697kueSXh8QxFmQqfT5G+oq0Lkq6DxkJq2UrE9YaFtEQMglxHWR75BI+YnLcqc+W/gBl23vQJyOrJaXy5f8qVfXi6+fUrnG55GlUyDK2Q6DTXS+lz+xVxlJ2cfxbTaGMsU5ytblab429/yILMwqryCFi8Dl8LVVJc31b4f/j0RK4S7dfGFLA5tCoBbnewOl7Xq1v8AmPwQ8L86LxbOE7u+ZUqr823+Bd8LisUolJDMezlDgWuZWDZcliVEeQ/s06Mpqzflx6Sbik0uvRv0XX8R2TFYllXMjIBNZ+rsXMWQkEZr/jyg89DUbm0BHFpYSe2Sfu8X0u/7A+STH62z2N7aLmBCNbzBJHqo76W/NNkV4dxdX+XVBHhj4jrRnMhTIb5gFCn4dq58rUyG/dyYtUtP5L2Vd9u/9g4Zntyvyp5yRpS/OpRdijK1vGoQ51j38LfOoQG8Z4T9qULKWCjWysQG20YA9pdNqGUUx2HNLE7QQwYKqF5AWHkNhRCm7dsdd6hEIDWqgjGgaSeQo5E3b81H1qEl8BLBqCaJHDHIlUqSpubEbjsna9Ejf4av+7x/X9iyyYRVZolBCxBQhuc2oubsd9aTmXNnssEnVHsDimYAGhjJjZQSCTai/OjfQQupHikJpd8htEq9GAVvpXALI/4gbeh/0qR4Zy/GIKWnUn2ZXZG1Aph5aK92wh0dP+9w/wCI/wDS1FHqa9Dxnj/vY0qmnqBwGoCdvUKO3qrIevUIcI/dzUJZ0GrIdvUIevUIJJqEEE1AhsmqL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52" name="AutoShape 8" descr="data:image/jpeg;base64,/9j/4AAQSkZJRgABAQAAAQABAAD/2wCEAAkGBxQTEhQUExQWFhQVFRgWFhgYFxcaGBgVFhcYGhgZHBcYHCggGB8lGxgWITEiJSksLi4uFx8zODMsNygtLisBCgoKDg0OGxAQGywkHyQsLCwsLCwsLCwsLCwsLCwsLCwsLCwsLCwsLCwsLCwsLCwsLCwsLCwsLCwsLCwsLCwsLP/AABEIAQwAvAMBEQACEQEDEQH/xAAcAAABBQEBAQAAAAAAAAAAAAAFAgMEBgcBAAj/xABGEAACAQIEAgcFBgMFBwQDAAABAgMAEQQSITEFQQYTIlFhcYEHMpGhwRQjQrHR8FJigjNDcuHxFSSSorK00hZTc4M0k7P/xAAcAQACAwEBAQEAAAAAAAAAAAACAwABBAUGBwj/xAA6EQACAgEDAgMFBgYBAwUAAAAAAQIRAwQSITFBBRNRBiIyYXEUNYGhscEjQpHR4fBSFSSCJTNTYnL/2gAMAwEAAhEDEQA/AK4kdZTyjY+kdC2Lch5Y6GwXIfw+FzsFGl7m52AAJJ08AaidlwW6VEk8IkIzKMyWBzXAGouN9dqun2GeTNq1yvUjz4VkYqwsRuPMX5eBoW6FSTi6Y0YqllWIaOrsvcPYXhxkDWIBFgAb9olXawsNNEbfwo48jscXPoJxHBpUVmZcoUAnUfiNhoDz+hoqaGPHOKuXANaOomApDRTahn8LOx4E78QxfX9mScLh87BQQL31N7AAEk6eANZVy6Pqk2oRcmSl4XIVDKt0YnK11UNa5PvEHYE+QovLk+gH2rFF1J011HDwWcf3fMD3k3Nra313FV5cvQJa3B03fk/7EAUs20etUJtO2qiUTIeFyOiMoBzsUUDckXv4DQc9/jTFBtGSeqxwm4S4pX/US/DJQCSugBY6qbAbmwP7se6o4SRa1WGTST6/Uh2oRzictVguIkrUAcRJWrsXtJ8cdaGz4a2SEioGwR5Y6ByIkE+GYVWSU5lWVchiLPk1zduxJGtqOFNM0YcacZc0+K7d3f5Fkkgw3aCzgjKN5ZLBl6wO4GdbsSI+8do2BFPuHqdFxw81Lt6/569AJ0khhzKYiCTnzEOXuoIEZJJNmK7jw2FIyuN8GPVwhacPnfN/QDGOl2ZNpK4RDGZkE1ur7Wa5IGisRqCDvbmKODW7kZgjF5Ep9O5YeowSZsrDIzANlmcMbugAyh9UyNI2t7WtetPuLodCtNC6f5v/AGqsWkWCIYSShjfISZ5DnyiMZvfAsWMhB2F9tKu4+od6dppy/P8AyVjj+BgVIOpZWfLlmysW7eVGvrpuzDTTs996GVLoY86xxUdjV9+QBJHSpP3WdD2fd+I4fr+zCPRoQ9epnOWMK7XDFSGCkrYgg3vaw50rFt3cn1TXrL5FYlbtcVfHctE0OCZTfE3Fo8pMz5rqT1zBSSAXUkWPfoKf/D9Tjweti78v1v3VXyX4HMKuELWmlVfvHsExDtHkDQZGLmW4a2c+NjtlFRbO5c1qUrxxb4XLirvm106f73KTMAGYL7uY28rm3yrG+vB6fHbgnLrSsRVBln4Ng8I2HjMhjErGUOWlykWDdVp1gtrl/Cb94rTCMHFX1OHq82rhqJLHe1V0V+l9v3JEOGgRIAJYwwiczFcRb7wJJlAtL/GUNgo8zqKKMYpLn8zPkyZpzm3BtWttx7WuvHpfcdx2EwpH3WIS2aJXBxDDMivKJzZmF8wyNYfxaaGrcYvo/QHDk1Kf8TG+jqorq0tvbtyNcTwWBEUxjMXWgdkCYsBrJbLeUZjlEZPvWJIt3VKOKnQenza6WWCnu2//AJr068f2Kfasp6Bo5arAcT1QGgrGlObPgY+q0tsJIdVaEYojeLxCRozubKouTVxi26QcMbk9sVyVz/1nGWARCQTu2lh32rR9mdcm7/p80rbCL9I4AB94pJ3AI0oPJlZnWlyv+US3SCIjsspPgb6fSrWFlfZsndDa9I49SQbDe2th3+I51HgZf2OYXjYMoZSCCLgjYilcpmSUHF0xLJVpi6GnSjTIRcQmlXJ8M7fs7954fr+zI1Zj7Oj1QI6BUKPWqFHQKsDJlhjjum0l6t0OfZ27vyqbWcfJ7R+GY+uZP6W/2IuKxCx+/dR3lTb/AIgLfOjWOT6DMPtB4fm+DKv0FRyBhdSCO8G4oHFrhnVx5Y5Fug7QqqGHqhR6rKZyoVQZQU1s/PyHlFLGoRi8YkSlnYKB3nX0HOijFy6DoQc3UUZ3x3jr4t+rQERkjKvNiL2J+O3lW/HiUFbO7pNH5df8i4dFfZhnCvib9+QfUikz1DbqJ24aaEeZl2g6AYZV0iTnplH5nelNzfcep448JAXGezuJ39xQt/w6EAeI51ayTiXKOGfVFE6X9EZuHNnRi0Lc7bE8mG3rWnHkU+Gc7UaSKVroDejHHDDIqsT1ZNiNTYHY+lTLjUlZydXpVki2upo5FYDz7Q0wokxbIuKHZNE/hZ2vZz7zw/V/oyDSD7Sj1Qh0VCHHmRdXYAeYHzOgpsMTkeZ8Y9oPsj8rBHfPv6L6/wBh7BcRjc5UdCe4MCaa8dHzbxDUa3Uy8zUNv9F9EEgaCjmUIkcbGok+xdtdAFxXhYQGaDskasg90jmQKcnu4kej8I8Zy4ZqLlz2f9xGAxwkB5MNx9azZMexn0/Qa+OqjfRrsS6WdA9UKZ6rBDSCjkfn+I6y6HW1UhyM26UFlksJCwO4uTb4n610MVUd3RJSjdFx9kPAEfPiHF7HInhzY/kKXnl2O5po0txsuEh0pEUNnImLDTUhDkJMA3trVMtSA3G+GJPG8Ugurix+hpV0zRF2qPmzjWBOHxDxsO1G5HmAdD6ixrfF7kc7LCm0X/o/OXiUg3UjY6lT3X5j9Kw5Y0zy+pjtm0EmFKRkkiLix2TRN8HY9nPvPD9f2YOpR9pOioUJkewo4R3Mx63UrBicu/Yh47AiYAHYXOh3I3J9dK2RdHiJRTK5JwZr6DZrD8r05TESxlr4JJMqhXuy20v7wt3Hn5UvJBPlHM1fhkcibxqpfqEZzekpUedcHGVMiib/ADo6DSrkEYgqkisNCGKt4ryJ9D8qk47o0e98G1lPHk9eGFawnvz1Qs9UBoOIKNnwCKHgKg5IzLpVgHilvIb9YSw77DyFhXQxSUlwd7R5IyjSXQ1P2UsBhVA7yfiay537538K/ho0jCtUgBNEsmjYlCCDVUwk0QMQ2hvvSZOjRFGB+1JR9rcjmFPrY/LStmn+Ey6lVImez5W+zsx2LkL5AC/zJpOp+I8z4jXm/gWVhWY5rRExg7Joux1vZ370w/X9mDKWfaToqFAjjOKyuovy+Z/0rZp4+62eU8czPzow7JfqL4fNI5tGjv2TbKL/AIh9DTG4rqciKk+gYwPAcVMwHUuoJ3YWtS5ZEugyONvrwSpYZMNJklXn2DyLDYX8RcetHhmp8dwMsNvK6EHH45Vbfsk793L9+fhROBxvEtGsi82HX9SJOxBqkcWCT4AePmHWNc3DAEeex+lGlwd3w+VY9voHeGz541bnax8xoawZY7ZNH0vw/P52njL5Emlm09UIH0FEz4BEeUVY1FP9okDEQsF7Ck5m7ixUAVq0zXKOx4ZjbUpelF09mCqmDWR9izfAEgADv0pWbnJR6TF/7ZdJ+kMEI+9zRjkSrG/yo0uwDjJvgkYPjcMn9k4k0Pu65fE93dVN0y/LlVsg4vplhFVbuzHQhUVib91gPlRJpojwzixybibMqu0LJGxABt2lB5ldwKCatF41ToxX2t4cpixzDoGHoSPzp+mfuidXy0WLgHD+ow8cZGoFzvqTrfWsuWW6TZ5XXJrUST7OiawpZhaImOHYNX2Ot7Or/wBUw/X9mCqA+zihVgsrnSlSZIVXd9By7WYAa+tbdN8LPJ+0CrNBrujX/ZwmHCdUsZimiBDqSrZrm5OZdG1pW1OVt2c3e1Gkizcd4z9mUsIg4AuxaRUAHm1G5xi6oBY3JXZWOK42LiUBWL7KZLZgFxF205iyVUuHuqi4PjbdmQ8VLB2VxtcOOYPMjkRWyMlJWjPOLi6Z3huM7ORzougP5D5i1DKPdHI1elp+ZD8RnFoC6+eX40MRuibuidwOTK8kV+eYfX6Vm1CtKR7bwHPzLE/qgzWU9KcqFlgSiPgUR5asYiLx3D9ZhZltchQ4/wDrOa3ypmN1JM7fhE1c8b7rj8Ax7PYg2DiXmLnTvzE1WXnIz0cOMaLHPwESRMkk0rKxH42VgAb5QUt5G/KmxlSEy68D/RXg8OHzJEtl8SWOneTqTQwdybYWZtRSJGG4fEsjvkW5JJuLjXT3dquLSZJzlKKjZCXo/AkryopzyMSbM2QXGtlJsL9wHOpklaKx2uDP/aBgUlxmBjINjJlPlnQ2+F6mBtRkFmVuN+oV4gbyNbv+YAB+dIPJeJOMtVNr1IbVRzmiJjvcaodf2d+88P1f6MEUJ9lFCrQLKx0yBLwgb2NvMkWrdpfhZ5T2huWXGl1p/saf7LeieWGKUxgSSOk6zAsHCMqExW2Kkht7+8dKuc90tlHFUNq3X+BovSXo/FjImikGjAjcix9KueNN33RWPK4quzB+B6L2wkWElyNFCFVTl7RCG47TXK+lqj3yVMi2Rdoz32r9GUhj6+JbFSL67gm2tJxNwntH5Hvx7u6MtGIBOmzCxHcf3etxiYuGa7RA7htf8IFBXUVDFtnwFo2H2liOWW/rZfqPhSJq8Z2fDsmzVxf4B2sB7k5ULLAlEfAojy1YxCcZLkjdjqAjEjvGU3FFHlmvSZPLzRl8xXs1xn3IsbhTb1Otvjeiy8Ss9tCnA0ObGBUzHyFtyToAKjlwJjjblSHOESrlJJG9t9qPFVWwM6d0iNJjQsh1BW9jb8N9ifC9C3TGKG6PzJOLlyqbVbYEVzyZ9iZA2PS+vVhm8rKb0KdRY/I1GO59ht2uSTzN/jSzwU5bpOT7jTVQpkPHe41Tsdb2d+88P1/ZggUJ9lFirBBOKwZmmjYDZly+QY6+p18hWrE6W1dzga6HmZFmfRVX9f3Zr3QXpDE2FiA/ugUYcxkuNvKx9aksihPk4Dh5ibRaMHxEzarGyrfRm0v/AE7imLJu5SEyxKHDZNXFi2u9GsnqL8rngo3tGIkwzr3kfLWsrn76NsIe40zBMRw5lLabFte7LrW9S4MDg7I+EN2XzI+VSXQGPUP4B1tN/ErjzNiAPSkzujXpZJZYv5oPVzj6EnZyoWWFKI+BxHlqxiG8fFnidb2upHyo4umHF00wJ7NsYEV430O/kRvTc65s9vpJ3jRbeL9IchBuLr7o31sbt42F/jSVFs0qSSoY4ZxCWTPbtklmJS+lgNwuh1phSp8iuHcfEbNG6oM+9ha9+/maGTdcFuPNsKRcbV0KMdU8b3HKhVguKu0Zzh+JB8bdmIGZgNdDfQAnztTnH3Dl+Jym8DUP9XctJrOeSY2aoFkTHe43751Drezv3nh+v7MD0J9kFirQJY+jPQszwdc84iTM4HZzHKDbcsAO70rTjX8x5jxLVyhemS59fkWXgvQCDCZ3jknZnsxuUANtsoy2HrvR5Me5fQ42LJsf1CmHE6sUbEdxH3S2KsTYXvuAN+e9uVVFNcNjZ7ZLcofmEMJG6p964drntBculzlFrnYWF+dr6bUTVCbTfBSPaBxeNMkdxmY7eelZ1HdLg0qSjHkz5oc2ZSLFpPkYyfnWndwmZnH3mirT4EpJpqAVPo2/zrVPr9TIkTY4lEr5T2XAI7xfkfEEUiT9006eN5Yr1aLHFtY8tK5zPoGK9tPsKqhpYEoj4FEeWrGIcFWglyUXBXXESMoNmd8oHO5Jv4j9fCtm24o9ZpHLHjipdaLNhOAHESJ1mYIpJbXUnkB++YpUm4nQhtlyyy4WbC4Q5YsPOCfeIZ9R9aimFU67AfpLgcI8ZkiR0ktuWbU37id6rfzSLdtXIqmI4kY4zlOp7zrp+etMUORDzUiHwH3iTa5APwYg1eRcA43bLhh5SDY7W0PdWVo5XiPhycXkxrnuh8mgZ5uSa4ZDx3uNU7HV9nfvPD9f2YIFCfZRYqwTXuhiD7DApGlixHfdiRWzFTjR4fxOTeqm19AhxLisUDIJZVVpTlRSQBcAnnvt+VMk65MUIOXCK/xTiOGgxiNiHVM0YWMs1lBRiWHcDZ135GkS+K6Nab8vbfUr/Sv2kRg9ThCHc6GS10X1/F6Vck5K+wuNRddzNuIRuZS8jl2OpY/TuooSVUiskXdsN4XGAtGWtoykf4W5elyL+FC1VoJU1YJ4pEA5y7quU+jt+grdlfEfojHFcy+oNljySZuRIPzv+tImuqHYJqE4yfZljU31GxFc7ofQYNS5XcVVDA+hoj4DFnpsUiC7MB4c/hRKLZrw6bJldQQG4tx26FEBGbQk7252A8PzpsYd2dnS+GPHJSyP8AZw2fq53bXKra6aZSob10v8fKtUfhR0pwlzLsaVwbiC5AQBtmsANLn87nz0+NSQMZNMfxfSQRhRb3jY+BIuD86Ttka4yi+rAnSPjIkTcdnU669559w+dHCHdi8mXsjO+MzI65lax3YW0sd/T9afVGe2yxPwoRJgbW7eFcsPElJN++7sP6aRl6GrHapBbDi4U+GtZWx4mKArca6VTYuenx5FU4pjeNByN5b1RPDPC9Pj1uPJBU0/X5AigPejGOxYjQsfQd5o4QcnRl1eqhp8bnL8PmaF7PumCzdWgFlyBLc1ddwfn6AU5XjnTPG5JLOnPuwn026MNiJsPiksXgbQHuJBJv39kU6e6riBp5QTqXYrftf6NmXCx4gAdZC93tzR8qn4EKfK9Xje3l9wM1T4XYr/AArgatCjga218xWSeR2a4Y1RD6QQ5EZuQW3z/wA6PE+UVlXFgLEYvSO38JB9DWnaY1LoKMpeTNyax9f9dfWib4A7isdEDE1t1sw8dLflYUdNrcgLp0K4FiWK2OoX428O/b5VizQV2j1XhGqyPHtfKQYVgdqz0zvLJFq0Sp5mPMgdw/WnpJHzLS+F4cK5W5+rIwg1q7OkopdAZjB2qYugt9SdwJQ2KuRcGJGt36lWFvEACiV0jVpmnvjLukTeAcYvmh1Dp7w53Ugn9+dNZzXF3R3i0xeVLW07t7KAPhfNUorlA/GRvcCx1exsL6MOfdsalpE2tkPh/R8yzxYfnLIM/csYN3On8gJqlK2PePbEt2NxHW8QmB92ICNANAFO9h/V+VIy3RqlSpLsjuGbKCpOqkikMGyXn18wKFhIicQIyMB4fM1DXopJZ4tiV4UscfWSnS1zqco88uppSbbpHQ1HicuVDhFL6ScWwrqVjOZuRAIUfE1uw4pxds4Wr1nmqm7B/RbiTYfEIynskgN3DuPp+V6dmjuiZMMnGXyPpPgvEetiUnmKXiluQeSNS4Kt7TeMdVgZUOpe0a+T/oAfhU5cqCaSjuA/Q2UNhEJ8fjWTIqk0aYSuKZXfaE57EKal7uwH8KkW8hf8qfgVO2DmtxpFSgwbdXnO1yB4nl+/CtLlzRkUXVj/AAePYHkf0B/KpIFHuLy9W69xU39CR+/KjxOmBkVj/Aytm1GYm577eXrWfVQalx0PR+CTh5bV+9ZMmhJNwSKzpnUyY23YUB1t4UR5Y4xteoiWBcWe1vpbfu5mmoVIndGsaFxcMir2ChhObuY2zEchYk/u1GuEMwLfL8P0ExYUHHNJHfKxvra91JRr/wBSn0Iq5v3S9i32jQ4uFxN2sgzcza1KTYLUb6CMVggqkKNTQsKLQC4ar4eV51y9hbsWF+wWVXt3EBr38KZjYyUU+oIxHFYYWmxBJdndgqKdcq6Lfu0UVUk5OhMppKzU+D41cLgOHuIw7YswCRmtmJmTMWLAdojblT3UElRiV5G3YXTgsK4uWXILLEjBbCwZjJmYLteyD4mq8uKlZXmScVGwfwPjgxeJVWhRcqOwPvadnTUUOPJvlVDJ49kbsncS4MfsuOUhD1iTFNL5QyMBuNLeFFDHstgTybqXoRPucBJgMBFh06qcSIxsLgxoDci3bLG9yTemOVNIpQtOV9DGPaVw+KDiL4XDoI1aSMgAdleuVdAByBY6choLULXVjIyuKRsvCcOsMCRgk5VAudz4mlQSSDlJuRnHtenBSJCe00mbyVAR+bVUF7zYWR3CgdwTEvgUCOFaOcRuBmyuJGOUhVbR9MtwCNBe29LnFZenVDYN46voxPHOLEhiYHjLDLmkAU2B2Av4mlwhz1HTyKuECuIz9gBRYAAHwLb+W1aowp8mebtUgfhpQqkgi9iR8P8AKjoSgdxDE9Zl7xp+VFFASCnRfAiWe9rhBYWuNdRfXXa9K1M2saQ7SKsm5di3ScJsdm9K5287kdZkS6g+J+2f8P1rS1wci+T050qIjYOfD5iGeypqxB3IGovbYXtpremJ10FtX1CXBMKsr9awZYYwWA17WYMV8gclGlXDNWOLUFJdW+Azw/I73KSAh5pMqLHmIL6+86jQqed/jpfEuCp4pQTmmXPCtGVBHXDzjUH17dVtXzMjlK+aPSdUecp8kT/zqbV8y90l6Fc6Qy4dY2VnnQFQWIiiuQGHY7Ug1O9u4GrUUvUcpTUW+P8Ae4Mn4Nh2RjGMQzEWXPGgWw03VydvClv5WJV96LH0X6Rxrg8PBjMNKzYTIImVbgmMZYzYstmtpbUGm+Yn1QnynfusfwnTuT7XJLJh3WFlVAptmyoWIbXS93a421GumtPLUr7FrDapdQhhePYSOVZIMNINGDFVH4rWHvUPmQjykW8c3xJi+GcRRUxfYYfaJJHG1xnFu1rv5UMcvD+YcsTe35EfivTbDRGJ8ThZpMRCCYjHGG7TKQxS7DcXv3CnY8m7quRU8TjdPgyuKZ+I8YXETwSRI8ofRGuqxKMikuQp9xQSLbmjn0Bx9TaesQDd7D+Vf/OgpB22zM+O8MixeMzOvEQqkLm+zRiG17k9Y0m2+vhQ8RjfqFblKuOC0Y7hWFmi6uUSOnIFEuD4feaGkxSXRsfKUn1opHG8BAkbEx8RCxL1cefDKE7N8t3z3y3J1PzrRGPFiXKvQqM87FX11dg2ndlAH5fEVafJJNg9Sdj3EijQtDAU2J5Aa1YNF66EWLs65tZit3tmKtGHBa2hN1/5jWTU8ujTpnSZooiXurLsQ/ezNsG92PkPrWh9BSfJKxMmlUgrIGIXOCpNuyfl/rRx4BSuSRbbBWkiDLYxxLa2l1XQb+NvWjfU1wXCddGwvwnAo2KMTgdqQMMvPP2mHfcZCfJqKKVmfJmn5dr6Gp9cpdo+YQMR/K5YD/pNPOZ8yu9C9HxKHdHVfhnH0pePuOy80wtE4xAmjlh7CsU7Y7Lr3i4Gn7vR9RfToxngMfVYNViGfqxIqLmAzZXYKMx2vYa1S4RJcsGcW4jOeoWXDdUrYmABuuV9RIGtlUfymgk36BRS5pkL2oHs4fzf8loc/RB4OrJHsxP+7y//ADH/APmlTD8JWf4ivYXGqJlF9euUa736wCssX7/4mtx9z8C4dIP/AMzhv/zT/wDazV0DAujJOK4/GmMjwjWDyx50udTbNcAW10U86pvmiKPFi14eoxN7DLkz25ZrgXt+9alE3OiNhOkYfHzYPqyOrQMHv7xIUkZbbAONb99VuuW0J46hvHuG4BExE5AGyFR/CGBvbuuQaqMEpMkptxSAvF+k+NhZw/DHaAZh1sc6OcuoDGMLcAjXw50TbXYkYJ9z5/jwpWEMTysPkKQpW6NUo1GxuXCgIGOt+fgP2abdICuLI8kIHZ1sxB03PcAOepqJ9wJIuXQHCANJbNlWS4DizZurUG45WuflWbO7l+A7Cqj+JfQ1BQdmX4FSHuRYW+tFKSoctJnv4GS8QbkedDaC+x5/+DI5iPWHTskAfG4P0o1JV1JHRahTT2Msk80fWsQIyoVLe7qVKnv8DRb42aoabUbF7r6vsWnoFGk2OaRbDqkJsLZTmugPwJ+JpuNqT4MGsxZMOGMZrr6l1gx2FONkRXviurVHXt2yJdxyy3+8J0118KZauu5heDKsSyOPuvue4ThBHisYQSTIYpLd11YaeqtUSpsGcm4R4KT0n6ezr10UeRGWZ47qCXyK+W4ubA2vrakyzLodPB4ZOVS2tpqy2dD0c8MhWNsr9UwRiMwBzMFYgntcj405crg5mWLjkcZLoyBxXAYtTh3nxKSIuJg7IhCHM0gUHMD/ADHSgal3YUadqK7MJ9LujrYwRhZAmQsdVLXzAdxHdV5IbgMc9o30K4YcMs8JYOVmBuBb3ooztc99THHbwXke6mCm6ItEwleVWCyK1shG8gtrm8aStPUt1jXqfdqg7xtb4vAHulm/7aUVofVGdSSTTO47gHWY2HFF7dShXJlBuTmsc24tmO1XXNkTVEJekCniggDKY/s5XNcf2+cHJ/wX9dKHeroV52O9u5X6E7DcEy4yTE5hZ1sFtqDZVOvd2fnVKFT3Gh5LhtIDI2IxE74afI0WSMmwZWNiSCPA6ehoWnKTpg482OSrh+vyDHDxNGjnFSxtYkhlXKFQAXzXNjrc303pitL3ipyiuVwj5343hWIkEYOUysVAH92SSPzt6VkhL3rY2Wu0+yvMQOnglCoBGWW3aXnrenOSYv7dgX86ITYKXOnYcAEdq21rEG3h9KtNUBLW4G+JovHRvEdWZOulDsZL5yAucZVAOXloLelZ8nM7Q7HrNOoU5r+oe/2rD/7ifGqpl/bdP/zX9SmKKQz6BGIoCqGKJ21UMSO1RdEzhmJCMbyTxgjeA2YkHS/aUEb86OEq6tr6GbU4XNLbGMn/APbp+jJa4jDhy4mxoc7uBGHPL3+tvt40acE7tmZ4dQ4bNmOvTmv6UO/7Rjvf7VxC53OZb2G2vXeJ+JovMX/JgfZc3/xYv6P+xBxhw5DFHxDSHX7xY7Ek6lmDk9+tLezqrNOKOpTSkoKPyv8ALgtUvRuVFwXU4yfq8S6oAGdQgdC9wqvbYNppWny5JLbJ8nDWvxyll8zFG4pvp1d16BCPoXJJLLGcfOVi6s3LOfvGu2xk0KjqyDvdqPyW3W5mZ+KQjBSWGNu/6f0+oLg4Dinx8mEGMnCxqHMhkluUIUiy59yWtvyNBsnv27map6rTx0sc/lRtuqpf2O8W4UqA/ZeJyzTmVEMYnOYszBLnK99NBqDa1HtSfEuTl67Nly6WS8lRtcSSquUE8f0cEMeWfikglyZgjSkAkaiys9zqND30xx9WeVyadRjU8rT+o9huiTkQ9fj5lncExrnYkHLdguZrkhTqRaps9XySOjlS35Hu7cjOD6NTsZ/tOMkSKFirHrHIYZQ2Y5msoysu99z3UKg3dsXDR5G5eZkaS+YE4vwvDwvH1U/WxtclkyllykbWa19fDakTSi1TMWfDixyTjK0/TqPNxJSuU4rHFe667f8A7anmL1Yfnxqt8/yI+GeGM3jlxSHvQIp+UlUpxXRsCMsceYykv6f3F47GLIpDT4t9NFfKVvyuOsPPwq3kTXVl5MsZqnKf5AUxUvcYhtoqJSJYy0VFYSY00dEmEpDRjq7D3HAKxM+8JHaoNI9UCPVCHqhR6oQ9aoQ9ULNd9nMyzYKEPq2GlYDw0bL/AMklvSulglugr7HhfGcbxauW3pJX/f8AMcwuOiXCSYiaTqlnxJkDgFjlWQLFoASbpEnoaJNbbYmeHJLMsWNW4xqvwt/mznFsFP8A7QSbCvGrvhiCJASjhJF0OXUHtqQfCqknvuL7BYcuP7K8WZOlK+Oq4/wO8blSKKKfFpCs6TxlTGb/AN4M2VmAY/d5iR4UTaSuXUxZMrhGflt7K5v0tdewO6X9F3xMpxMUkZTqhe5P4QT2bAggjyockLe5M4mr0jyz82LVUG8RhPtM2DxMbKY4w7HvIdRa3jfe9qKtzUkaZY/NnjyxfC/dDOHnneXEPhmhePrQpWQsO0saAsGW+h22/DQptt7aJGU5Sbg01fRgL2hQRB4soUSFW6wLbbs5b2/qpGppUYfEYQuNdSp5ayWc3aeyVLJtOZam4m0Q1u8UXJXlt9jhSrTF7RpkorBGXjo0yDRSisKyJWU+/o9VBnqhBVQEi4jiEae84HzPwFHHHKXRGXNrcGH45IcgxKP7rA1Tg11GYtTiy/A7HqocctVFirHx189avlANwfWmcsdtfnU5L9xc8fkScOiEXZ2VgdLAnS2+m3Pnyo41XVmXLujKoRi1+CJkGEjZgWldm1t2GNhqbk68he1MjFX1OF45KX2DLDYkq5qr6r0J0MEdlHWPa/aAVrWsT+nxonXSz5coxqtz/MQVsWCFmXe9iLjmSKU21wila4i3R2MEbXB8Lig5XQKO5dDpHzoXfcLnuetUIP4TCNI2VR5nkPOro06bSZM8qgvx7BeToUkg7U0oNrdghR+RI+NOhwju4vCsONe/yyvcW9lFzeKUnwkJzf8AEB+YpyytdjX5ONKkVSf7Rw6URzBim9m17PNo2525rVuMci46nO1nhsJq48MsqsCAQbgi4PeDsay9HR5ecWnTG2FWmLGitGiA2s5+gkeqBHahQP4lM5VhH+H3j3aX/KnY4pP3jh+J69xvHj/FlPkBNdBKjyUpNs7CzqbqSPKqkovhh4suTG7g2H+HccfaRCV5sBqPMc/Sss8Ef5Wd/SeNZLUc0ePUKT8WhXQv8AT+VJWGb7HWyeJ6WHWRa+HdPCUURpGwVETUm4yIUuNBlJDG++59GvLKHDRzsfh+n1VzhkfLb/q75Hf/AFe2dnEKguULdtt093bYaAEcxcc6H7Q+tGj/AKNHalvfF1wu/wDvHoJwvS50REMUbCNVUe8DZUKG9t7qWHhfnUWoaVUFk8GhKTlvfL/exyPphKZEOUWFuzmbKbLKu3/2/wDItEs7b6HM8W8PhpNDlyp20u69WgoelTta8YBF/dYrqVy30Hrba9FLP8j5w9c5dYjGH4xlFuqW/VtETcjsMxbQDY3bfwpXm12KhqK/l7UTo+kzA3Ea+9m1ZiQcmS1+4LU89rsPWsfoQOJ8RM2W6gZRbcnko9B2Rp3k99Lnk3i8uV5KtAnFzNmSKMZpZSQg7gPeY+AuPUipjhfL6Ibo9K8+Tb27hrhHRuK4WTGZpP8A20cWB7yN2O1zTrR6uGLyo1GPCL3hMOVRQTcgWv3ij2gOVs7LMqkKSATsO/41Tsi5QC6XcGixcDRSCx3RhurjYj9PSgc9rtDFC0Y5wrir4aU4TE6ZWyI1tuQU+B0saZPGprfE874j4fy5w69y0MKzpnn2hoiisEE0k/QaPVCyPxLEGOJ3GpUaeewpmKO6SRj12d4MEsi6pDPRTELLG8LGzOGIPebN+tMzxcZKSPGQyeZd9Wd6EdCXxMrB2KxoxBtu3lfYeNOy5+ij1F48HVy6Gw8H6GYSAdiJb8ywuT8aVtcurGb1HoSuIdGcNKhV4UIPgB8xtU8uuURZG+plfTP2fiK8kNzHzH4l/wDIVI52uGR4VL4So4aPIxAOWRRp3MBv50yXvL5HQ0cknw6kvzD+FnzqD+71klGmen0+ZZYKQ7QjxzD+8vn9KKPU4ntJ92Zvov1QYQVbPjUR1RQjojgFUMQuoWF+D8Ha/Wle2y5FvuqX1PgTv6Cmq0qPU+F6fyce6XVhTD9HIY7lAxkJUgs5tHb+FB2Vvz0150x8xo6KnJO2+A2+K6pQPeIFWp0J2b2BpeL4fEEwyKwzdnORoGOwJ/Ce69RTcuqGPC4dH+BEillSR4JTmKAMj/xodBfxGxpWWIeN2Zp7W8ADMkqixaOzH/CdPWxPyrRpXxRm1Ue4U4XiOshikO7IrHzI1rPNVJo8TqIbckl8x4ioZQNSj9Bo6KhAF0ulORFvYM1z5D/MitWlXLZ572gyNYowXdlcw07IysNLG9bHFNUeWUmmmbt7JCWw7SMPeY28awqKWVm+Um8aNCzeFaDLQzicUsYu7Ko8SB+dC5UFGN9AZiJI5lbIysNjYg1myLd0NEPd6mP+0jo/1QWaMW1IYeI5im6aXO1i89/EgD0ex+YlTRZ8dKzt+D655JbJB81jPSDmF99fP6Va6nE9pPuvN9P3QYQVbPjcR5aEekOCqQY7w8hsRHFvcZz/AIQbAep/I02Me50vDdL52Tc+iLbj+O4eBSGlS45ZgTfusNTROXoeojBsYwnSFooJJniMik5kEYu+S2twxGo1Nh4aUWKddQ8unUnUWTI5Fm1BurKCPJh3cqB8sqnBKzrYKOOGVFiT7wdshQCx5EnmR9Kbv2xoVTlPddEHiYN4ifwowJ5/htSpvgfjSt0ZF7TuI3fJfa/7/KtWmXFmTVtXRYOEQ5IIVP4Y0H/KKyTdzbPFal7ssn8x81VmVgSgP0CMY/FiJC5BIFtBvqbUeODnKkZtXqY6bE8klZV+LcTGIZAAVA1ud/HQaVtxY/LTfU8l4l4hHVyikqS9SVwfhYxEypmLKouxAGoBACgd5JAHnUnNxiYYQUpfQ3XhvBVjjVDimiKgdiMoqKOS6i7eZOvhtSoxiu/I6c5enBYMBN/dl85ABzaag7HSjhLmhU48biJxnEYeI9ZMAxB7IIvsL6A71G4305LgpOPAGTpbhJ5RECY5dkYqUN9OzqBmGo0O9x4VU+nKLh8mVP2qzFIA+6lsp8DyI+dKwq8gzK6gZDhsTllDqbEG/h5VulG40zNpsrxZVOL6F5weJEiB15/I8xXLnFxdHvtNqI58anElYX318/oapHM9pPuvN9F+qDSVbPjsUPKKEchYFQJAbhTtJisQFuWa0SW0sFGuvnmp8lUUes8Jgo4F8+S28O6OhWyOqLHlBDmMvmcnYkaoBbfx86uEFI60sqjG4q2TuN8OljjCwN1S66qQ0bE6i77qT4/GpPG49OgvFkjN33/MX0Sx8dhE4Ec40ZbWzHa47770EGi9QpvksWPFh502ZlxMrHHsWERmbZFJ+ArO+WkbItJWYLxORsViwp3kcD0YjX4flXSitkLONqsvWT7GplbbVzLPJS5EGrFUAaE+/kLi+D66MqNxqPMU3FPZKzB4jpftOFwXXt9QNgCnUyRSqesU9nkRpv6EWPga0y3b1KPQ8bs2pwmuUHPZbhzJO/IjKL78z9bVWq7IvSvqzVMF0EjRzI7SSljc55Wtc/yKAKtKSVIpyi3fcOcFwsaOyoLEaEa/XU0GJe+wszewnYlFLWJt3HTc8taZNKxcG6scXAqN9fMD6CiWJLqB5jbKP7T+Hq+EkW29iPA3FIaUJpoernBo+eTEVOo5kfDet92jCo0y1dGJ1y5cwueROt7nYc6waiLuz1ngmaChtvn0LFhffXz+hrMh/tH92Zvp+6DSVGfHYjq1THIcFWWVPo3iupxzHKWyyyaDfVz+tasnwJnr/D2pY4r5GmYjiUocGNSARcgkfC3Os+5p2jpRxxaphCOBWRmYBGkQrJl2dTyYHQm3Pca99NWTjkTJJMqeL4dfEQhJC3V5W6xrZggb3b/iNrjWltq7NLlceVyGeN9KEGbKblACfKrcnJmeOPauSi4jic3EpTholsp7T2P4V1Nz8vhTFj2+8VvT93sWTE8Digji6tVIy3zMozqTYKA2+2YG9Lm3XXqY/FXBaWakvkiE1KPGSQ0RRCwDQn30rWO4lJHISh7N9Fbx15+NbIY4yjyeV1WuzYMzcHxfRg7GSMzGRiLm2i7CnwSXCOJqM882R5JdWXL2NzhZp83clvi9/pS9VxTD0nO5G1cT44sMDPuQNB3sdh8ap5VQawNy5KvDisbC4kjyzZl7aWt2ybsVa+2uxFJhKnaNGSEZKmT8Hh8TPmbEsVRwfulUDKb9k597i3LnRO5dQbjD4SVwbj5DNBK13TS50zDkbeVSGVrhg5cCfvRI/SE9cpQa3YAeZpc5Wy4x2nzxxzBmHESxMe1G7KfRjrXQg7ijnZFUmI4Wl5EsRcEG3frQ5H7pq0ULyxa7M0DCHtr++VcxdT03tE78LzfRfqg2lRnx6I8KochdWEU7pNOcLiVlUXD9phyzDT8gPhWzEt8KO/4ZllHHb6WGsP7QI5P7QWJ09LeA7wNKF4WdiOeIzjulZKkxmy5tr/h0vbl31UcPIUs6qwHhuMSozG5AYC1zuO+/x0opY4tAxzSTHsfxlWXQds6ee/1Iqo42mHLKmqLX7OZ8LFA+SVXnc3lK3uo1AXbbf1JqZW11ESzYMSuckEOIYwyH+UbVlkzzfiGueplS+FdP7kFqpHMY2aIUyuyX3Hw8KpUfeZ7lzErPSPEqxWxOZeVwR8q24ItL5HlPGc8Mkl6oHdYzqQgOg1tsR3+FOqnycNu+gd9ncqrM6E5S4AHmuv60vVL3Ux+jklJo0fifDZ5IkZGDGN75DoCwBy3Pde1Ysb55OkyFwHpVFlvj8dJhpFLBo0hYAZSNAwRi2/yrYsK/lYiWreO4yxq/mO4/ptwzLZMZjpH5ZAQSdbAZ1AGtvjReR6sV/wBRl2hH+gjodw6aZ/tGJZyDn6oOAJAikZc5UC51rPm2p0jTDeo7pdWOe0jjn2bCgRMVkdwFI3Fjcn4Cq08N0zPqJuEb7mN4rFGRy7DUhQfEqoUsfE2ufE10arg5t27Y7wqRhIoQAkkb8rf5UrIk4uzboZzjmioJN33NBwnvr5/SuYup6f2i+6830X6oNpUZ8eiPLVDkLFWiwR0l4YJoibajb0rRhlTPWaPB/wBpH8WZriMIyNqD520N62ppguLRxprCxuT51KLs8cQ1xa5OwtUpF7n2D2J4acLhTNL/AG0gyRg/gz7nztc0hT3z2roupqeN4sTnLq+CydC+GiCE2IOds2bTUZRb4a0jUT3SPJarM8k+nQPGsxmG2qwGNUQoAPexta9tL7Xql1Pvc72vb1KXxLBPE2ZwCp001Hl4V0cc4zVI8Lr9HmwS3ZFwyJ9pyiy8xrTNtvk57dLgYixDI4dTZlNwfEUdJqmApU7RunQfj3XIobQuouPG1wa5co7JUdeE98U+5I6RdHxKf7NXUnMVYDcaBlaxymxIPfTIykuhphPDJVmV10YzwTogFa6RxxHvAzML6HlppTN0mHOelgvdjZbWwwiiAGyi3jr+70rIqRkeR5JW+5gntLx5kxWW/ZRRl8yTc/IVo0kahZh1j99IqwGlamZSbhZUQo4LE65wQPQDvpMlKSaN+DJixSjNN33/AMF/wTXZCNjr8RXNqnR6P2glu8Jyy9Yr9UG0qmfH4jymqHIC9I+MmP7qL+1bS/8AAD9f9adihfLO34Z4f5v8XJ8K7ev+Cw9DMOJMHFfW4589Tr67+tE1Umel3e6hWI6HxSsQxIufD9PzoozaFSimgBxPoAoICM1787fSj81oHyEwhwXofHBZm7TDXUUvJlbH4sKiAuns/ajA/CxOwOtu46czVYO7NGfFHJDZLoyX0UnR4iVjVCrZWyiwJsCCByvfbwNDmTs8Z4ppPs+Xh2mr/wABljSDlsbarFyGzRCyuzyhRc2AG5JtUirPvGXMscdz6ALivFwylVUMvMkH/KtWPDTts874h4rHJBwirRW4QCfdv4VrZ5lcskT8KmUZzGQp2Pl86pZYvhMt45dWi09EuIsAqLbrIxdbfiXuPlWbNDmzZgna2mrdG+lUcgCy9lx30EXXUc+VwWp+JRBc2dbeYp29CfLlZSukfHzM3VQ7Hc9w5n4VlySvk0441wYv0k7eJktrY5B/Rp+tbcHEEYdR72R0QfszW2Pjy/OmWhNMRBhswN2C27+fwqpSrsMw4lNNuVUXXotMzRxljc3Iv4C4FYcySnSOzrcs5+BZXN3xX5otSGlNHzCPIewXR+QjNLaJALktvYC5NuWnfamQwSfXg6+m8Oy5GnLhfmUThOGE8nEMSASsEMrR31OeW8cRPkuY+laIpJfQ9dLGsOKGGP0NE6MYbJEo20FZoeoWX0CUqG9xuDcUQCfqNBSSWYamqab6h2uiE4hbg+VC0Mi6Mz6d4UjI/wDPr8LfWiwPlobkfwteor2acWEOLWJwDFiPu2B2D6mNvj2f6vCtCq6YrV4lkx8roazjeikT6pdD4bfA1JaeL6Hm8vh+GbtcfQrnFejMseqDrFPd7w81/SkSwSj05OVqfDssH7nKAU6lDZgVPcwIPwNBtaOZNSi6aoq/EcLI4KKoAI1Y629KZigl7zPoni3tRg97DiW5dL/sMcO4CoA6y5PcT2T+tPcvQ8jqfEssvgdL8wNxvhnVOWVTYG47rUyLtUzTo9VuXLG5+LsyDlpa17iw5UKwpM6/mNo70Qb/AH2Ej+Ik+Vjf5Vef4GFgf8RGlcW4YHOdN/CsEZUdFxB8PD5D+K4/xE/KjslBvB4QRKT+IilSdhIzSWLJOZHUlRJmO/ultdvWt0JKkjBOLUmz3GopFazI63AYK38LXtbvFudNjHgw5cn8b9gWuDJO3+dSwZZElwXroXwImSKMswzE3ty0J22pMkps5n27Lmn9mU2oS4a7evQ1/hXA4oQMqgsPxtq3x5elMjiijpafR4cC91c+r6le9p2Jn+z9RBE7dabSOuyoPw992OnlfvqT9DraVR3bpHfZdwUR4OVJltJNJ21b+BRZBruPeP8AUakYqqB1WWTmn6B9eGtGpt2lGxGpt4ik+U4ovzlJ88EeTtKCtL6oYuHyMrGed6Fph7kJMRqUEpIi4not9qF30QXy/wAzkWH9IJ9bUeLE7srJqVD3e/6GRcOgePFQqylXSeMEW2KygH5imUzZKUWnXp+x9JZq0nnzpSoSxuSBT7ygnvIB/OqaBcYvloxrMLm/hWdI8WhTqCPCropMg8Tw4aO37tRLqNwz2zsp+BwcUsqQtmAW4ZlF/Xyv30UnJKz2mnSyqP0NC6OdFI4FN0WUXJWQD70X5abjy18KTKe83wxRx8FijwWUAocwPLn8f1pDx90M33wyO+EObMoIPMUFMJNDy4QncVFFlNogYvo2j3B2O9vGiSkuhXutUyPjOjsUqo7syRQoY2bNdmCk2NztYaVoxydHPz6LHKe+T7FR4XhUaVnW/VhmCA72B0JHlTXdcnmfEMyj/Dx9C59GWUYuG25c2/4GqoLkx6BN6iH1/ZmnZqcetGnANUXdHBADUom47hMMFJtpfeokVKd9RGLwYsWG+58fTvoJ411QePM+j6EQWOtJNHPQdw+Hzm50X/q/yo4475Anl2ql1Cl+VPMtgzGcLhaVZCill52G98356+dU0Mhlmo1ZPQ1YDYrPUBOF6ssxHrO/nt4HuP51mPG0Kw0xswPImiJkjXQnJGjLqRsdCwHf4eVXFDsUINW/1A0PDooMRnj3fdRLdjuWGUjmLaeFFJJrk9JoNRwkmXXhVsueI6ndC3Zv4adk/vSkpLsdacpdwrEATfZu79f1otqFvJKhRe57iBUpMvdJCDfnQ7EF5j7DTIW0HxvtVeWmX5rQO6SspjWAEKCLe8B2Ra++/d60xRRz9dqXHG0/5irnhEWa4BAJFwJbXIOp0Pd4UTPPLJH5V+Ac6OYWNJ4yts19O3c3ym+ltatLkfp1B5ov9y+9e37FMO2dMzfsVCWcGIb9ioQWuIfT56VChf2hv2KhQNSFszXFkBuPG+tvIbUlY1bNLyvaq6k4YluW3lTRH1PNO/l5A1CWMYjGdWpd2youpJ2A21PLWoFFOTpEzDT5lBvcHYjYjvFQocL1ZQ02IFUFRjQa9IPG1Q3hn7TA9/ysKtBySpMm5l/m8NretXwBJY64sn9G41OJUKTchwcyra2UnTU93hRJXwdPw1wjqI033DYjDMWjsj8wdm/ffSGlfB697kueSXh8QxFmQqfT5G+oq0Lkq6DxkJq2UrE9YaFtEQMglxHWR75BI+YnLcqc+W/gBl23vQJyOrJaXy5f8qVfXi6+fUrnG55GlUyDK2Q6DTXS+lz+xVxlJ2cfxbTaGMsU5ytblab429/yILMwqryCFi8Dl8LVVJc31b4f/j0RK4S7dfGFLA5tCoBbnewOl7Xq1v8AmPwQ8L86LxbOE7u+ZUqr823+Bd8LisUolJDMezlDgWuZWDZcliVEeQ/s06Mpqzflx6Sbik0uvRv0XX8R2TFYllXMjIBNZ+rsXMWQkEZr/jyg89DUbm0BHFpYSe2Sfu8X0u/7A+STH62z2N7aLmBCNbzBJHqo76W/NNkV4dxdX+XVBHhj4jrRnMhTIb5gFCn4dq58rUyG/dyYtUtP5L2Vd9u/9g4Zntyvyp5yRpS/OpRdijK1vGoQ51j38LfOoQG8Z4T9qULKWCjWysQG20YA9pdNqGUUx2HNLE7QQwYKqF5AWHkNhRCm7dsdd6hEIDWqgjGgaSeQo5E3b81H1qEl8BLBqCaJHDHIlUqSpubEbjsna9Ejf4av+7x/X9iyyYRVZolBCxBQhuc2oubsd9aTmXNnssEnVHsDimYAGhjJjZQSCTai/OjfQQupHikJpd8htEq9GAVvpXALI/4gbeh/0qR4Zy/GIKWnUn2ZXZG1Aph5aK92wh0dP+9w/wCI/wDS1FHqa9Dxnj/vY0qmnqBwGoCdvUKO3qrIevUIcI/dzUJZ0GrIdvUIevUIJJqEEE1AhsmqL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54" name="AutoShape 10" descr="data:image/jpeg;base64,/9j/4AAQSkZJRgABAQAAAQABAAD/2wCEAAkGBxQTEhQUExQWFhQVFRgWFhgYFxcaGBgVFhcYGhgZHBcYHCggGB8lGxgWITEiJSksLi4uFx8zODMsNygtLisBCgoKDg0OGxAQGywkHyQsLCwsLCwsLCwsLCwsLCwsLCwsLCwsLCwsLCwsLCwsLCwsLCwsLCwsLCwsLCwsLCwsLP/AABEIAQwAvAMBEQACEQEDEQH/xAAcAAABBQEBAQAAAAAAAAAAAAAFAgMEBgcBAAj/xABGEAACAQIEAgcFBgMFBwQDAAABAgMAEQQSITEFQQYTIlFhcYEHMpGhwRQjQrHR8FJigjNDcuHxFSSSorK00hZTc4M0k7P/xAAcAQACAwEBAQEAAAAAAAAAAAACAwABBAUGBwj/xAA6EQACAgEDAgMFBgYBAwUAAAAAAQIRAwQSITFBBRNRBiIyYXEUNYGhscEjQpHR4fBSFSSCJTNTYnL/2gAMAwEAAhEDEQA/AK4kdZTyjY+kdC2Lch5Y6GwXIfw+FzsFGl7m52AAJJ08AaidlwW6VEk8IkIzKMyWBzXAGouN9dqun2GeTNq1yvUjz4VkYqwsRuPMX5eBoW6FSTi6Y0YqllWIaOrsvcPYXhxkDWIBFgAb9olXawsNNEbfwo48jscXPoJxHBpUVmZcoUAnUfiNhoDz+hoqaGPHOKuXANaOomApDRTahn8LOx4E78QxfX9mScLh87BQQL31N7AAEk6eANZVy6Pqk2oRcmSl4XIVDKt0YnK11UNa5PvEHYE+QovLk+gH2rFF1J011HDwWcf3fMD3k3Nra313FV5cvQJa3B03fk/7EAUs20etUJtO2qiUTIeFyOiMoBzsUUDckXv4DQc9/jTFBtGSeqxwm4S4pX/US/DJQCSugBY6qbAbmwP7se6o4SRa1WGTST6/Uh2oRzictVguIkrUAcRJWrsXtJ8cdaGz4a2SEioGwR5Y6ByIkE+GYVWSU5lWVchiLPk1zduxJGtqOFNM0YcacZc0+K7d3f5Fkkgw3aCzgjKN5ZLBl6wO4GdbsSI+8do2BFPuHqdFxw81Lt6/569AJ0khhzKYiCTnzEOXuoIEZJJNmK7jw2FIyuN8GPVwhacPnfN/QDGOl2ZNpK4RDGZkE1ur7Wa5IGisRqCDvbmKODW7kZgjF5Ep9O5YeowSZsrDIzANlmcMbugAyh9UyNI2t7WtetPuLodCtNC6f5v/AGqsWkWCIYSShjfISZ5DnyiMZvfAsWMhB2F9tKu4+od6dppy/P8AyVjj+BgVIOpZWfLlmysW7eVGvrpuzDTTs996GVLoY86xxUdjV9+QBJHSpP3WdD2fd+I4fr+zCPRoQ9epnOWMK7XDFSGCkrYgg3vaw50rFt3cn1TXrL5FYlbtcVfHctE0OCZTfE3Fo8pMz5rqT1zBSSAXUkWPfoKf/D9Tjweti78v1v3VXyX4HMKuELWmlVfvHsExDtHkDQZGLmW4a2c+NjtlFRbO5c1qUrxxb4XLirvm106f73KTMAGYL7uY28rm3yrG+vB6fHbgnLrSsRVBln4Ng8I2HjMhjErGUOWlykWDdVp1gtrl/Cb94rTCMHFX1OHq82rhqJLHe1V0V+l9v3JEOGgRIAJYwwiczFcRb7wJJlAtL/GUNgo8zqKKMYpLn8zPkyZpzm3BtWttx7WuvHpfcdx2EwpH3WIS2aJXBxDDMivKJzZmF8wyNYfxaaGrcYvo/QHDk1Kf8TG+jqorq0tvbtyNcTwWBEUxjMXWgdkCYsBrJbLeUZjlEZPvWJIt3VKOKnQenza6WWCnu2//AJr068f2Kfasp6Bo5arAcT1QGgrGlObPgY+q0tsJIdVaEYojeLxCRozubKouTVxi26QcMbk9sVyVz/1nGWARCQTu2lh32rR9mdcm7/p80rbCL9I4AB94pJ3AI0oPJlZnWlyv+US3SCIjsspPgb6fSrWFlfZsndDa9I49SQbDe2th3+I51HgZf2OYXjYMoZSCCLgjYilcpmSUHF0xLJVpi6GnSjTIRcQmlXJ8M7fs7954fr+zI1Zj7Oj1QI6BUKPWqFHQKsDJlhjjum0l6t0OfZ27vyqbWcfJ7R+GY+uZP6W/2IuKxCx+/dR3lTb/AIgLfOjWOT6DMPtB4fm+DKv0FRyBhdSCO8G4oHFrhnVx5Y5Fug7QqqGHqhR6rKZyoVQZQU1s/PyHlFLGoRi8YkSlnYKB3nX0HOijFy6DoQc3UUZ3x3jr4t+rQERkjKvNiL2J+O3lW/HiUFbO7pNH5df8i4dFfZhnCvib9+QfUikz1DbqJ24aaEeZl2g6AYZV0iTnplH5nelNzfcep448JAXGezuJ39xQt/w6EAeI51ayTiXKOGfVFE6X9EZuHNnRi0Lc7bE8mG3rWnHkU+Gc7UaSKVroDejHHDDIqsT1ZNiNTYHY+lTLjUlZydXpVki2upo5FYDz7Q0wokxbIuKHZNE/hZ2vZz7zw/V/oyDSD7Sj1Qh0VCHHmRdXYAeYHzOgpsMTkeZ8Y9oPsj8rBHfPv6L6/wBh7BcRjc5UdCe4MCaa8dHzbxDUa3Uy8zUNv9F9EEgaCjmUIkcbGok+xdtdAFxXhYQGaDskasg90jmQKcnu4kej8I8Zy4ZqLlz2f9xGAxwkB5MNx9azZMexn0/Qa+OqjfRrsS6WdA9UKZ6rBDSCjkfn+I6y6HW1UhyM26UFlksJCwO4uTb4n610MVUd3RJSjdFx9kPAEfPiHF7HInhzY/kKXnl2O5po0txsuEh0pEUNnImLDTUhDkJMA3trVMtSA3G+GJPG8Ugurix+hpV0zRF2qPmzjWBOHxDxsO1G5HmAdD6ixrfF7kc7LCm0X/o/OXiUg3UjY6lT3X5j9Kw5Y0zy+pjtm0EmFKRkkiLix2TRN8HY9nPvPD9f2YOpR9pOioUJkewo4R3Mx63UrBicu/Yh47AiYAHYXOh3I3J9dK2RdHiJRTK5JwZr6DZrD8r05TESxlr4JJMqhXuy20v7wt3Hn5UvJBPlHM1fhkcibxqpfqEZzekpUedcHGVMiib/ADo6DSrkEYgqkisNCGKt4ryJ9D8qk47o0e98G1lPHk9eGFawnvz1Qs9UBoOIKNnwCKHgKg5IzLpVgHilvIb9YSw77DyFhXQxSUlwd7R5IyjSXQ1P2UsBhVA7yfiay537538K/ho0jCtUgBNEsmjYlCCDVUwk0QMQ2hvvSZOjRFGB+1JR9rcjmFPrY/LStmn+Ey6lVImez5W+zsx2LkL5AC/zJpOp+I8z4jXm/gWVhWY5rRExg7Joux1vZ370w/X9mDKWfaToqFAjjOKyuovy+Z/0rZp4+62eU8czPzow7JfqL4fNI5tGjv2TbKL/AIh9DTG4rqciKk+gYwPAcVMwHUuoJ3YWtS5ZEugyONvrwSpYZMNJklXn2DyLDYX8RcetHhmp8dwMsNvK6EHH45Vbfsk793L9+fhROBxvEtGsi82HX9SJOxBqkcWCT4AePmHWNc3DAEeex+lGlwd3w+VY9voHeGz541bnax8xoawZY7ZNH0vw/P52njL5Emlm09UIH0FEz4BEeUVY1FP9okDEQsF7Ck5m7ixUAVq0zXKOx4ZjbUpelF09mCqmDWR9izfAEgADv0pWbnJR6TF/7ZdJ+kMEI+9zRjkSrG/yo0uwDjJvgkYPjcMn9k4k0Pu65fE93dVN0y/LlVsg4vplhFVbuzHQhUVib91gPlRJpojwzixybibMqu0LJGxABt2lB5ldwKCatF41ToxX2t4cpixzDoGHoSPzp+mfuidXy0WLgHD+ow8cZGoFzvqTrfWsuWW6TZ5XXJrUST7OiawpZhaImOHYNX2Ot7Or/wBUw/X9mCqA+zihVgsrnSlSZIVXd9By7WYAa+tbdN8LPJ+0CrNBrujX/ZwmHCdUsZimiBDqSrZrm5OZdG1pW1OVt2c3e1Gkizcd4z9mUsIg4AuxaRUAHm1G5xi6oBY3JXZWOK42LiUBWL7KZLZgFxF205iyVUuHuqi4PjbdmQ8VLB2VxtcOOYPMjkRWyMlJWjPOLi6Z3huM7ORzougP5D5i1DKPdHI1elp+ZD8RnFoC6+eX40MRuibuidwOTK8kV+eYfX6Vm1CtKR7bwHPzLE/qgzWU9KcqFlgSiPgUR5asYiLx3D9ZhZltchQ4/wDrOa3ypmN1JM7fhE1c8b7rj8Ax7PYg2DiXmLnTvzE1WXnIz0cOMaLHPwESRMkk0rKxH42VgAb5QUt5G/KmxlSEy68D/RXg8OHzJEtl8SWOneTqTQwdybYWZtRSJGG4fEsjvkW5JJuLjXT3dquLSZJzlKKjZCXo/AkryopzyMSbM2QXGtlJsL9wHOpklaKx2uDP/aBgUlxmBjINjJlPlnQ2+F6mBtRkFmVuN+oV4gbyNbv+YAB+dIPJeJOMtVNr1IbVRzmiJjvcaodf2d+88P1f6MEUJ9lFCrQLKx0yBLwgb2NvMkWrdpfhZ5T2huWXGl1p/saf7LeieWGKUxgSSOk6zAsHCMqExW2Kkht7+8dKuc90tlHFUNq3X+BovSXo/FjImikGjAjcix9KueNN33RWPK4quzB+B6L2wkWElyNFCFVTl7RCG47TXK+lqj3yVMi2Rdoz32r9GUhj6+JbFSL67gm2tJxNwntH5Hvx7u6MtGIBOmzCxHcf3etxiYuGa7RA7htf8IFBXUVDFtnwFo2H2liOWW/rZfqPhSJq8Z2fDsmzVxf4B2sB7k5ULLAlEfAojy1YxCcZLkjdjqAjEjvGU3FFHlmvSZPLzRl8xXs1xn3IsbhTb1Otvjeiy8Ss9tCnA0ObGBUzHyFtyToAKjlwJjjblSHOESrlJJG9t9qPFVWwM6d0iNJjQsh1BW9jb8N9ifC9C3TGKG6PzJOLlyqbVbYEVzyZ9iZA2PS+vVhm8rKb0KdRY/I1GO59ht2uSTzN/jSzwU5bpOT7jTVQpkPHe41Tsdb2d+88P1/ZggUJ9lFirBBOKwZmmjYDZly+QY6+p18hWrE6W1dzga6HmZFmfRVX9f3Zr3QXpDE2FiA/ugUYcxkuNvKx9aksihPk4Dh5ibRaMHxEzarGyrfRm0v/AE7imLJu5SEyxKHDZNXFi2u9GsnqL8rngo3tGIkwzr3kfLWsrn76NsIe40zBMRw5lLabFte7LrW9S4MDg7I+EN2XzI+VSXQGPUP4B1tN/ErjzNiAPSkzujXpZJZYv5oPVzj6EnZyoWWFKI+BxHlqxiG8fFnidb2upHyo4umHF00wJ7NsYEV430O/kRvTc65s9vpJ3jRbeL9IchBuLr7o31sbt42F/jSVFs0qSSoY4ZxCWTPbtklmJS+lgNwuh1phSp8iuHcfEbNG6oM+9ha9+/maGTdcFuPNsKRcbV0KMdU8b3HKhVguKu0Zzh+JB8bdmIGZgNdDfQAnztTnH3Dl+Jym8DUP9XctJrOeSY2aoFkTHe43751Drezv3nh+v7MD0J9kFirQJY+jPQszwdc84iTM4HZzHKDbcsAO70rTjX8x5jxLVyhemS59fkWXgvQCDCZ3jknZnsxuUANtsoy2HrvR5Me5fQ42LJsf1CmHE6sUbEdxH3S2KsTYXvuAN+e9uVVFNcNjZ7ZLcofmEMJG6p964drntBculzlFrnYWF+dr6bUTVCbTfBSPaBxeNMkdxmY7eelZ1HdLg0qSjHkz5oc2ZSLFpPkYyfnWndwmZnH3mirT4EpJpqAVPo2/zrVPr9TIkTY4lEr5T2XAI7xfkfEEUiT9006eN5Yr1aLHFtY8tK5zPoGK9tPsKqhpYEoj4FEeWrGIcFWglyUXBXXESMoNmd8oHO5Jv4j9fCtm24o9ZpHLHjipdaLNhOAHESJ1mYIpJbXUnkB++YpUm4nQhtlyyy4WbC4Q5YsPOCfeIZ9R9aimFU67AfpLgcI8ZkiR0ktuWbU37id6rfzSLdtXIqmI4kY4zlOp7zrp+etMUORDzUiHwH3iTa5APwYg1eRcA43bLhh5SDY7W0PdWVo5XiPhycXkxrnuh8mgZ5uSa4ZDx3uNU7HV9nfvPD9f2YIFCfZRYqwTXuhiD7DApGlixHfdiRWzFTjR4fxOTeqm19AhxLisUDIJZVVpTlRSQBcAnnvt+VMk65MUIOXCK/xTiOGgxiNiHVM0YWMs1lBRiWHcDZ135GkS+K6Nab8vbfUr/Sv2kRg9ThCHc6GS10X1/F6Vck5K+wuNRddzNuIRuZS8jl2OpY/TuooSVUiskXdsN4XGAtGWtoykf4W5elyL+FC1VoJU1YJ4pEA5y7quU+jt+grdlfEfojHFcy+oNljySZuRIPzv+tImuqHYJqE4yfZljU31GxFc7ofQYNS5XcVVDA+hoj4DFnpsUiC7MB4c/hRKLZrw6bJldQQG4tx26FEBGbQk7252A8PzpsYd2dnS+GPHJSyP8AZw2fq53bXKra6aZSob10v8fKtUfhR0pwlzLsaVwbiC5AQBtmsANLn87nz0+NSQMZNMfxfSQRhRb3jY+BIuD86Ttka4yi+rAnSPjIkTcdnU669559w+dHCHdi8mXsjO+MzI65lax3YW0sd/T9afVGe2yxPwoRJgbW7eFcsPElJN++7sP6aRl6GrHapBbDi4U+GtZWx4mKArca6VTYuenx5FU4pjeNByN5b1RPDPC9Pj1uPJBU0/X5AigPejGOxYjQsfQd5o4QcnRl1eqhp8bnL8PmaF7PumCzdWgFlyBLc1ddwfn6AU5XjnTPG5JLOnPuwn026MNiJsPiksXgbQHuJBJv39kU6e6riBp5QTqXYrftf6NmXCx4gAdZC93tzR8qn4EKfK9Xje3l9wM1T4XYr/AArgatCjga218xWSeR2a4Y1RD6QQ5EZuQW3z/wA6PE+UVlXFgLEYvSO38JB9DWnaY1LoKMpeTNyax9f9dfWib4A7isdEDE1t1sw8dLflYUdNrcgLp0K4FiWK2OoX428O/b5VizQV2j1XhGqyPHtfKQYVgdqz0zvLJFq0Sp5mPMgdw/WnpJHzLS+F4cK5W5+rIwg1q7OkopdAZjB2qYugt9SdwJQ2KuRcGJGt36lWFvEACiV0jVpmnvjLukTeAcYvmh1Dp7w53Ugn9+dNZzXF3R3i0xeVLW07t7KAPhfNUorlA/GRvcCx1exsL6MOfdsalpE2tkPh/R8yzxYfnLIM/csYN3On8gJqlK2PePbEt2NxHW8QmB92ICNANAFO9h/V+VIy3RqlSpLsjuGbKCpOqkikMGyXn18wKFhIicQIyMB4fM1DXopJZ4tiV4UscfWSnS1zqco88uppSbbpHQ1HicuVDhFL6ScWwrqVjOZuRAIUfE1uw4pxds4Wr1nmqm7B/RbiTYfEIynskgN3DuPp+V6dmjuiZMMnGXyPpPgvEetiUnmKXiluQeSNS4Kt7TeMdVgZUOpe0a+T/oAfhU5cqCaSjuA/Q2UNhEJ8fjWTIqk0aYSuKZXfaE57EKal7uwH8KkW8hf8qfgVO2DmtxpFSgwbdXnO1yB4nl+/CtLlzRkUXVj/AAePYHkf0B/KpIFHuLy9W69xU39CR+/KjxOmBkVj/Aytm1GYm577eXrWfVQalx0PR+CTh5bV+9ZMmhJNwSKzpnUyY23YUB1t4UR5Y4xteoiWBcWe1vpbfu5mmoVIndGsaFxcMir2ChhObuY2zEchYk/u1GuEMwLfL8P0ExYUHHNJHfKxvra91JRr/wBSn0Iq5v3S9i32jQ4uFxN2sgzcza1KTYLUb6CMVggqkKNTQsKLQC4ar4eV51y9hbsWF+wWVXt3EBr38KZjYyUU+oIxHFYYWmxBJdndgqKdcq6Lfu0UVUk5OhMppKzU+D41cLgOHuIw7YswCRmtmJmTMWLAdojblT3UElRiV5G3YXTgsK4uWXILLEjBbCwZjJmYLteyD4mq8uKlZXmScVGwfwPjgxeJVWhRcqOwPvadnTUUOPJvlVDJ49kbsncS4MfsuOUhD1iTFNL5QyMBuNLeFFDHstgTybqXoRPucBJgMBFh06qcSIxsLgxoDci3bLG9yTemOVNIpQtOV9DGPaVw+KDiL4XDoI1aSMgAdleuVdAByBY6choLULXVjIyuKRsvCcOsMCRgk5VAudz4mlQSSDlJuRnHtenBSJCe00mbyVAR+bVUF7zYWR3CgdwTEvgUCOFaOcRuBmyuJGOUhVbR9MtwCNBe29LnFZenVDYN46voxPHOLEhiYHjLDLmkAU2B2Av4mlwhz1HTyKuECuIz9gBRYAAHwLb+W1aowp8mebtUgfhpQqkgi9iR8P8AKjoSgdxDE9Zl7xp+VFFASCnRfAiWe9rhBYWuNdRfXXa9K1M2saQ7SKsm5di3ScJsdm9K5287kdZkS6g+J+2f8P1rS1wci+T050qIjYOfD5iGeypqxB3IGovbYXtpremJ10FtX1CXBMKsr9awZYYwWA17WYMV8gclGlXDNWOLUFJdW+Azw/I73KSAh5pMqLHmIL6+86jQqed/jpfEuCp4pQTmmXPCtGVBHXDzjUH17dVtXzMjlK+aPSdUecp8kT/zqbV8y90l6Fc6Qy4dY2VnnQFQWIiiuQGHY7Ug1O9u4GrUUvUcpTUW+P8Ae4Mn4Nh2RjGMQzEWXPGgWw03VydvClv5WJV96LH0X6Rxrg8PBjMNKzYTIImVbgmMZYzYstmtpbUGm+Yn1QnynfusfwnTuT7XJLJh3WFlVAptmyoWIbXS93a421GumtPLUr7FrDapdQhhePYSOVZIMNINGDFVH4rWHvUPmQjykW8c3xJi+GcRRUxfYYfaJJHG1xnFu1rv5UMcvD+YcsTe35EfivTbDRGJ8ThZpMRCCYjHGG7TKQxS7DcXv3CnY8m7quRU8TjdPgyuKZ+I8YXETwSRI8ofRGuqxKMikuQp9xQSLbmjn0Bx9TaesQDd7D+Vf/OgpB22zM+O8MixeMzOvEQqkLm+zRiG17k9Y0m2+vhQ8RjfqFblKuOC0Y7hWFmi6uUSOnIFEuD4feaGkxSXRsfKUn1opHG8BAkbEx8RCxL1cefDKE7N8t3z3y3J1PzrRGPFiXKvQqM87FX11dg2ndlAH5fEVafJJNg9Sdj3EijQtDAU2J5Aa1YNF66EWLs65tZit3tmKtGHBa2hN1/5jWTU8ujTpnSZooiXurLsQ/ezNsG92PkPrWh9BSfJKxMmlUgrIGIXOCpNuyfl/rRx4BSuSRbbBWkiDLYxxLa2l1XQb+NvWjfU1wXCddGwvwnAo2KMTgdqQMMvPP2mHfcZCfJqKKVmfJmn5dr6Gp9cpdo+YQMR/K5YD/pNPOZ8yu9C9HxKHdHVfhnH0pePuOy80wtE4xAmjlh7CsU7Y7Lr3i4Gn7vR9RfToxngMfVYNViGfqxIqLmAzZXYKMx2vYa1S4RJcsGcW4jOeoWXDdUrYmABuuV9RIGtlUfymgk36BRS5pkL2oHs4fzf8loc/RB4OrJHsxP+7y//ADH/APmlTD8JWf4ivYXGqJlF9euUa736wCssX7/4mtx9z8C4dIP/AMzhv/zT/wDazV0DAujJOK4/GmMjwjWDyx50udTbNcAW10U86pvmiKPFi14eoxN7DLkz25ZrgXt+9alE3OiNhOkYfHzYPqyOrQMHv7xIUkZbbAONb99VuuW0J46hvHuG4BExE5AGyFR/CGBvbuuQaqMEpMkptxSAvF+k+NhZw/DHaAZh1sc6OcuoDGMLcAjXw50TbXYkYJ9z5/jwpWEMTysPkKQpW6NUo1GxuXCgIGOt+fgP2abdICuLI8kIHZ1sxB03PcAOepqJ9wJIuXQHCANJbNlWS4DizZurUG45WuflWbO7l+A7Cqj+JfQ1BQdmX4FSHuRYW+tFKSoctJnv4GS8QbkedDaC+x5/+DI5iPWHTskAfG4P0o1JV1JHRahTT2Msk80fWsQIyoVLe7qVKnv8DRb42aoabUbF7r6vsWnoFGk2OaRbDqkJsLZTmugPwJ+JpuNqT4MGsxZMOGMZrr6l1gx2FONkRXviurVHXt2yJdxyy3+8J0118KZauu5heDKsSyOPuvue4ThBHisYQSTIYpLd11YaeqtUSpsGcm4R4KT0n6ezr10UeRGWZ47qCXyK+W4ubA2vrakyzLodPB4ZOVS2tpqy2dD0c8MhWNsr9UwRiMwBzMFYgntcj405crg5mWLjkcZLoyBxXAYtTh3nxKSIuJg7IhCHM0gUHMD/ADHSgal3YUadqK7MJ9LujrYwRhZAmQsdVLXzAdxHdV5IbgMc9o30K4YcMs8JYOVmBuBb3ooztc99THHbwXke6mCm6ItEwleVWCyK1shG8gtrm8aStPUt1jXqfdqg7xtb4vAHulm/7aUVofVGdSSTTO47gHWY2HFF7dShXJlBuTmsc24tmO1XXNkTVEJekCniggDKY/s5XNcf2+cHJ/wX9dKHeroV52O9u5X6E7DcEy4yTE5hZ1sFtqDZVOvd2fnVKFT3Gh5LhtIDI2IxE74afI0WSMmwZWNiSCPA6ehoWnKTpg482OSrh+vyDHDxNGjnFSxtYkhlXKFQAXzXNjrc303pitL3ipyiuVwj5343hWIkEYOUysVAH92SSPzt6VkhL3rY2Wu0+yvMQOnglCoBGWW3aXnrenOSYv7dgX86ITYKXOnYcAEdq21rEG3h9KtNUBLW4G+JovHRvEdWZOulDsZL5yAucZVAOXloLelZ8nM7Q7HrNOoU5r+oe/2rD/7ifGqpl/bdP/zX9SmKKQz6BGIoCqGKJ21UMSO1RdEzhmJCMbyTxgjeA2YkHS/aUEb86OEq6tr6GbU4XNLbGMn/APbp+jJa4jDhy4mxoc7uBGHPL3+tvt40acE7tmZ4dQ4bNmOvTmv6UO/7Rjvf7VxC53OZb2G2vXeJ+JovMX/JgfZc3/xYv6P+xBxhw5DFHxDSHX7xY7Ek6lmDk9+tLezqrNOKOpTSkoKPyv8ALgtUvRuVFwXU4yfq8S6oAGdQgdC9wqvbYNppWny5JLbJ8nDWvxyll8zFG4pvp1d16BCPoXJJLLGcfOVi6s3LOfvGu2xk0KjqyDvdqPyW3W5mZ+KQjBSWGNu/6f0+oLg4Dinx8mEGMnCxqHMhkluUIUiy59yWtvyNBsnv27map6rTx0sc/lRtuqpf2O8W4UqA/ZeJyzTmVEMYnOYszBLnK99NBqDa1HtSfEuTl67Nly6WS8lRtcSSquUE8f0cEMeWfikglyZgjSkAkaiys9zqND30xx9WeVyadRjU8rT+o9huiTkQ9fj5lncExrnYkHLdguZrkhTqRaps9XySOjlS35Hu7cjOD6NTsZ/tOMkSKFirHrHIYZQ2Y5msoysu99z3UKg3dsXDR5G5eZkaS+YE4vwvDwvH1U/WxtclkyllykbWa19fDakTSi1TMWfDixyTjK0/TqPNxJSuU4rHFe667f8A7anmL1Yfnxqt8/yI+GeGM3jlxSHvQIp+UlUpxXRsCMsceYykv6f3F47GLIpDT4t9NFfKVvyuOsPPwq3kTXVl5MsZqnKf5AUxUvcYhtoqJSJYy0VFYSY00dEmEpDRjq7D3HAKxM+8JHaoNI9UCPVCHqhR6oQ9aoQ9ULNd9nMyzYKEPq2GlYDw0bL/AMklvSulglugr7HhfGcbxauW3pJX/f8AMcwuOiXCSYiaTqlnxJkDgFjlWQLFoASbpEnoaJNbbYmeHJLMsWNW4xqvwt/mznFsFP8A7QSbCvGrvhiCJASjhJF0OXUHtqQfCqknvuL7BYcuP7K8WZOlK+Oq4/wO8blSKKKfFpCs6TxlTGb/AN4M2VmAY/d5iR4UTaSuXUxZMrhGflt7K5v0tdewO6X9F3xMpxMUkZTqhe5P4QT2bAggjyockLe5M4mr0jyz82LVUG8RhPtM2DxMbKY4w7HvIdRa3jfe9qKtzUkaZY/NnjyxfC/dDOHnneXEPhmhePrQpWQsO0saAsGW+h22/DQptt7aJGU5Sbg01fRgL2hQRB4soUSFW6wLbbs5b2/qpGppUYfEYQuNdSp5ayWc3aeyVLJtOZam4m0Q1u8UXJXlt9jhSrTF7RpkorBGXjo0yDRSisKyJWU+/o9VBnqhBVQEi4jiEae84HzPwFHHHKXRGXNrcGH45IcgxKP7rA1Tg11GYtTiy/A7HqocctVFirHx189avlANwfWmcsdtfnU5L9xc8fkScOiEXZ2VgdLAnS2+m3Pnyo41XVmXLujKoRi1+CJkGEjZgWldm1t2GNhqbk68he1MjFX1OF45KX2DLDYkq5qr6r0J0MEdlHWPa/aAVrWsT+nxonXSz5coxqtz/MQVsWCFmXe9iLjmSKU21wila4i3R2MEbXB8Lig5XQKO5dDpHzoXfcLnuetUIP4TCNI2VR5nkPOro06bSZM8qgvx7BeToUkg7U0oNrdghR+RI+NOhwju4vCsONe/yyvcW9lFzeKUnwkJzf8AEB+YpyytdjX5ONKkVSf7Rw6URzBim9m17PNo2525rVuMci46nO1nhsJq48MsqsCAQbgi4PeDsay9HR5ecWnTG2FWmLGitGiA2s5+gkeqBHahQP4lM5VhH+H3j3aX/KnY4pP3jh+J69xvHj/FlPkBNdBKjyUpNs7CzqbqSPKqkovhh4suTG7g2H+HccfaRCV5sBqPMc/Sss8Ef5Wd/SeNZLUc0ePUKT8WhXQv8AT+VJWGb7HWyeJ6WHWRa+HdPCUURpGwVETUm4yIUuNBlJDG++59GvLKHDRzsfh+n1VzhkfLb/q75Hf/AFe2dnEKguULdtt093bYaAEcxcc6H7Q+tGj/AKNHalvfF1wu/wDvHoJwvS50REMUbCNVUe8DZUKG9t7qWHhfnUWoaVUFk8GhKTlvfL/exyPphKZEOUWFuzmbKbLKu3/2/wDItEs7b6HM8W8PhpNDlyp20u69WgoelTta8YBF/dYrqVy30Hrba9FLP8j5w9c5dYjGH4xlFuqW/VtETcjsMxbQDY3bfwpXm12KhqK/l7UTo+kzA3Ea+9m1ZiQcmS1+4LU89rsPWsfoQOJ8RM2W6gZRbcnko9B2Rp3k99Lnk3i8uV5KtAnFzNmSKMZpZSQg7gPeY+AuPUipjhfL6Ibo9K8+Tb27hrhHRuK4WTGZpP8A20cWB7yN2O1zTrR6uGLyo1GPCL3hMOVRQTcgWv3ij2gOVs7LMqkKSATsO/41Tsi5QC6XcGixcDRSCx3RhurjYj9PSgc9rtDFC0Y5wrir4aU4TE6ZWyI1tuQU+B0saZPGprfE874j4fy5w69y0MKzpnn2hoiisEE0k/QaPVCyPxLEGOJ3GpUaeewpmKO6SRj12d4MEsi6pDPRTELLG8LGzOGIPebN+tMzxcZKSPGQyeZd9Wd6EdCXxMrB2KxoxBtu3lfYeNOy5+ij1F48HVy6Gw8H6GYSAdiJb8ywuT8aVtcurGb1HoSuIdGcNKhV4UIPgB8xtU8uuURZG+plfTP2fiK8kNzHzH4l/wDIVI52uGR4VL4So4aPIxAOWRRp3MBv50yXvL5HQ0cknw6kvzD+FnzqD+71klGmen0+ZZYKQ7QjxzD+8vn9KKPU4ntJ92Zvov1QYQVbPjUR1RQjojgFUMQuoWF+D8Ha/Wle2y5FvuqX1PgTv6Cmq0qPU+F6fyce6XVhTD9HIY7lAxkJUgs5tHb+FB2Vvz0150x8xo6KnJO2+A2+K6pQPeIFWp0J2b2BpeL4fEEwyKwzdnORoGOwJ/Ce69RTcuqGPC4dH+BEillSR4JTmKAMj/xodBfxGxpWWIeN2Zp7W8ADMkqixaOzH/CdPWxPyrRpXxRm1Ue4U4XiOshikO7IrHzI1rPNVJo8TqIbckl8x4ioZQNSj9Bo6KhAF0ulORFvYM1z5D/MitWlXLZ572gyNYowXdlcw07IysNLG9bHFNUeWUmmmbt7JCWw7SMPeY28awqKWVm+Um8aNCzeFaDLQzicUsYu7Ko8SB+dC5UFGN9AZiJI5lbIysNjYg1myLd0NEPd6mP+0jo/1QWaMW1IYeI5im6aXO1i89/EgD0ex+YlTRZ8dKzt+D655JbJB81jPSDmF99fP6Va6nE9pPuvN9P3QYQVbPjcR5aEekOCqQY7w8hsRHFvcZz/AIQbAep/I02Me50vDdL52Tc+iLbj+O4eBSGlS45ZgTfusNTROXoeojBsYwnSFooJJniMik5kEYu+S2twxGo1Nh4aUWKddQ8unUnUWTI5Fm1BurKCPJh3cqB8sqnBKzrYKOOGVFiT7wdshQCx5EnmR9Kbv2xoVTlPddEHiYN4ifwowJ5/htSpvgfjSt0ZF7TuI3fJfa/7/KtWmXFmTVtXRYOEQ5IIVP4Y0H/KKyTdzbPFal7ssn8x81VmVgSgP0CMY/FiJC5BIFtBvqbUeODnKkZtXqY6bE8klZV+LcTGIZAAVA1ud/HQaVtxY/LTfU8l4l4hHVyikqS9SVwfhYxEypmLKouxAGoBACgd5JAHnUnNxiYYQUpfQ3XhvBVjjVDimiKgdiMoqKOS6i7eZOvhtSoxiu/I6c5enBYMBN/dl85ABzaag7HSjhLmhU48biJxnEYeI9ZMAxB7IIvsL6A71G4305LgpOPAGTpbhJ5RECY5dkYqUN9OzqBmGo0O9x4VU+nKLh8mVP2qzFIA+6lsp8DyI+dKwq8gzK6gZDhsTllDqbEG/h5VulG40zNpsrxZVOL6F5weJEiB15/I8xXLnFxdHvtNqI58anElYX318/oapHM9pPuvN9F+qDSVbPjsUPKKEchYFQJAbhTtJisQFuWa0SW0sFGuvnmp8lUUes8Jgo4F8+S28O6OhWyOqLHlBDmMvmcnYkaoBbfx86uEFI60sqjG4q2TuN8OljjCwN1S66qQ0bE6i77qT4/GpPG49OgvFkjN33/MX0Sx8dhE4Ec40ZbWzHa47770EGi9QpvksWPFh502ZlxMrHHsWERmbZFJ+ArO+WkbItJWYLxORsViwp3kcD0YjX4flXSitkLONqsvWT7GplbbVzLPJS5EGrFUAaE+/kLi+D66MqNxqPMU3FPZKzB4jpftOFwXXt9QNgCnUyRSqesU9nkRpv6EWPga0y3b1KPQ8bs2pwmuUHPZbhzJO/IjKL78z9bVWq7IvSvqzVMF0EjRzI7SSljc55Wtc/yKAKtKSVIpyi3fcOcFwsaOyoLEaEa/XU0GJe+wszewnYlFLWJt3HTc8taZNKxcG6scXAqN9fMD6CiWJLqB5jbKP7T+Hq+EkW29iPA3FIaUJpoernBo+eTEVOo5kfDet92jCo0y1dGJ1y5cwueROt7nYc6waiLuz1ngmaChtvn0LFhffXz+hrMh/tH92Zvp+6DSVGfHYjq1THIcFWWVPo3iupxzHKWyyyaDfVz+tasnwJnr/D2pY4r5GmYjiUocGNSARcgkfC3Os+5p2jpRxxaphCOBWRmYBGkQrJl2dTyYHQm3Pca99NWTjkTJJMqeL4dfEQhJC3V5W6xrZggb3b/iNrjWltq7NLlceVyGeN9KEGbKblACfKrcnJmeOPauSi4jic3EpTholsp7T2P4V1Nz8vhTFj2+8VvT93sWTE8Digji6tVIy3zMozqTYKA2+2YG9Lm3XXqY/FXBaWakvkiE1KPGSQ0RRCwDQn30rWO4lJHISh7N9Fbx15+NbIY4yjyeV1WuzYMzcHxfRg7GSMzGRiLm2i7CnwSXCOJqM882R5JdWXL2NzhZp83clvi9/pS9VxTD0nO5G1cT44sMDPuQNB3sdh8ap5VQawNy5KvDisbC4kjyzZl7aWt2ybsVa+2uxFJhKnaNGSEZKmT8Hh8TPmbEsVRwfulUDKb9k597i3LnRO5dQbjD4SVwbj5DNBK13TS50zDkbeVSGVrhg5cCfvRI/SE9cpQa3YAeZpc5Wy4x2nzxxzBmHESxMe1G7KfRjrXQg7ijnZFUmI4Wl5EsRcEG3frQ5H7pq0ULyxa7M0DCHtr++VcxdT03tE78LzfRfqg2lRnx6I8KochdWEU7pNOcLiVlUXD9phyzDT8gPhWzEt8KO/4ZllHHb6WGsP7QI5P7QWJ09LeA7wNKF4WdiOeIzjulZKkxmy5tr/h0vbl31UcPIUs6qwHhuMSozG5AYC1zuO+/x0opY4tAxzSTHsfxlWXQds6ee/1Iqo42mHLKmqLX7OZ8LFA+SVXnc3lK3uo1AXbbf1JqZW11ESzYMSuckEOIYwyH+UbVlkzzfiGueplS+FdP7kFqpHMY2aIUyuyX3Hw8KpUfeZ7lzErPSPEqxWxOZeVwR8q24ItL5HlPGc8Mkl6oHdYzqQgOg1tsR3+FOqnycNu+gd9ncqrM6E5S4AHmuv60vVL3Ux+jklJo0fifDZ5IkZGDGN75DoCwBy3Pde1Ysb55OkyFwHpVFlvj8dJhpFLBo0hYAZSNAwRi2/yrYsK/lYiWreO4yxq/mO4/ptwzLZMZjpH5ZAQSdbAZ1AGtvjReR6sV/wBRl2hH+gjodw6aZ/tGJZyDn6oOAJAikZc5UC51rPm2p0jTDeo7pdWOe0jjn2bCgRMVkdwFI3Fjcn4Cq08N0zPqJuEb7mN4rFGRy7DUhQfEqoUsfE2ufE10arg5t27Y7wqRhIoQAkkb8rf5UrIk4uzboZzjmioJN33NBwnvr5/SuYup6f2i+6830X6oNpUZ8eiPLVDkLFWiwR0l4YJoibajb0rRhlTPWaPB/wBpH8WZriMIyNqD520N62ppguLRxprCxuT51KLs8cQ1xa5OwtUpF7n2D2J4acLhTNL/AG0gyRg/gz7nztc0hT3z2roupqeN4sTnLq+CydC+GiCE2IOds2bTUZRb4a0jUT3SPJarM8k+nQPGsxmG2qwGNUQoAPexta9tL7Xql1Pvc72vb1KXxLBPE2ZwCp001Hl4V0cc4zVI8Lr9HmwS3ZFwyJ9pyiy8xrTNtvk57dLgYixDI4dTZlNwfEUdJqmApU7RunQfj3XIobQuouPG1wa5co7JUdeE98U+5I6RdHxKf7NXUnMVYDcaBlaxymxIPfTIykuhphPDJVmV10YzwTogFa6RxxHvAzML6HlppTN0mHOelgvdjZbWwwiiAGyi3jr+70rIqRkeR5JW+5gntLx5kxWW/ZRRl8yTc/IVo0kahZh1j99IqwGlamZSbhZUQo4LE65wQPQDvpMlKSaN+DJixSjNN33/AMF/wTXZCNjr8RXNqnR6P2glu8Jyy9Yr9UG0qmfH4jymqHIC9I+MmP7qL+1bS/8AAD9f9adihfLO34Z4f5v8XJ8K7ev+Cw9DMOJMHFfW4589Tr67+tE1Umel3e6hWI6HxSsQxIufD9PzoozaFSimgBxPoAoICM1787fSj81oHyEwhwXofHBZm7TDXUUvJlbH4sKiAuns/ajA/CxOwOtu46czVYO7NGfFHJDZLoyX0UnR4iVjVCrZWyiwJsCCByvfbwNDmTs8Z4ppPs+Xh2mr/wABljSDlsbarFyGzRCyuzyhRc2AG5JtUirPvGXMscdz6ALivFwylVUMvMkH/KtWPDTts874h4rHJBwirRW4QCfdv4VrZ5lcskT8KmUZzGQp2Pl86pZYvhMt45dWi09EuIsAqLbrIxdbfiXuPlWbNDmzZgna2mrdG+lUcgCy9lx30EXXUc+VwWp+JRBc2dbeYp29CfLlZSukfHzM3VQ7Hc9w5n4VlySvk0441wYv0k7eJktrY5B/Rp+tbcHEEYdR72R0QfszW2Pjy/OmWhNMRBhswN2C27+fwqpSrsMw4lNNuVUXXotMzRxljc3Iv4C4FYcySnSOzrcs5+BZXN3xX5otSGlNHzCPIewXR+QjNLaJALktvYC5NuWnfamQwSfXg6+m8Oy5GnLhfmUThOGE8nEMSASsEMrR31OeW8cRPkuY+laIpJfQ9dLGsOKGGP0NE6MYbJEo20FZoeoWX0CUqG9xuDcUQCfqNBSSWYamqab6h2uiE4hbg+VC0Mi6Mz6d4UjI/wDPr8LfWiwPlobkfwteor2acWEOLWJwDFiPu2B2D6mNvj2f6vCtCq6YrV4lkx8roazjeikT6pdD4bfA1JaeL6Hm8vh+GbtcfQrnFejMseqDrFPd7w81/SkSwSj05OVqfDssH7nKAU6lDZgVPcwIPwNBtaOZNSi6aoq/EcLI4KKoAI1Y629KZigl7zPoni3tRg97DiW5dL/sMcO4CoA6y5PcT2T+tPcvQ8jqfEssvgdL8wNxvhnVOWVTYG47rUyLtUzTo9VuXLG5+LsyDlpa17iw5UKwpM6/mNo70Qb/AH2Ej+Ik+Vjf5Vef4GFgf8RGlcW4YHOdN/CsEZUdFxB8PD5D+K4/xE/KjslBvB4QRKT+IilSdhIzSWLJOZHUlRJmO/ultdvWt0JKkjBOLUmz3GopFazI63AYK38LXtbvFudNjHgw5cn8b9gWuDJO3+dSwZZElwXroXwImSKMswzE3ty0J22pMkps5n27Lmn9mU2oS4a7evQ1/hXA4oQMqgsPxtq3x5elMjiijpafR4cC91c+r6le9p2Jn+z9RBE7dabSOuyoPw992OnlfvqT9DraVR3bpHfZdwUR4OVJltJNJ21b+BRZBruPeP8AUakYqqB1WWTmn6B9eGtGpt2lGxGpt4ik+U4ovzlJ88EeTtKCtL6oYuHyMrGed6Fph7kJMRqUEpIi4not9qF30QXy/wAzkWH9IJ9bUeLE7srJqVD3e/6GRcOgePFQqylXSeMEW2KygH5imUzZKUWnXp+x9JZq0nnzpSoSxuSBT7ygnvIB/OqaBcYvloxrMLm/hWdI8WhTqCPCropMg8Tw4aO37tRLqNwz2zsp+BwcUsqQtmAW4ZlF/Xyv30UnJKz2mnSyqP0NC6OdFI4FN0WUXJWQD70X5abjy18KTKe83wxRx8FijwWUAocwPLn8f1pDx90M33wyO+EObMoIPMUFMJNDy4QncVFFlNogYvo2j3B2O9vGiSkuhXutUyPjOjsUqo7syRQoY2bNdmCk2NztYaVoxydHPz6LHKe+T7FR4XhUaVnW/VhmCA72B0JHlTXdcnmfEMyj/Dx9C59GWUYuG25c2/4GqoLkx6BN6iH1/ZmnZqcetGnANUXdHBADUom47hMMFJtpfeokVKd9RGLwYsWG+58fTvoJ411QePM+j6EQWOtJNHPQdw+Hzm50X/q/yo4475Anl2ql1Cl+VPMtgzGcLhaVZCill52G98356+dU0Mhlmo1ZPQ1YDYrPUBOF6ssxHrO/nt4HuP51mPG0Kw0xswPImiJkjXQnJGjLqRsdCwHf4eVXFDsUINW/1A0PDooMRnj3fdRLdjuWGUjmLaeFFJJrk9JoNRwkmXXhVsueI6ndC3Zv4adk/vSkpLsdacpdwrEATfZu79f1otqFvJKhRe57iBUpMvdJCDfnQ7EF5j7DTIW0HxvtVeWmX5rQO6SspjWAEKCLe8B2Ra++/d60xRRz9dqXHG0/5irnhEWa4BAJFwJbXIOp0Pd4UTPPLJH5V+Ac6OYWNJ4yts19O3c3ym+ltatLkfp1B5ov9y+9e37FMO2dMzfsVCWcGIb9ioQWuIfT56VChf2hv2KhQNSFszXFkBuPG+tvIbUlY1bNLyvaq6k4YluW3lTRH1PNO/l5A1CWMYjGdWpd2youpJ2A21PLWoFFOTpEzDT5lBvcHYjYjvFQocL1ZQ02IFUFRjQa9IPG1Q3hn7TA9/ysKtBySpMm5l/m8NretXwBJY64sn9G41OJUKTchwcyra2UnTU93hRJXwdPw1wjqI033DYjDMWjsj8wdm/ffSGlfB697kueSXh8QxFmQqfT5G+oq0Lkq6DxkJq2UrE9YaFtEQMglxHWR75BI+YnLcqc+W/gBl23vQJyOrJaXy5f8qVfXi6+fUrnG55GlUyDK2Q6DTXS+lz+xVxlJ2cfxbTaGMsU5ytblab429/yILMwqryCFi8Dl8LVVJc31b4f/j0RK4S7dfGFLA5tCoBbnewOl7Xq1v8AmPwQ8L86LxbOE7u+ZUqr823+Bd8LisUolJDMezlDgWuZWDZcliVEeQ/s06Mpqzflx6Sbik0uvRv0XX8R2TFYllXMjIBNZ+rsXMWQkEZr/jyg89DUbm0BHFpYSe2Sfu8X0u/7A+STH62z2N7aLmBCNbzBJHqo76W/NNkV4dxdX+XVBHhj4jrRnMhTIb5gFCn4dq58rUyG/dyYtUtP5L2Vd9u/9g4Zntyvyp5yRpS/OpRdijK1vGoQ51j38LfOoQG8Z4T9qULKWCjWysQG20YA9pdNqGUUx2HNLE7QQwYKqF5AWHkNhRCm7dsdd6hEIDWqgjGgaSeQo5E3b81H1qEl8BLBqCaJHDHIlUqSpubEbjsna9Ejf4av+7x/X9iyyYRVZolBCxBQhuc2oubsd9aTmXNnssEnVHsDimYAGhjJjZQSCTai/OjfQQupHikJpd8htEq9GAVvpXALI/4gbeh/0qR4Zy/GIKWnUn2ZXZG1Aph5aK92wh0dP+9w/wCI/wDS1FHqa9Dxnj/vY0qmnqBwGoCdvUKO3qrIevUIcI/dzUJZ0GrIdvUIevUIJJqEEE1AhsmqL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56" name="AutoShape 12" descr="data:image/jpeg;base64,/9j/4AAQSkZJRgABAQAAAQABAAD/2wCEAAkGBxQTEhQUExQWFhQVFRgWFhgYFxcaGBgVFhcYGhgZHBcYHCggGB8lGxgWITEiJSksLi4uFx8zODMsNygtLisBCgoKDg0OGxAQGywkHyQsLCwsLCwsLCwsLCwsLCwsLCwsLCwsLCwsLCwsLCwsLCwsLCwsLCwsLCwsLCwsLCwsLP/AABEIAQwAvAMBEQACEQEDEQH/xAAcAAABBQEBAQAAAAAAAAAAAAAFAgMEBgcBAAj/xABGEAACAQIEAgcFBgMFBwQDAAABAgMAEQQSITEFQQYTIlFhcYEHMpGhwRQjQrHR8FJigjNDcuHxFSSSorK00hZTc4M0k7P/xAAcAQACAwEBAQEAAAAAAAAAAAACAwABBAUGBwj/xAA6EQACAgEDAgMFBgYBAwUAAAAAAQIRAwQSITFBBRNRBiIyYXEUNYGhscEjQpHR4fBSFSSCJTNTYnL/2gAMAwEAAhEDEQA/AK4kdZTyjY+kdC2Lch5Y6GwXIfw+FzsFGl7m52AAJJ08AaidlwW6VEk8IkIzKMyWBzXAGouN9dqun2GeTNq1yvUjz4VkYqwsRuPMX5eBoW6FSTi6Y0YqllWIaOrsvcPYXhxkDWIBFgAb9olXawsNNEbfwo48jscXPoJxHBpUVmZcoUAnUfiNhoDz+hoqaGPHOKuXANaOomApDRTahn8LOx4E78QxfX9mScLh87BQQL31N7AAEk6eANZVy6Pqk2oRcmSl4XIVDKt0YnK11UNa5PvEHYE+QovLk+gH2rFF1J011HDwWcf3fMD3k3Nra313FV5cvQJa3B03fk/7EAUs20etUJtO2qiUTIeFyOiMoBzsUUDckXv4DQc9/jTFBtGSeqxwm4S4pX/US/DJQCSugBY6qbAbmwP7se6o4SRa1WGTST6/Uh2oRzictVguIkrUAcRJWrsXtJ8cdaGz4a2SEioGwR5Y6ByIkE+GYVWSU5lWVchiLPk1zduxJGtqOFNM0YcacZc0+K7d3f5Fkkgw3aCzgjKN5ZLBl6wO4GdbsSI+8do2BFPuHqdFxw81Lt6/569AJ0khhzKYiCTnzEOXuoIEZJJNmK7jw2FIyuN8GPVwhacPnfN/QDGOl2ZNpK4RDGZkE1ur7Wa5IGisRqCDvbmKODW7kZgjF5Ep9O5YeowSZsrDIzANlmcMbugAyh9UyNI2t7WtetPuLodCtNC6f5v/AGqsWkWCIYSShjfISZ5DnyiMZvfAsWMhB2F9tKu4+od6dppy/P8AyVjj+BgVIOpZWfLlmysW7eVGvrpuzDTTs996GVLoY86xxUdjV9+QBJHSpP3WdD2fd+I4fr+zCPRoQ9epnOWMK7XDFSGCkrYgg3vaw50rFt3cn1TXrL5FYlbtcVfHctE0OCZTfE3Fo8pMz5rqT1zBSSAXUkWPfoKf/D9Tjweti78v1v3VXyX4HMKuELWmlVfvHsExDtHkDQZGLmW4a2c+NjtlFRbO5c1qUrxxb4XLirvm106f73KTMAGYL7uY28rm3yrG+vB6fHbgnLrSsRVBln4Ng8I2HjMhjErGUOWlykWDdVp1gtrl/Cb94rTCMHFX1OHq82rhqJLHe1V0V+l9v3JEOGgRIAJYwwiczFcRb7wJJlAtL/GUNgo8zqKKMYpLn8zPkyZpzm3BtWttx7WuvHpfcdx2EwpH3WIS2aJXBxDDMivKJzZmF8wyNYfxaaGrcYvo/QHDk1Kf8TG+jqorq0tvbtyNcTwWBEUxjMXWgdkCYsBrJbLeUZjlEZPvWJIt3VKOKnQenza6WWCnu2//AJr068f2Kfasp6Bo5arAcT1QGgrGlObPgY+q0tsJIdVaEYojeLxCRozubKouTVxi26QcMbk9sVyVz/1nGWARCQTu2lh32rR9mdcm7/p80rbCL9I4AB94pJ3AI0oPJlZnWlyv+US3SCIjsspPgb6fSrWFlfZsndDa9I49SQbDe2th3+I51HgZf2OYXjYMoZSCCLgjYilcpmSUHF0xLJVpi6GnSjTIRcQmlXJ8M7fs7954fr+zI1Zj7Oj1QI6BUKPWqFHQKsDJlhjjum0l6t0OfZ27vyqbWcfJ7R+GY+uZP6W/2IuKxCx+/dR3lTb/AIgLfOjWOT6DMPtB4fm+DKv0FRyBhdSCO8G4oHFrhnVx5Y5Fug7QqqGHqhR6rKZyoVQZQU1s/PyHlFLGoRi8YkSlnYKB3nX0HOijFy6DoQc3UUZ3x3jr4t+rQERkjKvNiL2J+O3lW/HiUFbO7pNH5df8i4dFfZhnCvib9+QfUikz1DbqJ24aaEeZl2g6AYZV0iTnplH5nelNzfcep448JAXGezuJ39xQt/w6EAeI51ayTiXKOGfVFE6X9EZuHNnRi0Lc7bE8mG3rWnHkU+Gc7UaSKVroDejHHDDIqsT1ZNiNTYHY+lTLjUlZydXpVki2upo5FYDz7Q0wokxbIuKHZNE/hZ2vZz7zw/V/oyDSD7Sj1Qh0VCHHmRdXYAeYHzOgpsMTkeZ8Y9oPsj8rBHfPv6L6/wBh7BcRjc5UdCe4MCaa8dHzbxDUa3Uy8zUNv9F9EEgaCjmUIkcbGok+xdtdAFxXhYQGaDskasg90jmQKcnu4kej8I8Zy4ZqLlz2f9xGAxwkB5MNx9azZMexn0/Qa+OqjfRrsS6WdA9UKZ6rBDSCjkfn+I6y6HW1UhyM26UFlksJCwO4uTb4n610MVUd3RJSjdFx9kPAEfPiHF7HInhzY/kKXnl2O5po0txsuEh0pEUNnImLDTUhDkJMA3trVMtSA3G+GJPG8Ugurix+hpV0zRF2qPmzjWBOHxDxsO1G5HmAdD6ixrfF7kc7LCm0X/o/OXiUg3UjY6lT3X5j9Kw5Y0zy+pjtm0EmFKRkkiLix2TRN8HY9nPvPD9f2YOpR9pOioUJkewo4R3Mx63UrBicu/Yh47AiYAHYXOh3I3J9dK2RdHiJRTK5JwZr6DZrD8r05TESxlr4JJMqhXuy20v7wt3Hn5UvJBPlHM1fhkcibxqpfqEZzekpUedcHGVMiib/ADo6DSrkEYgqkisNCGKt4ryJ9D8qk47o0e98G1lPHk9eGFawnvz1Qs9UBoOIKNnwCKHgKg5IzLpVgHilvIb9YSw77DyFhXQxSUlwd7R5IyjSXQ1P2UsBhVA7yfiay537538K/ho0jCtUgBNEsmjYlCCDVUwk0QMQ2hvvSZOjRFGB+1JR9rcjmFPrY/LStmn+Ey6lVImez5W+zsx2LkL5AC/zJpOp+I8z4jXm/gWVhWY5rRExg7Joux1vZ370w/X9mDKWfaToqFAjjOKyuovy+Z/0rZp4+62eU8czPzow7JfqL4fNI5tGjv2TbKL/AIh9DTG4rqciKk+gYwPAcVMwHUuoJ3YWtS5ZEugyONvrwSpYZMNJklXn2DyLDYX8RcetHhmp8dwMsNvK6EHH45Vbfsk793L9+fhROBxvEtGsi82HX9SJOxBqkcWCT4AePmHWNc3DAEeex+lGlwd3w+VY9voHeGz541bnax8xoawZY7ZNH0vw/P52njL5Emlm09UIH0FEz4BEeUVY1FP9okDEQsF7Ck5m7ixUAVq0zXKOx4ZjbUpelF09mCqmDWR9izfAEgADv0pWbnJR6TF/7ZdJ+kMEI+9zRjkSrG/yo0uwDjJvgkYPjcMn9k4k0Pu65fE93dVN0y/LlVsg4vplhFVbuzHQhUVib91gPlRJpojwzixybibMqu0LJGxABt2lB5ldwKCatF41ToxX2t4cpixzDoGHoSPzp+mfuidXy0WLgHD+ow8cZGoFzvqTrfWsuWW6TZ5XXJrUST7OiawpZhaImOHYNX2Ot7Or/wBUw/X9mCqA+zihVgsrnSlSZIVXd9By7WYAa+tbdN8LPJ+0CrNBrujX/ZwmHCdUsZimiBDqSrZrm5OZdG1pW1OVt2c3e1Gkizcd4z9mUsIg4AuxaRUAHm1G5xi6oBY3JXZWOK42LiUBWL7KZLZgFxF205iyVUuHuqi4PjbdmQ8VLB2VxtcOOYPMjkRWyMlJWjPOLi6Z3huM7ORzougP5D5i1DKPdHI1elp+ZD8RnFoC6+eX40MRuibuidwOTK8kV+eYfX6Vm1CtKR7bwHPzLE/qgzWU9KcqFlgSiPgUR5asYiLx3D9ZhZltchQ4/wDrOa3ypmN1JM7fhE1c8b7rj8Ax7PYg2DiXmLnTvzE1WXnIz0cOMaLHPwESRMkk0rKxH42VgAb5QUt5G/KmxlSEy68D/RXg8OHzJEtl8SWOneTqTQwdybYWZtRSJGG4fEsjvkW5JJuLjXT3dquLSZJzlKKjZCXo/AkryopzyMSbM2QXGtlJsL9wHOpklaKx2uDP/aBgUlxmBjINjJlPlnQ2+F6mBtRkFmVuN+oV4gbyNbv+YAB+dIPJeJOMtVNr1IbVRzmiJjvcaodf2d+88P1f6MEUJ9lFCrQLKx0yBLwgb2NvMkWrdpfhZ5T2huWXGl1p/saf7LeieWGKUxgSSOk6zAsHCMqExW2Kkht7+8dKuc90tlHFUNq3X+BovSXo/FjImikGjAjcix9KueNN33RWPK4quzB+B6L2wkWElyNFCFVTl7RCG47TXK+lqj3yVMi2Rdoz32r9GUhj6+JbFSL67gm2tJxNwntH5Hvx7u6MtGIBOmzCxHcf3etxiYuGa7RA7htf8IFBXUVDFtnwFo2H2liOWW/rZfqPhSJq8Z2fDsmzVxf4B2sB7k5ULLAlEfAojy1YxCcZLkjdjqAjEjvGU3FFHlmvSZPLzRl8xXs1xn3IsbhTb1Otvjeiy8Ss9tCnA0ObGBUzHyFtyToAKjlwJjjblSHOESrlJJG9t9qPFVWwM6d0iNJjQsh1BW9jb8N9ifC9C3TGKG6PzJOLlyqbVbYEVzyZ9iZA2PS+vVhm8rKb0KdRY/I1GO59ht2uSTzN/jSzwU5bpOT7jTVQpkPHe41Tsdb2d+88P1/ZggUJ9lFirBBOKwZmmjYDZly+QY6+p18hWrE6W1dzga6HmZFmfRVX9f3Zr3QXpDE2FiA/ugUYcxkuNvKx9aksihPk4Dh5ibRaMHxEzarGyrfRm0v/AE7imLJu5SEyxKHDZNXFi2u9GsnqL8rngo3tGIkwzr3kfLWsrn76NsIe40zBMRw5lLabFte7LrW9S4MDg7I+EN2XzI+VSXQGPUP4B1tN/ErjzNiAPSkzujXpZJZYv5oPVzj6EnZyoWWFKI+BxHlqxiG8fFnidb2upHyo4umHF00wJ7NsYEV430O/kRvTc65s9vpJ3jRbeL9IchBuLr7o31sbt42F/jSVFs0qSSoY4ZxCWTPbtklmJS+lgNwuh1phSp8iuHcfEbNG6oM+9ha9+/maGTdcFuPNsKRcbV0KMdU8b3HKhVguKu0Zzh+JB8bdmIGZgNdDfQAnztTnH3Dl+Jym8DUP9XctJrOeSY2aoFkTHe43751Drezv3nh+v7MD0J9kFirQJY+jPQszwdc84iTM4HZzHKDbcsAO70rTjX8x5jxLVyhemS59fkWXgvQCDCZ3jknZnsxuUANtsoy2HrvR5Me5fQ42LJsf1CmHE6sUbEdxH3S2KsTYXvuAN+e9uVVFNcNjZ7ZLcofmEMJG6p964drntBculzlFrnYWF+dr6bUTVCbTfBSPaBxeNMkdxmY7eelZ1HdLg0qSjHkz5oc2ZSLFpPkYyfnWndwmZnH3mirT4EpJpqAVPo2/zrVPr9TIkTY4lEr5T2XAI7xfkfEEUiT9006eN5Yr1aLHFtY8tK5zPoGK9tPsKqhpYEoj4FEeWrGIcFWglyUXBXXESMoNmd8oHO5Jv4j9fCtm24o9ZpHLHjipdaLNhOAHESJ1mYIpJbXUnkB++YpUm4nQhtlyyy4WbC4Q5YsPOCfeIZ9R9aimFU67AfpLgcI8ZkiR0ktuWbU37id6rfzSLdtXIqmI4kY4zlOp7zrp+etMUORDzUiHwH3iTa5APwYg1eRcA43bLhh5SDY7W0PdWVo5XiPhycXkxrnuh8mgZ5uSa4ZDx3uNU7HV9nfvPD9f2YIFCfZRYqwTXuhiD7DApGlixHfdiRWzFTjR4fxOTeqm19AhxLisUDIJZVVpTlRSQBcAnnvt+VMk65MUIOXCK/xTiOGgxiNiHVM0YWMs1lBRiWHcDZ135GkS+K6Nab8vbfUr/Sv2kRg9ThCHc6GS10X1/F6Vck5K+wuNRddzNuIRuZS8jl2OpY/TuooSVUiskXdsN4XGAtGWtoykf4W5elyL+FC1VoJU1YJ4pEA5y7quU+jt+grdlfEfojHFcy+oNljySZuRIPzv+tImuqHYJqE4yfZljU31GxFc7ofQYNS5XcVVDA+hoj4DFnpsUiC7MB4c/hRKLZrw6bJldQQG4tx26FEBGbQk7252A8PzpsYd2dnS+GPHJSyP8AZw2fq53bXKra6aZSob10v8fKtUfhR0pwlzLsaVwbiC5AQBtmsANLn87nz0+NSQMZNMfxfSQRhRb3jY+BIuD86Ttka4yi+rAnSPjIkTcdnU669559w+dHCHdi8mXsjO+MzI65lax3YW0sd/T9afVGe2yxPwoRJgbW7eFcsPElJN++7sP6aRl6GrHapBbDi4U+GtZWx4mKArca6VTYuenx5FU4pjeNByN5b1RPDPC9Pj1uPJBU0/X5AigPejGOxYjQsfQd5o4QcnRl1eqhp8bnL8PmaF7PumCzdWgFlyBLc1ddwfn6AU5XjnTPG5JLOnPuwn026MNiJsPiksXgbQHuJBJv39kU6e6riBp5QTqXYrftf6NmXCx4gAdZC93tzR8qn4EKfK9Xje3l9wM1T4XYr/AArgatCjga218xWSeR2a4Y1RD6QQ5EZuQW3z/wA6PE+UVlXFgLEYvSO38JB9DWnaY1LoKMpeTNyax9f9dfWib4A7isdEDE1t1sw8dLflYUdNrcgLp0K4FiWK2OoX428O/b5VizQV2j1XhGqyPHtfKQYVgdqz0zvLJFq0Sp5mPMgdw/WnpJHzLS+F4cK5W5+rIwg1q7OkopdAZjB2qYugt9SdwJQ2KuRcGJGt36lWFvEACiV0jVpmnvjLukTeAcYvmh1Dp7w53Ugn9+dNZzXF3R3i0xeVLW07t7KAPhfNUorlA/GRvcCx1exsL6MOfdsalpE2tkPh/R8yzxYfnLIM/csYN3On8gJqlK2PePbEt2NxHW8QmB92ICNANAFO9h/V+VIy3RqlSpLsjuGbKCpOqkikMGyXn18wKFhIicQIyMB4fM1DXopJZ4tiV4UscfWSnS1zqco88uppSbbpHQ1HicuVDhFL6ScWwrqVjOZuRAIUfE1uw4pxds4Wr1nmqm7B/RbiTYfEIynskgN3DuPp+V6dmjuiZMMnGXyPpPgvEetiUnmKXiluQeSNS4Kt7TeMdVgZUOpe0a+T/oAfhU5cqCaSjuA/Q2UNhEJ8fjWTIqk0aYSuKZXfaE57EKal7uwH8KkW8hf8qfgVO2DmtxpFSgwbdXnO1yB4nl+/CtLlzRkUXVj/AAePYHkf0B/KpIFHuLy9W69xU39CR+/KjxOmBkVj/Aytm1GYm577eXrWfVQalx0PR+CTh5bV+9ZMmhJNwSKzpnUyY23YUB1t4UR5Y4xteoiWBcWe1vpbfu5mmoVIndGsaFxcMir2ChhObuY2zEchYk/u1GuEMwLfL8P0ExYUHHNJHfKxvra91JRr/wBSn0Iq5v3S9i32jQ4uFxN2sgzcza1KTYLUb6CMVggqkKNTQsKLQC4ar4eV51y9hbsWF+wWVXt3EBr38KZjYyUU+oIxHFYYWmxBJdndgqKdcq6Lfu0UVUk5OhMppKzU+D41cLgOHuIw7YswCRmtmJmTMWLAdojblT3UElRiV5G3YXTgsK4uWXILLEjBbCwZjJmYLteyD4mq8uKlZXmScVGwfwPjgxeJVWhRcqOwPvadnTUUOPJvlVDJ49kbsncS4MfsuOUhD1iTFNL5QyMBuNLeFFDHstgTybqXoRPucBJgMBFh06qcSIxsLgxoDci3bLG9yTemOVNIpQtOV9DGPaVw+KDiL4XDoI1aSMgAdleuVdAByBY6choLULXVjIyuKRsvCcOsMCRgk5VAudz4mlQSSDlJuRnHtenBSJCe00mbyVAR+bVUF7zYWR3CgdwTEvgUCOFaOcRuBmyuJGOUhVbR9MtwCNBe29LnFZenVDYN46voxPHOLEhiYHjLDLmkAU2B2Av4mlwhz1HTyKuECuIz9gBRYAAHwLb+W1aowp8mebtUgfhpQqkgi9iR8P8AKjoSgdxDE9Zl7xp+VFFASCnRfAiWe9rhBYWuNdRfXXa9K1M2saQ7SKsm5di3ScJsdm9K5287kdZkS6g+J+2f8P1rS1wci+T050qIjYOfD5iGeypqxB3IGovbYXtpremJ10FtX1CXBMKsr9awZYYwWA17WYMV8gclGlXDNWOLUFJdW+Azw/I73KSAh5pMqLHmIL6+86jQqed/jpfEuCp4pQTmmXPCtGVBHXDzjUH17dVtXzMjlK+aPSdUecp8kT/zqbV8y90l6Fc6Qy4dY2VnnQFQWIiiuQGHY7Ug1O9u4GrUUvUcpTUW+P8Ae4Mn4Nh2RjGMQzEWXPGgWw03VydvClv5WJV96LH0X6Rxrg8PBjMNKzYTIImVbgmMZYzYstmtpbUGm+Yn1QnynfusfwnTuT7XJLJh3WFlVAptmyoWIbXS93a421GumtPLUr7FrDapdQhhePYSOVZIMNINGDFVH4rWHvUPmQjykW8c3xJi+GcRRUxfYYfaJJHG1xnFu1rv5UMcvD+YcsTe35EfivTbDRGJ8ThZpMRCCYjHGG7TKQxS7DcXv3CnY8m7quRU8TjdPgyuKZ+I8YXETwSRI8ofRGuqxKMikuQp9xQSLbmjn0Bx9TaesQDd7D+Vf/OgpB22zM+O8MixeMzOvEQqkLm+zRiG17k9Y0m2+vhQ8RjfqFblKuOC0Y7hWFmi6uUSOnIFEuD4feaGkxSXRsfKUn1opHG8BAkbEx8RCxL1cefDKE7N8t3z3y3J1PzrRGPFiXKvQqM87FX11dg2ndlAH5fEVafJJNg9Sdj3EijQtDAU2J5Aa1YNF66EWLs65tZit3tmKtGHBa2hN1/5jWTU8ujTpnSZooiXurLsQ/ezNsG92PkPrWh9BSfJKxMmlUgrIGIXOCpNuyfl/rRx4BSuSRbbBWkiDLYxxLa2l1XQb+NvWjfU1wXCddGwvwnAo2KMTgdqQMMvPP2mHfcZCfJqKKVmfJmn5dr6Gp9cpdo+YQMR/K5YD/pNPOZ8yu9C9HxKHdHVfhnH0pePuOy80wtE4xAmjlh7CsU7Y7Lr3i4Gn7vR9RfToxngMfVYNViGfqxIqLmAzZXYKMx2vYa1S4RJcsGcW4jOeoWXDdUrYmABuuV9RIGtlUfymgk36BRS5pkL2oHs4fzf8loc/RB4OrJHsxP+7y//ADH/APmlTD8JWf4ivYXGqJlF9euUa736wCssX7/4mtx9z8C4dIP/AMzhv/zT/wDazV0DAujJOK4/GmMjwjWDyx50udTbNcAW10U86pvmiKPFi14eoxN7DLkz25ZrgXt+9alE3OiNhOkYfHzYPqyOrQMHv7xIUkZbbAONb99VuuW0J46hvHuG4BExE5AGyFR/CGBvbuuQaqMEpMkptxSAvF+k+NhZw/DHaAZh1sc6OcuoDGMLcAjXw50TbXYkYJ9z5/jwpWEMTysPkKQpW6NUo1GxuXCgIGOt+fgP2abdICuLI8kIHZ1sxB03PcAOepqJ9wJIuXQHCANJbNlWS4DizZurUG45WuflWbO7l+A7Cqj+JfQ1BQdmX4FSHuRYW+tFKSoctJnv4GS8QbkedDaC+x5/+DI5iPWHTskAfG4P0o1JV1JHRahTT2Msk80fWsQIyoVLe7qVKnv8DRb42aoabUbF7r6vsWnoFGk2OaRbDqkJsLZTmugPwJ+JpuNqT4MGsxZMOGMZrr6l1gx2FONkRXviurVHXt2yJdxyy3+8J0118KZauu5heDKsSyOPuvue4ThBHisYQSTIYpLd11YaeqtUSpsGcm4R4KT0n6ezr10UeRGWZ47qCXyK+W4ubA2vrakyzLodPB4ZOVS2tpqy2dD0c8MhWNsr9UwRiMwBzMFYgntcj405crg5mWLjkcZLoyBxXAYtTh3nxKSIuJg7IhCHM0gUHMD/ADHSgal3YUadqK7MJ9LujrYwRhZAmQsdVLXzAdxHdV5IbgMc9o30K4YcMs8JYOVmBuBb3ooztc99THHbwXke6mCm6ItEwleVWCyK1shG8gtrm8aStPUt1jXqfdqg7xtb4vAHulm/7aUVofVGdSSTTO47gHWY2HFF7dShXJlBuTmsc24tmO1XXNkTVEJekCniggDKY/s5XNcf2+cHJ/wX9dKHeroV52O9u5X6E7DcEy4yTE5hZ1sFtqDZVOvd2fnVKFT3Gh5LhtIDI2IxE74afI0WSMmwZWNiSCPA6ehoWnKTpg482OSrh+vyDHDxNGjnFSxtYkhlXKFQAXzXNjrc303pitL3ipyiuVwj5343hWIkEYOUysVAH92SSPzt6VkhL3rY2Wu0+yvMQOnglCoBGWW3aXnrenOSYv7dgX86ITYKXOnYcAEdq21rEG3h9KtNUBLW4G+JovHRvEdWZOulDsZL5yAucZVAOXloLelZ8nM7Q7HrNOoU5r+oe/2rD/7ifGqpl/bdP/zX9SmKKQz6BGIoCqGKJ21UMSO1RdEzhmJCMbyTxgjeA2YkHS/aUEb86OEq6tr6GbU4XNLbGMn/APbp+jJa4jDhy4mxoc7uBGHPL3+tvt40acE7tmZ4dQ4bNmOvTmv6UO/7Rjvf7VxC53OZb2G2vXeJ+JovMX/JgfZc3/xYv6P+xBxhw5DFHxDSHX7xY7Ek6lmDk9+tLezqrNOKOpTSkoKPyv8ALgtUvRuVFwXU4yfq8S6oAGdQgdC9wqvbYNppWny5JLbJ8nDWvxyll8zFG4pvp1d16BCPoXJJLLGcfOVi6s3LOfvGu2xk0KjqyDvdqPyW3W5mZ+KQjBSWGNu/6f0+oLg4Dinx8mEGMnCxqHMhkluUIUiy59yWtvyNBsnv27map6rTx0sc/lRtuqpf2O8W4UqA/ZeJyzTmVEMYnOYszBLnK99NBqDa1HtSfEuTl67Nly6WS8lRtcSSquUE8f0cEMeWfikglyZgjSkAkaiys9zqND30xx9WeVyadRjU8rT+o9huiTkQ9fj5lncExrnYkHLdguZrkhTqRaps9XySOjlS35Hu7cjOD6NTsZ/tOMkSKFirHrHIYZQ2Y5msoysu99z3UKg3dsXDR5G5eZkaS+YE4vwvDwvH1U/WxtclkyllykbWa19fDakTSi1TMWfDixyTjK0/TqPNxJSuU4rHFe667f8A7anmL1Yfnxqt8/yI+GeGM3jlxSHvQIp+UlUpxXRsCMsceYykv6f3F47GLIpDT4t9NFfKVvyuOsPPwq3kTXVl5MsZqnKf5AUxUvcYhtoqJSJYy0VFYSY00dEmEpDRjq7D3HAKxM+8JHaoNI9UCPVCHqhR6oQ9aoQ9ULNd9nMyzYKEPq2GlYDw0bL/AMklvSulglugr7HhfGcbxauW3pJX/f8AMcwuOiXCSYiaTqlnxJkDgFjlWQLFoASbpEnoaJNbbYmeHJLMsWNW4xqvwt/mznFsFP8A7QSbCvGrvhiCJASjhJF0OXUHtqQfCqknvuL7BYcuP7K8WZOlK+Oq4/wO8blSKKKfFpCs6TxlTGb/AN4M2VmAY/d5iR4UTaSuXUxZMrhGflt7K5v0tdewO6X9F3xMpxMUkZTqhe5P4QT2bAggjyockLe5M4mr0jyz82LVUG8RhPtM2DxMbKY4w7HvIdRa3jfe9qKtzUkaZY/NnjyxfC/dDOHnneXEPhmhePrQpWQsO0saAsGW+h22/DQptt7aJGU5Sbg01fRgL2hQRB4soUSFW6wLbbs5b2/qpGppUYfEYQuNdSp5ayWc3aeyVLJtOZam4m0Q1u8UXJXlt9jhSrTF7RpkorBGXjo0yDRSisKyJWU+/o9VBnqhBVQEi4jiEae84HzPwFHHHKXRGXNrcGH45IcgxKP7rA1Tg11GYtTiy/A7HqocctVFirHx189avlANwfWmcsdtfnU5L9xc8fkScOiEXZ2VgdLAnS2+m3Pnyo41XVmXLujKoRi1+CJkGEjZgWldm1t2GNhqbk68he1MjFX1OF45KX2DLDYkq5qr6r0J0MEdlHWPa/aAVrWsT+nxonXSz5coxqtz/MQVsWCFmXe9iLjmSKU21wila4i3R2MEbXB8Lig5XQKO5dDpHzoXfcLnuetUIP4TCNI2VR5nkPOro06bSZM8qgvx7BeToUkg7U0oNrdghR+RI+NOhwju4vCsONe/yyvcW9lFzeKUnwkJzf8AEB+YpyytdjX5ONKkVSf7Rw6URzBim9m17PNo2525rVuMci46nO1nhsJq48MsqsCAQbgi4PeDsay9HR5ecWnTG2FWmLGitGiA2s5+gkeqBHahQP4lM5VhH+H3j3aX/KnY4pP3jh+J69xvHj/FlPkBNdBKjyUpNs7CzqbqSPKqkovhh4suTG7g2H+HccfaRCV5sBqPMc/Sss8Ef5Wd/SeNZLUc0ePUKT8WhXQv8AT+VJWGb7HWyeJ6WHWRa+HdPCUURpGwVETUm4yIUuNBlJDG++59GvLKHDRzsfh+n1VzhkfLb/q75Hf/AFe2dnEKguULdtt093bYaAEcxcc6H7Q+tGj/AKNHalvfF1wu/wDvHoJwvS50REMUbCNVUe8DZUKG9t7qWHhfnUWoaVUFk8GhKTlvfL/exyPphKZEOUWFuzmbKbLKu3/2/wDItEs7b6HM8W8PhpNDlyp20u69WgoelTta8YBF/dYrqVy30Hrba9FLP8j5w9c5dYjGH4xlFuqW/VtETcjsMxbQDY3bfwpXm12KhqK/l7UTo+kzA3Ea+9m1ZiQcmS1+4LU89rsPWsfoQOJ8RM2W6gZRbcnko9B2Rp3k99Lnk3i8uV5KtAnFzNmSKMZpZSQg7gPeY+AuPUipjhfL6Ibo9K8+Tb27hrhHRuK4WTGZpP8A20cWB7yN2O1zTrR6uGLyo1GPCL3hMOVRQTcgWv3ij2gOVs7LMqkKSATsO/41Tsi5QC6XcGixcDRSCx3RhurjYj9PSgc9rtDFC0Y5wrir4aU4TE6ZWyI1tuQU+B0saZPGprfE874j4fy5w69y0MKzpnn2hoiisEE0k/QaPVCyPxLEGOJ3GpUaeewpmKO6SRj12d4MEsi6pDPRTELLG8LGzOGIPebN+tMzxcZKSPGQyeZd9Wd6EdCXxMrB2KxoxBtu3lfYeNOy5+ij1F48HVy6Gw8H6GYSAdiJb8ywuT8aVtcurGb1HoSuIdGcNKhV4UIPgB8xtU8uuURZG+plfTP2fiK8kNzHzH4l/wDIVI52uGR4VL4So4aPIxAOWRRp3MBv50yXvL5HQ0cknw6kvzD+FnzqD+71klGmen0+ZZYKQ7QjxzD+8vn9KKPU4ntJ92Zvov1QYQVbPjUR1RQjojgFUMQuoWF+D8Ha/Wle2y5FvuqX1PgTv6Cmq0qPU+F6fyce6XVhTD9HIY7lAxkJUgs5tHb+FB2Vvz0150x8xo6KnJO2+A2+K6pQPeIFWp0J2b2BpeL4fEEwyKwzdnORoGOwJ/Ce69RTcuqGPC4dH+BEillSR4JTmKAMj/xodBfxGxpWWIeN2Zp7W8ADMkqixaOzH/CdPWxPyrRpXxRm1Ue4U4XiOshikO7IrHzI1rPNVJo8TqIbckl8x4ioZQNSj9Bo6KhAF0ulORFvYM1z5D/MitWlXLZ572gyNYowXdlcw07IysNLG9bHFNUeWUmmmbt7JCWw7SMPeY28awqKWVm+Um8aNCzeFaDLQzicUsYu7Ko8SB+dC5UFGN9AZiJI5lbIysNjYg1myLd0NEPd6mP+0jo/1QWaMW1IYeI5im6aXO1i89/EgD0ex+YlTRZ8dKzt+D655JbJB81jPSDmF99fP6Va6nE9pPuvN9P3QYQVbPjcR5aEekOCqQY7w8hsRHFvcZz/AIQbAep/I02Me50vDdL52Tc+iLbj+O4eBSGlS45ZgTfusNTROXoeojBsYwnSFooJJniMik5kEYu+S2twxGo1Nh4aUWKddQ8unUnUWTI5Fm1BurKCPJh3cqB8sqnBKzrYKOOGVFiT7wdshQCx5EnmR9Kbv2xoVTlPddEHiYN4ifwowJ5/htSpvgfjSt0ZF7TuI3fJfa/7/KtWmXFmTVtXRYOEQ5IIVP4Y0H/KKyTdzbPFal7ssn8x81VmVgSgP0CMY/FiJC5BIFtBvqbUeODnKkZtXqY6bE8klZV+LcTGIZAAVA1ud/HQaVtxY/LTfU8l4l4hHVyikqS9SVwfhYxEypmLKouxAGoBACgd5JAHnUnNxiYYQUpfQ3XhvBVjjVDimiKgdiMoqKOS6i7eZOvhtSoxiu/I6c5enBYMBN/dl85ABzaag7HSjhLmhU48biJxnEYeI9ZMAxB7IIvsL6A71G4305LgpOPAGTpbhJ5RECY5dkYqUN9OzqBmGo0O9x4VU+nKLh8mVP2qzFIA+6lsp8DyI+dKwq8gzK6gZDhsTllDqbEG/h5VulG40zNpsrxZVOL6F5weJEiB15/I8xXLnFxdHvtNqI58anElYX318/oapHM9pPuvN9F+qDSVbPjsUPKKEchYFQJAbhTtJisQFuWa0SW0sFGuvnmp8lUUes8Jgo4F8+S28O6OhWyOqLHlBDmMvmcnYkaoBbfx86uEFI60sqjG4q2TuN8OljjCwN1S66qQ0bE6i77qT4/GpPG49OgvFkjN33/MX0Sx8dhE4Ec40ZbWzHa47770EGi9QpvksWPFh502ZlxMrHHsWERmbZFJ+ArO+WkbItJWYLxORsViwp3kcD0YjX4flXSitkLONqsvWT7GplbbVzLPJS5EGrFUAaE+/kLi+D66MqNxqPMU3FPZKzB4jpftOFwXXt9QNgCnUyRSqesU9nkRpv6EWPga0y3b1KPQ8bs2pwmuUHPZbhzJO/IjKL78z9bVWq7IvSvqzVMF0EjRzI7SSljc55Wtc/yKAKtKSVIpyi3fcOcFwsaOyoLEaEa/XU0GJe+wszewnYlFLWJt3HTc8taZNKxcG6scXAqN9fMD6CiWJLqB5jbKP7T+Hq+EkW29iPA3FIaUJpoernBo+eTEVOo5kfDet92jCo0y1dGJ1y5cwueROt7nYc6waiLuz1ngmaChtvn0LFhffXz+hrMh/tH92Zvp+6DSVGfHYjq1THIcFWWVPo3iupxzHKWyyyaDfVz+tasnwJnr/D2pY4r5GmYjiUocGNSARcgkfC3Os+5p2jpRxxaphCOBWRmYBGkQrJl2dTyYHQm3Pca99NWTjkTJJMqeL4dfEQhJC3V5W6xrZggb3b/iNrjWltq7NLlceVyGeN9KEGbKblACfKrcnJmeOPauSi4jic3EpTholsp7T2P4V1Nz8vhTFj2+8VvT93sWTE8Digji6tVIy3zMozqTYKA2+2YG9Lm3XXqY/FXBaWakvkiE1KPGSQ0RRCwDQn30rWO4lJHISh7N9Fbx15+NbIY4yjyeV1WuzYMzcHxfRg7GSMzGRiLm2i7CnwSXCOJqM882R5JdWXL2NzhZp83clvi9/pS9VxTD0nO5G1cT44sMDPuQNB3sdh8ap5VQawNy5KvDisbC4kjyzZl7aWt2ybsVa+2uxFJhKnaNGSEZKmT8Hh8TPmbEsVRwfulUDKb9k597i3LnRO5dQbjD4SVwbj5DNBK13TS50zDkbeVSGVrhg5cCfvRI/SE9cpQa3YAeZpc5Wy4x2nzxxzBmHESxMe1G7KfRjrXQg7ijnZFUmI4Wl5EsRcEG3frQ5H7pq0ULyxa7M0DCHtr++VcxdT03tE78LzfRfqg2lRnx6I8KochdWEU7pNOcLiVlUXD9phyzDT8gPhWzEt8KO/4ZllHHb6WGsP7QI5P7QWJ09LeA7wNKF4WdiOeIzjulZKkxmy5tr/h0vbl31UcPIUs6qwHhuMSozG5AYC1zuO+/x0opY4tAxzSTHsfxlWXQds6ee/1Iqo42mHLKmqLX7OZ8LFA+SVXnc3lK3uo1AXbbf1JqZW11ESzYMSuckEOIYwyH+UbVlkzzfiGueplS+FdP7kFqpHMY2aIUyuyX3Hw8KpUfeZ7lzErPSPEqxWxOZeVwR8q24ItL5HlPGc8Mkl6oHdYzqQgOg1tsR3+FOqnycNu+gd9ncqrM6E5S4AHmuv60vVL3Ux+jklJo0fifDZ5IkZGDGN75DoCwBy3Pde1Ysb55OkyFwHpVFlvj8dJhpFLBo0hYAZSNAwRi2/yrYsK/lYiWreO4yxq/mO4/ptwzLZMZjpH5ZAQSdbAZ1AGtvjReR6sV/wBRl2hH+gjodw6aZ/tGJZyDn6oOAJAikZc5UC51rPm2p0jTDeo7pdWOe0jjn2bCgRMVkdwFI3Fjcn4Cq08N0zPqJuEb7mN4rFGRy7DUhQfEqoUsfE2ufE10arg5t27Y7wqRhIoQAkkb8rf5UrIk4uzboZzjmioJN33NBwnvr5/SuYup6f2i+6830X6oNpUZ8eiPLVDkLFWiwR0l4YJoibajb0rRhlTPWaPB/wBpH8WZriMIyNqD520N62ppguLRxprCxuT51KLs8cQ1xa5OwtUpF7n2D2J4acLhTNL/AG0gyRg/gz7nztc0hT3z2roupqeN4sTnLq+CydC+GiCE2IOds2bTUZRb4a0jUT3SPJarM8k+nQPGsxmG2qwGNUQoAPexta9tL7Xql1Pvc72vb1KXxLBPE2ZwCp001Hl4V0cc4zVI8Lr9HmwS3ZFwyJ9pyiy8xrTNtvk57dLgYixDI4dTZlNwfEUdJqmApU7RunQfj3XIobQuouPG1wa5co7JUdeE98U+5I6RdHxKf7NXUnMVYDcaBlaxymxIPfTIykuhphPDJVmV10YzwTogFa6RxxHvAzML6HlppTN0mHOelgvdjZbWwwiiAGyi3jr+70rIqRkeR5JW+5gntLx5kxWW/ZRRl8yTc/IVo0kahZh1j99IqwGlamZSbhZUQo4LE65wQPQDvpMlKSaN+DJixSjNN33/AMF/wTXZCNjr8RXNqnR6P2glu8Jyy9Yr9UG0qmfH4jymqHIC9I+MmP7qL+1bS/8AAD9f9adihfLO34Z4f5v8XJ8K7ev+Cw9DMOJMHFfW4589Tr67+tE1Umel3e6hWI6HxSsQxIufD9PzoozaFSimgBxPoAoICM1787fSj81oHyEwhwXofHBZm7TDXUUvJlbH4sKiAuns/ajA/CxOwOtu46czVYO7NGfFHJDZLoyX0UnR4iVjVCrZWyiwJsCCByvfbwNDmTs8Z4ppPs+Xh2mr/wABljSDlsbarFyGzRCyuzyhRc2AG5JtUirPvGXMscdz6ALivFwylVUMvMkH/KtWPDTts874h4rHJBwirRW4QCfdv4VrZ5lcskT8KmUZzGQp2Pl86pZYvhMt45dWi09EuIsAqLbrIxdbfiXuPlWbNDmzZgna2mrdG+lUcgCy9lx30EXXUc+VwWp+JRBc2dbeYp29CfLlZSukfHzM3VQ7Hc9w5n4VlySvk0441wYv0k7eJktrY5B/Rp+tbcHEEYdR72R0QfszW2Pjy/OmWhNMRBhswN2C27+fwqpSrsMw4lNNuVUXXotMzRxljc3Iv4C4FYcySnSOzrcs5+BZXN3xX5otSGlNHzCPIewXR+QjNLaJALktvYC5NuWnfamQwSfXg6+m8Oy5GnLhfmUThOGE8nEMSASsEMrR31OeW8cRPkuY+laIpJfQ9dLGsOKGGP0NE6MYbJEo20FZoeoWX0CUqG9xuDcUQCfqNBSSWYamqab6h2uiE4hbg+VC0Mi6Mz6d4UjI/wDPr8LfWiwPlobkfwteor2acWEOLWJwDFiPu2B2D6mNvj2f6vCtCq6YrV4lkx8roazjeikT6pdD4bfA1JaeL6Hm8vh+GbtcfQrnFejMseqDrFPd7w81/SkSwSj05OVqfDssH7nKAU6lDZgVPcwIPwNBtaOZNSi6aoq/EcLI4KKoAI1Y629KZigl7zPoni3tRg97DiW5dL/sMcO4CoA6y5PcT2T+tPcvQ8jqfEssvgdL8wNxvhnVOWVTYG47rUyLtUzTo9VuXLG5+LsyDlpa17iw5UKwpM6/mNo70Qb/AH2Ej+Ik+Vjf5Vef4GFgf8RGlcW4YHOdN/CsEZUdFxB8PD5D+K4/xE/KjslBvB4QRKT+IilSdhIzSWLJOZHUlRJmO/ultdvWt0JKkjBOLUmz3GopFazI63AYK38LXtbvFudNjHgw5cn8b9gWuDJO3+dSwZZElwXroXwImSKMswzE3ty0J22pMkps5n27Lmn9mU2oS4a7evQ1/hXA4oQMqgsPxtq3x5elMjiijpafR4cC91c+r6le9p2Jn+z9RBE7dabSOuyoPw992OnlfvqT9DraVR3bpHfZdwUR4OVJltJNJ21b+BRZBruPeP8AUakYqqB1WWTmn6B9eGtGpt2lGxGpt4ik+U4ovzlJ88EeTtKCtL6oYuHyMrGed6Fph7kJMRqUEpIi4not9qF30QXy/wAzkWH9IJ9bUeLE7srJqVD3e/6GRcOgePFQqylXSeMEW2KygH5imUzZKUWnXp+x9JZq0nnzpSoSxuSBT7ygnvIB/OqaBcYvloxrMLm/hWdI8WhTqCPCropMg8Tw4aO37tRLqNwz2zsp+BwcUsqQtmAW4ZlF/Xyv30UnJKz2mnSyqP0NC6OdFI4FN0WUXJWQD70X5abjy18KTKe83wxRx8FijwWUAocwPLn8f1pDx90M33wyO+EObMoIPMUFMJNDy4QncVFFlNogYvo2j3B2O9vGiSkuhXutUyPjOjsUqo7syRQoY2bNdmCk2NztYaVoxydHPz6LHKe+T7FR4XhUaVnW/VhmCA72B0JHlTXdcnmfEMyj/Dx9C59GWUYuG25c2/4GqoLkx6BN6iH1/ZmnZqcetGnANUXdHBADUom47hMMFJtpfeokVKd9RGLwYsWG+58fTvoJ411QePM+j6EQWOtJNHPQdw+Hzm50X/q/yo4475Anl2ql1Cl+VPMtgzGcLhaVZCill52G98356+dU0Mhlmo1ZPQ1YDYrPUBOF6ssxHrO/nt4HuP51mPG0Kw0xswPImiJkjXQnJGjLqRsdCwHf4eVXFDsUINW/1A0PDooMRnj3fdRLdjuWGUjmLaeFFJJrk9JoNRwkmXXhVsueI6ndC3Zv4adk/vSkpLsdacpdwrEATfZu79f1otqFvJKhRe57iBUpMvdJCDfnQ7EF5j7DTIW0HxvtVeWmX5rQO6SspjWAEKCLe8B2Ra++/d60xRRz9dqXHG0/5irnhEWa4BAJFwJbXIOp0Pd4UTPPLJH5V+Ac6OYWNJ4yts19O3c3ym+ltatLkfp1B5ov9y+9e37FMO2dMzfsVCWcGIb9ioQWuIfT56VChf2hv2KhQNSFszXFkBuPG+tvIbUlY1bNLyvaq6k4YluW3lTRH1PNO/l5A1CWMYjGdWpd2youpJ2A21PLWoFFOTpEzDT5lBvcHYjYjvFQocL1ZQ02IFUFRjQa9IPG1Q3hn7TA9/ysKtBySpMm5l/m8NretXwBJY64sn9G41OJUKTchwcyra2UnTU93hRJXwdPw1wjqI033DYjDMWjsj8wdm/ffSGlfB697kueSXh8QxFmQqfT5G+oq0Lkq6DxkJq2UrE9YaFtEQMglxHWR75BI+YnLcqc+W/gBl23vQJyOrJaXy5f8qVfXi6+fUrnG55GlUyDK2Q6DTXS+lz+xVxlJ2cfxbTaGMsU5ytblab429/yILMwqryCFi8Dl8LVVJc31b4f/j0RK4S7dfGFLA5tCoBbnewOl7Xq1v8AmPwQ8L86LxbOE7u+ZUqr823+Bd8LisUolJDMezlDgWuZWDZcliVEeQ/s06Mpqzflx6Sbik0uvRv0XX8R2TFYllXMjIBNZ+rsXMWQkEZr/jyg89DUbm0BHFpYSe2Sfu8X0u/7A+STH62z2N7aLmBCNbzBJHqo76W/NNkV4dxdX+XVBHhj4jrRnMhTIb5gFCn4dq58rUyG/dyYtUtP5L2Vd9u/9g4Zntyvyp5yRpS/OpRdijK1vGoQ51j38LfOoQG8Z4T9qULKWCjWysQG20YA9pdNqGUUx2HNLE7QQwYKqF5AWHkNhRCm7dsdd6hEIDWqgjGgaSeQo5E3b81H1qEl8BLBqCaJHDHIlUqSpubEbjsna9Ejf4av+7x/X9iyyYRVZolBCxBQhuc2oubsd9aTmXNnssEnVHsDimYAGhjJjZQSCTai/OjfQQupHikJpd8htEq9GAVvpXALI/4gbeh/0qR4Zy/GIKWnUn2ZXZG1Aph5aK92wh0dP+9w/wCI/wDS1FHqa9Dxnj/vY0qmnqBwGoCdvUKO3qrIevUIcI/dzUJZ0GrIdvUIevUIJJqEEE1AhsmqL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58" name="AutoShape 14" descr="data:image/jpeg;base64,/9j/4AAQSkZJRgABAQAAAQABAAD/2wCEAAkGBxQTEhQUExQWFhQVFRgWFhgYFxcaGBgVFhcYGhgZHBcYHCggGB8lGxgWITEiJSksLi4uFx8zODMsNygtLisBCgoKDg0OGxAQGywkHyQsLCwsLCwsLCwsLCwsLCwsLCwsLCwsLCwsLCwsLCwsLCwsLCwsLCwsLCwsLCwsLCwsLP/AABEIAQwAvAMBEQACEQEDEQH/xAAcAAABBQEBAQAAAAAAAAAAAAAFAgMEBgcBAAj/xABGEAACAQIEAgcFBgMFBwQDAAABAgMAEQQSITEFQQYTIlFhcYEHMpGhwRQjQrHR8FJigjNDcuHxFSSSorK00hZTc4M0k7P/xAAcAQACAwEBAQEAAAAAAAAAAAACAwABBAUGBwj/xAA6EQACAgEDAgMFBgYBAwUAAAAAAQIRAwQSITFBBRNRBiIyYXEUNYGhscEjQpHR4fBSFSSCJTNTYnL/2gAMAwEAAhEDEQA/AK4kdZTyjY+kdC2Lch5Y6GwXIfw+FzsFGl7m52AAJJ08AaidlwW6VEk8IkIzKMyWBzXAGouN9dqun2GeTNq1yvUjz4VkYqwsRuPMX5eBoW6FSTi6Y0YqllWIaOrsvcPYXhxkDWIBFgAb9olXawsNNEbfwo48jscXPoJxHBpUVmZcoUAnUfiNhoDz+hoqaGPHOKuXANaOomApDRTahn8LOx4E78QxfX9mScLh87BQQL31N7AAEk6eANZVy6Pqk2oRcmSl4XIVDKt0YnK11UNa5PvEHYE+QovLk+gH2rFF1J011HDwWcf3fMD3k3Nra313FV5cvQJa3B03fk/7EAUs20etUJtO2qiUTIeFyOiMoBzsUUDckXv4DQc9/jTFBtGSeqxwm4S4pX/US/DJQCSugBY6qbAbmwP7se6o4SRa1WGTST6/Uh2oRzictVguIkrUAcRJWrsXtJ8cdaGz4a2SEioGwR5Y6ByIkE+GYVWSU5lWVchiLPk1zduxJGtqOFNM0YcacZc0+K7d3f5Fkkgw3aCzgjKN5ZLBl6wO4GdbsSI+8do2BFPuHqdFxw81Lt6/569AJ0khhzKYiCTnzEOXuoIEZJJNmK7jw2FIyuN8GPVwhacPnfN/QDGOl2ZNpK4RDGZkE1ur7Wa5IGisRqCDvbmKODW7kZgjF5Ep9O5YeowSZsrDIzANlmcMbugAyh9UyNI2t7WtetPuLodCtNC6f5v/AGqsWkWCIYSShjfISZ5DnyiMZvfAsWMhB2F9tKu4+od6dppy/P8AyVjj+BgVIOpZWfLlmysW7eVGvrpuzDTTs996GVLoY86xxUdjV9+QBJHSpP3WdD2fd+I4fr+zCPRoQ9epnOWMK7XDFSGCkrYgg3vaw50rFt3cn1TXrL5FYlbtcVfHctE0OCZTfE3Fo8pMz5rqT1zBSSAXUkWPfoKf/D9Tjweti78v1v3VXyX4HMKuELWmlVfvHsExDtHkDQZGLmW4a2c+NjtlFRbO5c1qUrxxb4XLirvm106f73KTMAGYL7uY28rm3yrG+vB6fHbgnLrSsRVBln4Ng8I2HjMhjErGUOWlykWDdVp1gtrl/Cb94rTCMHFX1OHq82rhqJLHe1V0V+l9v3JEOGgRIAJYwwiczFcRb7wJJlAtL/GUNgo8zqKKMYpLn8zPkyZpzm3BtWttx7WuvHpfcdx2EwpH3WIS2aJXBxDDMivKJzZmF8wyNYfxaaGrcYvo/QHDk1Kf8TG+jqorq0tvbtyNcTwWBEUxjMXWgdkCYsBrJbLeUZjlEZPvWJIt3VKOKnQenza6WWCnu2//AJr068f2Kfasp6Bo5arAcT1QGgrGlObPgY+q0tsJIdVaEYojeLxCRozubKouTVxi26QcMbk9sVyVz/1nGWARCQTu2lh32rR9mdcm7/p80rbCL9I4AB94pJ3AI0oPJlZnWlyv+US3SCIjsspPgb6fSrWFlfZsndDa9I49SQbDe2th3+I51HgZf2OYXjYMoZSCCLgjYilcpmSUHF0xLJVpi6GnSjTIRcQmlXJ8M7fs7954fr+zI1Zj7Oj1QI6BUKPWqFHQKsDJlhjjum0l6t0OfZ27vyqbWcfJ7R+GY+uZP6W/2IuKxCx+/dR3lTb/AIgLfOjWOT6DMPtB4fm+DKv0FRyBhdSCO8G4oHFrhnVx5Y5Fug7QqqGHqhR6rKZyoVQZQU1s/PyHlFLGoRi8YkSlnYKB3nX0HOijFy6DoQc3UUZ3x3jr4t+rQERkjKvNiL2J+O3lW/HiUFbO7pNH5df8i4dFfZhnCvib9+QfUikz1DbqJ24aaEeZl2g6AYZV0iTnplH5nelNzfcep448JAXGezuJ39xQt/w6EAeI51ayTiXKOGfVFE6X9EZuHNnRi0Lc7bE8mG3rWnHkU+Gc7UaSKVroDejHHDDIqsT1ZNiNTYHY+lTLjUlZydXpVki2upo5FYDz7Q0wokxbIuKHZNE/hZ2vZz7zw/V/oyDSD7Sj1Qh0VCHHmRdXYAeYHzOgpsMTkeZ8Y9oPsj8rBHfPv6L6/wBh7BcRjc5UdCe4MCaa8dHzbxDUa3Uy8zUNv9F9EEgaCjmUIkcbGok+xdtdAFxXhYQGaDskasg90jmQKcnu4kej8I8Zy4ZqLlz2f9xGAxwkB5MNx9azZMexn0/Qa+OqjfRrsS6WdA9UKZ6rBDSCjkfn+I6y6HW1UhyM26UFlksJCwO4uTb4n610MVUd3RJSjdFx9kPAEfPiHF7HInhzY/kKXnl2O5po0txsuEh0pEUNnImLDTUhDkJMA3trVMtSA3G+GJPG8Ugurix+hpV0zRF2qPmzjWBOHxDxsO1G5HmAdD6ixrfF7kc7LCm0X/o/OXiUg3UjY6lT3X5j9Kw5Y0zy+pjtm0EmFKRkkiLix2TRN8HY9nPvPD9f2YOpR9pOioUJkewo4R3Mx63UrBicu/Yh47AiYAHYXOh3I3J9dK2RdHiJRTK5JwZr6DZrD8r05TESxlr4JJMqhXuy20v7wt3Hn5UvJBPlHM1fhkcibxqpfqEZzekpUedcHGVMiib/ADo6DSrkEYgqkisNCGKt4ryJ9D8qk47o0e98G1lPHk9eGFawnvz1Qs9UBoOIKNnwCKHgKg5IzLpVgHilvIb9YSw77DyFhXQxSUlwd7R5IyjSXQ1P2UsBhVA7yfiay537538K/ho0jCtUgBNEsmjYlCCDVUwk0QMQ2hvvSZOjRFGB+1JR9rcjmFPrY/LStmn+Ey6lVImez5W+zsx2LkL5AC/zJpOp+I8z4jXm/gWVhWY5rRExg7Joux1vZ370w/X9mDKWfaToqFAjjOKyuovy+Z/0rZp4+62eU8czPzow7JfqL4fNI5tGjv2TbKL/AIh9DTG4rqciKk+gYwPAcVMwHUuoJ3YWtS5ZEugyONvrwSpYZMNJklXn2DyLDYX8RcetHhmp8dwMsNvK6EHH45Vbfsk793L9+fhROBxvEtGsi82HX9SJOxBqkcWCT4AePmHWNc3DAEeex+lGlwd3w+VY9voHeGz541bnax8xoawZY7ZNH0vw/P52njL5Emlm09UIH0FEz4BEeUVY1FP9okDEQsF7Ck5m7ixUAVq0zXKOx4ZjbUpelF09mCqmDWR9izfAEgADv0pWbnJR6TF/7ZdJ+kMEI+9zRjkSrG/yo0uwDjJvgkYPjcMn9k4k0Pu65fE93dVN0y/LlVsg4vplhFVbuzHQhUVib91gPlRJpojwzixybibMqu0LJGxABt2lB5ldwKCatF41ToxX2t4cpixzDoGHoSPzp+mfuidXy0WLgHD+ow8cZGoFzvqTrfWsuWW6TZ5XXJrUST7OiawpZhaImOHYNX2Ot7Or/wBUw/X9mCqA+zihVgsrnSlSZIVXd9By7WYAa+tbdN8LPJ+0CrNBrujX/ZwmHCdUsZimiBDqSrZrm5OZdG1pW1OVt2c3e1Gkizcd4z9mUsIg4AuxaRUAHm1G5xi6oBY3JXZWOK42LiUBWL7KZLZgFxF205iyVUuHuqi4PjbdmQ8VLB2VxtcOOYPMjkRWyMlJWjPOLi6Z3huM7ORzougP5D5i1DKPdHI1elp+ZD8RnFoC6+eX40MRuibuidwOTK8kV+eYfX6Vm1CtKR7bwHPzLE/qgzWU9KcqFlgSiPgUR5asYiLx3D9ZhZltchQ4/wDrOa3ypmN1JM7fhE1c8b7rj8Ax7PYg2DiXmLnTvzE1WXnIz0cOMaLHPwESRMkk0rKxH42VgAb5QUt5G/KmxlSEy68D/RXg8OHzJEtl8SWOneTqTQwdybYWZtRSJGG4fEsjvkW5JJuLjXT3dquLSZJzlKKjZCXo/AkryopzyMSbM2QXGtlJsL9wHOpklaKx2uDP/aBgUlxmBjINjJlPlnQ2+F6mBtRkFmVuN+oV4gbyNbv+YAB+dIPJeJOMtVNr1IbVRzmiJjvcaodf2d+88P1f6MEUJ9lFCrQLKx0yBLwgb2NvMkWrdpfhZ5T2huWXGl1p/saf7LeieWGKUxgSSOk6zAsHCMqExW2Kkht7+8dKuc90tlHFUNq3X+BovSXo/FjImikGjAjcix9KueNN33RWPK4quzB+B6L2wkWElyNFCFVTl7RCG47TXK+lqj3yVMi2Rdoz32r9GUhj6+JbFSL67gm2tJxNwntH5Hvx7u6MtGIBOmzCxHcf3etxiYuGa7RA7htf8IFBXUVDFtnwFo2H2liOWW/rZfqPhSJq8Z2fDsmzVxf4B2sB7k5ULLAlEfAojy1YxCcZLkjdjqAjEjvGU3FFHlmvSZPLzRl8xXs1xn3IsbhTb1Otvjeiy8Ss9tCnA0ObGBUzHyFtyToAKjlwJjjblSHOESrlJJG9t9qPFVWwM6d0iNJjQsh1BW9jb8N9ifC9C3TGKG6PzJOLlyqbVbYEVzyZ9iZA2PS+vVhm8rKb0KdRY/I1GO59ht2uSTzN/jSzwU5bpOT7jTVQpkPHe41Tsdb2d+88P1/ZggUJ9lFirBBOKwZmmjYDZly+QY6+p18hWrE6W1dzga6HmZFmfRVX9f3Zr3QXpDE2FiA/ugUYcxkuNvKx9aksihPk4Dh5ibRaMHxEzarGyrfRm0v/AE7imLJu5SEyxKHDZNXFi2u9GsnqL8rngo3tGIkwzr3kfLWsrn76NsIe40zBMRw5lLabFte7LrW9S4MDg7I+EN2XzI+VSXQGPUP4B1tN/ErjzNiAPSkzujXpZJZYv5oPVzj6EnZyoWWFKI+BxHlqxiG8fFnidb2upHyo4umHF00wJ7NsYEV430O/kRvTc65s9vpJ3jRbeL9IchBuLr7o31sbt42F/jSVFs0qSSoY4ZxCWTPbtklmJS+lgNwuh1phSp8iuHcfEbNG6oM+9ha9+/maGTdcFuPNsKRcbV0KMdU8b3HKhVguKu0Zzh+JB8bdmIGZgNdDfQAnztTnH3Dl+Jym8DUP9XctJrOeSY2aoFkTHe43751Drezv3nh+v7MD0J9kFirQJY+jPQszwdc84iTM4HZzHKDbcsAO70rTjX8x5jxLVyhemS59fkWXgvQCDCZ3jknZnsxuUANtsoy2HrvR5Me5fQ42LJsf1CmHE6sUbEdxH3S2KsTYXvuAN+e9uVVFNcNjZ7ZLcofmEMJG6p964drntBculzlFrnYWF+dr6bUTVCbTfBSPaBxeNMkdxmY7eelZ1HdLg0qSjHkz5oc2ZSLFpPkYyfnWndwmZnH3mirT4EpJpqAVPo2/zrVPr9TIkTY4lEr5T2XAI7xfkfEEUiT9006eN5Yr1aLHFtY8tK5zPoGK9tPsKqhpYEoj4FEeWrGIcFWglyUXBXXESMoNmd8oHO5Jv4j9fCtm24o9ZpHLHjipdaLNhOAHESJ1mYIpJbXUnkB++YpUm4nQhtlyyy4WbC4Q5YsPOCfeIZ9R9aimFU67AfpLgcI8ZkiR0ktuWbU37id6rfzSLdtXIqmI4kY4zlOp7zrp+etMUORDzUiHwH3iTa5APwYg1eRcA43bLhh5SDY7W0PdWVo5XiPhycXkxrnuh8mgZ5uSa4ZDx3uNU7HV9nfvPD9f2YIFCfZRYqwTXuhiD7DApGlixHfdiRWzFTjR4fxOTeqm19AhxLisUDIJZVVpTlRSQBcAnnvt+VMk65MUIOXCK/xTiOGgxiNiHVM0YWMs1lBRiWHcDZ135GkS+K6Nab8vbfUr/Sv2kRg9ThCHc6GS10X1/F6Vck5K+wuNRddzNuIRuZS8jl2OpY/TuooSVUiskXdsN4XGAtGWtoykf4W5elyL+FC1VoJU1YJ4pEA5y7quU+jt+grdlfEfojHFcy+oNljySZuRIPzv+tImuqHYJqE4yfZljU31GxFc7ofQYNS5XcVVDA+hoj4DFnpsUiC7MB4c/hRKLZrw6bJldQQG4tx26FEBGbQk7252A8PzpsYd2dnS+GPHJSyP8AZw2fq53bXKra6aZSob10v8fKtUfhR0pwlzLsaVwbiC5AQBtmsANLn87nz0+NSQMZNMfxfSQRhRb3jY+BIuD86Ttka4yi+rAnSPjIkTcdnU669559w+dHCHdi8mXsjO+MzI65lax3YW0sd/T9afVGe2yxPwoRJgbW7eFcsPElJN++7sP6aRl6GrHapBbDi4U+GtZWx4mKArca6VTYuenx5FU4pjeNByN5b1RPDPC9Pj1uPJBU0/X5AigPejGOxYjQsfQd5o4QcnRl1eqhp8bnL8PmaF7PumCzdWgFlyBLc1ddwfn6AU5XjnTPG5JLOnPuwn026MNiJsPiksXgbQHuJBJv39kU6e6riBp5QTqXYrftf6NmXCx4gAdZC93tzR8qn4EKfK9Xje3l9wM1T4XYr/AArgatCjga218xWSeR2a4Y1RD6QQ5EZuQW3z/wA6PE+UVlXFgLEYvSO38JB9DWnaY1LoKMpeTNyax9f9dfWib4A7isdEDE1t1sw8dLflYUdNrcgLp0K4FiWK2OoX428O/b5VizQV2j1XhGqyPHtfKQYVgdqz0zvLJFq0Sp5mPMgdw/WnpJHzLS+F4cK5W5+rIwg1q7OkopdAZjB2qYugt9SdwJQ2KuRcGJGt36lWFvEACiV0jVpmnvjLukTeAcYvmh1Dp7w53Ugn9+dNZzXF3R3i0xeVLW07t7KAPhfNUorlA/GRvcCx1exsL6MOfdsalpE2tkPh/R8yzxYfnLIM/csYN3On8gJqlK2PePbEt2NxHW8QmB92ICNANAFO9h/V+VIy3RqlSpLsjuGbKCpOqkikMGyXn18wKFhIicQIyMB4fM1DXopJZ4tiV4UscfWSnS1zqco88uppSbbpHQ1HicuVDhFL6ScWwrqVjOZuRAIUfE1uw4pxds4Wr1nmqm7B/RbiTYfEIynskgN3DuPp+V6dmjuiZMMnGXyPpPgvEetiUnmKXiluQeSNS4Kt7TeMdVgZUOpe0a+T/oAfhU5cqCaSjuA/Q2UNhEJ8fjWTIqk0aYSuKZXfaE57EKal7uwH8KkW8hf8qfgVO2DmtxpFSgwbdXnO1yB4nl+/CtLlzRkUXVj/AAePYHkf0B/KpIFHuLy9W69xU39CR+/KjxOmBkVj/Aytm1GYm577eXrWfVQalx0PR+CTh5bV+9ZMmhJNwSKzpnUyY23YUB1t4UR5Y4xteoiWBcWe1vpbfu5mmoVIndGsaFxcMir2ChhObuY2zEchYk/u1GuEMwLfL8P0ExYUHHNJHfKxvra91JRr/wBSn0Iq5v3S9i32jQ4uFxN2sgzcza1KTYLUb6CMVggqkKNTQsKLQC4ar4eV51y9hbsWF+wWVXt3EBr38KZjYyUU+oIxHFYYWmxBJdndgqKdcq6Lfu0UVUk5OhMppKzU+D41cLgOHuIw7YswCRmtmJmTMWLAdojblT3UElRiV5G3YXTgsK4uWXILLEjBbCwZjJmYLteyD4mq8uKlZXmScVGwfwPjgxeJVWhRcqOwPvadnTUUOPJvlVDJ49kbsncS4MfsuOUhD1iTFNL5QyMBuNLeFFDHstgTybqXoRPucBJgMBFh06qcSIxsLgxoDci3bLG9yTemOVNIpQtOV9DGPaVw+KDiL4XDoI1aSMgAdleuVdAByBY6choLULXVjIyuKRsvCcOsMCRgk5VAudz4mlQSSDlJuRnHtenBSJCe00mbyVAR+bVUF7zYWR3CgdwTEvgUCOFaOcRuBmyuJGOUhVbR9MtwCNBe29LnFZenVDYN46voxPHOLEhiYHjLDLmkAU2B2Av4mlwhz1HTyKuECuIz9gBRYAAHwLb+W1aowp8mebtUgfhpQqkgi9iR8P8AKjoSgdxDE9Zl7xp+VFFASCnRfAiWe9rhBYWuNdRfXXa9K1M2saQ7SKsm5di3ScJsdm9K5287kdZkS6g+J+2f8P1rS1wci+T050qIjYOfD5iGeypqxB3IGovbYXtpremJ10FtX1CXBMKsr9awZYYwWA17WYMV8gclGlXDNWOLUFJdW+Azw/I73KSAh5pMqLHmIL6+86jQqed/jpfEuCp4pQTmmXPCtGVBHXDzjUH17dVtXzMjlK+aPSdUecp8kT/zqbV8y90l6Fc6Qy4dY2VnnQFQWIiiuQGHY7Ug1O9u4GrUUvUcpTUW+P8Ae4Mn4Nh2RjGMQzEWXPGgWw03VydvClv5WJV96LH0X6Rxrg8PBjMNKzYTIImVbgmMZYzYstmtpbUGm+Yn1QnynfusfwnTuT7XJLJh3WFlVAptmyoWIbXS93a421GumtPLUr7FrDapdQhhePYSOVZIMNINGDFVH4rWHvUPmQjykW8c3xJi+GcRRUxfYYfaJJHG1xnFu1rv5UMcvD+YcsTe35EfivTbDRGJ8ThZpMRCCYjHGG7TKQxS7DcXv3CnY8m7quRU8TjdPgyuKZ+I8YXETwSRI8ofRGuqxKMikuQp9xQSLbmjn0Bx9TaesQDd7D+Vf/OgpB22zM+O8MixeMzOvEQqkLm+zRiG17k9Y0m2+vhQ8RjfqFblKuOC0Y7hWFmi6uUSOnIFEuD4feaGkxSXRsfKUn1opHG8BAkbEx8RCxL1cefDKE7N8t3z3y3J1PzrRGPFiXKvQqM87FX11dg2ndlAH5fEVafJJNg9Sdj3EijQtDAU2J5Aa1YNF66EWLs65tZit3tmKtGHBa2hN1/5jWTU8ujTpnSZooiXurLsQ/ezNsG92PkPrWh9BSfJKxMmlUgrIGIXOCpNuyfl/rRx4BSuSRbbBWkiDLYxxLa2l1XQb+NvWjfU1wXCddGwvwnAo2KMTgdqQMMvPP2mHfcZCfJqKKVmfJmn5dr6Gp9cpdo+YQMR/K5YD/pNPOZ8yu9C9HxKHdHVfhnH0pePuOy80wtE4xAmjlh7CsU7Y7Lr3i4Gn7vR9RfToxngMfVYNViGfqxIqLmAzZXYKMx2vYa1S4RJcsGcW4jOeoWXDdUrYmABuuV9RIGtlUfymgk36BRS5pkL2oHs4fzf8loc/RB4OrJHsxP+7y//ADH/APmlTD8JWf4ivYXGqJlF9euUa736wCssX7/4mtx9z8C4dIP/AMzhv/zT/wDazV0DAujJOK4/GmMjwjWDyx50udTbNcAW10U86pvmiKPFi14eoxN7DLkz25ZrgXt+9alE3OiNhOkYfHzYPqyOrQMHv7xIUkZbbAONb99VuuW0J46hvHuG4BExE5AGyFR/CGBvbuuQaqMEpMkptxSAvF+k+NhZw/DHaAZh1sc6OcuoDGMLcAjXw50TbXYkYJ9z5/jwpWEMTysPkKQpW6NUo1GxuXCgIGOt+fgP2abdICuLI8kIHZ1sxB03PcAOepqJ9wJIuXQHCANJbNlWS4DizZurUG45WuflWbO7l+A7Cqj+JfQ1BQdmX4FSHuRYW+tFKSoctJnv4GS8QbkedDaC+x5/+DI5iPWHTskAfG4P0o1JV1JHRahTT2Msk80fWsQIyoVLe7qVKnv8DRb42aoabUbF7r6vsWnoFGk2OaRbDqkJsLZTmugPwJ+JpuNqT4MGsxZMOGMZrr6l1gx2FONkRXviurVHXt2yJdxyy3+8J0118KZauu5heDKsSyOPuvue4ThBHisYQSTIYpLd11YaeqtUSpsGcm4R4KT0n6ezr10UeRGWZ47qCXyK+W4ubA2vrakyzLodPB4ZOVS2tpqy2dD0c8MhWNsr9UwRiMwBzMFYgntcj405crg5mWLjkcZLoyBxXAYtTh3nxKSIuJg7IhCHM0gUHMD/ADHSgal3YUadqK7MJ9LujrYwRhZAmQsdVLXzAdxHdV5IbgMc9o30K4YcMs8JYOVmBuBb3ooztc99THHbwXke6mCm6ItEwleVWCyK1shG8gtrm8aStPUt1jXqfdqg7xtb4vAHulm/7aUVofVGdSSTTO47gHWY2HFF7dShXJlBuTmsc24tmO1XXNkTVEJekCniggDKY/s5XNcf2+cHJ/wX9dKHeroV52O9u5X6E7DcEy4yTE5hZ1sFtqDZVOvd2fnVKFT3Gh5LhtIDI2IxE74afI0WSMmwZWNiSCPA6ehoWnKTpg482OSrh+vyDHDxNGjnFSxtYkhlXKFQAXzXNjrc303pitL3ipyiuVwj5343hWIkEYOUysVAH92SSPzt6VkhL3rY2Wu0+yvMQOnglCoBGWW3aXnrenOSYv7dgX86ITYKXOnYcAEdq21rEG3h9KtNUBLW4G+JovHRvEdWZOulDsZL5yAucZVAOXloLelZ8nM7Q7HrNOoU5r+oe/2rD/7ifGqpl/bdP/zX9SmKKQz6BGIoCqGKJ21UMSO1RdEzhmJCMbyTxgjeA2YkHS/aUEb86OEq6tr6GbU4XNLbGMn/APbp+jJa4jDhy4mxoc7uBGHPL3+tvt40acE7tmZ4dQ4bNmOvTmv6UO/7Rjvf7VxC53OZb2G2vXeJ+JovMX/JgfZc3/xYv6P+xBxhw5DFHxDSHX7xY7Ek6lmDk9+tLezqrNOKOpTSkoKPyv8ALgtUvRuVFwXU4yfq8S6oAGdQgdC9wqvbYNppWny5JLbJ8nDWvxyll8zFG4pvp1d16BCPoXJJLLGcfOVi6s3LOfvGu2xk0KjqyDvdqPyW3W5mZ+KQjBSWGNu/6f0+oLg4Dinx8mEGMnCxqHMhkluUIUiy59yWtvyNBsnv27map6rTx0sc/lRtuqpf2O8W4UqA/ZeJyzTmVEMYnOYszBLnK99NBqDa1HtSfEuTl67Nly6WS8lRtcSSquUE8f0cEMeWfikglyZgjSkAkaiys9zqND30xx9WeVyadRjU8rT+o9huiTkQ9fj5lncExrnYkHLdguZrkhTqRaps9XySOjlS35Hu7cjOD6NTsZ/tOMkSKFirHrHIYZQ2Y5msoysu99z3UKg3dsXDR5G5eZkaS+YE4vwvDwvH1U/WxtclkyllykbWa19fDakTSi1TMWfDixyTjK0/TqPNxJSuU4rHFe667f8A7anmL1Yfnxqt8/yI+GeGM3jlxSHvQIp+UlUpxXRsCMsceYykv6f3F47GLIpDT4t9NFfKVvyuOsPPwq3kTXVl5MsZqnKf5AUxUvcYhtoqJSJYy0VFYSY00dEmEpDRjq7D3HAKxM+8JHaoNI9UCPVCHqhR6oQ9aoQ9ULNd9nMyzYKEPq2GlYDw0bL/AMklvSulglugr7HhfGcbxauW3pJX/f8AMcwuOiXCSYiaTqlnxJkDgFjlWQLFoASbpEnoaJNbbYmeHJLMsWNW4xqvwt/mznFsFP8A7QSbCvGrvhiCJASjhJF0OXUHtqQfCqknvuL7BYcuP7K8WZOlK+Oq4/wO8blSKKKfFpCs6TxlTGb/AN4M2VmAY/d5iR4UTaSuXUxZMrhGflt7K5v0tdewO6X9F3xMpxMUkZTqhe5P4QT2bAggjyockLe5M4mr0jyz82LVUG8RhPtM2DxMbKY4w7HvIdRa3jfe9qKtzUkaZY/NnjyxfC/dDOHnneXEPhmhePrQpWQsO0saAsGW+h22/DQptt7aJGU5Sbg01fRgL2hQRB4soUSFW6wLbbs5b2/qpGppUYfEYQuNdSp5ayWc3aeyVLJtOZam4m0Q1u8UXJXlt9jhSrTF7RpkorBGXjo0yDRSisKyJWU+/o9VBnqhBVQEi4jiEae84HzPwFHHHKXRGXNrcGH45IcgxKP7rA1Tg11GYtTiy/A7HqocctVFirHx189avlANwfWmcsdtfnU5L9xc8fkScOiEXZ2VgdLAnS2+m3Pnyo41XVmXLujKoRi1+CJkGEjZgWldm1t2GNhqbk68he1MjFX1OF45KX2DLDYkq5qr6r0J0MEdlHWPa/aAVrWsT+nxonXSz5coxqtz/MQVsWCFmXe9iLjmSKU21wila4i3R2MEbXB8Lig5XQKO5dDpHzoXfcLnuetUIP4TCNI2VR5nkPOro06bSZM8qgvx7BeToUkg7U0oNrdghR+RI+NOhwju4vCsONe/yyvcW9lFzeKUnwkJzf8AEB+YpyytdjX5ONKkVSf7Rw6URzBim9m17PNo2525rVuMci46nO1nhsJq48MsqsCAQbgi4PeDsay9HR5ecWnTG2FWmLGitGiA2s5+gkeqBHahQP4lM5VhH+H3j3aX/KnY4pP3jh+J69xvHj/FlPkBNdBKjyUpNs7CzqbqSPKqkovhh4suTG7g2H+HccfaRCV5sBqPMc/Sss8Ef5Wd/SeNZLUc0ePUKT8WhXQv8AT+VJWGb7HWyeJ6WHWRa+HdPCUURpGwVETUm4yIUuNBlJDG++59GvLKHDRzsfh+n1VzhkfLb/q75Hf/AFe2dnEKguULdtt093bYaAEcxcc6H7Q+tGj/AKNHalvfF1wu/wDvHoJwvS50REMUbCNVUe8DZUKG9t7qWHhfnUWoaVUFk8GhKTlvfL/exyPphKZEOUWFuzmbKbLKu3/2/wDItEs7b6HM8W8PhpNDlyp20u69WgoelTta8YBF/dYrqVy30Hrba9FLP8j5w9c5dYjGH4xlFuqW/VtETcjsMxbQDY3bfwpXm12KhqK/l7UTo+kzA3Ea+9m1ZiQcmS1+4LU89rsPWsfoQOJ8RM2W6gZRbcnko9B2Rp3k99Lnk3i8uV5KtAnFzNmSKMZpZSQg7gPeY+AuPUipjhfL6Ibo9K8+Tb27hrhHRuK4WTGZpP8A20cWB7yN2O1zTrR6uGLyo1GPCL3hMOVRQTcgWv3ij2gOVs7LMqkKSATsO/41Tsi5QC6XcGixcDRSCx3RhurjYj9PSgc9rtDFC0Y5wrir4aU4TE6ZWyI1tuQU+B0saZPGprfE874j4fy5w69y0MKzpnn2hoiisEE0k/QaPVCyPxLEGOJ3GpUaeewpmKO6SRj12d4MEsi6pDPRTELLG8LGzOGIPebN+tMzxcZKSPGQyeZd9Wd6EdCXxMrB2KxoxBtu3lfYeNOy5+ij1F48HVy6Gw8H6GYSAdiJb8ywuT8aVtcurGb1HoSuIdGcNKhV4UIPgB8xtU8uuURZG+plfTP2fiK8kNzHzH4l/wDIVI52uGR4VL4So4aPIxAOWRRp3MBv50yXvL5HQ0cknw6kvzD+FnzqD+71klGmen0+ZZYKQ7QjxzD+8vn9KKPU4ntJ92Zvov1QYQVbPjUR1RQjojgFUMQuoWF+D8Ha/Wle2y5FvuqX1PgTv6Cmq0qPU+F6fyce6XVhTD9HIY7lAxkJUgs5tHb+FB2Vvz0150x8xo6KnJO2+A2+K6pQPeIFWp0J2b2BpeL4fEEwyKwzdnORoGOwJ/Ce69RTcuqGPC4dH+BEillSR4JTmKAMj/xodBfxGxpWWIeN2Zp7W8ADMkqixaOzH/CdPWxPyrRpXxRm1Ue4U4XiOshikO7IrHzI1rPNVJo8TqIbckl8x4ioZQNSj9Bo6KhAF0ulORFvYM1z5D/MitWlXLZ572gyNYowXdlcw07IysNLG9bHFNUeWUmmmbt7JCWw7SMPeY28awqKWVm+Um8aNCzeFaDLQzicUsYu7Ko8SB+dC5UFGN9AZiJI5lbIysNjYg1myLd0NEPd6mP+0jo/1QWaMW1IYeI5im6aXO1i89/EgD0ex+YlTRZ8dKzt+D655JbJB81jPSDmF99fP6Va6nE9pPuvN9P3QYQVbPjcR5aEekOCqQY7w8hsRHFvcZz/AIQbAep/I02Me50vDdL52Tc+iLbj+O4eBSGlS45ZgTfusNTROXoeojBsYwnSFooJJniMik5kEYu+S2twxGo1Nh4aUWKddQ8unUnUWTI5Fm1BurKCPJh3cqB8sqnBKzrYKOOGVFiT7wdshQCx5EnmR9Kbv2xoVTlPddEHiYN4ifwowJ5/htSpvgfjSt0ZF7TuI3fJfa/7/KtWmXFmTVtXRYOEQ5IIVP4Y0H/KKyTdzbPFal7ssn8x81VmVgSgP0CMY/FiJC5BIFtBvqbUeODnKkZtXqY6bE8klZV+LcTGIZAAVA1ud/HQaVtxY/LTfU8l4l4hHVyikqS9SVwfhYxEypmLKouxAGoBACgd5JAHnUnNxiYYQUpfQ3XhvBVjjVDimiKgdiMoqKOS6i7eZOvhtSoxiu/I6c5enBYMBN/dl85ABzaag7HSjhLmhU48biJxnEYeI9ZMAxB7IIvsL6A71G4305LgpOPAGTpbhJ5RECY5dkYqUN9OzqBmGo0O9x4VU+nKLh8mVP2qzFIA+6lsp8DyI+dKwq8gzK6gZDhsTllDqbEG/h5VulG40zNpsrxZVOL6F5weJEiB15/I8xXLnFxdHvtNqI58anElYX318/oapHM9pPuvN9F+qDSVbPjsUPKKEchYFQJAbhTtJisQFuWa0SW0sFGuvnmp8lUUes8Jgo4F8+S28O6OhWyOqLHlBDmMvmcnYkaoBbfx86uEFI60sqjG4q2TuN8OljjCwN1S66qQ0bE6i77qT4/GpPG49OgvFkjN33/MX0Sx8dhE4Ec40ZbWzHa47770EGi9QpvksWPFh502ZlxMrHHsWERmbZFJ+ArO+WkbItJWYLxORsViwp3kcD0YjX4flXSitkLONqsvWT7GplbbVzLPJS5EGrFUAaE+/kLi+D66MqNxqPMU3FPZKzB4jpftOFwXXt9QNgCnUyRSqesU9nkRpv6EWPga0y3b1KPQ8bs2pwmuUHPZbhzJO/IjKL78z9bVWq7IvSvqzVMF0EjRzI7SSljc55Wtc/yKAKtKSVIpyi3fcOcFwsaOyoLEaEa/XU0GJe+wszewnYlFLWJt3HTc8taZNKxcG6scXAqN9fMD6CiWJLqB5jbKP7T+Hq+EkW29iPA3FIaUJpoernBo+eTEVOo5kfDet92jCo0y1dGJ1y5cwueROt7nYc6waiLuz1ngmaChtvn0LFhffXz+hrMh/tH92Zvp+6DSVGfHYjq1THIcFWWVPo3iupxzHKWyyyaDfVz+tasnwJnr/D2pY4r5GmYjiUocGNSARcgkfC3Os+5p2jpRxxaphCOBWRmYBGkQrJl2dTyYHQm3Pca99NWTjkTJJMqeL4dfEQhJC3V5W6xrZggb3b/iNrjWltq7NLlceVyGeN9KEGbKblACfKrcnJmeOPauSi4jic3EpTholsp7T2P4V1Nz8vhTFj2+8VvT93sWTE8Digji6tVIy3zMozqTYKA2+2YG9Lm3XXqY/FXBaWakvkiE1KPGSQ0RRCwDQn30rWO4lJHISh7N9Fbx15+NbIY4yjyeV1WuzYMzcHxfRg7GSMzGRiLm2i7CnwSXCOJqM882R5JdWXL2NzhZp83clvi9/pS9VxTD0nO5G1cT44sMDPuQNB3sdh8ap5VQawNy5KvDisbC4kjyzZl7aWt2ybsVa+2uxFJhKnaNGSEZKmT8Hh8TPmbEsVRwfulUDKb9k597i3LnRO5dQbjD4SVwbj5DNBK13TS50zDkbeVSGVrhg5cCfvRI/SE9cpQa3YAeZpc5Wy4x2nzxxzBmHESxMe1G7KfRjrXQg7ijnZFUmI4Wl5EsRcEG3frQ5H7pq0ULyxa7M0DCHtr++VcxdT03tE78LzfRfqg2lRnx6I8KochdWEU7pNOcLiVlUXD9phyzDT8gPhWzEt8KO/4ZllHHb6WGsP7QI5P7QWJ09LeA7wNKF4WdiOeIzjulZKkxmy5tr/h0vbl31UcPIUs6qwHhuMSozG5AYC1zuO+/x0opY4tAxzSTHsfxlWXQds6ee/1Iqo42mHLKmqLX7OZ8LFA+SVXnc3lK3uo1AXbbf1JqZW11ESzYMSuckEOIYwyH+UbVlkzzfiGueplS+FdP7kFqpHMY2aIUyuyX3Hw8KpUfeZ7lzErPSPEqxWxOZeVwR8q24ItL5HlPGc8Mkl6oHdYzqQgOg1tsR3+FOqnycNu+gd9ncqrM6E5S4AHmuv60vVL3Ux+jklJo0fifDZ5IkZGDGN75DoCwBy3Pde1Ysb55OkyFwHpVFlvj8dJhpFLBo0hYAZSNAwRi2/yrYsK/lYiWreO4yxq/mO4/ptwzLZMZjpH5ZAQSdbAZ1AGtvjReR6sV/wBRl2hH+gjodw6aZ/tGJZyDn6oOAJAikZc5UC51rPm2p0jTDeo7pdWOe0jjn2bCgRMVkdwFI3Fjcn4Cq08N0zPqJuEb7mN4rFGRy7DUhQfEqoUsfE2ufE10arg5t27Y7wqRhIoQAkkb8rf5UrIk4uzboZzjmioJN33NBwnvr5/SuYup6f2i+6830X6oNpUZ8eiPLVDkLFWiwR0l4YJoibajb0rRhlTPWaPB/wBpH8WZriMIyNqD520N62ppguLRxprCxuT51KLs8cQ1xa5OwtUpF7n2D2J4acLhTNL/AG0gyRg/gz7nztc0hT3z2roupqeN4sTnLq+CydC+GiCE2IOds2bTUZRb4a0jUT3SPJarM8k+nQPGsxmG2qwGNUQoAPexta9tL7Xql1Pvc72vb1KXxLBPE2ZwCp001Hl4V0cc4zVI8Lr9HmwS3ZFwyJ9pyiy8xrTNtvk57dLgYixDI4dTZlNwfEUdJqmApU7RunQfj3XIobQuouPG1wa5co7JUdeE98U+5I6RdHxKf7NXUnMVYDcaBlaxymxIPfTIykuhphPDJVmV10YzwTogFa6RxxHvAzML6HlppTN0mHOelgvdjZbWwwiiAGyi3jr+70rIqRkeR5JW+5gntLx5kxWW/ZRRl8yTc/IVo0kahZh1j99IqwGlamZSbhZUQo4LE65wQPQDvpMlKSaN+DJixSjNN33/AMF/wTXZCNjr8RXNqnR6P2glu8Jyy9Yr9UG0qmfH4jymqHIC9I+MmP7qL+1bS/8AAD9f9adihfLO34Z4f5v8XJ8K7ev+Cw9DMOJMHFfW4589Tr67+tE1Umel3e6hWI6HxSsQxIufD9PzoozaFSimgBxPoAoICM1787fSj81oHyEwhwXofHBZm7TDXUUvJlbH4sKiAuns/ajA/CxOwOtu46czVYO7NGfFHJDZLoyX0UnR4iVjVCrZWyiwJsCCByvfbwNDmTs8Z4ppPs+Xh2mr/wABljSDlsbarFyGzRCyuzyhRc2AG5JtUirPvGXMscdz6ALivFwylVUMvMkH/KtWPDTts874h4rHJBwirRW4QCfdv4VrZ5lcskT8KmUZzGQp2Pl86pZYvhMt45dWi09EuIsAqLbrIxdbfiXuPlWbNDmzZgna2mrdG+lUcgCy9lx30EXXUc+VwWp+JRBc2dbeYp29CfLlZSukfHzM3VQ7Hc9w5n4VlySvk0441wYv0k7eJktrY5B/Rp+tbcHEEYdR72R0QfszW2Pjy/OmWhNMRBhswN2C27+fwqpSrsMw4lNNuVUXXotMzRxljc3Iv4C4FYcySnSOzrcs5+BZXN3xX5otSGlNHzCPIewXR+QjNLaJALktvYC5NuWnfamQwSfXg6+m8Oy5GnLhfmUThOGE8nEMSASsEMrR31OeW8cRPkuY+laIpJfQ9dLGsOKGGP0NE6MYbJEo20FZoeoWX0CUqG9xuDcUQCfqNBSSWYamqab6h2uiE4hbg+VC0Mi6Mz6d4UjI/wDPr8LfWiwPlobkfwteor2acWEOLWJwDFiPu2B2D6mNvj2f6vCtCq6YrV4lkx8roazjeikT6pdD4bfA1JaeL6Hm8vh+GbtcfQrnFejMseqDrFPd7w81/SkSwSj05OVqfDssH7nKAU6lDZgVPcwIPwNBtaOZNSi6aoq/EcLI4KKoAI1Y629KZigl7zPoni3tRg97DiW5dL/sMcO4CoA6y5PcT2T+tPcvQ8jqfEssvgdL8wNxvhnVOWVTYG47rUyLtUzTo9VuXLG5+LsyDlpa17iw5UKwpM6/mNo70Qb/AH2Ej+Ik+Vjf5Vef4GFgf8RGlcW4YHOdN/CsEZUdFxB8PD5D+K4/xE/KjslBvB4QRKT+IilSdhIzSWLJOZHUlRJmO/ultdvWt0JKkjBOLUmz3GopFazI63AYK38LXtbvFudNjHgw5cn8b9gWuDJO3+dSwZZElwXroXwImSKMswzE3ty0J22pMkps5n27Lmn9mU2oS4a7evQ1/hXA4oQMqgsPxtq3x5elMjiijpafR4cC91c+r6le9p2Jn+z9RBE7dabSOuyoPw992OnlfvqT9DraVR3bpHfZdwUR4OVJltJNJ21b+BRZBruPeP8AUakYqqB1WWTmn6B9eGtGpt2lGxGpt4ik+U4ovzlJ88EeTtKCtL6oYuHyMrGed6Fph7kJMRqUEpIi4not9qF30QXy/wAzkWH9IJ9bUeLE7srJqVD3e/6GRcOgePFQqylXSeMEW2KygH5imUzZKUWnXp+x9JZq0nnzpSoSxuSBT7ygnvIB/OqaBcYvloxrMLm/hWdI8WhTqCPCropMg8Tw4aO37tRLqNwz2zsp+BwcUsqQtmAW4ZlF/Xyv30UnJKz2mnSyqP0NC6OdFI4FN0WUXJWQD70X5abjy18KTKe83wxRx8FijwWUAocwPLn8f1pDx90M33wyO+EObMoIPMUFMJNDy4QncVFFlNogYvo2j3B2O9vGiSkuhXutUyPjOjsUqo7syRQoY2bNdmCk2NztYaVoxydHPz6LHKe+T7FR4XhUaVnW/VhmCA72B0JHlTXdcnmfEMyj/Dx9C59GWUYuG25c2/4GqoLkx6BN6iH1/ZmnZqcetGnANUXdHBADUom47hMMFJtpfeokVKd9RGLwYsWG+58fTvoJ411QePM+j6EQWOtJNHPQdw+Hzm50X/q/yo4475Anl2ql1Cl+VPMtgzGcLhaVZCill52G98356+dU0Mhlmo1ZPQ1YDYrPUBOF6ssxHrO/nt4HuP51mPG0Kw0xswPImiJkjXQnJGjLqRsdCwHf4eVXFDsUINW/1A0PDooMRnj3fdRLdjuWGUjmLaeFFJJrk9JoNRwkmXXhVsueI6ndC3Zv4adk/vSkpLsdacpdwrEATfZu79f1otqFvJKhRe57iBUpMvdJCDfnQ7EF5j7DTIW0HxvtVeWmX5rQO6SspjWAEKCLe8B2Ra++/d60xRRz9dqXHG0/5irnhEWa4BAJFwJbXIOp0Pd4UTPPLJH5V+Ac6OYWNJ4yts19O3c3ym+ltatLkfp1B5ov9y+9e37FMO2dMzfsVCWcGIb9ioQWuIfT56VChf2hv2KhQNSFszXFkBuPG+tvIbUlY1bNLyvaq6k4YluW3lTRH1PNO/l5A1CWMYjGdWpd2youpJ2A21PLWoFFOTpEzDT5lBvcHYjYjvFQocL1ZQ02IFUFRjQa9IPG1Q3hn7TA9/ysKtBySpMm5l/m8NretXwBJY64sn9G41OJUKTchwcyra2UnTU93hRJXwdPw1wjqI033DYjDMWjsj8wdm/ffSGlfB697kueSXh8QxFmQqfT5G+oq0Lkq6DxkJq2UrE9YaFtEQMglxHWR75BI+YnLcqc+W/gBl23vQJyOrJaXy5f8qVfXi6+fUrnG55GlUyDK2Q6DTXS+lz+xVxlJ2cfxbTaGMsU5ytblab429/yILMwqryCFi8Dl8LVVJc31b4f/j0RK4S7dfGFLA5tCoBbnewOl7Xq1v8AmPwQ8L86LxbOE7u+ZUqr823+Bd8LisUolJDMezlDgWuZWDZcliVEeQ/s06Mpqzflx6Sbik0uvRv0XX8R2TFYllXMjIBNZ+rsXMWQkEZr/jyg89DUbm0BHFpYSe2Sfu8X0u/7A+STH62z2N7aLmBCNbzBJHqo76W/NNkV4dxdX+XVBHhj4jrRnMhTIb5gFCn4dq58rUyG/dyYtUtP5L2Vd9u/9g4Zntyvyp5yRpS/OpRdijK1vGoQ51j38LfOoQG8Z4T9qULKWCjWysQG20YA9pdNqGUUx2HNLE7QQwYKqF5AWHkNhRCm7dsdd6hEIDWqgjGgaSeQo5E3b81H1qEl8BLBqCaJHDHIlUqSpubEbjsna9Ejf4av+7x/X9iyyYRVZolBCxBQhuc2oubsd9aTmXNnssEnVHsDimYAGhjJjZQSCTai/OjfQQupHikJpd8htEq9GAVvpXALI/4gbeh/0qR4Zy/GIKWnUn2ZXZG1Aph5aK92wh0dP+9w/wCI/wDS1FHqa9Dxnj/vY0qmnqBwGoCdvUKO3qrIevUIcI/dzUJZ0GrIdvUIevUIJJqEEE1AhsmqL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60" name="AutoShape 16" descr="data:image/jpeg;base64,/9j/4AAQSkZJRgABAQAAAQABAAD/2wCEAAkGBxQTEhQUExQWFhQVFRgWFhgYFxcaGBgVFhcYGhgZHBcYHCggGB8lGxgWITEiJSksLi4uFx8zODMsNygtLisBCgoKDg0OGxAQGywkHyQsLCwsLCwsLCwsLCwsLCwsLCwsLCwsLCwsLCwsLCwsLCwsLCwsLCwsLCwsLCwsLCwsLP/AABEIAQwAvAMBEQACEQEDEQH/xAAcAAABBQEBAQAAAAAAAAAAAAAFAgMEBgcBAAj/xABGEAACAQIEAgcFBgMFBwQDAAABAgMAEQQSITEFQQYTIlFhcYEHMpGhwRQjQrHR8FJigjNDcuHxFSSSorK00hZTc4M0k7P/xAAcAQACAwEBAQEAAAAAAAAAAAACAwABBAUGBwj/xAA6EQACAgEDAgMFBgYBAwUAAAAAAQIRAwQSITFBBRNRBiIyYXEUNYGhscEjQpHR4fBSFSSCJTNTYnL/2gAMAwEAAhEDEQA/AK4kdZTyjY+kdC2Lch5Y6GwXIfw+FzsFGl7m52AAJJ08AaidlwW6VEk8IkIzKMyWBzXAGouN9dqun2GeTNq1yvUjz4VkYqwsRuPMX5eBoW6FSTi6Y0YqllWIaOrsvcPYXhxkDWIBFgAb9olXawsNNEbfwo48jscXPoJxHBpUVmZcoUAnUfiNhoDz+hoqaGPHOKuXANaOomApDRTahn8LOx4E78QxfX9mScLh87BQQL31N7AAEk6eANZVy6Pqk2oRcmSl4XIVDKt0YnK11UNa5PvEHYE+QovLk+gH2rFF1J011HDwWcf3fMD3k3Nra313FV5cvQJa3B03fk/7EAUs20etUJtO2qiUTIeFyOiMoBzsUUDckXv4DQc9/jTFBtGSeqxwm4S4pX/US/DJQCSugBY6qbAbmwP7se6o4SRa1WGTST6/Uh2oRzictVguIkrUAcRJWrsXtJ8cdaGz4a2SEioGwR5Y6ByIkE+GYVWSU5lWVchiLPk1zduxJGtqOFNM0YcacZc0+K7d3f5Fkkgw3aCzgjKN5ZLBl6wO4GdbsSI+8do2BFPuHqdFxw81Lt6/569AJ0khhzKYiCTnzEOXuoIEZJJNmK7jw2FIyuN8GPVwhacPnfN/QDGOl2ZNpK4RDGZkE1ur7Wa5IGisRqCDvbmKODW7kZgjF5Ep9O5YeowSZsrDIzANlmcMbugAyh9UyNI2t7WtetPuLodCtNC6f5v/AGqsWkWCIYSShjfISZ5DnyiMZvfAsWMhB2F9tKu4+od6dppy/P8AyVjj+BgVIOpZWfLlmysW7eVGvrpuzDTTs996GVLoY86xxUdjV9+QBJHSpP3WdD2fd+I4fr+zCPRoQ9epnOWMK7XDFSGCkrYgg3vaw50rFt3cn1TXrL5FYlbtcVfHctE0OCZTfE3Fo8pMz5rqT1zBSSAXUkWPfoKf/D9Tjweti78v1v3VXyX4HMKuELWmlVfvHsExDtHkDQZGLmW4a2c+NjtlFRbO5c1qUrxxb4XLirvm106f73KTMAGYL7uY28rm3yrG+vB6fHbgnLrSsRVBln4Ng8I2HjMhjErGUOWlykWDdVp1gtrl/Cb94rTCMHFX1OHq82rhqJLHe1V0V+l9v3JEOGgRIAJYwwiczFcRb7wJJlAtL/GUNgo8zqKKMYpLn8zPkyZpzm3BtWttx7WuvHpfcdx2EwpH3WIS2aJXBxDDMivKJzZmF8wyNYfxaaGrcYvo/QHDk1Kf8TG+jqorq0tvbtyNcTwWBEUxjMXWgdkCYsBrJbLeUZjlEZPvWJIt3VKOKnQenza6WWCnu2//AJr068f2Kfasp6Bo5arAcT1QGgrGlObPgY+q0tsJIdVaEYojeLxCRozubKouTVxi26QcMbk9sVyVz/1nGWARCQTu2lh32rR9mdcm7/p80rbCL9I4AB94pJ3AI0oPJlZnWlyv+US3SCIjsspPgb6fSrWFlfZsndDa9I49SQbDe2th3+I51HgZf2OYXjYMoZSCCLgjYilcpmSUHF0xLJVpi6GnSjTIRcQmlXJ8M7fs7954fr+zI1Zj7Oj1QI6BUKPWqFHQKsDJlhjjum0l6t0OfZ27vyqbWcfJ7R+GY+uZP6W/2IuKxCx+/dR3lTb/AIgLfOjWOT6DMPtB4fm+DKv0FRyBhdSCO8G4oHFrhnVx5Y5Fug7QqqGHqhR6rKZyoVQZQU1s/PyHlFLGoRi8YkSlnYKB3nX0HOijFy6DoQc3UUZ3x3jr4t+rQERkjKvNiL2J+O3lW/HiUFbO7pNH5df8i4dFfZhnCvib9+QfUikz1DbqJ24aaEeZl2g6AYZV0iTnplH5nelNzfcep448JAXGezuJ39xQt/w6EAeI51ayTiXKOGfVFE6X9EZuHNnRi0Lc7bE8mG3rWnHkU+Gc7UaSKVroDejHHDDIqsT1ZNiNTYHY+lTLjUlZydXpVki2upo5FYDz7Q0wokxbIuKHZNE/hZ2vZz7zw/V/oyDSD7Sj1Qh0VCHHmRdXYAeYHzOgpsMTkeZ8Y9oPsj8rBHfPv6L6/wBh7BcRjc5UdCe4MCaa8dHzbxDUa3Uy8zUNv9F9EEgaCjmUIkcbGok+xdtdAFxXhYQGaDskasg90jmQKcnu4kej8I8Zy4ZqLlz2f9xGAxwkB5MNx9azZMexn0/Qa+OqjfRrsS6WdA9UKZ6rBDSCjkfn+I6y6HW1UhyM26UFlksJCwO4uTb4n610MVUd3RJSjdFx9kPAEfPiHF7HInhzY/kKXnl2O5po0txsuEh0pEUNnImLDTUhDkJMA3trVMtSA3G+GJPG8Ugurix+hpV0zRF2qPmzjWBOHxDxsO1G5HmAdD6ixrfF7kc7LCm0X/o/OXiUg3UjY6lT3X5j9Kw5Y0zy+pjtm0EmFKRkkiLix2TRN8HY9nPvPD9f2YOpR9pOioUJkewo4R3Mx63UrBicu/Yh47AiYAHYXOh3I3J9dK2RdHiJRTK5JwZr6DZrD8r05TESxlr4JJMqhXuy20v7wt3Hn5UvJBPlHM1fhkcibxqpfqEZzekpUedcHGVMiib/ADo6DSrkEYgqkisNCGKt4ryJ9D8qk47o0e98G1lPHk9eGFawnvz1Qs9UBoOIKNnwCKHgKg5IzLpVgHilvIb9YSw77DyFhXQxSUlwd7R5IyjSXQ1P2UsBhVA7yfiay537538K/ho0jCtUgBNEsmjYlCCDVUwk0QMQ2hvvSZOjRFGB+1JR9rcjmFPrY/LStmn+Ey6lVImez5W+zsx2LkL5AC/zJpOp+I8z4jXm/gWVhWY5rRExg7Joux1vZ370w/X9mDKWfaToqFAjjOKyuovy+Z/0rZp4+62eU8czPzow7JfqL4fNI5tGjv2TbKL/AIh9DTG4rqciKk+gYwPAcVMwHUuoJ3YWtS5ZEugyONvrwSpYZMNJklXn2DyLDYX8RcetHhmp8dwMsNvK6EHH45Vbfsk793L9+fhROBxvEtGsi82HX9SJOxBqkcWCT4AePmHWNc3DAEeex+lGlwd3w+VY9voHeGz541bnax8xoawZY7ZNH0vw/P52njL5Emlm09UIH0FEz4BEeUVY1FP9okDEQsF7Ck5m7ixUAVq0zXKOx4ZjbUpelF09mCqmDWR9izfAEgADv0pWbnJR6TF/7ZdJ+kMEI+9zRjkSrG/yo0uwDjJvgkYPjcMn9k4k0Pu65fE93dVN0y/LlVsg4vplhFVbuzHQhUVib91gPlRJpojwzixybibMqu0LJGxABt2lB5ldwKCatF41ToxX2t4cpixzDoGHoSPzp+mfuidXy0WLgHD+ow8cZGoFzvqTrfWsuWW6TZ5XXJrUST7OiawpZhaImOHYNX2Ot7Or/wBUw/X9mCqA+zihVgsrnSlSZIVXd9By7WYAa+tbdN8LPJ+0CrNBrujX/ZwmHCdUsZimiBDqSrZrm5OZdG1pW1OVt2c3e1Gkizcd4z9mUsIg4AuxaRUAHm1G5xi6oBY3JXZWOK42LiUBWL7KZLZgFxF205iyVUuHuqi4PjbdmQ8VLB2VxtcOOYPMjkRWyMlJWjPOLi6Z3huM7ORzougP5D5i1DKPdHI1elp+ZD8RnFoC6+eX40MRuibuidwOTK8kV+eYfX6Vm1CtKR7bwHPzLE/qgzWU9KcqFlgSiPgUR5asYiLx3D9ZhZltchQ4/wDrOa3ypmN1JM7fhE1c8b7rj8Ax7PYg2DiXmLnTvzE1WXnIz0cOMaLHPwESRMkk0rKxH42VgAb5QUt5G/KmxlSEy68D/RXg8OHzJEtl8SWOneTqTQwdybYWZtRSJGG4fEsjvkW5JJuLjXT3dquLSZJzlKKjZCXo/AkryopzyMSbM2QXGtlJsL9wHOpklaKx2uDP/aBgUlxmBjINjJlPlnQ2+F6mBtRkFmVuN+oV4gbyNbv+YAB+dIPJeJOMtVNr1IbVRzmiJjvcaodf2d+88P1f6MEUJ9lFCrQLKx0yBLwgb2NvMkWrdpfhZ5T2huWXGl1p/saf7LeieWGKUxgSSOk6zAsHCMqExW2Kkht7+8dKuc90tlHFUNq3X+BovSXo/FjImikGjAjcix9KueNN33RWPK4quzB+B6L2wkWElyNFCFVTl7RCG47TXK+lqj3yVMi2Rdoz32r9GUhj6+JbFSL67gm2tJxNwntH5Hvx7u6MtGIBOmzCxHcf3etxiYuGa7RA7htf8IFBXUVDFtnwFo2H2liOWW/rZfqPhSJq8Z2fDsmzVxf4B2sB7k5ULLAlEfAojy1YxCcZLkjdjqAjEjvGU3FFHlmvSZPLzRl8xXs1xn3IsbhTb1Otvjeiy8Ss9tCnA0ObGBUzHyFtyToAKjlwJjjblSHOESrlJJG9t9qPFVWwM6d0iNJjQsh1BW9jb8N9ifC9C3TGKG6PzJOLlyqbVbYEVzyZ9iZA2PS+vVhm8rKb0KdRY/I1GO59ht2uSTzN/jSzwU5bpOT7jTVQpkPHe41Tsdb2d+88P1/ZggUJ9lFirBBOKwZmmjYDZly+QY6+p18hWrE6W1dzga6HmZFmfRVX9f3Zr3QXpDE2FiA/ugUYcxkuNvKx9aksihPk4Dh5ibRaMHxEzarGyrfRm0v/AE7imLJu5SEyxKHDZNXFi2u9GsnqL8rngo3tGIkwzr3kfLWsrn76NsIe40zBMRw5lLabFte7LrW9S4MDg7I+EN2XzI+VSXQGPUP4B1tN/ErjzNiAPSkzujXpZJZYv5oPVzj6EnZyoWWFKI+BxHlqxiG8fFnidb2upHyo4umHF00wJ7NsYEV430O/kRvTc65s9vpJ3jRbeL9IchBuLr7o31sbt42F/jSVFs0qSSoY4ZxCWTPbtklmJS+lgNwuh1phSp8iuHcfEbNG6oM+9ha9+/maGTdcFuPNsKRcbV0KMdU8b3HKhVguKu0Zzh+JB8bdmIGZgNdDfQAnztTnH3Dl+Jym8DUP9XctJrOeSY2aoFkTHe43751Drezv3nh+v7MD0J9kFirQJY+jPQszwdc84iTM4HZzHKDbcsAO70rTjX8x5jxLVyhemS59fkWXgvQCDCZ3jknZnsxuUANtsoy2HrvR5Me5fQ42LJsf1CmHE6sUbEdxH3S2KsTYXvuAN+e9uVVFNcNjZ7ZLcofmEMJG6p964drntBculzlFrnYWF+dr6bUTVCbTfBSPaBxeNMkdxmY7eelZ1HdLg0qSjHkz5oc2ZSLFpPkYyfnWndwmZnH3mirT4EpJpqAVPo2/zrVPr9TIkTY4lEr5T2XAI7xfkfEEUiT9006eN5Yr1aLHFtY8tK5zPoGK9tPsKqhpYEoj4FEeWrGIcFWglyUXBXXESMoNmd8oHO5Jv4j9fCtm24o9ZpHLHjipdaLNhOAHESJ1mYIpJbXUnkB++YpUm4nQhtlyyy4WbC4Q5YsPOCfeIZ9R9aimFU67AfpLgcI8ZkiR0ktuWbU37id6rfzSLdtXIqmI4kY4zlOp7zrp+etMUORDzUiHwH3iTa5APwYg1eRcA43bLhh5SDY7W0PdWVo5XiPhycXkxrnuh8mgZ5uSa4ZDx3uNU7HV9nfvPD9f2YIFCfZRYqwTXuhiD7DApGlixHfdiRWzFTjR4fxOTeqm19AhxLisUDIJZVVpTlRSQBcAnnvt+VMk65MUIOXCK/xTiOGgxiNiHVM0YWMs1lBRiWHcDZ135GkS+K6Nab8vbfUr/Sv2kRg9ThCHc6GS10X1/F6Vck5K+wuNRddzNuIRuZS8jl2OpY/TuooSVUiskXdsN4XGAtGWtoykf4W5elyL+FC1VoJU1YJ4pEA5y7quU+jt+grdlfEfojHFcy+oNljySZuRIPzv+tImuqHYJqE4yfZljU31GxFc7ofQYNS5XcVVDA+hoj4DFnpsUiC7MB4c/hRKLZrw6bJldQQG4tx26FEBGbQk7252A8PzpsYd2dnS+GPHJSyP8AZw2fq53bXKra6aZSob10v8fKtUfhR0pwlzLsaVwbiC5AQBtmsANLn87nz0+NSQMZNMfxfSQRhRb3jY+BIuD86Ttka4yi+rAnSPjIkTcdnU669559w+dHCHdi8mXsjO+MzI65lax3YW0sd/T9afVGe2yxPwoRJgbW7eFcsPElJN++7sP6aRl6GrHapBbDi4U+GtZWx4mKArca6VTYuenx5FU4pjeNByN5b1RPDPC9Pj1uPJBU0/X5AigPejGOxYjQsfQd5o4QcnRl1eqhp8bnL8PmaF7PumCzdWgFlyBLc1ddwfn6AU5XjnTPG5JLOnPuwn026MNiJsPiksXgbQHuJBJv39kU6e6riBp5QTqXYrftf6NmXCx4gAdZC93tzR8qn4EKfK9Xje3l9wM1T4XYr/AArgatCjga218xWSeR2a4Y1RD6QQ5EZuQW3z/wA6PE+UVlXFgLEYvSO38JB9DWnaY1LoKMpeTNyax9f9dfWib4A7isdEDE1t1sw8dLflYUdNrcgLp0K4FiWK2OoX428O/b5VizQV2j1XhGqyPHtfKQYVgdqz0zvLJFq0Sp5mPMgdw/WnpJHzLS+F4cK5W5+rIwg1q7OkopdAZjB2qYugt9SdwJQ2KuRcGJGt36lWFvEACiV0jVpmnvjLukTeAcYvmh1Dp7w53Ugn9+dNZzXF3R3i0xeVLW07t7KAPhfNUorlA/GRvcCx1exsL6MOfdsalpE2tkPh/R8yzxYfnLIM/csYN3On8gJqlK2PePbEt2NxHW8QmB92ICNANAFO9h/V+VIy3RqlSpLsjuGbKCpOqkikMGyXn18wKFhIicQIyMB4fM1DXopJZ4tiV4UscfWSnS1zqco88uppSbbpHQ1HicuVDhFL6ScWwrqVjOZuRAIUfE1uw4pxds4Wr1nmqm7B/RbiTYfEIynskgN3DuPp+V6dmjuiZMMnGXyPpPgvEetiUnmKXiluQeSNS4Kt7TeMdVgZUOpe0a+T/oAfhU5cqCaSjuA/Q2UNhEJ8fjWTIqk0aYSuKZXfaE57EKal7uwH8KkW8hf8qfgVO2DmtxpFSgwbdXnO1yB4nl+/CtLlzRkUXVj/AAePYHkf0B/KpIFHuLy9W69xU39CR+/KjxOmBkVj/Aytm1GYm577eXrWfVQalx0PR+CTh5bV+9ZMmhJNwSKzpnUyY23YUB1t4UR5Y4xteoiWBcWe1vpbfu5mmoVIndGsaFxcMir2ChhObuY2zEchYk/u1GuEMwLfL8P0ExYUHHNJHfKxvra91JRr/wBSn0Iq5v3S9i32jQ4uFxN2sgzcza1KTYLUb6CMVggqkKNTQsKLQC4ar4eV51y9hbsWF+wWVXt3EBr38KZjYyUU+oIxHFYYWmxBJdndgqKdcq6Lfu0UVUk5OhMppKzU+D41cLgOHuIw7YswCRmtmJmTMWLAdojblT3UElRiV5G3YXTgsK4uWXILLEjBbCwZjJmYLteyD4mq8uKlZXmScVGwfwPjgxeJVWhRcqOwPvadnTUUOPJvlVDJ49kbsncS4MfsuOUhD1iTFNL5QyMBuNLeFFDHstgTybqXoRPucBJgMBFh06qcSIxsLgxoDci3bLG9yTemOVNIpQtOV9DGPaVw+KDiL4XDoI1aSMgAdleuVdAByBY6choLULXVjIyuKRsvCcOsMCRgk5VAudz4mlQSSDlJuRnHtenBSJCe00mbyVAR+bVUF7zYWR3CgdwTEvgUCOFaOcRuBmyuJGOUhVbR9MtwCNBe29LnFZenVDYN46voxPHOLEhiYHjLDLmkAU2B2Av4mlwhz1HTyKuECuIz9gBRYAAHwLb+W1aowp8mebtUgfhpQqkgi9iR8P8AKjoSgdxDE9Zl7xp+VFFASCnRfAiWe9rhBYWuNdRfXXa9K1M2saQ7SKsm5di3ScJsdm9K5287kdZkS6g+J+2f8P1rS1wci+T050qIjYOfD5iGeypqxB3IGovbYXtpremJ10FtX1CXBMKsr9awZYYwWA17WYMV8gclGlXDNWOLUFJdW+Azw/I73KSAh5pMqLHmIL6+86jQqed/jpfEuCp4pQTmmXPCtGVBHXDzjUH17dVtXzMjlK+aPSdUecp8kT/zqbV8y90l6Fc6Qy4dY2VnnQFQWIiiuQGHY7Ug1O9u4GrUUvUcpTUW+P8Ae4Mn4Nh2RjGMQzEWXPGgWw03VydvClv5WJV96LH0X6Rxrg8PBjMNKzYTIImVbgmMZYzYstmtpbUGm+Yn1QnynfusfwnTuT7XJLJh3WFlVAptmyoWIbXS93a421GumtPLUr7FrDapdQhhePYSOVZIMNINGDFVH4rWHvUPmQjykW8c3xJi+GcRRUxfYYfaJJHG1xnFu1rv5UMcvD+YcsTe35EfivTbDRGJ8ThZpMRCCYjHGG7TKQxS7DcXv3CnY8m7quRU8TjdPgyuKZ+I8YXETwSRI8ofRGuqxKMikuQp9xQSLbmjn0Bx9TaesQDd7D+Vf/OgpB22zM+O8MixeMzOvEQqkLm+zRiG17k9Y0m2+vhQ8RjfqFblKuOC0Y7hWFmi6uUSOnIFEuD4feaGkxSXRsfKUn1opHG8BAkbEx8RCxL1cefDKE7N8t3z3y3J1PzrRGPFiXKvQqM87FX11dg2ndlAH5fEVafJJNg9Sdj3EijQtDAU2J5Aa1YNF66EWLs65tZit3tmKtGHBa2hN1/5jWTU8ujTpnSZooiXurLsQ/ezNsG92PkPrWh9BSfJKxMmlUgrIGIXOCpNuyfl/rRx4BSuSRbbBWkiDLYxxLa2l1XQb+NvWjfU1wXCddGwvwnAo2KMTgdqQMMvPP2mHfcZCfJqKKVmfJmn5dr6Gp9cpdo+YQMR/K5YD/pNPOZ8yu9C9HxKHdHVfhnH0pePuOy80wtE4xAmjlh7CsU7Y7Lr3i4Gn7vR9RfToxngMfVYNViGfqxIqLmAzZXYKMx2vYa1S4RJcsGcW4jOeoWXDdUrYmABuuV9RIGtlUfymgk36BRS5pkL2oHs4fzf8loc/RB4OrJHsxP+7y//ADH/APmlTD8JWf4ivYXGqJlF9euUa736wCssX7/4mtx9z8C4dIP/AMzhv/zT/wDazV0DAujJOK4/GmMjwjWDyx50udTbNcAW10U86pvmiKPFi14eoxN7DLkz25ZrgXt+9alE3OiNhOkYfHzYPqyOrQMHv7xIUkZbbAONb99VuuW0J46hvHuG4BExE5AGyFR/CGBvbuuQaqMEpMkptxSAvF+k+NhZw/DHaAZh1sc6OcuoDGMLcAjXw50TbXYkYJ9z5/jwpWEMTysPkKQpW6NUo1GxuXCgIGOt+fgP2abdICuLI8kIHZ1sxB03PcAOepqJ9wJIuXQHCANJbNlWS4DizZurUG45WuflWbO7l+A7Cqj+JfQ1BQdmX4FSHuRYW+tFKSoctJnv4GS8QbkedDaC+x5/+DI5iPWHTskAfG4P0o1JV1JHRahTT2Msk80fWsQIyoVLe7qVKnv8DRb42aoabUbF7r6vsWnoFGk2OaRbDqkJsLZTmugPwJ+JpuNqT4MGsxZMOGMZrr6l1gx2FONkRXviurVHXt2yJdxyy3+8J0118KZauu5heDKsSyOPuvue4ThBHisYQSTIYpLd11YaeqtUSpsGcm4R4KT0n6ezr10UeRGWZ47qCXyK+W4ubA2vrakyzLodPB4ZOVS2tpqy2dD0c8MhWNsr9UwRiMwBzMFYgntcj405crg5mWLjkcZLoyBxXAYtTh3nxKSIuJg7IhCHM0gUHMD/ADHSgal3YUadqK7MJ9LujrYwRhZAmQsdVLXzAdxHdV5IbgMc9o30K4YcMs8JYOVmBuBb3ooztc99THHbwXke6mCm6ItEwleVWCyK1shG8gtrm8aStPUt1jXqfdqg7xtb4vAHulm/7aUVofVGdSSTTO47gHWY2HFF7dShXJlBuTmsc24tmO1XXNkTVEJekCniggDKY/s5XNcf2+cHJ/wX9dKHeroV52O9u5X6E7DcEy4yTE5hZ1sFtqDZVOvd2fnVKFT3Gh5LhtIDI2IxE74afI0WSMmwZWNiSCPA6ehoWnKTpg482OSrh+vyDHDxNGjnFSxtYkhlXKFQAXzXNjrc303pitL3ipyiuVwj5343hWIkEYOUysVAH92SSPzt6VkhL3rY2Wu0+yvMQOnglCoBGWW3aXnrenOSYv7dgX86ITYKXOnYcAEdq21rEG3h9KtNUBLW4G+JovHRvEdWZOulDsZL5yAucZVAOXloLelZ8nM7Q7HrNOoU5r+oe/2rD/7ifGqpl/bdP/zX9SmKKQz6BGIoCqGKJ21UMSO1RdEzhmJCMbyTxgjeA2YkHS/aUEb86OEq6tr6GbU4XNLbGMn/APbp+jJa4jDhy4mxoc7uBGHPL3+tvt40acE7tmZ4dQ4bNmOvTmv6UO/7Rjvf7VxC53OZb2G2vXeJ+JovMX/JgfZc3/xYv6P+xBxhw5DFHxDSHX7xY7Ek6lmDk9+tLezqrNOKOpTSkoKPyv8ALgtUvRuVFwXU4yfq8S6oAGdQgdC9wqvbYNppWny5JLbJ8nDWvxyll8zFG4pvp1d16BCPoXJJLLGcfOVi6s3LOfvGu2xk0KjqyDvdqPyW3W5mZ+KQjBSWGNu/6f0+oLg4Dinx8mEGMnCxqHMhkluUIUiy59yWtvyNBsnv27map6rTx0sc/lRtuqpf2O8W4UqA/ZeJyzTmVEMYnOYszBLnK99NBqDa1HtSfEuTl67Nly6WS8lRtcSSquUE8f0cEMeWfikglyZgjSkAkaiys9zqND30xx9WeVyadRjU8rT+o9huiTkQ9fj5lncExrnYkHLdguZrkhTqRaps9XySOjlS35Hu7cjOD6NTsZ/tOMkSKFirHrHIYZQ2Y5msoysu99z3UKg3dsXDR5G5eZkaS+YE4vwvDwvH1U/WxtclkyllykbWa19fDakTSi1TMWfDixyTjK0/TqPNxJSuU4rHFe667f8A7anmL1Yfnxqt8/yI+GeGM3jlxSHvQIp+UlUpxXRsCMsceYykv6f3F47GLIpDT4t9NFfKVvyuOsPPwq3kTXVl5MsZqnKf5AUxUvcYhtoqJSJYy0VFYSY00dEmEpDRjq7D3HAKxM+8JHaoNI9UCPVCHqhR6oQ9aoQ9ULNd9nMyzYKEPq2GlYDw0bL/AMklvSulglugr7HhfGcbxauW3pJX/f8AMcwuOiXCSYiaTqlnxJkDgFjlWQLFoASbpEnoaJNbbYmeHJLMsWNW4xqvwt/mznFsFP8A7QSbCvGrvhiCJASjhJF0OXUHtqQfCqknvuL7BYcuP7K8WZOlK+Oq4/wO8blSKKKfFpCs6TxlTGb/AN4M2VmAY/d5iR4UTaSuXUxZMrhGflt7K5v0tdewO6X9F3xMpxMUkZTqhe5P4QT2bAggjyockLe5M4mr0jyz82LVUG8RhPtM2DxMbKY4w7HvIdRa3jfe9qKtzUkaZY/NnjyxfC/dDOHnneXEPhmhePrQpWQsO0saAsGW+h22/DQptt7aJGU5Sbg01fRgL2hQRB4soUSFW6wLbbs5b2/qpGppUYfEYQuNdSp5ayWc3aeyVLJtOZam4m0Q1u8UXJXlt9jhSrTF7RpkorBGXjo0yDRSisKyJWU+/o9VBnqhBVQEi4jiEae84HzPwFHHHKXRGXNrcGH45IcgxKP7rA1Tg11GYtTiy/A7HqocctVFirHx189avlANwfWmcsdtfnU5L9xc8fkScOiEXZ2VgdLAnS2+m3Pnyo41XVmXLujKoRi1+CJkGEjZgWldm1t2GNhqbk68he1MjFX1OF45KX2DLDYkq5qr6r0J0MEdlHWPa/aAVrWsT+nxonXSz5coxqtz/MQVsWCFmXe9iLjmSKU21wila4i3R2MEbXB8Lig5XQKO5dDpHzoXfcLnuetUIP4TCNI2VR5nkPOro06bSZM8qgvx7BeToUkg7U0oNrdghR+RI+NOhwju4vCsONe/yyvcW9lFzeKUnwkJzf8AEB+YpyytdjX5ONKkVSf7Rw6URzBim9m17PNo2525rVuMci46nO1nhsJq48MsqsCAQbgi4PeDsay9HR5ecWnTG2FWmLGitGiA2s5+gkeqBHahQP4lM5VhH+H3j3aX/KnY4pP3jh+J69xvHj/FlPkBNdBKjyUpNs7CzqbqSPKqkovhh4suTG7g2H+HccfaRCV5sBqPMc/Sss8Ef5Wd/SeNZLUc0ePUKT8WhXQv8AT+VJWGb7HWyeJ6WHWRa+HdPCUURpGwVETUm4yIUuNBlJDG++59GvLKHDRzsfh+n1VzhkfLb/q75Hf/AFe2dnEKguULdtt093bYaAEcxcc6H7Q+tGj/AKNHalvfF1wu/wDvHoJwvS50REMUbCNVUe8DZUKG9t7qWHhfnUWoaVUFk8GhKTlvfL/exyPphKZEOUWFuzmbKbLKu3/2/wDItEs7b6HM8W8PhpNDlyp20u69WgoelTta8YBF/dYrqVy30Hrba9FLP8j5w9c5dYjGH4xlFuqW/VtETcjsMxbQDY3bfwpXm12KhqK/l7UTo+kzA3Ea+9m1ZiQcmS1+4LU89rsPWsfoQOJ8RM2W6gZRbcnko9B2Rp3k99Lnk3i8uV5KtAnFzNmSKMZpZSQg7gPeY+AuPUipjhfL6Ibo9K8+Tb27hrhHRuK4WTGZpP8A20cWB7yN2O1zTrR6uGLyo1GPCL3hMOVRQTcgWv3ij2gOVs7LMqkKSATsO/41Tsi5QC6XcGixcDRSCx3RhurjYj9PSgc9rtDFC0Y5wrir4aU4TE6ZWyI1tuQU+B0saZPGprfE874j4fy5w69y0MKzpnn2hoiisEE0k/QaPVCyPxLEGOJ3GpUaeewpmKO6SRj12d4MEsi6pDPRTELLG8LGzOGIPebN+tMzxcZKSPGQyeZd9Wd6EdCXxMrB2KxoxBtu3lfYeNOy5+ij1F48HVy6Gw8H6GYSAdiJb8ywuT8aVtcurGb1HoSuIdGcNKhV4UIPgB8xtU8uuURZG+plfTP2fiK8kNzHzH4l/wDIVI52uGR4VL4So4aPIxAOWRRp3MBv50yXvL5HQ0cknw6kvzD+FnzqD+71klGmen0+ZZYKQ7QjxzD+8vn9KKPU4ntJ92Zvov1QYQVbPjUR1RQjojgFUMQuoWF+D8Ha/Wle2y5FvuqX1PgTv6Cmq0qPU+F6fyce6XVhTD9HIY7lAxkJUgs5tHb+FB2Vvz0150x8xo6KnJO2+A2+K6pQPeIFWp0J2b2BpeL4fEEwyKwzdnORoGOwJ/Ce69RTcuqGPC4dH+BEillSR4JTmKAMj/xodBfxGxpWWIeN2Zp7W8ADMkqixaOzH/CdPWxPyrRpXxRm1Ue4U4XiOshikO7IrHzI1rPNVJo8TqIbckl8x4ioZQNSj9Bo6KhAF0ulORFvYM1z5D/MitWlXLZ572gyNYowXdlcw07IysNLG9bHFNUeWUmmmbt7JCWw7SMPeY28awqKWVm+Um8aNCzeFaDLQzicUsYu7Ko8SB+dC5UFGN9AZiJI5lbIysNjYg1myLd0NEPd6mP+0jo/1QWaMW1IYeI5im6aXO1i89/EgD0ex+YlTRZ8dKzt+D655JbJB81jPSDmF99fP6Va6nE9pPuvN9P3QYQVbPjcR5aEekOCqQY7w8hsRHFvcZz/AIQbAep/I02Me50vDdL52Tc+iLbj+O4eBSGlS45ZgTfusNTROXoeojBsYwnSFooJJniMik5kEYu+S2twxGo1Nh4aUWKddQ8unUnUWTI5Fm1BurKCPJh3cqB8sqnBKzrYKOOGVFiT7wdshQCx5EnmR9Kbv2xoVTlPddEHiYN4ifwowJ5/htSpvgfjSt0ZF7TuI3fJfa/7/KtWmXFmTVtXRYOEQ5IIVP4Y0H/KKyTdzbPFal7ssn8x81VmVgSgP0CMY/FiJC5BIFtBvqbUeODnKkZtXqY6bE8klZV+LcTGIZAAVA1ud/HQaVtxY/LTfU8l4l4hHVyikqS9SVwfhYxEypmLKouxAGoBACgd5JAHnUnNxiYYQUpfQ3XhvBVjjVDimiKgdiMoqKOS6i7eZOvhtSoxiu/I6c5enBYMBN/dl85ABzaag7HSjhLmhU48biJxnEYeI9ZMAxB7IIvsL6A71G4305LgpOPAGTpbhJ5RECY5dkYqUN9OzqBmGo0O9x4VU+nKLh8mVP2qzFIA+6lsp8DyI+dKwq8gzK6gZDhsTllDqbEG/h5VulG40zNpsrxZVOL6F5weJEiB15/I8xXLnFxdHvtNqI58anElYX318/oapHM9pPuvN9F+qDSVbPjsUPKKEchYFQJAbhTtJisQFuWa0SW0sFGuvnmp8lUUes8Jgo4F8+S28O6OhWyOqLHlBDmMvmcnYkaoBbfx86uEFI60sqjG4q2TuN8OljjCwN1S66qQ0bE6i77qT4/GpPG49OgvFkjN33/MX0Sx8dhE4Ec40ZbWzHa47770EGi9QpvksWPFh502ZlxMrHHsWERmbZFJ+ArO+WkbItJWYLxORsViwp3kcD0YjX4flXSitkLONqsvWT7GplbbVzLPJS5EGrFUAaE+/kLi+D66MqNxqPMU3FPZKzB4jpftOFwXXt9QNgCnUyRSqesU9nkRpv6EWPga0y3b1KPQ8bs2pwmuUHPZbhzJO/IjKL78z9bVWq7IvSvqzVMF0EjRzI7SSljc55Wtc/yKAKtKSVIpyi3fcOcFwsaOyoLEaEa/XU0GJe+wszewnYlFLWJt3HTc8taZNKxcG6scXAqN9fMD6CiWJLqB5jbKP7T+Hq+EkW29iPA3FIaUJpoernBo+eTEVOo5kfDet92jCo0y1dGJ1y5cwueROt7nYc6waiLuz1ngmaChtvn0LFhffXz+hrMh/tH92Zvp+6DSVGfHYjq1THIcFWWVPo3iupxzHKWyyyaDfVz+tasnwJnr/D2pY4r5GmYjiUocGNSARcgkfC3Os+5p2jpRxxaphCOBWRmYBGkQrJl2dTyYHQm3Pca99NWTjkTJJMqeL4dfEQhJC3V5W6xrZggb3b/iNrjWltq7NLlceVyGeN9KEGbKblACfKrcnJmeOPauSi4jic3EpTholsp7T2P4V1Nz8vhTFj2+8VvT93sWTE8Digji6tVIy3zMozqTYKA2+2YG9Lm3XXqY/FXBaWakvkiE1KPGSQ0RRCwDQn30rWO4lJHISh7N9Fbx15+NbIY4yjyeV1WuzYMzcHxfRg7GSMzGRiLm2i7CnwSXCOJqM882R5JdWXL2NzhZp83clvi9/pS9VxTD0nO5G1cT44sMDPuQNB3sdh8ap5VQawNy5KvDisbC4kjyzZl7aWt2ybsVa+2uxFJhKnaNGSEZKmT8Hh8TPmbEsVRwfulUDKb9k597i3LnRO5dQbjD4SVwbj5DNBK13TS50zDkbeVSGVrhg5cCfvRI/SE9cpQa3YAeZpc5Wy4x2nzxxzBmHESxMe1G7KfRjrXQg7ijnZFUmI4Wl5EsRcEG3frQ5H7pq0ULyxa7M0DCHtr++VcxdT03tE78LzfRfqg2lRnx6I8KochdWEU7pNOcLiVlUXD9phyzDT8gPhWzEt8KO/4ZllHHb6WGsP7QI5P7QWJ09LeA7wNKF4WdiOeIzjulZKkxmy5tr/h0vbl31UcPIUs6qwHhuMSozG5AYC1zuO+/x0opY4tAxzSTHsfxlWXQds6ee/1Iqo42mHLKmqLX7OZ8LFA+SVXnc3lK3uo1AXbbf1JqZW11ESzYMSuckEOIYwyH+UbVlkzzfiGueplS+FdP7kFqpHMY2aIUyuyX3Hw8KpUfeZ7lzErPSPEqxWxOZeVwR8q24ItL5HlPGc8Mkl6oHdYzqQgOg1tsR3+FOqnycNu+gd9ncqrM6E5S4AHmuv60vVL3Ux+jklJo0fifDZ5IkZGDGN75DoCwBy3Pde1Ysb55OkyFwHpVFlvj8dJhpFLBo0hYAZSNAwRi2/yrYsK/lYiWreO4yxq/mO4/ptwzLZMZjpH5ZAQSdbAZ1AGtvjReR6sV/wBRl2hH+gjodw6aZ/tGJZyDn6oOAJAikZc5UC51rPm2p0jTDeo7pdWOe0jjn2bCgRMVkdwFI3Fjcn4Cq08N0zPqJuEb7mN4rFGRy7DUhQfEqoUsfE2ufE10arg5t27Y7wqRhIoQAkkb8rf5UrIk4uzboZzjmioJN33NBwnvr5/SuYup6f2i+6830X6oNpUZ8eiPLVDkLFWiwR0l4YJoibajb0rRhlTPWaPB/wBpH8WZriMIyNqD520N62ppguLRxprCxuT51KLs8cQ1xa5OwtUpF7n2D2J4acLhTNL/AG0gyRg/gz7nztc0hT3z2roupqeN4sTnLq+CydC+GiCE2IOds2bTUZRb4a0jUT3SPJarM8k+nQPGsxmG2qwGNUQoAPexta9tL7Xql1Pvc72vb1KXxLBPE2ZwCp001Hl4V0cc4zVI8Lr9HmwS3ZFwyJ9pyiy8xrTNtvk57dLgYixDI4dTZlNwfEUdJqmApU7RunQfj3XIobQuouPG1wa5co7JUdeE98U+5I6RdHxKf7NXUnMVYDcaBlaxymxIPfTIykuhphPDJVmV10YzwTogFa6RxxHvAzML6HlppTN0mHOelgvdjZbWwwiiAGyi3jr+70rIqRkeR5JW+5gntLx5kxWW/ZRRl8yTc/IVo0kahZh1j99IqwGlamZSbhZUQo4LE65wQPQDvpMlKSaN+DJixSjNN33/AMF/wTXZCNjr8RXNqnR6P2glu8Jyy9Yr9UG0qmfH4jymqHIC9I+MmP7qL+1bS/8AAD9f9adihfLO34Z4f5v8XJ8K7ev+Cw9DMOJMHFfW4589Tr67+tE1Umel3e6hWI6HxSsQxIufD9PzoozaFSimgBxPoAoICM1787fSj81oHyEwhwXofHBZm7TDXUUvJlbH4sKiAuns/ajA/CxOwOtu46czVYO7NGfFHJDZLoyX0UnR4iVjVCrZWyiwJsCCByvfbwNDmTs8Z4ppPs+Xh2mr/wABljSDlsbarFyGzRCyuzyhRc2AG5JtUirPvGXMscdz6ALivFwylVUMvMkH/KtWPDTts874h4rHJBwirRW4QCfdv4VrZ5lcskT8KmUZzGQp2Pl86pZYvhMt45dWi09EuIsAqLbrIxdbfiXuPlWbNDmzZgna2mrdG+lUcgCy9lx30EXXUc+VwWp+JRBc2dbeYp29CfLlZSukfHzM3VQ7Hc9w5n4VlySvk0441wYv0k7eJktrY5B/Rp+tbcHEEYdR72R0QfszW2Pjy/OmWhNMRBhswN2C27+fwqpSrsMw4lNNuVUXXotMzRxljc3Iv4C4FYcySnSOzrcs5+BZXN3xX5otSGlNHzCPIewXR+QjNLaJALktvYC5NuWnfamQwSfXg6+m8Oy5GnLhfmUThOGE8nEMSASsEMrR31OeW8cRPkuY+laIpJfQ9dLGsOKGGP0NE6MYbJEo20FZoeoWX0CUqG9xuDcUQCfqNBSSWYamqab6h2uiE4hbg+VC0Mi6Mz6d4UjI/wDPr8LfWiwPlobkfwteor2acWEOLWJwDFiPu2B2D6mNvj2f6vCtCq6YrV4lkx8roazjeikT6pdD4bfA1JaeL6Hm8vh+GbtcfQrnFejMseqDrFPd7w81/SkSwSj05OVqfDssH7nKAU6lDZgVPcwIPwNBtaOZNSi6aoq/EcLI4KKoAI1Y629KZigl7zPoni3tRg97DiW5dL/sMcO4CoA6y5PcT2T+tPcvQ8jqfEssvgdL8wNxvhnVOWVTYG47rUyLtUzTo9VuXLG5+LsyDlpa17iw5UKwpM6/mNo70Qb/AH2Ej+Ik+Vjf5Vef4GFgf8RGlcW4YHOdN/CsEZUdFxB8PD5D+K4/xE/KjslBvB4QRKT+IilSdhIzSWLJOZHUlRJmO/ultdvWt0JKkjBOLUmz3GopFazI63AYK38LXtbvFudNjHgw5cn8b9gWuDJO3+dSwZZElwXroXwImSKMswzE3ty0J22pMkps5n27Lmn9mU2oS4a7evQ1/hXA4oQMqgsPxtq3x5elMjiijpafR4cC91c+r6le9p2Jn+z9RBE7dabSOuyoPw992OnlfvqT9DraVR3bpHfZdwUR4OVJltJNJ21b+BRZBruPeP8AUakYqqB1WWTmn6B9eGtGpt2lGxGpt4ik+U4ovzlJ88EeTtKCtL6oYuHyMrGed6Fph7kJMRqUEpIi4not9qF30QXy/wAzkWH9IJ9bUeLE7srJqVD3e/6GRcOgePFQqylXSeMEW2KygH5imUzZKUWnXp+x9JZq0nnzpSoSxuSBT7ygnvIB/OqaBcYvloxrMLm/hWdI8WhTqCPCropMg8Tw4aO37tRLqNwz2zsp+BwcUsqQtmAW4ZlF/Xyv30UnJKz2mnSyqP0NC6OdFI4FN0WUXJWQD70X5abjy18KTKe83wxRx8FijwWUAocwPLn8f1pDx90M33wyO+EObMoIPMUFMJNDy4QncVFFlNogYvo2j3B2O9vGiSkuhXutUyPjOjsUqo7syRQoY2bNdmCk2NztYaVoxydHPz6LHKe+T7FR4XhUaVnW/VhmCA72B0JHlTXdcnmfEMyj/Dx9C59GWUYuG25c2/4GqoLkx6BN6iH1/ZmnZqcetGnANUXdHBADUom47hMMFJtpfeokVKd9RGLwYsWG+58fTvoJ411QePM+j6EQWOtJNHPQdw+Hzm50X/q/yo4475Anl2ql1Cl+VPMtgzGcLhaVZCill52G98356+dU0Mhlmo1ZPQ1YDYrPUBOF6ssxHrO/nt4HuP51mPG0Kw0xswPImiJkjXQnJGjLqRsdCwHf4eVXFDsUINW/1A0PDooMRnj3fdRLdjuWGUjmLaeFFJJrk9JoNRwkmXXhVsueI6ndC3Zv4adk/vSkpLsdacpdwrEATfZu79f1otqFvJKhRe57iBUpMvdJCDfnQ7EF5j7DTIW0HxvtVeWmX5rQO6SspjWAEKCLe8B2Ra++/d60xRRz9dqXHG0/5irnhEWa4BAJFwJbXIOp0Pd4UTPPLJH5V+Ac6OYWNJ4yts19O3c3ym+ltatLkfp1B5ov9y+9e37FMO2dMzfsVCWcGIb9ioQWuIfT56VChf2hv2KhQNSFszXFkBuPG+tvIbUlY1bNLyvaq6k4YluW3lTRH1PNO/l5A1CWMYjGdWpd2youpJ2A21PLWoFFOTpEzDT5lBvcHYjYjvFQocL1ZQ02IFUFRjQa9IPG1Q3hn7TA9/ysKtBySpMm5l/m8NretXwBJY64sn9G41OJUKTchwcyra2UnTU93hRJXwdPw1wjqI033DYjDMWjsj8wdm/ffSGlfB697kueSXh8QxFmQqfT5G+oq0Lkq6DxkJq2UrE9YaFtEQMglxHWR75BI+YnLcqc+W/gBl23vQJyOrJaXy5f8qVfXi6+fUrnG55GlUyDK2Q6DTXS+lz+xVxlJ2cfxbTaGMsU5ytblab429/yILMwqryCFi8Dl8LVVJc31b4f/j0RK4S7dfGFLA5tCoBbnewOl7Xq1v8AmPwQ8L86LxbOE7u+ZUqr823+Bd8LisUolJDMezlDgWuZWDZcliVEeQ/s06Mpqzflx6Sbik0uvRv0XX8R2TFYllXMjIBNZ+rsXMWQkEZr/jyg89DUbm0BHFpYSe2Sfu8X0u/7A+STH62z2N7aLmBCNbzBJHqo76W/NNkV4dxdX+XVBHhj4jrRnMhTIb5gFCn4dq58rUyG/dyYtUtP5L2Vd9u/9g4Zntyvyp5yRpS/OpRdijK1vGoQ51j38LfOoQG8Z4T9qULKWCjWysQG20YA9pdNqGUUx2HNLE7QQwYKqF5AWHkNhRCm7dsdd6hEIDWqgjGgaSeQo5E3b81H1qEl8BLBqCaJHDHIlUqSpubEbjsna9Ejf4av+7x/X9iyyYRVZolBCxBQhuc2oubsd9aTmXNnssEnVHsDimYAGhjJjZQSCTai/OjfQQupHikJpd8htEq9GAVvpXALI/4gbeh/0qR4Zy/GIKWnUn2ZXZG1Aph5aK92wh0dP+9w/wCI/wDS1FHqa9Dxnj/vY0qmnqBwGoCdvUKO3qrIevUIcI/dzUJZ0GrIdvUIevUIJJqEEE1AhsmqL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8" name="17 Imagen" descr="Macintosh HD:Users:luismiguelguerraabril:Documents:holp:01_holp visual:2016_09_21_el arte de ser profesional:01sobr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258" y="1227584"/>
            <a:ext cx="7920880" cy="526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Áreas de mejora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55576" y="2060848"/>
            <a:ext cx="80648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romanLcPeriod"/>
            </a:pPr>
            <a:r>
              <a:rPr lang="es-ES" sz="2000" b="1" dirty="0"/>
              <a:t>Falta de asertividad</a:t>
            </a:r>
          </a:p>
          <a:p>
            <a:pPr marL="800100" lvl="1" indent="-342900"/>
            <a:endParaRPr lang="es-ES" sz="2000" b="1" dirty="0"/>
          </a:p>
          <a:p>
            <a:pPr marL="342900" lvl="0" indent="-342900">
              <a:buAutoNum type="romanLcPeriod"/>
            </a:pPr>
            <a:r>
              <a:rPr lang="es-ES" sz="2000" b="1" dirty="0"/>
              <a:t>No exigir lo mismo.</a:t>
            </a:r>
          </a:p>
          <a:p>
            <a:pPr marL="800100" lvl="1" indent="-342900"/>
            <a:endParaRPr lang="es-ES" sz="2000" b="1" dirty="0"/>
          </a:p>
          <a:p>
            <a:pPr marL="342900" lvl="0" indent="-342900">
              <a:buAutoNum type="romanLcPeriod"/>
            </a:pPr>
            <a:r>
              <a:rPr lang="es-ES" sz="2000" b="1" dirty="0"/>
              <a:t>Decisiones Incoherentes.</a:t>
            </a:r>
          </a:p>
          <a:p>
            <a:pPr marL="800100" lvl="1" indent="-342900">
              <a:buAutoNum type="romanLcPeriod"/>
            </a:pPr>
            <a:endParaRPr lang="es-ES" sz="2000" b="1" dirty="0"/>
          </a:p>
          <a:p>
            <a:pPr marL="342900" lvl="0" indent="-342900">
              <a:buAutoNum type="romanLcPeriod"/>
            </a:pPr>
            <a:r>
              <a:rPr lang="es-ES" sz="2000" b="1" dirty="0"/>
              <a:t>Liderazgo débil</a:t>
            </a:r>
          </a:p>
          <a:p>
            <a:pPr marL="342900" lvl="0" indent="-342900">
              <a:buAutoNum type="romanLcPeriod"/>
            </a:pPr>
            <a:endParaRPr lang="es-ES" sz="2000" b="1" dirty="0"/>
          </a:p>
          <a:p>
            <a:pPr marL="342900" lvl="0" indent="-342900">
              <a:buAutoNum type="romanLcPeriod"/>
            </a:pPr>
            <a:r>
              <a:rPr lang="es-ES" sz="2000" b="1" dirty="0"/>
              <a:t>Falta de Seguimiento</a:t>
            </a:r>
          </a:p>
          <a:p>
            <a:pPr marL="342900" lvl="0" indent="-342900">
              <a:buAutoNum type="romanLcPeriod"/>
            </a:pPr>
            <a:endParaRPr lang="es-E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7554" y="2428210"/>
            <a:ext cx="21907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4">
            <a:extLst>
              <a:ext uri="{FF2B5EF4-FFF2-40B4-BE49-F238E27FC236}">
                <a16:creationId xmlns:a16="http://schemas.microsoft.com/office/drawing/2014/main" id="{6156D334-DC1F-4649-B118-1078123BE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124744"/>
            <a:ext cx="3456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i="1" dirty="0" err="1">
                <a:latin typeface="Georgia" charset="0"/>
              </a:rPr>
              <a:t>Feedback</a:t>
            </a:r>
            <a:r>
              <a:rPr lang="es-ES" sz="2800" b="1" i="1" dirty="0">
                <a:latin typeface="Georgia" charset="0"/>
              </a:rPr>
              <a:t> 360º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Tan fácil como montar en bici</a:t>
            </a:r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hlinkClick r:id="rId3" action="ppaction://hlinkfile"/>
            <a:extLst>
              <a:ext uri="{FF2B5EF4-FFF2-40B4-BE49-F238E27FC236}">
                <a16:creationId xmlns:a16="http://schemas.microsoft.com/office/drawing/2014/main" id="{738C078C-79C6-49B2-9DF3-4CC022EAF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281340"/>
            <a:ext cx="28479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34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1623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Toxinas en la comunicación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419872" y="1268760"/>
            <a:ext cx="5112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b="1" dirty="0"/>
              <a:t>i.    Culpabilizar al otro. Crítica Destructiva.</a:t>
            </a:r>
          </a:p>
          <a:p>
            <a:pPr marL="342900" lvl="0" indent="-342900">
              <a:buAutoNum type="romanLcPeriod"/>
            </a:pPr>
            <a:endParaRPr lang="es-ES" b="1" dirty="0"/>
          </a:p>
          <a:p>
            <a:endParaRPr lang="es-ES" dirty="0"/>
          </a:p>
          <a:p>
            <a:r>
              <a:rPr lang="es-ES" i="1" dirty="0"/>
              <a:t>-La crítica es destructiva cuando va dirigida a la persona y no a sus actos o comportamiento. </a:t>
            </a:r>
            <a:endParaRPr lang="es-ES" dirty="0"/>
          </a:p>
          <a:p>
            <a:endParaRPr lang="es-ES" dirty="0"/>
          </a:p>
          <a:p>
            <a:r>
              <a:rPr lang="es-ES" dirty="0"/>
              <a:t>-</a:t>
            </a:r>
            <a:r>
              <a:rPr lang="es-ES" i="1" dirty="0"/>
              <a:t>Esta crítica descalifica y ataca al otro sin respeto por su persona.</a:t>
            </a:r>
            <a:endParaRPr lang="es-ES" dirty="0"/>
          </a:p>
          <a:p>
            <a:endParaRPr lang="es-ES" dirty="0"/>
          </a:p>
          <a:p>
            <a:r>
              <a:rPr lang="es-ES" dirty="0"/>
              <a:t>-</a:t>
            </a:r>
            <a:r>
              <a:rPr lang="es-ES" i="1" dirty="0"/>
              <a:t>Es una forma irrespetuosa de mostrar queja o desacuerdo por algo que hace la otra persona, juzgando sus actos a través de cómo es la persona criticada. </a:t>
            </a:r>
            <a:endParaRPr lang="es-ES" dirty="0"/>
          </a:p>
          <a:p>
            <a:pPr marL="342900" lvl="0" indent="-342900">
              <a:buAutoNum type="romanLcPeriod"/>
            </a:pPr>
            <a:endParaRPr lang="es-ES" b="1" dirty="0"/>
          </a:p>
          <a:p>
            <a:pPr marL="800100" lvl="1" indent="-342900"/>
            <a:endParaRPr lang="es-ES" b="1" dirty="0"/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746381" y="552671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Céntrate en lo que quieres, y no en lo que no quiero.</a:t>
            </a:r>
          </a:p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Hablar desde la primera persona. Desde el “yo”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9281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8" y="2060848"/>
            <a:ext cx="3730517" cy="286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Toxinas en la comunicación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851920" y="1268760"/>
            <a:ext cx="5112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0" indent="-400050">
              <a:buAutoNum type="romanLcPeriod" startAt="2"/>
            </a:pPr>
            <a:r>
              <a:rPr lang="es-ES" b="1" dirty="0"/>
              <a:t>Estar a la defensiva</a:t>
            </a:r>
          </a:p>
          <a:p>
            <a:pPr marL="400050" lvl="0" indent="-400050">
              <a:buAutoNum type="romanLcPeriod" startAt="2"/>
            </a:pPr>
            <a:endParaRPr lang="es-ES" b="1" i="1" dirty="0"/>
          </a:p>
          <a:p>
            <a:endParaRPr lang="es-ES" b="1" i="1" dirty="0"/>
          </a:p>
          <a:p>
            <a:r>
              <a:rPr lang="es-ES" i="1" dirty="0"/>
              <a:t>-</a:t>
            </a:r>
            <a:r>
              <a:rPr lang="es-ES" dirty="0"/>
              <a:t> </a:t>
            </a:r>
            <a:r>
              <a:rPr lang="es-ES" i="1" dirty="0"/>
              <a:t>Se trata de actitud en defensa de lo que se ha percibido como un ataque </a:t>
            </a:r>
            <a:endParaRPr lang="es-ES" dirty="0"/>
          </a:p>
          <a:p>
            <a:endParaRPr lang="es-ES" dirty="0"/>
          </a:p>
          <a:p>
            <a:r>
              <a:rPr lang="es-ES" dirty="0"/>
              <a:t>- </a:t>
            </a:r>
            <a:r>
              <a:rPr lang="es-ES" i="1" dirty="0"/>
              <a:t>La actitud defensiva conlleva un ataque al percibido previamente como tal de la otra persona en forma d reproche, juicio, amenaza… </a:t>
            </a:r>
            <a:endParaRPr lang="es-ES" dirty="0"/>
          </a:p>
          <a:p>
            <a:endParaRPr lang="es-ES" dirty="0"/>
          </a:p>
          <a:p>
            <a:r>
              <a:rPr lang="es-ES" dirty="0"/>
              <a:t>- Esta actitud niega la responsabilidad propia en el conflicto, y por tanto, no asume su parte de aprendizaje o cambio para solucionar el mismo </a:t>
            </a:r>
          </a:p>
          <a:p>
            <a:pPr marL="342900" lvl="0" indent="-342900">
              <a:buAutoNum type="romanLcPeriod"/>
            </a:pPr>
            <a:endParaRPr lang="es-ES" b="1" dirty="0"/>
          </a:p>
          <a:p>
            <a:pPr marL="800100" lvl="1" indent="-342900"/>
            <a:endParaRPr lang="es-ES" b="1" dirty="0"/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746381" y="5526710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/>
            <a:r>
              <a:rPr lang="es-ES" b="1" dirty="0">
                <a:sym typeface="Wingdings" pitchFamily="2" charset="2"/>
              </a:rPr>
              <a:t>Regla del  2%. Tratar como si el 2% fuera cierto.</a:t>
            </a:r>
          </a:p>
        </p:txBody>
      </p:sp>
    </p:spTree>
    <p:extLst>
      <p:ext uri="{BB962C8B-B14F-4D97-AF65-F5344CB8AC3E}">
        <p14:creationId xmlns:p14="http://schemas.microsoft.com/office/powerpoint/2010/main" val="211430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6" y="1412776"/>
            <a:ext cx="274893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Toxinas en la comunicación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419872" y="1268760"/>
            <a:ext cx="5112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iii.     Amurallamiento, blindaje. Evasión.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i="1" dirty="0"/>
              <a:t>-</a:t>
            </a:r>
            <a:r>
              <a:rPr lang="es-ES" dirty="0"/>
              <a:t> </a:t>
            </a:r>
            <a:r>
              <a:rPr lang="es-ES" i="1" dirty="0"/>
              <a:t>Mostrarse indiferente. Nos distanciamos y desconectamos de los argumentos del otro y del otro mismo como si no fuese conmigo el problema. </a:t>
            </a:r>
            <a:endParaRPr lang="es-ES" dirty="0"/>
          </a:p>
          <a:p>
            <a:endParaRPr lang="es-ES" dirty="0"/>
          </a:p>
          <a:p>
            <a:r>
              <a:rPr lang="es-ES" dirty="0"/>
              <a:t>- </a:t>
            </a:r>
            <a:r>
              <a:rPr lang="es-ES" i="1" dirty="0"/>
              <a:t>Es una estrategia negativa porque nos aleja de la solución </a:t>
            </a:r>
            <a:endParaRPr lang="es-ES" dirty="0"/>
          </a:p>
          <a:p>
            <a:endParaRPr lang="es-ES" i="1" dirty="0"/>
          </a:p>
          <a:p>
            <a:r>
              <a:rPr lang="es-ES" i="1" dirty="0"/>
              <a:t>- Se trata de actitudes de silencio, actitud corporal pasiva, inexpresividad, respuestas lacónicas, posicionándonos por encima del problema. </a:t>
            </a:r>
          </a:p>
          <a:p>
            <a:pPr marL="342900" lvl="0" indent="-342900">
              <a:buAutoNum type="romanLcPeriod"/>
            </a:pPr>
            <a:endParaRPr lang="es-ES" b="1" dirty="0"/>
          </a:p>
          <a:p>
            <a:pPr marL="800100" lvl="1" indent="-342900"/>
            <a:endParaRPr lang="es-ES" b="1" dirty="0"/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746381" y="552671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¿Qué se pierde el otro si te aíslas? </a:t>
            </a:r>
          </a:p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¿Qué es lo peor que puede suceder si hablas?</a:t>
            </a:r>
          </a:p>
        </p:txBody>
      </p:sp>
    </p:spTree>
    <p:extLst>
      <p:ext uri="{BB962C8B-B14F-4D97-AF65-F5344CB8AC3E}">
        <p14:creationId xmlns:p14="http://schemas.microsoft.com/office/powerpoint/2010/main" val="4795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Toxinas en la comunicación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635896" y="1268760"/>
            <a:ext cx="5112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0" indent="-400050">
              <a:buAutoNum type="romanLcPeriod" startAt="4"/>
            </a:pPr>
            <a:r>
              <a:rPr lang="es-ES" b="1" dirty="0"/>
              <a:t>Desdén. Desprecio</a:t>
            </a:r>
          </a:p>
          <a:p>
            <a:pPr marL="400050" lvl="0" indent="-400050">
              <a:buAutoNum type="romanLcPeriod" startAt="4"/>
            </a:pPr>
            <a:endParaRPr lang="es-ES" b="1" dirty="0"/>
          </a:p>
          <a:p>
            <a:pPr marL="400050" lvl="0" indent="-400050">
              <a:buAutoNum type="romanLcPeriod" startAt="4"/>
            </a:pPr>
            <a:endParaRPr lang="es-ES" b="1" dirty="0"/>
          </a:p>
          <a:p>
            <a:r>
              <a:rPr lang="es-ES" i="1" dirty="0"/>
              <a:t>-</a:t>
            </a:r>
            <a:r>
              <a:rPr lang="es-ES" dirty="0"/>
              <a:t> </a:t>
            </a:r>
            <a:r>
              <a:rPr lang="es-ES" i="1" dirty="0"/>
              <a:t>Actitud agresiva y de falta de respeto que se expresan contra la persona </a:t>
            </a:r>
            <a:endParaRPr lang="es-ES" dirty="0"/>
          </a:p>
          <a:p>
            <a:endParaRPr lang="es-ES" dirty="0"/>
          </a:p>
          <a:p>
            <a:r>
              <a:rPr lang="es-ES" dirty="0"/>
              <a:t>- </a:t>
            </a:r>
            <a:r>
              <a:rPr lang="es-ES" i="1" dirty="0"/>
              <a:t>Supone gestos, insultos, amenazas, burlas, humillaciones e incluso el sarcasmo, cinismo, humor hostil, que implica una actitud de superioridad por parte del que desprecia </a:t>
            </a:r>
            <a:endParaRPr lang="es-ES" dirty="0"/>
          </a:p>
          <a:p>
            <a:endParaRPr lang="es-ES" dirty="0"/>
          </a:p>
          <a:p>
            <a:r>
              <a:rPr lang="es-ES" dirty="0"/>
              <a:t>- </a:t>
            </a:r>
            <a:r>
              <a:rPr lang="es-ES" i="1" dirty="0"/>
              <a:t>La persona despreciada siente inferioridad y anulación de su persona porque es como si pasase sobre ella y la pisotease.</a:t>
            </a:r>
            <a:endParaRPr lang="es-ES" b="1" dirty="0"/>
          </a:p>
          <a:p>
            <a:pPr marL="800100" lvl="1" indent="-342900"/>
            <a:endParaRPr lang="es-ES" b="1" dirty="0"/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746381" y="552671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¿De qué otra forma lo puedes comunicar? </a:t>
            </a:r>
          </a:p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¿Qué te aporta esta actitud?</a:t>
            </a:r>
            <a:endParaRPr lang="es-E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1" y="1268760"/>
            <a:ext cx="3019917" cy="404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8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7D35357D-2D96-457A-8C98-42801167F6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979312"/>
            <a:ext cx="3513751" cy="216024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Expresión corporal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99573" y="1197443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lphaLcParenR" startAt="3"/>
            </a:pPr>
            <a:r>
              <a:rPr lang="es-ES" b="1" dirty="0"/>
              <a:t>Arquetipos</a:t>
            </a:r>
          </a:p>
        </p:txBody>
      </p:sp>
      <p:pic>
        <p:nvPicPr>
          <p:cNvPr id="9" name="8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http://static.comicvine.com/uploads/original/11112/111127724/3816967-7665747901-Casti.jpg">
            <a:extLst>
              <a:ext uri="{FF2B5EF4-FFF2-40B4-BE49-F238E27FC236}">
                <a16:creationId xmlns:a16="http://schemas.microsoft.com/office/drawing/2014/main" id="{9D07038C-D0DB-4C92-9087-584037C8F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537970"/>
            <a:ext cx="2700301" cy="2160240"/>
          </a:xfrm>
          <a:prstGeom prst="rect">
            <a:avLst/>
          </a:prstGeom>
          <a:noFill/>
        </p:spPr>
      </p:pic>
      <p:sp>
        <p:nvSpPr>
          <p:cNvPr id="10" name="7 CuadroTexto">
            <a:extLst>
              <a:ext uri="{FF2B5EF4-FFF2-40B4-BE49-F238E27FC236}">
                <a16:creationId xmlns:a16="http://schemas.microsoft.com/office/drawing/2014/main" id="{1CE35450-8EF2-4E5B-8EBE-1DDC57B10A71}"/>
              </a:ext>
            </a:extLst>
          </p:cNvPr>
          <p:cNvSpPr txBox="1"/>
          <p:nvPr/>
        </p:nvSpPr>
        <p:spPr>
          <a:xfrm>
            <a:off x="5650663" y="1581868"/>
            <a:ext cx="76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atangChe" pitchFamily="49" charset="-127"/>
                <a:ea typeface="BatangChe" pitchFamily="49" charset="-127"/>
              </a:rPr>
              <a:t>HÉROE</a:t>
            </a:r>
          </a:p>
        </p:txBody>
      </p:sp>
      <p:sp>
        <p:nvSpPr>
          <p:cNvPr id="11" name="8 CuadroTexto">
            <a:extLst>
              <a:ext uri="{FF2B5EF4-FFF2-40B4-BE49-F238E27FC236}">
                <a16:creationId xmlns:a16="http://schemas.microsoft.com/office/drawing/2014/main" id="{F6673E31-D8CD-414D-964B-F39263851A4B}"/>
              </a:ext>
            </a:extLst>
          </p:cNvPr>
          <p:cNvSpPr txBox="1"/>
          <p:nvPr/>
        </p:nvSpPr>
        <p:spPr>
          <a:xfrm>
            <a:off x="2276484" y="4221627"/>
            <a:ext cx="124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atangChe" pitchFamily="49" charset="-127"/>
                <a:ea typeface="BatangChe" pitchFamily="49" charset="-127"/>
              </a:rPr>
              <a:t>GUERRERO</a:t>
            </a:r>
          </a:p>
        </p:txBody>
      </p:sp>
      <p:sp>
        <p:nvSpPr>
          <p:cNvPr id="12" name="9 CuadroTexto">
            <a:extLst>
              <a:ext uri="{FF2B5EF4-FFF2-40B4-BE49-F238E27FC236}">
                <a16:creationId xmlns:a16="http://schemas.microsoft.com/office/drawing/2014/main" id="{A764955D-4AB8-4C6C-AEC7-E4D58A9050AF}"/>
              </a:ext>
            </a:extLst>
          </p:cNvPr>
          <p:cNvSpPr txBox="1"/>
          <p:nvPr/>
        </p:nvSpPr>
        <p:spPr>
          <a:xfrm>
            <a:off x="5785438" y="4180798"/>
            <a:ext cx="88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atangChe" pitchFamily="49" charset="-127"/>
                <a:ea typeface="BatangChe" pitchFamily="49" charset="-127"/>
              </a:rPr>
              <a:t>SABIO</a:t>
            </a:r>
          </a:p>
        </p:txBody>
      </p:sp>
      <p:pic>
        <p:nvPicPr>
          <p:cNvPr id="13" name="Picture 7" descr="https://comunicacaoempresarialpt.files.wordpress.com/2014/12/o-lider-por-excelencia.jpg">
            <a:extLst>
              <a:ext uri="{FF2B5EF4-FFF2-40B4-BE49-F238E27FC236}">
                <a16:creationId xmlns:a16="http://schemas.microsoft.com/office/drawing/2014/main" id="{FDF7E57E-1967-4F11-8DF9-2A736614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557217"/>
            <a:ext cx="2004173" cy="2160240"/>
          </a:xfrm>
          <a:prstGeom prst="rect">
            <a:avLst/>
          </a:prstGeom>
          <a:noFill/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5CA2FDA8-CA33-4BD2-8D0F-A982460B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4992" y="1965193"/>
            <a:ext cx="2880320" cy="217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7 CuadroTexto">
            <a:extLst>
              <a:ext uri="{FF2B5EF4-FFF2-40B4-BE49-F238E27FC236}">
                <a16:creationId xmlns:a16="http://schemas.microsoft.com/office/drawing/2014/main" id="{144384E7-5819-4809-AEC0-6432E4315779}"/>
              </a:ext>
            </a:extLst>
          </p:cNvPr>
          <p:cNvSpPr txBox="1"/>
          <p:nvPr/>
        </p:nvSpPr>
        <p:spPr>
          <a:xfrm>
            <a:off x="1659787" y="1594031"/>
            <a:ext cx="115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atangChe" pitchFamily="49" charset="-127"/>
                <a:ea typeface="BatangChe" pitchFamily="49" charset="-127"/>
              </a:rPr>
              <a:t>SEDUCTOR</a:t>
            </a:r>
          </a:p>
        </p:txBody>
      </p:sp>
    </p:spTree>
    <p:extLst>
      <p:ext uri="{BB962C8B-B14F-4D97-AF65-F5344CB8AC3E}">
        <p14:creationId xmlns:p14="http://schemas.microsoft.com/office/powerpoint/2010/main" val="251708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980728"/>
            <a:ext cx="7546429" cy="583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Queen   The Show Must Go On (Audio)">
            <a:hlinkClick r:id="" action="ppaction://media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7579" y="5435223"/>
            <a:ext cx="1944216" cy="10801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Muchas Gracias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CuadroTexto">
            <a:extLst>
              <a:ext uri="{FF2B5EF4-FFF2-40B4-BE49-F238E27FC236}">
                <a16:creationId xmlns:a16="http://schemas.microsoft.com/office/drawing/2014/main" id="{4CB744B2-D4E3-4317-A016-E6A3E005A5FE}"/>
              </a:ext>
            </a:extLst>
          </p:cNvPr>
          <p:cNvSpPr txBox="1"/>
          <p:nvPr/>
        </p:nvSpPr>
        <p:spPr>
          <a:xfrm>
            <a:off x="395536" y="1124744"/>
            <a:ext cx="78488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lphaLcParenR"/>
            </a:pPr>
            <a:r>
              <a:rPr lang="es-ES" b="1" dirty="0"/>
              <a:t>¿Qué es?</a:t>
            </a:r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r>
              <a:rPr lang="es-ES" b="1" dirty="0"/>
              <a:t>Grandes comunicadores</a:t>
            </a:r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r>
              <a:rPr lang="es-ES" b="1" dirty="0"/>
              <a:t>Teoría del Discurso. Oratoria:</a:t>
            </a:r>
          </a:p>
          <a:p>
            <a:pPr marL="800100" lvl="1" indent="-342900">
              <a:buAutoNum type="alphaLcParenR"/>
            </a:pPr>
            <a:r>
              <a:rPr lang="es-ES" b="1" dirty="0"/>
              <a:t>Tipo de interlocutor</a:t>
            </a:r>
          </a:p>
          <a:p>
            <a:pPr marL="800100" lvl="1" indent="-342900">
              <a:buAutoNum type="alphaLcParenR"/>
            </a:pPr>
            <a:r>
              <a:rPr lang="es-ES" b="1" dirty="0"/>
              <a:t>Imagen, impresión</a:t>
            </a:r>
          </a:p>
          <a:p>
            <a:pPr marL="800100" lvl="1" indent="-342900">
              <a:buAutoNum type="alphaLcParenR"/>
            </a:pPr>
            <a:r>
              <a:rPr lang="es-ES" b="1" dirty="0">
                <a:hlinkClick r:id="rId2" action="ppaction://hlinkfile"/>
              </a:rPr>
              <a:t>Comunicación no verbal</a:t>
            </a:r>
            <a:endParaRPr lang="es-ES" b="1" dirty="0"/>
          </a:p>
          <a:p>
            <a:pPr marL="800100" lvl="1" indent="-342900">
              <a:buAutoNum type="alphaLcParenR"/>
            </a:pPr>
            <a:r>
              <a:rPr lang="es-ES" b="1" dirty="0"/>
              <a:t>Se novedoso</a:t>
            </a:r>
          </a:p>
          <a:p>
            <a:pPr marL="800100" lvl="1" indent="-342900">
              <a:buAutoNum type="alphaLcParenR"/>
            </a:pPr>
            <a:r>
              <a:rPr lang="es-ES" b="1" dirty="0"/>
              <a:t>Estructura</a:t>
            </a:r>
          </a:p>
          <a:p>
            <a:pPr marL="800100" lvl="1" indent="-342900">
              <a:buAutoNum type="alphaLcParenR"/>
            </a:pPr>
            <a:r>
              <a:rPr lang="es-ES" b="1" dirty="0"/>
              <a:t>Tipos de abridores</a:t>
            </a:r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r>
              <a:rPr lang="es-ES" b="1" dirty="0">
                <a:hlinkClick r:id="rId3" action="ppaction://hlinkfile"/>
              </a:rPr>
              <a:t>Distancias cortas</a:t>
            </a: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r>
              <a:rPr lang="es-ES" b="1" dirty="0"/>
              <a:t>¿Qué ves…?</a:t>
            </a:r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</p:txBody>
      </p:sp>
      <p:pic>
        <p:nvPicPr>
          <p:cNvPr id="14" name="13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50" y="4860011"/>
            <a:ext cx="1771650" cy="148336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1.- Comunicación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356992"/>
            <a:ext cx="1224136" cy="180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1343" y="3068960"/>
            <a:ext cx="1481137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36413" y="1916832"/>
            <a:ext cx="1424019" cy="162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http://www.zengardner.com/wp-content/uploads/mahatma-gandhi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1484784"/>
            <a:ext cx="2088232" cy="174019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88247"/>
            <a:ext cx="2070487" cy="117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14 Imagen" descr="Macintosh HD:Users:luismiguelguerraabril:Documents:holp:01_holp visual:2016_09_21_el arte de ser profesional:01sobre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38AACB-27ED-43F2-A402-B9EBE0F37B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0550" y="1636184"/>
            <a:ext cx="1578495" cy="1457736"/>
          </a:xfrm>
          <a:prstGeom prst="rect">
            <a:avLst/>
          </a:prstGeom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90203" y="2505183"/>
            <a:ext cx="1224135" cy="163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4008" y="3188046"/>
            <a:ext cx="130236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s://i.ytimg.com/vi/LAHneUtncvI/hqdefault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28098" y="1669170"/>
            <a:ext cx="4572000" cy="3429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55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Comunicación - Atención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EABEC99-E888-4166-82EE-638B31225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8"/>
          <a:stretch/>
        </p:blipFill>
        <p:spPr bwMode="auto">
          <a:xfrm>
            <a:off x="2190749" y="1052736"/>
            <a:ext cx="5170733" cy="5805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7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Comunicación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71575"/>
            <a:ext cx="81534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3296886" y="6031468"/>
            <a:ext cx="279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/>
            <a:r>
              <a:rPr lang="es-ES" b="1" dirty="0"/>
              <a:t>Y ahora… ¿Conejo o Pato?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Comunicación - Discusión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980728"/>
            <a:ext cx="71247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2184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7874000" cy="14859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Feedback o Retroalimentación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13 CuadroTexto"/>
          <p:cNvSpPr txBox="1"/>
          <p:nvPr/>
        </p:nvSpPr>
        <p:spPr>
          <a:xfrm>
            <a:off x="467544" y="1109057"/>
            <a:ext cx="73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LcParenR"/>
            </a:pPr>
            <a:r>
              <a:rPr lang="es-ES" b="1" dirty="0"/>
              <a:t>¿Qué es?</a:t>
            </a:r>
          </a:p>
          <a:p>
            <a:pPr marL="800100" lvl="1" indent="-342900">
              <a:buFontTx/>
              <a:buAutoNum type="alphaLcParenR"/>
            </a:pPr>
            <a:endParaRPr lang="es-ES_tradnl" dirty="0"/>
          </a:p>
          <a:p>
            <a:pPr marL="800100" lvl="1" indent="-342900">
              <a:buFontTx/>
              <a:buAutoNum type="alphaLcParenR"/>
            </a:pPr>
            <a:endParaRPr lang="es-ES_tradnl" dirty="0"/>
          </a:p>
        </p:txBody>
      </p:sp>
      <p:pic>
        <p:nvPicPr>
          <p:cNvPr id="12" name="Imagen 11" descr="Captura de pantalla 2017-09-10 a las 3.25.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276600"/>
            <a:ext cx="3048000" cy="32766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-228600" y="3581400"/>
            <a:ext cx="3352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/>
            <a:r>
              <a:rPr lang="es-ES_tradnl" dirty="0"/>
              <a:t>        Retorno de parte de la energía o de la información de salida de un circuito o un sistema a su entrada.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257800" y="3503473"/>
            <a:ext cx="32766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/>
            <a:r>
              <a:rPr lang="es-ES_tradnl" dirty="0"/>
              <a:t>      </a:t>
            </a:r>
            <a:r>
              <a:rPr lang="es-ES_tradnl" b="1" dirty="0"/>
              <a:t>Dar feedback </a:t>
            </a:r>
            <a:r>
              <a:rPr lang="es-ES_tradnl" dirty="0"/>
              <a:t>es informar a una persona de sus actitudes y comportamientos de forma puntual, objetiva y precisa.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Feedback o Retroalimentación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657" y="1283487"/>
            <a:ext cx="3668143" cy="3440913"/>
          </a:xfrm>
          <a:prstGeom prst="rect">
            <a:avLst/>
          </a:prstGeom>
        </p:spPr>
      </p:pic>
      <p:sp>
        <p:nvSpPr>
          <p:cNvPr id="9" name="13 CuadroTexto"/>
          <p:cNvSpPr txBox="1"/>
          <p:nvPr/>
        </p:nvSpPr>
        <p:spPr>
          <a:xfrm>
            <a:off x="467544" y="1109057"/>
            <a:ext cx="7457256" cy="584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s-ES" b="1" dirty="0"/>
              <a:t>b) ¿Para qué sirve?</a:t>
            </a:r>
          </a:p>
          <a:p>
            <a:pPr indent="-342900" algn="just"/>
            <a:endParaRPr lang="es-ES_tradnl" sz="1700" b="1" dirty="0"/>
          </a:p>
          <a:p>
            <a:pPr indent="-342900" algn="just">
              <a:buFont typeface="Wingdings" charset="2"/>
              <a:buChar char="ü"/>
            </a:pPr>
            <a:r>
              <a:rPr lang="es-ES" sz="1700" b="1" dirty="0"/>
              <a:t>Identificar puntos fuertes. Potencia el talento.</a:t>
            </a:r>
          </a:p>
          <a:p>
            <a:pPr indent="-342900" algn="just">
              <a:buFont typeface="Wingdings" charset="2"/>
              <a:buChar char="ü"/>
            </a:pPr>
            <a:endParaRPr lang="es-ES_tradnl" sz="1700" b="1" dirty="0"/>
          </a:p>
          <a:p>
            <a:pPr indent="-342900" algn="just">
              <a:buFont typeface="Wingdings" charset="2"/>
              <a:buChar char="ü"/>
            </a:pPr>
            <a:r>
              <a:rPr lang="es-ES" sz="1700" b="1" dirty="0"/>
              <a:t>Señalar áreas de mejora para mejorar el desempeño.</a:t>
            </a:r>
          </a:p>
          <a:p>
            <a:pPr indent="-342900" algn="just">
              <a:buFont typeface="Wingdings" charset="2"/>
              <a:buChar char="ü"/>
            </a:pPr>
            <a:endParaRPr lang="es-ES_tradnl" sz="1700" b="1" dirty="0"/>
          </a:p>
          <a:p>
            <a:pPr indent="-342900" algn="just">
              <a:buFont typeface="Wingdings" charset="2"/>
              <a:buChar char="ü"/>
            </a:pPr>
            <a:r>
              <a:rPr lang="es-ES" sz="1700" b="1" dirty="0"/>
              <a:t>Descubrir y mostrar oportunidades de desarrollo.</a:t>
            </a:r>
            <a:endParaRPr lang="es-ES_tradnl" sz="1700" b="1" dirty="0"/>
          </a:p>
          <a:p>
            <a:pPr indent="-342900" algn="just">
              <a:buFont typeface="Wingdings" charset="2"/>
              <a:buChar char="ü"/>
            </a:pPr>
            <a:endParaRPr lang="es-ES" sz="1700" b="1" dirty="0"/>
          </a:p>
          <a:p>
            <a:pPr indent="-342900">
              <a:buFont typeface="Wingdings" charset="2"/>
              <a:buChar char="ü"/>
            </a:pPr>
            <a:r>
              <a:rPr lang="es-ES" sz="1700" b="1" dirty="0"/>
              <a:t>Motivar.</a:t>
            </a:r>
            <a:r>
              <a:rPr lang="es-ES_tradnl" sz="1700" b="1" dirty="0"/>
              <a:t> </a:t>
            </a:r>
            <a:r>
              <a:rPr lang="es-ES" sz="1700" b="1" dirty="0"/>
              <a:t>Elogiar.</a:t>
            </a:r>
            <a:r>
              <a:rPr lang="es-ES_tradnl" sz="1700" b="1" dirty="0"/>
              <a:t> </a:t>
            </a:r>
            <a:r>
              <a:rPr lang="es-ES" sz="1700" b="1" dirty="0"/>
              <a:t>Reconocer.</a:t>
            </a:r>
            <a:r>
              <a:rPr lang="es-ES_tradnl" sz="1700" b="1" dirty="0"/>
              <a:t> </a:t>
            </a:r>
            <a:r>
              <a:rPr lang="es-ES" sz="1700" b="1" dirty="0"/>
              <a:t>Apoyar.</a:t>
            </a:r>
            <a:endParaRPr lang="es-ES_tradnl" sz="1700" b="1" dirty="0"/>
          </a:p>
          <a:p>
            <a:pPr indent="-342900" algn="just">
              <a:buFont typeface="Wingdings" charset="2"/>
              <a:buChar char="ü"/>
            </a:pPr>
            <a:endParaRPr lang="es-ES" sz="1700" b="1" dirty="0"/>
          </a:p>
          <a:p>
            <a:pPr indent="-342900" algn="just">
              <a:buFont typeface="Wingdings" charset="2"/>
              <a:buChar char="ü"/>
            </a:pPr>
            <a:r>
              <a:rPr lang="es-ES" sz="1700" b="1" dirty="0"/>
              <a:t>Gestionar y manejar adecuadamente situaciones conflictivas.</a:t>
            </a:r>
          </a:p>
          <a:p>
            <a:pPr indent="-342900" algn="just">
              <a:buFont typeface="Wingdings" charset="2"/>
              <a:buChar char="ü"/>
            </a:pPr>
            <a:endParaRPr lang="es-ES_tradnl" sz="1700" b="1" dirty="0"/>
          </a:p>
          <a:p>
            <a:pPr indent="-342900" algn="just">
              <a:buFont typeface="Wingdings" charset="2"/>
              <a:buChar char="ü"/>
            </a:pPr>
            <a:r>
              <a:rPr lang="es-ES" sz="1700" b="1" dirty="0"/>
              <a:t>Mejorar la relaciones interpersonales.</a:t>
            </a:r>
          </a:p>
          <a:p>
            <a:pPr indent="-342900" algn="just">
              <a:buFont typeface="Wingdings" charset="2"/>
              <a:buChar char="ü"/>
            </a:pPr>
            <a:endParaRPr lang="es-ES_tradnl" sz="1700" b="1" dirty="0"/>
          </a:p>
          <a:p>
            <a:pPr indent="-342900" algn="just">
              <a:buFont typeface="Wingdings" charset="2"/>
              <a:buChar char="ü"/>
            </a:pPr>
            <a:r>
              <a:rPr lang="es-ES" sz="1700" b="1" dirty="0"/>
              <a:t>Comunicar y ajustar nuestras expectativas en el ámbito personal,           familiar, educativo, laboral, etc.</a:t>
            </a:r>
            <a:endParaRPr lang="es-ES_tradnl" sz="1700" b="1" dirty="0"/>
          </a:p>
          <a:p>
            <a:pPr indent="-342900" algn="just">
              <a:buFont typeface="Wingdings" charset="2"/>
              <a:buChar char="ü"/>
            </a:pPr>
            <a:endParaRPr lang="es-ES" sz="1700" b="1" dirty="0"/>
          </a:p>
          <a:p>
            <a:pPr indent="-342900" algn="just">
              <a:buFont typeface="Wingdings" charset="2"/>
              <a:buChar char="ü"/>
            </a:pPr>
            <a:r>
              <a:rPr lang="es-ES" sz="1700" b="1" dirty="0"/>
              <a:t>Fomentar la toma de conciencia para el aprendizaje, el autoconocimiento y la autocrítica</a:t>
            </a:r>
          </a:p>
          <a:p>
            <a:pPr indent="-342900" algn="just">
              <a:buFont typeface="Wingdings" charset="2"/>
              <a:buChar char="ü"/>
            </a:pPr>
            <a:endParaRPr lang="es-ES_tradnl" sz="1700" b="1" dirty="0"/>
          </a:p>
          <a:p>
            <a:pPr indent="-342900" algn="just">
              <a:buFont typeface="Wingdings" charset="2"/>
              <a:buChar char="ü"/>
            </a:pPr>
            <a:r>
              <a:rPr lang="es-ES" sz="1700" b="1" dirty="0"/>
              <a:t>Comunicar estándares de logro o establecer objetivos.</a:t>
            </a:r>
            <a:endParaRPr lang="es-ES_tradnl" sz="1700" dirty="0"/>
          </a:p>
          <a:p>
            <a:pPr marL="800100" lvl="1" indent="-342900">
              <a:buFont typeface="Wingdings" charset="2"/>
              <a:buChar char="ü"/>
            </a:pPr>
            <a:endParaRPr lang="es-ES_tradnl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AFD72ADE6220A42B2E037B004A76FAC" ma:contentTypeVersion="4" ma:contentTypeDescription="Crear nuevo documento." ma:contentTypeScope="" ma:versionID="84df93a05216903d55a119ae1ce604fe">
  <xsd:schema xmlns:xsd="http://www.w3.org/2001/XMLSchema" xmlns:xs="http://www.w3.org/2001/XMLSchema" xmlns:p="http://schemas.microsoft.com/office/2006/metadata/properties" xmlns:ns2="bb68bd28-f2f9-4229-a0a8-a059679671a0" targetNamespace="http://schemas.microsoft.com/office/2006/metadata/properties" ma:root="true" ma:fieldsID="6e9b79988c0886c9fb720cabad3852de" ns2:_="">
    <xsd:import namespace="bb68bd28-f2f9-4229-a0a8-a05967967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8bd28-f2f9-4229-a0a8-a059679671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0D743C-1BB5-4062-A196-29C911FC6A3E}"/>
</file>

<file path=customXml/itemProps2.xml><?xml version="1.0" encoding="utf-8"?>
<ds:datastoreItem xmlns:ds="http://schemas.openxmlformats.org/officeDocument/2006/customXml" ds:itemID="{20F4C49D-A17F-4DE1-A512-C0FDC280C39C}"/>
</file>

<file path=customXml/itemProps3.xml><?xml version="1.0" encoding="utf-8"?>
<ds:datastoreItem xmlns:ds="http://schemas.openxmlformats.org/officeDocument/2006/customXml" ds:itemID="{83C7D53F-28CB-4BD9-9C2D-B211CE758D48}"/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14985</TotalTime>
  <Words>1748</Words>
  <Application>Microsoft Office PowerPoint</Application>
  <PresentationFormat>Presentación en pantalla (4:3)</PresentationFormat>
  <Paragraphs>325</Paragraphs>
  <Slides>38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50" baseType="lpstr">
      <vt:lpstr>BatangChe</vt:lpstr>
      <vt:lpstr>Arial</vt:lpstr>
      <vt:lpstr>Bradley Hand ITC</vt:lpstr>
      <vt:lpstr>Calibri</vt:lpstr>
      <vt:lpstr>Corbel</vt:lpstr>
      <vt:lpstr>Courier New</vt:lpstr>
      <vt:lpstr>Georgia</vt:lpstr>
      <vt:lpstr>Tahoma</vt:lpstr>
      <vt:lpstr>Wingdings</vt:lpstr>
      <vt:lpstr>Wingdings 2</vt:lpstr>
      <vt:lpstr>Wingdings 3</vt:lpstr>
      <vt:lpstr>Módulo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ARTE DE SER PROFESIONAL</dc:title>
  <dc:creator>Carlos</dc:creator>
  <cp:lastModifiedBy>Eugenia marin martinez</cp:lastModifiedBy>
  <cp:revision>239</cp:revision>
  <dcterms:created xsi:type="dcterms:W3CDTF">2017-09-10T21:27:17Z</dcterms:created>
  <dcterms:modified xsi:type="dcterms:W3CDTF">2022-04-27T18:14:13Z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0x0101002AFD72ADE6220A42B2E037B004A76FAC</vt:lpwstr>
  </property>
</Properties>
</file>