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21"/>
  </p:notesMasterIdLst>
  <p:sldIdLst>
    <p:sldId id="257" r:id="rId2"/>
    <p:sldId id="258" r:id="rId3"/>
    <p:sldId id="262" r:id="rId4"/>
    <p:sldId id="263" r:id="rId5"/>
    <p:sldId id="260" r:id="rId6"/>
    <p:sldId id="264" r:id="rId7"/>
    <p:sldId id="265" r:id="rId8"/>
    <p:sldId id="268" r:id="rId9"/>
    <p:sldId id="267" r:id="rId10"/>
    <p:sldId id="269" r:id="rId11"/>
    <p:sldId id="270" r:id="rId12"/>
    <p:sldId id="273" r:id="rId13"/>
    <p:sldId id="278" r:id="rId14"/>
    <p:sldId id="279" r:id="rId15"/>
    <p:sldId id="280" r:id="rId16"/>
    <p:sldId id="281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C6B4"/>
    <a:srgbClr val="255D91"/>
    <a:srgbClr val="997300"/>
    <a:srgbClr val="636363"/>
    <a:srgbClr val="9E470E"/>
    <a:srgbClr val="254478"/>
    <a:srgbClr val="70AD47"/>
    <a:srgbClr val="5B9BD5"/>
    <a:srgbClr val="FFC10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3"/>
    <p:restoredTop sz="94688"/>
  </p:normalViewPr>
  <p:slideViewPr>
    <p:cSldViewPr snapToGrid="0" snapToObjects="1" showGuides="1">
      <p:cViewPr varScale="1">
        <p:scale>
          <a:sx n="151" d="100"/>
          <a:sy n="151" d="100"/>
        </p:scale>
        <p:origin x="208" y="149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-2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AE072-F98F-FF42-BA75-0240911CC36E}" type="datetimeFigureOut">
              <a:rPr lang="es-ES" smtClean="0"/>
              <a:t>11/5/20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9C368-04A0-9849-9E34-F140B51058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58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8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94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42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19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717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10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62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794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71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85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03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47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85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49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9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67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66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97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9C368-04A0-9849-9E34-F140B51058E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7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238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789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706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61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739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506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34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1197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85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21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77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855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233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809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D291B17-9318-49DB-B28B-6E5994AE9581}" type="datetime1">
              <a:rPr lang="en-US" smtClean="0"/>
              <a:t>5/11/20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9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pdf.com/jpg_to_pdf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28" y="2313546"/>
            <a:ext cx="3606137" cy="28206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>
                <a:solidFill>
                  <a:srgbClr val="00C7B1"/>
                </a:solidFill>
              </a:rPr>
              <a:t>Pruebas</a:t>
            </a:r>
            <a:r>
              <a:rPr lang="en-US" sz="4400" dirty="0">
                <a:solidFill>
                  <a:srgbClr val="00C7B1"/>
                </a:solidFill>
              </a:rPr>
              <a:t> </a:t>
            </a:r>
            <a:r>
              <a:rPr lang="en-US" sz="4400" dirty="0" err="1">
                <a:solidFill>
                  <a:srgbClr val="00C7B1"/>
                </a:solidFill>
              </a:rPr>
              <a:t>evaluativas</a:t>
            </a:r>
            <a:r>
              <a:rPr lang="en-US" sz="4400" dirty="0">
                <a:solidFill>
                  <a:srgbClr val="00C7B1"/>
                </a:solidFill>
              </a:rPr>
              <a:t> </a:t>
            </a:r>
            <a:r>
              <a:rPr lang="en-US" sz="4400" dirty="0" err="1">
                <a:solidFill>
                  <a:srgbClr val="00C7B1"/>
                </a:solidFill>
              </a:rPr>
              <a:t>fiables</a:t>
            </a:r>
            <a:r>
              <a:rPr lang="en-US" sz="4400" dirty="0">
                <a:solidFill>
                  <a:srgbClr val="00C7B1"/>
                </a:solidFill>
              </a:rPr>
              <a:t> con </a:t>
            </a:r>
            <a:r>
              <a:rPr lang="en-US" sz="4400" dirty="0" err="1">
                <a:solidFill>
                  <a:srgbClr val="00C7B1"/>
                </a:solidFill>
              </a:rPr>
              <a:t>moodle</a:t>
            </a:r>
            <a:endParaRPr lang="en-US" sz="4400" dirty="0">
              <a:solidFill>
                <a:srgbClr val="00C7B1"/>
              </a:solidFill>
            </a:endParaRPr>
          </a:p>
        </p:txBody>
      </p:sp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858696"/>
            <a:ext cx="6268060" cy="496743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171" y="5560605"/>
            <a:ext cx="1298652" cy="8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Elementos de despiste. Distintas preguntas. Respuestas descolocadas.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5611154" y="1302929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575894" y="3378505"/>
            <a:ext cx="10762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Barajar respuestas dentro de las preguntas de opción (mayoría) (Se hace al configurar el cuestionario. Editar ajustes)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Barajar preguntas (Se hace al editar el cuestionario)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Crear cuestionarios con preguntas al azar desde el banco de preguntas.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Preguntas con distintas puntaciones. </a:t>
            </a:r>
            <a:r>
              <a:rPr lang="es-ES" sz="2600" dirty="0">
                <a:solidFill>
                  <a:srgbClr val="FF0000"/>
                </a:solidFill>
              </a:rPr>
              <a:t>Ojo, es difícil de hacer. Hay que gestionar bien el banco de preguntas.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Una pregunta en cada página. Navegación secuencial</a:t>
            </a:r>
          </a:p>
          <a:p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6838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Elementos de despiste. Distintas preguntas. Respuestas descolocadas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5611154" y="1302929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575894" y="3378505"/>
            <a:ext cx="107627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Cuando se añaden preguntas al azar desde el banco de pregunta, por defecto, estas siempre se aparecen con puntación =1.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MUY IMPORTANTE: Gestión del banco de preguntas y sus categorías.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1059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FUNDAMENTAL. Nueva perspectiva metodológica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575894" y="3378505"/>
            <a:ext cx="10762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Examen pensado para hacer con recursos al alcance la 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Integración de recursos dentro del cuestionario.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Algunas preguntas requieren pequeña investigación in situ.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Baño del recursos.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8F0FEC-E9E2-9044-808A-B77A55146FAF}"/>
              </a:ext>
            </a:extLst>
          </p:cNvPr>
          <p:cNvSpPr txBox="1"/>
          <p:nvPr/>
        </p:nvSpPr>
        <p:spPr>
          <a:xfrm>
            <a:off x="5611154" y="1302929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</p:spTree>
    <p:extLst>
      <p:ext uri="{BB962C8B-B14F-4D97-AF65-F5344CB8AC3E}">
        <p14:creationId xmlns:p14="http://schemas.microsoft.com/office/powerpoint/2010/main" val="12046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5957262" y="1297840"/>
            <a:ext cx="599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VALORACIÓN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6C07EC90-B2AD-9E4E-9C23-23D96E861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889CDE-9E89-8241-8E0F-5CCD2A7ACE50}"/>
              </a:ext>
            </a:extLst>
          </p:cNvPr>
          <p:cNvSpPr txBox="1"/>
          <p:nvPr/>
        </p:nvSpPr>
        <p:spPr>
          <a:xfrm>
            <a:off x="5843588" y="2077042"/>
            <a:ext cx="634841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Elementos de despiste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Pantalla completa sin herramientas de navegación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Navegación secuencial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Una pregunta por pantalla (o más)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Preguntas barajadas. Desordenadas para cada uno.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Preguntas al azar. Distintas para cada uno.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Estrés temporal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700" dirty="0"/>
              <a:t>Ventana temporal fija y justa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700" dirty="0"/>
              <a:t>Tiempo estresante. Cronómetro.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Aspectos didácticos programáticos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Preguntas que requieren pequeña investigación.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Preguntas con recurso incluido. Universo web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/>
              <a:t>Preguntas creativas. Explotar versatilidad de cuestionarios de </a:t>
            </a:r>
            <a:r>
              <a:rPr lang="es-ES" sz="1700" dirty="0" err="1"/>
              <a:t>moodle</a:t>
            </a:r>
            <a:endParaRPr lang="es-E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Control de </a:t>
            </a:r>
            <a:r>
              <a:rPr lang="es-ES" sz="1700" b="1" dirty="0" err="1"/>
              <a:t>IPs</a:t>
            </a:r>
            <a:endParaRPr lang="es-ES" sz="17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700" dirty="0"/>
              <a:t>Control de </a:t>
            </a:r>
            <a:r>
              <a:rPr lang="es-ES" sz="1700" dirty="0" err="1"/>
              <a:t>IPs</a:t>
            </a:r>
            <a:endParaRPr lang="es-ES" sz="1700" dirty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5" name="Imagen 1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673A738E-ED66-CE44-8422-C8400EC91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38" name="Imagen 37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E453A51-376C-B445-876E-66C8127DC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40" name="Imagen 39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F656B481-393D-6B45-83C0-A7E3E99A8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42" name="Imagen 41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78FD184E-6A7D-044E-B0EE-015C930D0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44" name="Imagen 4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32C423D2-8AF5-EC45-958C-E0B6EA39E9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46" name="Imagen 45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59379CF-E13F-1344-AB89-0D3530FCB3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48" name="Imagen 47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F0EB8FC1-25FB-4042-A137-9E9D559877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50" name="Imagen 49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7F66EAF5-C450-3242-8F5A-2FAB97D1F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52" name="Imagen 51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9C4F0E10-ACEA-5C46-B9A1-60160CE24E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16" name="Imagen 15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20E13ACA-17DD-EA46-9E02-99B97FE74E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9DDCBE5-19FF-6340-8CB3-F66378CA10C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11163" y="2877142"/>
            <a:ext cx="5308600" cy="3251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703273-14B6-7C4F-986C-A28203F052F9}"/>
              </a:ext>
            </a:extLst>
          </p:cNvPr>
          <p:cNvSpPr txBox="1"/>
          <p:nvPr/>
        </p:nvSpPr>
        <p:spPr>
          <a:xfrm>
            <a:off x="411163" y="6399217"/>
            <a:ext cx="530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3C6B4"/>
                </a:solidFill>
              </a:rPr>
              <a:t>Lo ideal es una buena combinación de todos los elementos</a:t>
            </a:r>
          </a:p>
        </p:txBody>
      </p:sp>
    </p:spTree>
    <p:extLst>
      <p:ext uri="{BB962C8B-B14F-4D97-AF65-F5344CB8AC3E}">
        <p14:creationId xmlns:p14="http://schemas.microsoft.com/office/powerpoint/2010/main" val="2351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5957262" y="1297840"/>
            <a:ext cx="599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VALORACIÓN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889CDE-9E89-8241-8E0F-5CCD2A7ACE50}"/>
              </a:ext>
            </a:extLst>
          </p:cNvPr>
          <p:cNvSpPr txBox="1"/>
          <p:nvPr/>
        </p:nvSpPr>
        <p:spPr>
          <a:xfrm>
            <a:off x="5843588" y="2077042"/>
            <a:ext cx="634841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Elementos de despiste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4472C4"/>
                </a:solidFill>
              </a:rPr>
              <a:t>Pantalla completa sin herramientas de navegación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ED7D31"/>
                </a:solidFill>
              </a:rPr>
              <a:t>Navegación secuencial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A5A5A5"/>
                </a:solidFill>
              </a:rPr>
              <a:t>Una pregunta por pantalla (o más)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70AD47"/>
                </a:solidFill>
              </a:rPr>
              <a:t>Preguntas barajadas. Desordenadas para cada uno.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254478"/>
                </a:solidFill>
              </a:rPr>
              <a:t>Preguntas al azar. Distintas para cada uno.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Estrés temporal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FFC101"/>
                </a:solidFill>
              </a:rPr>
              <a:t>Ventana temporal fija y justa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5B9BD5"/>
                </a:solidFill>
              </a:rPr>
              <a:t>Tiempo estresante. Cronómetro.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Aspectos didácticos programáticos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9E470E"/>
                </a:solidFill>
              </a:rPr>
              <a:t>Preguntas que requieren pequeña investigación.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636363"/>
                </a:solidFill>
              </a:rPr>
              <a:t>Preguntas con recurso incluido. Universo web 2.0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997300"/>
                </a:solidFill>
              </a:rPr>
              <a:t>Preguntas creativas. Explotar versatilidad de cuestionarios de </a:t>
            </a:r>
            <a:r>
              <a:rPr lang="es-ES" sz="1700" dirty="0" err="1">
                <a:solidFill>
                  <a:srgbClr val="997300"/>
                </a:solidFill>
              </a:rPr>
              <a:t>moodle</a:t>
            </a:r>
            <a:endParaRPr lang="es-ES" sz="1700" dirty="0">
              <a:solidFill>
                <a:srgbClr val="9973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b="1" dirty="0"/>
              <a:t>Control de </a:t>
            </a:r>
            <a:r>
              <a:rPr lang="es-ES" sz="1700" b="1" dirty="0" err="1"/>
              <a:t>IPs</a:t>
            </a:r>
            <a:endParaRPr lang="es-ES" sz="17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255D91"/>
                </a:solidFill>
              </a:rPr>
              <a:t>Control de </a:t>
            </a:r>
            <a:r>
              <a:rPr lang="es-ES" sz="1700" dirty="0" err="1">
                <a:solidFill>
                  <a:srgbClr val="255D91"/>
                </a:solidFill>
              </a:rPr>
              <a:t>IPs</a:t>
            </a:r>
            <a:endParaRPr lang="es-ES" sz="1700" dirty="0">
              <a:solidFill>
                <a:srgbClr val="255D9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E8E5FEF-56FA-C544-8F12-EFA40B2DD7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0400" y="2876400"/>
            <a:ext cx="5310367" cy="32570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D7D70AC-42CE-294F-B509-03DA78F9FB86}"/>
              </a:ext>
            </a:extLst>
          </p:cNvPr>
          <p:cNvSpPr txBox="1"/>
          <p:nvPr/>
        </p:nvSpPr>
        <p:spPr>
          <a:xfrm>
            <a:off x="411163" y="6399217"/>
            <a:ext cx="530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3C6B4"/>
                </a:solidFill>
              </a:rPr>
              <a:t>Lo ideal es una buena combinación de todos los elementos</a:t>
            </a:r>
          </a:p>
        </p:txBody>
      </p:sp>
    </p:spTree>
    <p:extLst>
      <p:ext uri="{BB962C8B-B14F-4D97-AF65-F5344CB8AC3E}">
        <p14:creationId xmlns:p14="http://schemas.microsoft.com/office/powerpoint/2010/main" val="12286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Control de </a:t>
            </a:r>
            <a:r>
              <a:rPr lang="es-ES" sz="2800" b="1" dirty="0" err="1">
                <a:solidFill>
                  <a:srgbClr val="00C7B1"/>
                </a:solidFill>
              </a:rPr>
              <a:t>IPs</a:t>
            </a:r>
            <a:r>
              <a:rPr lang="es-ES" sz="2800" b="1" dirty="0">
                <a:solidFill>
                  <a:srgbClr val="00C7B1"/>
                </a:solidFill>
              </a:rPr>
              <a:t>: Registros y Excel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534083" y="3098250"/>
            <a:ext cx="5556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Descargar todos los registros de la actividad en formato .</a:t>
            </a:r>
            <a:r>
              <a:rPr lang="es-ES" sz="2400" dirty="0" err="1"/>
              <a:t>xls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Abrir el archivo en Excel.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Datos&gt;Eliminar duplicados&gt;elegir columna de nombre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Seleccionar columna de </a:t>
            </a:r>
            <a:r>
              <a:rPr lang="es-ES" sz="2400" dirty="0" err="1"/>
              <a:t>IPs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Inicio&gt;Formato condicional&gt;Reglas para resaltar las celdas&gt;Valores duplicados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8F0FEC-E9E2-9044-808A-B77A55146FAF}"/>
              </a:ext>
            </a:extLst>
          </p:cNvPr>
          <p:cNvSpPr txBox="1"/>
          <p:nvPr/>
        </p:nvSpPr>
        <p:spPr>
          <a:xfrm>
            <a:off x="5611154" y="1302929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960352DF-E839-B045-ABF9-4C3AE3341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338" y="2406302"/>
            <a:ext cx="4891768" cy="41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Banco de preguntas en </a:t>
            </a:r>
            <a:r>
              <a:rPr lang="es-ES" sz="2800" b="1" dirty="0" err="1">
                <a:solidFill>
                  <a:srgbClr val="00C7B1"/>
                </a:solidFill>
              </a:rPr>
              <a:t>moodle</a:t>
            </a:r>
            <a:endParaRPr lang="es-ES" sz="2800" b="1" dirty="0">
              <a:solidFill>
                <a:srgbClr val="00C7B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6363286" y="1297840"/>
            <a:ext cx="582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UNA </a:t>
            </a:r>
            <a:r>
              <a:rPr lang="es-ES" b="1" dirty="0">
                <a:solidFill>
                  <a:srgbClr val="FF0000"/>
                </a:solidFill>
              </a:rPr>
              <a:t>TAREA</a:t>
            </a:r>
            <a:r>
              <a:rPr lang="es-ES" dirty="0"/>
              <a:t> EVALUATIVA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902964-74B3-6C41-96AF-36C0B2C0ACBF}"/>
              </a:ext>
            </a:extLst>
          </p:cNvPr>
          <p:cNvSpPr txBox="1"/>
          <p:nvPr/>
        </p:nvSpPr>
        <p:spPr>
          <a:xfrm>
            <a:off x="0" y="3145391"/>
            <a:ext cx="357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Cuestionario</a:t>
            </a:r>
          </a:p>
        </p:txBody>
      </p:sp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FC42C50-8D23-834C-BC9F-C903202CF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50" y="4515645"/>
            <a:ext cx="2892431" cy="161269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DDCCA7-B5C2-584B-AE05-252EB98EAE72}"/>
              </a:ext>
            </a:extLst>
          </p:cNvPr>
          <p:cNvSpPr txBox="1"/>
          <p:nvPr/>
        </p:nvSpPr>
        <p:spPr>
          <a:xfrm>
            <a:off x="3290801" y="3163546"/>
            <a:ext cx="357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Curso</a:t>
            </a:r>
          </a:p>
        </p:txBody>
      </p:sp>
      <p:pic>
        <p:nvPicPr>
          <p:cNvPr id="18" name="Imagen 1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7963136-F271-5F42-985F-92DEC5A20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826" y="4515643"/>
            <a:ext cx="2142876" cy="16126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ACF3A07-B082-414F-940B-29A86F467FCE}"/>
              </a:ext>
            </a:extLst>
          </p:cNvPr>
          <p:cNvSpPr txBox="1"/>
          <p:nvPr/>
        </p:nvSpPr>
        <p:spPr>
          <a:xfrm>
            <a:off x="5760197" y="3167390"/>
            <a:ext cx="357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Categoría</a:t>
            </a:r>
          </a:p>
        </p:txBody>
      </p:sp>
      <p:pic>
        <p:nvPicPr>
          <p:cNvPr id="21" name="Imagen 20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71C31E6-3A69-FD4F-B8F0-5B08DC5D8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734" y="4515643"/>
            <a:ext cx="1587986" cy="161269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894FAE7-BBD6-4642-B80C-C091544B811A}"/>
              </a:ext>
            </a:extLst>
          </p:cNvPr>
          <p:cNvSpPr txBox="1"/>
          <p:nvPr/>
        </p:nvSpPr>
        <p:spPr>
          <a:xfrm>
            <a:off x="8619067" y="3149235"/>
            <a:ext cx="357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Sistema</a:t>
            </a:r>
          </a:p>
        </p:txBody>
      </p:sp>
      <p:pic>
        <p:nvPicPr>
          <p:cNvPr id="24" name="Imagen 23" descr="Imagen que contiene captura de pantalla, computadora&#10;&#10;Descripción generada automáticamente">
            <a:extLst>
              <a:ext uri="{FF2B5EF4-FFF2-40B4-BE49-F238E27FC236}">
                <a16:creationId xmlns:a16="http://schemas.microsoft.com/office/drawing/2014/main" id="{5ED8D2B6-E13B-5741-BDD5-3CB4FDD9A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130" y="4515644"/>
            <a:ext cx="2005500" cy="16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1"/>
      <p:bldP spid="19" grpId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1FCF5244-C62C-4E27-B395-14F26DFB1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810000" y="2933946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 err="1"/>
              <a:t>Acede</a:t>
            </a:r>
            <a:r>
              <a:rPr lang="en-US" dirty="0"/>
              <a:t> al CFIE de Burgos &gt; </a:t>
            </a:r>
            <a:r>
              <a:rPr lang="en-US" dirty="0" err="1"/>
              <a:t>Curso</a:t>
            </a:r>
            <a:r>
              <a:rPr lang="en-US" dirty="0"/>
              <a:t> “</a:t>
            </a:r>
            <a:r>
              <a:rPr lang="en-US" dirty="0" err="1"/>
              <a:t>Geografía</a:t>
            </a:r>
            <a:r>
              <a:rPr lang="en-US" dirty="0"/>
              <a:t> (</a:t>
            </a:r>
            <a:r>
              <a:rPr lang="en-US" dirty="0" err="1"/>
              <a:t>Cuestionarios</a:t>
            </a:r>
            <a:r>
              <a:rPr lang="en-US" dirty="0"/>
              <a:t> y </a:t>
            </a:r>
            <a:r>
              <a:rPr lang="en-US" dirty="0" err="1"/>
              <a:t>Tareas</a:t>
            </a:r>
            <a:r>
              <a:rPr lang="en-US" dirty="0"/>
              <a:t>”) &gt; </a:t>
            </a:r>
            <a:r>
              <a:rPr lang="en-US" dirty="0" err="1"/>
              <a:t>pestaña</a:t>
            </a:r>
            <a:r>
              <a:rPr lang="en-US" dirty="0"/>
              <a:t> “REPASO” &gt; TAREA y </a:t>
            </a:r>
            <a:r>
              <a:rPr lang="en-US" dirty="0" err="1"/>
              <a:t>realizala</a:t>
            </a:r>
            <a:r>
              <a:rPr lang="en-US" dirty="0"/>
              <a:t>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/>
              <a:t>Antes de acceder a la </a:t>
            </a:r>
            <a:r>
              <a:rPr lang="en-US" dirty="0" err="1"/>
              <a:t>tarea</a:t>
            </a:r>
            <a:r>
              <a:rPr lang="en-US" dirty="0"/>
              <a:t> ten </a:t>
            </a:r>
            <a:r>
              <a:rPr lang="en-US" dirty="0" err="1"/>
              <a:t>preparadas</a:t>
            </a:r>
            <a:r>
              <a:rPr lang="en-US" dirty="0"/>
              <a:t> una de </a:t>
            </a:r>
            <a:r>
              <a:rPr lang="en-US" dirty="0" err="1"/>
              <a:t>estas</a:t>
            </a:r>
            <a:r>
              <a:rPr lang="en-US" dirty="0"/>
              <a:t> dos </a:t>
            </a:r>
            <a:r>
              <a:rPr lang="en-US" dirty="0" err="1"/>
              <a:t>cosas</a:t>
            </a:r>
            <a:r>
              <a:rPr lang="en-US" dirty="0"/>
              <a:t>.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 err="1">
                <a:solidFill>
                  <a:srgbClr val="92D050"/>
                </a:solidFill>
              </a:rPr>
              <a:t>Telefóno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móvil</a:t>
            </a:r>
            <a:r>
              <a:rPr lang="en-US" dirty="0">
                <a:solidFill>
                  <a:srgbClr val="92D050"/>
                </a:solidFill>
              </a:rPr>
              <a:t> con una </a:t>
            </a:r>
            <a:r>
              <a:rPr lang="en-US" dirty="0" err="1">
                <a:solidFill>
                  <a:srgbClr val="92D050"/>
                </a:solidFill>
              </a:rPr>
              <a:t>aplicación</a:t>
            </a:r>
            <a:r>
              <a:rPr lang="en-US" dirty="0">
                <a:solidFill>
                  <a:srgbClr val="92D050"/>
                </a:solidFill>
              </a:rPr>
              <a:t> de </a:t>
            </a:r>
            <a:r>
              <a:rPr lang="en-US" dirty="0" err="1">
                <a:solidFill>
                  <a:srgbClr val="92D050"/>
                </a:solidFill>
              </a:rPr>
              <a:t>escáner</a:t>
            </a:r>
            <a:endParaRPr lang="en-US" dirty="0">
              <a:solidFill>
                <a:srgbClr val="92D05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 err="1">
                <a:solidFill>
                  <a:srgbClr val="92D050"/>
                </a:solidFill>
              </a:rPr>
              <a:t>Navegador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en</a:t>
            </a:r>
            <a:r>
              <a:rPr lang="en-US" dirty="0">
                <a:solidFill>
                  <a:srgbClr val="92D050"/>
                </a:solidFill>
              </a:rPr>
              <a:t> la </a:t>
            </a:r>
            <a:r>
              <a:rPr lang="en-US" dirty="0" err="1">
                <a:solidFill>
                  <a:srgbClr val="92D050"/>
                </a:solidFill>
              </a:rPr>
              <a:t>dirección</a:t>
            </a:r>
            <a:r>
              <a:rPr lang="en-US" dirty="0">
                <a:solidFill>
                  <a:srgbClr val="92D050"/>
                </a:solidFill>
              </a:rPr>
              <a:t> web de un gestor de .pdfs (</a:t>
            </a:r>
            <a:r>
              <a:rPr lang="en-US" dirty="0" err="1">
                <a:solidFill>
                  <a:srgbClr val="92D050"/>
                </a:solidFill>
              </a:rPr>
              <a:t>conversión</a:t>
            </a:r>
            <a:r>
              <a:rPr lang="en-US" dirty="0">
                <a:solidFill>
                  <a:srgbClr val="92D050"/>
                </a:solidFill>
              </a:rPr>
              <a:t> de .jpg a .pdf y </a:t>
            </a:r>
            <a:r>
              <a:rPr lang="en-US" dirty="0" err="1">
                <a:solidFill>
                  <a:srgbClr val="92D050"/>
                </a:solidFill>
              </a:rPr>
              <a:t>junión</a:t>
            </a:r>
            <a:r>
              <a:rPr lang="en-US" dirty="0">
                <a:solidFill>
                  <a:srgbClr val="92D050"/>
                </a:solidFill>
              </a:rPr>
              <a:t> de .pdfs). </a:t>
            </a:r>
            <a:r>
              <a:rPr lang="es-ES" dirty="0">
                <a:hlinkClick r:id="rId3"/>
              </a:rPr>
              <a:t>https://www.ilovepdf.com/jpg_to_pdf</a:t>
            </a:r>
            <a:r>
              <a:rPr lang="es-ES" dirty="0"/>
              <a:t> https://</a:t>
            </a:r>
            <a:r>
              <a:rPr lang="es-ES" dirty="0" err="1"/>
              <a:t>www.ilovepdf.com</a:t>
            </a:r>
            <a:r>
              <a:rPr lang="es-ES" dirty="0"/>
              <a:t>/</a:t>
            </a:r>
            <a:r>
              <a:rPr lang="es-ES" dirty="0" err="1"/>
              <a:t>merge_pdf</a:t>
            </a:r>
            <a:endParaRPr lang="es-ES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1" dirty="0">
                <a:solidFill>
                  <a:srgbClr val="FF0000"/>
                </a:solidFill>
              </a:rPr>
              <a:t>RETO</a:t>
            </a:r>
            <a:r>
              <a:rPr lang="en-US" dirty="0"/>
              <a:t>: </a:t>
            </a:r>
            <a:r>
              <a:rPr lang="en-US" dirty="0" err="1"/>
              <a:t>Intenta</a:t>
            </a:r>
            <a:r>
              <a:rPr lang="en-US" dirty="0"/>
              <a:t> </a:t>
            </a:r>
            <a:r>
              <a:rPr lang="en-US" dirty="0" err="1"/>
              <a:t>copiar</a:t>
            </a:r>
            <a:r>
              <a:rPr lang="en-US" dirty="0"/>
              <a:t> de los </a:t>
            </a:r>
            <a:r>
              <a:rPr lang="en-US" dirty="0" err="1"/>
              <a:t>compañeros</a:t>
            </a:r>
            <a:r>
              <a:rPr lang="en-US" dirty="0"/>
              <a:t> y de los </a:t>
            </a:r>
            <a:r>
              <a:rPr lang="en-US" dirty="0" err="1"/>
              <a:t>recursos</a:t>
            </a:r>
            <a:r>
              <a:rPr lang="en-US" dirty="0"/>
              <a:t> que </a:t>
            </a:r>
            <a:r>
              <a:rPr lang="en-US" dirty="0" err="1"/>
              <a:t>tengas</a:t>
            </a:r>
            <a:r>
              <a:rPr lang="en-US" dirty="0"/>
              <a:t> a mano.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/>
          </a:p>
        </p:txBody>
      </p:sp>
      <p:pic>
        <p:nvPicPr>
          <p:cNvPr id="5" name="Imagen 4" descr="Imagen que contiene señal&#10;&#10;Descripción generada automáticamente">
            <a:extLst>
              <a:ext uri="{FF2B5EF4-FFF2-40B4-BE49-F238E27FC236}">
                <a16:creationId xmlns:a16="http://schemas.microsoft.com/office/drawing/2014/main" id="{D7EE7F18-DD4C-2B4E-9348-520A06746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372" y="3901308"/>
            <a:ext cx="2752496" cy="26648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rgbClr val="00C7B1"/>
                </a:solidFill>
              </a:rPr>
              <a:t>Realización de una Tarea</a:t>
            </a:r>
            <a:endParaRPr lang="es-ES" sz="2800" b="1">
              <a:solidFill>
                <a:srgbClr val="00C7B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6363286" y="1297840"/>
            <a:ext cx="582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/>
              <a:t>CONFIGURACIÓN DE UNA </a:t>
            </a:r>
            <a:r>
              <a:rPr lang="es-ES" b="1" dirty="0">
                <a:solidFill>
                  <a:srgbClr val="FF0000"/>
                </a:solidFill>
              </a:rPr>
              <a:t>TAREA</a:t>
            </a:r>
            <a:r>
              <a:rPr lang="es-ES" dirty="0"/>
              <a:t> EVALUATIVA</a:t>
            </a:r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177FF8-9630-5A42-9E84-178B9FCBC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372" y="2273406"/>
            <a:ext cx="2752496" cy="137624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60E7DF6-F6EB-8B4E-BD44-E0695A03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15" name="Imagen 14" descr="Imagen que contiene puente&#10;&#10;Descripción generada automáticamente">
            <a:extLst>
              <a:ext uri="{FF2B5EF4-FFF2-40B4-BE49-F238E27FC236}">
                <a16:creationId xmlns:a16="http://schemas.microsoft.com/office/drawing/2014/main" id="{314E8C71-2D0A-C04E-891A-11C5D5480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8" name="Imagen 1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6E64CE1-53C6-FB48-8B7A-2400D5F72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NO ME  BASTA CON LOS CUESTIONARIOS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6363286" y="1297840"/>
            <a:ext cx="582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UNA </a:t>
            </a:r>
            <a:r>
              <a:rPr lang="es-ES" b="1" dirty="0">
                <a:solidFill>
                  <a:srgbClr val="FF0000"/>
                </a:solidFill>
              </a:rPr>
              <a:t>TAREA</a:t>
            </a:r>
            <a:r>
              <a:rPr lang="es-ES" dirty="0"/>
              <a:t> EVALUATIVA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575894" y="3378505"/>
            <a:ext cx="10762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No puedo integrar en un cuestionario todo lo que yo pediría en un examen (o más)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Lenguajes científicos. Es necesaria prueba escrita.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Algunas preguntas requieren pequeña investigación in situ.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5623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Cómo utilizar tarea para </a:t>
            </a:r>
            <a:r>
              <a:rPr lang="es-ES" sz="2800" b="1" dirty="0" err="1">
                <a:solidFill>
                  <a:srgbClr val="00C7B1"/>
                </a:solidFill>
              </a:rPr>
              <a:t>fiabilizar</a:t>
            </a:r>
            <a:r>
              <a:rPr lang="es-ES" sz="2800" b="1" dirty="0">
                <a:solidFill>
                  <a:srgbClr val="00C7B1"/>
                </a:solidFill>
              </a:rPr>
              <a:t> pruebas.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6363286" y="1297840"/>
            <a:ext cx="582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UNA </a:t>
            </a:r>
            <a:r>
              <a:rPr lang="es-ES" b="1" dirty="0">
                <a:solidFill>
                  <a:srgbClr val="FF0000"/>
                </a:solidFill>
              </a:rPr>
              <a:t>TAREA</a:t>
            </a:r>
            <a:r>
              <a:rPr lang="es-ES" dirty="0"/>
              <a:t> EVALUATIVA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575894" y="3075997"/>
            <a:ext cx="10762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Para pruebas analógicas y 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Estrés temporal.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Distintas tareas para cada grupo de personas o para cada persona que haya cumplido determinadas condiciones. Cada usuario solo ve o accede a la suya. RESTRICCIONES DE ACCESO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Unas tareas vinculadas a la realización de otras. RESTRICCIONES DE ACCESO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Cada tarea puede ser una pregunta de un examen.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Se puede simultanear con video vigilancia.</a:t>
            </a:r>
          </a:p>
          <a:p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1446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Problemas técnicos. Conectividad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684316-8D37-3944-AA2F-E7CDDE20AD14}"/>
              </a:ext>
            </a:extLst>
          </p:cNvPr>
          <p:cNvSpPr txBox="1"/>
          <p:nvPr/>
        </p:nvSpPr>
        <p:spPr>
          <a:xfrm>
            <a:off x="575894" y="3059668"/>
            <a:ext cx="107627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600" b="1" dirty="0"/>
              <a:t>Garantizar la conectividad de todo el alumnado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600" dirty="0"/>
              <a:t>Difícil para el profesorado. La </a:t>
            </a:r>
            <a:r>
              <a:rPr lang="es-ES" sz="2600" dirty="0" err="1"/>
              <a:t>JCyL</a:t>
            </a:r>
            <a:r>
              <a:rPr lang="es-ES" sz="2600" dirty="0"/>
              <a:t> ha puesto remedio ofreciendo dispositivos de datos móviles. Los alumnos no deberían tener excusa.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600" dirty="0"/>
              <a:t>Testar previamente si todo el alumnado puede acceder.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Cuestionario de prueba previo al examen, abierto  y fácil, premiado con una pequeña puntuación.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ES" sz="2600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8862310" y="12593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2188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Problemas técnicos. Equipos alumnado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684316-8D37-3944-AA2F-E7CDDE20AD14}"/>
              </a:ext>
            </a:extLst>
          </p:cNvPr>
          <p:cNvSpPr txBox="1"/>
          <p:nvPr/>
        </p:nvSpPr>
        <p:spPr>
          <a:xfrm>
            <a:off x="575894" y="3059668"/>
            <a:ext cx="10762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600" b="1" dirty="0"/>
              <a:t>Garantizar la idoneidad y buen funcionamiento de los equipos propios de los alumnos.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600" dirty="0"/>
              <a:t>Difícil para el profesorado. Posibles soluciones: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Testar previamente qué alumnado dispone de equipos idóneos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Cuestionario de prueba previo al examen, abierto  y fácil, premiado con una pequeña puntuación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Recomendación de navegador: Firefox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Se puede acceder al curso Moodle desde apps móviles.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8862310" y="12593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159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Problemas técnicos: que todo funciones el día de la prueba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684316-8D37-3944-AA2F-E7CDDE20AD14}"/>
              </a:ext>
            </a:extLst>
          </p:cNvPr>
          <p:cNvSpPr txBox="1"/>
          <p:nvPr/>
        </p:nvSpPr>
        <p:spPr>
          <a:xfrm>
            <a:off x="575894" y="3059668"/>
            <a:ext cx="107627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Difícil de saber y gestionar para el profesorado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Difícil que se produzcan fallos masivos (excepto en plataforma).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Dispositivos móviles más fiables: Aplicaciones estables y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Posible solución.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Buscar la complicidad de los padres.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Plan B no comunicado previamente (</a:t>
            </a:r>
            <a:r>
              <a:rPr lang="es-ES" sz="2600" dirty="0" err="1">
                <a:solidFill>
                  <a:srgbClr val="92D050"/>
                </a:solidFill>
              </a:rPr>
              <a:t>trabjo</a:t>
            </a:r>
            <a:r>
              <a:rPr lang="es-ES" sz="2600" dirty="0">
                <a:solidFill>
                  <a:srgbClr val="92D050"/>
                </a:solidFill>
              </a:rPr>
              <a:t>, otro </a:t>
            </a:r>
            <a:r>
              <a:rPr lang="es-ES" sz="2600" dirty="0" err="1">
                <a:solidFill>
                  <a:srgbClr val="92D050"/>
                </a:solidFill>
              </a:rPr>
              <a:t>custionario</a:t>
            </a:r>
            <a:r>
              <a:rPr lang="es-ES" sz="2600" dirty="0">
                <a:solidFill>
                  <a:srgbClr val="92D050"/>
                </a:solidFill>
              </a:rPr>
              <a:t>, etc.).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8862310" y="12593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12549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Problemas técnicos: comunicación, matrícula y datos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684316-8D37-3944-AA2F-E7CDDE20AD14}"/>
              </a:ext>
            </a:extLst>
          </p:cNvPr>
          <p:cNvSpPr txBox="1"/>
          <p:nvPr/>
        </p:nvSpPr>
        <p:spPr>
          <a:xfrm>
            <a:off x="575894" y="3059668"/>
            <a:ext cx="10762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Uno de los mayores problemas usando aplicaciones y plataformas no corporativas.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Resuelto por el sistema de cuentas corporativas de la  </a:t>
            </a:r>
            <a:r>
              <a:rPr lang="es-ES" sz="2600" dirty="0" err="1"/>
              <a:t>Educacyl</a:t>
            </a:r>
            <a:endParaRPr lang="es-E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Todos los alumnos tienen una dirección de correo electrónico Los datos de usuario de esta cuenta constituyen su identidad para varias formas de comunicación con herramientas de Office 365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Y también son claves de acceso a la plataforma Moodle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Todo dentro de un mismo ecosistema.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8862310" y="12593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4565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Problemas legales: negativa a trabajar a través de internet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684316-8D37-3944-AA2F-E7CDDE20AD14}"/>
              </a:ext>
            </a:extLst>
          </p:cNvPr>
          <p:cNvSpPr txBox="1"/>
          <p:nvPr/>
        </p:nvSpPr>
        <p:spPr>
          <a:xfrm>
            <a:off x="575894" y="3059668"/>
            <a:ext cx="107627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¿La instrucción de la Junta de Castilla y León obliga?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¿Se están controlando las faltas?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¿Qué hacer si un alumno no accede bajo ningún concepto?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8862310" y="12593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179718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Problemas didácticos: Evaluación vs calificación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684316-8D37-3944-AA2F-E7CDDE20AD14}"/>
              </a:ext>
            </a:extLst>
          </p:cNvPr>
          <p:cNvSpPr txBox="1"/>
          <p:nvPr/>
        </p:nvSpPr>
        <p:spPr>
          <a:xfrm>
            <a:off x="575894" y="3059668"/>
            <a:ext cx="107627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Eterno debate del sentido de la evaluación continua frente a la </a:t>
            </a:r>
            <a:r>
              <a:rPr lang="es-ES" sz="2600" dirty="0" err="1"/>
              <a:t>sumativa</a:t>
            </a:r>
            <a:r>
              <a:rPr lang="es-ES" sz="2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No debe fiarse la todo a la calificación de pruebas tipo 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La recomendación de las pruebas online en contextos de enseñanza presencial es que sean pruebas para subir nota.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Ofrecer puntuaciones por encima del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CAMBIO METODOLÓGICO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8862310" y="125935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ASPECTOS GENERALES</a:t>
            </a:r>
          </a:p>
        </p:txBody>
      </p:sp>
    </p:spTree>
    <p:extLst>
      <p:ext uri="{BB962C8B-B14F-4D97-AF65-F5344CB8AC3E}">
        <p14:creationId xmlns:p14="http://schemas.microsoft.com/office/powerpoint/2010/main" val="7366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Programación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5611154" y="1302929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0937C0-7DBA-7542-AEE1-755545E42525}"/>
              </a:ext>
            </a:extLst>
          </p:cNvPr>
          <p:cNvSpPr txBox="1"/>
          <p:nvPr/>
        </p:nvSpPr>
        <p:spPr>
          <a:xfrm>
            <a:off x="575894" y="2821577"/>
            <a:ext cx="107627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Dar por supuesto que van a copiar.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Cambio metodológico: Web 2.0, recurso en examen,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Lograr un “baño de recursos”.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/>
              <a:t>Examen tipo “con apuntes”.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Preguntas de aplicación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Preguntas con recurso incluido.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C00000"/>
                </a:solidFill>
              </a:rPr>
              <a:t>Preguntas de desarrollo que no coincidan con epígrafes o apartados de los apuntes.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/>
              <a:t>Examen tipo test. </a:t>
            </a:r>
            <a:r>
              <a:rPr lang="es-ES" dirty="0" err="1"/>
              <a:t>Autocorregible</a:t>
            </a:r>
            <a:r>
              <a:rPr lang="es-ES" dirty="0"/>
              <a:t>. Muchas posibilidades</a:t>
            </a:r>
            <a:r>
              <a:rPr lang="es-ES" sz="2600" dirty="0"/>
              <a:t>. HACER VARIOS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 dirty="0"/>
              <a:t>Sin preguntas tipo ”Ensayo”. Estas en cuestionario distinto. </a:t>
            </a:r>
          </a:p>
          <a:p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6892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objeto, blanco, reloj, negro&#10;&#10;Descripción generada automáticamente">
            <a:extLst>
              <a:ext uri="{FF2B5EF4-FFF2-40B4-BE49-F238E27FC236}">
                <a16:creationId xmlns:a16="http://schemas.microsoft.com/office/drawing/2014/main" id="{E20D424D-0F89-A846-B59D-81AEBBDF1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63" y="3286529"/>
            <a:ext cx="3158348" cy="3150123"/>
          </a:xfrm>
          <a:prstGeom prst="rect">
            <a:avLst/>
          </a:prstGeom>
        </p:spPr>
      </p:pic>
      <p:pic>
        <p:nvPicPr>
          <p:cNvPr id="7" name="Imagen 6" descr="Imagen que contiene objeto, raqueta, sostener, reloj&#10;&#10;Descripción generada automáticamente">
            <a:extLst>
              <a:ext uri="{FF2B5EF4-FFF2-40B4-BE49-F238E27FC236}">
                <a16:creationId xmlns:a16="http://schemas.microsoft.com/office/drawing/2014/main" id="{C8757B3A-794D-E94A-A2BA-AA566DAF2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319" y="3287429"/>
            <a:ext cx="3157200" cy="3157200"/>
          </a:xfrm>
          <a:prstGeom prst="rect">
            <a:avLst/>
          </a:prstGeom>
        </p:spPr>
      </p:pic>
      <p:pic>
        <p:nvPicPr>
          <p:cNvPr id="10" name="Imagen 9" descr="Imagen que contiene objeto, reloj, sostener, blanco&#10;&#10;Descripción generada automáticamente">
            <a:extLst>
              <a:ext uri="{FF2B5EF4-FFF2-40B4-BE49-F238E27FC236}">
                <a16:creationId xmlns:a16="http://schemas.microsoft.com/office/drawing/2014/main" id="{1D2BAE49-9D45-4B44-AF9D-967AC7574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432" y="3284612"/>
            <a:ext cx="3157200" cy="3148957"/>
          </a:xfrm>
          <a:prstGeom prst="rect">
            <a:avLst/>
          </a:prstGeom>
        </p:spPr>
      </p:pic>
      <p:pic>
        <p:nvPicPr>
          <p:cNvPr id="13" name="Imagen 12" descr="Imagen que contiene objeto, reloj, sostener, blanco&#10;&#10;Descripción generada automáticamente">
            <a:extLst>
              <a:ext uri="{FF2B5EF4-FFF2-40B4-BE49-F238E27FC236}">
                <a16:creationId xmlns:a16="http://schemas.microsoft.com/office/drawing/2014/main" id="{FA28F8E1-DD58-7741-A9DD-71CBE7DED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135" y="3289680"/>
            <a:ext cx="3157200" cy="31489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12DA54-EB83-304F-B9E8-7D9D1F7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08310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/>
              <a:t>Pruebas evaluativas fiables con </a:t>
            </a:r>
            <a:r>
              <a:rPr lang="es-ES" sz="3200" dirty="0" err="1"/>
              <a:t>moodle</a:t>
            </a:r>
            <a:endParaRPr lang="es-ES" sz="3200" dirty="0"/>
          </a:p>
        </p:txBody>
      </p:sp>
      <p:pic>
        <p:nvPicPr>
          <p:cNvPr id="9" name="Imagen 8" descr="Imagen que contiene puente&#10;&#10;Descripción generada automáticamente">
            <a:extLst>
              <a:ext uri="{FF2B5EF4-FFF2-40B4-BE49-F238E27FC236}">
                <a16:creationId xmlns:a16="http://schemas.microsoft.com/office/drawing/2014/main" id="{1EC49AF6-5BCE-144B-985B-5D6022375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59" y="285120"/>
            <a:ext cx="1298652" cy="889076"/>
          </a:xfrm>
          <a:prstGeom prst="rect">
            <a:avLst/>
          </a:prstGeom>
        </p:spPr>
      </p:pic>
      <p:pic>
        <p:nvPicPr>
          <p:cNvPr id="12" name="Imagen 11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B389FC6-0ABE-E441-9175-607E6676F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357" y="439274"/>
            <a:ext cx="1123044" cy="8890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C76F33-70FD-9443-83CC-F72D21911436}"/>
              </a:ext>
            </a:extLst>
          </p:cNvPr>
          <p:cNvSpPr txBox="1"/>
          <p:nvPr/>
        </p:nvSpPr>
        <p:spPr>
          <a:xfrm>
            <a:off x="575894" y="2298357"/>
            <a:ext cx="107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7B1"/>
                </a:solidFill>
              </a:rPr>
              <a:t>Estrés temporal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5684316-8D37-3944-AA2F-E7CDDE20AD14}"/>
              </a:ext>
            </a:extLst>
          </p:cNvPr>
          <p:cNvSpPr txBox="1"/>
          <p:nvPr/>
        </p:nvSpPr>
        <p:spPr>
          <a:xfrm>
            <a:off x="575894" y="3415041"/>
            <a:ext cx="49320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Fecha y tiempo de acceso a la prueba fijo y justo.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92D050"/>
                </a:solidFill>
              </a:rPr>
              <a:t>Tiempo estresante de realización</a:t>
            </a:r>
          </a:p>
          <a:p>
            <a:endParaRPr lang="es-ES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DD4118-85B1-BA41-AFF5-5DFB71EEBC02}"/>
              </a:ext>
            </a:extLst>
          </p:cNvPr>
          <p:cNvSpPr txBox="1"/>
          <p:nvPr/>
        </p:nvSpPr>
        <p:spPr>
          <a:xfrm>
            <a:off x="5611154" y="1302929"/>
            <a:ext cx="688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DE UN </a:t>
            </a:r>
            <a:r>
              <a:rPr lang="es-ES" b="1" dirty="0">
                <a:solidFill>
                  <a:srgbClr val="FF0000"/>
                </a:solidFill>
              </a:rPr>
              <a:t>CUESTIONARIO</a:t>
            </a:r>
            <a:r>
              <a:rPr lang="es-ES" dirty="0"/>
              <a:t> EVALUATIVO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D6DDC-E1EF-1146-B45C-109378E0E0B8}"/>
              </a:ext>
            </a:extLst>
          </p:cNvPr>
          <p:cNvSpPr txBox="1"/>
          <p:nvPr/>
        </p:nvSpPr>
        <p:spPr>
          <a:xfrm>
            <a:off x="14845553" y="-1290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B26CC0-A015-2248-8ED9-AE857E6B5FEA}"/>
              </a:ext>
            </a:extLst>
          </p:cNvPr>
          <p:cNvSpPr txBox="1"/>
          <p:nvPr/>
        </p:nvSpPr>
        <p:spPr>
          <a:xfrm>
            <a:off x="5697447" y="3279452"/>
            <a:ext cx="188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92D050"/>
                </a:solidFill>
              </a:rPr>
              <a:t>Tiempo de acceso: </a:t>
            </a:r>
            <a:r>
              <a:rPr lang="es-ES" sz="1400" b="1" dirty="0">
                <a:solidFill>
                  <a:srgbClr val="92D050"/>
                </a:solidFill>
              </a:rPr>
              <a:t>35 minutos </a:t>
            </a:r>
            <a:r>
              <a:rPr lang="es-ES" sz="1400" dirty="0">
                <a:solidFill>
                  <a:srgbClr val="92D050"/>
                </a:solidFill>
              </a:rPr>
              <a:t>el día 8 de mayo de 2020 a las 18:00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13555C-6A2C-B449-812E-ECA2A3A6BD63}"/>
              </a:ext>
            </a:extLst>
          </p:cNvPr>
          <p:cNvSpPr txBox="1"/>
          <p:nvPr/>
        </p:nvSpPr>
        <p:spPr>
          <a:xfrm>
            <a:off x="10284310" y="5666628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82C41"/>
                </a:solidFill>
              </a:rPr>
              <a:t>Tiempo de realización: 25 minutos</a:t>
            </a:r>
          </a:p>
        </p:txBody>
      </p:sp>
      <p:pic>
        <p:nvPicPr>
          <p:cNvPr id="6" name="Imagen 5" descr="Imagen que contiene objeto, reloj, blanco&#10;&#10;Descripción generada automáticamente">
            <a:extLst>
              <a:ext uri="{FF2B5EF4-FFF2-40B4-BE49-F238E27FC236}">
                <a16:creationId xmlns:a16="http://schemas.microsoft.com/office/drawing/2014/main" id="{FFAB2920-F0C5-1344-A42C-9363654B49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274" y="3295326"/>
            <a:ext cx="3157200" cy="3157200"/>
          </a:xfrm>
          <a:prstGeom prst="rect">
            <a:avLst/>
          </a:prstGeom>
        </p:spPr>
      </p:pic>
      <p:pic>
        <p:nvPicPr>
          <p:cNvPr id="11" name="Imagen 10" descr="Imagen que contiene objeto, reloj, blanco, grande&#10;&#10;Descripción generada automáticamente">
            <a:extLst>
              <a:ext uri="{FF2B5EF4-FFF2-40B4-BE49-F238E27FC236}">
                <a16:creationId xmlns:a16="http://schemas.microsoft.com/office/drawing/2014/main" id="{BB7C4FFE-144B-994A-991F-A495FA3A75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6239" y="3295326"/>
            <a:ext cx="3157200" cy="3165509"/>
          </a:xfrm>
          <a:prstGeom prst="rect">
            <a:avLst/>
          </a:prstGeom>
        </p:spPr>
      </p:pic>
      <p:pic>
        <p:nvPicPr>
          <p:cNvPr id="20" name="Imagen 19" descr="Imagen que contiene objeto, reloj, blanco, grande&#10;&#10;Descripción generada automáticamente">
            <a:extLst>
              <a:ext uri="{FF2B5EF4-FFF2-40B4-BE49-F238E27FC236}">
                <a16:creationId xmlns:a16="http://schemas.microsoft.com/office/drawing/2014/main" id="{A8E122FB-B4E3-5748-A4D2-BE6C72A583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0624" y="3293445"/>
            <a:ext cx="3157200" cy="316548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7F34C59-5409-F242-8706-4044DFE18AE8}"/>
              </a:ext>
            </a:extLst>
          </p:cNvPr>
          <p:cNvSpPr txBox="1"/>
          <p:nvPr/>
        </p:nvSpPr>
        <p:spPr>
          <a:xfrm>
            <a:off x="9644631" y="2165036"/>
            <a:ext cx="247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Tiempo previsto de realización REAL del cuestionario: 30 minutos</a:t>
            </a:r>
          </a:p>
        </p:txBody>
      </p:sp>
    </p:spTree>
    <p:extLst>
      <p:ext uri="{BB962C8B-B14F-4D97-AF65-F5344CB8AC3E}">
        <p14:creationId xmlns:p14="http://schemas.microsoft.com/office/powerpoint/2010/main" val="40818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1309</Words>
  <Application>Microsoft Macintosh PowerPoint</Application>
  <PresentationFormat>Panorámica</PresentationFormat>
  <Paragraphs>190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2</vt:lpstr>
      <vt:lpstr>Citable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  <vt:lpstr>Pruebas evaluativas fiables con moodle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Pruebas evaluativas fiables con moodle</dc:title>
  <dc:creator>Sociales CFIE Burgos</dc:creator>
  <cp:lastModifiedBy>Sociales CFIE Burgos</cp:lastModifiedBy>
  <cp:revision>41</cp:revision>
  <dcterms:created xsi:type="dcterms:W3CDTF">2020-05-08T15:01:50Z</dcterms:created>
  <dcterms:modified xsi:type="dcterms:W3CDTF">2020-05-11T19:26:56Z</dcterms:modified>
</cp:coreProperties>
</file>