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diagrams/data1.xml" ContentType="application/vnd.openxmlformats-officedocument.drawingml.diagramData+xml"/>
  <Override PartName="/ppt/diagrams/data3.xml" ContentType="application/vnd.openxmlformats-officedocument.drawingml.diagramData+xml"/>
  <Override PartName="/ppt/diagrams/data4.xml" ContentType="application/vnd.openxmlformats-officedocument.drawingml.diagramData+xml"/>
  <Override PartName="/ppt/diagrams/data5.xml" ContentType="application/vnd.openxmlformats-officedocument.drawingml.diagramData+xml"/>
  <Override PartName="/ppt/diagrams/data6.xml" ContentType="application/vnd.openxmlformats-officedocument.drawingml.diagramData+xml"/>
  <Override PartName="/ppt/diagrams/data7.xml" ContentType="application/vnd.openxmlformats-officedocument.drawingml.diagramData+xml"/>
  <Override PartName="/ppt/diagrams/data8.xml" ContentType="application/vnd.openxmlformats-officedocument.drawingml.diagramData+xml"/>
  <Override PartName="/ppt/diagrams/data2.xml" ContentType="application/vnd.openxmlformats-officedocument.drawingml.diagramData+xml"/>
  <Override PartName="/ppt/presentation.xml" ContentType="application/vnd.openxmlformats-officedocument.presentationml.presentation.main+xml"/>
  <Override PartName="/ppt/slides/slide24.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25.xml" ContentType="application/vnd.openxmlformats-officedocument.presentationml.slide+xml"/>
  <Override PartName="/ppt/slides/slide7.xml" ContentType="application/vnd.openxmlformats-officedocument.presentationml.slide+xml"/>
  <Override PartName="/ppt/slides/slide5.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0.xml" ContentType="application/vnd.openxmlformats-officedocument.presentationml.slide+xml"/>
  <Override PartName="/ppt/slides/slide29.xml" ContentType="application/vnd.openxmlformats-officedocument.presentationml.slide+xml"/>
  <Override PartName="/ppt/slides/slide28.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6.xml" ContentType="application/vnd.openxmlformats-officedocument.presentationml.slide+xml"/>
  <Override PartName="/ppt/slides/slide2.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1.xml" ContentType="application/vnd.openxmlformats-officedocument.presentationml.slide+xml"/>
  <Override PartName="/ppt/slideLayouts/slideLayout7.xml" ContentType="application/vnd.openxmlformats-officedocument.presentationml.slideLayout+xml"/>
  <Override PartName="/ppt/slideMasters/slideMaster1.xml" ContentType="application/vnd.openxmlformats-officedocument.presentationml.slideMaster+xml"/>
  <Override PartName="/ppt/slideLayouts/slideLayout9.xml" ContentType="application/vnd.openxmlformats-officedocument.presentationml.slideLayout+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5.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6.xml" ContentType="application/vnd.openxmlformats-officedocument.presentationml.slideLayout+xml"/>
  <Override PartName="/ppt/slideLayouts/slideLayout11.xml" ContentType="application/vnd.openxmlformats-officedocument.presentationml.slideLayout+xml"/>
  <Override PartName="/ppt/diagrams/colors1.xml" ContentType="application/vnd.openxmlformats-officedocument.drawingml.diagramColors+xml"/>
  <Override PartName="/ppt/diagrams/colors3.xml" ContentType="application/vnd.openxmlformats-officedocument.drawingml.diagramColors+xml"/>
  <Override PartName="/ppt/diagrams/quickStyle3.xml" ContentType="application/vnd.openxmlformats-officedocument.drawingml.diagramStyle+xml"/>
  <Override PartName="/ppt/diagrams/layout4.xml" ContentType="application/vnd.openxmlformats-officedocument.drawingml.diagramLayout+xml"/>
  <Override PartName="/ppt/diagrams/quickStyle4.xml" ContentType="application/vnd.openxmlformats-officedocument.drawingml.diagramStyle+xml"/>
  <Override PartName="/ppt/diagrams/drawing3.xml" ContentType="application/vnd.ms-office.drawingml.diagramDrawing+xml"/>
  <Override PartName="/ppt/diagrams/layout3.xml" ContentType="application/vnd.openxmlformats-officedocument.drawingml.diagramLayout+xml"/>
  <Override PartName="/ppt/diagrams/drawing2.xml" ContentType="application/vnd.ms-office.drawingml.diagramDrawing+xml"/>
  <Override PartName="/ppt/diagrams/drawing1.xml" ContentType="application/vnd.ms-office.drawingml.diagramDrawing+xml"/>
  <Override PartName="/ppt/diagrams/layout1.xml" ContentType="application/vnd.openxmlformats-officedocument.drawingml.diagramLayout+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quickStyle1.xml" ContentType="application/vnd.openxmlformats-officedocument.drawingml.diagramStyle+xml"/>
  <Override PartName="/ppt/diagrams/drawing4.xml" ContentType="application/vnd.ms-office.drawingml.diagramDrawing+xml"/>
  <Override PartName="/ppt/diagrams/layout5.xml" ContentType="application/vnd.openxmlformats-officedocument.drawingml.diagramLayout+xml"/>
  <Override PartName="/ppt/diagrams/colors7.xml" ContentType="application/vnd.openxmlformats-officedocument.drawingml.diagramColors+xml"/>
  <Override PartName="/ppt/diagrams/drawing7.xml" ContentType="application/vnd.ms-office.drawingml.diagramDrawing+xml"/>
  <Override PartName="/ppt/theme/theme1.xml" ContentType="application/vnd.openxmlformats-officedocument.theme+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colors4.xml" ContentType="application/vnd.openxmlformats-officedocument.drawingml.diagramColors+xml"/>
  <Override PartName="/ppt/diagrams/quickStyle7.xml" ContentType="application/vnd.openxmlformats-officedocument.drawingml.diagramStyle+xml"/>
  <Override PartName="/ppt/diagrams/quickStyle5.xml" ContentType="application/vnd.openxmlformats-officedocument.drawingml.diagramStyle+xml"/>
  <Override PartName="/ppt/diagrams/colors5.xml" ContentType="application/vnd.openxmlformats-officedocument.drawingml.diagramColors+xml"/>
  <Override PartName="/ppt/diagrams/layout7.xml" ContentType="application/vnd.openxmlformats-officedocument.drawingml.diagramLayout+xml"/>
  <Override PartName="/ppt/diagrams/drawing5.xml" ContentType="application/vnd.ms-office.drawingml.diagramDrawing+xml"/>
  <Override PartName="/ppt/diagrams/quickStyle6.xml" ContentType="application/vnd.openxmlformats-officedocument.drawingml.diagramStyle+xml"/>
  <Override PartName="/ppt/diagrams/drawing6.xml" ContentType="application/vnd.ms-office.drawingml.diagramDrawing+xml"/>
  <Override PartName="/ppt/diagrams/layout6.xml" ContentType="application/vnd.openxmlformats-officedocument.drawingml.diagramLayout+xml"/>
  <Override PartName="/ppt/diagrams/colors6.xml" ContentType="application/vnd.openxmlformats-officedocument.drawingml.diagramColors+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2" r:id="rId3"/>
    <p:sldId id="284" r:id="rId4"/>
    <p:sldId id="283" r:id="rId5"/>
    <p:sldId id="287" r:id="rId6"/>
    <p:sldId id="309" r:id="rId7"/>
    <p:sldId id="293" r:id="rId8"/>
    <p:sldId id="301" r:id="rId9"/>
    <p:sldId id="303" r:id="rId10"/>
    <p:sldId id="305" r:id="rId11"/>
    <p:sldId id="304" r:id="rId12"/>
    <p:sldId id="300" r:id="rId13"/>
    <p:sldId id="299" r:id="rId14"/>
    <p:sldId id="308" r:id="rId15"/>
    <p:sldId id="307" r:id="rId16"/>
    <p:sldId id="306" r:id="rId17"/>
    <p:sldId id="297" r:id="rId18"/>
    <p:sldId id="311" r:id="rId19"/>
    <p:sldId id="333" r:id="rId20"/>
    <p:sldId id="315" r:id="rId21"/>
    <p:sldId id="312" r:id="rId22"/>
    <p:sldId id="316" r:id="rId23"/>
    <p:sldId id="317" r:id="rId24"/>
    <p:sldId id="319" r:id="rId25"/>
    <p:sldId id="318" r:id="rId26"/>
    <p:sldId id="322" r:id="rId27"/>
    <p:sldId id="321" r:id="rId28"/>
    <p:sldId id="320" r:id="rId29"/>
    <p:sldId id="329" r:id="rId30"/>
    <p:sldId id="331" r:id="rId31"/>
    <p:sldId id="325" r:id="rId32"/>
    <p:sldId id="324" r:id="rId33"/>
    <p:sldId id="323" r:id="rId34"/>
    <p:sldId id="328" r:id="rId35"/>
    <p:sldId id="327" r:id="rId36"/>
    <p:sldId id="326" r:id="rId37"/>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4" d="100"/>
          <a:sy n="84" d="100"/>
        </p:scale>
        <p:origin x="1402"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customXml" Target="../customXml/item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customXml" Target="../customXml/item2.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5_5">
  <dgm:title val=""/>
  <dgm:desc val=""/>
  <dgm:catLst>
    <dgm:cat type="accent5" pri="11500"/>
  </dgm:catLst>
  <dgm:styleLbl name="node0">
    <dgm:fillClrLst meth="cycle">
      <a:schemeClr val="accent5">
        <a:alpha val="80000"/>
      </a:schemeClr>
    </dgm:fillClrLst>
    <dgm:linClrLst meth="repeat">
      <a:schemeClr val="lt1"/>
    </dgm:linClrLst>
    <dgm:effectClrLst/>
    <dgm:txLinClrLst/>
    <dgm:txFillClrLst/>
    <dgm:txEffectClrLst/>
  </dgm:styleLbl>
  <dgm:styleLbl name="node1">
    <dgm:fillClrLst>
      <a:schemeClr val="accent5">
        <a:alpha val="90000"/>
      </a:schemeClr>
      <a:schemeClr val="accent5">
        <a:alpha val="50000"/>
      </a:schemeClr>
    </dgm:fillClrLst>
    <dgm:linClrLst meth="repeat">
      <a:schemeClr val="lt1"/>
    </dgm:linClrLst>
    <dgm:effectClrLst/>
    <dgm:txLinClrLst/>
    <dgm:txFillClrLst/>
    <dgm:txEffectClrLst/>
  </dgm:styleLbl>
  <dgm:styleLbl name="alignNode1">
    <dgm:fillClrLst>
      <a:schemeClr val="accent5">
        <a:alpha val="90000"/>
      </a:schemeClr>
      <a:schemeClr val="accent5">
        <a:alpha val="50000"/>
      </a:schemeClr>
    </dgm:fillClrLst>
    <dgm:linClrLst>
      <a:schemeClr val="accent5">
        <a:alpha val="90000"/>
      </a:schemeClr>
      <a:schemeClr val="accent5">
        <a:alpha val="50000"/>
      </a:schemeClr>
    </dgm:linClrLst>
    <dgm:effectClrLst/>
    <dgm:txLinClrLst/>
    <dgm:txFillClrLst/>
    <dgm:txEffectClrLst/>
  </dgm:styleLbl>
  <dgm:styleLbl name="lnNode1">
    <dgm:fillClrLst>
      <a:schemeClr val="accent5">
        <a:shade val="90000"/>
      </a:schemeClr>
      <a:schemeClr val="accent5">
        <a:alpha val="50000"/>
        <a:tint val="5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alpha val="20000"/>
      </a:schemeClr>
    </dgm:fillClrLst>
    <dgm:linClrLst meth="repeat">
      <a:schemeClr val="lt1"/>
    </dgm:linClrLst>
    <dgm:effectClrLst/>
    <dgm:txLinClrLst/>
    <dgm:txFillClrLst/>
    <dgm:txEffectClrLst/>
  </dgm:styleLbl>
  <dgm:styleLbl name="node2">
    <dgm:fillClrLst>
      <a:schemeClr val="accent5">
        <a:alpha val="70000"/>
      </a:schemeClr>
    </dgm:fillClrLst>
    <dgm:linClrLst meth="repeat">
      <a:schemeClr val="lt1"/>
    </dgm:linClrLst>
    <dgm:effectClrLst/>
    <dgm:txLinClrLst/>
    <dgm:txFillClrLst/>
    <dgm:txEffectClrLst/>
  </dgm:styleLbl>
  <dgm:styleLbl name="node3">
    <dgm:fillClrLst>
      <a:schemeClr val="accent5">
        <a:alpha val="50000"/>
      </a:schemeClr>
    </dgm:fillClrLst>
    <dgm:linClrLst meth="repeat">
      <a:schemeClr val="lt1"/>
    </dgm:linClrLst>
    <dgm:effectClrLst/>
    <dgm:txLinClrLst/>
    <dgm:txFillClrLst/>
    <dgm:txEffectClrLst/>
  </dgm:styleLbl>
  <dgm:styleLbl name="node4">
    <dgm:fillClrLst>
      <a:schemeClr val="accent5">
        <a:alpha val="30000"/>
      </a:schemeClr>
    </dgm:fillClrLst>
    <dgm:linClrLst meth="repeat">
      <a:schemeClr val="lt1"/>
    </dgm:linClrLst>
    <dgm:effectClrLst/>
    <dgm:txLinClrLst/>
    <dgm:txFillClrLst/>
    <dgm:txEffectClrLst/>
  </dgm:styleLbl>
  <dgm:styleLbl name="fgImgPlace1">
    <dgm:fillClrLst>
      <a:schemeClr val="accent5">
        <a:tint val="50000"/>
        <a:alpha val="90000"/>
      </a:schemeClr>
      <a:schemeClr val="accent5">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f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b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sibTrans1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alpha val="90000"/>
      </a:schemeClr>
    </dgm:fillClrLst>
    <dgm:linClrLst meth="repeat">
      <a:schemeClr val="lt1"/>
    </dgm:linClrLst>
    <dgm:effectClrLst/>
    <dgm:txLinClrLst/>
    <dgm:txFillClrLst/>
    <dgm:txEffectClrLst/>
  </dgm:styleLbl>
  <dgm:styleLbl name="asst1">
    <dgm:fillClrLst meth="repeat">
      <a:schemeClr val="accent5">
        <a:alpha val="90000"/>
      </a:schemeClr>
    </dgm:fillClrLst>
    <dgm:linClrLst meth="repeat">
      <a:schemeClr val="lt1"/>
    </dgm:linClrLst>
    <dgm:effectClrLst/>
    <dgm:txLinClrLst/>
    <dgm:txFillClrLst/>
    <dgm:txEffectClrLst/>
  </dgm:styleLbl>
  <dgm:styleLbl name="asst2">
    <dgm:fillClrLst>
      <a:schemeClr val="accent5">
        <a:alpha val="90000"/>
      </a:schemeClr>
    </dgm:fillClrLst>
    <dgm:linClrLst meth="repeat">
      <a:schemeClr val="lt1"/>
    </dgm:linClrLst>
    <dgm:effectClrLst/>
    <dgm:txLinClrLst/>
    <dgm:txFillClrLst/>
    <dgm:txEffectClrLst/>
  </dgm:styleLbl>
  <dgm:styleLbl name="asst3">
    <dgm:fillClrLst>
      <a:schemeClr val="accent5">
        <a:alpha val="70000"/>
      </a:schemeClr>
    </dgm:fillClrLst>
    <dgm:linClrLst meth="repeat">
      <a:schemeClr val="lt1"/>
    </dgm:linClrLst>
    <dgm:effectClrLst/>
    <dgm:txLinClrLst/>
    <dgm:txFillClrLst/>
    <dgm:txEffectClrLst/>
  </dgm:styleLbl>
  <dgm:styleLbl name="asst4">
    <dgm:fillClrLst>
      <a:schemeClr val="accent5">
        <a:alpha val="50000"/>
      </a:schemeClr>
    </dgm:fillClrLst>
    <dgm:linClrLst meth="repeat">
      <a:schemeClr val="lt1"/>
    </dgm:linClrLst>
    <dgm:effectClrLst/>
    <dgm:txLinClrLst/>
    <dgm:txFillClrLst/>
    <dgm:txEffectClrLst/>
  </dgm:styleLbl>
  <dgm:styleLbl name="parChTrans2D1">
    <dgm:fillClrLst meth="repeat">
      <a:schemeClr val="accent5">
        <a:shade val="8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a:schemeClr val="accent5">
        <a:alpha val="90000"/>
        <a:tint val="40000"/>
      </a:schemeClr>
      <a:schemeClr val="accent5">
        <a:alpha val="5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1EC5FEE-498D-4BBF-8F20-FC054221EF53}" type="doc">
      <dgm:prSet loTypeId="urn:microsoft.com/office/officeart/2005/8/layout/vList2" loCatId="list" qsTypeId="urn:microsoft.com/office/officeart/2005/8/quickstyle/3d1" qsCatId="3D" csTypeId="urn:microsoft.com/office/officeart/2005/8/colors/accent1_5" csCatId="accent1" phldr="1"/>
      <dgm:spPr/>
      <dgm:t>
        <a:bodyPr/>
        <a:lstStyle/>
        <a:p>
          <a:endParaRPr lang="es-ES"/>
        </a:p>
      </dgm:t>
    </dgm:pt>
    <dgm:pt modelId="{BE998E9A-CDDE-4A3B-9821-6CB2A714E9B5}">
      <dgm:prSet phldrT="[Texto]" custT="1"/>
      <dgm:spPr/>
      <dgm:t>
        <a:bodyPr/>
        <a:lstStyle/>
        <a:p>
          <a:r>
            <a:rPr lang="es-ES" sz="2000" dirty="0" smtClean="0"/>
            <a:t>1. Cuestiona creencias implícitas, aspectos subjetivos que el docente hace de su práctica docente</a:t>
          </a:r>
          <a:endParaRPr lang="es-ES" sz="2000" dirty="0"/>
        </a:p>
      </dgm:t>
    </dgm:pt>
    <dgm:pt modelId="{864D2293-F4D6-4DA6-A9F0-387A9C7DA2BE}" type="parTrans" cxnId="{EE8000C3-4F88-4FD3-9920-EBD8D46682A5}">
      <dgm:prSet/>
      <dgm:spPr/>
      <dgm:t>
        <a:bodyPr/>
        <a:lstStyle/>
        <a:p>
          <a:endParaRPr lang="es-ES"/>
        </a:p>
      </dgm:t>
    </dgm:pt>
    <dgm:pt modelId="{8323E4C3-A111-4C5B-BC52-AED7DEB773DA}" type="sibTrans" cxnId="{EE8000C3-4F88-4FD3-9920-EBD8D46682A5}">
      <dgm:prSet/>
      <dgm:spPr/>
      <dgm:t>
        <a:bodyPr/>
        <a:lstStyle/>
        <a:p>
          <a:endParaRPr lang="es-ES"/>
        </a:p>
      </dgm:t>
    </dgm:pt>
    <dgm:pt modelId="{AB0B52FB-64FA-4E06-BF32-AA82DA52C1EF}">
      <dgm:prSet phldrT="[Texto]" custT="1"/>
      <dgm:spPr/>
      <dgm:t>
        <a:bodyPr/>
        <a:lstStyle/>
        <a:p>
          <a:r>
            <a:rPr lang="es-ES" sz="2000" dirty="0" smtClean="0"/>
            <a:t>2. Atiende de manera consciente las implicaciones éticas y consecuencias de su práctica docente en el propio alumno</a:t>
          </a:r>
          <a:endParaRPr lang="es-ES" sz="2000" dirty="0"/>
        </a:p>
      </dgm:t>
    </dgm:pt>
    <dgm:pt modelId="{46B6EF5E-29E4-4073-AF28-603293D9B86B}" type="parTrans" cxnId="{C858B8C3-6DD5-4EDC-A303-3E52B580E354}">
      <dgm:prSet/>
      <dgm:spPr/>
      <dgm:t>
        <a:bodyPr/>
        <a:lstStyle/>
        <a:p>
          <a:endParaRPr lang="es-ES"/>
        </a:p>
      </dgm:t>
    </dgm:pt>
    <dgm:pt modelId="{7C7C0B27-11C3-4AFF-819E-0A14C9C10399}" type="sibTrans" cxnId="{C858B8C3-6DD5-4EDC-A303-3E52B580E354}">
      <dgm:prSet/>
      <dgm:spPr/>
      <dgm:t>
        <a:bodyPr/>
        <a:lstStyle/>
        <a:p>
          <a:endParaRPr lang="es-ES"/>
        </a:p>
      </dgm:t>
    </dgm:pt>
    <dgm:pt modelId="{0D9F075E-09E8-4D0F-9968-B61A7233657B}">
      <dgm:prSet phldrT="[Texto]" custT="1"/>
      <dgm:spPr/>
      <dgm:t>
        <a:bodyPr/>
        <a:lstStyle/>
        <a:p>
          <a:r>
            <a:rPr lang="es-ES" sz="2000" dirty="0" smtClean="0"/>
            <a:t>3. Analiza la forma en que las prácticas docentes facilitan la igualdad social</a:t>
          </a:r>
          <a:endParaRPr lang="es-ES" sz="2000" dirty="0"/>
        </a:p>
      </dgm:t>
    </dgm:pt>
    <dgm:pt modelId="{1C3273FA-C2B2-41B8-B8BA-76F369EF0C7F}" type="parTrans" cxnId="{936626D2-67C2-4550-BF2E-FECA481FCE7C}">
      <dgm:prSet/>
      <dgm:spPr/>
      <dgm:t>
        <a:bodyPr/>
        <a:lstStyle/>
        <a:p>
          <a:endParaRPr lang="es-ES"/>
        </a:p>
      </dgm:t>
    </dgm:pt>
    <dgm:pt modelId="{925C1AE1-784B-4CFA-910C-2A406C2ACB91}" type="sibTrans" cxnId="{936626D2-67C2-4550-BF2E-FECA481FCE7C}">
      <dgm:prSet/>
      <dgm:spPr/>
      <dgm:t>
        <a:bodyPr/>
        <a:lstStyle/>
        <a:p>
          <a:endParaRPr lang="es-ES"/>
        </a:p>
      </dgm:t>
    </dgm:pt>
    <dgm:pt modelId="{BF66EF4E-3E31-4EDB-9BEC-AB864544B10E}" type="pres">
      <dgm:prSet presAssocID="{C1EC5FEE-498D-4BBF-8F20-FC054221EF53}" presName="linear" presStyleCnt="0">
        <dgm:presLayoutVars>
          <dgm:animLvl val="lvl"/>
          <dgm:resizeHandles val="exact"/>
        </dgm:presLayoutVars>
      </dgm:prSet>
      <dgm:spPr/>
      <dgm:t>
        <a:bodyPr/>
        <a:lstStyle/>
        <a:p>
          <a:endParaRPr lang="es-ES"/>
        </a:p>
      </dgm:t>
    </dgm:pt>
    <dgm:pt modelId="{72AB761A-F8F8-4D10-9903-F1A6112034BD}" type="pres">
      <dgm:prSet presAssocID="{BE998E9A-CDDE-4A3B-9821-6CB2A714E9B5}" presName="parentText" presStyleLbl="node1" presStyleIdx="0" presStyleCnt="3" custAng="0">
        <dgm:presLayoutVars>
          <dgm:chMax val="0"/>
          <dgm:bulletEnabled val="1"/>
        </dgm:presLayoutVars>
      </dgm:prSet>
      <dgm:spPr/>
      <dgm:t>
        <a:bodyPr/>
        <a:lstStyle/>
        <a:p>
          <a:endParaRPr lang="es-ES"/>
        </a:p>
      </dgm:t>
    </dgm:pt>
    <dgm:pt modelId="{7344959B-F6F5-4680-843A-9B143BA676FD}" type="pres">
      <dgm:prSet presAssocID="{8323E4C3-A111-4C5B-BC52-AED7DEB773DA}" presName="spacer" presStyleCnt="0"/>
      <dgm:spPr/>
      <dgm:t>
        <a:bodyPr/>
        <a:lstStyle/>
        <a:p>
          <a:endParaRPr lang="es-ES"/>
        </a:p>
      </dgm:t>
    </dgm:pt>
    <dgm:pt modelId="{63A23002-F158-474A-8081-ABD90CA998EB}" type="pres">
      <dgm:prSet presAssocID="{AB0B52FB-64FA-4E06-BF32-AA82DA52C1EF}" presName="parentText" presStyleLbl="node1" presStyleIdx="1" presStyleCnt="3">
        <dgm:presLayoutVars>
          <dgm:chMax val="0"/>
          <dgm:bulletEnabled val="1"/>
        </dgm:presLayoutVars>
      </dgm:prSet>
      <dgm:spPr/>
      <dgm:t>
        <a:bodyPr/>
        <a:lstStyle/>
        <a:p>
          <a:endParaRPr lang="es-ES"/>
        </a:p>
      </dgm:t>
    </dgm:pt>
    <dgm:pt modelId="{128F38A2-8A5F-443A-B177-A667165F7724}" type="pres">
      <dgm:prSet presAssocID="{7C7C0B27-11C3-4AFF-819E-0A14C9C10399}" presName="spacer" presStyleCnt="0"/>
      <dgm:spPr/>
      <dgm:t>
        <a:bodyPr/>
        <a:lstStyle/>
        <a:p>
          <a:endParaRPr lang="es-ES"/>
        </a:p>
      </dgm:t>
    </dgm:pt>
    <dgm:pt modelId="{DB914557-2988-439F-9226-9F9564FDBD17}" type="pres">
      <dgm:prSet presAssocID="{0D9F075E-09E8-4D0F-9968-B61A7233657B}" presName="parentText" presStyleLbl="node1" presStyleIdx="2" presStyleCnt="3">
        <dgm:presLayoutVars>
          <dgm:chMax val="0"/>
          <dgm:bulletEnabled val="1"/>
        </dgm:presLayoutVars>
      </dgm:prSet>
      <dgm:spPr/>
      <dgm:t>
        <a:bodyPr/>
        <a:lstStyle/>
        <a:p>
          <a:endParaRPr lang="es-ES"/>
        </a:p>
      </dgm:t>
    </dgm:pt>
  </dgm:ptLst>
  <dgm:cxnLst>
    <dgm:cxn modelId="{936626D2-67C2-4550-BF2E-FECA481FCE7C}" srcId="{C1EC5FEE-498D-4BBF-8F20-FC054221EF53}" destId="{0D9F075E-09E8-4D0F-9968-B61A7233657B}" srcOrd="2" destOrd="0" parTransId="{1C3273FA-C2B2-41B8-B8BA-76F369EF0C7F}" sibTransId="{925C1AE1-784B-4CFA-910C-2A406C2ACB91}"/>
    <dgm:cxn modelId="{F879EFCB-089D-43BB-B835-B276AF20CB4D}" type="presOf" srcId="{BE998E9A-CDDE-4A3B-9821-6CB2A714E9B5}" destId="{72AB761A-F8F8-4D10-9903-F1A6112034BD}" srcOrd="0" destOrd="0" presId="urn:microsoft.com/office/officeart/2005/8/layout/vList2"/>
    <dgm:cxn modelId="{EE8000C3-4F88-4FD3-9920-EBD8D46682A5}" srcId="{C1EC5FEE-498D-4BBF-8F20-FC054221EF53}" destId="{BE998E9A-CDDE-4A3B-9821-6CB2A714E9B5}" srcOrd="0" destOrd="0" parTransId="{864D2293-F4D6-4DA6-A9F0-387A9C7DA2BE}" sibTransId="{8323E4C3-A111-4C5B-BC52-AED7DEB773DA}"/>
    <dgm:cxn modelId="{76280DAD-57D4-4AE6-BED3-7D948E14C436}" type="presOf" srcId="{AB0B52FB-64FA-4E06-BF32-AA82DA52C1EF}" destId="{63A23002-F158-474A-8081-ABD90CA998EB}" srcOrd="0" destOrd="0" presId="urn:microsoft.com/office/officeart/2005/8/layout/vList2"/>
    <dgm:cxn modelId="{21EB8A92-A87A-4C78-9F82-AD6CFF3F6F81}" type="presOf" srcId="{C1EC5FEE-498D-4BBF-8F20-FC054221EF53}" destId="{BF66EF4E-3E31-4EDB-9BEC-AB864544B10E}" srcOrd="0" destOrd="0" presId="urn:microsoft.com/office/officeart/2005/8/layout/vList2"/>
    <dgm:cxn modelId="{C858B8C3-6DD5-4EDC-A303-3E52B580E354}" srcId="{C1EC5FEE-498D-4BBF-8F20-FC054221EF53}" destId="{AB0B52FB-64FA-4E06-BF32-AA82DA52C1EF}" srcOrd="1" destOrd="0" parTransId="{46B6EF5E-29E4-4073-AF28-603293D9B86B}" sibTransId="{7C7C0B27-11C3-4AFF-819E-0A14C9C10399}"/>
    <dgm:cxn modelId="{569AFD62-F76A-4385-8126-60C85FBE9786}" type="presOf" srcId="{0D9F075E-09E8-4D0F-9968-B61A7233657B}" destId="{DB914557-2988-439F-9226-9F9564FDBD17}" srcOrd="0" destOrd="0" presId="urn:microsoft.com/office/officeart/2005/8/layout/vList2"/>
    <dgm:cxn modelId="{7BC644EE-AA9B-49FB-94D6-58267575A9EB}" type="presParOf" srcId="{BF66EF4E-3E31-4EDB-9BEC-AB864544B10E}" destId="{72AB761A-F8F8-4D10-9903-F1A6112034BD}" srcOrd="0" destOrd="0" presId="urn:microsoft.com/office/officeart/2005/8/layout/vList2"/>
    <dgm:cxn modelId="{D39E35DC-D67B-4063-A531-62524E36EE0F}" type="presParOf" srcId="{BF66EF4E-3E31-4EDB-9BEC-AB864544B10E}" destId="{7344959B-F6F5-4680-843A-9B143BA676FD}" srcOrd="1" destOrd="0" presId="urn:microsoft.com/office/officeart/2005/8/layout/vList2"/>
    <dgm:cxn modelId="{63170E3E-3C0C-4389-A50A-09297AD60B4C}" type="presParOf" srcId="{BF66EF4E-3E31-4EDB-9BEC-AB864544B10E}" destId="{63A23002-F158-474A-8081-ABD90CA998EB}" srcOrd="2" destOrd="0" presId="urn:microsoft.com/office/officeart/2005/8/layout/vList2"/>
    <dgm:cxn modelId="{AB05C4BF-DACD-42DE-AB39-8D4FD8645F81}" type="presParOf" srcId="{BF66EF4E-3E31-4EDB-9BEC-AB864544B10E}" destId="{128F38A2-8A5F-443A-B177-A667165F7724}" srcOrd="3" destOrd="0" presId="urn:microsoft.com/office/officeart/2005/8/layout/vList2"/>
    <dgm:cxn modelId="{426BBBAC-64CC-4BF3-86C5-4128C0F19FAE}" type="presParOf" srcId="{BF66EF4E-3E31-4EDB-9BEC-AB864544B10E}" destId="{DB914557-2988-439F-9226-9F9564FDBD17}"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F6D37C7-33C2-4AB4-88AE-540AAA50CACA}" type="doc">
      <dgm:prSet loTypeId="urn:microsoft.com/office/officeart/2005/8/layout/vList6" loCatId="list" qsTypeId="urn:microsoft.com/office/officeart/2005/8/quickstyle/3d1" qsCatId="3D" csTypeId="urn:microsoft.com/office/officeart/2005/8/colors/accent5_5" csCatId="accent5" phldr="1"/>
      <dgm:spPr/>
      <dgm:t>
        <a:bodyPr/>
        <a:lstStyle/>
        <a:p>
          <a:endParaRPr lang="es-ES"/>
        </a:p>
      </dgm:t>
    </dgm:pt>
    <dgm:pt modelId="{B83A8236-5A2F-4CD5-A391-E63273E868BB}">
      <dgm:prSet phldrT="[Texto]"/>
      <dgm:spPr/>
      <dgm:t>
        <a:bodyPr/>
        <a:lstStyle/>
        <a:p>
          <a:r>
            <a:rPr lang="es-ES" dirty="0" smtClean="0"/>
            <a:t>SINCRÓNICA</a:t>
          </a:r>
          <a:endParaRPr lang="es-ES" dirty="0"/>
        </a:p>
      </dgm:t>
    </dgm:pt>
    <dgm:pt modelId="{DB67B34F-8FD6-4B12-95DB-1664A5B5842A}" type="parTrans" cxnId="{3B77286A-CC7D-4044-B2E9-15AF1DECD1F8}">
      <dgm:prSet/>
      <dgm:spPr/>
      <dgm:t>
        <a:bodyPr/>
        <a:lstStyle/>
        <a:p>
          <a:endParaRPr lang="es-ES"/>
        </a:p>
      </dgm:t>
    </dgm:pt>
    <dgm:pt modelId="{555ABCB7-8A51-4D66-9C46-0D9EAB62CDBA}" type="sibTrans" cxnId="{3B77286A-CC7D-4044-B2E9-15AF1DECD1F8}">
      <dgm:prSet/>
      <dgm:spPr/>
      <dgm:t>
        <a:bodyPr/>
        <a:lstStyle/>
        <a:p>
          <a:endParaRPr lang="es-ES"/>
        </a:p>
      </dgm:t>
    </dgm:pt>
    <dgm:pt modelId="{DA0D7C7B-0C9F-4EDE-92F2-AD64F0F788D2}">
      <dgm:prSet phldrT="[Texto]"/>
      <dgm:spPr/>
      <dgm:t>
        <a:bodyPr/>
        <a:lstStyle/>
        <a:p>
          <a:r>
            <a:rPr lang="es-ES" dirty="0" smtClean="0"/>
            <a:t>Narra lo sucedido</a:t>
          </a:r>
          <a:endParaRPr lang="es-ES" dirty="0"/>
        </a:p>
      </dgm:t>
    </dgm:pt>
    <dgm:pt modelId="{99DFED95-89B1-4422-9F24-65CAE0CCCD1D}" type="parTrans" cxnId="{6E752B2F-623B-4409-8C2D-CFCF37860729}">
      <dgm:prSet/>
      <dgm:spPr/>
      <dgm:t>
        <a:bodyPr/>
        <a:lstStyle/>
        <a:p>
          <a:endParaRPr lang="es-ES"/>
        </a:p>
      </dgm:t>
    </dgm:pt>
    <dgm:pt modelId="{F1E8CE76-DD1E-4339-B448-3954178D48E4}" type="sibTrans" cxnId="{6E752B2F-623B-4409-8C2D-CFCF37860729}">
      <dgm:prSet/>
      <dgm:spPr/>
      <dgm:t>
        <a:bodyPr/>
        <a:lstStyle/>
        <a:p>
          <a:endParaRPr lang="es-ES"/>
        </a:p>
      </dgm:t>
    </dgm:pt>
    <dgm:pt modelId="{DC048A65-1728-4A38-BBEA-E638A82A3995}">
      <dgm:prSet phldrT="[Texto]"/>
      <dgm:spPr/>
      <dgm:t>
        <a:bodyPr/>
        <a:lstStyle/>
        <a:p>
          <a:r>
            <a:rPr lang="es-ES" dirty="0" smtClean="0"/>
            <a:t>DIACRÓNICA</a:t>
          </a:r>
          <a:endParaRPr lang="es-ES" dirty="0"/>
        </a:p>
      </dgm:t>
    </dgm:pt>
    <dgm:pt modelId="{BB68F13A-9014-463A-9EFC-EEC18E3EC469}" type="parTrans" cxnId="{4CC9AF7F-E719-4ACF-9B90-6C869C06A6F2}">
      <dgm:prSet/>
      <dgm:spPr/>
      <dgm:t>
        <a:bodyPr/>
        <a:lstStyle/>
        <a:p>
          <a:endParaRPr lang="es-ES"/>
        </a:p>
      </dgm:t>
    </dgm:pt>
    <dgm:pt modelId="{FB2ECE94-6FC3-467D-A7BD-C5E93EB74EF3}" type="sibTrans" cxnId="{4CC9AF7F-E719-4ACF-9B90-6C869C06A6F2}">
      <dgm:prSet/>
      <dgm:spPr/>
      <dgm:t>
        <a:bodyPr/>
        <a:lstStyle/>
        <a:p>
          <a:endParaRPr lang="es-ES"/>
        </a:p>
      </dgm:t>
    </dgm:pt>
    <dgm:pt modelId="{E194DB2E-39CA-4FF9-82F6-86B5A00F698E}">
      <dgm:prSet phldrT="[Texto]"/>
      <dgm:spPr/>
      <dgm:t>
        <a:bodyPr/>
        <a:lstStyle/>
        <a:p>
          <a:r>
            <a:rPr lang="es-ES" dirty="0" smtClean="0"/>
            <a:t>Refleja la evolución de los hechos que se narran en el tiempo</a:t>
          </a:r>
          <a:endParaRPr lang="es-ES" dirty="0"/>
        </a:p>
      </dgm:t>
    </dgm:pt>
    <dgm:pt modelId="{31774606-A589-44D8-A764-B04D636111F5}" type="parTrans" cxnId="{EA18E587-3C91-47CB-AB04-133EE2A336D9}">
      <dgm:prSet/>
      <dgm:spPr/>
      <dgm:t>
        <a:bodyPr/>
        <a:lstStyle/>
        <a:p>
          <a:endParaRPr lang="es-ES"/>
        </a:p>
      </dgm:t>
    </dgm:pt>
    <dgm:pt modelId="{A98FAD47-9FA3-4B4F-86E3-5AE4F296BF13}" type="sibTrans" cxnId="{EA18E587-3C91-47CB-AB04-133EE2A336D9}">
      <dgm:prSet/>
      <dgm:spPr/>
      <dgm:t>
        <a:bodyPr/>
        <a:lstStyle/>
        <a:p>
          <a:endParaRPr lang="es-ES"/>
        </a:p>
      </dgm:t>
    </dgm:pt>
    <dgm:pt modelId="{5C284732-6878-4571-BF73-EB4F6D1192B8}" type="pres">
      <dgm:prSet presAssocID="{0F6D37C7-33C2-4AB4-88AE-540AAA50CACA}" presName="Name0" presStyleCnt="0">
        <dgm:presLayoutVars>
          <dgm:dir/>
          <dgm:animLvl val="lvl"/>
          <dgm:resizeHandles/>
        </dgm:presLayoutVars>
      </dgm:prSet>
      <dgm:spPr/>
      <dgm:t>
        <a:bodyPr/>
        <a:lstStyle/>
        <a:p>
          <a:endParaRPr lang="es-ES"/>
        </a:p>
      </dgm:t>
    </dgm:pt>
    <dgm:pt modelId="{7E18791B-21DA-4298-8127-91E3469A8D19}" type="pres">
      <dgm:prSet presAssocID="{B83A8236-5A2F-4CD5-A391-E63273E868BB}" presName="linNode" presStyleCnt="0"/>
      <dgm:spPr/>
      <dgm:t>
        <a:bodyPr/>
        <a:lstStyle/>
        <a:p>
          <a:endParaRPr lang="es-ES"/>
        </a:p>
      </dgm:t>
    </dgm:pt>
    <dgm:pt modelId="{835F732C-59A0-4886-A069-A13B748B2203}" type="pres">
      <dgm:prSet presAssocID="{B83A8236-5A2F-4CD5-A391-E63273E868BB}" presName="parentShp" presStyleLbl="node1" presStyleIdx="0" presStyleCnt="2">
        <dgm:presLayoutVars>
          <dgm:bulletEnabled val="1"/>
        </dgm:presLayoutVars>
      </dgm:prSet>
      <dgm:spPr/>
      <dgm:t>
        <a:bodyPr/>
        <a:lstStyle/>
        <a:p>
          <a:endParaRPr lang="es-ES"/>
        </a:p>
      </dgm:t>
    </dgm:pt>
    <dgm:pt modelId="{C819A0C5-CA16-4E49-BE9E-EF692EC1B324}" type="pres">
      <dgm:prSet presAssocID="{B83A8236-5A2F-4CD5-A391-E63273E868BB}" presName="childShp" presStyleLbl="bgAccFollowNode1" presStyleIdx="0" presStyleCnt="2">
        <dgm:presLayoutVars>
          <dgm:bulletEnabled val="1"/>
        </dgm:presLayoutVars>
      </dgm:prSet>
      <dgm:spPr/>
      <dgm:t>
        <a:bodyPr/>
        <a:lstStyle/>
        <a:p>
          <a:endParaRPr lang="es-ES"/>
        </a:p>
      </dgm:t>
    </dgm:pt>
    <dgm:pt modelId="{CC0B7C2A-AC3F-452B-B70E-A5EB869D1DD5}" type="pres">
      <dgm:prSet presAssocID="{555ABCB7-8A51-4D66-9C46-0D9EAB62CDBA}" presName="spacing" presStyleCnt="0"/>
      <dgm:spPr/>
      <dgm:t>
        <a:bodyPr/>
        <a:lstStyle/>
        <a:p>
          <a:endParaRPr lang="es-ES"/>
        </a:p>
      </dgm:t>
    </dgm:pt>
    <dgm:pt modelId="{41CD90F3-2F37-48AA-931B-95E1868F7B23}" type="pres">
      <dgm:prSet presAssocID="{DC048A65-1728-4A38-BBEA-E638A82A3995}" presName="linNode" presStyleCnt="0"/>
      <dgm:spPr/>
      <dgm:t>
        <a:bodyPr/>
        <a:lstStyle/>
        <a:p>
          <a:endParaRPr lang="es-ES"/>
        </a:p>
      </dgm:t>
    </dgm:pt>
    <dgm:pt modelId="{6276943C-35AC-4FD3-AABE-04812C19A080}" type="pres">
      <dgm:prSet presAssocID="{DC048A65-1728-4A38-BBEA-E638A82A3995}" presName="parentShp" presStyleLbl="node1" presStyleIdx="1" presStyleCnt="2">
        <dgm:presLayoutVars>
          <dgm:bulletEnabled val="1"/>
        </dgm:presLayoutVars>
      </dgm:prSet>
      <dgm:spPr/>
      <dgm:t>
        <a:bodyPr/>
        <a:lstStyle/>
        <a:p>
          <a:endParaRPr lang="es-ES"/>
        </a:p>
      </dgm:t>
    </dgm:pt>
    <dgm:pt modelId="{060448CF-9E13-46F8-A24E-763CBCCB7448}" type="pres">
      <dgm:prSet presAssocID="{DC048A65-1728-4A38-BBEA-E638A82A3995}" presName="childShp" presStyleLbl="bgAccFollowNode1" presStyleIdx="1" presStyleCnt="2">
        <dgm:presLayoutVars>
          <dgm:bulletEnabled val="1"/>
        </dgm:presLayoutVars>
      </dgm:prSet>
      <dgm:spPr/>
      <dgm:t>
        <a:bodyPr/>
        <a:lstStyle/>
        <a:p>
          <a:endParaRPr lang="es-ES"/>
        </a:p>
      </dgm:t>
    </dgm:pt>
  </dgm:ptLst>
  <dgm:cxnLst>
    <dgm:cxn modelId="{3B77286A-CC7D-4044-B2E9-15AF1DECD1F8}" srcId="{0F6D37C7-33C2-4AB4-88AE-540AAA50CACA}" destId="{B83A8236-5A2F-4CD5-A391-E63273E868BB}" srcOrd="0" destOrd="0" parTransId="{DB67B34F-8FD6-4B12-95DB-1664A5B5842A}" sibTransId="{555ABCB7-8A51-4D66-9C46-0D9EAB62CDBA}"/>
    <dgm:cxn modelId="{167297FB-E06D-4AF2-B9C1-2F164BC7189A}" type="presOf" srcId="{E194DB2E-39CA-4FF9-82F6-86B5A00F698E}" destId="{060448CF-9E13-46F8-A24E-763CBCCB7448}" srcOrd="0" destOrd="0" presId="urn:microsoft.com/office/officeart/2005/8/layout/vList6"/>
    <dgm:cxn modelId="{D6826D06-35D0-488A-B4CA-6FDBDBC2FAD2}" type="presOf" srcId="{DA0D7C7B-0C9F-4EDE-92F2-AD64F0F788D2}" destId="{C819A0C5-CA16-4E49-BE9E-EF692EC1B324}" srcOrd="0" destOrd="0" presId="urn:microsoft.com/office/officeart/2005/8/layout/vList6"/>
    <dgm:cxn modelId="{EA18E587-3C91-47CB-AB04-133EE2A336D9}" srcId="{DC048A65-1728-4A38-BBEA-E638A82A3995}" destId="{E194DB2E-39CA-4FF9-82F6-86B5A00F698E}" srcOrd="0" destOrd="0" parTransId="{31774606-A589-44D8-A764-B04D636111F5}" sibTransId="{A98FAD47-9FA3-4B4F-86E3-5AE4F296BF13}"/>
    <dgm:cxn modelId="{8BF0308C-942F-480A-B82D-F1D1B9D5E481}" type="presOf" srcId="{DC048A65-1728-4A38-BBEA-E638A82A3995}" destId="{6276943C-35AC-4FD3-AABE-04812C19A080}" srcOrd="0" destOrd="0" presId="urn:microsoft.com/office/officeart/2005/8/layout/vList6"/>
    <dgm:cxn modelId="{5F502B87-48F4-4255-A577-0957BA6D437B}" type="presOf" srcId="{0F6D37C7-33C2-4AB4-88AE-540AAA50CACA}" destId="{5C284732-6878-4571-BF73-EB4F6D1192B8}" srcOrd="0" destOrd="0" presId="urn:microsoft.com/office/officeart/2005/8/layout/vList6"/>
    <dgm:cxn modelId="{4CC9AF7F-E719-4ACF-9B90-6C869C06A6F2}" srcId="{0F6D37C7-33C2-4AB4-88AE-540AAA50CACA}" destId="{DC048A65-1728-4A38-BBEA-E638A82A3995}" srcOrd="1" destOrd="0" parTransId="{BB68F13A-9014-463A-9EFC-EEC18E3EC469}" sibTransId="{FB2ECE94-6FC3-467D-A7BD-C5E93EB74EF3}"/>
    <dgm:cxn modelId="{6E752B2F-623B-4409-8C2D-CFCF37860729}" srcId="{B83A8236-5A2F-4CD5-A391-E63273E868BB}" destId="{DA0D7C7B-0C9F-4EDE-92F2-AD64F0F788D2}" srcOrd="0" destOrd="0" parTransId="{99DFED95-89B1-4422-9F24-65CAE0CCCD1D}" sibTransId="{F1E8CE76-DD1E-4339-B448-3954178D48E4}"/>
    <dgm:cxn modelId="{8B7E476C-2638-4390-91D1-F0843119A040}" type="presOf" srcId="{B83A8236-5A2F-4CD5-A391-E63273E868BB}" destId="{835F732C-59A0-4886-A069-A13B748B2203}" srcOrd="0" destOrd="0" presId="urn:microsoft.com/office/officeart/2005/8/layout/vList6"/>
    <dgm:cxn modelId="{44DE37FA-BFD9-4D48-99B1-5D74FE993366}" type="presParOf" srcId="{5C284732-6878-4571-BF73-EB4F6D1192B8}" destId="{7E18791B-21DA-4298-8127-91E3469A8D19}" srcOrd="0" destOrd="0" presId="urn:microsoft.com/office/officeart/2005/8/layout/vList6"/>
    <dgm:cxn modelId="{20E4DDAA-C1E5-4122-85CF-F93FEF63B9A4}" type="presParOf" srcId="{7E18791B-21DA-4298-8127-91E3469A8D19}" destId="{835F732C-59A0-4886-A069-A13B748B2203}" srcOrd="0" destOrd="0" presId="urn:microsoft.com/office/officeart/2005/8/layout/vList6"/>
    <dgm:cxn modelId="{8801892B-157E-4A27-979C-7FEFC3B00100}" type="presParOf" srcId="{7E18791B-21DA-4298-8127-91E3469A8D19}" destId="{C819A0C5-CA16-4E49-BE9E-EF692EC1B324}" srcOrd="1" destOrd="0" presId="urn:microsoft.com/office/officeart/2005/8/layout/vList6"/>
    <dgm:cxn modelId="{B321361E-46A7-4CCB-AEF5-9D3D52FFDA0A}" type="presParOf" srcId="{5C284732-6878-4571-BF73-EB4F6D1192B8}" destId="{CC0B7C2A-AC3F-452B-B70E-A5EB869D1DD5}" srcOrd="1" destOrd="0" presId="urn:microsoft.com/office/officeart/2005/8/layout/vList6"/>
    <dgm:cxn modelId="{B6AD9572-6EE3-42D8-A16F-742F379151DD}" type="presParOf" srcId="{5C284732-6878-4571-BF73-EB4F6D1192B8}" destId="{41CD90F3-2F37-48AA-931B-95E1868F7B23}" srcOrd="2" destOrd="0" presId="urn:microsoft.com/office/officeart/2005/8/layout/vList6"/>
    <dgm:cxn modelId="{483D3FAE-4FB9-428C-985B-393BE9EA6D5A}" type="presParOf" srcId="{41CD90F3-2F37-48AA-931B-95E1868F7B23}" destId="{6276943C-35AC-4FD3-AABE-04812C19A080}" srcOrd="0" destOrd="0" presId="urn:microsoft.com/office/officeart/2005/8/layout/vList6"/>
    <dgm:cxn modelId="{3AFBC26D-EEF3-4F41-BD37-4A4562BE5BF3}" type="presParOf" srcId="{41CD90F3-2F37-48AA-931B-95E1868F7B23}" destId="{060448CF-9E13-46F8-A24E-763CBCCB7448}" srcOrd="1" destOrd="0" presId="urn:microsoft.com/office/officeart/2005/8/layout/v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878EABD-7B87-497F-A9D7-645A130E11DE}" type="doc">
      <dgm:prSet loTypeId="urn:microsoft.com/office/officeart/2005/8/layout/hList1" loCatId="list" qsTypeId="urn:microsoft.com/office/officeart/2005/8/quickstyle/3d1" qsCatId="3D" csTypeId="urn:microsoft.com/office/officeart/2005/8/colors/accent1_4" csCatId="accent1" phldr="1"/>
      <dgm:spPr/>
      <dgm:t>
        <a:bodyPr/>
        <a:lstStyle/>
        <a:p>
          <a:endParaRPr lang="es-ES"/>
        </a:p>
      </dgm:t>
    </dgm:pt>
    <dgm:pt modelId="{BE92EF2E-B09A-42BC-8F7C-42A90BEE4392}">
      <dgm:prSet phldrT="[Texto]"/>
      <dgm:spPr/>
      <dgm:t>
        <a:bodyPr/>
        <a:lstStyle/>
        <a:p>
          <a:r>
            <a:rPr lang="es-ES" dirty="0" smtClean="0"/>
            <a:t>EVALUATIVO	</a:t>
          </a:r>
          <a:endParaRPr lang="es-ES" dirty="0"/>
        </a:p>
      </dgm:t>
    </dgm:pt>
    <dgm:pt modelId="{57B7FCDB-0EC8-4082-94C3-8569D458AC49}" type="parTrans" cxnId="{5B0795FB-4623-43D3-8985-DEA6211D70C2}">
      <dgm:prSet/>
      <dgm:spPr/>
      <dgm:t>
        <a:bodyPr/>
        <a:lstStyle/>
        <a:p>
          <a:endParaRPr lang="es-ES"/>
        </a:p>
      </dgm:t>
    </dgm:pt>
    <dgm:pt modelId="{E1BDB752-73F7-489B-8F0F-CAD9E07AE1CA}" type="sibTrans" cxnId="{5B0795FB-4623-43D3-8985-DEA6211D70C2}">
      <dgm:prSet/>
      <dgm:spPr/>
      <dgm:t>
        <a:bodyPr/>
        <a:lstStyle/>
        <a:p>
          <a:endParaRPr lang="es-ES"/>
        </a:p>
      </dgm:t>
    </dgm:pt>
    <dgm:pt modelId="{446ECE3B-A176-4CC7-B945-C9943C6BA0B6}">
      <dgm:prSet phldrT="[Texto]"/>
      <dgm:spPr/>
      <dgm:t>
        <a:bodyPr/>
        <a:lstStyle/>
        <a:p>
          <a:r>
            <a:rPr lang="es-ES" dirty="0" smtClean="0"/>
            <a:t>La narración conlleva una evaluación del proceso que cuente en el mismo</a:t>
          </a:r>
          <a:endParaRPr lang="es-ES" dirty="0"/>
        </a:p>
      </dgm:t>
    </dgm:pt>
    <dgm:pt modelId="{FB801DA7-0433-4FAA-9694-5309BD5AAA3C}" type="parTrans" cxnId="{73E931F8-9736-4473-8D92-F6356CAB3773}">
      <dgm:prSet/>
      <dgm:spPr/>
      <dgm:t>
        <a:bodyPr/>
        <a:lstStyle/>
        <a:p>
          <a:endParaRPr lang="es-ES"/>
        </a:p>
      </dgm:t>
    </dgm:pt>
    <dgm:pt modelId="{CBBE7879-926F-4399-BA76-D8EDCC9F2885}" type="sibTrans" cxnId="{73E931F8-9736-4473-8D92-F6356CAB3773}">
      <dgm:prSet/>
      <dgm:spPr/>
      <dgm:t>
        <a:bodyPr/>
        <a:lstStyle/>
        <a:p>
          <a:endParaRPr lang="es-ES"/>
        </a:p>
      </dgm:t>
    </dgm:pt>
    <dgm:pt modelId="{74261224-415A-4853-AAD2-CA0582C5D3C5}">
      <dgm:prSet phldrT="[Texto]"/>
      <dgm:spPr/>
      <dgm:t>
        <a:bodyPr/>
        <a:lstStyle/>
        <a:p>
          <a:r>
            <a:rPr lang="es-ES" dirty="0" smtClean="0"/>
            <a:t>REFLEXIVO</a:t>
          </a:r>
          <a:endParaRPr lang="es-ES" dirty="0"/>
        </a:p>
      </dgm:t>
    </dgm:pt>
    <dgm:pt modelId="{896F7343-C5F5-47D7-B3B4-3626F3AB1C25}" type="parTrans" cxnId="{9C9CB327-9A7A-4C08-98A0-BF2ACE70BE6B}">
      <dgm:prSet/>
      <dgm:spPr/>
      <dgm:t>
        <a:bodyPr/>
        <a:lstStyle/>
        <a:p>
          <a:endParaRPr lang="es-ES"/>
        </a:p>
      </dgm:t>
    </dgm:pt>
    <dgm:pt modelId="{FCC91F06-626B-4E7C-9AC2-867688E9C106}" type="sibTrans" cxnId="{9C9CB327-9A7A-4C08-98A0-BF2ACE70BE6B}">
      <dgm:prSet/>
      <dgm:spPr/>
      <dgm:t>
        <a:bodyPr/>
        <a:lstStyle/>
        <a:p>
          <a:endParaRPr lang="es-ES"/>
        </a:p>
      </dgm:t>
    </dgm:pt>
    <dgm:pt modelId="{527FAE68-33BA-4B24-A0C2-0983E2DF66B5}">
      <dgm:prSet phldrT="[Texto]"/>
      <dgm:spPr/>
      <dgm:t>
        <a:bodyPr/>
        <a:lstStyle/>
        <a:p>
          <a:r>
            <a:rPr lang="es-ES" dirty="0" smtClean="0"/>
            <a:t>El contenido se fundamenta principalmente en las reflexiones que realiza el docente sobre su práctica </a:t>
          </a:r>
          <a:endParaRPr lang="es-ES" dirty="0"/>
        </a:p>
      </dgm:t>
    </dgm:pt>
    <dgm:pt modelId="{6F093301-E3B3-4816-9AD7-0D0F58E010B8}" type="parTrans" cxnId="{38403D81-24AA-4FFB-8EB7-2624D743CDE2}">
      <dgm:prSet/>
      <dgm:spPr/>
      <dgm:t>
        <a:bodyPr/>
        <a:lstStyle/>
        <a:p>
          <a:endParaRPr lang="es-ES"/>
        </a:p>
      </dgm:t>
    </dgm:pt>
    <dgm:pt modelId="{AC4F83C4-0991-445E-9C61-1DCDF5878A77}" type="sibTrans" cxnId="{38403D81-24AA-4FFB-8EB7-2624D743CDE2}">
      <dgm:prSet/>
      <dgm:spPr/>
      <dgm:t>
        <a:bodyPr/>
        <a:lstStyle/>
        <a:p>
          <a:endParaRPr lang="es-ES"/>
        </a:p>
      </dgm:t>
    </dgm:pt>
    <dgm:pt modelId="{0A9D61A7-8A60-446C-B45D-F40DF20AFCD9}">
      <dgm:prSet phldrT="[Texto]"/>
      <dgm:spPr/>
      <dgm:t>
        <a:bodyPr/>
        <a:lstStyle/>
        <a:p>
          <a:r>
            <a:rPr lang="es-ES" dirty="0" smtClean="0"/>
            <a:t>INTROSPECTIVO</a:t>
          </a:r>
          <a:endParaRPr lang="es-ES" dirty="0"/>
        </a:p>
      </dgm:t>
    </dgm:pt>
    <dgm:pt modelId="{D4B39EE5-C88A-4796-8633-774E04AC8266}" type="parTrans" cxnId="{9084FECF-D0C4-402C-A096-D365C239DA0A}">
      <dgm:prSet/>
      <dgm:spPr/>
      <dgm:t>
        <a:bodyPr/>
        <a:lstStyle/>
        <a:p>
          <a:endParaRPr lang="es-ES"/>
        </a:p>
      </dgm:t>
    </dgm:pt>
    <dgm:pt modelId="{E7C013EF-A50A-45E3-9F3B-72EC750F7059}" type="sibTrans" cxnId="{9084FECF-D0C4-402C-A096-D365C239DA0A}">
      <dgm:prSet/>
      <dgm:spPr/>
      <dgm:t>
        <a:bodyPr/>
        <a:lstStyle/>
        <a:p>
          <a:endParaRPr lang="es-ES"/>
        </a:p>
      </dgm:t>
    </dgm:pt>
    <dgm:pt modelId="{5DC73500-E6F4-42B6-8001-DF9361B0C525}">
      <dgm:prSet phldrT="[Texto]"/>
      <dgm:spPr/>
      <dgm:t>
        <a:bodyPr/>
        <a:lstStyle/>
        <a:p>
          <a:r>
            <a:rPr lang="es-ES" dirty="0" smtClean="0"/>
            <a:t>Narra contenidos relacionados con el “yo” íntimo, los pensamientos y los sentimientos</a:t>
          </a:r>
          <a:endParaRPr lang="es-ES" dirty="0"/>
        </a:p>
      </dgm:t>
    </dgm:pt>
    <dgm:pt modelId="{FB9A8FCA-B54B-4375-9D4A-582794C9D4A3}" type="parTrans" cxnId="{1E36E79F-B84E-4F9C-AF09-538789C2B061}">
      <dgm:prSet/>
      <dgm:spPr/>
      <dgm:t>
        <a:bodyPr/>
        <a:lstStyle/>
        <a:p>
          <a:endParaRPr lang="es-ES"/>
        </a:p>
      </dgm:t>
    </dgm:pt>
    <dgm:pt modelId="{0A5455A5-6D30-4FA8-9671-98C6AA1DBE72}" type="sibTrans" cxnId="{1E36E79F-B84E-4F9C-AF09-538789C2B061}">
      <dgm:prSet/>
      <dgm:spPr/>
      <dgm:t>
        <a:bodyPr/>
        <a:lstStyle/>
        <a:p>
          <a:endParaRPr lang="es-ES"/>
        </a:p>
      </dgm:t>
    </dgm:pt>
    <dgm:pt modelId="{F72A265F-8CCE-4F14-844F-CBC31FD5C6AA}">
      <dgm:prSet/>
      <dgm:spPr/>
      <dgm:t>
        <a:bodyPr/>
        <a:lstStyle/>
        <a:p>
          <a:r>
            <a:rPr lang="es-ES" dirty="0" smtClean="0"/>
            <a:t>TERAPEÚTICO</a:t>
          </a:r>
          <a:endParaRPr lang="es-ES" dirty="0"/>
        </a:p>
      </dgm:t>
    </dgm:pt>
    <dgm:pt modelId="{669B3AC9-EBED-44CD-84D3-1D94988099EB}" type="parTrans" cxnId="{FADEEC3D-258E-4262-9DB1-16BFA52C202B}">
      <dgm:prSet/>
      <dgm:spPr/>
      <dgm:t>
        <a:bodyPr/>
        <a:lstStyle/>
        <a:p>
          <a:endParaRPr lang="es-ES"/>
        </a:p>
      </dgm:t>
    </dgm:pt>
    <dgm:pt modelId="{214DE126-474D-46D3-97C1-E2C63FBB2C88}" type="sibTrans" cxnId="{FADEEC3D-258E-4262-9DB1-16BFA52C202B}">
      <dgm:prSet/>
      <dgm:spPr/>
      <dgm:t>
        <a:bodyPr/>
        <a:lstStyle/>
        <a:p>
          <a:endParaRPr lang="es-ES"/>
        </a:p>
      </dgm:t>
    </dgm:pt>
    <dgm:pt modelId="{613213E0-14C1-46AB-9441-8A3C15E33897}">
      <dgm:prSet/>
      <dgm:spPr/>
      <dgm:t>
        <a:bodyPr/>
        <a:lstStyle/>
        <a:p>
          <a:r>
            <a:rPr lang="es-ES" dirty="0" smtClean="0"/>
            <a:t>ETNOGRÁFICO</a:t>
          </a:r>
          <a:endParaRPr lang="es-ES" dirty="0"/>
        </a:p>
      </dgm:t>
    </dgm:pt>
    <dgm:pt modelId="{7CECC18C-7171-45B7-8239-195E8AADFAAF}" type="parTrans" cxnId="{4C95BCE5-CF1B-4341-8C47-68758DB59256}">
      <dgm:prSet/>
      <dgm:spPr/>
      <dgm:t>
        <a:bodyPr/>
        <a:lstStyle/>
        <a:p>
          <a:endParaRPr lang="es-ES"/>
        </a:p>
      </dgm:t>
    </dgm:pt>
    <dgm:pt modelId="{8BC665E2-BA3B-4F7D-9ACD-38CFF7B9D1AC}" type="sibTrans" cxnId="{4C95BCE5-CF1B-4341-8C47-68758DB59256}">
      <dgm:prSet/>
      <dgm:spPr/>
      <dgm:t>
        <a:bodyPr/>
        <a:lstStyle/>
        <a:p>
          <a:endParaRPr lang="es-ES"/>
        </a:p>
      </dgm:t>
    </dgm:pt>
    <dgm:pt modelId="{4D985A51-E3F1-46B8-8536-132C069A9B38}">
      <dgm:prSet/>
      <dgm:spPr/>
      <dgm:t>
        <a:bodyPr/>
        <a:lstStyle/>
        <a:p>
          <a:r>
            <a:rPr lang="es-ES" dirty="0" smtClean="0"/>
            <a:t>El contenido de lo narrado tiene como finalidad el servir al escritor de válvula sobre la que descargar tensiones</a:t>
          </a:r>
          <a:endParaRPr lang="es-ES" dirty="0"/>
        </a:p>
      </dgm:t>
    </dgm:pt>
    <dgm:pt modelId="{EACF5763-BC0A-41C2-B881-1EE896798895}" type="parTrans" cxnId="{43106965-0311-4F96-9687-37A9ED230499}">
      <dgm:prSet/>
      <dgm:spPr/>
      <dgm:t>
        <a:bodyPr/>
        <a:lstStyle/>
        <a:p>
          <a:endParaRPr lang="es-ES"/>
        </a:p>
      </dgm:t>
    </dgm:pt>
    <dgm:pt modelId="{F9962FB5-DCA0-46CD-AA72-060E5208CD1F}" type="sibTrans" cxnId="{43106965-0311-4F96-9687-37A9ED230499}">
      <dgm:prSet/>
      <dgm:spPr/>
      <dgm:t>
        <a:bodyPr/>
        <a:lstStyle/>
        <a:p>
          <a:endParaRPr lang="es-ES"/>
        </a:p>
      </dgm:t>
    </dgm:pt>
    <dgm:pt modelId="{BEDBB537-CC47-4B81-856E-8355B090C976}">
      <dgm:prSet/>
      <dgm:spPr/>
      <dgm:t>
        <a:bodyPr/>
        <a:lstStyle/>
        <a:p>
          <a:r>
            <a:rPr lang="es-ES" dirty="0" smtClean="0"/>
            <a:t>El contenido de lo narrado se enmarca en un contexto cultural y físico determinado en el que el mismo cobra importancia</a:t>
          </a:r>
          <a:endParaRPr lang="es-ES" dirty="0"/>
        </a:p>
      </dgm:t>
    </dgm:pt>
    <dgm:pt modelId="{AA6E5F77-8D88-46EC-82A0-66F776F6D936}" type="parTrans" cxnId="{2475FE7A-73CA-4072-ABB9-FC692EB69EA3}">
      <dgm:prSet/>
      <dgm:spPr/>
      <dgm:t>
        <a:bodyPr/>
        <a:lstStyle/>
        <a:p>
          <a:endParaRPr lang="es-ES"/>
        </a:p>
      </dgm:t>
    </dgm:pt>
    <dgm:pt modelId="{84D54307-F435-43E4-9D59-A7876DB3B7C0}" type="sibTrans" cxnId="{2475FE7A-73CA-4072-ABB9-FC692EB69EA3}">
      <dgm:prSet/>
      <dgm:spPr/>
      <dgm:t>
        <a:bodyPr/>
        <a:lstStyle/>
        <a:p>
          <a:endParaRPr lang="es-ES"/>
        </a:p>
      </dgm:t>
    </dgm:pt>
    <dgm:pt modelId="{A71CA671-4573-4DF5-AD86-7AA391C172B3}" type="pres">
      <dgm:prSet presAssocID="{7878EABD-7B87-497F-A9D7-645A130E11DE}" presName="Name0" presStyleCnt="0">
        <dgm:presLayoutVars>
          <dgm:dir/>
          <dgm:animLvl val="lvl"/>
          <dgm:resizeHandles val="exact"/>
        </dgm:presLayoutVars>
      </dgm:prSet>
      <dgm:spPr/>
      <dgm:t>
        <a:bodyPr/>
        <a:lstStyle/>
        <a:p>
          <a:endParaRPr lang="es-ES"/>
        </a:p>
      </dgm:t>
    </dgm:pt>
    <dgm:pt modelId="{0ABB0AC6-33DA-4EC2-9342-A3213727FEF9}" type="pres">
      <dgm:prSet presAssocID="{BE92EF2E-B09A-42BC-8F7C-42A90BEE4392}" presName="composite" presStyleCnt="0"/>
      <dgm:spPr/>
      <dgm:t>
        <a:bodyPr/>
        <a:lstStyle/>
        <a:p>
          <a:endParaRPr lang="es-ES"/>
        </a:p>
      </dgm:t>
    </dgm:pt>
    <dgm:pt modelId="{FCC805BC-23CB-42D9-BE2E-6264735C181B}" type="pres">
      <dgm:prSet presAssocID="{BE92EF2E-B09A-42BC-8F7C-42A90BEE4392}" presName="parTx" presStyleLbl="alignNode1" presStyleIdx="0" presStyleCnt="5">
        <dgm:presLayoutVars>
          <dgm:chMax val="0"/>
          <dgm:chPref val="0"/>
          <dgm:bulletEnabled val="1"/>
        </dgm:presLayoutVars>
      </dgm:prSet>
      <dgm:spPr/>
      <dgm:t>
        <a:bodyPr/>
        <a:lstStyle/>
        <a:p>
          <a:endParaRPr lang="es-ES"/>
        </a:p>
      </dgm:t>
    </dgm:pt>
    <dgm:pt modelId="{12336AF7-D124-4090-A2B4-46CC3950A185}" type="pres">
      <dgm:prSet presAssocID="{BE92EF2E-B09A-42BC-8F7C-42A90BEE4392}" presName="desTx" presStyleLbl="alignAccFollowNode1" presStyleIdx="0" presStyleCnt="5">
        <dgm:presLayoutVars>
          <dgm:bulletEnabled val="1"/>
        </dgm:presLayoutVars>
      </dgm:prSet>
      <dgm:spPr/>
      <dgm:t>
        <a:bodyPr/>
        <a:lstStyle/>
        <a:p>
          <a:endParaRPr lang="es-ES"/>
        </a:p>
      </dgm:t>
    </dgm:pt>
    <dgm:pt modelId="{07068D52-A131-4B97-B847-733255B4EFE5}" type="pres">
      <dgm:prSet presAssocID="{E1BDB752-73F7-489B-8F0F-CAD9E07AE1CA}" presName="space" presStyleCnt="0"/>
      <dgm:spPr/>
      <dgm:t>
        <a:bodyPr/>
        <a:lstStyle/>
        <a:p>
          <a:endParaRPr lang="es-ES"/>
        </a:p>
      </dgm:t>
    </dgm:pt>
    <dgm:pt modelId="{01694372-8519-433A-ABB5-9D132962D446}" type="pres">
      <dgm:prSet presAssocID="{613213E0-14C1-46AB-9441-8A3C15E33897}" presName="composite" presStyleCnt="0"/>
      <dgm:spPr/>
      <dgm:t>
        <a:bodyPr/>
        <a:lstStyle/>
        <a:p>
          <a:endParaRPr lang="es-ES"/>
        </a:p>
      </dgm:t>
    </dgm:pt>
    <dgm:pt modelId="{EA374142-D087-4D7D-9837-34B0D30C9775}" type="pres">
      <dgm:prSet presAssocID="{613213E0-14C1-46AB-9441-8A3C15E33897}" presName="parTx" presStyleLbl="alignNode1" presStyleIdx="1" presStyleCnt="5">
        <dgm:presLayoutVars>
          <dgm:chMax val="0"/>
          <dgm:chPref val="0"/>
          <dgm:bulletEnabled val="1"/>
        </dgm:presLayoutVars>
      </dgm:prSet>
      <dgm:spPr/>
      <dgm:t>
        <a:bodyPr/>
        <a:lstStyle/>
        <a:p>
          <a:endParaRPr lang="es-ES"/>
        </a:p>
      </dgm:t>
    </dgm:pt>
    <dgm:pt modelId="{5DCDEDD5-372C-425D-906D-539B878B98BE}" type="pres">
      <dgm:prSet presAssocID="{613213E0-14C1-46AB-9441-8A3C15E33897}" presName="desTx" presStyleLbl="alignAccFollowNode1" presStyleIdx="1" presStyleCnt="5">
        <dgm:presLayoutVars>
          <dgm:bulletEnabled val="1"/>
        </dgm:presLayoutVars>
      </dgm:prSet>
      <dgm:spPr/>
      <dgm:t>
        <a:bodyPr/>
        <a:lstStyle/>
        <a:p>
          <a:endParaRPr lang="es-ES"/>
        </a:p>
      </dgm:t>
    </dgm:pt>
    <dgm:pt modelId="{67911238-1304-4DDF-880F-7B0ECC62D5E8}" type="pres">
      <dgm:prSet presAssocID="{8BC665E2-BA3B-4F7D-9ACD-38CFF7B9D1AC}" presName="space" presStyleCnt="0"/>
      <dgm:spPr/>
      <dgm:t>
        <a:bodyPr/>
        <a:lstStyle/>
        <a:p>
          <a:endParaRPr lang="es-ES"/>
        </a:p>
      </dgm:t>
    </dgm:pt>
    <dgm:pt modelId="{E13A7AE5-00F6-43F2-AA02-4517C22EDBFF}" type="pres">
      <dgm:prSet presAssocID="{F72A265F-8CCE-4F14-844F-CBC31FD5C6AA}" presName="composite" presStyleCnt="0"/>
      <dgm:spPr/>
      <dgm:t>
        <a:bodyPr/>
        <a:lstStyle/>
        <a:p>
          <a:endParaRPr lang="es-ES"/>
        </a:p>
      </dgm:t>
    </dgm:pt>
    <dgm:pt modelId="{2ACACD0E-85CB-48FD-A4E7-7AC18F0B6ED5}" type="pres">
      <dgm:prSet presAssocID="{F72A265F-8CCE-4F14-844F-CBC31FD5C6AA}" presName="parTx" presStyleLbl="alignNode1" presStyleIdx="2" presStyleCnt="5" custLinFactNeighborX="-2174" custLinFactNeighborY="-12005">
        <dgm:presLayoutVars>
          <dgm:chMax val="0"/>
          <dgm:chPref val="0"/>
          <dgm:bulletEnabled val="1"/>
        </dgm:presLayoutVars>
      </dgm:prSet>
      <dgm:spPr/>
      <dgm:t>
        <a:bodyPr/>
        <a:lstStyle/>
        <a:p>
          <a:endParaRPr lang="es-ES"/>
        </a:p>
      </dgm:t>
    </dgm:pt>
    <dgm:pt modelId="{3741368F-AEFF-4670-8A2C-66BDF2011EF9}" type="pres">
      <dgm:prSet presAssocID="{F72A265F-8CCE-4F14-844F-CBC31FD5C6AA}" presName="desTx" presStyleLbl="alignAccFollowNode1" presStyleIdx="2" presStyleCnt="5">
        <dgm:presLayoutVars>
          <dgm:bulletEnabled val="1"/>
        </dgm:presLayoutVars>
      </dgm:prSet>
      <dgm:spPr/>
      <dgm:t>
        <a:bodyPr/>
        <a:lstStyle/>
        <a:p>
          <a:endParaRPr lang="es-ES"/>
        </a:p>
      </dgm:t>
    </dgm:pt>
    <dgm:pt modelId="{85D141B6-8C61-4CD2-AE0A-42B38D0A4108}" type="pres">
      <dgm:prSet presAssocID="{214DE126-474D-46D3-97C1-E2C63FBB2C88}" presName="space" presStyleCnt="0"/>
      <dgm:spPr/>
      <dgm:t>
        <a:bodyPr/>
        <a:lstStyle/>
        <a:p>
          <a:endParaRPr lang="es-ES"/>
        </a:p>
      </dgm:t>
    </dgm:pt>
    <dgm:pt modelId="{88090721-EE8B-47DD-892B-16B2861A7DFC}" type="pres">
      <dgm:prSet presAssocID="{74261224-415A-4853-AAD2-CA0582C5D3C5}" presName="composite" presStyleCnt="0"/>
      <dgm:spPr/>
      <dgm:t>
        <a:bodyPr/>
        <a:lstStyle/>
        <a:p>
          <a:endParaRPr lang="es-ES"/>
        </a:p>
      </dgm:t>
    </dgm:pt>
    <dgm:pt modelId="{40F1FBC6-989E-4C6D-8988-87889CBFA28D}" type="pres">
      <dgm:prSet presAssocID="{74261224-415A-4853-AAD2-CA0582C5D3C5}" presName="parTx" presStyleLbl="alignNode1" presStyleIdx="3" presStyleCnt="5" custScaleX="102437" custScaleY="130889">
        <dgm:presLayoutVars>
          <dgm:chMax val="0"/>
          <dgm:chPref val="0"/>
          <dgm:bulletEnabled val="1"/>
        </dgm:presLayoutVars>
      </dgm:prSet>
      <dgm:spPr/>
      <dgm:t>
        <a:bodyPr/>
        <a:lstStyle/>
        <a:p>
          <a:endParaRPr lang="es-ES"/>
        </a:p>
      </dgm:t>
    </dgm:pt>
    <dgm:pt modelId="{F1649AF2-ECCB-4E67-968E-69CECF9FFE85}" type="pres">
      <dgm:prSet presAssocID="{74261224-415A-4853-AAD2-CA0582C5D3C5}" presName="desTx" presStyleLbl="alignAccFollowNode1" presStyleIdx="3" presStyleCnt="5">
        <dgm:presLayoutVars>
          <dgm:bulletEnabled val="1"/>
        </dgm:presLayoutVars>
      </dgm:prSet>
      <dgm:spPr/>
      <dgm:t>
        <a:bodyPr/>
        <a:lstStyle/>
        <a:p>
          <a:endParaRPr lang="es-ES"/>
        </a:p>
      </dgm:t>
    </dgm:pt>
    <dgm:pt modelId="{34F4D03E-FAF3-491E-B928-9D8E8FCD11F7}" type="pres">
      <dgm:prSet presAssocID="{FCC91F06-626B-4E7C-9AC2-867688E9C106}" presName="space" presStyleCnt="0"/>
      <dgm:spPr/>
      <dgm:t>
        <a:bodyPr/>
        <a:lstStyle/>
        <a:p>
          <a:endParaRPr lang="es-ES"/>
        </a:p>
      </dgm:t>
    </dgm:pt>
    <dgm:pt modelId="{D01DDF38-0D9D-4E7F-ABA8-CF5621037398}" type="pres">
      <dgm:prSet presAssocID="{0A9D61A7-8A60-446C-B45D-F40DF20AFCD9}" presName="composite" presStyleCnt="0"/>
      <dgm:spPr/>
      <dgm:t>
        <a:bodyPr/>
        <a:lstStyle/>
        <a:p>
          <a:endParaRPr lang="es-ES"/>
        </a:p>
      </dgm:t>
    </dgm:pt>
    <dgm:pt modelId="{12D62D63-EA9A-462D-BF43-FF659DBDBA7C}" type="pres">
      <dgm:prSet presAssocID="{0A9D61A7-8A60-446C-B45D-F40DF20AFCD9}" presName="parTx" presStyleLbl="alignNode1" presStyleIdx="4" presStyleCnt="5">
        <dgm:presLayoutVars>
          <dgm:chMax val="0"/>
          <dgm:chPref val="0"/>
          <dgm:bulletEnabled val="1"/>
        </dgm:presLayoutVars>
      </dgm:prSet>
      <dgm:spPr/>
      <dgm:t>
        <a:bodyPr/>
        <a:lstStyle/>
        <a:p>
          <a:endParaRPr lang="es-ES"/>
        </a:p>
      </dgm:t>
    </dgm:pt>
    <dgm:pt modelId="{80D79838-1280-474C-B84E-6C11ABCAE8F2}" type="pres">
      <dgm:prSet presAssocID="{0A9D61A7-8A60-446C-B45D-F40DF20AFCD9}" presName="desTx" presStyleLbl="alignAccFollowNode1" presStyleIdx="4" presStyleCnt="5">
        <dgm:presLayoutVars>
          <dgm:bulletEnabled val="1"/>
        </dgm:presLayoutVars>
      </dgm:prSet>
      <dgm:spPr/>
      <dgm:t>
        <a:bodyPr/>
        <a:lstStyle/>
        <a:p>
          <a:endParaRPr lang="es-ES"/>
        </a:p>
      </dgm:t>
    </dgm:pt>
  </dgm:ptLst>
  <dgm:cxnLst>
    <dgm:cxn modelId="{92AA1234-EE75-4535-A877-6281F39892CE}" type="presOf" srcId="{446ECE3B-A176-4CC7-B945-C9943C6BA0B6}" destId="{12336AF7-D124-4090-A2B4-46CC3950A185}" srcOrd="0" destOrd="0" presId="urn:microsoft.com/office/officeart/2005/8/layout/hList1"/>
    <dgm:cxn modelId="{9C9CB327-9A7A-4C08-98A0-BF2ACE70BE6B}" srcId="{7878EABD-7B87-497F-A9D7-645A130E11DE}" destId="{74261224-415A-4853-AAD2-CA0582C5D3C5}" srcOrd="3" destOrd="0" parTransId="{896F7343-C5F5-47D7-B3B4-3626F3AB1C25}" sibTransId="{FCC91F06-626B-4E7C-9AC2-867688E9C106}"/>
    <dgm:cxn modelId="{6DE5B870-12C3-4736-8124-CDD15923D1EF}" type="presOf" srcId="{4D985A51-E3F1-46B8-8536-132C069A9B38}" destId="{3741368F-AEFF-4670-8A2C-66BDF2011EF9}" srcOrd="0" destOrd="0" presId="urn:microsoft.com/office/officeart/2005/8/layout/hList1"/>
    <dgm:cxn modelId="{3B2DD2F7-C32F-4565-B369-37FC3B16FBE4}" type="presOf" srcId="{7878EABD-7B87-497F-A9D7-645A130E11DE}" destId="{A71CA671-4573-4DF5-AD86-7AA391C172B3}" srcOrd="0" destOrd="0" presId="urn:microsoft.com/office/officeart/2005/8/layout/hList1"/>
    <dgm:cxn modelId="{2475FE7A-73CA-4072-ABB9-FC692EB69EA3}" srcId="{613213E0-14C1-46AB-9441-8A3C15E33897}" destId="{BEDBB537-CC47-4B81-856E-8355B090C976}" srcOrd="0" destOrd="0" parTransId="{AA6E5F77-8D88-46EC-82A0-66F776F6D936}" sibTransId="{84D54307-F435-43E4-9D59-A7876DB3B7C0}"/>
    <dgm:cxn modelId="{1298A025-3941-4522-9B09-0837FF928723}" type="presOf" srcId="{613213E0-14C1-46AB-9441-8A3C15E33897}" destId="{EA374142-D087-4D7D-9837-34B0D30C9775}" srcOrd="0" destOrd="0" presId="urn:microsoft.com/office/officeart/2005/8/layout/hList1"/>
    <dgm:cxn modelId="{FEBE4457-5519-40E5-A20E-D7D9AFDD8764}" type="presOf" srcId="{F72A265F-8CCE-4F14-844F-CBC31FD5C6AA}" destId="{2ACACD0E-85CB-48FD-A4E7-7AC18F0B6ED5}" srcOrd="0" destOrd="0" presId="urn:microsoft.com/office/officeart/2005/8/layout/hList1"/>
    <dgm:cxn modelId="{4C95BCE5-CF1B-4341-8C47-68758DB59256}" srcId="{7878EABD-7B87-497F-A9D7-645A130E11DE}" destId="{613213E0-14C1-46AB-9441-8A3C15E33897}" srcOrd="1" destOrd="0" parTransId="{7CECC18C-7171-45B7-8239-195E8AADFAAF}" sibTransId="{8BC665E2-BA3B-4F7D-9ACD-38CFF7B9D1AC}"/>
    <dgm:cxn modelId="{1F1E2E96-732E-4CE3-AE23-FFFBBAC8E7E0}" type="presOf" srcId="{74261224-415A-4853-AAD2-CA0582C5D3C5}" destId="{40F1FBC6-989E-4C6D-8988-87889CBFA28D}" srcOrd="0" destOrd="0" presId="urn:microsoft.com/office/officeart/2005/8/layout/hList1"/>
    <dgm:cxn modelId="{610ABC8B-077D-4E6E-8951-CFDF0B02EED5}" type="presOf" srcId="{0A9D61A7-8A60-446C-B45D-F40DF20AFCD9}" destId="{12D62D63-EA9A-462D-BF43-FF659DBDBA7C}" srcOrd="0" destOrd="0" presId="urn:microsoft.com/office/officeart/2005/8/layout/hList1"/>
    <dgm:cxn modelId="{1E36E79F-B84E-4F9C-AF09-538789C2B061}" srcId="{0A9D61A7-8A60-446C-B45D-F40DF20AFCD9}" destId="{5DC73500-E6F4-42B6-8001-DF9361B0C525}" srcOrd="0" destOrd="0" parTransId="{FB9A8FCA-B54B-4375-9D4A-582794C9D4A3}" sibTransId="{0A5455A5-6D30-4FA8-9671-98C6AA1DBE72}"/>
    <dgm:cxn modelId="{8CAEE4AA-0E31-4F12-A376-5E69D349BE87}" type="presOf" srcId="{5DC73500-E6F4-42B6-8001-DF9361B0C525}" destId="{80D79838-1280-474C-B84E-6C11ABCAE8F2}" srcOrd="0" destOrd="0" presId="urn:microsoft.com/office/officeart/2005/8/layout/hList1"/>
    <dgm:cxn modelId="{9084FECF-D0C4-402C-A096-D365C239DA0A}" srcId="{7878EABD-7B87-497F-A9D7-645A130E11DE}" destId="{0A9D61A7-8A60-446C-B45D-F40DF20AFCD9}" srcOrd="4" destOrd="0" parTransId="{D4B39EE5-C88A-4796-8633-774E04AC8266}" sibTransId="{E7C013EF-A50A-45E3-9F3B-72EC750F7059}"/>
    <dgm:cxn modelId="{43106965-0311-4F96-9687-37A9ED230499}" srcId="{F72A265F-8CCE-4F14-844F-CBC31FD5C6AA}" destId="{4D985A51-E3F1-46B8-8536-132C069A9B38}" srcOrd="0" destOrd="0" parTransId="{EACF5763-BC0A-41C2-B881-1EE896798895}" sibTransId="{F9962FB5-DCA0-46CD-AA72-060E5208CD1F}"/>
    <dgm:cxn modelId="{991FE041-A8B9-43AE-9811-5B38B09631C5}" type="presOf" srcId="{BEDBB537-CC47-4B81-856E-8355B090C976}" destId="{5DCDEDD5-372C-425D-906D-539B878B98BE}" srcOrd="0" destOrd="0" presId="urn:microsoft.com/office/officeart/2005/8/layout/hList1"/>
    <dgm:cxn modelId="{FADEEC3D-258E-4262-9DB1-16BFA52C202B}" srcId="{7878EABD-7B87-497F-A9D7-645A130E11DE}" destId="{F72A265F-8CCE-4F14-844F-CBC31FD5C6AA}" srcOrd="2" destOrd="0" parTransId="{669B3AC9-EBED-44CD-84D3-1D94988099EB}" sibTransId="{214DE126-474D-46D3-97C1-E2C63FBB2C88}"/>
    <dgm:cxn modelId="{5B0795FB-4623-43D3-8985-DEA6211D70C2}" srcId="{7878EABD-7B87-497F-A9D7-645A130E11DE}" destId="{BE92EF2E-B09A-42BC-8F7C-42A90BEE4392}" srcOrd="0" destOrd="0" parTransId="{57B7FCDB-0EC8-4082-94C3-8569D458AC49}" sibTransId="{E1BDB752-73F7-489B-8F0F-CAD9E07AE1CA}"/>
    <dgm:cxn modelId="{38403D81-24AA-4FFB-8EB7-2624D743CDE2}" srcId="{74261224-415A-4853-AAD2-CA0582C5D3C5}" destId="{527FAE68-33BA-4B24-A0C2-0983E2DF66B5}" srcOrd="0" destOrd="0" parTransId="{6F093301-E3B3-4816-9AD7-0D0F58E010B8}" sibTransId="{AC4F83C4-0991-445E-9C61-1DCDF5878A77}"/>
    <dgm:cxn modelId="{B703F9DB-2F5A-4069-888D-D8F43A6EE079}" type="presOf" srcId="{527FAE68-33BA-4B24-A0C2-0983E2DF66B5}" destId="{F1649AF2-ECCB-4E67-968E-69CECF9FFE85}" srcOrd="0" destOrd="0" presId="urn:microsoft.com/office/officeart/2005/8/layout/hList1"/>
    <dgm:cxn modelId="{73E931F8-9736-4473-8D92-F6356CAB3773}" srcId="{BE92EF2E-B09A-42BC-8F7C-42A90BEE4392}" destId="{446ECE3B-A176-4CC7-B945-C9943C6BA0B6}" srcOrd="0" destOrd="0" parTransId="{FB801DA7-0433-4FAA-9694-5309BD5AAA3C}" sibTransId="{CBBE7879-926F-4399-BA76-D8EDCC9F2885}"/>
    <dgm:cxn modelId="{8A5A2CE4-B984-4561-A14E-6D60C7976984}" type="presOf" srcId="{BE92EF2E-B09A-42BC-8F7C-42A90BEE4392}" destId="{FCC805BC-23CB-42D9-BE2E-6264735C181B}" srcOrd="0" destOrd="0" presId="urn:microsoft.com/office/officeart/2005/8/layout/hList1"/>
    <dgm:cxn modelId="{01516656-808B-4DAB-8A4A-C588270FD1BF}" type="presParOf" srcId="{A71CA671-4573-4DF5-AD86-7AA391C172B3}" destId="{0ABB0AC6-33DA-4EC2-9342-A3213727FEF9}" srcOrd="0" destOrd="0" presId="urn:microsoft.com/office/officeart/2005/8/layout/hList1"/>
    <dgm:cxn modelId="{34C1F0C4-AF59-4675-B9AF-C3787EFD5A07}" type="presParOf" srcId="{0ABB0AC6-33DA-4EC2-9342-A3213727FEF9}" destId="{FCC805BC-23CB-42D9-BE2E-6264735C181B}" srcOrd="0" destOrd="0" presId="urn:microsoft.com/office/officeart/2005/8/layout/hList1"/>
    <dgm:cxn modelId="{9E3D889B-BBF7-4215-A3CE-B5A4D3EA1463}" type="presParOf" srcId="{0ABB0AC6-33DA-4EC2-9342-A3213727FEF9}" destId="{12336AF7-D124-4090-A2B4-46CC3950A185}" srcOrd="1" destOrd="0" presId="urn:microsoft.com/office/officeart/2005/8/layout/hList1"/>
    <dgm:cxn modelId="{1A629243-1CCE-44B3-A207-FEA1CFBDE5A3}" type="presParOf" srcId="{A71CA671-4573-4DF5-AD86-7AA391C172B3}" destId="{07068D52-A131-4B97-B847-733255B4EFE5}" srcOrd="1" destOrd="0" presId="urn:microsoft.com/office/officeart/2005/8/layout/hList1"/>
    <dgm:cxn modelId="{DFEB3152-64CD-4533-8972-40CAE3D9027C}" type="presParOf" srcId="{A71CA671-4573-4DF5-AD86-7AA391C172B3}" destId="{01694372-8519-433A-ABB5-9D132962D446}" srcOrd="2" destOrd="0" presId="urn:microsoft.com/office/officeart/2005/8/layout/hList1"/>
    <dgm:cxn modelId="{8779A5B2-D071-4C9E-B8F6-A559015DA83C}" type="presParOf" srcId="{01694372-8519-433A-ABB5-9D132962D446}" destId="{EA374142-D087-4D7D-9837-34B0D30C9775}" srcOrd="0" destOrd="0" presId="urn:microsoft.com/office/officeart/2005/8/layout/hList1"/>
    <dgm:cxn modelId="{677537B3-221D-4256-8C75-63EF5AF922ED}" type="presParOf" srcId="{01694372-8519-433A-ABB5-9D132962D446}" destId="{5DCDEDD5-372C-425D-906D-539B878B98BE}" srcOrd="1" destOrd="0" presId="urn:microsoft.com/office/officeart/2005/8/layout/hList1"/>
    <dgm:cxn modelId="{A1864037-D41E-46E3-BA8E-46D73BF0A690}" type="presParOf" srcId="{A71CA671-4573-4DF5-AD86-7AA391C172B3}" destId="{67911238-1304-4DDF-880F-7B0ECC62D5E8}" srcOrd="3" destOrd="0" presId="urn:microsoft.com/office/officeart/2005/8/layout/hList1"/>
    <dgm:cxn modelId="{BD1CD0D9-DCF9-460C-98A3-9AFBB27F4C40}" type="presParOf" srcId="{A71CA671-4573-4DF5-AD86-7AA391C172B3}" destId="{E13A7AE5-00F6-43F2-AA02-4517C22EDBFF}" srcOrd="4" destOrd="0" presId="urn:microsoft.com/office/officeart/2005/8/layout/hList1"/>
    <dgm:cxn modelId="{1B7D3A40-F6D3-4E9F-ADC5-E1A7BCA53A84}" type="presParOf" srcId="{E13A7AE5-00F6-43F2-AA02-4517C22EDBFF}" destId="{2ACACD0E-85CB-48FD-A4E7-7AC18F0B6ED5}" srcOrd="0" destOrd="0" presId="urn:microsoft.com/office/officeart/2005/8/layout/hList1"/>
    <dgm:cxn modelId="{BDFAD325-D3FC-459C-BF68-8D1CC21EEDDA}" type="presParOf" srcId="{E13A7AE5-00F6-43F2-AA02-4517C22EDBFF}" destId="{3741368F-AEFF-4670-8A2C-66BDF2011EF9}" srcOrd="1" destOrd="0" presId="urn:microsoft.com/office/officeart/2005/8/layout/hList1"/>
    <dgm:cxn modelId="{C1DE04A7-F929-4E91-9983-4441313F11E0}" type="presParOf" srcId="{A71CA671-4573-4DF5-AD86-7AA391C172B3}" destId="{85D141B6-8C61-4CD2-AE0A-42B38D0A4108}" srcOrd="5" destOrd="0" presId="urn:microsoft.com/office/officeart/2005/8/layout/hList1"/>
    <dgm:cxn modelId="{283E51E0-9F70-471F-BA0D-FAC470A58FC5}" type="presParOf" srcId="{A71CA671-4573-4DF5-AD86-7AA391C172B3}" destId="{88090721-EE8B-47DD-892B-16B2861A7DFC}" srcOrd="6" destOrd="0" presId="urn:microsoft.com/office/officeart/2005/8/layout/hList1"/>
    <dgm:cxn modelId="{8C1D5D30-8AA7-4482-AF27-9F17BD009B10}" type="presParOf" srcId="{88090721-EE8B-47DD-892B-16B2861A7DFC}" destId="{40F1FBC6-989E-4C6D-8988-87889CBFA28D}" srcOrd="0" destOrd="0" presId="urn:microsoft.com/office/officeart/2005/8/layout/hList1"/>
    <dgm:cxn modelId="{C9B946D0-1A6B-4553-AE5B-6A22588EB852}" type="presParOf" srcId="{88090721-EE8B-47DD-892B-16B2861A7DFC}" destId="{F1649AF2-ECCB-4E67-968E-69CECF9FFE85}" srcOrd="1" destOrd="0" presId="urn:microsoft.com/office/officeart/2005/8/layout/hList1"/>
    <dgm:cxn modelId="{657CE3CC-8032-4A1E-934A-D2C864EC6C41}" type="presParOf" srcId="{A71CA671-4573-4DF5-AD86-7AA391C172B3}" destId="{34F4D03E-FAF3-491E-B928-9D8E8FCD11F7}" srcOrd="7" destOrd="0" presId="urn:microsoft.com/office/officeart/2005/8/layout/hList1"/>
    <dgm:cxn modelId="{D563F4C4-801B-402F-9521-4CCCA571D90B}" type="presParOf" srcId="{A71CA671-4573-4DF5-AD86-7AA391C172B3}" destId="{D01DDF38-0D9D-4E7F-ABA8-CF5621037398}" srcOrd="8" destOrd="0" presId="urn:microsoft.com/office/officeart/2005/8/layout/hList1"/>
    <dgm:cxn modelId="{2848B5BF-D8A9-4809-91B5-33A5999C5F14}" type="presParOf" srcId="{D01DDF38-0D9D-4E7F-ABA8-CF5621037398}" destId="{12D62D63-EA9A-462D-BF43-FF659DBDBA7C}" srcOrd="0" destOrd="0" presId="urn:microsoft.com/office/officeart/2005/8/layout/hList1"/>
    <dgm:cxn modelId="{B625A35B-E3A1-430E-9C66-BDBE884ADB6C}" type="presParOf" srcId="{D01DDF38-0D9D-4E7F-ABA8-CF5621037398}" destId="{80D79838-1280-474C-B84E-6C11ABCAE8F2}"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C135BDF-4D5C-463A-B42E-36D73B3855DB}" type="doc">
      <dgm:prSet loTypeId="urn:microsoft.com/office/officeart/2005/8/layout/radial5" loCatId="cycle" qsTypeId="urn:microsoft.com/office/officeart/2005/8/quickstyle/simple2" qsCatId="simple" csTypeId="urn:microsoft.com/office/officeart/2005/8/colors/accent1_4" csCatId="accent1" phldr="1"/>
      <dgm:spPr/>
      <dgm:t>
        <a:bodyPr/>
        <a:lstStyle/>
        <a:p>
          <a:endParaRPr lang="es-ES"/>
        </a:p>
      </dgm:t>
    </dgm:pt>
    <dgm:pt modelId="{02C82ACE-DB95-4570-8F2D-03EC35F90346}">
      <dgm:prSet phldrT="[Texto]"/>
      <dgm:spPr/>
      <dgm:t>
        <a:bodyPr/>
        <a:lstStyle/>
        <a:p>
          <a:r>
            <a:rPr lang="es-ES" dirty="0" smtClean="0"/>
            <a:t>DIARIOS</a:t>
          </a:r>
          <a:endParaRPr lang="es-ES" dirty="0"/>
        </a:p>
      </dgm:t>
    </dgm:pt>
    <dgm:pt modelId="{3B4C0946-E99D-4762-B3D2-6B3A1FC56A20}" type="parTrans" cxnId="{77405179-99E9-40B6-873A-6277F01DB9D7}">
      <dgm:prSet/>
      <dgm:spPr/>
      <dgm:t>
        <a:bodyPr/>
        <a:lstStyle/>
        <a:p>
          <a:endParaRPr lang="es-ES"/>
        </a:p>
      </dgm:t>
    </dgm:pt>
    <dgm:pt modelId="{E97CF4E3-0738-4CAC-908E-53BD811C9CEB}" type="sibTrans" cxnId="{77405179-99E9-40B6-873A-6277F01DB9D7}">
      <dgm:prSet/>
      <dgm:spPr/>
      <dgm:t>
        <a:bodyPr/>
        <a:lstStyle/>
        <a:p>
          <a:endParaRPr lang="es-ES"/>
        </a:p>
      </dgm:t>
    </dgm:pt>
    <dgm:pt modelId="{1871879B-8BF3-4F5A-8ECD-274D4533798F}">
      <dgm:prSet phldrT="[Texto]"/>
      <dgm:spPr/>
      <dgm:t>
        <a:bodyPr/>
        <a:lstStyle/>
        <a:p>
          <a:r>
            <a:rPr lang="es-ES" dirty="0" smtClean="0"/>
            <a:t>a. Acceso al mundo personal de los docentes</a:t>
          </a:r>
          <a:endParaRPr lang="es-ES" dirty="0"/>
        </a:p>
      </dgm:t>
    </dgm:pt>
    <dgm:pt modelId="{1B9D5380-EC2A-4217-B97C-BC0A1B799C56}" type="parTrans" cxnId="{4EC3F9F1-2E00-4F5A-8AC8-82FFCF025F7E}">
      <dgm:prSet/>
      <dgm:spPr/>
      <dgm:t>
        <a:bodyPr/>
        <a:lstStyle/>
        <a:p>
          <a:endParaRPr lang="es-ES"/>
        </a:p>
      </dgm:t>
    </dgm:pt>
    <dgm:pt modelId="{6FA60B2C-DEC6-4F5B-9612-21894DC0087D}" type="sibTrans" cxnId="{4EC3F9F1-2E00-4F5A-8AC8-82FFCF025F7E}">
      <dgm:prSet/>
      <dgm:spPr/>
      <dgm:t>
        <a:bodyPr/>
        <a:lstStyle/>
        <a:p>
          <a:endParaRPr lang="es-ES"/>
        </a:p>
      </dgm:t>
    </dgm:pt>
    <dgm:pt modelId="{7E9C368A-F5BD-435D-B488-2CC3F3885543}">
      <dgm:prSet phldrT="[Texto]"/>
      <dgm:spPr/>
      <dgm:t>
        <a:bodyPr/>
        <a:lstStyle/>
        <a:p>
          <a:r>
            <a:rPr lang="es-ES" dirty="0" smtClean="0"/>
            <a:t>B. Explicitar los propios dilemas</a:t>
          </a:r>
          <a:endParaRPr lang="es-ES" dirty="0"/>
        </a:p>
      </dgm:t>
    </dgm:pt>
    <dgm:pt modelId="{AA8EBADA-FEA3-450A-9E7D-2CE8907B947D}" type="parTrans" cxnId="{D008B1DE-8846-4568-A0B2-07CE50497E27}">
      <dgm:prSet/>
      <dgm:spPr/>
      <dgm:t>
        <a:bodyPr/>
        <a:lstStyle/>
        <a:p>
          <a:endParaRPr lang="es-ES"/>
        </a:p>
      </dgm:t>
    </dgm:pt>
    <dgm:pt modelId="{7F68BE26-FAFB-47F7-A33F-9921AAE36AD7}" type="sibTrans" cxnId="{D008B1DE-8846-4568-A0B2-07CE50497E27}">
      <dgm:prSet/>
      <dgm:spPr/>
      <dgm:t>
        <a:bodyPr/>
        <a:lstStyle/>
        <a:p>
          <a:endParaRPr lang="es-ES"/>
        </a:p>
      </dgm:t>
    </dgm:pt>
    <dgm:pt modelId="{23DDBB78-8D78-4E89-B1D3-5921D55DA615}">
      <dgm:prSet phldrT="[Texto]"/>
      <dgm:spPr/>
      <dgm:t>
        <a:bodyPr/>
        <a:lstStyle/>
        <a:p>
          <a:r>
            <a:rPr lang="es-ES" dirty="0" smtClean="0"/>
            <a:t>C. Evaluación y reajuste de procesos didácticos</a:t>
          </a:r>
          <a:endParaRPr lang="es-ES" dirty="0"/>
        </a:p>
      </dgm:t>
    </dgm:pt>
    <dgm:pt modelId="{1556376D-9A43-4306-AC2F-AD1C3F01821D}" type="parTrans" cxnId="{5B77D9C9-BB91-48EF-AE5E-A225C5DB9EF9}">
      <dgm:prSet/>
      <dgm:spPr/>
      <dgm:t>
        <a:bodyPr/>
        <a:lstStyle/>
        <a:p>
          <a:endParaRPr lang="es-ES"/>
        </a:p>
      </dgm:t>
    </dgm:pt>
    <dgm:pt modelId="{5ADF25D1-00DD-4F24-BBB2-B2A91C62F07A}" type="sibTrans" cxnId="{5B77D9C9-BB91-48EF-AE5E-A225C5DB9EF9}">
      <dgm:prSet/>
      <dgm:spPr/>
      <dgm:t>
        <a:bodyPr/>
        <a:lstStyle/>
        <a:p>
          <a:endParaRPr lang="es-ES"/>
        </a:p>
      </dgm:t>
    </dgm:pt>
    <dgm:pt modelId="{5B30E53A-88EC-4348-8A32-FEDF73FE14ED}">
      <dgm:prSet phldrT="[Texto]"/>
      <dgm:spPr/>
      <dgm:t>
        <a:bodyPr/>
        <a:lstStyle/>
        <a:p>
          <a:r>
            <a:rPr lang="es-ES" dirty="0" smtClean="0"/>
            <a:t>D. Desarrollo  profesional permanente</a:t>
          </a:r>
          <a:endParaRPr lang="es-ES" dirty="0"/>
        </a:p>
      </dgm:t>
    </dgm:pt>
    <dgm:pt modelId="{B3CCA230-52BA-488F-AEC6-87D3636E2B3A}" type="parTrans" cxnId="{0497A9BF-2757-4131-9D11-ECA286F51698}">
      <dgm:prSet/>
      <dgm:spPr/>
      <dgm:t>
        <a:bodyPr/>
        <a:lstStyle/>
        <a:p>
          <a:endParaRPr lang="es-ES"/>
        </a:p>
      </dgm:t>
    </dgm:pt>
    <dgm:pt modelId="{88DD562D-E2FF-4EB4-8822-F0F237FCF9BE}" type="sibTrans" cxnId="{0497A9BF-2757-4131-9D11-ECA286F51698}">
      <dgm:prSet/>
      <dgm:spPr/>
      <dgm:t>
        <a:bodyPr/>
        <a:lstStyle/>
        <a:p>
          <a:endParaRPr lang="es-ES"/>
        </a:p>
      </dgm:t>
    </dgm:pt>
    <dgm:pt modelId="{32588EB5-D134-4AD6-810E-12EAA4A24411}" type="pres">
      <dgm:prSet presAssocID="{AC135BDF-4D5C-463A-B42E-36D73B3855DB}" presName="Name0" presStyleCnt="0">
        <dgm:presLayoutVars>
          <dgm:chMax val="1"/>
          <dgm:dir/>
          <dgm:animLvl val="ctr"/>
          <dgm:resizeHandles val="exact"/>
        </dgm:presLayoutVars>
      </dgm:prSet>
      <dgm:spPr/>
      <dgm:t>
        <a:bodyPr/>
        <a:lstStyle/>
        <a:p>
          <a:endParaRPr lang="es-ES"/>
        </a:p>
      </dgm:t>
    </dgm:pt>
    <dgm:pt modelId="{20455B4D-FF1D-419C-B4C7-D0ACFF9C299E}" type="pres">
      <dgm:prSet presAssocID="{02C82ACE-DB95-4570-8F2D-03EC35F90346}" presName="centerShape" presStyleLbl="node0" presStyleIdx="0" presStyleCnt="1"/>
      <dgm:spPr/>
      <dgm:t>
        <a:bodyPr/>
        <a:lstStyle/>
        <a:p>
          <a:endParaRPr lang="es-ES"/>
        </a:p>
      </dgm:t>
    </dgm:pt>
    <dgm:pt modelId="{868F9798-5CC9-47C9-9CFA-2E794D5DD734}" type="pres">
      <dgm:prSet presAssocID="{1B9D5380-EC2A-4217-B97C-BC0A1B799C56}" presName="parTrans" presStyleLbl="sibTrans2D1" presStyleIdx="0" presStyleCnt="4"/>
      <dgm:spPr/>
      <dgm:t>
        <a:bodyPr/>
        <a:lstStyle/>
        <a:p>
          <a:endParaRPr lang="es-ES"/>
        </a:p>
      </dgm:t>
    </dgm:pt>
    <dgm:pt modelId="{388FFA10-DCFD-4C5D-BE98-CBD710AE201F}" type="pres">
      <dgm:prSet presAssocID="{1B9D5380-EC2A-4217-B97C-BC0A1B799C56}" presName="connectorText" presStyleLbl="sibTrans2D1" presStyleIdx="0" presStyleCnt="4"/>
      <dgm:spPr/>
      <dgm:t>
        <a:bodyPr/>
        <a:lstStyle/>
        <a:p>
          <a:endParaRPr lang="es-ES"/>
        </a:p>
      </dgm:t>
    </dgm:pt>
    <dgm:pt modelId="{F2AB974E-8B4F-4408-973A-1A54AF1689F1}" type="pres">
      <dgm:prSet presAssocID="{1871879B-8BF3-4F5A-8ECD-274D4533798F}" presName="node" presStyleLbl="node1" presStyleIdx="0" presStyleCnt="4">
        <dgm:presLayoutVars>
          <dgm:bulletEnabled val="1"/>
        </dgm:presLayoutVars>
      </dgm:prSet>
      <dgm:spPr/>
      <dgm:t>
        <a:bodyPr/>
        <a:lstStyle/>
        <a:p>
          <a:endParaRPr lang="es-ES"/>
        </a:p>
      </dgm:t>
    </dgm:pt>
    <dgm:pt modelId="{D836B935-B88C-484A-A190-7BB302D98EC0}" type="pres">
      <dgm:prSet presAssocID="{AA8EBADA-FEA3-450A-9E7D-2CE8907B947D}" presName="parTrans" presStyleLbl="sibTrans2D1" presStyleIdx="1" presStyleCnt="4"/>
      <dgm:spPr/>
      <dgm:t>
        <a:bodyPr/>
        <a:lstStyle/>
        <a:p>
          <a:endParaRPr lang="es-ES"/>
        </a:p>
      </dgm:t>
    </dgm:pt>
    <dgm:pt modelId="{D3905169-BA7C-4A91-A6E6-528A1F372A83}" type="pres">
      <dgm:prSet presAssocID="{AA8EBADA-FEA3-450A-9E7D-2CE8907B947D}" presName="connectorText" presStyleLbl="sibTrans2D1" presStyleIdx="1" presStyleCnt="4"/>
      <dgm:spPr/>
      <dgm:t>
        <a:bodyPr/>
        <a:lstStyle/>
        <a:p>
          <a:endParaRPr lang="es-ES"/>
        </a:p>
      </dgm:t>
    </dgm:pt>
    <dgm:pt modelId="{629995FD-D9CE-46BB-862B-AEA53511AC87}" type="pres">
      <dgm:prSet presAssocID="{7E9C368A-F5BD-435D-B488-2CC3F3885543}" presName="node" presStyleLbl="node1" presStyleIdx="1" presStyleCnt="4">
        <dgm:presLayoutVars>
          <dgm:bulletEnabled val="1"/>
        </dgm:presLayoutVars>
      </dgm:prSet>
      <dgm:spPr/>
      <dgm:t>
        <a:bodyPr/>
        <a:lstStyle/>
        <a:p>
          <a:endParaRPr lang="es-ES"/>
        </a:p>
      </dgm:t>
    </dgm:pt>
    <dgm:pt modelId="{E2C58A4E-2A39-4DAC-954D-F36DC39C9D53}" type="pres">
      <dgm:prSet presAssocID="{1556376D-9A43-4306-AC2F-AD1C3F01821D}" presName="parTrans" presStyleLbl="sibTrans2D1" presStyleIdx="2" presStyleCnt="4"/>
      <dgm:spPr/>
      <dgm:t>
        <a:bodyPr/>
        <a:lstStyle/>
        <a:p>
          <a:endParaRPr lang="es-ES"/>
        </a:p>
      </dgm:t>
    </dgm:pt>
    <dgm:pt modelId="{34D29499-D08A-4666-A4D4-30195ACE6265}" type="pres">
      <dgm:prSet presAssocID="{1556376D-9A43-4306-AC2F-AD1C3F01821D}" presName="connectorText" presStyleLbl="sibTrans2D1" presStyleIdx="2" presStyleCnt="4"/>
      <dgm:spPr/>
      <dgm:t>
        <a:bodyPr/>
        <a:lstStyle/>
        <a:p>
          <a:endParaRPr lang="es-ES"/>
        </a:p>
      </dgm:t>
    </dgm:pt>
    <dgm:pt modelId="{3B936586-5B50-4C24-9A20-1ECB3B7BC364}" type="pres">
      <dgm:prSet presAssocID="{23DDBB78-8D78-4E89-B1D3-5921D55DA615}" presName="node" presStyleLbl="node1" presStyleIdx="2" presStyleCnt="4">
        <dgm:presLayoutVars>
          <dgm:bulletEnabled val="1"/>
        </dgm:presLayoutVars>
      </dgm:prSet>
      <dgm:spPr/>
      <dgm:t>
        <a:bodyPr/>
        <a:lstStyle/>
        <a:p>
          <a:endParaRPr lang="es-ES"/>
        </a:p>
      </dgm:t>
    </dgm:pt>
    <dgm:pt modelId="{34FE8147-5FBE-4A4C-9936-2F34A57FE4C8}" type="pres">
      <dgm:prSet presAssocID="{B3CCA230-52BA-488F-AEC6-87D3636E2B3A}" presName="parTrans" presStyleLbl="sibTrans2D1" presStyleIdx="3" presStyleCnt="4"/>
      <dgm:spPr/>
      <dgm:t>
        <a:bodyPr/>
        <a:lstStyle/>
        <a:p>
          <a:endParaRPr lang="es-ES"/>
        </a:p>
      </dgm:t>
    </dgm:pt>
    <dgm:pt modelId="{A04955D2-7C09-4E9D-A0CB-E54C2566ECA2}" type="pres">
      <dgm:prSet presAssocID="{B3CCA230-52BA-488F-AEC6-87D3636E2B3A}" presName="connectorText" presStyleLbl="sibTrans2D1" presStyleIdx="3" presStyleCnt="4"/>
      <dgm:spPr/>
      <dgm:t>
        <a:bodyPr/>
        <a:lstStyle/>
        <a:p>
          <a:endParaRPr lang="es-ES"/>
        </a:p>
      </dgm:t>
    </dgm:pt>
    <dgm:pt modelId="{EFD8F8D6-BA93-4280-8293-B92CDFAD9481}" type="pres">
      <dgm:prSet presAssocID="{5B30E53A-88EC-4348-8A32-FEDF73FE14ED}" presName="node" presStyleLbl="node1" presStyleIdx="3" presStyleCnt="4">
        <dgm:presLayoutVars>
          <dgm:bulletEnabled val="1"/>
        </dgm:presLayoutVars>
      </dgm:prSet>
      <dgm:spPr/>
      <dgm:t>
        <a:bodyPr/>
        <a:lstStyle/>
        <a:p>
          <a:endParaRPr lang="es-ES"/>
        </a:p>
      </dgm:t>
    </dgm:pt>
  </dgm:ptLst>
  <dgm:cxnLst>
    <dgm:cxn modelId="{9A73A973-D065-47E8-B7BB-E1FD89EBF1C8}" type="presOf" srcId="{1556376D-9A43-4306-AC2F-AD1C3F01821D}" destId="{34D29499-D08A-4666-A4D4-30195ACE6265}" srcOrd="1" destOrd="0" presId="urn:microsoft.com/office/officeart/2005/8/layout/radial5"/>
    <dgm:cxn modelId="{B352840E-59F3-42E7-8CD7-DDFC6BBC8786}" type="presOf" srcId="{7E9C368A-F5BD-435D-B488-2CC3F3885543}" destId="{629995FD-D9CE-46BB-862B-AEA53511AC87}" srcOrd="0" destOrd="0" presId="urn:microsoft.com/office/officeart/2005/8/layout/radial5"/>
    <dgm:cxn modelId="{21536D8F-C726-49C2-9E3F-73E850C8AAE1}" type="presOf" srcId="{B3CCA230-52BA-488F-AEC6-87D3636E2B3A}" destId="{A04955D2-7C09-4E9D-A0CB-E54C2566ECA2}" srcOrd="1" destOrd="0" presId="urn:microsoft.com/office/officeart/2005/8/layout/radial5"/>
    <dgm:cxn modelId="{5B77D9C9-BB91-48EF-AE5E-A225C5DB9EF9}" srcId="{02C82ACE-DB95-4570-8F2D-03EC35F90346}" destId="{23DDBB78-8D78-4E89-B1D3-5921D55DA615}" srcOrd="2" destOrd="0" parTransId="{1556376D-9A43-4306-AC2F-AD1C3F01821D}" sibTransId="{5ADF25D1-00DD-4F24-BBB2-B2A91C62F07A}"/>
    <dgm:cxn modelId="{32C0E43E-CBCD-4460-AAA4-F4488FCF2ABF}" type="presOf" srcId="{1B9D5380-EC2A-4217-B97C-BC0A1B799C56}" destId="{388FFA10-DCFD-4C5D-BE98-CBD710AE201F}" srcOrd="1" destOrd="0" presId="urn:microsoft.com/office/officeart/2005/8/layout/radial5"/>
    <dgm:cxn modelId="{F425267D-4311-4EEE-A05D-76F83C87185B}" type="presOf" srcId="{5B30E53A-88EC-4348-8A32-FEDF73FE14ED}" destId="{EFD8F8D6-BA93-4280-8293-B92CDFAD9481}" srcOrd="0" destOrd="0" presId="urn:microsoft.com/office/officeart/2005/8/layout/radial5"/>
    <dgm:cxn modelId="{D008B1DE-8846-4568-A0B2-07CE50497E27}" srcId="{02C82ACE-DB95-4570-8F2D-03EC35F90346}" destId="{7E9C368A-F5BD-435D-B488-2CC3F3885543}" srcOrd="1" destOrd="0" parTransId="{AA8EBADA-FEA3-450A-9E7D-2CE8907B947D}" sibTransId="{7F68BE26-FAFB-47F7-A33F-9921AAE36AD7}"/>
    <dgm:cxn modelId="{4EC3F9F1-2E00-4F5A-8AC8-82FFCF025F7E}" srcId="{02C82ACE-DB95-4570-8F2D-03EC35F90346}" destId="{1871879B-8BF3-4F5A-8ECD-274D4533798F}" srcOrd="0" destOrd="0" parTransId="{1B9D5380-EC2A-4217-B97C-BC0A1B799C56}" sibTransId="{6FA60B2C-DEC6-4F5B-9612-21894DC0087D}"/>
    <dgm:cxn modelId="{97E5FBA1-319F-4F11-BF18-C440C57064A6}" type="presOf" srcId="{AC135BDF-4D5C-463A-B42E-36D73B3855DB}" destId="{32588EB5-D134-4AD6-810E-12EAA4A24411}" srcOrd="0" destOrd="0" presId="urn:microsoft.com/office/officeart/2005/8/layout/radial5"/>
    <dgm:cxn modelId="{A17638DB-5E1F-4866-B066-D91212B9A654}" type="presOf" srcId="{1B9D5380-EC2A-4217-B97C-BC0A1B799C56}" destId="{868F9798-5CC9-47C9-9CFA-2E794D5DD734}" srcOrd="0" destOrd="0" presId="urn:microsoft.com/office/officeart/2005/8/layout/radial5"/>
    <dgm:cxn modelId="{E5F8D5B7-5F68-48F3-B35E-B71F3B7A64BF}" type="presOf" srcId="{23DDBB78-8D78-4E89-B1D3-5921D55DA615}" destId="{3B936586-5B50-4C24-9A20-1ECB3B7BC364}" srcOrd="0" destOrd="0" presId="urn:microsoft.com/office/officeart/2005/8/layout/radial5"/>
    <dgm:cxn modelId="{EF749741-60EC-447C-B364-2E9480D7AB68}" type="presOf" srcId="{AA8EBADA-FEA3-450A-9E7D-2CE8907B947D}" destId="{D836B935-B88C-484A-A190-7BB302D98EC0}" srcOrd="0" destOrd="0" presId="urn:microsoft.com/office/officeart/2005/8/layout/radial5"/>
    <dgm:cxn modelId="{77405179-99E9-40B6-873A-6277F01DB9D7}" srcId="{AC135BDF-4D5C-463A-B42E-36D73B3855DB}" destId="{02C82ACE-DB95-4570-8F2D-03EC35F90346}" srcOrd="0" destOrd="0" parTransId="{3B4C0946-E99D-4762-B3D2-6B3A1FC56A20}" sibTransId="{E97CF4E3-0738-4CAC-908E-53BD811C9CEB}"/>
    <dgm:cxn modelId="{EBB83DA5-D842-4B9A-AE73-36301B93C4AA}" type="presOf" srcId="{B3CCA230-52BA-488F-AEC6-87D3636E2B3A}" destId="{34FE8147-5FBE-4A4C-9936-2F34A57FE4C8}" srcOrd="0" destOrd="0" presId="urn:microsoft.com/office/officeart/2005/8/layout/radial5"/>
    <dgm:cxn modelId="{57BB3FDE-D2F1-414E-809B-DE995AD7755C}" type="presOf" srcId="{AA8EBADA-FEA3-450A-9E7D-2CE8907B947D}" destId="{D3905169-BA7C-4A91-A6E6-528A1F372A83}" srcOrd="1" destOrd="0" presId="urn:microsoft.com/office/officeart/2005/8/layout/radial5"/>
    <dgm:cxn modelId="{470490BD-4F39-47CF-A658-39783DCE6559}" type="presOf" srcId="{1556376D-9A43-4306-AC2F-AD1C3F01821D}" destId="{E2C58A4E-2A39-4DAC-954D-F36DC39C9D53}" srcOrd="0" destOrd="0" presId="urn:microsoft.com/office/officeart/2005/8/layout/radial5"/>
    <dgm:cxn modelId="{0497A9BF-2757-4131-9D11-ECA286F51698}" srcId="{02C82ACE-DB95-4570-8F2D-03EC35F90346}" destId="{5B30E53A-88EC-4348-8A32-FEDF73FE14ED}" srcOrd="3" destOrd="0" parTransId="{B3CCA230-52BA-488F-AEC6-87D3636E2B3A}" sibTransId="{88DD562D-E2FF-4EB4-8822-F0F237FCF9BE}"/>
    <dgm:cxn modelId="{688F2177-4610-4F5A-A779-59C8DC9DF024}" type="presOf" srcId="{02C82ACE-DB95-4570-8F2D-03EC35F90346}" destId="{20455B4D-FF1D-419C-B4C7-D0ACFF9C299E}" srcOrd="0" destOrd="0" presId="urn:microsoft.com/office/officeart/2005/8/layout/radial5"/>
    <dgm:cxn modelId="{87DAFEFE-3D42-40CF-96D5-462FA9EF9391}" type="presOf" srcId="{1871879B-8BF3-4F5A-8ECD-274D4533798F}" destId="{F2AB974E-8B4F-4408-973A-1A54AF1689F1}" srcOrd="0" destOrd="0" presId="urn:microsoft.com/office/officeart/2005/8/layout/radial5"/>
    <dgm:cxn modelId="{2145E88E-7922-4A93-99A9-600959ADD7AF}" type="presParOf" srcId="{32588EB5-D134-4AD6-810E-12EAA4A24411}" destId="{20455B4D-FF1D-419C-B4C7-D0ACFF9C299E}" srcOrd="0" destOrd="0" presId="urn:microsoft.com/office/officeart/2005/8/layout/radial5"/>
    <dgm:cxn modelId="{26577B9A-E184-40C6-9555-E5F10B7A9095}" type="presParOf" srcId="{32588EB5-D134-4AD6-810E-12EAA4A24411}" destId="{868F9798-5CC9-47C9-9CFA-2E794D5DD734}" srcOrd="1" destOrd="0" presId="urn:microsoft.com/office/officeart/2005/8/layout/radial5"/>
    <dgm:cxn modelId="{912A2668-4B1C-4085-82E7-82C61F11B816}" type="presParOf" srcId="{868F9798-5CC9-47C9-9CFA-2E794D5DD734}" destId="{388FFA10-DCFD-4C5D-BE98-CBD710AE201F}" srcOrd="0" destOrd="0" presId="urn:microsoft.com/office/officeart/2005/8/layout/radial5"/>
    <dgm:cxn modelId="{E7F40E16-D837-47B4-8BB2-0420E7FE4A8B}" type="presParOf" srcId="{32588EB5-D134-4AD6-810E-12EAA4A24411}" destId="{F2AB974E-8B4F-4408-973A-1A54AF1689F1}" srcOrd="2" destOrd="0" presId="urn:microsoft.com/office/officeart/2005/8/layout/radial5"/>
    <dgm:cxn modelId="{F42784E9-1DBE-4425-8076-7740FEA787D7}" type="presParOf" srcId="{32588EB5-D134-4AD6-810E-12EAA4A24411}" destId="{D836B935-B88C-484A-A190-7BB302D98EC0}" srcOrd="3" destOrd="0" presId="urn:microsoft.com/office/officeart/2005/8/layout/radial5"/>
    <dgm:cxn modelId="{958D734A-3BA3-4DA3-B8D9-3652D2478A86}" type="presParOf" srcId="{D836B935-B88C-484A-A190-7BB302D98EC0}" destId="{D3905169-BA7C-4A91-A6E6-528A1F372A83}" srcOrd="0" destOrd="0" presId="urn:microsoft.com/office/officeart/2005/8/layout/radial5"/>
    <dgm:cxn modelId="{FF6EA411-E000-4DA1-A62F-8E6549DB0366}" type="presParOf" srcId="{32588EB5-D134-4AD6-810E-12EAA4A24411}" destId="{629995FD-D9CE-46BB-862B-AEA53511AC87}" srcOrd="4" destOrd="0" presId="urn:microsoft.com/office/officeart/2005/8/layout/radial5"/>
    <dgm:cxn modelId="{BF969C7C-E11B-4317-8406-66A2C622DC00}" type="presParOf" srcId="{32588EB5-D134-4AD6-810E-12EAA4A24411}" destId="{E2C58A4E-2A39-4DAC-954D-F36DC39C9D53}" srcOrd="5" destOrd="0" presId="urn:microsoft.com/office/officeart/2005/8/layout/radial5"/>
    <dgm:cxn modelId="{2689D029-A6F9-41D5-9D12-0F9338158A99}" type="presParOf" srcId="{E2C58A4E-2A39-4DAC-954D-F36DC39C9D53}" destId="{34D29499-D08A-4666-A4D4-30195ACE6265}" srcOrd="0" destOrd="0" presId="urn:microsoft.com/office/officeart/2005/8/layout/radial5"/>
    <dgm:cxn modelId="{33F74D2E-EA2D-45DC-9D47-71B2091D3920}" type="presParOf" srcId="{32588EB5-D134-4AD6-810E-12EAA4A24411}" destId="{3B936586-5B50-4C24-9A20-1ECB3B7BC364}" srcOrd="6" destOrd="0" presId="urn:microsoft.com/office/officeart/2005/8/layout/radial5"/>
    <dgm:cxn modelId="{6611CE3D-D340-4DA5-96A1-E20369705F81}" type="presParOf" srcId="{32588EB5-D134-4AD6-810E-12EAA4A24411}" destId="{34FE8147-5FBE-4A4C-9936-2F34A57FE4C8}" srcOrd="7" destOrd="0" presId="urn:microsoft.com/office/officeart/2005/8/layout/radial5"/>
    <dgm:cxn modelId="{09C171F8-CEEA-4FDF-946E-11B8A9077352}" type="presParOf" srcId="{34FE8147-5FBE-4A4C-9936-2F34A57FE4C8}" destId="{A04955D2-7C09-4E9D-A0CB-E54C2566ECA2}" srcOrd="0" destOrd="0" presId="urn:microsoft.com/office/officeart/2005/8/layout/radial5"/>
    <dgm:cxn modelId="{44A8585D-EFBA-47E6-B71F-1633A21EBF56}" type="presParOf" srcId="{32588EB5-D134-4AD6-810E-12EAA4A24411}" destId="{EFD8F8D6-BA93-4280-8293-B92CDFAD9481}" srcOrd="8" destOrd="0" presId="urn:microsoft.com/office/officeart/2005/8/layout/radial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A9E650B-F7EE-48A1-89F8-457F34661FAB}" type="doc">
      <dgm:prSet loTypeId="urn:microsoft.com/office/officeart/2005/8/layout/radial6" loCatId="cycle" qsTypeId="urn:microsoft.com/office/officeart/2005/8/quickstyle/simple3" qsCatId="simple" csTypeId="urn:microsoft.com/office/officeart/2005/8/colors/colorful4" csCatId="colorful" phldr="1"/>
      <dgm:spPr/>
      <dgm:t>
        <a:bodyPr/>
        <a:lstStyle/>
        <a:p>
          <a:endParaRPr lang="es-ES"/>
        </a:p>
      </dgm:t>
    </dgm:pt>
    <dgm:pt modelId="{323C65FC-7C38-437F-9670-0209E2CC3483}">
      <dgm:prSet phldrT="[Texto]"/>
      <dgm:spPr/>
      <dgm:t>
        <a:bodyPr/>
        <a:lstStyle/>
        <a:p>
          <a:r>
            <a:rPr lang="es-ES" dirty="0" smtClean="0"/>
            <a:t>EXPERIENCIAS NARRADAS EN DIARIOS DE CLASE</a:t>
          </a:r>
          <a:endParaRPr lang="es-ES" dirty="0"/>
        </a:p>
      </dgm:t>
    </dgm:pt>
    <dgm:pt modelId="{ADD1DF2F-3066-4409-A788-353F3D7C8BB9}" type="parTrans" cxnId="{18165620-11EC-4A3C-9158-E8BAA7A0FFC9}">
      <dgm:prSet/>
      <dgm:spPr/>
      <dgm:t>
        <a:bodyPr/>
        <a:lstStyle/>
        <a:p>
          <a:endParaRPr lang="es-ES"/>
        </a:p>
      </dgm:t>
    </dgm:pt>
    <dgm:pt modelId="{7BA85DC4-7017-4BEC-AD30-3A784E3A2E3A}" type="sibTrans" cxnId="{18165620-11EC-4A3C-9158-E8BAA7A0FFC9}">
      <dgm:prSet/>
      <dgm:spPr/>
      <dgm:t>
        <a:bodyPr/>
        <a:lstStyle/>
        <a:p>
          <a:endParaRPr lang="es-ES"/>
        </a:p>
      </dgm:t>
    </dgm:pt>
    <dgm:pt modelId="{0D9C63B5-2229-4F3E-83B4-82A99CFBE1CE}">
      <dgm:prSet phldrT="[Texto]"/>
      <dgm:spPr/>
      <dgm:t>
        <a:bodyPr/>
        <a:lstStyle/>
        <a:p>
          <a:r>
            <a:rPr lang="es-ES" dirty="0" smtClean="0"/>
            <a:t>FORMACIÓN PERSONAL</a:t>
          </a:r>
          <a:endParaRPr lang="es-ES" dirty="0"/>
        </a:p>
      </dgm:t>
    </dgm:pt>
    <dgm:pt modelId="{94F7F32E-411D-46BA-B52E-593691E11DEA}" type="parTrans" cxnId="{A1A8810D-6831-47A3-89F4-7E77F2E07F19}">
      <dgm:prSet/>
      <dgm:spPr/>
      <dgm:t>
        <a:bodyPr/>
        <a:lstStyle/>
        <a:p>
          <a:endParaRPr lang="es-ES"/>
        </a:p>
      </dgm:t>
    </dgm:pt>
    <dgm:pt modelId="{F7BAB9F9-C5C8-4D03-BEDC-2362E53B6F04}" type="sibTrans" cxnId="{A1A8810D-6831-47A3-89F4-7E77F2E07F19}">
      <dgm:prSet/>
      <dgm:spPr/>
      <dgm:t>
        <a:bodyPr/>
        <a:lstStyle/>
        <a:p>
          <a:endParaRPr lang="es-ES"/>
        </a:p>
      </dgm:t>
    </dgm:pt>
    <dgm:pt modelId="{652EB49C-3ED2-4536-89BF-41AF5384B0F3}">
      <dgm:prSet phldrT="[Texto]"/>
      <dgm:spPr/>
      <dgm:t>
        <a:bodyPr/>
        <a:lstStyle/>
        <a:p>
          <a:r>
            <a:rPr lang="es-ES" dirty="0" smtClean="0"/>
            <a:t>VIVENCIAS</a:t>
          </a:r>
          <a:endParaRPr lang="es-ES" dirty="0"/>
        </a:p>
      </dgm:t>
    </dgm:pt>
    <dgm:pt modelId="{7EF244CF-9E16-4F69-BC22-929AE3AD9690}" type="parTrans" cxnId="{7365F501-4399-425D-8DEF-4F602AF093E2}">
      <dgm:prSet/>
      <dgm:spPr/>
      <dgm:t>
        <a:bodyPr/>
        <a:lstStyle/>
        <a:p>
          <a:endParaRPr lang="es-ES"/>
        </a:p>
      </dgm:t>
    </dgm:pt>
    <dgm:pt modelId="{AA3E225B-EE4F-48B4-9BC2-5452084A1E53}" type="sibTrans" cxnId="{7365F501-4399-425D-8DEF-4F602AF093E2}">
      <dgm:prSet/>
      <dgm:spPr/>
      <dgm:t>
        <a:bodyPr/>
        <a:lstStyle/>
        <a:p>
          <a:endParaRPr lang="es-ES"/>
        </a:p>
      </dgm:t>
    </dgm:pt>
    <dgm:pt modelId="{1A6BE959-5A5C-4F83-8164-E5CF94CB3AF4}">
      <dgm:prSet phldrT="[Texto]"/>
      <dgm:spPr/>
      <dgm:t>
        <a:bodyPr/>
        <a:lstStyle/>
        <a:p>
          <a:r>
            <a:rPr lang="es-ES" dirty="0" smtClean="0"/>
            <a:t>CUALIDADES PERSONALES</a:t>
          </a:r>
          <a:endParaRPr lang="es-ES" dirty="0"/>
        </a:p>
      </dgm:t>
    </dgm:pt>
    <dgm:pt modelId="{C4E521D8-85D1-4C78-AB0A-7ECFDEE7E2CF}" type="parTrans" cxnId="{C66BAB11-E5B7-4623-B94C-A360B24CCE98}">
      <dgm:prSet/>
      <dgm:spPr/>
      <dgm:t>
        <a:bodyPr/>
        <a:lstStyle/>
        <a:p>
          <a:endParaRPr lang="es-ES"/>
        </a:p>
      </dgm:t>
    </dgm:pt>
    <dgm:pt modelId="{1A95479E-50FD-45FF-A97F-ECF5B01142C9}" type="sibTrans" cxnId="{C66BAB11-E5B7-4623-B94C-A360B24CCE98}">
      <dgm:prSet/>
      <dgm:spPr/>
      <dgm:t>
        <a:bodyPr/>
        <a:lstStyle/>
        <a:p>
          <a:endParaRPr lang="es-ES"/>
        </a:p>
      </dgm:t>
    </dgm:pt>
    <dgm:pt modelId="{C127F42C-4ED4-4943-9D21-12BEB3A8C49C}">
      <dgm:prSet/>
      <dgm:spPr/>
      <dgm:t>
        <a:bodyPr/>
        <a:lstStyle/>
        <a:p>
          <a:r>
            <a:rPr lang="es-ES" dirty="0" smtClean="0"/>
            <a:t>IMPLICACIÓN PERSONAL</a:t>
          </a:r>
          <a:endParaRPr lang="es-ES" dirty="0"/>
        </a:p>
      </dgm:t>
    </dgm:pt>
    <dgm:pt modelId="{3545E2D0-73D9-4660-8A06-43B3D5504844}" type="parTrans" cxnId="{18F2390C-6FD1-4820-AC8E-5A6161BD2ABE}">
      <dgm:prSet/>
      <dgm:spPr/>
      <dgm:t>
        <a:bodyPr/>
        <a:lstStyle/>
        <a:p>
          <a:endParaRPr lang="es-ES"/>
        </a:p>
      </dgm:t>
    </dgm:pt>
    <dgm:pt modelId="{8BEB83EB-BDAC-4850-8F53-843C09071268}" type="sibTrans" cxnId="{18F2390C-6FD1-4820-AC8E-5A6161BD2ABE}">
      <dgm:prSet/>
      <dgm:spPr/>
      <dgm:t>
        <a:bodyPr/>
        <a:lstStyle/>
        <a:p>
          <a:endParaRPr lang="es-ES"/>
        </a:p>
      </dgm:t>
    </dgm:pt>
    <dgm:pt modelId="{C0F71623-5AC5-4F94-81B0-41F7897FA78B}" type="pres">
      <dgm:prSet presAssocID="{EA9E650B-F7EE-48A1-89F8-457F34661FAB}" presName="Name0" presStyleCnt="0">
        <dgm:presLayoutVars>
          <dgm:chMax val="1"/>
          <dgm:dir/>
          <dgm:animLvl val="ctr"/>
          <dgm:resizeHandles val="exact"/>
        </dgm:presLayoutVars>
      </dgm:prSet>
      <dgm:spPr/>
      <dgm:t>
        <a:bodyPr/>
        <a:lstStyle/>
        <a:p>
          <a:endParaRPr lang="es-ES"/>
        </a:p>
      </dgm:t>
    </dgm:pt>
    <dgm:pt modelId="{89757E84-732F-490E-A540-77A79460DA25}" type="pres">
      <dgm:prSet presAssocID="{323C65FC-7C38-437F-9670-0209E2CC3483}" presName="centerShape" presStyleLbl="node0" presStyleIdx="0" presStyleCnt="1"/>
      <dgm:spPr/>
      <dgm:t>
        <a:bodyPr/>
        <a:lstStyle/>
        <a:p>
          <a:endParaRPr lang="es-ES"/>
        </a:p>
      </dgm:t>
    </dgm:pt>
    <dgm:pt modelId="{EEFF3EAC-6283-48FF-A74F-28B8EC43D02B}" type="pres">
      <dgm:prSet presAssocID="{0D9C63B5-2229-4F3E-83B4-82A99CFBE1CE}" presName="node" presStyleLbl="node1" presStyleIdx="0" presStyleCnt="4">
        <dgm:presLayoutVars>
          <dgm:bulletEnabled val="1"/>
        </dgm:presLayoutVars>
      </dgm:prSet>
      <dgm:spPr/>
      <dgm:t>
        <a:bodyPr/>
        <a:lstStyle/>
        <a:p>
          <a:endParaRPr lang="es-ES"/>
        </a:p>
      </dgm:t>
    </dgm:pt>
    <dgm:pt modelId="{EA1962A2-123E-463D-8F1A-906F3FF318EE}" type="pres">
      <dgm:prSet presAssocID="{0D9C63B5-2229-4F3E-83B4-82A99CFBE1CE}" presName="dummy" presStyleCnt="0"/>
      <dgm:spPr/>
      <dgm:t>
        <a:bodyPr/>
        <a:lstStyle/>
        <a:p>
          <a:endParaRPr lang="es-ES"/>
        </a:p>
      </dgm:t>
    </dgm:pt>
    <dgm:pt modelId="{416429C1-15ED-4B27-A529-B1604CB26678}" type="pres">
      <dgm:prSet presAssocID="{F7BAB9F9-C5C8-4D03-BEDC-2362E53B6F04}" presName="sibTrans" presStyleLbl="sibTrans2D1" presStyleIdx="0" presStyleCnt="4"/>
      <dgm:spPr/>
      <dgm:t>
        <a:bodyPr/>
        <a:lstStyle/>
        <a:p>
          <a:endParaRPr lang="es-ES"/>
        </a:p>
      </dgm:t>
    </dgm:pt>
    <dgm:pt modelId="{4B276350-C893-4965-A472-5A60AC72F8B6}" type="pres">
      <dgm:prSet presAssocID="{652EB49C-3ED2-4536-89BF-41AF5384B0F3}" presName="node" presStyleLbl="node1" presStyleIdx="1" presStyleCnt="4">
        <dgm:presLayoutVars>
          <dgm:bulletEnabled val="1"/>
        </dgm:presLayoutVars>
      </dgm:prSet>
      <dgm:spPr/>
      <dgm:t>
        <a:bodyPr/>
        <a:lstStyle/>
        <a:p>
          <a:endParaRPr lang="es-ES"/>
        </a:p>
      </dgm:t>
    </dgm:pt>
    <dgm:pt modelId="{458E5E64-16F0-4577-AAF0-FF2767F52293}" type="pres">
      <dgm:prSet presAssocID="{652EB49C-3ED2-4536-89BF-41AF5384B0F3}" presName="dummy" presStyleCnt="0"/>
      <dgm:spPr/>
      <dgm:t>
        <a:bodyPr/>
        <a:lstStyle/>
        <a:p>
          <a:endParaRPr lang="es-ES"/>
        </a:p>
      </dgm:t>
    </dgm:pt>
    <dgm:pt modelId="{CC632694-CC5D-4A34-B259-892DF2392E34}" type="pres">
      <dgm:prSet presAssocID="{AA3E225B-EE4F-48B4-9BC2-5452084A1E53}" presName="sibTrans" presStyleLbl="sibTrans2D1" presStyleIdx="1" presStyleCnt="4"/>
      <dgm:spPr/>
      <dgm:t>
        <a:bodyPr/>
        <a:lstStyle/>
        <a:p>
          <a:endParaRPr lang="es-ES"/>
        </a:p>
      </dgm:t>
    </dgm:pt>
    <dgm:pt modelId="{9C6131BE-C134-47E0-A52B-096F0232143E}" type="pres">
      <dgm:prSet presAssocID="{C127F42C-4ED4-4943-9D21-12BEB3A8C49C}" presName="node" presStyleLbl="node1" presStyleIdx="2" presStyleCnt="4">
        <dgm:presLayoutVars>
          <dgm:bulletEnabled val="1"/>
        </dgm:presLayoutVars>
      </dgm:prSet>
      <dgm:spPr/>
      <dgm:t>
        <a:bodyPr/>
        <a:lstStyle/>
        <a:p>
          <a:endParaRPr lang="es-ES"/>
        </a:p>
      </dgm:t>
    </dgm:pt>
    <dgm:pt modelId="{87BA8729-DDEF-44D5-A203-947EC37C1BB6}" type="pres">
      <dgm:prSet presAssocID="{C127F42C-4ED4-4943-9D21-12BEB3A8C49C}" presName="dummy" presStyleCnt="0"/>
      <dgm:spPr/>
      <dgm:t>
        <a:bodyPr/>
        <a:lstStyle/>
        <a:p>
          <a:endParaRPr lang="es-ES"/>
        </a:p>
      </dgm:t>
    </dgm:pt>
    <dgm:pt modelId="{CB833CBD-EFC9-4776-8A87-92CD3FF211C0}" type="pres">
      <dgm:prSet presAssocID="{8BEB83EB-BDAC-4850-8F53-843C09071268}" presName="sibTrans" presStyleLbl="sibTrans2D1" presStyleIdx="2" presStyleCnt="4"/>
      <dgm:spPr/>
      <dgm:t>
        <a:bodyPr/>
        <a:lstStyle/>
        <a:p>
          <a:endParaRPr lang="es-ES"/>
        </a:p>
      </dgm:t>
    </dgm:pt>
    <dgm:pt modelId="{A4881DEC-A090-4CED-AA96-54AC6A047674}" type="pres">
      <dgm:prSet presAssocID="{1A6BE959-5A5C-4F83-8164-E5CF94CB3AF4}" presName="node" presStyleLbl="node1" presStyleIdx="3" presStyleCnt="4">
        <dgm:presLayoutVars>
          <dgm:bulletEnabled val="1"/>
        </dgm:presLayoutVars>
      </dgm:prSet>
      <dgm:spPr/>
      <dgm:t>
        <a:bodyPr/>
        <a:lstStyle/>
        <a:p>
          <a:endParaRPr lang="es-ES"/>
        </a:p>
      </dgm:t>
    </dgm:pt>
    <dgm:pt modelId="{5294756A-AADB-4192-A99F-EFABD79114D3}" type="pres">
      <dgm:prSet presAssocID="{1A6BE959-5A5C-4F83-8164-E5CF94CB3AF4}" presName="dummy" presStyleCnt="0"/>
      <dgm:spPr/>
      <dgm:t>
        <a:bodyPr/>
        <a:lstStyle/>
        <a:p>
          <a:endParaRPr lang="es-ES"/>
        </a:p>
      </dgm:t>
    </dgm:pt>
    <dgm:pt modelId="{4969EB63-9603-4CB8-9B94-E0A133822280}" type="pres">
      <dgm:prSet presAssocID="{1A95479E-50FD-45FF-A97F-ECF5B01142C9}" presName="sibTrans" presStyleLbl="sibTrans2D1" presStyleIdx="3" presStyleCnt="4"/>
      <dgm:spPr/>
      <dgm:t>
        <a:bodyPr/>
        <a:lstStyle/>
        <a:p>
          <a:endParaRPr lang="es-ES"/>
        </a:p>
      </dgm:t>
    </dgm:pt>
  </dgm:ptLst>
  <dgm:cxnLst>
    <dgm:cxn modelId="{E6197F92-0F0A-44A8-A04B-0899A1480EB4}" type="presOf" srcId="{323C65FC-7C38-437F-9670-0209E2CC3483}" destId="{89757E84-732F-490E-A540-77A79460DA25}" srcOrd="0" destOrd="0" presId="urn:microsoft.com/office/officeart/2005/8/layout/radial6"/>
    <dgm:cxn modelId="{667BFD8F-FD9B-4820-9094-591CE2C6CAB8}" type="presOf" srcId="{C127F42C-4ED4-4943-9D21-12BEB3A8C49C}" destId="{9C6131BE-C134-47E0-A52B-096F0232143E}" srcOrd="0" destOrd="0" presId="urn:microsoft.com/office/officeart/2005/8/layout/radial6"/>
    <dgm:cxn modelId="{96C9A2A3-9852-4D45-9179-68BBC37093B0}" type="presOf" srcId="{1A6BE959-5A5C-4F83-8164-E5CF94CB3AF4}" destId="{A4881DEC-A090-4CED-AA96-54AC6A047674}" srcOrd="0" destOrd="0" presId="urn:microsoft.com/office/officeart/2005/8/layout/radial6"/>
    <dgm:cxn modelId="{EC43BF9B-41C9-42AA-9C5C-5CD017F9D53C}" type="presOf" srcId="{F7BAB9F9-C5C8-4D03-BEDC-2362E53B6F04}" destId="{416429C1-15ED-4B27-A529-B1604CB26678}" srcOrd="0" destOrd="0" presId="urn:microsoft.com/office/officeart/2005/8/layout/radial6"/>
    <dgm:cxn modelId="{A89983E3-FC6C-43E0-99C4-411637727D8D}" type="presOf" srcId="{0D9C63B5-2229-4F3E-83B4-82A99CFBE1CE}" destId="{EEFF3EAC-6283-48FF-A74F-28B8EC43D02B}" srcOrd="0" destOrd="0" presId="urn:microsoft.com/office/officeart/2005/8/layout/radial6"/>
    <dgm:cxn modelId="{EDD28074-9B06-4806-BD44-A70A0C0C94BF}" type="presOf" srcId="{8BEB83EB-BDAC-4850-8F53-843C09071268}" destId="{CB833CBD-EFC9-4776-8A87-92CD3FF211C0}" srcOrd="0" destOrd="0" presId="urn:microsoft.com/office/officeart/2005/8/layout/radial6"/>
    <dgm:cxn modelId="{078F1A41-F872-4117-B89A-D0468E2EB37E}" type="presOf" srcId="{EA9E650B-F7EE-48A1-89F8-457F34661FAB}" destId="{C0F71623-5AC5-4F94-81B0-41F7897FA78B}" srcOrd="0" destOrd="0" presId="urn:microsoft.com/office/officeart/2005/8/layout/radial6"/>
    <dgm:cxn modelId="{18165620-11EC-4A3C-9158-E8BAA7A0FFC9}" srcId="{EA9E650B-F7EE-48A1-89F8-457F34661FAB}" destId="{323C65FC-7C38-437F-9670-0209E2CC3483}" srcOrd="0" destOrd="0" parTransId="{ADD1DF2F-3066-4409-A788-353F3D7C8BB9}" sibTransId="{7BA85DC4-7017-4BEC-AD30-3A784E3A2E3A}"/>
    <dgm:cxn modelId="{1037A152-3B37-4F2B-9F96-CDA67E7B46F0}" type="presOf" srcId="{1A95479E-50FD-45FF-A97F-ECF5B01142C9}" destId="{4969EB63-9603-4CB8-9B94-E0A133822280}" srcOrd="0" destOrd="0" presId="urn:microsoft.com/office/officeart/2005/8/layout/radial6"/>
    <dgm:cxn modelId="{C66BAB11-E5B7-4623-B94C-A360B24CCE98}" srcId="{323C65FC-7C38-437F-9670-0209E2CC3483}" destId="{1A6BE959-5A5C-4F83-8164-E5CF94CB3AF4}" srcOrd="3" destOrd="0" parTransId="{C4E521D8-85D1-4C78-AB0A-7ECFDEE7E2CF}" sibTransId="{1A95479E-50FD-45FF-A97F-ECF5B01142C9}"/>
    <dgm:cxn modelId="{7365F501-4399-425D-8DEF-4F602AF093E2}" srcId="{323C65FC-7C38-437F-9670-0209E2CC3483}" destId="{652EB49C-3ED2-4536-89BF-41AF5384B0F3}" srcOrd="1" destOrd="0" parTransId="{7EF244CF-9E16-4F69-BC22-929AE3AD9690}" sibTransId="{AA3E225B-EE4F-48B4-9BC2-5452084A1E53}"/>
    <dgm:cxn modelId="{18F2390C-6FD1-4820-AC8E-5A6161BD2ABE}" srcId="{323C65FC-7C38-437F-9670-0209E2CC3483}" destId="{C127F42C-4ED4-4943-9D21-12BEB3A8C49C}" srcOrd="2" destOrd="0" parTransId="{3545E2D0-73D9-4660-8A06-43B3D5504844}" sibTransId="{8BEB83EB-BDAC-4850-8F53-843C09071268}"/>
    <dgm:cxn modelId="{93E3B05A-E181-46B3-8B40-77F954DC5353}" type="presOf" srcId="{652EB49C-3ED2-4536-89BF-41AF5384B0F3}" destId="{4B276350-C893-4965-A472-5A60AC72F8B6}" srcOrd="0" destOrd="0" presId="urn:microsoft.com/office/officeart/2005/8/layout/radial6"/>
    <dgm:cxn modelId="{A1A8810D-6831-47A3-89F4-7E77F2E07F19}" srcId="{323C65FC-7C38-437F-9670-0209E2CC3483}" destId="{0D9C63B5-2229-4F3E-83B4-82A99CFBE1CE}" srcOrd="0" destOrd="0" parTransId="{94F7F32E-411D-46BA-B52E-593691E11DEA}" sibTransId="{F7BAB9F9-C5C8-4D03-BEDC-2362E53B6F04}"/>
    <dgm:cxn modelId="{E8401F71-B407-4B5B-BBB8-DAA30FD9CD2F}" type="presOf" srcId="{AA3E225B-EE4F-48B4-9BC2-5452084A1E53}" destId="{CC632694-CC5D-4A34-B259-892DF2392E34}" srcOrd="0" destOrd="0" presId="urn:microsoft.com/office/officeart/2005/8/layout/radial6"/>
    <dgm:cxn modelId="{96D7313E-0E04-49EB-930C-AD50FB7016E8}" type="presParOf" srcId="{C0F71623-5AC5-4F94-81B0-41F7897FA78B}" destId="{89757E84-732F-490E-A540-77A79460DA25}" srcOrd="0" destOrd="0" presId="urn:microsoft.com/office/officeart/2005/8/layout/radial6"/>
    <dgm:cxn modelId="{DB0E2364-82DB-49BA-B28C-E11F1FC2ED73}" type="presParOf" srcId="{C0F71623-5AC5-4F94-81B0-41F7897FA78B}" destId="{EEFF3EAC-6283-48FF-A74F-28B8EC43D02B}" srcOrd="1" destOrd="0" presId="urn:microsoft.com/office/officeart/2005/8/layout/radial6"/>
    <dgm:cxn modelId="{492A18CD-226B-4325-99EF-A9AA4DEDC3D3}" type="presParOf" srcId="{C0F71623-5AC5-4F94-81B0-41F7897FA78B}" destId="{EA1962A2-123E-463D-8F1A-906F3FF318EE}" srcOrd="2" destOrd="0" presId="urn:microsoft.com/office/officeart/2005/8/layout/radial6"/>
    <dgm:cxn modelId="{D481E2EC-C022-495B-9CD1-02E1E27B4940}" type="presParOf" srcId="{C0F71623-5AC5-4F94-81B0-41F7897FA78B}" destId="{416429C1-15ED-4B27-A529-B1604CB26678}" srcOrd="3" destOrd="0" presId="urn:microsoft.com/office/officeart/2005/8/layout/radial6"/>
    <dgm:cxn modelId="{89809B89-9DF0-41D4-81CC-D30742E11824}" type="presParOf" srcId="{C0F71623-5AC5-4F94-81B0-41F7897FA78B}" destId="{4B276350-C893-4965-A472-5A60AC72F8B6}" srcOrd="4" destOrd="0" presId="urn:microsoft.com/office/officeart/2005/8/layout/radial6"/>
    <dgm:cxn modelId="{40F2BB45-27FA-4546-8FF7-171565AF14AE}" type="presParOf" srcId="{C0F71623-5AC5-4F94-81B0-41F7897FA78B}" destId="{458E5E64-16F0-4577-AAF0-FF2767F52293}" srcOrd="5" destOrd="0" presId="urn:microsoft.com/office/officeart/2005/8/layout/radial6"/>
    <dgm:cxn modelId="{D13628E4-3A0A-4204-9671-6BF1C46B5EE5}" type="presParOf" srcId="{C0F71623-5AC5-4F94-81B0-41F7897FA78B}" destId="{CC632694-CC5D-4A34-B259-892DF2392E34}" srcOrd="6" destOrd="0" presId="urn:microsoft.com/office/officeart/2005/8/layout/radial6"/>
    <dgm:cxn modelId="{901CA6EA-B4C5-4FF8-BD1F-C3BE413CA650}" type="presParOf" srcId="{C0F71623-5AC5-4F94-81B0-41F7897FA78B}" destId="{9C6131BE-C134-47E0-A52B-096F0232143E}" srcOrd="7" destOrd="0" presId="urn:microsoft.com/office/officeart/2005/8/layout/radial6"/>
    <dgm:cxn modelId="{981786DD-FB1A-466B-B553-05563F25D6CB}" type="presParOf" srcId="{C0F71623-5AC5-4F94-81B0-41F7897FA78B}" destId="{87BA8729-DDEF-44D5-A203-947EC37C1BB6}" srcOrd="8" destOrd="0" presId="urn:microsoft.com/office/officeart/2005/8/layout/radial6"/>
    <dgm:cxn modelId="{B970F4F7-70C9-4925-9346-B23C25B2E368}" type="presParOf" srcId="{C0F71623-5AC5-4F94-81B0-41F7897FA78B}" destId="{CB833CBD-EFC9-4776-8A87-92CD3FF211C0}" srcOrd="9" destOrd="0" presId="urn:microsoft.com/office/officeart/2005/8/layout/radial6"/>
    <dgm:cxn modelId="{A45AF97B-B061-4791-8452-3E58BE011023}" type="presParOf" srcId="{C0F71623-5AC5-4F94-81B0-41F7897FA78B}" destId="{A4881DEC-A090-4CED-AA96-54AC6A047674}" srcOrd="10" destOrd="0" presId="urn:microsoft.com/office/officeart/2005/8/layout/radial6"/>
    <dgm:cxn modelId="{986E89E9-5D82-4461-AAAF-9F77FAB8DB93}" type="presParOf" srcId="{C0F71623-5AC5-4F94-81B0-41F7897FA78B}" destId="{5294756A-AADB-4192-A99F-EFABD79114D3}" srcOrd="11" destOrd="0" presId="urn:microsoft.com/office/officeart/2005/8/layout/radial6"/>
    <dgm:cxn modelId="{B5CABE0A-0C22-4AFE-86ED-DDCEB0834AA2}" type="presParOf" srcId="{C0F71623-5AC5-4F94-81B0-41F7897FA78B}" destId="{4969EB63-9603-4CB8-9B94-E0A133822280}" srcOrd="12" destOrd="0" presId="urn:microsoft.com/office/officeart/2005/8/layout/radial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B9A95FC-A06F-47E6-B872-CE70C907BF68}" type="doc">
      <dgm:prSet loTypeId="urn:microsoft.com/office/officeart/2005/8/layout/hList6" loCatId="list" qsTypeId="urn:microsoft.com/office/officeart/2005/8/quickstyle/3d5" qsCatId="3D" csTypeId="urn:microsoft.com/office/officeart/2005/8/colors/accent1_4" csCatId="accent1" phldr="1"/>
      <dgm:spPr/>
      <dgm:t>
        <a:bodyPr/>
        <a:lstStyle/>
        <a:p>
          <a:endParaRPr lang="es-ES"/>
        </a:p>
      </dgm:t>
    </dgm:pt>
    <dgm:pt modelId="{ECDB7DE4-DD70-44FB-88FC-CB7B0B70FBD6}">
      <dgm:prSet phldrT="[Texto]"/>
      <dgm:spPr/>
      <dgm:t>
        <a:bodyPr/>
        <a:lstStyle/>
        <a:p>
          <a:r>
            <a:rPr lang="es-ES" dirty="0" smtClean="0"/>
            <a:t>IDENTIFICACIÓN Y ENUNCIADO DEL DILEMA	</a:t>
          </a:r>
          <a:endParaRPr lang="es-ES" dirty="0"/>
        </a:p>
      </dgm:t>
    </dgm:pt>
    <dgm:pt modelId="{622140BB-104A-44C8-92E4-7F537F9DE4B1}" type="parTrans" cxnId="{98C1C0FF-91A2-4632-8A15-9499C8D24306}">
      <dgm:prSet/>
      <dgm:spPr/>
      <dgm:t>
        <a:bodyPr/>
        <a:lstStyle/>
        <a:p>
          <a:endParaRPr lang="es-ES"/>
        </a:p>
      </dgm:t>
    </dgm:pt>
    <dgm:pt modelId="{E4B47D9B-D044-410A-8A38-D6E1E7FBF6B6}" type="sibTrans" cxnId="{98C1C0FF-91A2-4632-8A15-9499C8D24306}">
      <dgm:prSet/>
      <dgm:spPr/>
      <dgm:t>
        <a:bodyPr/>
        <a:lstStyle/>
        <a:p>
          <a:endParaRPr lang="es-ES"/>
        </a:p>
      </dgm:t>
    </dgm:pt>
    <dgm:pt modelId="{C54BB64F-6A8F-4CD2-AB43-CA0B1A760477}">
      <dgm:prSet phldrT="[Texto]"/>
      <dgm:spPr/>
      <dgm:t>
        <a:bodyPr/>
        <a:lstStyle/>
        <a:p>
          <a:r>
            <a:rPr lang="es-ES" dirty="0" smtClean="0"/>
            <a:t>PROCESOS DE DELIBERACIÓN SOBRE EL DILEMA</a:t>
          </a:r>
          <a:endParaRPr lang="es-ES" dirty="0"/>
        </a:p>
      </dgm:t>
    </dgm:pt>
    <dgm:pt modelId="{33B72F38-AA17-4535-9B7C-F4971134BFE3}" type="parTrans" cxnId="{7B932F8F-5375-4322-9F58-5951ECD60774}">
      <dgm:prSet/>
      <dgm:spPr/>
      <dgm:t>
        <a:bodyPr/>
        <a:lstStyle/>
        <a:p>
          <a:endParaRPr lang="es-ES"/>
        </a:p>
      </dgm:t>
    </dgm:pt>
    <dgm:pt modelId="{71BF215A-AD41-44D8-9406-D1B316483038}" type="sibTrans" cxnId="{7B932F8F-5375-4322-9F58-5951ECD60774}">
      <dgm:prSet/>
      <dgm:spPr/>
      <dgm:t>
        <a:bodyPr/>
        <a:lstStyle/>
        <a:p>
          <a:endParaRPr lang="es-ES"/>
        </a:p>
      </dgm:t>
    </dgm:pt>
    <dgm:pt modelId="{6CF73678-B04B-4FAA-97E7-D0EAD13668CB}">
      <dgm:prSet phldrT="[Texto]"/>
      <dgm:spPr/>
      <dgm:t>
        <a:bodyPr/>
        <a:lstStyle/>
        <a:p>
          <a:r>
            <a:rPr lang="es-ES" dirty="0" smtClean="0"/>
            <a:t>RESOLUCIÓN PRÁCTICA DEL DILEMA</a:t>
          </a:r>
          <a:endParaRPr lang="es-ES" dirty="0"/>
        </a:p>
      </dgm:t>
    </dgm:pt>
    <dgm:pt modelId="{64FF558A-B4C2-42DB-9C6D-AED4F5D07DF0}" type="parTrans" cxnId="{D65A7CCF-DDF1-407D-BFB5-E60EEB5A4721}">
      <dgm:prSet/>
      <dgm:spPr/>
      <dgm:t>
        <a:bodyPr/>
        <a:lstStyle/>
        <a:p>
          <a:endParaRPr lang="es-ES"/>
        </a:p>
      </dgm:t>
    </dgm:pt>
    <dgm:pt modelId="{2AD23E1A-52E2-4CF1-BD8A-CF0AEDD3763E}" type="sibTrans" cxnId="{D65A7CCF-DDF1-407D-BFB5-E60EEB5A4721}">
      <dgm:prSet/>
      <dgm:spPr/>
      <dgm:t>
        <a:bodyPr/>
        <a:lstStyle/>
        <a:p>
          <a:endParaRPr lang="es-ES"/>
        </a:p>
      </dgm:t>
    </dgm:pt>
    <dgm:pt modelId="{820AB186-0FE6-451A-AC86-04CDE4A6B20B}" type="pres">
      <dgm:prSet presAssocID="{3B9A95FC-A06F-47E6-B872-CE70C907BF68}" presName="Name0" presStyleCnt="0">
        <dgm:presLayoutVars>
          <dgm:dir/>
          <dgm:resizeHandles val="exact"/>
        </dgm:presLayoutVars>
      </dgm:prSet>
      <dgm:spPr/>
      <dgm:t>
        <a:bodyPr/>
        <a:lstStyle/>
        <a:p>
          <a:endParaRPr lang="es-ES"/>
        </a:p>
      </dgm:t>
    </dgm:pt>
    <dgm:pt modelId="{C34EFF62-F8ED-4C07-9FAA-2491E07111A4}" type="pres">
      <dgm:prSet presAssocID="{ECDB7DE4-DD70-44FB-88FC-CB7B0B70FBD6}" presName="node" presStyleLbl="node1" presStyleIdx="0" presStyleCnt="3">
        <dgm:presLayoutVars>
          <dgm:bulletEnabled val="1"/>
        </dgm:presLayoutVars>
      </dgm:prSet>
      <dgm:spPr/>
      <dgm:t>
        <a:bodyPr/>
        <a:lstStyle/>
        <a:p>
          <a:endParaRPr lang="es-ES"/>
        </a:p>
      </dgm:t>
    </dgm:pt>
    <dgm:pt modelId="{49743628-24CA-4C9F-9182-991E9AD177D6}" type="pres">
      <dgm:prSet presAssocID="{E4B47D9B-D044-410A-8A38-D6E1E7FBF6B6}" presName="sibTrans" presStyleCnt="0"/>
      <dgm:spPr/>
      <dgm:t>
        <a:bodyPr/>
        <a:lstStyle/>
        <a:p>
          <a:endParaRPr lang="es-ES"/>
        </a:p>
      </dgm:t>
    </dgm:pt>
    <dgm:pt modelId="{2DDB7F1B-66D6-4BD5-8BFD-2AD08B3E49BF}" type="pres">
      <dgm:prSet presAssocID="{C54BB64F-6A8F-4CD2-AB43-CA0B1A760477}" presName="node" presStyleLbl="node1" presStyleIdx="1" presStyleCnt="3">
        <dgm:presLayoutVars>
          <dgm:bulletEnabled val="1"/>
        </dgm:presLayoutVars>
      </dgm:prSet>
      <dgm:spPr/>
      <dgm:t>
        <a:bodyPr/>
        <a:lstStyle/>
        <a:p>
          <a:endParaRPr lang="es-ES"/>
        </a:p>
      </dgm:t>
    </dgm:pt>
    <dgm:pt modelId="{019FD00A-15D0-4846-B2EB-B395900B145A}" type="pres">
      <dgm:prSet presAssocID="{71BF215A-AD41-44D8-9406-D1B316483038}" presName="sibTrans" presStyleCnt="0"/>
      <dgm:spPr/>
      <dgm:t>
        <a:bodyPr/>
        <a:lstStyle/>
        <a:p>
          <a:endParaRPr lang="es-ES"/>
        </a:p>
      </dgm:t>
    </dgm:pt>
    <dgm:pt modelId="{450D2619-661A-44FD-B6B8-4F0597898D79}" type="pres">
      <dgm:prSet presAssocID="{6CF73678-B04B-4FAA-97E7-D0EAD13668CB}" presName="node" presStyleLbl="node1" presStyleIdx="2" presStyleCnt="3">
        <dgm:presLayoutVars>
          <dgm:bulletEnabled val="1"/>
        </dgm:presLayoutVars>
      </dgm:prSet>
      <dgm:spPr/>
      <dgm:t>
        <a:bodyPr/>
        <a:lstStyle/>
        <a:p>
          <a:endParaRPr lang="es-ES"/>
        </a:p>
      </dgm:t>
    </dgm:pt>
  </dgm:ptLst>
  <dgm:cxnLst>
    <dgm:cxn modelId="{98C1C0FF-91A2-4632-8A15-9499C8D24306}" srcId="{3B9A95FC-A06F-47E6-B872-CE70C907BF68}" destId="{ECDB7DE4-DD70-44FB-88FC-CB7B0B70FBD6}" srcOrd="0" destOrd="0" parTransId="{622140BB-104A-44C8-92E4-7F537F9DE4B1}" sibTransId="{E4B47D9B-D044-410A-8A38-D6E1E7FBF6B6}"/>
    <dgm:cxn modelId="{ED4BB2A3-3724-4F75-A632-7B93046FA291}" type="presOf" srcId="{C54BB64F-6A8F-4CD2-AB43-CA0B1A760477}" destId="{2DDB7F1B-66D6-4BD5-8BFD-2AD08B3E49BF}" srcOrd="0" destOrd="0" presId="urn:microsoft.com/office/officeart/2005/8/layout/hList6"/>
    <dgm:cxn modelId="{9E01371D-DECA-429A-BF89-4A6C4449127B}" type="presOf" srcId="{ECDB7DE4-DD70-44FB-88FC-CB7B0B70FBD6}" destId="{C34EFF62-F8ED-4C07-9FAA-2491E07111A4}" srcOrd="0" destOrd="0" presId="urn:microsoft.com/office/officeart/2005/8/layout/hList6"/>
    <dgm:cxn modelId="{0E089665-D3B2-4C22-B362-7816F4453D0A}" type="presOf" srcId="{3B9A95FC-A06F-47E6-B872-CE70C907BF68}" destId="{820AB186-0FE6-451A-AC86-04CDE4A6B20B}" srcOrd="0" destOrd="0" presId="urn:microsoft.com/office/officeart/2005/8/layout/hList6"/>
    <dgm:cxn modelId="{D65A7CCF-DDF1-407D-BFB5-E60EEB5A4721}" srcId="{3B9A95FC-A06F-47E6-B872-CE70C907BF68}" destId="{6CF73678-B04B-4FAA-97E7-D0EAD13668CB}" srcOrd="2" destOrd="0" parTransId="{64FF558A-B4C2-42DB-9C6D-AED4F5D07DF0}" sibTransId="{2AD23E1A-52E2-4CF1-BD8A-CF0AEDD3763E}"/>
    <dgm:cxn modelId="{7B932F8F-5375-4322-9F58-5951ECD60774}" srcId="{3B9A95FC-A06F-47E6-B872-CE70C907BF68}" destId="{C54BB64F-6A8F-4CD2-AB43-CA0B1A760477}" srcOrd="1" destOrd="0" parTransId="{33B72F38-AA17-4535-9B7C-F4971134BFE3}" sibTransId="{71BF215A-AD41-44D8-9406-D1B316483038}"/>
    <dgm:cxn modelId="{DB534E9C-6624-4AF0-8AC3-9D237540745B}" type="presOf" srcId="{6CF73678-B04B-4FAA-97E7-D0EAD13668CB}" destId="{450D2619-661A-44FD-B6B8-4F0597898D79}" srcOrd="0" destOrd="0" presId="urn:microsoft.com/office/officeart/2005/8/layout/hList6"/>
    <dgm:cxn modelId="{F5F66C0F-60F9-4A36-9FCD-3B611767A6DD}" type="presParOf" srcId="{820AB186-0FE6-451A-AC86-04CDE4A6B20B}" destId="{C34EFF62-F8ED-4C07-9FAA-2491E07111A4}" srcOrd="0" destOrd="0" presId="urn:microsoft.com/office/officeart/2005/8/layout/hList6"/>
    <dgm:cxn modelId="{A5E710E6-474D-4A62-93B9-9CD00731E343}" type="presParOf" srcId="{820AB186-0FE6-451A-AC86-04CDE4A6B20B}" destId="{49743628-24CA-4C9F-9182-991E9AD177D6}" srcOrd="1" destOrd="0" presId="urn:microsoft.com/office/officeart/2005/8/layout/hList6"/>
    <dgm:cxn modelId="{D81A0754-55E6-4967-9571-E4B89F7A3D8F}" type="presParOf" srcId="{820AB186-0FE6-451A-AC86-04CDE4A6B20B}" destId="{2DDB7F1B-66D6-4BD5-8BFD-2AD08B3E49BF}" srcOrd="2" destOrd="0" presId="urn:microsoft.com/office/officeart/2005/8/layout/hList6"/>
    <dgm:cxn modelId="{6FC257AA-2E55-4813-8099-A427947993E4}" type="presParOf" srcId="{820AB186-0FE6-451A-AC86-04CDE4A6B20B}" destId="{019FD00A-15D0-4846-B2EB-B395900B145A}" srcOrd="3" destOrd="0" presId="urn:microsoft.com/office/officeart/2005/8/layout/hList6"/>
    <dgm:cxn modelId="{2B63D7DB-8C89-497D-976A-7606FD8588A6}" type="presParOf" srcId="{820AB186-0FE6-451A-AC86-04CDE4A6B20B}" destId="{450D2619-661A-44FD-B6B8-4F0597898D79}" srcOrd="4" destOrd="0" presId="urn:microsoft.com/office/officeart/2005/8/layout/h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5D718A77-FEC8-4033-9F94-8BEF819F46BB}" type="doc">
      <dgm:prSet loTypeId="urn:microsoft.com/office/officeart/2005/8/layout/venn1" loCatId="relationship" qsTypeId="urn:microsoft.com/office/officeart/2005/8/quickstyle/3d1" qsCatId="3D" csTypeId="urn:microsoft.com/office/officeart/2005/8/colors/accent1_4" csCatId="accent1" phldr="1"/>
      <dgm:spPr/>
    </dgm:pt>
    <dgm:pt modelId="{3501F1C9-6A93-42DE-B47F-33274466331D}">
      <dgm:prSet phldrT="[Texto]"/>
      <dgm:spPr/>
      <dgm:t>
        <a:bodyPr/>
        <a:lstStyle/>
        <a:p>
          <a:r>
            <a:rPr lang="es-ES" dirty="0" smtClean="0"/>
            <a:t>DIMENSIÓN INTELECTUAL</a:t>
          </a:r>
          <a:endParaRPr lang="es-ES" dirty="0"/>
        </a:p>
      </dgm:t>
    </dgm:pt>
    <dgm:pt modelId="{55383676-F5D2-4B13-9519-2837A8F9D4D3}" type="parTrans" cxnId="{DD0EB93D-0887-40BC-9DD5-5E144A60B187}">
      <dgm:prSet/>
      <dgm:spPr/>
      <dgm:t>
        <a:bodyPr/>
        <a:lstStyle/>
        <a:p>
          <a:endParaRPr lang="es-ES"/>
        </a:p>
      </dgm:t>
    </dgm:pt>
    <dgm:pt modelId="{0BD06FB6-C361-4B0B-8023-A50014CA2C7A}" type="sibTrans" cxnId="{DD0EB93D-0887-40BC-9DD5-5E144A60B187}">
      <dgm:prSet/>
      <dgm:spPr/>
      <dgm:t>
        <a:bodyPr/>
        <a:lstStyle/>
        <a:p>
          <a:endParaRPr lang="es-ES"/>
        </a:p>
      </dgm:t>
    </dgm:pt>
    <dgm:pt modelId="{27ED3FAB-D5FB-4D34-BE8D-B132487DCE4F}">
      <dgm:prSet phldrT="[Texto]"/>
      <dgm:spPr/>
      <dgm:t>
        <a:bodyPr/>
        <a:lstStyle/>
        <a:p>
          <a:r>
            <a:rPr lang="es-ES" dirty="0" smtClean="0"/>
            <a:t>DIMENSIÓN PERSONAL Y EMOCIONAL</a:t>
          </a:r>
          <a:endParaRPr lang="es-ES" dirty="0"/>
        </a:p>
      </dgm:t>
    </dgm:pt>
    <dgm:pt modelId="{40D20C2F-D3FD-421D-B4D5-C2DDCDEA17AA}" type="parTrans" cxnId="{513D8937-7911-4181-ABDB-E24AD6843E2F}">
      <dgm:prSet/>
      <dgm:spPr/>
      <dgm:t>
        <a:bodyPr/>
        <a:lstStyle/>
        <a:p>
          <a:endParaRPr lang="es-ES"/>
        </a:p>
      </dgm:t>
    </dgm:pt>
    <dgm:pt modelId="{0484BC03-AEBA-4F03-9151-29DF0D4ACF94}" type="sibTrans" cxnId="{513D8937-7911-4181-ABDB-E24AD6843E2F}">
      <dgm:prSet/>
      <dgm:spPr/>
      <dgm:t>
        <a:bodyPr/>
        <a:lstStyle/>
        <a:p>
          <a:endParaRPr lang="es-ES"/>
        </a:p>
      </dgm:t>
    </dgm:pt>
    <dgm:pt modelId="{336DC3BC-E7C8-42AB-9487-67BB74F21905}" type="pres">
      <dgm:prSet presAssocID="{5D718A77-FEC8-4033-9F94-8BEF819F46BB}" presName="compositeShape" presStyleCnt="0">
        <dgm:presLayoutVars>
          <dgm:chMax val="7"/>
          <dgm:dir/>
          <dgm:resizeHandles val="exact"/>
        </dgm:presLayoutVars>
      </dgm:prSet>
      <dgm:spPr/>
    </dgm:pt>
    <dgm:pt modelId="{0205A20D-F3D3-4BEB-9FCF-CE76E48D178D}" type="pres">
      <dgm:prSet presAssocID="{3501F1C9-6A93-42DE-B47F-33274466331D}" presName="circ1" presStyleLbl="vennNode1" presStyleIdx="0" presStyleCnt="2"/>
      <dgm:spPr/>
      <dgm:t>
        <a:bodyPr/>
        <a:lstStyle/>
        <a:p>
          <a:endParaRPr lang="es-ES"/>
        </a:p>
      </dgm:t>
    </dgm:pt>
    <dgm:pt modelId="{679815B2-DC01-4B69-A7AB-134FAD51C8CC}" type="pres">
      <dgm:prSet presAssocID="{3501F1C9-6A93-42DE-B47F-33274466331D}" presName="circ1Tx" presStyleLbl="revTx" presStyleIdx="0" presStyleCnt="0">
        <dgm:presLayoutVars>
          <dgm:chMax val="0"/>
          <dgm:chPref val="0"/>
          <dgm:bulletEnabled val="1"/>
        </dgm:presLayoutVars>
      </dgm:prSet>
      <dgm:spPr/>
      <dgm:t>
        <a:bodyPr/>
        <a:lstStyle/>
        <a:p>
          <a:endParaRPr lang="es-ES"/>
        </a:p>
      </dgm:t>
    </dgm:pt>
    <dgm:pt modelId="{34F3A6AE-2665-4C2F-A8ED-BA9BDA750D43}" type="pres">
      <dgm:prSet presAssocID="{27ED3FAB-D5FB-4D34-BE8D-B132487DCE4F}" presName="circ2" presStyleLbl="vennNode1" presStyleIdx="1" presStyleCnt="2"/>
      <dgm:spPr/>
      <dgm:t>
        <a:bodyPr/>
        <a:lstStyle/>
        <a:p>
          <a:endParaRPr lang="es-ES"/>
        </a:p>
      </dgm:t>
    </dgm:pt>
    <dgm:pt modelId="{16B684B0-C422-4905-8ACD-2270AA5B36C1}" type="pres">
      <dgm:prSet presAssocID="{27ED3FAB-D5FB-4D34-BE8D-B132487DCE4F}" presName="circ2Tx" presStyleLbl="revTx" presStyleIdx="0" presStyleCnt="0">
        <dgm:presLayoutVars>
          <dgm:chMax val="0"/>
          <dgm:chPref val="0"/>
          <dgm:bulletEnabled val="1"/>
        </dgm:presLayoutVars>
      </dgm:prSet>
      <dgm:spPr/>
      <dgm:t>
        <a:bodyPr/>
        <a:lstStyle/>
        <a:p>
          <a:endParaRPr lang="es-ES"/>
        </a:p>
      </dgm:t>
    </dgm:pt>
  </dgm:ptLst>
  <dgm:cxnLst>
    <dgm:cxn modelId="{DD0EB93D-0887-40BC-9DD5-5E144A60B187}" srcId="{5D718A77-FEC8-4033-9F94-8BEF819F46BB}" destId="{3501F1C9-6A93-42DE-B47F-33274466331D}" srcOrd="0" destOrd="0" parTransId="{55383676-F5D2-4B13-9519-2837A8F9D4D3}" sibTransId="{0BD06FB6-C361-4B0B-8023-A50014CA2C7A}"/>
    <dgm:cxn modelId="{513D8937-7911-4181-ABDB-E24AD6843E2F}" srcId="{5D718A77-FEC8-4033-9F94-8BEF819F46BB}" destId="{27ED3FAB-D5FB-4D34-BE8D-B132487DCE4F}" srcOrd="1" destOrd="0" parTransId="{40D20C2F-D3FD-421D-B4D5-C2DDCDEA17AA}" sibTransId="{0484BC03-AEBA-4F03-9151-29DF0D4ACF94}"/>
    <dgm:cxn modelId="{9AEB37E4-2999-4A63-8EC7-163BB9224185}" type="presOf" srcId="{5D718A77-FEC8-4033-9F94-8BEF819F46BB}" destId="{336DC3BC-E7C8-42AB-9487-67BB74F21905}" srcOrd="0" destOrd="0" presId="urn:microsoft.com/office/officeart/2005/8/layout/venn1"/>
    <dgm:cxn modelId="{E1DE781D-61AB-48D9-B321-7B341380E799}" type="presOf" srcId="{27ED3FAB-D5FB-4D34-BE8D-B132487DCE4F}" destId="{16B684B0-C422-4905-8ACD-2270AA5B36C1}" srcOrd="1" destOrd="0" presId="urn:microsoft.com/office/officeart/2005/8/layout/venn1"/>
    <dgm:cxn modelId="{A49F5427-4171-4984-B52C-99C25C80862A}" type="presOf" srcId="{3501F1C9-6A93-42DE-B47F-33274466331D}" destId="{679815B2-DC01-4B69-A7AB-134FAD51C8CC}" srcOrd="1" destOrd="0" presId="urn:microsoft.com/office/officeart/2005/8/layout/venn1"/>
    <dgm:cxn modelId="{86A96DCC-879D-4965-AFD9-A952A5D2A008}" type="presOf" srcId="{3501F1C9-6A93-42DE-B47F-33274466331D}" destId="{0205A20D-F3D3-4BEB-9FCF-CE76E48D178D}" srcOrd="0" destOrd="0" presId="urn:microsoft.com/office/officeart/2005/8/layout/venn1"/>
    <dgm:cxn modelId="{E9798D1F-AA39-459E-AD2E-3C204E68F1B2}" type="presOf" srcId="{27ED3FAB-D5FB-4D34-BE8D-B132487DCE4F}" destId="{34F3A6AE-2665-4C2F-A8ED-BA9BDA750D43}" srcOrd="0" destOrd="0" presId="urn:microsoft.com/office/officeart/2005/8/layout/venn1"/>
    <dgm:cxn modelId="{7664026F-F68F-4274-B764-16B5DCBC3685}" type="presParOf" srcId="{336DC3BC-E7C8-42AB-9487-67BB74F21905}" destId="{0205A20D-F3D3-4BEB-9FCF-CE76E48D178D}" srcOrd="0" destOrd="0" presId="urn:microsoft.com/office/officeart/2005/8/layout/venn1"/>
    <dgm:cxn modelId="{01F6EC39-C319-476A-81BE-45466883DD4E}" type="presParOf" srcId="{336DC3BC-E7C8-42AB-9487-67BB74F21905}" destId="{679815B2-DC01-4B69-A7AB-134FAD51C8CC}" srcOrd="1" destOrd="0" presId="urn:microsoft.com/office/officeart/2005/8/layout/venn1"/>
    <dgm:cxn modelId="{CA94EE7A-C298-4294-8050-C0DEE3BA570B}" type="presParOf" srcId="{336DC3BC-E7C8-42AB-9487-67BB74F21905}" destId="{34F3A6AE-2665-4C2F-A8ED-BA9BDA750D43}" srcOrd="2" destOrd="0" presId="urn:microsoft.com/office/officeart/2005/8/layout/venn1"/>
    <dgm:cxn modelId="{EFD36D09-778B-4EC2-AA0B-D43DBAC765E5}" type="presParOf" srcId="{336DC3BC-E7C8-42AB-9487-67BB74F21905}" destId="{16B684B0-C422-4905-8ACD-2270AA5B36C1}" srcOrd="3" destOrd="0" presId="urn:microsoft.com/office/officeart/2005/8/layout/ven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64B86735-8BC3-46F8-AF15-8F25713E0640}" type="doc">
      <dgm:prSet loTypeId="urn:microsoft.com/office/officeart/2005/8/layout/radial6" loCatId="cycle" qsTypeId="urn:microsoft.com/office/officeart/2005/8/quickstyle/3d1" qsCatId="3D" csTypeId="urn:microsoft.com/office/officeart/2005/8/colors/colorful4" csCatId="colorful" phldr="1"/>
      <dgm:spPr/>
      <dgm:t>
        <a:bodyPr/>
        <a:lstStyle/>
        <a:p>
          <a:endParaRPr lang="es-ES"/>
        </a:p>
      </dgm:t>
    </dgm:pt>
    <dgm:pt modelId="{F94A3238-D4CD-4789-AC76-82E60F59DFA2}">
      <dgm:prSet phldrT="[Texto]" custT="1"/>
      <dgm:spPr/>
      <dgm:t>
        <a:bodyPr/>
        <a:lstStyle/>
        <a:p>
          <a:r>
            <a:rPr lang="es-ES" sz="2000" dirty="0" smtClean="0"/>
            <a:t>PERIODICIDAD</a:t>
          </a:r>
          <a:endParaRPr lang="es-ES" sz="2000" dirty="0"/>
        </a:p>
      </dgm:t>
    </dgm:pt>
    <dgm:pt modelId="{0BFDD5EF-19F8-42B2-A82D-A619A477AD1C}" type="parTrans" cxnId="{FA16B7A2-C97B-4527-BEC4-86F2FEA13067}">
      <dgm:prSet/>
      <dgm:spPr/>
      <dgm:t>
        <a:bodyPr/>
        <a:lstStyle/>
        <a:p>
          <a:endParaRPr lang="es-ES"/>
        </a:p>
      </dgm:t>
    </dgm:pt>
    <dgm:pt modelId="{B01DC383-F192-4118-AB01-5612D15319A7}" type="sibTrans" cxnId="{FA16B7A2-C97B-4527-BEC4-86F2FEA13067}">
      <dgm:prSet/>
      <dgm:spPr/>
      <dgm:t>
        <a:bodyPr/>
        <a:lstStyle/>
        <a:p>
          <a:endParaRPr lang="es-ES"/>
        </a:p>
      </dgm:t>
    </dgm:pt>
    <dgm:pt modelId="{ECCCFF42-895F-43BD-8016-69D29E62D16F}">
      <dgm:prSet phldrT="[Texto]"/>
      <dgm:spPr/>
      <dgm:t>
        <a:bodyPr/>
        <a:lstStyle/>
        <a:p>
          <a:r>
            <a:rPr lang="es-ES" dirty="0" smtClean="0"/>
            <a:t>DATOS RELEVANTES</a:t>
          </a:r>
          <a:endParaRPr lang="es-ES" dirty="0"/>
        </a:p>
      </dgm:t>
    </dgm:pt>
    <dgm:pt modelId="{47320FF7-69FB-4039-89E1-8F621A5C9952}" type="parTrans" cxnId="{4C5EE012-9FF3-4BF8-B4DF-9CF3B6738457}">
      <dgm:prSet/>
      <dgm:spPr/>
      <dgm:t>
        <a:bodyPr/>
        <a:lstStyle/>
        <a:p>
          <a:endParaRPr lang="es-ES"/>
        </a:p>
      </dgm:t>
    </dgm:pt>
    <dgm:pt modelId="{A533C6DD-D1AE-42FB-B624-241E4FB59D3C}" type="sibTrans" cxnId="{4C5EE012-9FF3-4BF8-B4DF-9CF3B6738457}">
      <dgm:prSet/>
      <dgm:spPr/>
      <dgm:t>
        <a:bodyPr/>
        <a:lstStyle/>
        <a:p>
          <a:endParaRPr lang="es-ES"/>
        </a:p>
      </dgm:t>
    </dgm:pt>
    <dgm:pt modelId="{195E0C9C-0E9A-411A-B5DD-00E1D12D50AD}">
      <dgm:prSet phldrT="[Texto]"/>
      <dgm:spPr/>
      <dgm:t>
        <a:bodyPr/>
        <a:lstStyle/>
        <a:p>
          <a:r>
            <a:rPr lang="es-ES" dirty="0" smtClean="0"/>
            <a:t>REGULARIDAD</a:t>
          </a:r>
          <a:endParaRPr lang="es-ES" dirty="0"/>
        </a:p>
      </dgm:t>
    </dgm:pt>
    <dgm:pt modelId="{E1FF8B18-B118-4BBB-A738-115B088AB846}" type="parTrans" cxnId="{4ADC3B9C-22D8-4F1B-A91B-0B3BBC049BCB}">
      <dgm:prSet/>
      <dgm:spPr/>
      <dgm:t>
        <a:bodyPr/>
        <a:lstStyle/>
        <a:p>
          <a:endParaRPr lang="es-ES"/>
        </a:p>
      </dgm:t>
    </dgm:pt>
    <dgm:pt modelId="{19186E0F-5030-4BC2-9064-A41890F57957}" type="sibTrans" cxnId="{4ADC3B9C-22D8-4F1B-A91B-0B3BBC049BCB}">
      <dgm:prSet/>
      <dgm:spPr/>
      <dgm:t>
        <a:bodyPr/>
        <a:lstStyle/>
        <a:p>
          <a:endParaRPr lang="es-ES"/>
        </a:p>
      </dgm:t>
    </dgm:pt>
    <dgm:pt modelId="{1A333BC8-A430-4028-B8F9-A8AABB0CC581}">
      <dgm:prSet phldrT="[Texto]"/>
      <dgm:spPr/>
      <dgm:t>
        <a:bodyPr/>
        <a:lstStyle/>
        <a:p>
          <a:r>
            <a:rPr lang="es-ES" dirty="0" smtClean="0"/>
            <a:t>CONTINUIDAD ESTRUCTURA DIARIO</a:t>
          </a:r>
          <a:endParaRPr lang="es-ES" dirty="0"/>
        </a:p>
      </dgm:t>
    </dgm:pt>
    <dgm:pt modelId="{0573B719-C387-48CB-A41E-B3730EEF6B25}" type="parTrans" cxnId="{7B042129-E27C-41A3-98AF-FC370DA47AD0}">
      <dgm:prSet/>
      <dgm:spPr/>
      <dgm:t>
        <a:bodyPr/>
        <a:lstStyle/>
        <a:p>
          <a:endParaRPr lang="es-ES"/>
        </a:p>
      </dgm:t>
    </dgm:pt>
    <dgm:pt modelId="{88E5D10E-4AA2-4586-9382-E9F2F8D066C6}" type="sibTrans" cxnId="{7B042129-E27C-41A3-98AF-FC370DA47AD0}">
      <dgm:prSet/>
      <dgm:spPr/>
      <dgm:t>
        <a:bodyPr/>
        <a:lstStyle/>
        <a:p>
          <a:endParaRPr lang="es-ES"/>
        </a:p>
      </dgm:t>
    </dgm:pt>
    <dgm:pt modelId="{1C476345-B214-4593-85F3-D321A294399C}" type="pres">
      <dgm:prSet presAssocID="{64B86735-8BC3-46F8-AF15-8F25713E0640}" presName="Name0" presStyleCnt="0">
        <dgm:presLayoutVars>
          <dgm:chMax val="1"/>
          <dgm:dir/>
          <dgm:animLvl val="ctr"/>
          <dgm:resizeHandles val="exact"/>
        </dgm:presLayoutVars>
      </dgm:prSet>
      <dgm:spPr/>
      <dgm:t>
        <a:bodyPr/>
        <a:lstStyle/>
        <a:p>
          <a:endParaRPr lang="es-ES"/>
        </a:p>
      </dgm:t>
    </dgm:pt>
    <dgm:pt modelId="{6C507F15-089D-4425-9E5B-C41E50A17037}" type="pres">
      <dgm:prSet presAssocID="{F94A3238-D4CD-4789-AC76-82E60F59DFA2}" presName="centerShape" presStyleLbl="node0" presStyleIdx="0" presStyleCnt="1" custScaleX="129138" custScaleY="130930"/>
      <dgm:spPr/>
      <dgm:t>
        <a:bodyPr/>
        <a:lstStyle/>
        <a:p>
          <a:endParaRPr lang="es-ES"/>
        </a:p>
      </dgm:t>
    </dgm:pt>
    <dgm:pt modelId="{931DF53B-C963-43D4-881E-98A3F3EBC482}" type="pres">
      <dgm:prSet presAssocID="{ECCCFF42-895F-43BD-8016-69D29E62D16F}" presName="node" presStyleLbl="node1" presStyleIdx="0" presStyleCnt="3">
        <dgm:presLayoutVars>
          <dgm:bulletEnabled val="1"/>
        </dgm:presLayoutVars>
      </dgm:prSet>
      <dgm:spPr/>
      <dgm:t>
        <a:bodyPr/>
        <a:lstStyle/>
        <a:p>
          <a:endParaRPr lang="es-ES"/>
        </a:p>
      </dgm:t>
    </dgm:pt>
    <dgm:pt modelId="{A61F6F00-E17F-44C8-944F-80213B79D611}" type="pres">
      <dgm:prSet presAssocID="{ECCCFF42-895F-43BD-8016-69D29E62D16F}" presName="dummy" presStyleCnt="0"/>
      <dgm:spPr/>
      <dgm:t>
        <a:bodyPr/>
        <a:lstStyle/>
        <a:p>
          <a:endParaRPr lang="es-ES"/>
        </a:p>
      </dgm:t>
    </dgm:pt>
    <dgm:pt modelId="{4414B15F-C8FB-4E01-B422-E9EB886A5B5C}" type="pres">
      <dgm:prSet presAssocID="{A533C6DD-D1AE-42FB-B624-241E4FB59D3C}" presName="sibTrans" presStyleLbl="sibTrans2D1" presStyleIdx="0" presStyleCnt="3"/>
      <dgm:spPr/>
      <dgm:t>
        <a:bodyPr/>
        <a:lstStyle/>
        <a:p>
          <a:endParaRPr lang="es-ES"/>
        </a:p>
      </dgm:t>
    </dgm:pt>
    <dgm:pt modelId="{32C5A502-4819-408C-91F1-CC07E3DA6B74}" type="pres">
      <dgm:prSet presAssocID="{195E0C9C-0E9A-411A-B5DD-00E1D12D50AD}" presName="node" presStyleLbl="node1" presStyleIdx="1" presStyleCnt="3">
        <dgm:presLayoutVars>
          <dgm:bulletEnabled val="1"/>
        </dgm:presLayoutVars>
      </dgm:prSet>
      <dgm:spPr/>
      <dgm:t>
        <a:bodyPr/>
        <a:lstStyle/>
        <a:p>
          <a:endParaRPr lang="es-ES"/>
        </a:p>
      </dgm:t>
    </dgm:pt>
    <dgm:pt modelId="{8AAE3713-3679-40EE-AF72-4A0A2FC5B3A2}" type="pres">
      <dgm:prSet presAssocID="{195E0C9C-0E9A-411A-B5DD-00E1D12D50AD}" presName="dummy" presStyleCnt="0"/>
      <dgm:spPr/>
      <dgm:t>
        <a:bodyPr/>
        <a:lstStyle/>
        <a:p>
          <a:endParaRPr lang="es-ES"/>
        </a:p>
      </dgm:t>
    </dgm:pt>
    <dgm:pt modelId="{BC833EDA-41DA-4965-9DEE-727502464F9C}" type="pres">
      <dgm:prSet presAssocID="{19186E0F-5030-4BC2-9064-A41890F57957}" presName="sibTrans" presStyleLbl="sibTrans2D1" presStyleIdx="1" presStyleCnt="3"/>
      <dgm:spPr/>
      <dgm:t>
        <a:bodyPr/>
        <a:lstStyle/>
        <a:p>
          <a:endParaRPr lang="es-ES"/>
        </a:p>
      </dgm:t>
    </dgm:pt>
    <dgm:pt modelId="{EF15E348-2D02-4204-A107-8EF2896E1ADE}" type="pres">
      <dgm:prSet presAssocID="{1A333BC8-A430-4028-B8F9-A8AABB0CC581}" presName="node" presStyleLbl="node1" presStyleIdx="2" presStyleCnt="3">
        <dgm:presLayoutVars>
          <dgm:bulletEnabled val="1"/>
        </dgm:presLayoutVars>
      </dgm:prSet>
      <dgm:spPr/>
      <dgm:t>
        <a:bodyPr/>
        <a:lstStyle/>
        <a:p>
          <a:endParaRPr lang="es-ES"/>
        </a:p>
      </dgm:t>
    </dgm:pt>
    <dgm:pt modelId="{0966C018-371C-43D8-B80F-94E086E0C838}" type="pres">
      <dgm:prSet presAssocID="{1A333BC8-A430-4028-B8F9-A8AABB0CC581}" presName="dummy" presStyleCnt="0"/>
      <dgm:spPr/>
      <dgm:t>
        <a:bodyPr/>
        <a:lstStyle/>
        <a:p>
          <a:endParaRPr lang="es-ES"/>
        </a:p>
      </dgm:t>
    </dgm:pt>
    <dgm:pt modelId="{80316B81-6C80-460B-82F9-63DC3EC346A1}" type="pres">
      <dgm:prSet presAssocID="{88E5D10E-4AA2-4586-9382-E9F2F8D066C6}" presName="sibTrans" presStyleLbl="sibTrans2D1" presStyleIdx="2" presStyleCnt="3"/>
      <dgm:spPr/>
      <dgm:t>
        <a:bodyPr/>
        <a:lstStyle/>
        <a:p>
          <a:endParaRPr lang="es-ES"/>
        </a:p>
      </dgm:t>
    </dgm:pt>
  </dgm:ptLst>
  <dgm:cxnLst>
    <dgm:cxn modelId="{B0266A5F-F314-4091-A30B-F6BF2D728459}" type="presOf" srcId="{1A333BC8-A430-4028-B8F9-A8AABB0CC581}" destId="{EF15E348-2D02-4204-A107-8EF2896E1ADE}" srcOrd="0" destOrd="0" presId="urn:microsoft.com/office/officeart/2005/8/layout/radial6"/>
    <dgm:cxn modelId="{CA4CB8DD-9ADD-463A-A881-D8B0E4029209}" type="presOf" srcId="{A533C6DD-D1AE-42FB-B624-241E4FB59D3C}" destId="{4414B15F-C8FB-4E01-B422-E9EB886A5B5C}" srcOrd="0" destOrd="0" presId="urn:microsoft.com/office/officeart/2005/8/layout/radial6"/>
    <dgm:cxn modelId="{02EFD12E-D137-44C1-A3C4-1E34D131CD33}" type="presOf" srcId="{88E5D10E-4AA2-4586-9382-E9F2F8D066C6}" destId="{80316B81-6C80-460B-82F9-63DC3EC346A1}" srcOrd="0" destOrd="0" presId="urn:microsoft.com/office/officeart/2005/8/layout/radial6"/>
    <dgm:cxn modelId="{A976A1B4-6F3E-4056-8F7C-34C8043881BE}" type="presOf" srcId="{64B86735-8BC3-46F8-AF15-8F25713E0640}" destId="{1C476345-B214-4593-85F3-D321A294399C}" srcOrd="0" destOrd="0" presId="urn:microsoft.com/office/officeart/2005/8/layout/radial6"/>
    <dgm:cxn modelId="{CE45D25B-2289-4F23-9504-BF5668537AFE}" type="presOf" srcId="{195E0C9C-0E9A-411A-B5DD-00E1D12D50AD}" destId="{32C5A502-4819-408C-91F1-CC07E3DA6B74}" srcOrd="0" destOrd="0" presId="urn:microsoft.com/office/officeart/2005/8/layout/radial6"/>
    <dgm:cxn modelId="{4ADC3B9C-22D8-4F1B-A91B-0B3BBC049BCB}" srcId="{F94A3238-D4CD-4789-AC76-82E60F59DFA2}" destId="{195E0C9C-0E9A-411A-B5DD-00E1D12D50AD}" srcOrd="1" destOrd="0" parTransId="{E1FF8B18-B118-4BBB-A738-115B088AB846}" sibTransId="{19186E0F-5030-4BC2-9064-A41890F57957}"/>
    <dgm:cxn modelId="{C3252760-ACA8-4CEC-AC94-AEF5F3EE1F50}" type="presOf" srcId="{19186E0F-5030-4BC2-9064-A41890F57957}" destId="{BC833EDA-41DA-4965-9DEE-727502464F9C}" srcOrd="0" destOrd="0" presId="urn:microsoft.com/office/officeart/2005/8/layout/radial6"/>
    <dgm:cxn modelId="{4C5EE012-9FF3-4BF8-B4DF-9CF3B6738457}" srcId="{F94A3238-D4CD-4789-AC76-82E60F59DFA2}" destId="{ECCCFF42-895F-43BD-8016-69D29E62D16F}" srcOrd="0" destOrd="0" parTransId="{47320FF7-69FB-4039-89E1-8F621A5C9952}" sibTransId="{A533C6DD-D1AE-42FB-B624-241E4FB59D3C}"/>
    <dgm:cxn modelId="{B09B8F9E-D75E-4C6F-8BD5-E7CC639371B9}" type="presOf" srcId="{ECCCFF42-895F-43BD-8016-69D29E62D16F}" destId="{931DF53B-C963-43D4-881E-98A3F3EBC482}" srcOrd="0" destOrd="0" presId="urn:microsoft.com/office/officeart/2005/8/layout/radial6"/>
    <dgm:cxn modelId="{FA16B7A2-C97B-4527-BEC4-86F2FEA13067}" srcId="{64B86735-8BC3-46F8-AF15-8F25713E0640}" destId="{F94A3238-D4CD-4789-AC76-82E60F59DFA2}" srcOrd="0" destOrd="0" parTransId="{0BFDD5EF-19F8-42B2-A82D-A619A477AD1C}" sibTransId="{B01DC383-F192-4118-AB01-5612D15319A7}"/>
    <dgm:cxn modelId="{BEB1F0FF-7A42-4559-88FA-89A5FC883D2C}" type="presOf" srcId="{F94A3238-D4CD-4789-AC76-82E60F59DFA2}" destId="{6C507F15-089D-4425-9E5B-C41E50A17037}" srcOrd="0" destOrd="0" presId="urn:microsoft.com/office/officeart/2005/8/layout/radial6"/>
    <dgm:cxn modelId="{7B042129-E27C-41A3-98AF-FC370DA47AD0}" srcId="{F94A3238-D4CD-4789-AC76-82E60F59DFA2}" destId="{1A333BC8-A430-4028-B8F9-A8AABB0CC581}" srcOrd="2" destOrd="0" parTransId="{0573B719-C387-48CB-A41E-B3730EEF6B25}" sibTransId="{88E5D10E-4AA2-4586-9382-E9F2F8D066C6}"/>
    <dgm:cxn modelId="{B9AC40EB-C74D-4700-AD42-378E4A0D4C4A}" type="presParOf" srcId="{1C476345-B214-4593-85F3-D321A294399C}" destId="{6C507F15-089D-4425-9E5B-C41E50A17037}" srcOrd="0" destOrd="0" presId="urn:microsoft.com/office/officeart/2005/8/layout/radial6"/>
    <dgm:cxn modelId="{B278E787-EE16-42EA-B397-E25A20F952E5}" type="presParOf" srcId="{1C476345-B214-4593-85F3-D321A294399C}" destId="{931DF53B-C963-43D4-881E-98A3F3EBC482}" srcOrd="1" destOrd="0" presId="urn:microsoft.com/office/officeart/2005/8/layout/radial6"/>
    <dgm:cxn modelId="{9603AA77-0C8D-419B-A49A-DF8B9A255A48}" type="presParOf" srcId="{1C476345-B214-4593-85F3-D321A294399C}" destId="{A61F6F00-E17F-44C8-944F-80213B79D611}" srcOrd="2" destOrd="0" presId="urn:microsoft.com/office/officeart/2005/8/layout/radial6"/>
    <dgm:cxn modelId="{FDF53D4C-C581-41F4-AFF1-F86C67486845}" type="presParOf" srcId="{1C476345-B214-4593-85F3-D321A294399C}" destId="{4414B15F-C8FB-4E01-B422-E9EB886A5B5C}" srcOrd="3" destOrd="0" presId="urn:microsoft.com/office/officeart/2005/8/layout/radial6"/>
    <dgm:cxn modelId="{164114C6-0383-42FB-A09C-70CBA8128EA0}" type="presParOf" srcId="{1C476345-B214-4593-85F3-D321A294399C}" destId="{32C5A502-4819-408C-91F1-CC07E3DA6B74}" srcOrd="4" destOrd="0" presId="urn:microsoft.com/office/officeart/2005/8/layout/radial6"/>
    <dgm:cxn modelId="{0202BE16-636E-4DC8-AC6E-C622929AB039}" type="presParOf" srcId="{1C476345-B214-4593-85F3-D321A294399C}" destId="{8AAE3713-3679-40EE-AF72-4A0A2FC5B3A2}" srcOrd="5" destOrd="0" presId="urn:microsoft.com/office/officeart/2005/8/layout/radial6"/>
    <dgm:cxn modelId="{42F19D78-84E0-4082-A571-D5CE7F1F807E}" type="presParOf" srcId="{1C476345-B214-4593-85F3-D321A294399C}" destId="{BC833EDA-41DA-4965-9DEE-727502464F9C}" srcOrd="6" destOrd="0" presId="urn:microsoft.com/office/officeart/2005/8/layout/radial6"/>
    <dgm:cxn modelId="{49BED486-20D3-4B95-B1D7-A489C3682038}" type="presParOf" srcId="{1C476345-B214-4593-85F3-D321A294399C}" destId="{EF15E348-2D02-4204-A107-8EF2896E1ADE}" srcOrd="7" destOrd="0" presId="urn:microsoft.com/office/officeart/2005/8/layout/radial6"/>
    <dgm:cxn modelId="{96CAF593-E1BF-4DCC-8C8C-A644CACF6D42}" type="presParOf" srcId="{1C476345-B214-4593-85F3-D321A294399C}" destId="{0966C018-371C-43D8-B80F-94E086E0C838}" srcOrd="8" destOrd="0" presId="urn:microsoft.com/office/officeart/2005/8/layout/radial6"/>
    <dgm:cxn modelId="{AA5A0DC4-BCEC-4295-976D-B480FA2DFAFB}" type="presParOf" srcId="{1C476345-B214-4593-85F3-D321A294399C}" destId="{80316B81-6C80-460B-82F9-63DC3EC346A1}" srcOrd="9" destOrd="0" presId="urn:microsoft.com/office/officeart/2005/8/layout/radial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AB761A-F8F8-4D10-9903-F1A6112034BD}">
      <dsp:nvSpPr>
        <dsp:cNvPr id="0" name=""/>
        <dsp:cNvSpPr/>
      </dsp:nvSpPr>
      <dsp:spPr>
        <a:xfrm>
          <a:off x="0" y="166458"/>
          <a:ext cx="9144000" cy="1216800"/>
        </a:xfrm>
        <a:prstGeom prst="roundRect">
          <a:avLst/>
        </a:prstGeom>
        <a:gradFill rotWithShape="0">
          <a:gsLst>
            <a:gs pos="0">
              <a:schemeClr val="accent1">
                <a:alpha val="90000"/>
                <a:hueOff val="0"/>
                <a:satOff val="0"/>
                <a:lumOff val="0"/>
                <a:alphaOff val="0"/>
                <a:shade val="51000"/>
                <a:satMod val="130000"/>
              </a:schemeClr>
            </a:gs>
            <a:gs pos="80000">
              <a:schemeClr val="accent1">
                <a:alpha val="90000"/>
                <a:hueOff val="0"/>
                <a:satOff val="0"/>
                <a:lumOff val="0"/>
                <a:alphaOff val="0"/>
                <a:shade val="93000"/>
                <a:satMod val="130000"/>
              </a:schemeClr>
            </a:gs>
            <a:gs pos="100000">
              <a:schemeClr val="accent1">
                <a:alpha val="9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s-ES" sz="2000" kern="1200" dirty="0" smtClean="0"/>
            <a:t>1. Cuestiona creencias implícitas, aspectos subjetivos que el docente hace de su práctica docente</a:t>
          </a:r>
          <a:endParaRPr lang="es-ES" sz="2000" kern="1200" dirty="0"/>
        </a:p>
      </dsp:txBody>
      <dsp:txXfrm>
        <a:off x="59399" y="225857"/>
        <a:ext cx="9025202" cy="1098002"/>
      </dsp:txXfrm>
    </dsp:sp>
    <dsp:sp modelId="{63A23002-F158-474A-8081-ABD90CA998EB}">
      <dsp:nvSpPr>
        <dsp:cNvPr id="0" name=""/>
        <dsp:cNvSpPr/>
      </dsp:nvSpPr>
      <dsp:spPr>
        <a:xfrm>
          <a:off x="0" y="1570459"/>
          <a:ext cx="9144000" cy="1216800"/>
        </a:xfrm>
        <a:prstGeom prst="roundRect">
          <a:avLst/>
        </a:prstGeom>
        <a:gradFill rotWithShape="0">
          <a:gsLst>
            <a:gs pos="0">
              <a:schemeClr val="accent1">
                <a:alpha val="90000"/>
                <a:hueOff val="0"/>
                <a:satOff val="0"/>
                <a:lumOff val="0"/>
                <a:alphaOff val="-20000"/>
                <a:shade val="51000"/>
                <a:satMod val="130000"/>
              </a:schemeClr>
            </a:gs>
            <a:gs pos="80000">
              <a:schemeClr val="accent1">
                <a:alpha val="90000"/>
                <a:hueOff val="0"/>
                <a:satOff val="0"/>
                <a:lumOff val="0"/>
                <a:alphaOff val="-20000"/>
                <a:shade val="93000"/>
                <a:satMod val="130000"/>
              </a:schemeClr>
            </a:gs>
            <a:gs pos="100000">
              <a:schemeClr val="accent1">
                <a:alpha val="90000"/>
                <a:hueOff val="0"/>
                <a:satOff val="0"/>
                <a:lumOff val="0"/>
                <a:alphaOff val="-2000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s-ES" sz="2000" kern="1200" dirty="0" smtClean="0"/>
            <a:t>2. Atiende de manera consciente las implicaciones éticas y consecuencias de su práctica docente en el propio alumno</a:t>
          </a:r>
          <a:endParaRPr lang="es-ES" sz="2000" kern="1200" dirty="0"/>
        </a:p>
      </dsp:txBody>
      <dsp:txXfrm>
        <a:off x="59399" y="1629858"/>
        <a:ext cx="9025202" cy="1098002"/>
      </dsp:txXfrm>
    </dsp:sp>
    <dsp:sp modelId="{DB914557-2988-439F-9226-9F9564FDBD17}">
      <dsp:nvSpPr>
        <dsp:cNvPr id="0" name=""/>
        <dsp:cNvSpPr/>
      </dsp:nvSpPr>
      <dsp:spPr>
        <a:xfrm>
          <a:off x="0" y="2974459"/>
          <a:ext cx="9144000" cy="1216800"/>
        </a:xfrm>
        <a:prstGeom prst="roundRect">
          <a:avLst/>
        </a:prstGeom>
        <a:gradFill rotWithShape="0">
          <a:gsLst>
            <a:gs pos="0">
              <a:schemeClr val="accent1">
                <a:alpha val="90000"/>
                <a:hueOff val="0"/>
                <a:satOff val="0"/>
                <a:lumOff val="0"/>
                <a:alphaOff val="-40000"/>
                <a:shade val="51000"/>
                <a:satMod val="130000"/>
              </a:schemeClr>
            </a:gs>
            <a:gs pos="80000">
              <a:schemeClr val="accent1">
                <a:alpha val="90000"/>
                <a:hueOff val="0"/>
                <a:satOff val="0"/>
                <a:lumOff val="0"/>
                <a:alphaOff val="-40000"/>
                <a:shade val="93000"/>
                <a:satMod val="130000"/>
              </a:schemeClr>
            </a:gs>
            <a:gs pos="100000">
              <a:schemeClr val="accent1">
                <a:alpha val="90000"/>
                <a:hueOff val="0"/>
                <a:satOff val="0"/>
                <a:lumOff val="0"/>
                <a:alphaOff val="-4000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s-ES" sz="2000" kern="1200" dirty="0" smtClean="0"/>
            <a:t>3. Analiza la forma en que las prácticas docentes facilitan la igualdad social</a:t>
          </a:r>
          <a:endParaRPr lang="es-ES" sz="2000" kern="1200" dirty="0"/>
        </a:p>
      </dsp:txBody>
      <dsp:txXfrm>
        <a:off x="59399" y="3033858"/>
        <a:ext cx="9025202" cy="109800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19A0C5-CA16-4E49-BE9E-EF692EC1B324}">
      <dsp:nvSpPr>
        <dsp:cNvPr id="0" name=""/>
        <dsp:cNvSpPr/>
      </dsp:nvSpPr>
      <dsp:spPr>
        <a:xfrm>
          <a:off x="2143139" y="427"/>
          <a:ext cx="3214710" cy="1666479"/>
        </a:xfrm>
        <a:prstGeom prst="rightArrow">
          <a:avLst>
            <a:gd name="adj1" fmla="val 75000"/>
            <a:gd name="adj2" fmla="val 50000"/>
          </a:avLst>
        </a:prstGeom>
        <a:solidFill>
          <a:schemeClr val="accent5">
            <a:alpha val="90000"/>
            <a:tint val="40000"/>
            <a:hueOff val="0"/>
            <a:satOff val="0"/>
            <a:lumOff val="0"/>
            <a:alphaOff val="0"/>
          </a:schemeClr>
        </a:solidFill>
        <a:ln w="9525" cap="flat" cmpd="sng" algn="ctr">
          <a:solidFill>
            <a:schemeClr val="l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3335" tIns="13335" rIns="13335" bIns="13335" numCol="1" spcCol="1270" anchor="t" anchorCtr="0">
          <a:noAutofit/>
        </a:bodyPr>
        <a:lstStyle/>
        <a:p>
          <a:pPr marL="228600" lvl="1" indent="-228600" algn="l" defTabSz="933450">
            <a:lnSpc>
              <a:spcPct val="90000"/>
            </a:lnSpc>
            <a:spcBef>
              <a:spcPct val="0"/>
            </a:spcBef>
            <a:spcAft>
              <a:spcPct val="15000"/>
            </a:spcAft>
            <a:buChar char="••"/>
          </a:pPr>
          <a:r>
            <a:rPr lang="es-ES" sz="2100" kern="1200" dirty="0" smtClean="0"/>
            <a:t>Narra lo sucedido</a:t>
          </a:r>
          <a:endParaRPr lang="es-ES" sz="2100" kern="1200" dirty="0"/>
        </a:p>
      </dsp:txBody>
      <dsp:txXfrm>
        <a:off x="2143139" y="208737"/>
        <a:ext cx="2589780" cy="1249859"/>
      </dsp:txXfrm>
    </dsp:sp>
    <dsp:sp modelId="{835F732C-59A0-4886-A069-A13B748B2203}">
      <dsp:nvSpPr>
        <dsp:cNvPr id="0" name=""/>
        <dsp:cNvSpPr/>
      </dsp:nvSpPr>
      <dsp:spPr>
        <a:xfrm>
          <a:off x="0" y="427"/>
          <a:ext cx="2143140" cy="1666479"/>
        </a:xfrm>
        <a:prstGeom prst="roundRect">
          <a:avLst/>
        </a:prstGeom>
        <a:gradFill rotWithShape="0">
          <a:gsLst>
            <a:gs pos="0">
              <a:schemeClr val="accent5">
                <a:alpha val="90000"/>
                <a:hueOff val="0"/>
                <a:satOff val="0"/>
                <a:lumOff val="0"/>
                <a:alphaOff val="0"/>
                <a:shade val="51000"/>
                <a:satMod val="130000"/>
              </a:schemeClr>
            </a:gs>
            <a:gs pos="80000">
              <a:schemeClr val="accent5">
                <a:alpha val="90000"/>
                <a:hueOff val="0"/>
                <a:satOff val="0"/>
                <a:lumOff val="0"/>
                <a:alphaOff val="0"/>
                <a:shade val="93000"/>
                <a:satMod val="130000"/>
              </a:schemeClr>
            </a:gs>
            <a:gs pos="100000">
              <a:schemeClr val="accent5">
                <a:alpha val="9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9060" tIns="49530" rIns="99060" bIns="49530" numCol="1" spcCol="1270" anchor="ctr" anchorCtr="0">
          <a:noAutofit/>
        </a:bodyPr>
        <a:lstStyle/>
        <a:p>
          <a:pPr lvl="0" algn="ctr" defTabSz="1155700">
            <a:lnSpc>
              <a:spcPct val="90000"/>
            </a:lnSpc>
            <a:spcBef>
              <a:spcPct val="0"/>
            </a:spcBef>
            <a:spcAft>
              <a:spcPct val="35000"/>
            </a:spcAft>
          </a:pPr>
          <a:r>
            <a:rPr lang="es-ES" sz="2600" kern="1200" dirty="0" smtClean="0"/>
            <a:t>SINCRÓNICA</a:t>
          </a:r>
          <a:endParaRPr lang="es-ES" sz="2600" kern="1200" dirty="0"/>
        </a:p>
      </dsp:txBody>
      <dsp:txXfrm>
        <a:off x="81351" y="81778"/>
        <a:ext cx="1980438" cy="1503777"/>
      </dsp:txXfrm>
    </dsp:sp>
    <dsp:sp modelId="{060448CF-9E13-46F8-A24E-763CBCCB7448}">
      <dsp:nvSpPr>
        <dsp:cNvPr id="0" name=""/>
        <dsp:cNvSpPr/>
      </dsp:nvSpPr>
      <dsp:spPr>
        <a:xfrm>
          <a:off x="2143139" y="1833554"/>
          <a:ext cx="3214710" cy="1666479"/>
        </a:xfrm>
        <a:prstGeom prst="rightArrow">
          <a:avLst>
            <a:gd name="adj1" fmla="val 75000"/>
            <a:gd name="adj2" fmla="val 50000"/>
          </a:avLst>
        </a:prstGeom>
        <a:solidFill>
          <a:schemeClr val="accent5">
            <a:alpha val="90000"/>
            <a:tint val="40000"/>
            <a:hueOff val="0"/>
            <a:satOff val="0"/>
            <a:lumOff val="0"/>
            <a:alphaOff val="0"/>
          </a:schemeClr>
        </a:solidFill>
        <a:ln w="9525" cap="flat" cmpd="sng" algn="ctr">
          <a:solidFill>
            <a:schemeClr val="l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3335" tIns="13335" rIns="13335" bIns="13335" numCol="1" spcCol="1270" anchor="t" anchorCtr="0">
          <a:noAutofit/>
        </a:bodyPr>
        <a:lstStyle/>
        <a:p>
          <a:pPr marL="228600" lvl="1" indent="-228600" algn="l" defTabSz="933450">
            <a:lnSpc>
              <a:spcPct val="90000"/>
            </a:lnSpc>
            <a:spcBef>
              <a:spcPct val="0"/>
            </a:spcBef>
            <a:spcAft>
              <a:spcPct val="15000"/>
            </a:spcAft>
            <a:buChar char="••"/>
          </a:pPr>
          <a:r>
            <a:rPr lang="es-ES" sz="2100" kern="1200" dirty="0" smtClean="0"/>
            <a:t>Refleja la evolución de los hechos que se narran en el tiempo</a:t>
          </a:r>
          <a:endParaRPr lang="es-ES" sz="2100" kern="1200" dirty="0"/>
        </a:p>
      </dsp:txBody>
      <dsp:txXfrm>
        <a:off x="2143139" y="2041864"/>
        <a:ext cx="2589780" cy="1249859"/>
      </dsp:txXfrm>
    </dsp:sp>
    <dsp:sp modelId="{6276943C-35AC-4FD3-AABE-04812C19A080}">
      <dsp:nvSpPr>
        <dsp:cNvPr id="0" name=""/>
        <dsp:cNvSpPr/>
      </dsp:nvSpPr>
      <dsp:spPr>
        <a:xfrm>
          <a:off x="0" y="1833554"/>
          <a:ext cx="2143140" cy="1666479"/>
        </a:xfrm>
        <a:prstGeom prst="roundRect">
          <a:avLst/>
        </a:prstGeom>
        <a:gradFill rotWithShape="0">
          <a:gsLst>
            <a:gs pos="0">
              <a:schemeClr val="accent5">
                <a:alpha val="90000"/>
                <a:hueOff val="0"/>
                <a:satOff val="0"/>
                <a:lumOff val="0"/>
                <a:alphaOff val="-40000"/>
                <a:shade val="51000"/>
                <a:satMod val="130000"/>
              </a:schemeClr>
            </a:gs>
            <a:gs pos="80000">
              <a:schemeClr val="accent5">
                <a:alpha val="90000"/>
                <a:hueOff val="0"/>
                <a:satOff val="0"/>
                <a:lumOff val="0"/>
                <a:alphaOff val="-40000"/>
                <a:shade val="93000"/>
                <a:satMod val="130000"/>
              </a:schemeClr>
            </a:gs>
            <a:gs pos="100000">
              <a:schemeClr val="accent5">
                <a:alpha val="90000"/>
                <a:hueOff val="0"/>
                <a:satOff val="0"/>
                <a:lumOff val="0"/>
                <a:alphaOff val="-4000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9060" tIns="49530" rIns="99060" bIns="49530" numCol="1" spcCol="1270" anchor="ctr" anchorCtr="0">
          <a:noAutofit/>
        </a:bodyPr>
        <a:lstStyle/>
        <a:p>
          <a:pPr lvl="0" algn="ctr" defTabSz="1155700">
            <a:lnSpc>
              <a:spcPct val="90000"/>
            </a:lnSpc>
            <a:spcBef>
              <a:spcPct val="0"/>
            </a:spcBef>
            <a:spcAft>
              <a:spcPct val="35000"/>
            </a:spcAft>
          </a:pPr>
          <a:r>
            <a:rPr lang="es-ES" sz="2600" kern="1200" dirty="0" smtClean="0"/>
            <a:t>DIACRÓNICA</a:t>
          </a:r>
          <a:endParaRPr lang="es-ES" sz="2600" kern="1200" dirty="0"/>
        </a:p>
      </dsp:txBody>
      <dsp:txXfrm>
        <a:off x="81351" y="1914905"/>
        <a:ext cx="1980438" cy="150377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C805BC-23CB-42D9-BE2E-6264735C181B}">
      <dsp:nvSpPr>
        <dsp:cNvPr id="0" name=""/>
        <dsp:cNvSpPr/>
      </dsp:nvSpPr>
      <dsp:spPr>
        <a:xfrm>
          <a:off x="2965" y="902836"/>
          <a:ext cx="1636365" cy="581891"/>
        </a:xfrm>
        <a:prstGeom prst="rect">
          <a:avLst/>
        </a:prstGeom>
        <a:gradFill rotWithShape="0">
          <a:gsLst>
            <a:gs pos="0">
              <a:schemeClr val="accent1">
                <a:shade val="50000"/>
                <a:hueOff val="0"/>
                <a:satOff val="0"/>
                <a:lumOff val="0"/>
                <a:alphaOff val="0"/>
                <a:shade val="51000"/>
                <a:satMod val="130000"/>
              </a:schemeClr>
            </a:gs>
            <a:gs pos="80000">
              <a:schemeClr val="accent1">
                <a:shade val="50000"/>
                <a:hueOff val="0"/>
                <a:satOff val="0"/>
                <a:lumOff val="0"/>
                <a:alphaOff val="0"/>
                <a:shade val="93000"/>
                <a:satMod val="130000"/>
              </a:schemeClr>
            </a:gs>
            <a:gs pos="100000">
              <a:schemeClr val="accent1">
                <a:shade val="50000"/>
                <a:hueOff val="0"/>
                <a:satOff val="0"/>
                <a:lumOff val="0"/>
                <a:alphaOff val="0"/>
                <a:shade val="94000"/>
                <a:satMod val="135000"/>
              </a:schemeClr>
            </a:gs>
          </a:gsLst>
          <a:lin ang="16200000" scaled="0"/>
        </a:gradFill>
        <a:ln w="9525" cap="flat" cmpd="sng" algn="ctr">
          <a:solidFill>
            <a:schemeClr val="accent1">
              <a:shade val="5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a:lnSpc>
              <a:spcPct val="90000"/>
            </a:lnSpc>
            <a:spcBef>
              <a:spcPct val="0"/>
            </a:spcBef>
            <a:spcAft>
              <a:spcPct val="35000"/>
            </a:spcAft>
          </a:pPr>
          <a:r>
            <a:rPr lang="es-ES" sz="1600" kern="1200" dirty="0" smtClean="0"/>
            <a:t>EVALUATIVO	</a:t>
          </a:r>
          <a:endParaRPr lang="es-ES" sz="1600" kern="1200" dirty="0"/>
        </a:p>
      </dsp:txBody>
      <dsp:txXfrm>
        <a:off x="2965" y="902836"/>
        <a:ext cx="1636365" cy="581891"/>
      </dsp:txXfrm>
    </dsp:sp>
    <dsp:sp modelId="{12336AF7-D124-4090-A2B4-46CC3950A185}">
      <dsp:nvSpPr>
        <dsp:cNvPr id="0" name=""/>
        <dsp:cNvSpPr/>
      </dsp:nvSpPr>
      <dsp:spPr>
        <a:xfrm>
          <a:off x="2965" y="1484727"/>
          <a:ext cx="1636365" cy="2470219"/>
        </a:xfrm>
        <a:prstGeom prst="rect">
          <a:avLst/>
        </a:prstGeom>
        <a:solidFill>
          <a:schemeClr val="accent1">
            <a:alpha val="90000"/>
            <a:tint val="55000"/>
            <a:hueOff val="0"/>
            <a:satOff val="0"/>
            <a:lumOff val="0"/>
            <a:alphaOff val="0"/>
          </a:schemeClr>
        </a:solidFill>
        <a:ln w="9525" cap="flat" cmpd="sng" algn="ctr">
          <a:solidFill>
            <a:schemeClr val="accent1">
              <a:alpha val="90000"/>
              <a:tint val="55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s-ES" sz="1600" kern="1200" dirty="0" smtClean="0"/>
            <a:t>La narración conlleva una evaluación del proceso que cuente en el mismo</a:t>
          </a:r>
          <a:endParaRPr lang="es-ES" sz="1600" kern="1200" dirty="0"/>
        </a:p>
      </dsp:txBody>
      <dsp:txXfrm>
        <a:off x="2965" y="1484727"/>
        <a:ext cx="1636365" cy="2470219"/>
      </dsp:txXfrm>
    </dsp:sp>
    <dsp:sp modelId="{EA374142-D087-4D7D-9837-34B0D30C9775}">
      <dsp:nvSpPr>
        <dsp:cNvPr id="0" name=""/>
        <dsp:cNvSpPr/>
      </dsp:nvSpPr>
      <dsp:spPr>
        <a:xfrm>
          <a:off x="1868421" y="902836"/>
          <a:ext cx="1636365" cy="581891"/>
        </a:xfrm>
        <a:prstGeom prst="rect">
          <a:avLst/>
        </a:prstGeom>
        <a:gradFill rotWithShape="0">
          <a:gsLst>
            <a:gs pos="0">
              <a:schemeClr val="accent1">
                <a:shade val="50000"/>
                <a:hueOff val="144575"/>
                <a:satOff val="-3024"/>
                <a:lumOff val="16825"/>
                <a:alphaOff val="0"/>
                <a:shade val="51000"/>
                <a:satMod val="130000"/>
              </a:schemeClr>
            </a:gs>
            <a:gs pos="80000">
              <a:schemeClr val="accent1">
                <a:shade val="50000"/>
                <a:hueOff val="144575"/>
                <a:satOff val="-3024"/>
                <a:lumOff val="16825"/>
                <a:alphaOff val="0"/>
                <a:shade val="93000"/>
                <a:satMod val="130000"/>
              </a:schemeClr>
            </a:gs>
            <a:gs pos="100000">
              <a:schemeClr val="accent1">
                <a:shade val="50000"/>
                <a:hueOff val="144575"/>
                <a:satOff val="-3024"/>
                <a:lumOff val="16825"/>
                <a:alphaOff val="0"/>
                <a:shade val="94000"/>
                <a:satMod val="135000"/>
              </a:schemeClr>
            </a:gs>
          </a:gsLst>
          <a:lin ang="16200000" scaled="0"/>
        </a:gradFill>
        <a:ln w="9525" cap="flat" cmpd="sng" algn="ctr">
          <a:solidFill>
            <a:schemeClr val="accent1">
              <a:shade val="50000"/>
              <a:hueOff val="144575"/>
              <a:satOff val="-3024"/>
              <a:lumOff val="16825"/>
              <a:alphaOff val="0"/>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a:lnSpc>
              <a:spcPct val="90000"/>
            </a:lnSpc>
            <a:spcBef>
              <a:spcPct val="0"/>
            </a:spcBef>
            <a:spcAft>
              <a:spcPct val="35000"/>
            </a:spcAft>
          </a:pPr>
          <a:r>
            <a:rPr lang="es-ES" sz="1600" kern="1200" dirty="0" smtClean="0"/>
            <a:t>ETNOGRÁFICO</a:t>
          </a:r>
          <a:endParaRPr lang="es-ES" sz="1600" kern="1200" dirty="0"/>
        </a:p>
      </dsp:txBody>
      <dsp:txXfrm>
        <a:off x="1868421" y="902836"/>
        <a:ext cx="1636365" cy="581891"/>
      </dsp:txXfrm>
    </dsp:sp>
    <dsp:sp modelId="{5DCDEDD5-372C-425D-906D-539B878B98BE}">
      <dsp:nvSpPr>
        <dsp:cNvPr id="0" name=""/>
        <dsp:cNvSpPr/>
      </dsp:nvSpPr>
      <dsp:spPr>
        <a:xfrm>
          <a:off x="1868421" y="1484727"/>
          <a:ext cx="1636365" cy="2470219"/>
        </a:xfrm>
        <a:prstGeom prst="rect">
          <a:avLst/>
        </a:prstGeom>
        <a:solidFill>
          <a:schemeClr val="accent1">
            <a:alpha val="90000"/>
            <a:tint val="55000"/>
            <a:hueOff val="0"/>
            <a:satOff val="0"/>
            <a:lumOff val="0"/>
            <a:alphaOff val="0"/>
          </a:schemeClr>
        </a:solidFill>
        <a:ln w="9525" cap="flat" cmpd="sng" algn="ctr">
          <a:solidFill>
            <a:schemeClr val="accent1">
              <a:alpha val="90000"/>
              <a:tint val="55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s-ES" sz="1600" kern="1200" dirty="0" smtClean="0"/>
            <a:t>El contenido de lo narrado se enmarca en un contexto cultural y físico determinado en el que el mismo cobra importancia</a:t>
          </a:r>
          <a:endParaRPr lang="es-ES" sz="1600" kern="1200" dirty="0"/>
        </a:p>
      </dsp:txBody>
      <dsp:txXfrm>
        <a:off x="1868421" y="1484727"/>
        <a:ext cx="1636365" cy="2470219"/>
      </dsp:txXfrm>
    </dsp:sp>
    <dsp:sp modelId="{2ACACD0E-85CB-48FD-A4E7-7AC18F0B6ED5}">
      <dsp:nvSpPr>
        <dsp:cNvPr id="0" name=""/>
        <dsp:cNvSpPr/>
      </dsp:nvSpPr>
      <dsp:spPr>
        <a:xfrm>
          <a:off x="3698303" y="832980"/>
          <a:ext cx="1636365" cy="581891"/>
        </a:xfrm>
        <a:prstGeom prst="rect">
          <a:avLst/>
        </a:prstGeom>
        <a:gradFill rotWithShape="0">
          <a:gsLst>
            <a:gs pos="0">
              <a:schemeClr val="accent1">
                <a:shade val="50000"/>
                <a:hueOff val="289149"/>
                <a:satOff val="-6048"/>
                <a:lumOff val="33650"/>
                <a:alphaOff val="0"/>
                <a:shade val="51000"/>
                <a:satMod val="130000"/>
              </a:schemeClr>
            </a:gs>
            <a:gs pos="80000">
              <a:schemeClr val="accent1">
                <a:shade val="50000"/>
                <a:hueOff val="289149"/>
                <a:satOff val="-6048"/>
                <a:lumOff val="33650"/>
                <a:alphaOff val="0"/>
                <a:shade val="93000"/>
                <a:satMod val="130000"/>
              </a:schemeClr>
            </a:gs>
            <a:gs pos="100000">
              <a:schemeClr val="accent1">
                <a:shade val="50000"/>
                <a:hueOff val="289149"/>
                <a:satOff val="-6048"/>
                <a:lumOff val="33650"/>
                <a:alphaOff val="0"/>
                <a:shade val="94000"/>
                <a:satMod val="135000"/>
              </a:schemeClr>
            </a:gs>
          </a:gsLst>
          <a:lin ang="16200000" scaled="0"/>
        </a:gradFill>
        <a:ln w="9525" cap="flat" cmpd="sng" algn="ctr">
          <a:solidFill>
            <a:schemeClr val="accent1">
              <a:shade val="50000"/>
              <a:hueOff val="289149"/>
              <a:satOff val="-6048"/>
              <a:lumOff val="33650"/>
              <a:alphaOff val="0"/>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a:lnSpc>
              <a:spcPct val="90000"/>
            </a:lnSpc>
            <a:spcBef>
              <a:spcPct val="0"/>
            </a:spcBef>
            <a:spcAft>
              <a:spcPct val="35000"/>
            </a:spcAft>
          </a:pPr>
          <a:r>
            <a:rPr lang="es-ES" sz="1600" kern="1200" dirty="0" smtClean="0"/>
            <a:t>TERAPEÚTICO</a:t>
          </a:r>
          <a:endParaRPr lang="es-ES" sz="1600" kern="1200" dirty="0"/>
        </a:p>
      </dsp:txBody>
      <dsp:txXfrm>
        <a:off x="3698303" y="832980"/>
        <a:ext cx="1636365" cy="581891"/>
      </dsp:txXfrm>
    </dsp:sp>
    <dsp:sp modelId="{3741368F-AEFF-4670-8A2C-66BDF2011EF9}">
      <dsp:nvSpPr>
        <dsp:cNvPr id="0" name=""/>
        <dsp:cNvSpPr/>
      </dsp:nvSpPr>
      <dsp:spPr>
        <a:xfrm>
          <a:off x="3733878" y="1484727"/>
          <a:ext cx="1636365" cy="2470219"/>
        </a:xfrm>
        <a:prstGeom prst="rect">
          <a:avLst/>
        </a:prstGeom>
        <a:solidFill>
          <a:schemeClr val="accent1">
            <a:alpha val="90000"/>
            <a:tint val="55000"/>
            <a:hueOff val="0"/>
            <a:satOff val="0"/>
            <a:lumOff val="0"/>
            <a:alphaOff val="0"/>
          </a:schemeClr>
        </a:solidFill>
        <a:ln w="9525" cap="flat" cmpd="sng" algn="ctr">
          <a:solidFill>
            <a:schemeClr val="accent1">
              <a:alpha val="90000"/>
              <a:tint val="55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s-ES" sz="1600" kern="1200" dirty="0" smtClean="0"/>
            <a:t>El contenido de lo narrado tiene como finalidad el servir al escritor de válvula sobre la que descargar tensiones</a:t>
          </a:r>
          <a:endParaRPr lang="es-ES" sz="1600" kern="1200" dirty="0"/>
        </a:p>
      </dsp:txBody>
      <dsp:txXfrm>
        <a:off x="3733878" y="1484727"/>
        <a:ext cx="1636365" cy="2470219"/>
      </dsp:txXfrm>
    </dsp:sp>
    <dsp:sp modelId="{40F1FBC6-989E-4C6D-8988-87889CBFA28D}">
      <dsp:nvSpPr>
        <dsp:cNvPr id="0" name=""/>
        <dsp:cNvSpPr/>
      </dsp:nvSpPr>
      <dsp:spPr>
        <a:xfrm>
          <a:off x="5599334" y="857901"/>
          <a:ext cx="1676243" cy="761631"/>
        </a:xfrm>
        <a:prstGeom prst="rect">
          <a:avLst/>
        </a:prstGeom>
        <a:gradFill rotWithShape="0">
          <a:gsLst>
            <a:gs pos="0">
              <a:schemeClr val="accent1">
                <a:shade val="50000"/>
                <a:hueOff val="289149"/>
                <a:satOff val="-6048"/>
                <a:lumOff val="33650"/>
                <a:alphaOff val="0"/>
                <a:shade val="51000"/>
                <a:satMod val="130000"/>
              </a:schemeClr>
            </a:gs>
            <a:gs pos="80000">
              <a:schemeClr val="accent1">
                <a:shade val="50000"/>
                <a:hueOff val="289149"/>
                <a:satOff val="-6048"/>
                <a:lumOff val="33650"/>
                <a:alphaOff val="0"/>
                <a:shade val="93000"/>
                <a:satMod val="130000"/>
              </a:schemeClr>
            </a:gs>
            <a:gs pos="100000">
              <a:schemeClr val="accent1">
                <a:shade val="50000"/>
                <a:hueOff val="289149"/>
                <a:satOff val="-6048"/>
                <a:lumOff val="33650"/>
                <a:alphaOff val="0"/>
                <a:shade val="94000"/>
                <a:satMod val="135000"/>
              </a:schemeClr>
            </a:gs>
          </a:gsLst>
          <a:lin ang="16200000" scaled="0"/>
        </a:gradFill>
        <a:ln w="9525" cap="flat" cmpd="sng" algn="ctr">
          <a:solidFill>
            <a:schemeClr val="accent1">
              <a:shade val="50000"/>
              <a:hueOff val="289149"/>
              <a:satOff val="-6048"/>
              <a:lumOff val="33650"/>
              <a:alphaOff val="0"/>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a:lnSpc>
              <a:spcPct val="90000"/>
            </a:lnSpc>
            <a:spcBef>
              <a:spcPct val="0"/>
            </a:spcBef>
            <a:spcAft>
              <a:spcPct val="35000"/>
            </a:spcAft>
          </a:pPr>
          <a:r>
            <a:rPr lang="es-ES" sz="1600" kern="1200" dirty="0" smtClean="0"/>
            <a:t>REFLEXIVO</a:t>
          </a:r>
          <a:endParaRPr lang="es-ES" sz="1600" kern="1200" dirty="0"/>
        </a:p>
      </dsp:txBody>
      <dsp:txXfrm>
        <a:off x="5599334" y="857901"/>
        <a:ext cx="1676243" cy="761631"/>
      </dsp:txXfrm>
    </dsp:sp>
    <dsp:sp modelId="{F1649AF2-ECCB-4E67-968E-69CECF9FFE85}">
      <dsp:nvSpPr>
        <dsp:cNvPr id="0" name=""/>
        <dsp:cNvSpPr/>
      </dsp:nvSpPr>
      <dsp:spPr>
        <a:xfrm>
          <a:off x="5619273" y="1529662"/>
          <a:ext cx="1636365" cy="2470219"/>
        </a:xfrm>
        <a:prstGeom prst="rect">
          <a:avLst/>
        </a:prstGeom>
        <a:solidFill>
          <a:schemeClr val="accent1">
            <a:alpha val="90000"/>
            <a:tint val="55000"/>
            <a:hueOff val="0"/>
            <a:satOff val="0"/>
            <a:lumOff val="0"/>
            <a:alphaOff val="0"/>
          </a:schemeClr>
        </a:solidFill>
        <a:ln w="9525" cap="flat" cmpd="sng" algn="ctr">
          <a:solidFill>
            <a:schemeClr val="accent1">
              <a:alpha val="90000"/>
              <a:tint val="55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s-ES" sz="1600" kern="1200" dirty="0" smtClean="0"/>
            <a:t>El contenido se fundamenta principalmente en las reflexiones que realiza el docente sobre su práctica </a:t>
          </a:r>
          <a:endParaRPr lang="es-ES" sz="1600" kern="1200" dirty="0"/>
        </a:p>
      </dsp:txBody>
      <dsp:txXfrm>
        <a:off x="5619273" y="1529662"/>
        <a:ext cx="1636365" cy="2470219"/>
      </dsp:txXfrm>
    </dsp:sp>
    <dsp:sp modelId="{12D62D63-EA9A-462D-BF43-FF659DBDBA7C}">
      <dsp:nvSpPr>
        <dsp:cNvPr id="0" name=""/>
        <dsp:cNvSpPr/>
      </dsp:nvSpPr>
      <dsp:spPr>
        <a:xfrm>
          <a:off x="7504669" y="902836"/>
          <a:ext cx="1636365" cy="581891"/>
        </a:xfrm>
        <a:prstGeom prst="rect">
          <a:avLst/>
        </a:prstGeom>
        <a:gradFill rotWithShape="0">
          <a:gsLst>
            <a:gs pos="0">
              <a:schemeClr val="accent1">
                <a:shade val="50000"/>
                <a:hueOff val="144575"/>
                <a:satOff val="-3024"/>
                <a:lumOff val="16825"/>
                <a:alphaOff val="0"/>
                <a:shade val="51000"/>
                <a:satMod val="130000"/>
              </a:schemeClr>
            </a:gs>
            <a:gs pos="80000">
              <a:schemeClr val="accent1">
                <a:shade val="50000"/>
                <a:hueOff val="144575"/>
                <a:satOff val="-3024"/>
                <a:lumOff val="16825"/>
                <a:alphaOff val="0"/>
                <a:shade val="93000"/>
                <a:satMod val="130000"/>
              </a:schemeClr>
            </a:gs>
            <a:gs pos="100000">
              <a:schemeClr val="accent1">
                <a:shade val="50000"/>
                <a:hueOff val="144575"/>
                <a:satOff val="-3024"/>
                <a:lumOff val="16825"/>
                <a:alphaOff val="0"/>
                <a:shade val="94000"/>
                <a:satMod val="135000"/>
              </a:schemeClr>
            </a:gs>
          </a:gsLst>
          <a:lin ang="16200000" scaled="0"/>
        </a:gradFill>
        <a:ln w="9525" cap="flat" cmpd="sng" algn="ctr">
          <a:solidFill>
            <a:schemeClr val="accent1">
              <a:shade val="50000"/>
              <a:hueOff val="144575"/>
              <a:satOff val="-3024"/>
              <a:lumOff val="16825"/>
              <a:alphaOff val="0"/>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a:lnSpc>
              <a:spcPct val="90000"/>
            </a:lnSpc>
            <a:spcBef>
              <a:spcPct val="0"/>
            </a:spcBef>
            <a:spcAft>
              <a:spcPct val="35000"/>
            </a:spcAft>
          </a:pPr>
          <a:r>
            <a:rPr lang="es-ES" sz="1600" kern="1200" dirty="0" smtClean="0"/>
            <a:t>INTROSPECTIVO</a:t>
          </a:r>
          <a:endParaRPr lang="es-ES" sz="1600" kern="1200" dirty="0"/>
        </a:p>
      </dsp:txBody>
      <dsp:txXfrm>
        <a:off x="7504669" y="902836"/>
        <a:ext cx="1636365" cy="581891"/>
      </dsp:txXfrm>
    </dsp:sp>
    <dsp:sp modelId="{80D79838-1280-474C-B84E-6C11ABCAE8F2}">
      <dsp:nvSpPr>
        <dsp:cNvPr id="0" name=""/>
        <dsp:cNvSpPr/>
      </dsp:nvSpPr>
      <dsp:spPr>
        <a:xfrm>
          <a:off x="7504669" y="1484727"/>
          <a:ext cx="1636365" cy="2470219"/>
        </a:xfrm>
        <a:prstGeom prst="rect">
          <a:avLst/>
        </a:prstGeom>
        <a:solidFill>
          <a:schemeClr val="accent1">
            <a:alpha val="90000"/>
            <a:tint val="55000"/>
            <a:hueOff val="0"/>
            <a:satOff val="0"/>
            <a:lumOff val="0"/>
            <a:alphaOff val="0"/>
          </a:schemeClr>
        </a:solidFill>
        <a:ln w="9525" cap="flat" cmpd="sng" algn="ctr">
          <a:solidFill>
            <a:schemeClr val="accent1">
              <a:alpha val="90000"/>
              <a:tint val="55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s-ES" sz="1600" kern="1200" dirty="0" smtClean="0"/>
            <a:t>Narra contenidos relacionados con el “yo” íntimo, los pensamientos y los sentimientos</a:t>
          </a:r>
          <a:endParaRPr lang="es-ES" sz="1600" kern="1200" dirty="0"/>
        </a:p>
      </dsp:txBody>
      <dsp:txXfrm>
        <a:off x="7504669" y="1484727"/>
        <a:ext cx="1636365" cy="247021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455B4D-FF1D-419C-B4C7-D0ACFF9C299E}">
      <dsp:nvSpPr>
        <dsp:cNvPr id="0" name=""/>
        <dsp:cNvSpPr/>
      </dsp:nvSpPr>
      <dsp:spPr>
        <a:xfrm>
          <a:off x="3516686" y="2405126"/>
          <a:ext cx="1715091" cy="1715091"/>
        </a:xfrm>
        <a:prstGeom prst="ellipse">
          <a:avLst/>
        </a:prstGeom>
        <a:solidFill>
          <a:schemeClr val="accent1">
            <a:shade val="60000"/>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3020" tIns="33020" rIns="33020" bIns="33020" numCol="1" spcCol="1270" anchor="ctr" anchorCtr="0">
          <a:noAutofit/>
        </a:bodyPr>
        <a:lstStyle/>
        <a:p>
          <a:pPr lvl="0" algn="ctr" defTabSz="1155700">
            <a:lnSpc>
              <a:spcPct val="90000"/>
            </a:lnSpc>
            <a:spcBef>
              <a:spcPct val="0"/>
            </a:spcBef>
            <a:spcAft>
              <a:spcPct val="35000"/>
            </a:spcAft>
          </a:pPr>
          <a:r>
            <a:rPr lang="es-ES" sz="2600" kern="1200" dirty="0" smtClean="0"/>
            <a:t>DIARIOS</a:t>
          </a:r>
          <a:endParaRPr lang="es-ES" sz="2600" kern="1200" dirty="0"/>
        </a:p>
      </dsp:txBody>
      <dsp:txXfrm>
        <a:off x="3767855" y="2656295"/>
        <a:ext cx="1212753" cy="1212753"/>
      </dsp:txXfrm>
    </dsp:sp>
    <dsp:sp modelId="{868F9798-5CC9-47C9-9CFA-2E794D5DD734}">
      <dsp:nvSpPr>
        <dsp:cNvPr id="0" name=""/>
        <dsp:cNvSpPr/>
      </dsp:nvSpPr>
      <dsp:spPr>
        <a:xfrm rot="16200000">
          <a:off x="4192423" y="1780817"/>
          <a:ext cx="363616" cy="583131"/>
        </a:xfrm>
        <a:prstGeom prst="rightArrow">
          <a:avLst>
            <a:gd name="adj1" fmla="val 60000"/>
            <a:gd name="adj2" fmla="val 50000"/>
          </a:avLst>
        </a:prstGeom>
        <a:solidFill>
          <a:schemeClr val="accent1">
            <a:shade val="9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s-ES" sz="1700" kern="1200"/>
        </a:p>
      </dsp:txBody>
      <dsp:txXfrm>
        <a:off x="4246966" y="1951986"/>
        <a:ext cx="254531" cy="349879"/>
      </dsp:txXfrm>
    </dsp:sp>
    <dsp:sp modelId="{F2AB974E-8B4F-4408-973A-1A54AF1689F1}">
      <dsp:nvSpPr>
        <dsp:cNvPr id="0" name=""/>
        <dsp:cNvSpPr/>
      </dsp:nvSpPr>
      <dsp:spPr>
        <a:xfrm>
          <a:off x="3516686" y="3965"/>
          <a:ext cx="1715091" cy="1715091"/>
        </a:xfrm>
        <a:prstGeom prst="ellipse">
          <a:avLst/>
        </a:prstGeom>
        <a:solidFill>
          <a:schemeClr val="accent1">
            <a:shade val="50000"/>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es-ES" sz="1700" kern="1200" dirty="0" smtClean="0"/>
            <a:t>a. Acceso al mundo personal de los docentes</a:t>
          </a:r>
          <a:endParaRPr lang="es-ES" sz="1700" kern="1200" dirty="0"/>
        </a:p>
      </dsp:txBody>
      <dsp:txXfrm>
        <a:off x="3767855" y="255134"/>
        <a:ext cx="1212753" cy="1212753"/>
      </dsp:txXfrm>
    </dsp:sp>
    <dsp:sp modelId="{D836B935-B88C-484A-A190-7BB302D98EC0}">
      <dsp:nvSpPr>
        <dsp:cNvPr id="0" name=""/>
        <dsp:cNvSpPr/>
      </dsp:nvSpPr>
      <dsp:spPr>
        <a:xfrm>
          <a:off x="5382713" y="2971106"/>
          <a:ext cx="363616" cy="583131"/>
        </a:xfrm>
        <a:prstGeom prst="rightArrow">
          <a:avLst>
            <a:gd name="adj1" fmla="val 60000"/>
            <a:gd name="adj2" fmla="val 50000"/>
          </a:avLst>
        </a:prstGeom>
        <a:solidFill>
          <a:schemeClr val="accent1">
            <a:shade val="90000"/>
            <a:hueOff val="187556"/>
            <a:satOff val="-3464"/>
            <a:lumOff val="16063"/>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s-ES" sz="1700" kern="1200"/>
        </a:p>
      </dsp:txBody>
      <dsp:txXfrm>
        <a:off x="5382713" y="3087732"/>
        <a:ext cx="254531" cy="349879"/>
      </dsp:txXfrm>
    </dsp:sp>
    <dsp:sp modelId="{629995FD-D9CE-46BB-862B-AEA53511AC87}">
      <dsp:nvSpPr>
        <dsp:cNvPr id="0" name=""/>
        <dsp:cNvSpPr/>
      </dsp:nvSpPr>
      <dsp:spPr>
        <a:xfrm>
          <a:off x="5917846" y="2405126"/>
          <a:ext cx="1715091" cy="1715091"/>
        </a:xfrm>
        <a:prstGeom prst="ellipse">
          <a:avLst/>
        </a:prstGeom>
        <a:solidFill>
          <a:schemeClr val="accent1">
            <a:shade val="50000"/>
            <a:hueOff val="180718"/>
            <a:satOff val="-3780"/>
            <a:lumOff val="21031"/>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es-ES" sz="1700" kern="1200" dirty="0" smtClean="0"/>
            <a:t>B. Explicitar los propios dilemas</a:t>
          </a:r>
          <a:endParaRPr lang="es-ES" sz="1700" kern="1200" dirty="0"/>
        </a:p>
      </dsp:txBody>
      <dsp:txXfrm>
        <a:off x="6169015" y="2656295"/>
        <a:ext cx="1212753" cy="1212753"/>
      </dsp:txXfrm>
    </dsp:sp>
    <dsp:sp modelId="{E2C58A4E-2A39-4DAC-954D-F36DC39C9D53}">
      <dsp:nvSpPr>
        <dsp:cNvPr id="0" name=""/>
        <dsp:cNvSpPr/>
      </dsp:nvSpPr>
      <dsp:spPr>
        <a:xfrm rot="5400000">
          <a:off x="4192423" y="4161395"/>
          <a:ext cx="363616" cy="583131"/>
        </a:xfrm>
        <a:prstGeom prst="rightArrow">
          <a:avLst>
            <a:gd name="adj1" fmla="val 60000"/>
            <a:gd name="adj2" fmla="val 50000"/>
          </a:avLst>
        </a:prstGeom>
        <a:solidFill>
          <a:schemeClr val="accent1">
            <a:shade val="90000"/>
            <a:hueOff val="375112"/>
            <a:satOff val="-6927"/>
            <a:lumOff val="32127"/>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s-ES" sz="1700" kern="1200"/>
        </a:p>
      </dsp:txBody>
      <dsp:txXfrm>
        <a:off x="4246966" y="4223479"/>
        <a:ext cx="254531" cy="349879"/>
      </dsp:txXfrm>
    </dsp:sp>
    <dsp:sp modelId="{3B936586-5B50-4C24-9A20-1ECB3B7BC364}">
      <dsp:nvSpPr>
        <dsp:cNvPr id="0" name=""/>
        <dsp:cNvSpPr/>
      </dsp:nvSpPr>
      <dsp:spPr>
        <a:xfrm>
          <a:off x="3516686" y="4806286"/>
          <a:ext cx="1715091" cy="1715091"/>
        </a:xfrm>
        <a:prstGeom prst="ellipse">
          <a:avLst/>
        </a:prstGeom>
        <a:solidFill>
          <a:schemeClr val="accent1">
            <a:shade val="50000"/>
            <a:hueOff val="361436"/>
            <a:satOff val="-7560"/>
            <a:lumOff val="42063"/>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es-ES" sz="1700" kern="1200" dirty="0" smtClean="0"/>
            <a:t>C. Evaluación y reajuste de procesos didácticos</a:t>
          </a:r>
          <a:endParaRPr lang="es-ES" sz="1700" kern="1200" dirty="0"/>
        </a:p>
      </dsp:txBody>
      <dsp:txXfrm>
        <a:off x="3767855" y="5057455"/>
        <a:ext cx="1212753" cy="1212753"/>
      </dsp:txXfrm>
    </dsp:sp>
    <dsp:sp modelId="{34FE8147-5FBE-4A4C-9936-2F34A57FE4C8}">
      <dsp:nvSpPr>
        <dsp:cNvPr id="0" name=""/>
        <dsp:cNvSpPr/>
      </dsp:nvSpPr>
      <dsp:spPr>
        <a:xfrm rot="10800000">
          <a:off x="3002134" y="2971106"/>
          <a:ext cx="363616" cy="583131"/>
        </a:xfrm>
        <a:prstGeom prst="rightArrow">
          <a:avLst>
            <a:gd name="adj1" fmla="val 60000"/>
            <a:gd name="adj2" fmla="val 50000"/>
          </a:avLst>
        </a:prstGeom>
        <a:solidFill>
          <a:schemeClr val="accent1">
            <a:shade val="90000"/>
            <a:hueOff val="187556"/>
            <a:satOff val="-3464"/>
            <a:lumOff val="16063"/>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s-ES" sz="1700" kern="1200"/>
        </a:p>
      </dsp:txBody>
      <dsp:txXfrm rot="10800000">
        <a:off x="3111219" y="3087732"/>
        <a:ext cx="254531" cy="349879"/>
      </dsp:txXfrm>
    </dsp:sp>
    <dsp:sp modelId="{EFD8F8D6-BA93-4280-8293-B92CDFAD9481}">
      <dsp:nvSpPr>
        <dsp:cNvPr id="0" name=""/>
        <dsp:cNvSpPr/>
      </dsp:nvSpPr>
      <dsp:spPr>
        <a:xfrm>
          <a:off x="1115525" y="2405126"/>
          <a:ext cx="1715091" cy="1715091"/>
        </a:xfrm>
        <a:prstGeom prst="ellipse">
          <a:avLst/>
        </a:prstGeom>
        <a:solidFill>
          <a:schemeClr val="accent1">
            <a:shade val="50000"/>
            <a:hueOff val="180718"/>
            <a:satOff val="-3780"/>
            <a:lumOff val="21031"/>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es-ES" sz="1700" kern="1200" dirty="0" smtClean="0"/>
            <a:t>D. Desarrollo  profesional permanente</a:t>
          </a:r>
          <a:endParaRPr lang="es-ES" sz="1700" kern="1200" dirty="0"/>
        </a:p>
      </dsp:txBody>
      <dsp:txXfrm>
        <a:off x="1366694" y="2656295"/>
        <a:ext cx="1212753" cy="121275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69EB63-9603-4CB8-9B94-E0A133822280}">
      <dsp:nvSpPr>
        <dsp:cNvPr id="0" name=""/>
        <dsp:cNvSpPr/>
      </dsp:nvSpPr>
      <dsp:spPr>
        <a:xfrm>
          <a:off x="1032277" y="743948"/>
          <a:ext cx="4965439" cy="4965439"/>
        </a:xfrm>
        <a:prstGeom prst="blockArc">
          <a:avLst>
            <a:gd name="adj1" fmla="val 10800000"/>
            <a:gd name="adj2" fmla="val 16200000"/>
            <a:gd name="adj3" fmla="val 4641"/>
          </a:avLst>
        </a:prstGeom>
        <a:gradFill rotWithShape="0">
          <a:gsLst>
            <a:gs pos="0">
              <a:schemeClr val="accent4">
                <a:hueOff val="-4464770"/>
                <a:satOff val="26899"/>
                <a:lumOff val="2156"/>
                <a:alphaOff val="0"/>
                <a:tint val="50000"/>
                <a:satMod val="300000"/>
              </a:schemeClr>
            </a:gs>
            <a:gs pos="35000">
              <a:schemeClr val="accent4">
                <a:hueOff val="-4464770"/>
                <a:satOff val="26899"/>
                <a:lumOff val="2156"/>
                <a:alphaOff val="0"/>
                <a:tint val="37000"/>
                <a:satMod val="300000"/>
              </a:schemeClr>
            </a:gs>
            <a:gs pos="100000">
              <a:schemeClr val="accent4">
                <a:hueOff val="-4464770"/>
                <a:satOff val="26899"/>
                <a:lumOff val="2156"/>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sp>
    <dsp:sp modelId="{CB833CBD-EFC9-4776-8A87-92CD3FF211C0}">
      <dsp:nvSpPr>
        <dsp:cNvPr id="0" name=""/>
        <dsp:cNvSpPr/>
      </dsp:nvSpPr>
      <dsp:spPr>
        <a:xfrm>
          <a:off x="1032277" y="743948"/>
          <a:ext cx="4965439" cy="4965439"/>
        </a:xfrm>
        <a:prstGeom prst="blockArc">
          <a:avLst>
            <a:gd name="adj1" fmla="val 5400000"/>
            <a:gd name="adj2" fmla="val 10800000"/>
            <a:gd name="adj3" fmla="val 4641"/>
          </a:avLst>
        </a:prstGeom>
        <a:gradFill rotWithShape="0">
          <a:gsLst>
            <a:gs pos="0">
              <a:schemeClr val="accent4">
                <a:hueOff val="-2976513"/>
                <a:satOff val="17933"/>
                <a:lumOff val="1437"/>
                <a:alphaOff val="0"/>
                <a:tint val="50000"/>
                <a:satMod val="300000"/>
              </a:schemeClr>
            </a:gs>
            <a:gs pos="35000">
              <a:schemeClr val="accent4">
                <a:hueOff val="-2976513"/>
                <a:satOff val="17933"/>
                <a:lumOff val="1437"/>
                <a:alphaOff val="0"/>
                <a:tint val="37000"/>
                <a:satMod val="300000"/>
              </a:schemeClr>
            </a:gs>
            <a:gs pos="100000">
              <a:schemeClr val="accent4">
                <a:hueOff val="-2976513"/>
                <a:satOff val="17933"/>
                <a:lumOff val="1437"/>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sp>
    <dsp:sp modelId="{CC632694-CC5D-4A34-B259-892DF2392E34}">
      <dsp:nvSpPr>
        <dsp:cNvPr id="0" name=""/>
        <dsp:cNvSpPr/>
      </dsp:nvSpPr>
      <dsp:spPr>
        <a:xfrm>
          <a:off x="1032277" y="743948"/>
          <a:ext cx="4965439" cy="4965439"/>
        </a:xfrm>
        <a:prstGeom prst="blockArc">
          <a:avLst>
            <a:gd name="adj1" fmla="val 0"/>
            <a:gd name="adj2" fmla="val 5400000"/>
            <a:gd name="adj3" fmla="val 4641"/>
          </a:avLst>
        </a:prstGeom>
        <a:gradFill rotWithShape="0">
          <a:gsLst>
            <a:gs pos="0">
              <a:schemeClr val="accent4">
                <a:hueOff val="-1488257"/>
                <a:satOff val="8966"/>
                <a:lumOff val="719"/>
                <a:alphaOff val="0"/>
                <a:tint val="50000"/>
                <a:satMod val="300000"/>
              </a:schemeClr>
            </a:gs>
            <a:gs pos="35000">
              <a:schemeClr val="accent4">
                <a:hueOff val="-1488257"/>
                <a:satOff val="8966"/>
                <a:lumOff val="719"/>
                <a:alphaOff val="0"/>
                <a:tint val="37000"/>
                <a:satMod val="300000"/>
              </a:schemeClr>
            </a:gs>
            <a:gs pos="100000">
              <a:schemeClr val="accent4">
                <a:hueOff val="-1488257"/>
                <a:satOff val="8966"/>
                <a:lumOff val="719"/>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sp>
    <dsp:sp modelId="{416429C1-15ED-4B27-A529-B1604CB26678}">
      <dsp:nvSpPr>
        <dsp:cNvPr id="0" name=""/>
        <dsp:cNvSpPr/>
      </dsp:nvSpPr>
      <dsp:spPr>
        <a:xfrm>
          <a:off x="1032277" y="743948"/>
          <a:ext cx="4965439" cy="4965439"/>
        </a:xfrm>
        <a:prstGeom prst="blockArc">
          <a:avLst>
            <a:gd name="adj1" fmla="val 16200000"/>
            <a:gd name="adj2" fmla="val 0"/>
            <a:gd name="adj3" fmla="val 4641"/>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sp>
    <dsp:sp modelId="{89757E84-732F-490E-A540-77A79460DA25}">
      <dsp:nvSpPr>
        <dsp:cNvPr id="0" name=""/>
        <dsp:cNvSpPr/>
      </dsp:nvSpPr>
      <dsp:spPr>
        <a:xfrm>
          <a:off x="2371936" y="2083607"/>
          <a:ext cx="2286121" cy="2286121"/>
        </a:xfrm>
        <a:prstGeom prst="ellipse">
          <a:avLst/>
        </a:prstGeom>
        <a:gradFill rotWithShape="0">
          <a:gsLst>
            <a:gs pos="0">
              <a:schemeClr val="accent3">
                <a:hueOff val="0"/>
                <a:satOff val="0"/>
                <a:lumOff val="0"/>
                <a:alphaOff val="0"/>
                <a:tint val="50000"/>
                <a:satMod val="300000"/>
              </a:schemeClr>
            </a:gs>
            <a:gs pos="35000">
              <a:schemeClr val="accent3">
                <a:hueOff val="0"/>
                <a:satOff val="0"/>
                <a:lumOff val="0"/>
                <a:alphaOff val="0"/>
                <a:tint val="37000"/>
                <a:satMod val="300000"/>
              </a:schemeClr>
            </a:gs>
            <a:gs pos="100000">
              <a:schemeClr val="accent3">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6670" tIns="26670" rIns="26670" bIns="26670" numCol="1" spcCol="1270" anchor="ctr" anchorCtr="0">
          <a:noAutofit/>
        </a:bodyPr>
        <a:lstStyle/>
        <a:p>
          <a:pPr lvl="0" algn="ctr" defTabSz="933450">
            <a:lnSpc>
              <a:spcPct val="90000"/>
            </a:lnSpc>
            <a:spcBef>
              <a:spcPct val="0"/>
            </a:spcBef>
            <a:spcAft>
              <a:spcPct val="35000"/>
            </a:spcAft>
          </a:pPr>
          <a:r>
            <a:rPr lang="es-ES" sz="2100" kern="1200" dirty="0" smtClean="0"/>
            <a:t>EXPERIENCIAS NARRADAS EN DIARIOS DE CLASE</a:t>
          </a:r>
          <a:endParaRPr lang="es-ES" sz="2100" kern="1200" dirty="0"/>
        </a:p>
      </dsp:txBody>
      <dsp:txXfrm>
        <a:off x="2706731" y="2418402"/>
        <a:ext cx="1616531" cy="1616531"/>
      </dsp:txXfrm>
    </dsp:sp>
    <dsp:sp modelId="{EEFF3EAC-6283-48FF-A74F-28B8EC43D02B}">
      <dsp:nvSpPr>
        <dsp:cNvPr id="0" name=""/>
        <dsp:cNvSpPr/>
      </dsp:nvSpPr>
      <dsp:spPr>
        <a:xfrm>
          <a:off x="2714854" y="1415"/>
          <a:ext cx="1600284" cy="1600284"/>
        </a:xfrm>
        <a:prstGeom prst="ellipse">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r>
            <a:rPr lang="es-ES" sz="1500" kern="1200" dirty="0" smtClean="0"/>
            <a:t>FORMACIÓN PERSONAL</a:t>
          </a:r>
          <a:endParaRPr lang="es-ES" sz="1500" kern="1200" dirty="0"/>
        </a:p>
      </dsp:txBody>
      <dsp:txXfrm>
        <a:off x="2949210" y="235771"/>
        <a:ext cx="1131572" cy="1131572"/>
      </dsp:txXfrm>
    </dsp:sp>
    <dsp:sp modelId="{4B276350-C893-4965-A472-5A60AC72F8B6}">
      <dsp:nvSpPr>
        <dsp:cNvPr id="0" name=""/>
        <dsp:cNvSpPr/>
      </dsp:nvSpPr>
      <dsp:spPr>
        <a:xfrm>
          <a:off x="5139964" y="2426525"/>
          <a:ext cx="1600284" cy="1600284"/>
        </a:xfrm>
        <a:prstGeom prst="ellipse">
          <a:avLst/>
        </a:prstGeom>
        <a:gradFill rotWithShape="0">
          <a:gsLst>
            <a:gs pos="0">
              <a:schemeClr val="accent4">
                <a:hueOff val="-1488257"/>
                <a:satOff val="8966"/>
                <a:lumOff val="719"/>
                <a:alphaOff val="0"/>
                <a:tint val="50000"/>
                <a:satMod val="300000"/>
              </a:schemeClr>
            </a:gs>
            <a:gs pos="35000">
              <a:schemeClr val="accent4">
                <a:hueOff val="-1488257"/>
                <a:satOff val="8966"/>
                <a:lumOff val="719"/>
                <a:alphaOff val="0"/>
                <a:tint val="37000"/>
                <a:satMod val="300000"/>
              </a:schemeClr>
            </a:gs>
            <a:gs pos="100000">
              <a:schemeClr val="accent4">
                <a:hueOff val="-1488257"/>
                <a:satOff val="8966"/>
                <a:lumOff val="719"/>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r>
            <a:rPr lang="es-ES" sz="1500" kern="1200" dirty="0" smtClean="0"/>
            <a:t>VIVENCIAS</a:t>
          </a:r>
          <a:endParaRPr lang="es-ES" sz="1500" kern="1200" dirty="0"/>
        </a:p>
      </dsp:txBody>
      <dsp:txXfrm>
        <a:off x="5374320" y="2660881"/>
        <a:ext cx="1131572" cy="1131572"/>
      </dsp:txXfrm>
    </dsp:sp>
    <dsp:sp modelId="{9C6131BE-C134-47E0-A52B-096F0232143E}">
      <dsp:nvSpPr>
        <dsp:cNvPr id="0" name=""/>
        <dsp:cNvSpPr/>
      </dsp:nvSpPr>
      <dsp:spPr>
        <a:xfrm>
          <a:off x="2714854" y="4851635"/>
          <a:ext cx="1600284" cy="1600284"/>
        </a:xfrm>
        <a:prstGeom prst="ellipse">
          <a:avLst/>
        </a:prstGeom>
        <a:gradFill rotWithShape="0">
          <a:gsLst>
            <a:gs pos="0">
              <a:schemeClr val="accent4">
                <a:hueOff val="-2976513"/>
                <a:satOff val="17933"/>
                <a:lumOff val="1437"/>
                <a:alphaOff val="0"/>
                <a:tint val="50000"/>
                <a:satMod val="300000"/>
              </a:schemeClr>
            </a:gs>
            <a:gs pos="35000">
              <a:schemeClr val="accent4">
                <a:hueOff val="-2976513"/>
                <a:satOff val="17933"/>
                <a:lumOff val="1437"/>
                <a:alphaOff val="0"/>
                <a:tint val="37000"/>
                <a:satMod val="300000"/>
              </a:schemeClr>
            </a:gs>
            <a:gs pos="100000">
              <a:schemeClr val="accent4">
                <a:hueOff val="-2976513"/>
                <a:satOff val="17933"/>
                <a:lumOff val="1437"/>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r>
            <a:rPr lang="es-ES" sz="1500" kern="1200" dirty="0" smtClean="0"/>
            <a:t>IMPLICACIÓN PERSONAL</a:t>
          </a:r>
          <a:endParaRPr lang="es-ES" sz="1500" kern="1200" dirty="0"/>
        </a:p>
      </dsp:txBody>
      <dsp:txXfrm>
        <a:off x="2949210" y="5085991"/>
        <a:ext cx="1131572" cy="1131572"/>
      </dsp:txXfrm>
    </dsp:sp>
    <dsp:sp modelId="{A4881DEC-A090-4CED-AA96-54AC6A047674}">
      <dsp:nvSpPr>
        <dsp:cNvPr id="0" name=""/>
        <dsp:cNvSpPr/>
      </dsp:nvSpPr>
      <dsp:spPr>
        <a:xfrm>
          <a:off x="289744" y="2426525"/>
          <a:ext cx="1600284" cy="1600284"/>
        </a:xfrm>
        <a:prstGeom prst="ellipse">
          <a:avLst/>
        </a:prstGeom>
        <a:gradFill rotWithShape="0">
          <a:gsLst>
            <a:gs pos="0">
              <a:schemeClr val="accent4">
                <a:hueOff val="-4464770"/>
                <a:satOff val="26899"/>
                <a:lumOff val="2156"/>
                <a:alphaOff val="0"/>
                <a:tint val="50000"/>
                <a:satMod val="300000"/>
              </a:schemeClr>
            </a:gs>
            <a:gs pos="35000">
              <a:schemeClr val="accent4">
                <a:hueOff val="-4464770"/>
                <a:satOff val="26899"/>
                <a:lumOff val="2156"/>
                <a:alphaOff val="0"/>
                <a:tint val="37000"/>
                <a:satMod val="300000"/>
              </a:schemeClr>
            </a:gs>
            <a:gs pos="100000">
              <a:schemeClr val="accent4">
                <a:hueOff val="-4464770"/>
                <a:satOff val="26899"/>
                <a:lumOff val="2156"/>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r>
            <a:rPr lang="es-ES" sz="1500" kern="1200" dirty="0" smtClean="0"/>
            <a:t>CUALIDADES PERSONALES</a:t>
          </a:r>
          <a:endParaRPr lang="es-ES" sz="1500" kern="1200" dirty="0"/>
        </a:p>
      </dsp:txBody>
      <dsp:txXfrm>
        <a:off x="524100" y="2660881"/>
        <a:ext cx="1131572" cy="113157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4EFF62-F8ED-4C07-9FAA-2491E07111A4}">
      <dsp:nvSpPr>
        <dsp:cNvPr id="0" name=""/>
        <dsp:cNvSpPr/>
      </dsp:nvSpPr>
      <dsp:spPr>
        <a:xfrm rot="16200000">
          <a:off x="-1617507" y="1618405"/>
          <a:ext cx="5572140" cy="2335328"/>
        </a:xfrm>
        <a:prstGeom prst="flowChartManualOperation">
          <a:avLst/>
        </a:prstGeom>
        <a:solidFill>
          <a:schemeClr val="accent1">
            <a:shade val="50000"/>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52400" tIns="0" rIns="150813" bIns="0" numCol="1" spcCol="1270" anchor="ctr" anchorCtr="0">
          <a:noAutofit/>
        </a:bodyPr>
        <a:lstStyle/>
        <a:p>
          <a:pPr lvl="0" algn="ctr" defTabSz="1066800">
            <a:lnSpc>
              <a:spcPct val="90000"/>
            </a:lnSpc>
            <a:spcBef>
              <a:spcPct val="0"/>
            </a:spcBef>
            <a:spcAft>
              <a:spcPct val="35000"/>
            </a:spcAft>
          </a:pPr>
          <a:r>
            <a:rPr lang="es-ES" sz="2400" kern="1200" dirty="0" smtClean="0"/>
            <a:t>IDENTIFICACIÓN Y ENUNCIADO DEL DILEMA	</a:t>
          </a:r>
          <a:endParaRPr lang="es-ES" sz="2400" kern="1200" dirty="0"/>
        </a:p>
      </dsp:txBody>
      <dsp:txXfrm rot="5400000">
        <a:off x="899" y="1114427"/>
        <a:ext cx="2335328" cy="3343284"/>
      </dsp:txXfrm>
    </dsp:sp>
    <dsp:sp modelId="{2DDB7F1B-66D6-4BD5-8BFD-2AD08B3E49BF}">
      <dsp:nvSpPr>
        <dsp:cNvPr id="0" name=""/>
        <dsp:cNvSpPr/>
      </dsp:nvSpPr>
      <dsp:spPr>
        <a:xfrm rot="16200000">
          <a:off x="892971" y="1618405"/>
          <a:ext cx="5572140" cy="2335328"/>
        </a:xfrm>
        <a:prstGeom prst="flowChartManualOperation">
          <a:avLst/>
        </a:prstGeom>
        <a:solidFill>
          <a:schemeClr val="accent1">
            <a:shade val="50000"/>
            <a:hueOff val="240958"/>
            <a:satOff val="-5040"/>
            <a:lumOff val="28042"/>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52400" tIns="0" rIns="150813" bIns="0" numCol="1" spcCol="1270" anchor="ctr" anchorCtr="0">
          <a:noAutofit/>
        </a:bodyPr>
        <a:lstStyle/>
        <a:p>
          <a:pPr lvl="0" algn="ctr" defTabSz="1066800">
            <a:lnSpc>
              <a:spcPct val="90000"/>
            </a:lnSpc>
            <a:spcBef>
              <a:spcPct val="0"/>
            </a:spcBef>
            <a:spcAft>
              <a:spcPct val="35000"/>
            </a:spcAft>
          </a:pPr>
          <a:r>
            <a:rPr lang="es-ES" sz="2400" kern="1200" dirty="0" smtClean="0"/>
            <a:t>PROCESOS DE DELIBERACIÓN SOBRE EL DILEMA</a:t>
          </a:r>
          <a:endParaRPr lang="es-ES" sz="2400" kern="1200" dirty="0"/>
        </a:p>
      </dsp:txBody>
      <dsp:txXfrm rot="5400000">
        <a:off x="2511377" y="1114427"/>
        <a:ext cx="2335328" cy="3343284"/>
      </dsp:txXfrm>
    </dsp:sp>
    <dsp:sp modelId="{450D2619-661A-44FD-B6B8-4F0597898D79}">
      <dsp:nvSpPr>
        <dsp:cNvPr id="0" name=""/>
        <dsp:cNvSpPr/>
      </dsp:nvSpPr>
      <dsp:spPr>
        <a:xfrm rot="16200000">
          <a:off x="3403449" y="1618405"/>
          <a:ext cx="5572140" cy="2335328"/>
        </a:xfrm>
        <a:prstGeom prst="flowChartManualOperation">
          <a:avLst/>
        </a:prstGeom>
        <a:solidFill>
          <a:schemeClr val="accent1">
            <a:shade val="50000"/>
            <a:hueOff val="240958"/>
            <a:satOff val="-5040"/>
            <a:lumOff val="28042"/>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52400" tIns="0" rIns="150813" bIns="0" numCol="1" spcCol="1270" anchor="ctr" anchorCtr="0">
          <a:noAutofit/>
        </a:bodyPr>
        <a:lstStyle/>
        <a:p>
          <a:pPr lvl="0" algn="ctr" defTabSz="1066800">
            <a:lnSpc>
              <a:spcPct val="90000"/>
            </a:lnSpc>
            <a:spcBef>
              <a:spcPct val="0"/>
            </a:spcBef>
            <a:spcAft>
              <a:spcPct val="35000"/>
            </a:spcAft>
          </a:pPr>
          <a:r>
            <a:rPr lang="es-ES" sz="2400" kern="1200" dirty="0" smtClean="0"/>
            <a:t>RESOLUCIÓN PRÁCTICA DEL DILEMA</a:t>
          </a:r>
          <a:endParaRPr lang="es-ES" sz="2400" kern="1200" dirty="0"/>
        </a:p>
      </dsp:txBody>
      <dsp:txXfrm rot="5400000">
        <a:off x="5021855" y="1114427"/>
        <a:ext cx="2335328" cy="334328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05A20D-F3D3-4BEB-9FCF-CE76E48D178D}">
      <dsp:nvSpPr>
        <dsp:cNvPr id="0" name=""/>
        <dsp:cNvSpPr/>
      </dsp:nvSpPr>
      <dsp:spPr>
        <a:xfrm>
          <a:off x="732261" y="7966"/>
          <a:ext cx="2913024" cy="2913024"/>
        </a:xfrm>
        <a:prstGeom prst="ellipse">
          <a:avLst/>
        </a:prstGeom>
        <a:solidFill>
          <a:schemeClr val="accent1">
            <a:shade val="80000"/>
            <a:alpha val="50000"/>
            <a:hueOff val="0"/>
            <a:satOff val="0"/>
            <a:lumOff val="0"/>
            <a:alphaOff val="0"/>
          </a:schemeClr>
        </a:soli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0" tIns="0" rIns="0" bIns="0" numCol="1" spcCol="1270" anchor="ctr" anchorCtr="0">
          <a:noAutofit/>
        </a:bodyPr>
        <a:lstStyle/>
        <a:p>
          <a:pPr lvl="0" algn="ctr" defTabSz="1066800">
            <a:lnSpc>
              <a:spcPct val="90000"/>
            </a:lnSpc>
            <a:spcBef>
              <a:spcPct val="0"/>
            </a:spcBef>
            <a:spcAft>
              <a:spcPct val="35000"/>
            </a:spcAft>
          </a:pPr>
          <a:r>
            <a:rPr lang="es-ES" sz="2400" kern="1200" dirty="0" smtClean="0"/>
            <a:t>DIMENSIÓN INTELECTUAL</a:t>
          </a:r>
          <a:endParaRPr lang="es-ES" sz="2400" kern="1200" dirty="0"/>
        </a:p>
      </dsp:txBody>
      <dsp:txXfrm>
        <a:off x="1139034" y="351474"/>
        <a:ext cx="1679581" cy="2226008"/>
      </dsp:txXfrm>
    </dsp:sp>
    <dsp:sp modelId="{34F3A6AE-2665-4C2F-A8ED-BA9BDA750D43}">
      <dsp:nvSpPr>
        <dsp:cNvPr id="0" name=""/>
        <dsp:cNvSpPr/>
      </dsp:nvSpPr>
      <dsp:spPr>
        <a:xfrm>
          <a:off x="2831738" y="7966"/>
          <a:ext cx="2913024" cy="2913024"/>
        </a:xfrm>
        <a:prstGeom prst="ellipse">
          <a:avLst/>
        </a:prstGeom>
        <a:solidFill>
          <a:schemeClr val="accent1">
            <a:shade val="80000"/>
            <a:alpha val="50000"/>
            <a:hueOff val="375056"/>
            <a:satOff val="-7064"/>
            <a:lumOff val="34788"/>
            <a:alphaOff val="0"/>
          </a:schemeClr>
        </a:soli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0" tIns="0" rIns="0" bIns="0" numCol="1" spcCol="1270" anchor="ctr" anchorCtr="0">
          <a:noAutofit/>
        </a:bodyPr>
        <a:lstStyle/>
        <a:p>
          <a:pPr lvl="0" algn="ctr" defTabSz="1066800">
            <a:lnSpc>
              <a:spcPct val="90000"/>
            </a:lnSpc>
            <a:spcBef>
              <a:spcPct val="0"/>
            </a:spcBef>
            <a:spcAft>
              <a:spcPct val="35000"/>
            </a:spcAft>
          </a:pPr>
          <a:r>
            <a:rPr lang="es-ES" sz="2400" kern="1200" dirty="0" smtClean="0"/>
            <a:t>DIMENSIÓN PERSONAL Y EMOCIONAL</a:t>
          </a:r>
          <a:endParaRPr lang="es-ES" sz="2400" kern="1200" dirty="0"/>
        </a:p>
      </dsp:txBody>
      <dsp:txXfrm>
        <a:off x="3658407" y="351474"/>
        <a:ext cx="1679581" cy="2226008"/>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316B81-6C80-460B-82F9-63DC3EC346A1}">
      <dsp:nvSpPr>
        <dsp:cNvPr id="0" name=""/>
        <dsp:cNvSpPr/>
      </dsp:nvSpPr>
      <dsp:spPr>
        <a:xfrm>
          <a:off x="766801" y="572534"/>
          <a:ext cx="3824247" cy="3824247"/>
        </a:xfrm>
        <a:prstGeom prst="blockArc">
          <a:avLst>
            <a:gd name="adj1" fmla="val 9000000"/>
            <a:gd name="adj2" fmla="val 16200000"/>
            <a:gd name="adj3" fmla="val 4634"/>
          </a:avLst>
        </a:prstGeom>
        <a:gradFill rotWithShape="0">
          <a:gsLst>
            <a:gs pos="0">
              <a:schemeClr val="accent4">
                <a:hueOff val="-4464770"/>
                <a:satOff val="26899"/>
                <a:lumOff val="2156"/>
                <a:alphaOff val="0"/>
                <a:shade val="51000"/>
                <a:satMod val="130000"/>
              </a:schemeClr>
            </a:gs>
            <a:gs pos="80000">
              <a:schemeClr val="accent4">
                <a:hueOff val="-4464770"/>
                <a:satOff val="26899"/>
                <a:lumOff val="2156"/>
                <a:alphaOff val="0"/>
                <a:shade val="93000"/>
                <a:satMod val="130000"/>
              </a:schemeClr>
            </a:gs>
            <a:gs pos="100000">
              <a:schemeClr val="accent4">
                <a:hueOff val="-4464770"/>
                <a:satOff val="26899"/>
                <a:lumOff val="215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BC833EDA-41DA-4965-9DEE-727502464F9C}">
      <dsp:nvSpPr>
        <dsp:cNvPr id="0" name=""/>
        <dsp:cNvSpPr/>
      </dsp:nvSpPr>
      <dsp:spPr>
        <a:xfrm>
          <a:off x="766801" y="572534"/>
          <a:ext cx="3824247" cy="3824247"/>
        </a:xfrm>
        <a:prstGeom prst="blockArc">
          <a:avLst>
            <a:gd name="adj1" fmla="val 1800000"/>
            <a:gd name="adj2" fmla="val 9000000"/>
            <a:gd name="adj3" fmla="val 4634"/>
          </a:avLst>
        </a:prstGeom>
        <a:gradFill rotWithShape="0">
          <a:gsLst>
            <a:gs pos="0">
              <a:schemeClr val="accent4">
                <a:hueOff val="-2232385"/>
                <a:satOff val="13449"/>
                <a:lumOff val="1078"/>
                <a:alphaOff val="0"/>
                <a:shade val="51000"/>
                <a:satMod val="130000"/>
              </a:schemeClr>
            </a:gs>
            <a:gs pos="80000">
              <a:schemeClr val="accent4">
                <a:hueOff val="-2232385"/>
                <a:satOff val="13449"/>
                <a:lumOff val="1078"/>
                <a:alphaOff val="0"/>
                <a:shade val="93000"/>
                <a:satMod val="130000"/>
              </a:schemeClr>
            </a:gs>
            <a:gs pos="100000">
              <a:schemeClr val="accent4">
                <a:hueOff val="-2232385"/>
                <a:satOff val="13449"/>
                <a:lumOff val="1078"/>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4414B15F-C8FB-4E01-B422-E9EB886A5B5C}">
      <dsp:nvSpPr>
        <dsp:cNvPr id="0" name=""/>
        <dsp:cNvSpPr/>
      </dsp:nvSpPr>
      <dsp:spPr>
        <a:xfrm>
          <a:off x="766801" y="572534"/>
          <a:ext cx="3824247" cy="3824247"/>
        </a:xfrm>
        <a:prstGeom prst="blockArc">
          <a:avLst>
            <a:gd name="adj1" fmla="val 16200000"/>
            <a:gd name="adj2" fmla="val 1800000"/>
            <a:gd name="adj3" fmla="val 4634"/>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6C507F15-089D-4425-9E5B-C41E50A17037}">
      <dsp:nvSpPr>
        <dsp:cNvPr id="0" name=""/>
        <dsp:cNvSpPr/>
      </dsp:nvSpPr>
      <dsp:spPr>
        <a:xfrm>
          <a:off x="1543773" y="1333754"/>
          <a:ext cx="2270303" cy="2301807"/>
        </a:xfrm>
        <a:prstGeom prst="ellipse">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s-ES" sz="2000" kern="1200" dirty="0" smtClean="0"/>
            <a:t>PERIODICIDAD</a:t>
          </a:r>
          <a:endParaRPr lang="es-ES" sz="2000" kern="1200" dirty="0"/>
        </a:p>
      </dsp:txBody>
      <dsp:txXfrm>
        <a:off x="1876251" y="1670846"/>
        <a:ext cx="1605347" cy="1627623"/>
      </dsp:txXfrm>
    </dsp:sp>
    <dsp:sp modelId="{931DF53B-C963-43D4-881E-98A3F3EBC482}">
      <dsp:nvSpPr>
        <dsp:cNvPr id="0" name=""/>
        <dsp:cNvSpPr/>
      </dsp:nvSpPr>
      <dsp:spPr>
        <a:xfrm>
          <a:off x="2063609" y="1521"/>
          <a:ext cx="1230631" cy="1230631"/>
        </a:xfrm>
        <a:prstGeom prst="ellipse">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s-ES" sz="1100" kern="1200" dirty="0" smtClean="0"/>
            <a:t>DATOS RELEVANTES</a:t>
          </a:r>
          <a:endParaRPr lang="es-ES" sz="1100" kern="1200" dirty="0"/>
        </a:p>
      </dsp:txBody>
      <dsp:txXfrm>
        <a:off x="2243831" y="181743"/>
        <a:ext cx="870187" cy="870187"/>
      </dsp:txXfrm>
    </dsp:sp>
    <dsp:sp modelId="{32C5A502-4819-408C-91F1-CC07E3DA6B74}">
      <dsp:nvSpPr>
        <dsp:cNvPr id="0" name=""/>
        <dsp:cNvSpPr/>
      </dsp:nvSpPr>
      <dsp:spPr>
        <a:xfrm>
          <a:off x="3681189" y="2803253"/>
          <a:ext cx="1230631" cy="1230631"/>
        </a:xfrm>
        <a:prstGeom prst="ellipse">
          <a:avLst/>
        </a:prstGeom>
        <a:gradFill rotWithShape="0">
          <a:gsLst>
            <a:gs pos="0">
              <a:schemeClr val="accent4">
                <a:hueOff val="-2232385"/>
                <a:satOff val="13449"/>
                <a:lumOff val="1078"/>
                <a:alphaOff val="0"/>
                <a:shade val="51000"/>
                <a:satMod val="130000"/>
              </a:schemeClr>
            </a:gs>
            <a:gs pos="80000">
              <a:schemeClr val="accent4">
                <a:hueOff val="-2232385"/>
                <a:satOff val="13449"/>
                <a:lumOff val="1078"/>
                <a:alphaOff val="0"/>
                <a:shade val="93000"/>
                <a:satMod val="130000"/>
              </a:schemeClr>
            </a:gs>
            <a:gs pos="100000">
              <a:schemeClr val="accent4">
                <a:hueOff val="-2232385"/>
                <a:satOff val="13449"/>
                <a:lumOff val="1078"/>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s-ES" sz="1100" kern="1200" dirty="0" smtClean="0"/>
            <a:t>REGULARIDAD</a:t>
          </a:r>
          <a:endParaRPr lang="es-ES" sz="1100" kern="1200" dirty="0"/>
        </a:p>
      </dsp:txBody>
      <dsp:txXfrm>
        <a:off x="3861411" y="2983475"/>
        <a:ext cx="870187" cy="870187"/>
      </dsp:txXfrm>
    </dsp:sp>
    <dsp:sp modelId="{EF15E348-2D02-4204-A107-8EF2896E1ADE}">
      <dsp:nvSpPr>
        <dsp:cNvPr id="0" name=""/>
        <dsp:cNvSpPr/>
      </dsp:nvSpPr>
      <dsp:spPr>
        <a:xfrm>
          <a:off x="446028" y="2803253"/>
          <a:ext cx="1230631" cy="1230631"/>
        </a:xfrm>
        <a:prstGeom prst="ellipse">
          <a:avLst/>
        </a:prstGeom>
        <a:gradFill rotWithShape="0">
          <a:gsLst>
            <a:gs pos="0">
              <a:schemeClr val="accent4">
                <a:hueOff val="-4464770"/>
                <a:satOff val="26899"/>
                <a:lumOff val="2156"/>
                <a:alphaOff val="0"/>
                <a:shade val="51000"/>
                <a:satMod val="130000"/>
              </a:schemeClr>
            </a:gs>
            <a:gs pos="80000">
              <a:schemeClr val="accent4">
                <a:hueOff val="-4464770"/>
                <a:satOff val="26899"/>
                <a:lumOff val="2156"/>
                <a:alphaOff val="0"/>
                <a:shade val="93000"/>
                <a:satMod val="130000"/>
              </a:schemeClr>
            </a:gs>
            <a:gs pos="100000">
              <a:schemeClr val="accent4">
                <a:hueOff val="-4464770"/>
                <a:satOff val="26899"/>
                <a:lumOff val="215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s-ES" sz="1100" kern="1200" dirty="0" smtClean="0"/>
            <a:t>CONTINUIDAD ESTRUCTURA DIARIO</a:t>
          </a:r>
          <a:endParaRPr lang="es-ES" sz="1100" kern="1200" dirty="0"/>
        </a:p>
      </dsp:txBody>
      <dsp:txXfrm>
        <a:off x="626250" y="2983475"/>
        <a:ext cx="870187" cy="870187"/>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8.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801B3A55-5146-4DF7-BE2A-213EB7E08002}" type="datetimeFigureOut">
              <a:rPr lang="es-ES" smtClean="0"/>
              <a:pPr/>
              <a:t>05/10/2018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D4D50203-CFCF-43B2-BB1F-7CCE39B07300}"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801B3A55-5146-4DF7-BE2A-213EB7E08002}" type="datetimeFigureOut">
              <a:rPr lang="es-ES" smtClean="0"/>
              <a:pPr/>
              <a:t>05/10/2018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D4D50203-CFCF-43B2-BB1F-7CCE39B07300}"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801B3A55-5146-4DF7-BE2A-213EB7E08002}" type="datetimeFigureOut">
              <a:rPr lang="es-ES" smtClean="0"/>
              <a:pPr/>
              <a:t>05/10/2018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D4D50203-CFCF-43B2-BB1F-7CCE39B07300}"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801B3A55-5146-4DF7-BE2A-213EB7E08002}" type="datetimeFigureOut">
              <a:rPr lang="es-ES" smtClean="0"/>
              <a:pPr/>
              <a:t>05/10/2018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D4D50203-CFCF-43B2-BB1F-7CCE39B07300}"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801B3A55-5146-4DF7-BE2A-213EB7E08002}" type="datetimeFigureOut">
              <a:rPr lang="es-ES" smtClean="0"/>
              <a:pPr/>
              <a:t>05/10/2018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D4D50203-CFCF-43B2-BB1F-7CCE39B07300}"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801B3A55-5146-4DF7-BE2A-213EB7E08002}" type="datetimeFigureOut">
              <a:rPr lang="es-ES" smtClean="0"/>
              <a:pPr/>
              <a:t>05/10/2018</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D4D50203-CFCF-43B2-BB1F-7CCE39B07300}"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801B3A55-5146-4DF7-BE2A-213EB7E08002}" type="datetimeFigureOut">
              <a:rPr lang="es-ES" smtClean="0"/>
              <a:pPr/>
              <a:t>05/10/2018</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D4D50203-CFCF-43B2-BB1F-7CCE39B07300}"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801B3A55-5146-4DF7-BE2A-213EB7E08002}" type="datetimeFigureOut">
              <a:rPr lang="es-ES" smtClean="0"/>
              <a:pPr/>
              <a:t>05/10/2018</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D4D50203-CFCF-43B2-BB1F-7CCE39B07300}"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801B3A55-5146-4DF7-BE2A-213EB7E08002}" type="datetimeFigureOut">
              <a:rPr lang="es-ES" smtClean="0"/>
              <a:pPr/>
              <a:t>05/10/2018</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D4D50203-CFCF-43B2-BB1F-7CCE39B07300}"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801B3A55-5146-4DF7-BE2A-213EB7E08002}" type="datetimeFigureOut">
              <a:rPr lang="es-ES" smtClean="0"/>
              <a:pPr/>
              <a:t>05/10/2018</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D4D50203-CFCF-43B2-BB1F-7CCE39B07300}"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801B3A55-5146-4DF7-BE2A-213EB7E08002}" type="datetimeFigureOut">
              <a:rPr lang="es-ES" smtClean="0"/>
              <a:pPr/>
              <a:t>05/10/2018</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D4D50203-CFCF-43B2-BB1F-7CCE39B07300}"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1B3A55-5146-4DF7-BE2A-213EB7E08002}" type="datetimeFigureOut">
              <a:rPr lang="es-ES" smtClean="0"/>
              <a:pPr/>
              <a:t>05/10/2018</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D50203-CFCF-43B2-BB1F-7CCE39B07300}"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hyperlink" Target="http://uvadoc.uva.es/bitstream/10324/2817/1/"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ES"/>
          </a:p>
        </p:txBody>
      </p:sp>
      <p:sp>
        <p:nvSpPr>
          <p:cNvPr id="3" name="2 Subtítulo"/>
          <p:cNvSpPr>
            <a:spLocks noGrp="1"/>
          </p:cNvSpPr>
          <p:nvPr>
            <p:ph type="subTitle" idx="1"/>
          </p:nvPr>
        </p:nvSpPr>
        <p:spPr/>
        <p:txBody>
          <a:bodyPr/>
          <a:lstStyle/>
          <a:p>
            <a:endParaRPr lang="es-ES"/>
          </a:p>
        </p:txBody>
      </p:sp>
      <p:pic>
        <p:nvPicPr>
          <p:cNvPr id="4" name="Picture 2" descr="C:\Users\javier e Inés\Desktop\631_example.jpg"/>
          <p:cNvPicPr>
            <a:picLocks noChangeAspect="1" noChangeArrowheads="1"/>
          </p:cNvPicPr>
          <p:nvPr/>
        </p:nvPicPr>
        <p:blipFill>
          <a:blip r:embed="rId2"/>
          <a:srcRect/>
          <a:stretch>
            <a:fillRect/>
          </a:stretch>
        </p:blipFill>
        <p:spPr bwMode="auto">
          <a:xfrm>
            <a:off x="0" y="-57174"/>
            <a:ext cx="9144000" cy="6915174"/>
          </a:xfrm>
          <a:prstGeom prst="rect">
            <a:avLst/>
          </a:prstGeom>
          <a:noFill/>
        </p:spPr>
      </p:pic>
      <p:sp>
        <p:nvSpPr>
          <p:cNvPr id="5" name="4 Rectángulo"/>
          <p:cNvSpPr/>
          <p:nvPr/>
        </p:nvSpPr>
        <p:spPr>
          <a:xfrm>
            <a:off x="179512" y="357166"/>
            <a:ext cx="8321578" cy="6986528"/>
          </a:xfrm>
          <a:prstGeom prst="rect">
            <a:avLst/>
          </a:prstGeom>
        </p:spPr>
        <p:txBody>
          <a:bodyPr wrap="square">
            <a:spAutoFit/>
          </a:bodyPr>
          <a:lstStyle/>
          <a:p>
            <a:pPr algn="ctr"/>
            <a:r>
              <a:rPr lang="es-ES" sz="4000" dirty="0" smtClean="0"/>
              <a:t>CURSO</a:t>
            </a:r>
            <a:r>
              <a:rPr lang="es-ES" sz="4000" dirty="0"/>
              <a:t>: DE LA CULTURA DEL EXAMEN A LA CULTURA DE LA EVALUACIÓN: LA EVALUACIÓN POR RÚBRICAS EN </a:t>
            </a:r>
            <a:r>
              <a:rPr lang="es-ES" sz="4000" dirty="0" smtClean="0"/>
              <a:t>PRIMARIA</a:t>
            </a:r>
          </a:p>
          <a:p>
            <a:pPr algn="ctr"/>
            <a:endParaRPr lang="es-ES" sz="4000" dirty="0"/>
          </a:p>
          <a:p>
            <a:pPr algn="ctr"/>
            <a:r>
              <a:rPr lang="es-ES" sz="4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EL DIARIO DE CLASE COMO HERRAMIENTA DE </a:t>
            </a:r>
            <a:r>
              <a:rPr lang="es-ES" sz="4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AUTOEVALUACIÓN DOCENTE Y EVALUACIÓN DEL ALUMNO</a:t>
            </a:r>
            <a:endParaRPr lang="es-ES" sz="4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a:p>
            <a:pPr algn="just"/>
            <a:endParaRPr lang="es-ES" sz="4000" dirty="0"/>
          </a:p>
          <a:p>
            <a:pPr algn="just"/>
            <a:endParaRPr lang="es-ES" sz="2800" dirty="0" smtClean="0"/>
          </a:p>
          <a:p>
            <a:pPr algn="ctr"/>
            <a:r>
              <a:rPr lang="es-ES" sz="2000" dirty="0" smtClean="0"/>
              <a:t>	</a:t>
            </a:r>
            <a:endParaRPr lang="es-ES" sz="4400"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ES"/>
          </a:p>
        </p:txBody>
      </p:sp>
      <p:sp>
        <p:nvSpPr>
          <p:cNvPr id="3" name="2 Subtítulo"/>
          <p:cNvSpPr>
            <a:spLocks noGrp="1"/>
          </p:cNvSpPr>
          <p:nvPr>
            <p:ph type="subTitle" idx="1"/>
          </p:nvPr>
        </p:nvSpPr>
        <p:spPr/>
        <p:txBody>
          <a:bodyPr/>
          <a:lstStyle/>
          <a:p>
            <a:endParaRPr lang="es-ES"/>
          </a:p>
        </p:txBody>
      </p:sp>
      <p:pic>
        <p:nvPicPr>
          <p:cNvPr id="4" name="Picture 2" descr="C:\Users\javier e Inés\Desktop\631_example.jpg"/>
          <p:cNvPicPr>
            <a:picLocks noChangeAspect="1" noChangeArrowheads="1"/>
          </p:cNvPicPr>
          <p:nvPr/>
        </p:nvPicPr>
        <p:blipFill>
          <a:blip r:embed="rId2"/>
          <a:srcRect/>
          <a:stretch>
            <a:fillRect/>
          </a:stretch>
        </p:blipFill>
        <p:spPr bwMode="auto">
          <a:xfrm>
            <a:off x="0" y="-57174"/>
            <a:ext cx="9144000" cy="6915174"/>
          </a:xfrm>
          <a:prstGeom prst="rect">
            <a:avLst/>
          </a:prstGeom>
          <a:noFill/>
        </p:spPr>
      </p:pic>
      <p:sp>
        <p:nvSpPr>
          <p:cNvPr id="7" name="6 CuadroTexto"/>
          <p:cNvSpPr txBox="1"/>
          <p:nvPr/>
        </p:nvSpPr>
        <p:spPr>
          <a:xfrm>
            <a:off x="0" y="571480"/>
            <a:ext cx="9144000" cy="584775"/>
          </a:xfrm>
          <a:prstGeom prst="rect">
            <a:avLst/>
          </a:prstGeom>
          <a:noFill/>
        </p:spPr>
        <p:txBody>
          <a:bodyPr wrap="square" rtlCol="0">
            <a:spAutoFit/>
          </a:bodyPr>
          <a:lstStyle/>
          <a:p>
            <a:pPr algn="ctr"/>
            <a:endParaRPr lang="es-ES" sz="3200" dirty="0">
              <a:latin typeface="Times New Roman" pitchFamily="18" charset="0"/>
              <a:cs typeface="Times New Roman" pitchFamily="18" charset="0"/>
            </a:endParaRPr>
          </a:p>
        </p:txBody>
      </p:sp>
      <p:sp>
        <p:nvSpPr>
          <p:cNvPr id="8" name="7 Rectángulo"/>
          <p:cNvSpPr/>
          <p:nvPr/>
        </p:nvSpPr>
        <p:spPr>
          <a:xfrm>
            <a:off x="928662" y="1571612"/>
            <a:ext cx="7215238" cy="1200329"/>
          </a:xfrm>
          <a:prstGeom prst="rect">
            <a:avLst/>
          </a:prstGeom>
        </p:spPr>
        <p:txBody>
          <a:bodyPr wrap="square">
            <a:spAutoFit/>
          </a:bodyPr>
          <a:lstStyle/>
          <a:p>
            <a:pPr marL="342891" indent="-342891"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a:p>
            <a:pPr marL="342891" indent="-342891" defTabSz="457189">
              <a:buClr>
                <a:schemeClr val="bg2">
                  <a:lumMod val="40000"/>
                  <a:lumOff val="60000"/>
                </a:schemeClr>
              </a:buClr>
              <a:buFont typeface="Wingdings 3" charset="2"/>
              <a:buChar char=""/>
              <a:defRPr/>
            </a:pPr>
            <a:endParaRPr lang="es-ES" sz="2400" dirty="0" smtClean="0">
              <a:latin typeface="Times New Roman" panose="02020603050405020304" pitchFamily="18" charset="0"/>
              <a:cs typeface="Times New Roman" panose="02020603050405020304" pitchFamily="18" charset="0"/>
            </a:endParaRPr>
          </a:p>
          <a:p>
            <a:pPr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p:txBody>
      </p:sp>
      <p:sp>
        <p:nvSpPr>
          <p:cNvPr id="12" name="11 Rectángulo"/>
          <p:cNvSpPr/>
          <p:nvPr/>
        </p:nvSpPr>
        <p:spPr>
          <a:xfrm>
            <a:off x="0" y="1500174"/>
            <a:ext cx="9144000" cy="3970318"/>
          </a:xfrm>
          <a:prstGeom prst="rect">
            <a:avLst/>
          </a:prstGeom>
        </p:spPr>
        <p:txBody>
          <a:bodyPr wrap="square">
            <a:spAutoFit/>
          </a:bodyPr>
          <a:lstStyle/>
          <a:p>
            <a:pPr algn="just">
              <a:lnSpc>
                <a:spcPct val="150000"/>
              </a:lnSpc>
              <a:buFont typeface="Arial" pitchFamily="34" charset="0"/>
              <a:buChar char="•"/>
            </a:pPr>
            <a:r>
              <a:rPr lang="es-ES" sz="2400" dirty="0" smtClean="0"/>
              <a:t>Estructura narrativa de naturaleza flexible</a:t>
            </a:r>
          </a:p>
          <a:p>
            <a:pPr algn="just">
              <a:lnSpc>
                <a:spcPct val="150000"/>
              </a:lnSpc>
              <a:buFont typeface="Arial" pitchFamily="34" charset="0"/>
              <a:buChar char="•"/>
            </a:pPr>
            <a:r>
              <a:rPr lang="es-ES" sz="2400" dirty="0" smtClean="0"/>
              <a:t>Herramienta reflexiva y de toma de conciencia de creencias del docente</a:t>
            </a:r>
          </a:p>
          <a:p>
            <a:pPr algn="just">
              <a:lnSpc>
                <a:spcPct val="150000"/>
              </a:lnSpc>
              <a:buFont typeface="Arial" pitchFamily="34" charset="0"/>
              <a:buChar char="•"/>
            </a:pPr>
            <a:r>
              <a:rPr lang="es-ES" sz="2400" dirty="0" smtClean="0"/>
              <a:t>Permite profundizar en la docencia desde una perspectiva diacrónica y sincrónica</a:t>
            </a:r>
          </a:p>
          <a:p>
            <a:pPr algn="just">
              <a:lnSpc>
                <a:spcPct val="150000"/>
              </a:lnSpc>
              <a:buFont typeface="Arial" pitchFamily="34" charset="0"/>
              <a:buChar char="•"/>
            </a:pPr>
            <a:r>
              <a:rPr lang="es-ES" sz="2400" dirty="0" smtClean="0"/>
              <a:t>Refleja la inmediatez de la clase y la acción educativa</a:t>
            </a:r>
          </a:p>
          <a:p>
            <a:pPr algn="just">
              <a:lnSpc>
                <a:spcPct val="150000"/>
              </a:lnSpc>
              <a:buFont typeface="Arial" pitchFamily="34" charset="0"/>
              <a:buChar char="•"/>
            </a:pPr>
            <a:r>
              <a:rPr lang="es-ES" sz="2400" dirty="0" smtClean="0"/>
              <a:t>Conecta el pensamiento del docente con su propia actividad en el aula</a:t>
            </a:r>
            <a:endParaRPr lang="es-ES" sz="2400" dirty="0"/>
          </a:p>
        </p:txBody>
      </p:sp>
      <p:sp>
        <p:nvSpPr>
          <p:cNvPr id="10" name="9 Rectángulo"/>
          <p:cNvSpPr/>
          <p:nvPr/>
        </p:nvSpPr>
        <p:spPr>
          <a:xfrm>
            <a:off x="214282" y="0"/>
            <a:ext cx="8929718" cy="1754326"/>
          </a:xfrm>
          <a:prstGeom prst="rect">
            <a:avLst/>
          </a:prstGeom>
          <a:noFill/>
        </p:spPr>
        <p:txBody>
          <a:bodyPr wrap="square" lIns="91440" tIns="45720" rIns="91440" bIns="45720">
            <a:spAutoFit/>
          </a:bodyPr>
          <a:lstStyle/>
          <a:p>
            <a:pPr algn="ctr"/>
            <a:r>
              <a:rPr lang="es-ES" sz="5400" b="1" cap="none" spc="0"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rPr>
              <a:t>Características del diario de clase</a:t>
            </a:r>
            <a:endParaRPr lang="es-ES" sz="5400" b="1" cap="none" spc="0"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ES"/>
          </a:p>
        </p:txBody>
      </p:sp>
      <p:sp>
        <p:nvSpPr>
          <p:cNvPr id="3" name="2 Subtítulo"/>
          <p:cNvSpPr>
            <a:spLocks noGrp="1"/>
          </p:cNvSpPr>
          <p:nvPr>
            <p:ph type="subTitle" idx="1"/>
          </p:nvPr>
        </p:nvSpPr>
        <p:spPr/>
        <p:txBody>
          <a:bodyPr/>
          <a:lstStyle/>
          <a:p>
            <a:endParaRPr lang="es-ES"/>
          </a:p>
        </p:txBody>
      </p:sp>
      <p:pic>
        <p:nvPicPr>
          <p:cNvPr id="4" name="Picture 2" descr="C:\Users\javier e Inés\Desktop\631_example.jpg"/>
          <p:cNvPicPr>
            <a:picLocks noChangeAspect="1" noChangeArrowheads="1"/>
          </p:cNvPicPr>
          <p:nvPr/>
        </p:nvPicPr>
        <p:blipFill>
          <a:blip r:embed="rId2"/>
          <a:srcRect/>
          <a:stretch>
            <a:fillRect/>
          </a:stretch>
        </p:blipFill>
        <p:spPr bwMode="auto">
          <a:xfrm>
            <a:off x="0" y="-57174"/>
            <a:ext cx="9144000" cy="6915174"/>
          </a:xfrm>
          <a:prstGeom prst="rect">
            <a:avLst/>
          </a:prstGeom>
          <a:noFill/>
        </p:spPr>
      </p:pic>
      <p:sp>
        <p:nvSpPr>
          <p:cNvPr id="7" name="6 CuadroTexto"/>
          <p:cNvSpPr txBox="1"/>
          <p:nvPr/>
        </p:nvSpPr>
        <p:spPr>
          <a:xfrm>
            <a:off x="0" y="571480"/>
            <a:ext cx="9144000" cy="584775"/>
          </a:xfrm>
          <a:prstGeom prst="rect">
            <a:avLst/>
          </a:prstGeom>
          <a:noFill/>
        </p:spPr>
        <p:txBody>
          <a:bodyPr wrap="square" rtlCol="0">
            <a:spAutoFit/>
          </a:bodyPr>
          <a:lstStyle/>
          <a:p>
            <a:pPr algn="ctr"/>
            <a:endParaRPr lang="es-ES" sz="3200" dirty="0">
              <a:latin typeface="Times New Roman" pitchFamily="18" charset="0"/>
              <a:cs typeface="Times New Roman" pitchFamily="18" charset="0"/>
            </a:endParaRPr>
          </a:p>
        </p:txBody>
      </p:sp>
      <p:sp>
        <p:nvSpPr>
          <p:cNvPr id="8" name="7 Rectángulo"/>
          <p:cNvSpPr/>
          <p:nvPr/>
        </p:nvSpPr>
        <p:spPr>
          <a:xfrm>
            <a:off x="928662" y="1571612"/>
            <a:ext cx="7215238" cy="1200329"/>
          </a:xfrm>
          <a:prstGeom prst="rect">
            <a:avLst/>
          </a:prstGeom>
        </p:spPr>
        <p:txBody>
          <a:bodyPr wrap="square">
            <a:spAutoFit/>
          </a:bodyPr>
          <a:lstStyle/>
          <a:p>
            <a:pPr marL="342891" indent="-342891"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a:p>
            <a:pPr marL="342891" indent="-342891" defTabSz="457189">
              <a:buClr>
                <a:schemeClr val="bg2">
                  <a:lumMod val="40000"/>
                  <a:lumOff val="60000"/>
                </a:schemeClr>
              </a:buClr>
              <a:buFont typeface="Wingdings 3" charset="2"/>
              <a:buChar char=""/>
              <a:defRPr/>
            </a:pPr>
            <a:endParaRPr lang="es-ES" sz="2400" dirty="0" smtClean="0">
              <a:latin typeface="Times New Roman" panose="02020603050405020304" pitchFamily="18" charset="0"/>
              <a:cs typeface="Times New Roman" panose="02020603050405020304" pitchFamily="18" charset="0"/>
            </a:endParaRPr>
          </a:p>
          <a:p>
            <a:pPr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p:txBody>
      </p:sp>
      <p:sp>
        <p:nvSpPr>
          <p:cNvPr id="12" name="11 Rectángulo"/>
          <p:cNvSpPr/>
          <p:nvPr/>
        </p:nvSpPr>
        <p:spPr>
          <a:xfrm>
            <a:off x="2286000" y="785794"/>
            <a:ext cx="4572000" cy="369332"/>
          </a:xfrm>
          <a:prstGeom prst="rect">
            <a:avLst/>
          </a:prstGeom>
        </p:spPr>
        <p:txBody>
          <a:bodyPr wrap="square">
            <a:spAutoFit/>
          </a:bodyPr>
          <a:lstStyle/>
          <a:p>
            <a:r>
              <a:rPr lang="es-ES" i="1" dirty="0" smtClean="0"/>
              <a:t>)</a:t>
            </a:r>
            <a:endParaRPr lang="es-ES" dirty="0"/>
          </a:p>
        </p:txBody>
      </p:sp>
      <p:graphicFrame>
        <p:nvGraphicFramePr>
          <p:cNvPr id="10" name="9 Diagrama"/>
          <p:cNvGraphicFramePr/>
          <p:nvPr>
            <p:extLst>
              <p:ext uri="{D42A27DB-BD31-4B8C-83A1-F6EECF244321}">
                <p14:modId xmlns:p14="http://schemas.microsoft.com/office/powerpoint/2010/main" val="3245111458"/>
              </p:ext>
            </p:extLst>
          </p:nvPr>
        </p:nvGraphicFramePr>
        <p:xfrm>
          <a:off x="0" y="0"/>
          <a:ext cx="8748464" cy="65253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1" name="10 CuadroTexto"/>
          <p:cNvSpPr txBox="1"/>
          <p:nvPr/>
        </p:nvSpPr>
        <p:spPr>
          <a:xfrm>
            <a:off x="428596" y="285728"/>
            <a:ext cx="2786082" cy="1477328"/>
          </a:xfrm>
          <a:prstGeom prst="rect">
            <a:avLst/>
          </a:prstGeom>
          <a:noFill/>
        </p:spPr>
        <p:txBody>
          <a:bodyPr wrap="square" rtlCol="0">
            <a:spAutoFit/>
          </a:bodyPr>
          <a:lstStyle/>
          <a:p>
            <a:r>
              <a:rPr lang="es-ES" dirty="0" err="1" smtClean="0"/>
              <a:t>Zabalza</a:t>
            </a:r>
            <a:r>
              <a:rPr lang="es-ES" dirty="0" smtClean="0"/>
              <a:t> (2004, p. 19) establece </a:t>
            </a:r>
            <a:r>
              <a:rPr lang="es-ES" b="1" dirty="0" smtClean="0"/>
              <a:t>cuatro ámbitos de impacto </a:t>
            </a:r>
            <a:r>
              <a:rPr lang="es-ES" dirty="0" smtClean="0"/>
              <a:t>que pasamos a detallar:</a:t>
            </a:r>
          </a:p>
          <a:p>
            <a:endParaRPr lang="es-E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ES"/>
          </a:p>
        </p:txBody>
      </p:sp>
      <p:sp>
        <p:nvSpPr>
          <p:cNvPr id="3" name="2 Subtítulo"/>
          <p:cNvSpPr>
            <a:spLocks noGrp="1"/>
          </p:cNvSpPr>
          <p:nvPr>
            <p:ph type="subTitle" idx="1"/>
          </p:nvPr>
        </p:nvSpPr>
        <p:spPr/>
        <p:txBody>
          <a:bodyPr/>
          <a:lstStyle/>
          <a:p>
            <a:endParaRPr lang="es-ES"/>
          </a:p>
        </p:txBody>
      </p:sp>
      <p:pic>
        <p:nvPicPr>
          <p:cNvPr id="4" name="Picture 2" descr="C:\Users\javier e Inés\Desktop\631_example.jpg"/>
          <p:cNvPicPr>
            <a:picLocks noChangeAspect="1" noChangeArrowheads="1"/>
          </p:cNvPicPr>
          <p:nvPr/>
        </p:nvPicPr>
        <p:blipFill>
          <a:blip r:embed="rId2"/>
          <a:srcRect/>
          <a:stretch>
            <a:fillRect/>
          </a:stretch>
        </p:blipFill>
        <p:spPr bwMode="auto">
          <a:xfrm>
            <a:off x="0" y="-57174"/>
            <a:ext cx="9144000" cy="6915174"/>
          </a:xfrm>
          <a:prstGeom prst="rect">
            <a:avLst/>
          </a:prstGeom>
          <a:noFill/>
        </p:spPr>
      </p:pic>
      <p:sp>
        <p:nvSpPr>
          <p:cNvPr id="7" name="6 CuadroTexto"/>
          <p:cNvSpPr txBox="1"/>
          <p:nvPr/>
        </p:nvSpPr>
        <p:spPr>
          <a:xfrm>
            <a:off x="0" y="571480"/>
            <a:ext cx="9144000" cy="584775"/>
          </a:xfrm>
          <a:prstGeom prst="rect">
            <a:avLst/>
          </a:prstGeom>
          <a:noFill/>
        </p:spPr>
        <p:txBody>
          <a:bodyPr wrap="square" rtlCol="0">
            <a:spAutoFit/>
          </a:bodyPr>
          <a:lstStyle/>
          <a:p>
            <a:pPr algn="ctr"/>
            <a:endParaRPr lang="es-ES" sz="3200" dirty="0">
              <a:latin typeface="Times New Roman" pitchFamily="18" charset="0"/>
              <a:cs typeface="Times New Roman" pitchFamily="18" charset="0"/>
            </a:endParaRPr>
          </a:p>
        </p:txBody>
      </p:sp>
      <p:sp>
        <p:nvSpPr>
          <p:cNvPr id="8" name="7 Rectángulo"/>
          <p:cNvSpPr/>
          <p:nvPr/>
        </p:nvSpPr>
        <p:spPr>
          <a:xfrm>
            <a:off x="928662" y="1571612"/>
            <a:ext cx="7215238" cy="1200329"/>
          </a:xfrm>
          <a:prstGeom prst="rect">
            <a:avLst/>
          </a:prstGeom>
        </p:spPr>
        <p:txBody>
          <a:bodyPr wrap="square">
            <a:spAutoFit/>
          </a:bodyPr>
          <a:lstStyle/>
          <a:p>
            <a:pPr marL="342891" indent="-342891"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a:p>
            <a:pPr marL="342891" indent="-342891" defTabSz="457189">
              <a:buClr>
                <a:schemeClr val="bg2">
                  <a:lumMod val="40000"/>
                  <a:lumOff val="60000"/>
                </a:schemeClr>
              </a:buClr>
              <a:buFont typeface="Wingdings 3" charset="2"/>
              <a:buChar char=""/>
              <a:defRPr/>
            </a:pPr>
            <a:endParaRPr lang="es-ES" sz="2400" dirty="0" smtClean="0">
              <a:latin typeface="Times New Roman" panose="02020603050405020304" pitchFamily="18" charset="0"/>
              <a:cs typeface="Times New Roman" panose="02020603050405020304" pitchFamily="18" charset="0"/>
            </a:endParaRPr>
          </a:p>
          <a:p>
            <a:pPr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p:txBody>
      </p:sp>
      <p:graphicFrame>
        <p:nvGraphicFramePr>
          <p:cNvPr id="13" name="12 Diagrama"/>
          <p:cNvGraphicFramePr/>
          <p:nvPr>
            <p:extLst>
              <p:ext uri="{D42A27DB-BD31-4B8C-83A1-F6EECF244321}">
                <p14:modId xmlns:p14="http://schemas.microsoft.com/office/powerpoint/2010/main" val="1473013988"/>
              </p:ext>
            </p:extLst>
          </p:nvPr>
        </p:nvGraphicFramePr>
        <p:xfrm>
          <a:off x="1214414" y="0"/>
          <a:ext cx="7029994" cy="64533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4" name="13 CuadroTexto"/>
          <p:cNvSpPr txBox="1"/>
          <p:nvPr/>
        </p:nvSpPr>
        <p:spPr>
          <a:xfrm>
            <a:off x="0" y="0"/>
            <a:ext cx="3500430" cy="2308324"/>
          </a:xfrm>
          <a:prstGeom prst="rect">
            <a:avLst/>
          </a:prstGeom>
          <a:noFill/>
        </p:spPr>
        <p:txBody>
          <a:bodyPr wrap="square" rtlCol="0">
            <a:spAutoFit/>
          </a:bodyPr>
          <a:lstStyle/>
          <a:p>
            <a:pPr marL="457200" indent="-457200"/>
            <a:r>
              <a:rPr lang="es-ES" u="sng" dirty="0" smtClean="0"/>
              <a:t>Acceso al mundo personal del docente</a:t>
            </a:r>
          </a:p>
          <a:p>
            <a:pPr marL="457200" indent="-457200">
              <a:buNone/>
            </a:pPr>
            <a:endParaRPr lang="es-ES" u="sng" dirty="0" smtClean="0"/>
          </a:p>
          <a:p>
            <a:pPr>
              <a:buNone/>
            </a:pPr>
            <a:r>
              <a:rPr lang="es-ES" dirty="0" smtClean="0"/>
              <a:t>* </a:t>
            </a:r>
            <a:r>
              <a:rPr lang="es-ES" b="1" dirty="0" smtClean="0"/>
              <a:t>Introspección</a:t>
            </a:r>
            <a:r>
              <a:rPr lang="es-ES" dirty="0" smtClean="0"/>
              <a:t> por parte del docente en la dimensión personal de su acción educativa</a:t>
            </a:r>
          </a:p>
          <a:p>
            <a:pPr>
              <a:buNone/>
            </a:pPr>
            <a:r>
              <a:rPr lang="es-ES" dirty="0" smtClean="0"/>
              <a:t>*Ayuda a formar la </a:t>
            </a:r>
          </a:p>
          <a:p>
            <a:pPr>
              <a:buNone/>
            </a:pPr>
            <a:r>
              <a:rPr lang="es-ES" dirty="0" smtClean="0"/>
              <a:t>      personalidad del docente</a:t>
            </a:r>
            <a:endParaRPr lang="es-E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ES"/>
          </a:p>
        </p:txBody>
      </p:sp>
      <p:sp>
        <p:nvSpPr>
          <p:cNvPr id="3" name="2 Subtítulo"/>
          <p:cNvSpPr>
            <a:spLocks noGrp="1"/>
          </p:cNvSpPr>
          <p:nvPr>
            <p:ph type="subTitle" idx="1"/>
          </p:nvPr>
        </p:nvSpPr>
        <p:spPr/>
        <p:txBody>
          <a:bodyPr/>
          <a:lstStyle/>
          <a:p>
            <a:endParaRPr lang="es-ES"/>
          </a:p>
        </p:txBody>
      </p:sp>
      <p:pic>
        <p:nvPicPr>
          <p:cNvPr id="4" name="Picture 2" descr="C:\Users\javier e Inés\Desktop\631_example.jpg"/>
          <p:cNvPicPr>
            <a:picLocks noChangeAspect="1" noChangeArrowheads="1"/>
          </p:cNvPicPr>
          <p:nvPr/>
        </p:nvPicPr>
        <p:blipFill>
          <a:blip r:embed="rId2"/>
          <a:srcRect/>
          <a:stretch>
            <a:fillRect/>
          </a:stretch>
        </p:blipFill>
        <p:spPr bwMode="auto">
          <a:xfrm>
            <a:off x="0" y="-57174"/>
            <a:ext cx="9144000" cy="6915174"/>
          </a:xfrm>
          <a:prstGeom prst="rect">
            <a:avLst/>
          </a:prstGeom>
          <a:noFill/>
        </p:spPr>
      </p:pic>
      <p:sp>
        <p:nvSpPr>
          <p:cNvPr id="7" name="6 CuadroTexto"/>
          <p:cNvSpPr txBox="1"/>
          <p:nvPr/>
        </p:nvSpPr>
        <p:spPr>
          <a:xfrm>
            <a:off x="0" y="571480"/>
            <a:ext cx="9144000" cy="584775"/>
          </a:xfrm>
          <a:prstGeom prst="rect">
            <a:avLst/>
          </a:prstGeom>
          <a:noFill/>
        </p:spPr>
        <p:txBody>
          <a:bodyPr wrap="square" rtlCol="0">
            <a:spAutoFit/>
          </a:bodyPr>
          <a:lstStyle/>
          <a:p>
            <a:pPr algn="ctr"/>
            <a:endParaRPr lang="es-ES" sz="3200" dirty="0">
              <a:latin typeface="Times New Roman" pitchFamily="18" charset="0"/>
              <a:cs typeface="Times New Roman" pitchFamily="18" charset="0"/>
            </a:endParaRPr>
          </a:p>
        </p:txBody>
      </p:sp>
      <p:sp>
        <p:nvSpPr>
          <p:cNvPr id="8" name="7 Rectángulo"/>
          <p:cNvSpPr/>
          <p:nvPr/>
        </p:nvSpPr>
        <p:spPr>
          <a:xfrm>
            <a:off x="928662" y="1571612"/>
            <a:ext cx="7215238" cy="1200329"/>
          </a:xfrm>
          <a:prstGeom prst="rect">
            <a:avLst/>
          </a:prstGeom>
        </p:spPr>
        <p:txBody>
          <a:bodyPr wrap="square">
            <a:spAutoFit/>
          </a:bodyPr>
          <a:lstStyle/>
          <a:p>
            <a:pPr marL="342891" indent="-342891"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a:p>
            <a:pPr marL="342891" indent="-342891" defTabSz="457189">
              <a:buClr>
                <a:schemeClr val="bg2">
                  <a:lumMod val="40000"/>
                  <a:lumOff val="60000"/>
                </a:schemeClr>
              </a:buClr>
              <a:buFont typeface="Wingdings 3" charset="2"/>
              <a:buChar char=""/>
              <a:defRPr/>
            </a:pPr>
            <a:endParaRPr lang="es-ES" sz="2400" dirty="0" smtClean="0">
              <a:latin typeface="Times New Roman" panose="02020603050405020304" pitchFamily="18" charset="0"/>
              <a:cs typeface="Times New Roman" panose="02020603050405020304" pitchFamily="18" charset="0"/>
            </a:endParaRPr>
          </a:p>
          <a:p>
            <a:pPr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p:txBody>
      </p:sp>
      <p:sp>
        <p:nvSpPr>
          <p:cNvPr id="12" name="11 CuadroTexto"/>
          <p:cNvSpPr txBox="1"/>
          <p:nvPr/>
        </p:nvSpPr>
        <p:spPr>
          <a:xfrm>
            <a:off x="785786" y="285728"/>
            <a:ext cx="7358114" cy="369332"/>
          </a:xfrm>
          <a:prstGeom prst="rect">
            <a:avLst/>
          </a:prstGeom>
          <a:noFill/>
        </p:spPr>
        <p:txBody>
          <a:bodyPr wrap="square" rtlCol="0">
            <a:spAutoFit/>
          </a:bodyPr>
          <a:lstStyle/>
          <a:p>
            <a:pPr marL="457200" indent="-457200"/>
            <a:endParaRPr lang="es-ES" dirty="0"/>
          </a:p>
        </p:txBody>
      </p:sp>
      <p:sp>
        <p:nvSpPr>
          <p:cNvPr id="10" name="9 Rectángulo"/>
          <p:cNvSpPr/>
          <p:nvPr/>
        </p:nvSpPr>
        <p:spPr>
          <a:xfrm>
            <a:off x="428596" y="285728"/>
            <a:ext cx="8286808" cy="1200329"/>
          </a:xfrm>
          <a:prstGeom prst="rect">
            <a:avLst/>
          </a:prstGeom>
        </p:spPr>
        <p:txBody>
          <a:bodyPr wrap="square">
            <a:spAutoFit/>
          </a:bodyPr>
          <a:lstStyle/>
          <a:p>
            <a:pPr algn="just"/>
            <a:r>
              <a:rPr lang="es-ES" sz="2400" dirty="0" smtClean="0"/>
              <a:t>En el diario se expresan las </a:t>
            </a:r>
            <a:r>
              <a:rPr lang="es-ES" sz="2400" b="1" dirty="0" smtClean="0"/>
              <a:t>vivencias </a:t>
            </a:r>
            <a:r>
              <a:rPr lang="es-ES" sz="2400" dirty="0" smtClean="0"/>
              <a:t> y </a:t>
            </a:r>
            <a:r>
              <a:rPr lang="es-ES" sz="2400" b="1" dirty="0" smtClean="0"/>
              <a:t>emociones</a:t>
            </a:r>
            <a:r>
              <a:rPr lang="es-ES" sz="2400" dirty="0" smtClean="0"/>
              <a:t>. El docente racionaliza la vivencia al escribir la experiencia o la acción educativa llevada a cabo.</a:t>
            </a:r>
          </a:p>
        </p:txBody>
      </p:sp>
      <p:pic>
        <p:nvPicPr>
          <p:cNvPr id="11" name="Picture 2" descr="G:\CPRTIC\boli y cuaderno.jpg"/>
          <p:cNvPicPr>
            <a:picLocks noChangeAspect="1" noChangeArrowheads="1"/>
          </p:cNvPicPr>
          <p:nvPr/>
        </p:nvPicPr>
        <p:blipFill>
          <a:blip r:embed="rId3" cstate="print"/>
          <a:srcRect/>
          <a:stretch>
            <a:fillRect/>
          </a:stretch>
        </p:blipFill>
        <p:spPr bwMode="auto">
          <a:xfrm>
            <a:off x="0" y="1928802"/>
            <a:ext cx="9144000" cy="3500461"/>
          </a:xfrm>
          <a:prstGeom prst="rect">
            <a:avLst/>
          </a:prstGeom>
          <a:noFill/>
        </p:spPr>
      </p:pic>
      <p:sp>
        <p:nvSpPr>
          <p:cNvPr id="13" name="12 Rectángulo"/>
          <p:cNvSpPr/>
          <p:nvPr/>
        </p:nvSpPr>
        <p:spPr>
          <a:xfrm>
            <a:off x="2285984" y="2285992"/>
            <a:ext cx="6500858" cy="1200329"/>
          </a:xfrm>
          <a:prstGeom prst="rect">
            <a:avLst/>
          </a:prstGeom>
        </p:spPr>
        <p:txBody>
          <a:bodyPr wrap="square">
            <a:spAutoFit/>
          </a:bodyPr>
          <a:lstStyle/>
          <a:p>
            <a:pPr algn="just">
              <a:buNone/>
            </a:pPr>
            <a:r>
              <a:rPr lang="es-ES" sz="2400" b="1" dirty="0" smtClean="0"/>
              <a:t>“se reconstruye la experiencia y con ello se tiene la posibilidad de descentrarse de ella y analizarla” (</a:t>
            </a:r>
            <a:r>
              <a:rPr lang="es-ES" sz="2400" b="1" dirty="0" err="1" smtClean="0"/>
              <a:t>Zabalza</a:t>
            </a:r>
            <a:r>
              <a:rPr lang="es-ES" sz="2400" b="1" dirty="0" smtClean="0"/>
              <a:t>, 2004, p. 21)</a:t>
            </a:r>
            <a:endParaRPr lang="es-ES" sz="2400" b="1"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ES"/>
          </a:p>
        </p:txBody>
      </p:sp>
      <p:sp>
        <p:nvSpPr>
          <p:cNvPr id="3" name="2 Subtítulo"/>
          <p:cNvSpPr>
            <a:spLocks noGrp="1"/>
          </p:cNvSpPr>
          <p:nvPr>
            <p:ph type="subTitle" idx="1"/>
          </p:nvPr>
        </p:nvSpPr>
        <p:spPr/>
        <p:txBody>
          <a:bodyPr/>
          <a:lstStyle/>
          <a:p>
            <a:endParaRPr lang="es-ES"/>
          </a:p>
        </p:txBody>
      </p:sp>
      <p:pic>
        <p:nvPicPr>
          <p:cNvPr id="4" name="Picture 2" descr="C:\Users\javier e Inés\Desktop\631_example.jpg"/>
          <p:cNvPicPr>
            <a:picLocks noChangeAspect="1" noChangeArrowheads="1"/>
          </p:cNvPicPr>
          <p:nvPr/>
        </p:nvPicPr>
        <p:blipFill>
          <a:blip r:embed="rId2"/>
          <a:srcRect/>
          <a:stretch>
            <a:fillRect/>
          </a:stretch>
        </p:blipFill>
        <p:spPr bwMode="auto">
          <a:xfrm>
            <a:off x="0" y="-57174"/>
            <a:ext cx="9144000" cy="6915174"/>
          </a:xfrm>
          <a:prstGeom prst="rect">
            <a:avLst/>
          </a:prstGeom>
          <a:noFill/>
        </p:spPr>
      </p:pic>
      <p:sp>
        <p:nvSpPr>
          <p:cNvPr id="7" name="6 CuadroTexto"/>
          <p:cNvSpPr txBox="1"/>
          <p:nvPr/>
        </p:nvSpPr>
        <p:spPr>
          <a:xfrm>
            <a:off x="0" y="571480"/>
            <a:ext cx="9144000" cy="584775"/>
          </a:xfrm>
          <a:prstGeom prst="rect">
            <a:avLst/>
          </a:prstGeom>
          <a:noFill/>
        </p:spPr>
        <p:txBody>
          <a:bodyPr wrap="square" rtlCol="0">
            <a:spAutoFit/>
          </a:bodyPr>
          <a:lstStyle/>
          <a:p>
            <a:pPr algn="ctr"/>
            <a:endParaRPr lang="es-ES" sz="3200" dirty="0">
              <a:latin typeface="Times New Roman" pitchFamily="18" charset="0"/>
              <a:cs typeface="Times New Roman" pitchFamily="18" charset="0"/>
            </a:endParaRPr>
          </a:p>
        </p:txBody>
      </p:sp>
      <p:sp>
        <p:nvSpPr>
          <p:cNvPr id="8" name="7 Rectángulo"/>
          <p:cNvSpPr/>
          <p:nvPr/>
        </p:nvSpPr>
        <p:spPr>
          <a:xfrm>
            <a:off x="928662" y="1571612"/>
            <a:ext cx="7215238" cy="1200329"/>
          </a:xfrm>
          <a:prstGeom prst="rect">
            <a:avLst/>
          </a:prstGeom>
        </p:spPr>
        <p:txBody>
          <a:bodyPr wrap="square">
            <a:spAutoFit/>
          </a:bodyPr>
          <a:lstStyle/>
          <a:p>
            <a:pPr marL="342891" indent="-342891"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a:p>
            <a:pPr marL="342891" indent="-342891" defTabSz="457189">
              <a:buClr>
                <a:schemeClr val="bg2">
                  <a:lumMod val="40000"/>
                  <a:lumOff val="60000"/>
                </a:schemeClr>
              </a:buClr>
              <a:buFont typeface="Wingdings 3" charset="2"/>
              <a:buChar char=""/>
              <a:defRPr/>
            </a:pPr>
            <a:endParaRPr lang="es-ES" sz="2400" dirty="0" smtClean="0">
              <a:latin typeface="Times New Roman" panose="02020603050405020304" pitchFamily="18" charset="0"/>
              <a:cs typeface="Times New Roman" panose="02020603050405020304" pitchFamily="18" charset="0"/>
            </a:endParaRPr>
          </a:p>
          <a:p>
            <a:pPr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p:txBody>
      </p:sp>
      <p:sp>
        <p:nvSpPr>
          <p:cNvPr id="10" name="9 Rectángulo"/>
          <p:cNvSpPr/>
          <p:nvPr/>
        </p:nvSpPr>
        <p:spPr>
          <a:xfrm>
            <a:off x="0" y="0"/>
            <a:ext cx="9144000" cy="5755422"/>
          </a:xfrm>
          <a:prstGeom prst="rect">
            <a:avLst/>
          </a:prstGeom>
        </p:spPr>
        <p:txBody>
          <a:bodyPr wrap="square">
            <a:spAutoFit/>
          </a:bodyPr>
          <a:lstStyle/>
          <a:p>
            <a:pPr algn="just"/>
            <a:r>
              <a:rPr lang="es-ES" sz="4000" u="sng" dirty="0" smtClean="0">
                <a:solidFill>
                  <a:schemeClr val="bg1">
                    <a:lumMod val="50000"/>
                  </a:schemeClr>
                </a:solidFill>
              </a:rPr>
              <a:t>Explicitar los propios dilemas</a:t>
            </a:r>
          </a:p>
          <a:p>
            <a:pPr algn="just"/>
            <a:endParaRPr lang="es-ES" sz="4000" u="sng" dirty="0" smtClean="0"/>
          </a:p>
          <a:p>
            <a:pPr algn="just">
              <a:buNone/>
            </a:pPr>
            <a:r>
              <a:rPr lang="es-ES" dirty="0" smtClean="0"/>
              <a:t>	</a:t>
            </a:r>
            <a:r>
              <a:rPr lang="es-ES" sz="2400" dirty="0" smtClean="0"/>
              <a:t>CONCEPTO DE DILEMA</a:t>
            </a:r>
          </a:p>
          <a:p>
            <a:pPr algn="just">
              <a:buNone/>
            </a:pPr>
            <a:r>
              <a:rPr lang="es-ES" sz="2400" dirty="0" smtClean="0"/>
              <a:t>	“….conjunto de situaciones bipolares o </a:t>
            </a:r>
            <a:r>
              <a:rPr lang="es-ES" sz="2400" dirty="0" err="1" smtClean="0"/>
              <a:t>multipolares</a:t>
            </a:r>
            <a:r>
              <a:rPr lang="es-ES" sz="2400" dirty="0" smtClean="0"/>
              <a:t> que se ofrecen al profesor en el desarrollo de su actividad profesional”</a:t>
            </a:r>
          </a:p>
          <a:p>
            <a:pPr algn="just">
              <a:buNone/>
            </a:pPr>
            <a:r>
              <a:rPr lang="es-ES" sz="2400" dirty="0" smtClean="0"/>
              <a:t>(</a:t>
            </a:r>
            <a:r>
              <a:rPr lang="es-ES" sz="2400" dirty="0" err="1" smtClean="0"/>
              <a:t>Zabalza</a:t>
            </a:r>
            <a:r>
              <a:rPr lang="es-ES" sz="2400" dirty="0" smtClean="0"/>
              <a:t>, 2004, p. 21)</a:t>
            </a:r>
          </a:p>
          <a:p>
            <a:pPr algn="just">
              <a:buNone/>
            </a:pPr>
            <a:endParaRPr lang="es-ES" sz="2400" dirty="0" smtClean="0"/>
          </a:p>
          <a:p>
            <a:pPr algn="just">
              <a:buNone/>
            </a:pPr>
            <a:r>
              <a:rPr lang="es-ES" sz="2400" dirty="0" smtClean="0"/>
              <a:t>Para clarificar la definición nos apoyamos en el siguiente ejemplo:</a:t>
            </a:r>
          </a:p>
          <a:p>
            <a:pPr algn="just">
              <a:buNone/>
            </a:pPr>
            <a:r>
              <a:rPr lang="es-ES" sz="2400" dirty="0" smtClean="0"/>
              <a:t>El dilema que tiene un docente al compaginar la impartición del currículo oficial de la asignatura con las necesidades formativas reales de los alumnos.</a:t>
            </a:r>
          </a:p>
          <a:p>
            <a:pPr algn="just">
              <a:buNone/>
            </a:pPr>
            <a:r>
              <a:rPr lang="es-ES" sz="2400" b="1" dirty="0" smtClean="0"/>
              <a:t>Son situaciones “problemáticas” que vive el docente en su labor profesional diaria</a:t>
            </a:r>
            <a:r>
              <a:rPr lang="es-ES" sz="2400" dirty="0" smtClean="0"/>
              <a:t>. Su análisis y seguimiento se puede lograr a través del análisis del diario de clase.</a:t>
            </a:r>
            <a:endParaRPr lang="es-ES" sz="24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ES"/>
          </a:p>
        </p:txBody>
      </p:sp>
      <p:sp>
        <p:nvSpPr>
          <p:cNvPr id="3" name="2 Subtítulo"/>
          <p:cNvSpPr>
            <a:spLocks noGrp="1"/>
          </p:cNvSpPr>
          <p:nvPr>
            <p:ph type="subTitle" idx="1"/>
          </p:nvPr>
        </p:nvSpPr>
        <p:spPr/>
        <p:txBody>
          <a:bodyPr/>
          <a:lstStyle/>
          <a:p>
            <a:endParaRPr lang="es-ES"/>
          </a:p>
        </p:txBody>
      </p:sp>
      <p:pic>
        <p:nvPicPr>
          <p:cNvPr id="4" name="Picture 2" descr="C:\Users\javier e Inés\Desktop\631_example.jpg"/>
          <p:cNvPicPr>
            <a:picLocks noChangeAspect="1" noChangeArrowheads="1"/>
          </p:cNvPicPr>
          <p:nvPr/>
        </p:nvPicPr>
        <p:blipFill>
          <a:blip r:embed="rId2"/>
          <a:srcRect/>
          <a:stretch>
            <a:fillRect/>
          </a:stretch>
        </p:blipFill>
        <p:spPr bwMode="auto">
          <a:xfrm>
            <a:off x="0" y="-57174"/>
            <a:ext cx="9144000" cy="6915174"/>
          </a:xfrm>
          <a:prstGeom prst="rect">
            <a:avLst/>
          </a:prstGeom>
          <a:noFill/>
        </p:spPr>
      </p:pic>
      <p:sp>
        <p:nvSpPr>
          <p:cNvPr id="7" name="6 CuadroTexto"/>
          <p:cNvSpPr txBox="1"/>
          <p:nvPr/>
        </p:nvSpPr>
        <p:spPr>
          <a:xfrm>
            <a:off x="0" y="571480"/>
            <a:ext cx="9144000" cy="584775"/>
          </a:xfrm>
          <a:prstGeom prst="rect">
            <a:avLst/>
          </a:prstGeom>
          <a:noFill/>
        </p:spPr>
        <p:txBody>
          <a:bodyPr wrap="square" rtlCol="0">
            <a:spAutoFit/>
          </a:bodyPr>
          <a:lstStyle/>
          <a:p>
            <a:pPr algn="ctr"/>
            <a:endParaRPr lang="es-ES" sz="3200" dirty="0">
              <a:latin typeface="Times New Roman" pitchFamily="18" charset="0"/>
              <a:cs typeface="Times New Roman" pitchFamily="18" charset="0"/>
            </a:endParaRPr>
          </a:p>
        </p:txBody>
      </p:sp>
      <p:sp>
        <p:nvSpPr>
          <p:cNvPr id="8" name="7 Rectángulo"/>
          <p:cNvSpPr/>
          <p:nvPr/>
        </p:nvSpPr>
        <p:spPr>
          <a:xfrm>
            <a:off x="928662" y="1571612"/>
            <a:ext cx="7215238" cy="1200329"/>
          </a:xfrm>
          <a:prstGeom prst="rect">
            <a:avLst/>
          </a:prstGeom>
        </p:spPr>
        <p:txBody>
          <a:bodyPr wrap="square">
            <a:spAutoFit/>
          </a:bodyPr>
          <a:lstStyle/>
          <a:p>
            <a:pPr marL="342891" indent="-342891"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a:p>
            <a:pPr marL="342891" indent="-342891" defTabSz="457189">
              <a:buClr>
                <a:schemeClr val="bg2">
                  <a:lumMod val="40000"/>
                  <a:lumOff val="60000"/>
                </a:schemeClr>
              </a:buClr>
              <a:buFont typeface="Wingdings 3" charset="2"/>
              <a:buChar char=""/>
              <a:defRPr/>
            </a:pPr>
            <a:endParaRPr lang="es-ES" sz="2400" dirty="0" smtClean="0">
              <a:latin typeface="Times New Roman" panose="02020603050405020304" pitchFamily="18" charset="0"/>
              <a:cs typeface="Times New Roman" panose="02020603050405020304" pitchFamily="18" charset="0"/>
            </a:endParaRPr>
          </a:p>
          <a:p>
            <a:pPr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p:txBody>
      </p:sp>
      <p:graphicFrame>
        <p:nvGraphicFramePr>
          <p:cNvPr id="10" name="9 Diagrama"/>
          <p:cNvGraphicFramePr/>
          <p:nvPr/>
        </p:nvGraphicFramePr>
        <p:xfrm>
          <a:off x="0" y="1285860"/>
          <a:ext cx="7358082" cy="55721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1" name="10 Rectángulo"/>
          <p:cNvSpPr/>
          <p:nvPr/>
        </p:nvSpPr>
        <p:spPr>
          <a:xfrm>
            <a:off x="0" y="571480"/>
            <a:ext cx="9144000" cy="584775"/>
          </a:xfrm>
          <a:prstGeom prst="rect">
            <a:avLst/>
          </a:prstGeom>
        </p:spPr>
        <p:txBody>
          <a:bodyPr wrap="square">
            <a:spAutoFit/>
          </a:bodyPr>
          <a:lstStyle/>
          <a:p>
            <a:pPr algn="just">
              <a:buNone/>
            </a:pPr>
            <a:r>
              <a:rPr lang="es-ES" sz="3200" dirty="0" smtClean="0"/>
              <a:t>PROCESO MENTAL DEL DOCENTE FRENTE AL DILEMA</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ES"/>
          </a:p>
        </p:txBody>
      </p:sp>
      <p:sp>
        <p:nvSpPr>
          <p:cNvPr id="3" name="2 Subtítulo"/>
          <p:cNvSpPr>
            <a:spLocks noGrp="1"/>
          </p:cNvSpPr>
          <p:nvPr>
            <p:ph type="subTitle" idx="1"/>
          </p:nvPr>
        </p:nvSpPr>
        <p:spPr/>
        <p:txBody>
          <a:bodyPr/>
          <a:lstStyle/>
          <a:p>
            <a:endParaRPr lang="es-ES"/>
          </a:p>
        </p:txBody>
      </p:sp>
      <p:pic>
        <p:nvPicPr>
          <p:cNvPr id="4" name="Picture 2" descr="C:\Users\javier e Inés\Desktop\631_example.jpg"/>
          <p:cNvPicPr>
            <a:picLocks noChangeAspect="1" noChangeArrowheads="1"/>
          </p:cNvPicPr>
          <p:nvPr/>
        </p:nvPicPr>
        <p:blipFill>
          <a:blip r:embed="rId2"/>
          <a:srcRect/>
          <a:stretch>
            <a:fillRect/>
          </a:stretch>
        </p:blipFill>
        <p:spPr bwMode="auto">
          <a:xfrm>
            <a:off x="0" y="-57174"/>
            <a:ext cx="9144000" cy="6915174"/>
          </a:xfrm>
          <a:prstGeom prst="rect">
            <a:avLst/>
          </a:prstGeom>
          <a:noFill/>
        </p:spPr>
      </p:pic>
      <p:sp>
        <p:nvSpPr>
          <p:cNvPr id="7" name="6 CuadroTexto"/>
          <p:cNvSpPr txBox="1"/>
          <p:nvPr/>
        </p:nvSpPr>
        <p:spPr>
          <a:xfrm>
            <a:off x="0" y="571480"/>
            <a:ext cx="9144000" cy="584775"/>
          </a:xfrm>
          <a:prstGeom prst="rect">
            <a:avLst/>
          </a:prstGeom>
          <a:noFill/>
        </p:spPr>
        <p:txBody>
          <a:bodyPr wrap="square" rtlCol="0">
            <a:spAutoFit/>
          </a:bodyPr>
          <a:lstStyle/>
          <a:p>
            <a:pPr algn="ctr"/>
            <a:endParaRPr lang="es-ES" sz="3200" dirty="0">
              <a:latin typeface="Times New Roman" pitchFamily="18" charset="0"/>
              <a:cs typeface="Times New Roman" pitchFamily="18" charset="0"/>
            </a:endParaRPr>
          </a:p>
        </p:txBody>
      </p:sp>
      <p:sp>
        <p:nvSpPr>
          <p:cNvPr id="8" name="7 Rectángulo"/>
          <p:cNvSpPr/>
          <p:nvPr/>
        </p:nvSpPr>
        <p:spPr>
          <a:xfrm>
            <a:off x="928662" y="1571612"/>
            <a:ext cx="7215238" cy="1200329"/>
          </a:xfrm>
          <a:prstGeom prst="rect">
            <a:avLst/>
          </a:prstGeom>
        </p:spPr>
        <p:txBody>
          <a:bodyPr wrap="square">
            <a:spAutoFit/>
          </a:bodyPr>
          <a:lstStyle/>
          <a:p>
            <a:pPr marL="342891" indent="-342891"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a:p>
            <a:pPr marL="342891" indent="-342891" defTabSz="457189">
              <a:buClr>
                <a:schemeClr val="bg2">
                  <a:lumMod val="40000"/>
                  <a:lumOff val="60000"/>
                </a:schemeClr>
              </a:buClr>
              <a:buFont typeface="Wingdings 3" charset="2"/>
              <a:buChar char=""/>
              <a:defRPr/>
            </a:pPr>
            <a:endParaRPr lang="es-ES" sz="2400" dirty="0" smtClean="0">
              <a:latin typeface="Times New Roman" panose="02020603050405020304" pitchFamily="18" charset="0"/>
              <a:cs typeface="Times New Roman" panose="02020603050405020304" pitchFamily="18" charset="0"/>
            </a:endParaRPr>
          </a:p>
          <a:p>
            <a:pPr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p:txBody>
      </p:sp>
      <p:sp>
        <p:nvSpPr>
          <p:cNvPr id="10" name="9 Rectángulo"/>
          <p:cNvSpPr/>
          <p:nvPr/>
        </p:nvSpPr>
        <p:spPr>
          <a:xfrm>
            <a:off x="0" y="1259175"/>
            <a:ext cx="9144000" cy="3754874"/>
          </a:xfrm>
          <a:prstGeom prst="rect">
            <a:avLst/>
          </a:prstGeom>
        </p:spPr>
        <p:txBody>
          <a:bodyPr wrap="square">
            <a:spAutoFit/>
          </a:bodyPr>
          <a:lstStyle/>
          <a:p>
            <a:pPr algn="just">
              <a:buNone/>
            </a:pPr>
            <a:r>
              <a:rPr lang="es-ES" sz="2800" dirty="0" smtClean="0"/>
              <a:t>DESTREZAS DESARROLLADAS PARA RESOLVER DILEMAS</a:t>
            </a:r>
          </a:p>
          <a:p>
            <a:pPr algn="just">
              <a:buNone/>
            </a:pPr>
            <a:endParaRPr lang="es-ES" dirty="0" smtClean="0"/>
          </a:p>
          <a:p>
            <a:pPr algn="just">
              <a:buNone/>
            </a:pPr>
            <a:r>
              <a:rPr lang="es-ES" dirty="0" smtClean="0"/>
              <a:t>	</a:t>
            </a:r>
            <a:r>
              <a:rPr lang="es-ES" sz="2400" dirty="0" smtClean="0"/>
              <a:t>Las destrezas para estas situaciones (se refiere a las situaciones prácticas complejas, inciertas, inestables, </a:t>
            </a:r>
            <a:r>
              <a:rPr lang="es-ES" sz="2400" dirty="0" err="1" smtClean="0"/>
              <a:t>etc</a:t>
            </a:r>
            <a:r>
              <a:rPr lang="es-ES" sz="2400" dirty="0" smtClean="0"/>
              <a:t>…) no son la aplicación sistemática de modelos predeterminados o técnicas estandarizas. </a:t>
            </a:r>
          </a:p>
          <a:p>
            <a:pPr algn="just">
              <a:buNone/>
            </a:pPr>
            <a:endParaRPr lang="es-ES" sz="2400" dirty="0" smtClean="0"/>
          </a:p>
          <a:p>
            <a:pPr algn="just">
              <a:buNone/>
            </a:pPr>
            <a:r>
              <a:rPr lang="es-ES" sz="2400" dirty="0" smtClean="0"/>
              <a:t>Estas situaciones requieren el uso ingenioso de las destrezas del “práctico”, destrezas tales como el </a:t>
            </a:r>
            <a:r>
              <a:rPr lang="es-ES" sz="2400" b="1" dirty="0" smtClean="0"/>
              <a:t>descubrimiento del problema y su formulación; y el diseño, invención y adaptación flexible de intervenciones </a:t>
            </a:r>
            <a:r>
              <a:rPr lang="es-ES" sz="2400" dirty="0" smtClean="0"/>
              <a:t>(</a:t>
            </a:r>
            <a:r>
              <a:rPr lang="es-ES" sz="2400" dirty="0" err="1" smtClean="0"/>
              <a:t>Yinger</a:t>
            </a:r>
            <a:r>
              <a:rPr lang="es-ES" sz="2400" dirty="0" smtClean="0"/>
              <a:t>, 1986, p. 115)</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ES"/>
          </a:p>
        </p:txBody>
      </p:sp>
      <p:sp>
        <p:nvSpPr>
          <p:cNvPr id="3" name="2 Subtítulo"/>
          <p:cNvSpPr>
            <a:spLocks noGrp="1"/>
          </p:cNvSpPr>
          <p:nvPr>
            <p:ph type="subTitle" idx="1"/>
          </p:nvPr>
        </p:nvSpPr>
        <p:spPr/>
        <p:txBody>
          <a:bodyPr/>
          <a:lstStyle/>
          <a:p>
            <a:endParaRPr lang="es-ES"/>
          </a:p>
        </p:txBody>
      </p:sp>
      <p:pic>
        <p:nvPicPr>
          <p:cNvPr id="4" name="Picture 2" descr="C:\Users\javier e Inés\Desktop\631_example.jpg"/>
          <p:cNvPicPr>
            <a:picLocks noChangeAspect="1" noChangeArrowheads="1"/>
          </p:cNvPicPr>
          <p:nvPr/>
        </p:nvPicPr>
        <p:blipFill>
          <a:blip r:embed="rId2"/>
          <a:srcRect/>
          <a:stretch>
            <a:fillRect/>
          </a:stretch>
        </p:blipFill>
        <p:spPr bwMode="auto">
          <a:xfrm>
            <a:off x="0" y="-57174"/>
            <a:ext cx="9144000" cy="6915174"/>
          </a:xfrm>
          <a:prstGeom prst="rect">
            <a:avLst/>
          </a:prstGeom>
          <a:noFill/>
        </p:spPr>
      </p:pic>
      <p:sp>
        <p:nvSpPr>
          <p:cNvPr id="7" name="6 CuadroTexto"/>
          <p:cNvSpPr txBox="1"/>
          <p:nvPr/>
        </p:nvSpPr>
        <p:spPr>
          <a:xfrm>
            <a:off x="0" y="571480"/>
            <a:ext cx="9144000" cy="584775"/>
          </a:xfrm>
          <a:prstGeom prst="rect">
            <a:avLst/>
          </a:prstGeom>
          <a:noFill/>
        </p:spPr>
        <p:txBody>
          <a:bodyPr wrap="square" rtlCol="0">
            <a:spAutoFit/>
          </a:bodyPr>
          <a:lstStyle/>
          <a:p>
            <a:pPr algn="ctr"/>
            <a:endParaRPr lang="es-ES" sz="3200" dirty="0">
              <a:latin typeface="Times New Roman" pitchFamily="18" charset="0"/>
              <a:cs typeface="Times New Roman" pitchFamily="18" charset="0"/>
            </a:endParaRPr>
          </a:p>
        </p:txBody>
      </p:sp>
      <p:sp>
        <p:nvSpPr>
          <p:cNvPr id="8" name="7 Rectángulo"/>
          <p:cNvSpPr/>
          <p:nvPr/>
        </p:nvSpPr>
        <p:spPr>
          <a:xfrm>
            <a:off x="928662" y="1571612"/>
            <a:ext cx="7215238" cy="1200329"/>
          </a:xfrm>
          <a:prstGeom prst="rect">
            <a:avLst/>
          </a:prstGeom>
        </p:spPr>
        <p:txBody>
          <a:bodyPr wrap="square">
            <a:spAutoFit/>
          </a:bodyPr>
          <a:lstStyle/>
          <a:p>
            <a:pPr marL="342891" indent="-342891"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a:p>
            <a:pPr marL="342891" indent="-342891" defTabSz="457189">
              <a:buClr>
                <a:schemeClr val="bg2">
                  <a:lumMod val="40000"/>
                  <a:lumOff val="60000"/>
                </a:schemeClr>
              </a:buClr>
              <a:buFont typeface="Wingdings 3" charset="2"/>
              <a:buChar char=""/>
              <a:defRPr/>
            </a:pPr>
            <a:endParaRPr lang="es-ES" sz="2400" dirty="0" smtClean="0">
              <a:latin typeface="Times New Roman" panose="02020603050405020304" pitchFamily="18" charset="0"/>
              <a:cs typeface="Times New Roman" panose="02020603050405020304" pitchFamily="18" charset="0"/>
            </a:endParaRPr>
          </a:p>
          <a:p>
            <a:pPr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p:txBody>
      </p:sp>
      <p:sp>
        <p:nvSpPr>
          <p:cNvPr id="11" name="10 Rectángulo"/>
          <p:cNvSpPr/>
          <p:nvPr/>
        </p:nvSpPr>
        <p:spPr>
          <a:xfrm>
            <a:off x="0" y="857232"/>
            <a:ext cx="9144000" cy="5334417"/>
          </a:xfrm>
          <a:prstGeom prst="rect">
            <a:avLst/>
          </a:prstGeom>
        </p:spPr>
        <p:txBody>
          <a:bodyPr wrap="square">
            <a:spAutoFit/>
          </a:bodyPr>
          <a:lstStyle/>
          <a:p>
            <a:pPr algn="just"/>
            <a:r>
              <a:rPr lang="es-ES" sz="2400" dirty="0" smtClean="0"/>
              <a:t>Ayuda a reflexionar sobre la educación en general y en concreto sobre la práctica educativa. </a:t>
            </a:r>
          </a:p>
          <a:p>
            <a:pPr algn="just">
              <a:buNone/>
            </a:pPr>
            <a:r>
              <a:rPr lang="es-ES" dirty="0" smtClean="0"/>
              <a:t>		EL DOCENTE ANTE EL DILEMA</a:t>
            </a:r>
          </a:p>
          <a:p>
            <a:pPr algn="just">
              <a:buNone/>
            </a:pPr>
            <a:endParaRPr lang="es-ES" dirty="0" smtClean="0"/>
          </a:p>
          <a:p>
            <a:pPr algn="just">
              <a:buNone/>
            </a:pPr>
            <a:endParaRPr lang="es-ES" dirty="0" smtClean="0"/>
          </a:p>
          <a:p>
            <a:pPr algn="just">
              <a:buNone/>
            </a:pPr>
            <a:endParaRPr lang="es-ES" dirty="0" smtClean="0"/>
          </a:p>
          <a:p>
            <a:pPr algn="just">
              <a:buNone/>
            </a:pPr>
            <a:endParaRPr lang="es-ES" dirty="0" smtClean="0"/>
          </a:p>
          <a:p>
            <a:pPr algn="just">
              <a:buNone/>
            </a:pPr>
            <a:endParaRPr lang="es-ES" dirty="0" smtClean="0"/>
          </a:p>
          <a:p>
            <a:pPr algn="just">
              <a:buNone/>
            </a:pPr>
            <a:endParaRPr lang="es-ES" dirty="0" smtClean="0"/>
          </a:p>
          <a:p>
            <a:pPr algn="just">
              <a:buNone/>
            </a:pPr>
            <a:endParaRPr lang="es-ES" dirty="0" smtClean="0"/>
          </a:p>
          <a:p>
            <a:pPr algn="just">
              <a:buNone/>
            </a:pPr>
            <a:endParaRPr lang="es-ES" dirty="0" smtClean="0"/>
          </a:p>
          <a:p>
            <a:pPr algn="just">
              <a:buNone/>
            </a:pPr>
            <a:endParaRPr lang="es-ES" dirty="0" smtClean="0"/>
          </a:p>
          <a:p>
            <a:pPr algn="just">
              <a:buNone/>
            </a:pPr>
            <a:endParaRPr lang="es-ES" dirty="0" smtClean="0"/>
          </a:p>
          <a:p>
            <a:pPr algn="just">
              <a:buNone/>
            </a:pPr>
            <a:endParaRPr lang="es-ES" dirty="0" smtClean="0"/>
          </a:p>
          <a:p>
            <a:pPr algn="just">
              <a:buNone/>
            </a:pPr>
            <a:endParaRPr lang="es-ES" dirty="0" smtClean="0"/>
          </a:p>
          <a:p>
            <a:pPr algn="just">
              <a:buNone/>
            </a:pPr>
            <a:r>
              <a:rPr lang="es-ES" dirty="0" smtClean="0"/>
              <a:t>Analizando ambas dimensiones, por lo general, </a:t>
            </a:r>
            <a:r>
              <a:rPr lang="es-ES" u="sng" dirty="0" smtClean="0"/>
              <a:t>al docente le preocupa más el dilema en sí que los mecanismos que debe utilizar para resolverlo</a:t>
            </a:r>
          </a:p>
          <a:p>
            <a:pPr>
              <a:buNone/>
            </a:pPr>
            <a:endParaRPr lang="es-ES" dirty="0"/>
          </a:p>
        </p:txBody>
      </p:sp>
      <p:graphicFrame>
        <p:nvGraphicFramePr>
          <p:cNvPr id="12" name="11 Diagrama"/>
          <p:cNvGraphicFramePr/>
          <p:nvPr/>
        </p:nvGraphicFramePr>
        <p:xfrm>
          <a:off x="1214414" y="2285992"/>
          <a:ext cx="6477024" cy="292895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9 Rectángulo"/>
          <p:cNvSpPr/>
          <p:nvPr/>
        </p:nvSpPr>
        <p:spPr>
          <a:xfrm>
            <a:off x="2285984" y="0"/>
            <a:ext cx="4729056" cy="923330"/>
          </a:xfrm>
          <a:prstGeom prst="rect">
            <a:avLst/>
          </a:prstGeom>
          <a:noFill/>
        </p:spPr>
        <p:txBody>
          <a:bodyPr wrap="square" lIns="91440" tIns="45720" rIns="91440" bIns="45720">
            <a:spAutoFit/>
          </a:bodyPr>
          <a:lstStyle/>
          <a:p>
            <a:pPr algn="just"/>
            <a:r>
              <a:rPr lang="es-ES"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EL DILEMA</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ES"/>
          </a:p>
        </p:txBody>
      </p:sp>
      <p:sp>
        <p:nvSpPr>
          <p:cNvPr id="3" name="2 Subtítulo"/>
          <p:cNvSpPr>
            <a:spLocks noGrp="1"/>
          </p:cNvSpPr>
          <p:nvPr>
            <p:ph type="subTitle" idx="1"/>
          </p:nvPr>
        </p:nvSpPr>
        <p:spPr/>
        <p:txBody>
          <a:bodyPr/>
          <a:lstStyle/>
          <a:p>
            <a:endParaRPr lang="es-ES"/>
          </a:p>
        </p:txBody>
      </p:sp>
      <p:pic>
        <p:nvPicPr>
          <p:cNvPr id="4" name="Picture 2" descr="C:\Users\javier e Inés\Desktop\631_example.jpg"/>
          <p:cNvPicPr>
            <a:picLocks noChangeAspect="1" noChangeArrowheads="1"/>
          </p:cNvPicPr>
          <p:nvPr/>
        </p:nvPicPr>
        <p:blipFill>
          <a:blip r:embed="rId2"/>
          <a:srcRect/>
          <a:stretch>
            <a:fillRect/>
          </a:stretch>
        </p:blipFill>
        <p:spPr bwMode="auto">
          <a:xfrm>
            <a:off x="0" y="-57174"/>
            <a:ext cx="9144000" cy="6915174"/>
          </a:xfrm>
          <a:prstGeom prst="rect">
            <a:avLst/>
          </a:prstGeom>
          <a:noFill/>
        </p:spPr>
      </p:pic>
      <p:sp>
        <p:nvSpPr>
          <p:cNvPr id="7" name="6 CuadroTexto"/>
          <p:cNvSpPr txBox="1"/>
          <p:nvPr/>
        </p:nvSpPr>
        <p:spPr>
          <a:xfrm>
            <a:off x="0" y="571480"/>
            <a:ext cx="9144000" cy="584775"/>
          </a:xfrm>
          <a:prstGeom prst="rect">
            <a:avLst/>
          </a:prstGeom>
          <a:noFill/>
        </p:spPr>
        <p:txBody>
          <a:bodyPr wrap="square" rtlCol="0">
            <a:spAutoFit/>
          </a:bodyPr>
          <a:lstStyle/>
          <a:p>
            <a:pPr algn="ctr"/>
            <a:endParaRPr lang="es-ES" sz="3200" dirty="0">
              <a:latin typeface="Times New Roman" pitchFamily="18" charset="0"/>
              <a:cs typeface="Times New Roman" pitchFamily="18" charset="0"/>
            </a:endParaRPr>
          </a:p>
        </p:txBody>
      </p:sp>
      <p:sp>
        <p:nvSpPr>
          <p:cNvPr id="8" name="7 Rectángulo"/>
          <p:cNvSpPr/>
          <p:nvPr/>
        </p:nvSpPr>
        <p:spPr>
          <a:xfrm>
            <a:off x="928662" y="1571612"/>
            <a:ext cx="7215238" cy="1200329"/>
          </a:xfrm>
          <a:prstGeom prst="rect">
            <a:avLst/>
          </a:prstGeom>
        </p:spPr>
        <p:txBody>
          <a:bodyPr wrap="square">
            <a:spAutoFit/>
          </a:bodyPr>
          <a:lstStyle/>
          <a:p>
            <a:pPr marL="342891" indent="-342891"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a:p>
            <a:pPr marL="342891" indent="-342891" defTabSz="457189">
              <a:buClr>
                <a:schemeClr val="bg2">
                  <a:lumMod val="40000"/>
                  <a:lumOff val="60000"/>
                </a:schemeClr>
              </a:buClr>
              <a:buFont typeface="Wingdings 3" charset="2"/>
              <a:buChar char=""/>
              <a:defRPr/>
            </a:pPr>
            <a:endParaRPr lang="es-ES" sz="2400" dirty="0" smtClean="0">
              <a:latin typeface="Times New Roman" panose="02020603050405020304" pitchFamily="18" charset="0"/>
              <a:cs typeface="Times New Roman" panose="02020603050405020304" pitchFamily="18" charset="0"/>
            </a:endParaRPr>
          </a:p>
          <a:p>
            <a:pPr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p:txBody>
      </p:sp>
      <p:sp>
        <p:nvSpPr>
          <p:cNvPr id="11" name="10 Rectángulo"/>
          <p:cNvSpPr/>
          <p:nvPr/>
        </p:nvSpPr>
        <p:spPr>
          <a:xfrm>
            <a:off x="0" y="357166"/>
            <a:ext cx="9144000" cy="5170646"/>
          </a:xfrm>
          <a:prstGeom prst="rect">
            <a:avLst/>
          </a:prstGeom>
        </p:spPr>
        <p:txBody>
          <a:bodyPr wrap="square">
            <a:spAutoFit/>
          </a:bodyPr>
          <a:lstStyle/>
          <a:p>
            <a:pPr algn="just"/>
            <a:r>
              <a:rPr lang="es-ES" sz="2400" u="sng" dirty="0" smtClean="0"/>
              <a:t>Evaluación y reajuste de procesos didácticos</a:t>
            </a:r>
          </a:p>
          <a:p>
            <a:pPr algn="just"/>
            <a:endParaRPr lang="es-ES" sz="2400" u="sng" dirty="0" smtClean="0"/>
          </a:p>
          <a:p>
            <a:pPr algn="just">
              <a:buNone/>
            </a:pPr>
            <a:r>
              <a:rPr lang="es-ES" sz="2400" dirty="0" smtClean="0"/>
              <a:t>	Los diarios de clase, cuando son elaborados por alumnos, sirven de herramienta de evaluación para los docentes.</a:t>
            </a:r>
          </a:p>
          <a:p>
            <a:pPr algn="just">
              <a:buNone/>
            </a:pPr>
            <a:r>
              <a:rPr lang="es-ES" sz="2400" dirty="0" smtClean="0"/>
              <a:t>Los docentes pueden reajustar sus contenidos y la manera de impartirlos tras el análisis de diarios de alumnos que muestren los contenidos adquiridos y los problemas tenidos para adquirirlos (en el caso que los hubiera)</a:t>
            </a:r>
          </a:p>
          <a:p>
            <a:pPr algn="just">
              <a:buNone/>
            </a:pPr>
            <a:endParaRPr lang="es-ES" sz="2400" dirty="0" smtClean="0"/>
          </a:p>
          <a:p>
            <a:pPr algn="just"/>
            <a:r>
              <a:rPr lang="es-ES" sz="2400" u="sng" dirty="0" smtClean="0"/>
              <a:t>Desarrollo profesional permanente</a:t>
            </a:r>
          </a:p>
          <a:p>
            <a:pPr algn="just">
              <a:buNone/>
            </a:pPr>
            <a:r>
              <a:rPr lang="es-ES" sz="2400" dirty="0" smtClean="0"/>
              <a:t>El diario ayuda a revisar y a ajustar la práctica docente, utilizando la reflexión, evaluación o el aprendizaje como competencias profesionales necesarias para el desarrollo profesional.</a:t>
            </a:r>
          </a:p>
          <a:p>
            <a:pPr algn="just">
              <a:buNone/>
            </a:pPr>
            <a:endParaRPr lang="es-ES"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ES"/>
          </a:p>
        </p:txBody>
      </p:sp>
      <p:sp>
        <p:nvSpPr>
          <p:cNvPr id="3" name="2 Subtítulo"/>
          <p:cNvSpPr>
            <a:spLocks noGrp="1"/>
          </p:cNvSpPr>
          <p:nvPr>
            <p:ph type="subTitle" idx="1"/>
          </p:nvPr>
        </p:nvSpPr>
        <p:spPr/>
        <p:txBody>
          <a:bodyPr/>
          <a:lstStyle/>
          <a:p>
            <a:endParaRPr lang="es-ES"/>
          </a:p>
        </p:txBody>
      </p:sp>
      <p:pic>
        <p:nvPicPr>
          <p:cNvPr id="4" name="Picture 2" descr="C:\Users\javier e Inés\Desktop\631_example.jpg"/>
          <p:cNvPicPr>
            <a:picLocks noChangeAspect="1" noChangeArrowheads="1"/>
          </p:cNvPicPr>
          <p:nvPr/>
        </p:nvPicPr>
        <p:blipFill>
          <a:blip r:embed="rId2"/>
          <a:srcRect/>
          <a:stretch>
            <a:fillRect/>
          </a:stretch>
        </p:blipFill>
        <p:spPr bwMode="auto">
          <a:xfrm>
            <a:off x="0" y="-57174"/>
            <a:ext cx="9144000" cy="6915174"/>
          </a:xfrm>
          <a:prstGeom prst="rect">
            <a:avLst/>
          </a:prstGeom>
          <a:noFill/>
        </p:spPr>
      </p:pic>
      <p:sp>
        <p:nvSpPr>
          <p:cNvPr id="7" name="6 CuadroTexto"/>
          <p:cNvSpPr txBox="1"/>
          <p:nvPr/>
        </p:nvSpPr>
        <p:spPr>
          <a:xfrm>
            <a:off x="0" y="571480"/>
            <a:ext cx="9144000" cy="584775"/>
          </a:xfrm>
          <a:prstGeom prst="rect">
            <a:avLst/>
          </a:prstGeom>
          <a:noFill/>
        </p:spPr>
        <p:txBody>
          <a:bodyPr wrap="square" rtlCol="0">
            <a:spAutoFit/>
          </a:bodyPr>
          <a:lstStyle/>
          <a:p>
            <a:pPr algn="ctr"/>
            <a:endParaRPr lang="es-ES" sz="3200" dirty="0">
              <a:latin typeface="Times New Roman" pitchFamily="18" charset="0"/>
              <a:cs typeface="Times New Roman" pitchFamily="18" charset="0"/>
            </a:endParaRPr>
          </a:p>
        </p:txBody>
      </p:sp>
      <p:sp>
        <p:nvSpPr>
          <p:cNvPr id="8" name="7 Rectángulo"/>
          <p:cNvSpPr/>
          <p:nvPr/>
        </p:nvSpPr>
        <p:spPr>
          <a:xfrm>
            <a:off x="928662" y="1571612"/>
            <a:ext cx="7215238" cy="1200329"/>
          </a:xfrm>
          <a:prstGeom prst="rect">
            <a:avLst/>
          </a:prstGeom>
        </p:spPr>
        <p:txBody>
          <a:bodyPr wrap="square">
            <a:spAutoFit/>
          </a:bodyPr>
          <a:lstStyle/>
          <a:p>
            <a:pPr marL="342891" indent="-342891"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a:p>
            <a:pPr marL="342891" indent="-342891" defTabSz="457189">
              <a:buClr>
                <a:schemeClr val="bg2">
                  <a:lumMod val="40000"/>
                  <a:lumOff val="60000"/>
                </a:schemeClr>
              </a:buClr>
              <a:buFont typeface="Wingdings 3" charset="2"/>
              <a:buChar char=""/>
              <a:defRPr/>
            </a:pPr>
            <a:endParaRPr lang="es-ES" sz="2400" dirty="0" smtClean="0">
              <a:latin typeface="Times New Roman" panose="02020603050405020304" pitchFamily="18" charset="0"/>
              <a:cs typeface="Times New Roman" panose="02020603050405020304" pitchFamily="18" charset="0"/>
            </a:endParaRPr>
          </a:p>
          <a:p>
            <a:pPr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p:txBody>
      </p:sp>
      <p:sp>
        <p:nvSpPr>
          <p:cNvPr id="11" name="10 Rectángulo"/>
          <p:cNvSpPr/>
          <p:nvPr/>
        </p:nvSpPr>
        <p:spPr>
          <a:xfrm>
            <a:off x="0" y="357166"/>
            <a:ext cx="9144000" cy="4955203"/>
          </a:xfrm>
          <a:prstGeom prst="rect">
            <a:avLst/>
          </a:prstGeom>
        </p:spPr>
        <p:txBody>
          <a:bodyPr wrap="square">
            <a:spAutoFit/>
          </a:bodyPr>
          <a:lstStyle/>
          <a:p>
            <a:pPr algn="just">
              <a:buNone/>
            </a:pPr>
            <a:endParaRPr lang="es-ES" dirty="0" smtClean="0"/>
          </a:p>
          <a:p>
            <a:pPr algn="just">
              <a:buNone/>
            </a:pPr>
            <a:r>
              <a:rPr lang="es-ES" sz="2800" dirty="0" smtClean="0"/>
              <a:t>Etapas del proceso de aprendizaje docente a través de los diarios de clase: (</a:t>
            </a:r>
            <a:r>
              <a:rPr lang="es-ES" sz="2800" dirty="0" err="1" smtClean="0"/>
              <a:t>Zabalza</a:t>
            </a:r>
            <a:r>
              <a:rPr lang="es-ES" sz="2800" dirty="0" smtClean="0"/>
              <a:t>, 2004)</a:t>
            </a:r>
          </a:p>
          <a:p>
            <a:pPr algn="just">
              <a:buNone/>
            </a:pPr>
            <a:endParaRPr lang="es-ES" sz="2800" dirty="0" smtClean="0"/>
          </a:p>
          <a:p>
            <a:pPr marL="457200" indent="-457200" algn="just">
              <a:buAutoNum type="arabicPeriod"/>
            </a:pPr>
            <a:r>
              <a:rPr lang="es-ES" sz="2800" dirty="0" smtClean="0"/>
              <a:t>El docente se hace más </a:t>
            </a:r>
            <a:r>
              <a:rPr lang="es-ES" sz="2800" b="1" dirty="0" smtClean="0"/>
              <a:t>consciente </a:t>
            </a:r>
            <a:r>
              <a:rPr lang="es-ES" sz="2800" dirty="0" smtClean="0"/>
              <a:t>de su </a:t>
            </a:r>
            <a:r>
              <a:rPr lang="es-ES" sz="2800" b="1" dirty="0" smtClean="0"/>
              <a:t>práctica docente</a:t>
            </a:r>
          </a:p>
          <a:p>
            <a:pPr marL="457200" indent="-457200" algn="just">
              <a:buAutoNum type="arabicPeriod"/>
            </a:pPr>
            <a:r>
              <a:rPr lang="es-ES" sz="2800" dirty="0" smtClean="0"/>
              <a:t>El docente </a:t>
            </a:r>
            <a:r>
              <a:rPr lang="es-ES" sz="2800" b="1" dirty="0" smtClean="0"/>
              <a:t>reflexiona</a:t>
            </a:r>
            <a:r>
              <a:rPr lang="es-ES" sz="2800" dirty="0" smtClean="0"/>
              <a:t> sobre su propia práctica en profundidad y comprende la  misma</a:t>
            </a:r>
          </a:p>
          <a:p>
            <a:pPr marL="457200" indent="-457200" algn="just">
              <a:buAutoNum type="arabicPeriod"/>
            </a:pPr>
            <a:r>
              <a:rPr lang="es-ES" sz="2800" dirty="0" smtClean="0"/>
              <a:t>El docente mantiene </a:t>
            </a:r>
            <a:r>
              <a:rPr lang="es-ES" sz="2800" b="1" dirty="0" smtClean="0"/>
              <a:t>actitud abierta y flexible </a:t>
            </a:r>
            <a:r>
              <a:rPr lang="es-ES" sz="2800" dirty="0" smtClean="0"/>
              <a:t>ante </a:t>
            </a:r>
            <a:r>
              <a:rPr lang="es-ES" sz="2800" b="1" dirty="0" smtClean="0"/>
              <a:t>nuevas decisiones </a:t>
            </a:r>
            <a:r>
              <a:rPr lang="es-ES" sz="2800" dirty="0" smtClean="0"/>
              <a:t>que mejoren su</a:t>
            </a:r>
            <a:r>
              <a:rPr lang="es-ES" sz="2800" b="1" dirty="0" smtClean="0"/>
              <a:t> práctica </a:t>
            </a:r>
            <a:r>
              <a:rPr lang="es-ES" sz="2800" dirty="0" smtClean="0"/>
              <a:t>educativa</a:t>
            </a:r>
          </a:p>
          <a:p>
            <a:pPr marL="457200" indent="-457200" algn="just">
              <a:buAutoNum type="arabicPeriod"/>
            </a:pPr>
            <a:r>
              <a:rPr lang="es-ES" sz="2800" dirty="0" smtClean="0"/>
              <a:t>El docente </a:t>
            </a:r>
            <a:r>
              <a:rPr lang="es-ES" sz="2800" b="1" dirty="0" smtClean="0"/>
              <a:t>reinicia</a:t>
            </a:r>
            <a:r>
              <a:rPr lang="es-ES" sz="2800" dirty="0" smtClean="0"/>
              <a:t> un nuevo ciclo o etapa de actuación personal</a:t>
            </a:r>
          </a:p>
          <a:p>
            <a:pPr algn="just">
              <a:buNone/>
            </a:pPr>
            <a:endParaRPr lang="es-ES"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ES"/>
          </a:p>
        </p:txBody>
      </p:sp>
      <p:sp>
        <p:nvSpPr>
          <p:cNvPr id="3" name="2 Subtítulo"/>
          <p:cNvSpPr>
            <a:spLocks noGrp="1"/>
          </p:cNvSpPr>
          <p:nvPr>
            <p:ph type="subTitle" idx="1"/>
          </p:nvPr>
        </p:nvSpPr>
        <p:spPr/>
        <p:txBody>
          <a:bodyPr/>
          <a:lstStyle/>
          <a:p>
            <a:endParaRPr lang="es-ES"/>
          </a:p>
        </p:txBody>
      </p:sp>
      <p:pic>
        <p:nvPicPr>
          <p:cNvPr id="4" name="Picture 2" descr="C:\Users\javier e Inés\Desktop\631_example.jpg"/>
          <p:cNvPicPr>
            <a:picLocks noChangeAspect="1" noChangeArrowheads="1"/>
          </p:cNvPicPr>
          <p:nvPr/>
        </p:nvPicPr>
        <p:blipFill>
          <a:blip r:embed="rId2"/>
          <a:srcRect/>
          <a:stretch>
            <a:fillRect/>
          </a:stretch>
        </p:blipFill>
        <p:spPr bwMode="auto">
          <a:xfrm>
            <a:off x="0" y="-57174"/>
            <a:ext cx="9144000" cy="6915174"/>
          </a:xfrm>
          <a:prstGeom prst="rect">
            <a:avLst/>
          </a:prstGeom>
          <a:noFill/>
        </p:spPr>
      </p:pic>
      <p:sp>
        <p:nvSpPr>
          <p:cNvPr id="7" name="6 CuadroTexto"/>
          <p:cNvSpPr txBox="1"/>
          <p:nvPr/>
        </p:nvSpPr>
        <p:spPr>
          <a:xfrm>
            <a:off x="0" y="571480"/>
            <a:ext cx="9144000" cy="584775"/>
          </a:xfrm>
          <a:prstGeom prst="rect">
            <a:avLst/>
          </a:prstGeom>
          <a:noFill/>
        </p:spPr>
        <p:txBody>
          <a:bodyPr wrap="square" rtlCol="0">
            <a:spAutoFit/>
          </a:bodyPr>
          <a:lstStyle/>
          <a:p>
            <a:pPr algn="ctr"/>
            <a:endParaRPr lang="es-ES" sz="3200" dirty="0">
              <a:latin typeface="Times New Roman" pitchFamily="18" charset="0"/>
              <a:cs typeface="Times New Roman" pitchFamily="18" charset="0"/>
            </a:endParaRPr>
          </a:p>
        </p:txBody>
      </p:sp>
      <p:sp>
        <p:nvSpPr>
          <p:cNvPr id="8" name="7 Rectángulo"/>
          <p:cNvSpPr/>
          <p:nvPr/>
        </p:nvSpPr>
        <p:spPr>
          <a:xfrm>
            <a:off x="928662" y="1571612"/>
            <a:ext cx="7215238" cy="1200329"/>
          </a:xfrm>
          <a:prstGeom prst="rect">
            <a:avLst/>
          </a:prstGeom>
        </p:spPr>
        <p:txBody>
          <a:bodyPr wrap="square">
            <a:spAutoFit/>
          </a:bodyPr>
          <a:lstStyle/>
          <a:p>
            <a:pPr marL="342891" indent="-342891"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a:p>
            <a:pPr marL="342891" indent="-342891" defTabSz="457189">
              <a:buClr>
                <a:schemeClr val="bg2">
                  <a:lumMod val="40000"/>
                  <a:lumOff val="60000"/>
                </a:schemeClr>
              </a:buClr>
              <a:buFont typeface="Wingdings 3" charset="2"/>
              <a:buChar char=""/>
              <a:defRPr/>
            </a:pPr>
            <a:endParaRPr lang="es-ES" sz="2400" dirty="0" smtClean="0">
              <a:latin typeface="Times New Roman" panose="02020603050405020304" pitchFamily="18" charset="0"/>
              <a:cs typeface="Times New Roman" panose="02020603050405020304" pitchFamily="18" charset="0"/>
            </a:endParaRPr>
          </a:p>
          <a:p>
            <a:pPr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p:txBody>
      </p:sp>
      <p:sp>
        <p:nvSpPr>
          <p:cNvPr id="11" name="10 Rectángulo"/>
          <p:cNvSpPr/>
          <p:nvPr/>
        </p:nvSpPr>
        <p:spPr>
          <a:xfrm>
            <a:off x="714348" y="428604"/>
            <a:ext cx="7929618" cy="523220"/>
          </a:xfrm>
          <a:prstGeom prst="rect">
            <a:avLst/>
          </a:prstGeom>
        </p:spPr>
        <p:txBody>
          <a:bodyPr wrap="square">
            <a:spAutoFit/>
          </a:bodyPr>
          <a:lstStyle/>
          <a:p>
            <a:pPr algn="just"/>
            <a:r>
              <a:rPr lang="es-ES_tradnl" sz="2800" dirty="0" smtClean="0">
                <a:solidFill>
                  <a:schemeClr val="bg1">
                    <a:lumMod val="50000"/>
                  </a:schemeClr>
                </a:solidFill>
                <a:cs typeface="Arial" charset="0"/>
              </a:rPr>
              <a:t>LA REFLEXIÓN EDUCATIVA Y EL DOCENTE REFLEXIVO</a:t>
            </a:r>
          </a:p>
        </p:txBody>
      </p:sp>
      <p:sp>
        <p:nvSpPr>
          <p:cNvPr id="13" name="12 Rectángulo"/>
          <p:cNvSpPr/>
          <p:nvPr/>
        </p:nvSpPr>
        <p:spPr>
          <a:xfrm>
            <a:off x="642910" y="1714488"/>
            <a:ext cx="8001056" cy="3939540"/>
          </a:xfrm>
          <a:prstGeom prst="rect">
            <a:avLst/>
          </a:prstGeom>
        </p:spPr>
        <p:txBody>
          <a:bodyPr wrap="square">
            <a:spAutoFit/>
          </a:bodyPr>
          <a:lstStyle/>
          <a:p>
            <a:pPr>
              <a:buNone/>
            </a:pPr>
            <a:r>
              <a:rPr lang="es-ES" sz="3600" dirty="0" smtClean="0"/>
              <a:t>	 La reflexión educativa</a:t>
            </a:r>
          </a:p>
          <a:p>
            <a:pPr>
              <a:buNone/>
            </a:pPr>
            <a:endParaRPr lang="es-ES" sz="3600" dirty="0" smtClean="0"/>
          </a:p>
          <a:p>
            <a:pPr>
              <a:buNone/>
            </a:pPr>
            <a:r>
              <a:rPr lang="es-ES" sz="3200" b="1" dirty="0" smtClean="0"/>
              <a:t>*Concepto de reflexión docente</a:t>
            </a:r>
          </a:p>
          <a:p>
            <a:pPr algn="just">
              <a:buNone/>
            </a:pPr>
            <a:r>
              <a:rPr lang="es-ES" sz="3200" dirty="0" smtClean="0"/>
              <a:t>Según </a:t>
            </a:r>
            <a:r>
              <a:rPr lang="es-ES" sz="3200" dirty="0" err="1" smtClean="0"/>
              <a:t>Zeichner</a:t>
            </a:r>
            <a:r>
              <a:rPr lang="es-ES" sz="3200" dirty="0" smtClean="0"/>
              <a:t> (1893) la reflexión dentro del ámbito educativo sirve como medida y herramienta estratégica para desarrollarse no sólo como profesional sino como persona.</a:t>
            </a:r>
          </a:p>
          <a:p>
            <a:pPr>
              <a:buNone/>
            </a:pPr>
            <a:endParaRPr lang="es-ES"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ES"/>
          </a:p>
        </p:txBody>
      </p:sp>
      <p:sp>
        <p:nvSpPr>
          <p:cNvPr id="3" name="2 Subtítulo"/>
          <p:cNvSpPr>
            <a:spLocks noGrp="1"/>
          </p:cNvSpPr>
          <p:nvPr>
            <p:ph type="subTitle" idx="1"/>
          </p:nvPr>
        </p:nvSpPr>
        <p:spPr/>
        <p:txBody>
          <a:bodyPr/>
          <a:lstStyle/>
          <a:p>
            <a:endParaRPr lang="es-ES"/>
          </a:p>
        </p:txBody>
      </p:sp>
      <p:pic>
        <p:nvPicPr>
          <p:cNvPr id="4" name="Picture 2" descr="C:\Users\javier e Inés\Desktop\631_example.jpg"/>
          <p:cNvPicPr>
            <a:picLocks noChangeAspect="1" noChangeArrowheads="1"/>
          </p:cNvPicPr>
          <p:nvPr/>
        </p:nvPicPr>
        <p:blipFill>
          <a:blip r:embed="rId2"/>
          <a:srcRect/>
          <a:stretch>
            <a:fillRect/>
          </a:stretch>
        </p:blipFill>
        <p:spPr bwMode="auto">
          <a:xfrm>
            <a:off x="0" y="-57174"/>
            <a:ext cx="9144000" cy="6915174"/>
          </a:xfrm>
          <a:prstGeom prst="rect">
            <a:avLst/>
          </a:prstGeom>
          <a:noFill/>
        </p:spPr>
      </p:pic>
      <p:sp>
        <p:nvSpPr>
          <p:cNvPr id="7" name="6 CuadroTexto"/>
          <p:cNvSpPr txBox="1"/>
          <p:nvPr/>
        </p:nvSpPr>
        <p:spPr>
          <a:xfrm>
            <a:off x="0" y="571480"/>
            <a:ext cx="9144000" cy="584775"/>
          </a:xfrm>
          <a:prstGeom prst="rect">
            <a:avLst/>
          </a:prstGeom>
          <a:noFill/>
        </p:spPr>
        <p:txBody>
          <a:bodyPr wrap="square" rtlCol="0">
            <a:spAutoFit/>
          </a:bodyPr>
          <a:lstStyle/>
          <a:p>
            <a:pPr algn="ctr"/>
            <a:endParaRPr lang="es-ES" sz="3200" dirty="0">
              <a:latin typeface="Times New Roman" pitchFamily="18" charset="0"/>
              <a:cs typeface="Times New Roman" pitchFamily="18" charset="0"/>
            </a:endParaRPr>
          </a:p>
        </p:txBody>
      </p:sp>
      <p:sp>
        <p:nvSpPr>
          <p:cNvPr id="8" name="7 Rectángulo"/>
          <p:cNvSpPr/>
          <p:nvPr/>
        </p:nvSpPr>
        <p:spPr>
          <a:xfrm>
            <a:off x="928662" y="1571612"/>
            <a:ext cx="7215238" cy="1200329"/>
          </a:xfrm>
          <a:prstGeom prst="rect">
            <a:avLst/>
          </a:prstGeom>
        </p:spPr>
        <p:txBody>
          <a:bodyPr wrap="square">
            <a:spAutoFit/>
          </a:bodyPr>
          <a:lstStyle/>
          <a:p>
            <a:pPr marL="342891" indent="-342891"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a:p>
            <a:pPr marL="342891" indent="-342891" defTabSz="457189">
              <a:buClr>
                <a:schemeClr val="bg2">
                  <a:lumMod val="40000"/>
                  <a:lumOff val="60000"/>
                </a:schemeClr>
              </a:buClr>
              <a:buFont typeface="Wingdings 3" charset="2"/>
              <a:buChar char=""/>
              <a:defRPr/>
            </a:pPr>
            <a:endParaRPr lang="es-ES" sz="2400" dirty="0" smtClean="0">
              <a:latin typeface="Times New Roman" panose="02020603050405020304" pitchFamily="18" charset="0"/>
              <a:cs typeface="Times New Roman" panose="02020603050405020304" pitchFamily="18" charset="0"/>
            </a:endParaRPr>
          </a:p>
          <a:p>
            <a:pPr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p:txBody>
      </p:sp>
      <p:sp>
        <p:nvSpPr>
          <p:cNvPr id="11" name="10 Rectángulo"/>
          <p:cNvSpPr/>
          <p:nvPr/>
        </p:nvSpPr>
        <p:spPr>
          <a:xfrm>
            <a:off x="285720" y="1714488"/>
            <a:ext cx="8858280" cy="4154984"/>
          </a:xfrm>
          <a:prstGeom prst="rect">
            <a:avLst/>
          </a:prstGeom>
        </p:spPr>
        <p:txBody>
          <a:bodyPr wrap="square">
            <a:spAutoFit/>
          </a:bodyPr>
          <a:lstStyle/>
          <a:p>
            <a:pPr marL="514350" indent="-514350" algn="just">
              <a:buNone/>
            </a:pPr>
            <a:r>
              <a:rPr lang="es-ES" sz="2400" dirty="0" smtClean="0"/>
              <a:t>Los diarios de clase entendidos como herramienta de investigación cualitativa entendidos como documentos personales que contienen material autobiográfico que sirven para analizar pensamientos y reflexiones docentes.</a:t>
            </a:r>
          </a:p>
          <a:p>
            <a:pPr marL="514350" indent="-514350" algn="just">
              <a:buNone/>
            </a:pPr>
            <a:r>
              <a:rPr lang="es-ES" sz="2400" dirty="0" smtClean="0"/>
              <a:t>Dentro de los </a:t>
            </a:r>
            <a:r>
              <a:rPr lang="es-ES" sz="2400" b="1" dirty="0" smtClean="0"/>
              <a:t>diarios de investigación </a:t>
            </a:r>
            <a:r>
              <a:rPr lang="es-ES" sz="2400" dirty="0" smtClean="0"/>
              <a:t>encontramos:</a:t>
            </a:r>
          </a:p>
          <a:p>
            <a:pPr marL="514350" indent="-514350" algn="just">
              <a:buFont typeface="Arial" charset="0"/>
              <a:buChar char="•"/>
            </a:pPr>
            <a:r>
              <a:rPr lang="es-ES" sz="2400" dirty="0" smtClean="0"/>
              <a:t>Diarios como instrumentos de análisis del pensamiento del docente</a:t>
            </a:r>
          </a:p>
          <a:p>
            <a:pPr marL="514350" indent="-514350" algn="just"/>
            <a:endParaRPr lang="es-ES" sz="2400" dirty="0" smtClean="0"/>
          </a:p>
          <a:p>
            <a:pPr marL="514350" indent="-514350" algn="just">
              <a:buNone/>
            </a:pPr>
            <a:r>
              <a:rPr lang="es-ES" sz="2400" dirty="0" smtClean="0"/>
              <a:t>	-Diario como recurso que requiere escribir: documento escrito</a:t>
            </a:r>
          </a:p>
          <a:p>
            <a:pPr marL="514350" indent="-514350" algn="just">
              <a:buNone/>
            </a:pPr>
            <a:r>
              <a:rPr lang="es-ES" sz="2400" dirty="0" smtClean="0"/>
              <a:t>	-Diario como recurso reflexivo como condición necesaria para la redacción del diario </a:t>
            </a:r>
          </a:p>
        </p:txBody>
      </p:sp>
      <p:sp>
        <p:nvSpPr>
          <p:cNvPr id="10" name="9 Rectángulo"/>
          <p:cNvSpPr/>
          <p:nvPr/>
        </p:nvSpPr>
        <p:spPr>
          <a:xfrm>
            <a:off x="0" y="571480"/>
            <a:ext cx="9144000" cy="1200329"/>
          </a:xfrm>
          <a:prstGeom prst="rect">
            <a:avLst/>
          </a:prstGeom>
          <a:noFill/>
        </p:spPr>
        <p:txBody>
          <a:bodyPr wrap="square" lIns="91440" tIns="45720" rIns="91440" bIns="45720">
            <a:spAutoFit/>
          </a:bodyPr>
          <a:lstStyle/>
          <a:p>
            <a:pPr algn="ctr"/>
            <a:r>
              <a:rPr lang="es-ES" sz="3600" b="1" cap="none" spc="0"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rPr>
              <a:t>El diario como instrumento de investigación y auto-reflexión</a:t>
            </a:r>
            <a:endParaRPr lang="es-ES" sz="3600" b="1" cap="none" spc="0"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ES"/>
          </a:p>
        </p:txBody>
      </p:sp>
      <p:sp>
        <p:nvSpPr>
          <p:cNvPr id="3" name="2 Subtítulo"/>
          <p:cNvSpPr>
            <a:spLocks noGrp="1"/>
          </p:cNvSpPr>
          <p:nvPr>
            <p:ph type="subTitle" idx="1"/>
          </p:nvPr>
        </p:nvSpPr>
        <p:spPr/>
        <p:txBody>
          <a:bodyPr/>
          <a:lstStyle/>
          <a:p>
            <a:endParaRPr lang="es-ES"/>
          </a:p>
        </p:txBody>
      </p:sp>
      <p:pic>
        <p:nvPicPr>
          <p:cNvPr id="4" name="Picture 2" descr="C:\Users\javier e Inés\Desktop\631_example.jpg"/>
          <p:cNvPicPr>
            <a:picLocks noChangeAspect="1" noChangeArrowheads="1"/>
          </p:cNvPicPr>
          <p:nvPr/>
        </p:nvPicPr>
        <p:blipFill>
          <a:blip r:embed="rId2"/>
          <a:srcRect/>
          <a:stretch>
            <a:fillRect/>
          </a:stretch>
        </p:blipFill>
        <p:spPr bwMode="auto">
          <a:xfrm>
            <a:off x="0" y="-57174"/>
            <a:ext cx="9144000" cy="6915174"/>
          </a:xfrm>
          <a:prstGeom prst="rect">
            <a:avLst/>
          </a:prstGeom>
          <a:noFill/>
        </p:spPr>
      </p:pic>
      <p:sp>
        <p:nvSpPr>
          <p:cNvPr id="7" name="6 CuadroTexto"/>
          <p:cNvSpPr txBox="1"/>
          <p:nvPr/>
        </p:nvSpPr>
        <p:spPr>
          <a:xfrm>
            <a:off x="0" y="571480"/>
            <a:ext cx="9144000" cy="584775"/>
          </a:xfrm>
          <a:prstGeom prst="rect">
            <a:avLst/>
          </a:prstGeom>
          <a:noFill/>
        </p:spPr>
        <p:txBody>
          <a:bodyPr wrap="square" rtlCol="0">
            <a:spAutoFit/>
          </a:bodyPr>
          <a:lstStyle/>
          <a:p>
            <a:pPr algn="ctr"/>
            <a:endParaRPr lang="es-ES" sz="3200" dirty="0">
              <a:latin typeface="Times New Roman" pitchFamily="18" charset="0"/>
              <a:cs typeface="Times New Roman" pitchFamily="18" charset="0"/>
            </a:endParaRPr>
          </a:p>
        </p:txBody>
      </p:sp>
      <p:sp>
        <p:nvSpPr>
          <p:cNvPr id="8" name="7 Rectángulo"/>
          <p:cNvSpPr/>
          <p:nvPr/>
        </p:nvSpPr>
        <p:spPr>
          <a:xfrm>
            <a:off x="928662" y="1571612"/>
            <a:ext cx="7215238" cy="1200329"/>
          </a:xfrm>
          <a:prstGeom prst="rect">
            <a:avLst/>
          </a:prstGeom>
        </p:spPr>
        <p:txBody>
          <a:bodyPr wrap="square">
            <a:spAutoFit/>
          </a:bodyPr>
          <a:lstStyle/>
          <a:p>
            <a:pPr marL="342891" indent="-342891"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a:p>
            <a:pPr marL="342891" indent="-342891" defTabSz="457189">
              <a:buClr>
                <a:schemeClr val="bg2">
                  <a:lumMod val="40000"/>
                  <a:lumOff val="60000"/>
                </a:schemeClr>
              </a:buClr>
              <a:buFont typeface="Wingdings 3" charset="2"/>
              <a:buChar char=""/>
              <a:defRPr/>
            </a:pPr>
            <a:endParaRPr lang="es-ES" sz="2400" dirty="0" smtClean="0">
              <a:latin typeface="Times New Roman" panose="02020603050405020304" pitchFamily="18" charset="0"/>
              <a:cs typeface="Times New Roman" panose="02020603050405020304" pitchFamily="18" charset="0"/>
            </a:endParaRPr>
          </a:p>
          <a:p>
            <a:pPr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p:txBody>
      </p:sp>
      <p:sp>
        <p:nvSpPr>
          <p:cNvPr id="11" name="10 Rectángulo"/>
          <p:cNvSpPr/>
          <p:nvPr/>
        </p:nvSpPr>
        <p:spPr>
          <a:xfrm>
            <a:off x="0" y="0"/>
            <a:ext cx="9144000" cy="5539978"/>
          </a:xfrm>
          <a:prstGeom prst="rect">
            <a:avLst/>
          </a:prstGeom>
        </p:spPr>
        <p:txBody>
          <a:bodyPr wrap="square">
            <a:spAutoFit/>
          </a:bodyPr>
          <a:lstStyle/>
          <a:p>
            <a:pPr marL="514350" indent="-514350" algn="just">
              <a:buNone/>
            </a:pPr>
            <a:r>
              <a:rPr lang="es-ES" sz="2400" dirty="0" smtClean="0"/>
              <a:t>			TIPOS DE CUADERNOS DE CLASE</a:t>
            </a:r>
          </a:p>
          <a:p>
            <a:pPr marL="514350" indent="-514350" algn="just">
              <a:buNone/>
            </a:pPr>
            <a:endParaRPr lang="es-ES" dirty="0" smtClean="0"/>
          </a:p>
          <a:p>
            <a:pPr marL="514350" indent="-514350" algn="just">
              <a:buAutoNum type="arabicPeriod"/>
            </a:pPr>
            <a:r>
              <a:rPr lang="es-ES" sz="2400" b="1" dirty="0" smtClean="0"/>
              <a:t>Diario como organizador estructural de la clase</a:t>
            </a:r>
          </a:p>
          <a:p>
            <a:pPr marL="514350" indent="-514350" algn="just"/>
            <a:endParaRPr lang="es-ES" sz="2400" b="1" dirty="0" smtClean="0"/>
          </a:p>
          <a:p>
            <a:pPr marL="514350" indent="-514350" algn="just"/>
            <a:r>
              <a:rPr lang="es-ES" sz="2400" b="1" dirty="0" smtClean="0"/>
              <a:t>2.    Diario como herramienta en la que se describen las tareas.</a:t>
            </a:r>
          </a:p>
          <a:p>
            <a:pPr marL="514350" indent="-514350" algn="just">
              <a:buNone/>
            </a:pPr>
            <a:r>
              <a:rPr lang="es-ES" sz="2400" dirty="0" smtClean="0"/>
              <a:t>	Se caracteriza por estar centrados en las actividades que el profesor realiza en clase con sus alumnos. La reflexión también forma parte del mismo, el porqué se llevan a cabo esas actividades y qué se pretenden con las mismas.</a:t>
            </a:r>
          </a:p>
          <a:p>
            <a:pPr marL="514350" indent="-514350" algn="just">
              <a:buNone/>
            </a:pPr>
            <a:endParaRPr lang="es-ES" sz="2400" dirty="0" smtClean="0"/>
          </a:p>
          <a:p>
            <a:pPr marL="514350" indent="-514350" algn="just">
              <a:buNone/>
            </a:pPr>
            <a:r>
              <a:rPr lang="es-ES" sz="2400" b="1" dirty="0" smtClean="0"/>
              <a:t>3.    Diario como expresión de las características de los alumnos y de los propios profesores </a:t>
            </a:r>
            <a:r>
              <a:rPr lang="es-ES" sz="2400" dirty="0" smtClean="0"/>
              <a:t>(diarios expresivos) se caracterizan en estar centrados en el docente y sus alumnos, poseen un alto componente reflexivo predominando el factor personal al profesional en algunos momentos.</a:t>
            </a:r>
            <a:endParaRPr lang="es-ES" sz="24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ES"/>
          </a:p>
        </p:txBody>
      </p:sp>
      <p:sp>
        <p:nvSpPr>
          <p:cNvPr id="3" name="2 Subtítulo"/>
          <p:cNvSpPr>
            <a:spLocks noGrp="1"/>
          </p:cNvSpPr>
          <p:nvPr>
            <p:ph type="subTitle" idx="1"/>
          </p:nvPr>
        </p:nvSpPr>
        <p:spPr/>
        <p:txBody>
          <a:bodyPr/>
          <a:lstStyle/>
          <a:p>
            <a:endParaRPr lang="es-ES"/>
          </a:p>
        </p:txBody>
      </p:sp>
      <p:pic>
        <p:nvPicPr>
          <p:cNvPr id="4" name="Picture 2" descr="C:\Users\javier e Inés\Desktop\631_example.jpg"/>
          <p:cNvPicPr>
            <a:picLocks noChangeAspect="1" noChangeArrowheads="1"/>
          </p:cNvPicPr>
          <p:nvPr/>
        </p:nvPicPr>
        <p:blipFill>
          <a:blip r:embed="rId2"/>
          <a:srcRect/>
          <a:stretch>
            <a:fillRect/>
          </a:stretch>
        </p:blipFill>
        <p:spPr bwMode="auto">
          <a:xfrm>
            <a:off x="0" y="114226"/>
            <a:ext cx="9144000" cy="6915174"/>
          </a:xfrm>
          <a:prstGeom prst="rect">
            <a:avLst/>
          </a:prstGeom>
          <a:noFill/>
        </p:spPr>
      </p:pic>
      <p:sp>
        <p:nvSpPr>
          <p:cNvPr id="7" name="6 CuadroTexto"/>
          <p:cNvSpPr txBox="1"/>
          <p:nvPr/>
        </p:nvSpPr>
        <p:spPr>
          <a:xfrm>
            <a:off x="0" y="571480"/>
            <a:ext cx="9144000" cy="584775"/>
          </a:xfrm>
          <a:prstGeom prst="rect">
            <a:avLst/>
          </a:prstGeom>
          <a:noFill/>
        </p:spPr>
        <p:txBody>
          <a:bodyPr wrap="square" rtlCol="0">
            <a:spAutoFit/>
          </a:bodyPr>
          <a:lstStyle/>
          <a:p>
            <a:pPr algn="ctr"/>
            <a:endParaRPr lang="es-ES" sz="3200" dirty="0">
              <a:latin typeface="Times New Roman" pitchFamily="18" charset="0"/>
              <a:cs typeface="Times New Roman" pitchFamily="18" charset="0"/>
            </a:endParaRPr>
          </a:p>
        </p:txBody>
      </p:sp>
      <p:sp>
        <p:nvSpPr>
          <p:cNvPr id="8" name="7 Rectángulo"/>
          <p:cNvSpPr/>
          <p:nvPr/>
        </p:nvSpPr>
        <p:spPr>
          <a:xfrm>
            <a:off x="928662" y="1571612"/>
            <a:ext cx="7215238" cy="1200329"/>
          </a:xfrm>
          <a:prstGeom prst="rect">
            <a:avLst/>
          </a:prstGeom>
        </p:spPr>
        <p:txBody>
          <a:bodyPr wrap="square">
            <a:spAutoFit/>
          </a:bodyPr>
          <a:lstStyle/>
          <a:p>
            <a:pPr marL="342891" indent="-342891"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a:p>
            <a:pPr marL="342891" indent="-342891" defTabSz="457189">
              <a:buClr>
                <a:schemeClr val="bg2">
                  <a:lumMod val="40000"/>
                  <a:lumOff val="60000"/>
                </a:schemeClr>
              </a:buClr>
              <a:buFont typeface="Wingdings 3" charset="2"/>
              <a:buChar char=""/>
              <a:defRPr/>
            </a:pPr>
            <a:endParaRPr lang="es-ES" sz="2400" dirty="0" smtClean="0">
              <a:latin typeface="Times New Roman" panose="02020603050405020304" pitchFamily="18" charset="0"/>
              <a:cs typeface="Times New Roman" panose="02020603050405020304" pitchFamily="18" charset="0"/>
            </a:endParaRPr>
          </a:p>
          <a:p>
            <a:pPr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p:txBody>
      </p:sp>
      <p:sp>
        <p:nvSpPr>
          <p:cNvPr id="11" name="10 Rectángulo"/>
          <p:cNvSpPr/>
          <p:nvPr/>
        </p:nvSpPr>
        <p:spPr>
          <a:xfrm>
            <a:off x="0" y="1142984"/>
            <a:ext cx="9144000" cy="4431983"/>
          </a:xfrm>
          <a:prstGeom prst="rect">
            <a:avLst/>
          </a:prstGeom>
        </p:spPr>
        <p:txBody>
          <a:bodyPr wrap="square">
            <a:spAutoFit/>
          </a:bodyPr>
          <a:lstStyle/>
          <a:p>
            <a:pPr marL="514350" indent="-514350" algn="just">
              <a:buNone/>
            </a:pPr>
            <a:endParaRPr lang="es-ES" dirty="0" smtClean="0"/>
          </a:p>
          <a:p>
            <a:pPr marL="514350" indent="-514350" algn="just">
              <a:buNone/>
            </a:pPr>
            <a:r>
              <a:rPr lang="es-ES" sz="2400" b="1" dirty="0" smtClean="0"/>
              <a:t>Pautas para facilitar la elaboración del mismo</a:t>
            </a:r>
            <a:r>
              <a:rPr lang="es-ES" sz="2400" dirty="0" smtClean="0"/>
              <a:t> (</a:t>
            </a:r>
            <a:r>
              <a:rPr lang="es-ES" sz="2400" dirty="0" err="1" smtClean="0"/>
              <a:t>Zabalza</a:t>
            </a:r>
            <a:r>
              <a:rPr lang="es-ES" sz="2400" dirty="0" smtClean="0"/>
              <a:t>, 2004):</a:t>
            </a:r>
          </a:p>
          <a:p>
            <a:pPr marL="514350" indent="-514350" algn="just">
              <a:buNone/>
            </a:pPr>
            <a:endParaRPr lang="es-ES" sz="2000" dirty="0" smtClean="0"/>
          </a:p>
          <a:p>
            <a:pPr marL="514350" indent="-514350" algn="just">
              <a:buAutoNum type="alphaUcPeriod"/>
            </a:pPr>
            <a:r>
              <a:rPr lang="es-ES" sz="2000" b="1" dirty="0" smtClean="0"/>
              <a:t>CONSIGNA</a:t>
            </a:r>
          </a:p>
          <a:p>
            <a:pPr marL="514350" indent="-514350" algn="just">
              <a:buNone/>
            </a:pPr>
            <a:r>
              <a:rPr lang="es-ES" sz="2000" dirty="0" smtClean="0"/>
              <a:t> Designa el </a:t>
            </a:r>
            <a:r>
              <a:rPr lang="es-ES" sz="2000" u="sng" dirty="0" smtClean="0"/>
              <a:t>parámetro</a:t>
            </a:r>
            <a:r>
              <a:rPr lang="es-ES" sz="2000" dirty="0" smtClean="0"/>
              <a:t> a seguir para la elaboración del diario</a:t>
            </a:r>
          </a:p>
          <a:p>
            <a:pPr marL="514350" indent="-514350" algn="just">
              <a:buNone/>
            </a:pPr>
            <a:endParaRPr lang="es-ES" sz="2000" dirty="0" smtClean="0"/>
          </a:p>
          <a:p>
            <a:pPr marL="514350" indent="-514350" algn="just">
              <a:buNone/>
            </a:pPr>
            <a:r>
              <a:rPr lang="es-ES" sz="2000" dirty="0" smtClean="0"/>
              <a:t>Ejemplos facilitadores de los distintos tipos de consigna:</a:t>
            </a:r>
          </a:p>
          <a:p>
            <a:pPr marL="514350" indent="-514350" algn="just">
              <a:buNone/>
            </a:pPr>
            <a:r>
              <a:rPr lang="es-ES" sz="2000" dirty="0" smtClean="0"/>
              <a:t>Ejemplo 1. “describir en el diario las actividades que van desarrollando en clase, indicando su contenido y duración”. Esta consigna correspondería con un DIARIO DESCRIPTIVO</a:t>
            </a:r>
          </a:p>
          <a:p>
            <a:pPr marL="514350" indent="-514350" algn="just">
              <a:buNone/>
            </a:pPr>
            <a:endParaRPr lang="es-ES" sz="2000" dirty="0" smtClean="0"/>
          </a:p>
          <a:p>
            <a:pPr marL="514350" indent="-514350" algn="just">
              <a:buNone/>
            </a:pPr>
            <a:r>
              <a:rPr lang="es-ES" sz="2000" dirty="0" smtClean="0"/>
              <a:t>Ejemplo 2. “El profesor cuenta en el diario no sólo lo que sucede sino también </a:t>
            </a:r>
            <a:r>
              <a:rPr lang="es-ES" sz="2000" b="1" dirty="0" smtClean="0"/>
              <a:t>cómo se siente</a:t>
            </a:r>
            <a:r>
              <a:rPr lang="es-ES" sz="2000" dirty="0" smtClean="0"/>
              <a:t>” esta consigna correspondería con un DIARIO REFLEXIVO introspectivo y emocional”</a:t>
            </a:r>
          </a:p>
        </p:txBody>
      </p:sp>
      <p:sp>
        <p:nvSpPr>
          <p:cNvPr id="10" name="9 Rectángulo"/>
          <p:cNvSpPr/>
          <p:nvPr/>
        </p:nvSpPr>
        <p:spPr>
          <a:xfrm>
            <a:off x="0" y="0"/>
            <a:ext cx="9144000" cy="584775"/>
          </a:xfrm>
          <a:prstGeom prst="rect">
            <a:avLst/>
          </a:prstGeom>
          <a:noFill/>
        </p:spPr>
        <p:txBody>
          <a:bodyPr wrap="square" lIns="91440" tIns="45720" rIns="91440" bIns="45720">
            <a:spAutoFit/>
          </a:bodyPr>
          <a:lstStyle/>
          <a:p>
            <a:pPr algn="ctr"/>
            <a:r>
              <a:rPr lang="es-ES" sz="32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ELABORACIÓN DEL DIARIO DE CLASE</a:t>
            </a:r>
            <a:endParaRPr lang="es-ES" sz="32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ES"/>
          </a:p>
        </p:txBody>
      </p:sp>
      <p:sp>
        <p:nvSpPr>
          <p:cNvPr id="3" name="2 Subtítulo"/>
          <p:cNvSpPr>
            <a:spLocks noGrp="1"/>
          </p:cNvSpPr>
          <p:nvPr>
            <p:ph type="subTitle" idx="1"/>
          </p:nvPr>
        </p:nvSpPr>
        <p:spPr/>
        <p:txBody>
          <a:bodyPr/>
          <a:lstStyle/>
          <a:p>
            <a:endParaRPr lang="es-ES"/>
          </a:p>
        </p:txBody>
      </p:sp>
      <p:pic>
        <p:nvPicPr>
          <p:cNvPr id="4" name="Picture 2" descr="C:\Users\javier e Inés\Desktop\631_example.jpg"/>
          <p:cNvPicPr>
            <a:picLocks noChangeAspect="1" noChangeArrowheads="1"/>
          </p:cNvPicPr>
          <p:nvPr/>
        </p:nvPicPr>
        <p:blipFill>
          <a:blip r:embed="rId2"/>
          <a:srcRect/>
          <a:stretch>
            <a:fillRect/>
          </a:stretch>
        </p:blipFill>
        <p:spPr bwMode="auto">
          <a:xfrm>
            <a:off x="0" y="-57174"/>
            <a:ext cx="9144000" cy="6915174"/>
          </a:xfrm>
          <a:prstGeom prst="rect">
            <a:avLst/>
          </a:prstGeom>
          <a:noFill/>
        </p:spPr>
      </p:pic>
      <p:sp>
        <p:nvSpPr>
          <p:cNvPr id="7" name="6 CuadroTexto"/>
          <p:cNvSpPr txBox="1"/>
          <p:nvPr/>
        </p:nvSpPr>
        <p:spPr>
          <a:xfrm>
            <a:off x="0" y="571480"/>
            <a:ext cx="9144000" cy="584775"/>
          </a:xfrm>
          <a:prstGeom prst="rect">
            <a:avLst/>
          </a:prstGeom>
          <a:noFill/>
        </p:spPr>
        <p:txBody>
          <a:bodyPr wrap="square" rtlCol="0">
            <a:spAutoFit/>
          </a:bodyPr>
          <a:lstStyle/>
          <a:p>
            <a:pPr algn="ctr"/>
            <a:endParaRPr lang="es-ES" sz="3200" dirty="0">
              <a:latin typeface="Times New Roman" pitchFamily="18" charset="0"/>
              <a:cs typeface="Times New Roman" pitchFamily="18" charset="0"/>
            </a:endParaRPr>
          </a:p>
        </p:txBody>
      </p:sp>
      <p:sp>
        <p:nvSpPr>
          <p:cNvPr id="8" name="7 Rectángulo"/>
          <p:cNvSpPr/>
          <p:nvPr/>
        </p:nvSpPr>
        <p:spPr>
          <a:xfrm>
            <a:off x="928662" y="1571612"/>
            <a:ext cx="7215238" cy="1200329"/>
          </a:xfrm>
          <a:prstGeom prst="rect">
            <a:avLst/>
          </a:prstGeom>
        </p:spPr>
        <p:txBody>
          <a:bodyPr wrap="square">
            <a:spAutoFit/>
          </a:bodyPr>
          <a:lstStyle/>
          <a:p>
            <a:pPr marL="342891" indent="-342891"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a:p>
            <a:pPr marL="342891" indent="-342891" defTabSz="457189">
              <a:buClr>
                <a:schemeClr val="bg2">
                  <a:lumMod val="40000"/>
                  <a:lumOff val="60000"/>
                </a:schemeClr>
              </a:buClr>
              <a:buFont typeface="Wingdings 3" charset="2"/>
              <a:buChar char=""/>
              <a:defRPr/>
            </a:pPr>
            <a:endParaRPr lang="es-ES" sz="2400" dirty="0" smtClean="0">
              <a:latin typeface="Times New Roman" panose="02020603050405020304" pitchFamily="18" charset="0"/>
              <a:cs typeface="Times New Roman" panose="02020603050405020304" pitchFamily="18" charset="0"/>
            </a:endParaRPr>
          </a:p>
          <a:p>
            <a:pPr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p:txBody>
      </p:sp>
      <p:sp>
        <p:nvSpPr>
          <p:cNvPr id="11" name="10 Rectángulo"/>
          <p:cNvSpPr/>
          <p:nvPr/>
        </p:nvSpPr>
        <p:spPr>
          <a:xfrm>
            <a:off x="857224" y="571480"/>
            <a:ext cx="7143800" cy="1938992"/>
          </a:xfrm>
          <a:prstGeom prst="rect">
            <a:avLst/>
          </a:prstGeom>
        </p:spPr>
        <p:txBody>
          <a:bodyPr wrap="square">
            <a:spAutoFit/>
          </a:bodyPr>
          <a:lstStyle/>
          <a:p>
            <a:pPr marL="514350" indent="-514350" algn="just">
              <a:buNone/>
            </a:pPr>
            <a:endParaRPr lang="es-ES" sz="2000" dirty="0" smtClean="0"/>
          </a:p>
          <a:p>
            <a:pPr marL="514350" indent="-514350" algn="just">
              <a:buNone/>
            </a:pPr>
            <a:r>
              <a:rPr lang="es-ES" sz="2000" b="1" dirty="0" smtClean="0"/>
              <a:t>B. LA PERIORICIDAD</a:t>
            </a:r>
          </a:p>
          <a:p>
            <a:pPr marL="514350" indent="-514350" algn="just">
              <a:buNone/>
            </a:pPr>
            <a:endParaRPr lang="es-ES" sz="2000" dirty="0" smtClean="0"/>
          </a:p>
          <a:p>
            <a:pPr marL="514350" indent="-514350" algn="just">
              <a:buNone/>
            </a:pPr>
            <a:r>
              <a:rPr lang="es-ES" sz="2000" dirty="0" smtClean="0"/>
              <a:t>Hace referencia a la </a:t>
            </a:r>
            <a:r>
              <a:rPr lang="es-ES" sz="2000" dirty="0" err="1" smtClean="0"/>
              <a:t>temporalización</a:t>
            </a:r>
            <a:r>
              <a:rPr lang="es-ES" sz="2000" dirty="0" smtClean="0"/>
              <a:t> con la que se escribe el diario, se recomienda escribir en el mismo un par de veces cada semana.</a:t>
            </a:r>
            <a:endParaRPr lang="es-ES" sz="2000" dirty="0"/>
          </a:p>
        </p:txBody>
      </p:sp>
      <p:graphicFrame>
        <p:nvGraphicFramePr>
          <p:cNvPr id="12" name="11 Diagrama"/>
          <p:cNvGraphicFramePr/>
          <p:nvPr>
            <p:extLst>
              <p:ext uri="{D42A27DB-BD31-4B8C-83A1-F6EECF244321}">
                <p14:modId xmlns:p14="http://schemas.microsoft.com/office/powerpoint/2010/main" val="4270389576"/>
              </p:ext>
            </p:extLst>
          </p:nvPr>
        </p:nvGraphicFramePr>
        <p:xfrm>
          <a:off x="928662" y="2214554"/>
          <a:ext cx="5357850" cy="464344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9 Rectángulo"/>
          <p:cNvSpPr/>
          <p:nvPr/>
        </p:nvSpPr>
        <p:spPr>
          <a:xfrm>
            <a:off x="0" y="0"/>
            <a:ext cx="9144000" cy="584775"/>
          </a:xfrm>
          <a:prstGeom prst="rect">
            <a:avLst/>
          </a:prstGeom>
          <a:noFill/>
        </p:spPr>
        <p:txBody>
          <a:bodyPr wrap="square" lIns="91440" tIns="45720" rIns="91440" bIns="45720">
            <a:spAutoFit/>
          </a:bodyPr>
          <a:lstStyle/>
          <a:p>
            <a:pPr algn="ctr"/>
            <a:r>
              <a:rPr lang="es-ES" sz="32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ELABORACIÓN DEL DIARIO DE CLASE</a:t>
            </a:r>
            <a:endParaRPr lang="es-ES" sz="32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ES"/>
          </a:p>
        </p:txBody>
      </p:sp>
      <p:sp>
        <p:nvSpPr>
          <p:cNvPr id="3" name="2 Subtítulo"/>
          <p:cNvSpPr>
            <a:spLocks noGrp="1"/>
          </p:cNvSpPr>
          <p:nvPr>
            <p:ph type="subTitle" idx="1"/>
          </p:nvPr>
        </p:nvSpPr>
        <p:spPr/>
        <p:txBody>
          <a:bodyPr/>
          <a:lstStyle/>
          <a:p>
            <a:endParaRPr lang="es-ES"/>
          </a:p>
        </p:txBody>
      </p:sp>
      <p:pic>
        <p:nvPicPr>
          <p:cNvPr id="4" name="Picture 2" descr="C:\Users\javier e Inés\Desktop\631_example.jpg"/>
          <p:cNvPicPr>
            <a:picLocks noChangeAspect="1" noChangeArrowheads="1"/>
          </p:cNvPicPr>
          <p:nvPr/>
        </p:nvPicPr>
        <p:blipFill>
          <a:blip r:embed="rId2"/>
          <a:srcRect/>
          <a:stretch>
            <a:fillRect/>
          </a:stretch>
        </p:blipFill>
        <p:spPr bwMode="auto">
          <a:xfrm>
            <a:off x="0" y="-57174"/>
            <a:ext cx="9144000" cy="6915174"/>
          </a:xfrm>
          <a:prstGeom prst="rect">
            <a:avLst/>
          </a:prstGeom>
          <a:noFill/>
        </p:spPr>
      </p:pic>
      <p:sp>
        <p:nvSpPr>
          <p:cNvPr id="7" name="6 CuadroTexto"/>
          <p:cNvSpPr txBox="1"/>
          <p:nvPr/>
        </p:nvSpPr>
        <p:spPr>
          <a:xfrm>
            <a:off x="0" y="571480"/>
            <a:ext cx="9144000" cy="584775"/>
          </a:xfrm>
          <a:prstGeom prst="rect">
            <a:avLst/>
          </a:prstGeom>
          <a:noFill/>
        </p:spPr>
        <p:txBody>
          <a:bodyPr wrap="square" rtlCol="0">
            <a:spAutoFit/>
          </a:bodyPr>
          <a:lstStyle/>
          <a:p>
            <a:pPr algn="ctr"/>
            <a:endParaRPr lang="es-ES" sz="3200" dirty="0">
              <a:latin typeface="Times New Roman" pitchFamily="18" charset="0"/>
              <a:cs typeface="Times New Roman" pitchFamily="18" charset="0"/>
            </a:endParaRPr>
          </a:p>
        </p:txBody>
      </p:sp>
      <p:sp>
        <p:nvSpPr>
          <p:cNvPr id="8" name="7 Rectángulo"/>
          <p:cNvSpPr/>
          <p:nvPr/>
        </p:nvSpPr>
        <p:spPr>
          <a:xfrm>
            <a:off x="928662" y="1571612"/>
            <a:ext cx="7215238" cy="1200329"/>
          </a:xfrm>
          <a:prstGeom prst="rect">
            <a:avLst/>
          </a:prstGeom>
        </p:spPr>
        <p:txBody>
          <a:bodyPr wrap="square">
            <a:spAutoFit/>
          </a:bodyPr>
          <a:lstStyle/>
          <a:p>
            <a:pPr marL="342891" indent="-342891"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a:p>
            <a:pPr marL="342891" indent="-342891" defTabSz="457189">
              <a:buClr>
                <a:schemeClr val="bg2">
                  <a:lumMod val="40000"/>
                  <a:lumOff val="60000"/>
                </a:schemeClr>
              </a:buClr>
              <a:buFont typeface="Wingdings 3" charset="2"/>
              <a:buChar char=""/>
              <a:defRPr/>
            </a:pPr>
            <a:endParaRPr lang="es-ES" sz="2400" dirty="0" smtClean="0">
              <a:latin typeface="Times New Roman" panose="02020603050405020304" pitchFamily="18" charset="0"/>
              <a:cs typeface="Times New Roman" panose="02020603050405020304" pitchFamily="18" charset="0"/>
            </a:endParaRPr>
          </a:p>
          <a:p>
            <a:pPr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p:txBody>
      </p:sp>
      <p:sp>
        <p:nvSpPr>
          <p:cNvPr id="11" name="10 Rectángulo"/>
          <p:cNvSpPr/>
          <p:nvPr/>
        </p:nvSpPr>
        <p:spPr>
          <a:xfrm>
            <a:off x="428596" y="1028343"/>
            <a:ext cx="8715404" cy="4708981"/>
          </a:xfrm>
          <a:prstGeom prst="rect">
            <a:avLst/>
          </a:prstGeom>
        </p:spPr>
        <p:txBody>
          <a:bodyPr wrap="square">
            <a:spAutoFit/>
          </a:bodyPr>
          <a:lstStyle/>
          <a:p>
            <a:pPr algn="just"/>
            <a:r>
              <a:rPr lang="es-ES" sz="2000" b="1" dirty="0" smtClean="0"/>
              <a:t>C. LA CANTIDAD</a:t>
            </a:r>
          </a:p>
          <a:p>
            <a:pPr algn="just"/>
            <a:endParaRPr lang="es-ES" sz="2000" dirty="0" smtClean="0"/>
          </a:p>
          <a:p>
            <a:pPr algn="just"/>
            <a:r>
              <a:rPr lang="es-ES" sz="2000" dirty="0" smtClean="0"/>
              <a:t>Depende de nuestra capacidad de expresión escrita, en definitiva, el contenido debe garantizar la información suficiente a exponer.</a:t>
            </a:r>
          </a:p>
          <a:p>
            <a:pPr algn="just"/>
            <a:endParaRPr lang="es-ES" sz="2000" dirty="0" smtClean="0"/>
          </a:p>
          <a:p>
            <a:pPr algn="just"/>
            <a:r>
              <a:rPr lang="es-ES" sz="2000" b="1" dirty="0" smtClean="0"/>
              <a:t>D. EL CONTENIDO DEL DIARIO</a:t>
            </a:r>
          </a:p>
          <a:p>
            <a:pPr algn="just"/>
            <a:endParaRPr lang="es-ES" sz="2000" b="1" dirty="0" smtClean="0"/>
          </a:p>
          <a:p>
            <a:pPr algn="just"/>
            <a:r>
              <a:rPr lang="es-ES" sz="2000" dirty="0" smtClean="0"/>
              <a:t>a) depende de la consigna formulada</a:t>
            </a:r>
          </a:p>
          <a:p>
            <a:pPr algn="just"/>
            <a:r>
              <a:rPr lang="es-ES" sz="2000" dirty="0" smtClean="0"/>
              <a:t>b) no es recomendable limitar o predeterminar los contenidos del diario</a:t>
            </a:r>
          </a:p>
          <a:p>
            <a:pPr algn="just"/>
            <a:endParaRPr lang="es-ES" sz="2000" dirty="0" smtClean="0"/>
          </a:p>
          <a:p>
            <a:pPr algn="just">
              <a:buNone/>
            </a:pPr>
            <a:r>
              <a:rPr lang="es-ES" sz="2000" b="1" dirty="0" smtClean="0"/>
              <a:t>E. DURACIÓN</a:t>
            </a:r>
          </a:p>
          <a:p>
            <a:pPr algn="just">
              <a:buNone/>
            </a:pPr>
            <a:endParaRPr lang="es-ES" sz="2000" b="1" dirty="0" smtClean="0"/>
          </a:p>
          <a:p>
            <a:pPr algn="just">
              <a:buNone/>
            </a:pPr>
            <a:r>
              <a:rPr lang="es-ES" sz="2000" dirty="0" smtClean="0"/>
              <a:t>	Va en función de los contenidos que se pretenden narran y, por tanto, de las CONSIGNAS. No olvidemos que se trata de un recursos planteado a medio – largo plazo para su posterior análisis diacrónico.</a:t>
            </a:r>
            <a:endParaRPr lang="es-ES" sz="2000" dirty="0"/>
          </a:p>
        </p:txBody>
      </p:sp>
      <p:sp>
        <p:nvSpPr>
          <p:cNvPr id="10" name="9 Rectángulo"/>
          <p:cNvSpPr/>
          <p:nvPr/>
        </p:nvSpPr>
        <p:spPr>
          <a:xfrm>
            <a:off x="0" y="0"/>
            <a:ext cx="9144000" cy="584775"/>
          </a:xfrm>
          <a:prstGeom prst="rect">
            <a:avLst/>
          </a:prstGeom>
          <a:noFill/>
        </p:spPr>
        <p:txBody>
          <a:bodyPr wrap="square" lIns="91440" tIns="45720" rIns="91440" bIns="45720">
            <a:spAutoFit/>
          </a:bodyPr>
          <a:lstStyle/>
          <a:p>
            <a:pPr algn="ctr"/>
            <a:r>
              <a:rPr lang="es-ES" sz="32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ELABORACIÓN DEL DIARIO DE CLASE</a:t>
            </a:r>
            <a:endParaRPr lang="es-ES" sz="32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ES"/>
          </a:p>
        </p:txBody>
      </p:sp>
      <p:sp>
        <p:nvSpPr>
          <p:cNvPr id="3" name="2 Subtítulo"/>
          <p:cNvSpPr>
            <a:spLocks noGrp="1"/>
          </p:cNvSpPr>
          <p:nvPr>
            <p:ph type="subTitle" idx="1"/>
          </p:nvPr>
        </p:nvSpPr>
        <p:spPr/>
        <p:txBody>
          <a:bodyPr/>
          <a:lstStyle/>
          <a:p>
            <a:endParaRPr lang="es-ES"/>
          </a:p>
        </p:txBody>
      </p:sp>
      <p:pic>
        <p:nvPicPr>
          <p:cNvPr id="4" name="Picture 2" descr="C:\Users\javier e Inés\Desktop\631_example.jpg"/>
          <p:cNvPicPr>
            <a:picLocks noChangeAspect="1" noChangeArrowheads="1"/>
          </p:cNvPicPr>
          <p:nvPr/>
        </p:nvPicPr>
        <p:blipFill>
          <a:blip r:embed="rId2"/>
          <a:srcRect/>
          <a:stretch>
            <a:fillRect/>
          </a:stretch>
        </p:blipFill>
        <p:spPr bwMode="auto">
          <a:xfrm>
            <a:off x="0" y="-57174"/>
            <a:ext cx="9144000" cy="6915174"/>
          </a:xfrm>
          <a:prstGeom prst="rect">
            <a:avLst/>
          </a:prstGeom>
          <a:noFill/>
        </p:spPr>
      </p:pic>
      <p:sp>
        <p:nvSpPr>
          <p:cNvPr id="7" name="6 CuadroTexto"/>
          <p:cNvSpPr txBox="1"/>
          <p:nvPr/>
        </p:nvSpPr>
        <p:spPr>
          <a:xfrm>
            <a:off x="0" y="571480"/>
            <a:ext cx="9144000" cy="584775"/>
          </a:xfrm>
          <a:prstGeom prst="rect">
            <a:avLst/>
          </a:prstGeom>
          <a:noFill/>
        </p:spPr>
        <p:txBody>
          <a:bodyPr wrap="square" rtlCol="0">
            <a:spAutoFit/>
          </a:bodyPr>
          <a:lstStyle/>
          <a:p>
            <a:pPr algn="ctr"/>
            <a:endParaRPr lang="es-ES" sz="3200" dirty="0">
              <a:latin typeface="Times New Roman" pitchFamily="18" charset="0"/>
              <a:cs typeface="Times New Roman" pitchFamily="18" charset="0"/>
            </a:endParaRPr>
          </a:p>
        </p:txBody>
      </p:sp>
      <p:sp>
        <p:nvSpPr>
          <p:cNvPr id="8" name="7 Rectángulo"/>
          <p:cNvSpPr/>
          <p:nvPr/>
        </p:nvSpPr>
        <p:spPr>
          <a:xfrm>
            <a:off x="928662" y="1571612"/>
            <a:ext cx="7215238" cy="1200329"/>
          </a:xfrm>
          <a:prstGeom prst="rect">
            <a:avLst/>
          </a:prstGeom>
        </p:spPr>
        <p:txBody>
          <a:bodyPr wrap="square">
            <a:spAutoFit/>
          </a:bodyPr>
          <a:lstStyle/>
          <a:p>
            <a:pPr marL="342891" indent="-342891"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a:p>
            <a:pPr marL="342891" indent="-342891" defTabSz="457189">
              <a:buClr>
                <a:schemeClr val="bg2">
                  <a:lumMod val="40000"/>
                  <a:lumOff val="60000"/>
                </a:schemeClr>
              </a:buClr>
              <a:buFont typeface="Wingdings 3" charset="2"/>
              <a:buChar char=""/>
              <a:defRPr/>
            </a:pPr>
            <a:endParaRPr lang="es-ES" sz="2400" dirty="0" smtClean="0">
              <a:latin typeface="Times New Roman" panose="02020603050405020304" pitchFamily="18" charset="0"/>
              <a:cs typeface="Times New Roman" panose="02020603050405020304" pitchFamily="18" charset="0"/>
            </a:endParaRPr>
          </a:p>
          <a:p>
            <a:pPr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p:txBody>
      </p:sp>
      <p:sp>
        <p:nvSpPr>
          <p:cNvPr id="11" name="10 Rectángulo"/>
          <p:cNvSpPr/>
          <p:nvPr/>
        </p:nvSpPr>
        <p:spPr>
          <a:xfrm>
            <a:off x="0" y="500042"/>
            <a:ext cx="9144000" cy="5078313"/>
          </a:xfrm>
          <a:prstGeom prst="rect">
            <a:avLst/>
          </a:prstGeom>
        </p:spPr>
        <p:txBody>
          <a:bodyPr wrap="square">
            <a:spAutoFit/>
          </a:bodyPr>
          <a:lstStyle/>
          <a:p>
            <a:pPr algn="just">
              <a:buNone/>
            </a:pPr>
            <a:endParaRPr lang="es-ES" dirty="0" smtClean="0"/>
          </a:p>
          <a:p>
            <a:pPr algn="just">
              <a:buNone/>
            </a:pPr>
            <a:endParaRPr lang="es-ES" dirty="0" smtClean="0"/>
          </a:p>
          <a:p>
            <a:pPr marL="457200" indent="-457200" algn="just">
              <a:buAutoNum type="alphaUcPeriod"/>
            </a:pPr>
            <a:r>
              <a:rPr lang="es-ES" dirty="0" smtClean="0"/>
              <a:t>Impresión general del contenido del diario.</a:t>
            </a:r>
          </a:p>
          <a:p>
            <a:pPr marL="457200" indent="-457200" algn="just">
              <a:buNone/>
            </a:pPr>
            <a:r>
              <a:rPr lang="es-ES" dirty="0" smtClean="0"/>
              <a:t>Se trata del primer nivel de análisis en la que se hace uno la idea de la realidad narrada.</a:t>
            </a:r>
          </a:p>
          <a:p>
            <a:pPr marL="457200" indent="-457200" algn="just">
              <a:buNone/>
            </a:pPr>
            <a:r>
              <a:rPr lang="es-ES" dirty="0" smtClean="0"/>
              <a:t>Ejemplo: “la persona que escribe el diario parece muy preocupada por la disciplina porque ese tema sale constantemente y suele plantearlo como algo problemático” (</a:t>
            </a:r>
            <a:r>
              <a:rPr lang="es-ES" dirty="0" err="1" smtClean="0"/>
              <a:t>Zabalza</a:t>
            </a:r>
            <a:r>
              <a:rPr lang="es-ES" dirty="0" smtClean="0"/>
              <a:t>, 2004, P.153)</a:t>
            </a:r>
          </a:p>
          <a:p>
            <a:pPr marL="457200" indent="-457200" algn="just">
              <a:buNone/>
            </a:pPr>
            <a:endParaRPr lang="es-ES" dirty="0" smtClean="0"/>
          </a:p>
          <a:p>
            <a:pPr marL="457200" indent="-457200" algn="just">
              <a:buNone/>
            </a:pPr>
            <a:r>
              <a:rPr lang="es-ES" dirty="0" smtClean="0"/>
              <a:t>B. Analizar los patrones o aspectos redundantes.</a:t>
            </a:r>
          </a:p>
          <a:p>
            <a:pPr marL="457200" indent="-457200" algn="just">
              <a:buNone/>
            </a:pPr>
            <a:r>
              <a:rPr lang="es-ES" dirty="0" smtClean="0"/>
              <a:t>Se analizan en profundidad los contenidos que aparecen de manera reiterada en el texto. </a:t>
            </a:r>
          </a:p>
          <a:p>
            <a:pPr marL="457200" indent="-457200" algn="just">
              <a:buNone/>
            </a:pPr>
            <a:endParaRPr lang="es-ES" dirty="0" smtClean="0"/>
          </a:p>
          <a:p>
            <a:pPr marL="457200" indent="-457200" algn="just">
              <a:buNone/>
            </a:pPr>
            <a:r>
              <a:rPr lang="es-ES" dirty="0" smtClean="0"/>
              <a:t>C. Identificar los puntos temáticos reflejados y llevar a cabo una lectura transversal de los mismos.</a:t>
            </a:r>
          </a:p>
          <a:p>
            <a:pPr marL="457200" indent="-457200" algn="just">
              <a:buNone/>
            </a:pPr>
            <a:endParaRPr lang="es-ES" dirty="0" smtClean="0"/>
          </a:p>
          <a:p>
            <a:pPr marL="457200" indent="-457200" algn="just">
              <a:buNone/>
            </a:pPr>
            <a:r>
              <a:rPr lang="es-ES" dirty="0" smtClean="0"/>
              <a:t>D. Analizar cualitativamente los elementos explícitos e implícitos de la información del diario</a:t>
            </a:r>
          </a:p>
          <a:p>
            <a:pPr marL="457200" indent="-457200" algn="just">
              <a:buNone/>
            </a:pPr>
            <a:endParaRPr lang="es-ES" dirty="0" smtClean="0"/>
          </a:p>
          <a:p>
            <a:pPr marL="457200" indent="-457200" algn="just">
              <a:buNone/>
            </a:pPr>
            <a:r>
              <a:rPr lang="es-ES" dirty="0" smtClean="0"/>
              <a:t>E. Identificar los dilemas profesionales o personales que aparecen en el diario. Se trata de un análisis más en profundidad con un nivel de dificultad mayor en cuanto al análisis.</a:t>
            </a:r>
          </a:p>
        </p:txBody>
      </p:sp>
      <p:sp>
        <p:nvSpPr>
          <p:cNvPr id="10" name="9 Rectángulo"/>
          <p:cNvSpPr/>
          <p:nvPr/>
        </p:nvSpPr>
        <p:spPr>
          <a:xfrm>
            <a:off x="24120" y="0"/>
            <a:ext cx="9095760" cy="830997"/>
          </a:xfrm>
          <a:prstGeom prst="rect">
            <a:avLst/>
          </a:prstGeom>
          <a:noFill/>
        </p:spPr>
        <p:txBody>
          <a:bodyPr wrap="square" lIns="91440" tIns="45720" rIns="91440" bIns="45720">
            <a:spAutoFit/>
          </a:bodyPr>
          <a:lstStyle/>
          <a:p>
            <a:pPr algn="ctr"/>
            <a:r>
              <a:rPr lang="es-ES" sz="4800" b="1" cap="none" spc="0"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rPr>
              <a:t>ANALISIS DEL DIARIO DE CLASE</a:t>
            </a:r>
            <a:endParaRPr lang="es-ES" sz="4800" b="1" cap="none" spc="0"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ES"/>
          </a:p>
        </p:txBody>
      </p:sp>
      <p:sp>
        <p:nvSpPr>
          <p:cNvPr id="3" name="2 Subtítulo"/>
          <p:cNvSpPr>
            <a:spLocks noGrp="1"/>
          </p:cNvSpPr>
          <p:nvPr>
            <p:ph type="subTitle" idx="1"/>
          </p:nvPr>
        </p:nvSpPr>
        <p:spPr/>
        <p:txBody>
          <a:bodyPr/>
          <a:lstStyle/>
          <a:p>
            <a:endParaRPr lang="es-ES"/>
          </a:p>
        </p:txBody>
      </p:sp>
      <p:pic>
        <p:nvPicPr>
          <p:cNvPr id="4" name="Picture 2" descr="C:\Users\javier e Inés\Desktop\631_example.jpg"/>
          <p:cNvPicPr>
            <a:picLocks noChangeAspect="1" noChangeArrowheads="1"/>
          </p:cNvPicPr>
          <p:nvPr/>
        </p:nvPicPr>
        <p:blipFill>
          <a:blip r:embed="rId2"/>
          <a:srcRect/>
          <a:stretch>
            <a:fillRect/>
          </a:stretch>
        </p:blipFill>
        <p:spPr bwMode="auto">
          <a:xfrm>
            <a:off x="0" y="-57174"/>
            <a:ext cx="9144000" cy="6915174"/>
          </a:xfrm>
          <a:prstGeom prst="rect">
            <a:avLst/>
          </a:prstGeom>
          <a:noFill/>
        </p:spPr>
      </p:pic>
      <p:sp>
        <p:nvSpPr>
          <p:cNvPr id="7" name="6 CuadroTexto"/>
          <p:cNvSpPr txBox="1"/>
          <p:nvPr/>
        </p:nvSpPr>
        <p:spPr>
          <a:xfrm>
            <a:off x="0" y="571480"/>
            <a:ext cx="9144000" cy="584775"/>
          </a:xfrm>
          <a:prstGeom prst="rect">
            <a:avLst/>
          </a:prstGeom>
          <a:noFill/>
        </p:spPr>
        <p:txBody>
          <a:bodyPr wrap="square" rtlCol="0">
            <a:spAutoFit/>
          </a:bodyPr>
          <a:lstStyle/>
          <a:p>
            <a:pPr algn="ctr"/>
            <a:endParaRPr lang="es-ES" sz="3200" dirty="0">
              <a:latin typeface="Times New Roman" pitchFamily="18" charset="0"/>
              <a:cs typeface="Times New Roman" pitchFamily="18" charset="0"/>
            </a:endParaRPr>
          </a:p>
        </p:txBody>
      </p:sp>
      <p:sp>
        <p:nvSpPr>
          <p:cNvPr id="8" name="7 Rectángulo"/>
          <p:cNvSpPr/>
          <p:nvPr/>
        </p:nvSpPr>
        <p:spPr>
          <a:xfrm>
            <a:off x="928662" y="1571612"/>
            <a:ext cx="7215238" cy="1200329"/>
          </a:xfrm>
          <a:prstGeom prst="rect">
            <a:avLst/>
          </a:prstGeom>
        </p:spPr>
        <p:txBody>
          <a:bodyPr wrap="square">
            <a:spAutoFit/>
          </a:bodyPr>
          <a:lstStyle/>
          <a:p>
            <a:pPr marL="342891" indent="-342891"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a:p>
            <a:pPr marL="342891" indent="-342891" defTabSz="457189">
              <a:buClr>
                <a:schemeClr val="bg2">
                  <a:lumMod val="40000"/>
                  <a:lumOff val="60000"/>
                </a:schemeClr>
              </a:buClr>
              <a:buFont typeface="Wingdings 3" charset="2"/>
              <a:buChar char=""/>
              <a:defRPr/>
            </a:pPr>
            <a:endParaRPr lang="es-ES" sz="2400" dirty="0" smtClean="0">
              <a:latin typeface="Times New Roman" panose="02020603050405020304" pitchFamily="18" charset="0"/>
              <a:cs typeface="Times New Roman" panose="02020603050405020304" pitchFamily="18" charset="0"/>
            </a:endParaRPr>
          </a:p>
          <a:p>
            <a:pPr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p:txBody>
      </p:sp>
      <p:sp>
        <p:nvSpPr>
          <p:cNvPr id="10" name="9 Rectángulo"/>
          <p:cNvSpPr/>
          <p:nvPr/>
        </p:nvSpPr>
        <p:spPr>
          <a:xfrm>
            <a:off x="0" y="889844"/>
            <a:ext cx="9144000" cy="4431983"/>
          </a:xfrm>
          <a:prstGeom prst="rect">
            <a:avLst/>
          </a:prstGeom>
        </p:spPr>
        <p:txBody>
          <a:bodyPr wrap="square">
            <a:spAutoFit/>
          </a:bodyPr>
          <a:lstStyle/>
          <a:p>
            <a:pPr marL="457200" indent="-457200" algn="just">
              <a:buNone/>
            </a:pPr>
            <a:endParaRPr lang="es-ES" dirty="0" smtClean="0"/>
          </a:p>
          <a:p>
            <a:pPr algn="just">
              <a:buNone/>
            </a:pPr>
            <a:r>
              <a:rPr lang="es-ES" sz="2400" dirty="0" smtClean="0"/>
              <a:t>Otros aspectos a observar y a analizar del diario:</a:t>
            </a:r>
          </a:p>
          <a:p>
            <a:pPr algn="just">
              <a:buNone/>
            </a:pPr>
            <a:endParaRPr lang="es-ES" sz="2400" dirty="0" smtClean="0"/>
          </a:p>
          <a:p>
            <a:pPr marL="457200" indent="-457200" algn="just">
              <a:buAutoNum type="alphaUcPeriod"/>
            </a:pPr>
            <a:r>
              <a:rPr lang="es-ES" sz="2400" b="1" dirty="0" smtClean="0"/>
              <a:t>Patrones idiosincrásicos que marcan la perspectiva o enfoque que da en cada clase</a:t>
            </a:r>
            <a:r>
              <a:rPr lang="es-ES" sz="2400" dirty="0" smtClean="0"/>
              <a:t>. Permite obtener una visión general y descriptiva de la clase (dinámica de la clase, rutinas, modo de organización…)</a:t>
            </a:r>
          </a:p>
          <a:p>
            <a:pPr marL="457200" indent="-457200" algn="just">
              <a:buAutoNum type="alphaUcPeriod"/>
            </a:pPr>
            <a:r>
              <a:rPr lang="es-ES" sz="2400" b="1" dirty="0" smtClean="0"/>
              <a:t>Dilemas planteados por el profesor</a:t>
            </a:r>
          </a:p>
          <a:p>
            <a:pPr marL="457200" indent="-457200" algn="just">
              <a:buNone/>
            </a:pPr>
            <a:r>
              <a:rPr lang="es-ES" sz="2400" dirty="0" smtClean="0"/>
              <a:t>Son el eje fundamental del diario como áreas problemáticas sobre las que trabajar. Pueden aparecer implícitos o explícitos en el mismo.</a:t>
            </a:r>
          </a:p>
          <a:p>
            <a:pPr marL="457200" indent="-457200" algn="just">
              <a:buNone/>
            </a:pPr>
            <a:r>
              <a:rPr lang="es-ES" sz="2400" dirty="0" smtClean="0"/>
              <a:t>C. </a:t>
            </a:r>
            <a:r>
              <a:rPr lang="es-ES" sz="2400" b="1" dirty="0" smtClean="0"/>
              <a:t>Tareas que se llevan a cabo en la clase.</a:t>
            </a:r>
          </a:p>
          <a:p>
            <a:pPr marL="457200" indent="-457200" algn="just">
              <a:buNone/>
            </a:pPr>
            <a:r>
              <a:rPr lang="es-ES" sz="2400" dirty="0" smtClean="0"/>
              <a:t>Según la naturaleza del diario, pueden aparecer descripciones detalladas de tareas o no. </a:t>
            </a:r>
          </a:p>
        </p:txBody>
      </p:sp>
      <p:sp>
        <p:nvSpPr>
          <p:cNvPr id="11" name="10 Rectángulo"/>
          <p:cNvSpPr/>
          <p:nvPr/>
        </p:nvSpPr>
        <p:spPr>
          <a:xfrm>
            <a:off x="24120" y="0"/>
            <a:ext cx="9095760" cy="830997"/>
          </a:xfrm>
          <a:prstGeom prst="rect">
            <a:avLst/>
          </a:prstGeom>
          <a:noFill/>
        </p:spPr>
        <p:txBody>
          <a:bodyPr wrap="square" lIns="91440" tIns="45720" rIns="91440" bIns="45720">
            <a:spAutoFit/>
          </a:bodyPr>
          <a:lstStyle/>
          <a:p>
            <a:pPr algn="ctr"/>
            <a:r>
              <a:rPr lang="es-ES" sz="4800" b="1" cap="none" spc="0"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rPr>
              <a:t>ANALISIS DEL DIARIO DE CLASE</a:t>
            </a:r>
            <a:endParaRPr lang="es-ES" sz="4800" b="1" cap="none" spc="0"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ES"/>
          </a:p>
        </p:txBody>
      </p:sp>
      <p:sp>
        <p:nvSpPr>
          <p:cNvPr id="3" name="2 Subtítulo"/>
          <p:cNvSpPr>
            <a:spLocks noGrp="1"/>
          </p:cNvSpPr>
          <p:nvPr>
            <p:ph type="subTitle" idx="1"/>
          </p:nvPr>
        </p:nvSpPr>
        <p:spPr/>
        <p:txBody>
          <a:bodyPr/>
          <a:lstStyle/>
          <a:p>
            <a:endParaRPr lang="es-ES"/>
          </a:p>
        </p:txBody>
      </p:sp>
      <p:pic>
        <p:nvPicPr>
          <p:cNvPr id="4" name="Picture 2" descr="C:\Users\javier e Inés\Desktop\631_example.jpg"/>
          <p:cNvPicPr>
            <a:picLocks noChangeAspect="1" noChangeArrowheads="1"/>
          </p:cNvPicPr>
          <p:nvPr/>
        </p:nvPicPr>
        <p:blipFill>
          <a:blip r:embed="rId2"/>
          <a:srcRect/>
          <a:stretch>
            <a:fillRect/>
          </a:stretch>
        </p:blipFill>
        <p:spPr bwMode="auto">
          <a:xfrm>
            <a:off x="0" y="-57174"/>
            <a:ext cx="9144000" cy="6915174"/>
          </a:xfrm>
          <a:prstGeom prst="rect">
            <a:avLst/>
          </a:prstGeom>
          <a:noFill/>
        </p:spPr>
      </p:pic>
      <p:sp>
        <p:nvSpPr>
          <p:cNvPr id="7" name="6 CuadroTexto"/>
          <p:cNvSpPr txBox="1"/>
          <p:nvPr/>
        </p:nvSpPr>
        <p:spPr>
          <a:xfrm>
            <a:off x="0" y="571480"/>
            <a:ext cx="9144000" cy="584775"/>
          </a:xfrm>
          <a:prstGeom prst="rect">
            <a:avLst/>
          </a:prstGeom>
          <a:noFill/>
        </p:spPr>
        <p:txBody>
          <a:bodyPr wrap="square" rtlCol="0">
            <a:spAutoFit/>
          </a:bodyPr>
          <a:lstStyle/>
          <a:p>
            <a:pPr algn="ctr"/>
            <a:endParaRPr lang="es-ES" sz="3200" dirty="0">
              <a:latin typeface="Times New Roman" pitchFamily="18" charset="0"/>
              <a:cs typeface="Times New Roman" pitchFamily="18" charset="0"/>
            </a:endParaRPr>
          </a:p>
        </p:txBody>
      </p:sp>
      <p:sp>
        <p:nvSpPr>
          <p:cNvPr id="8" name="7 Rectángulo"/>
          <p:cNvSpPr/>
          <p:nvPr/>
        </p:nvSpPr>
        <p:spPr>
          <a:xfrm>
            <a:off x="928662" y="1571612"/>
            <a:ext cx="7215238" cy="1200329"/>
          </a:xfrm>
          <a:prstGeom prst="rect">
            <a:avLst/>
          </a:prstGeom>
        </p:spPr>
        <p:txBody>
          <a:bodyPr wrap="square">
            <a:spAutoFit/>
          </a:bodyPr>
          <a:lstStyle/>
          <a:p>
            <a:pPr marL="342891" indent="-342891"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a:p>
            <a:pPr marL="342891" indent="-342891" defTabSz="457189">
              <a:buClr>
                <a:schemeClr val="bg2">
                  <a:lumMod val="40000"/>
                  <a:lumOff val="60000"/>
                </a:schemeClr>
              </a:buClr>
              <a:buFont typeface="Wingdings 3" charset="2"/>
              <a:buChar char=""/>
              <a:defRPr/>
            </a:pPr>
            <a:endParaRPr lang="es-ES" sz="2400" dirty="0" smtClean="0">
              <a:latin typeface="Times New Roman" panose="02020603050405020304" pitchFamily="18" charset="0"/>
              <a:cs typeface="Times New Roman" panose="02020603050405020304" pitchFamily="18" charset="0"/>
            </a:endParaRPr>
          </a:p>
          <a:p>
            <a:pPr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p:txBody>
      </p:sp>
      <p:sp>
        <p:nvSpPr>
          <p:cNvPr id="10" name="9 Rectángulo"/>
          <p:cNvSpPr/>
          <p:nvPr/>
        </p:nvSpPr>
        <p:spPr>
          <a:xfrm>
            <a:off x="0" y="785794"/>
            <a:ext cx="9144000" cy="4370427"/>
          </a:xfrm>
          <a:prstGeom prst="rect">
            <a:avLst/>
          </a:prstGeom>
        </p:spPr>
        <p:txBody>
          <a:bodyPr wrap="square">
            <a:spAutoFit/>
          </a:bodyPr>
          <a:lstStyle/>
          <a:p>
            <a:pPr algn="just">
              <a:buNone/>
            </a:pPr>
            <a:endParaRPr lang="es-ES" dirty="0" smtClean="0"/>
          </a:p>
          <a:p>
            <a:pPr algn="just">
              <a:buNone/>
            </a:pPr>
            <a:r>
              <a:rPr lang="es-ES" sz="2000" dirty="0" smtClean="0"/>
              <a:t>¿Qué pasos hay que seguir para el análisis? (</a:t>
            </a:r>
            <a:r>
              <a:rPr lang="es-ES" sz="2000" dirty="0" err="1" smtClean="0"/>
              <a:t>Zabalza</a:t>
            </a:r>
            <a:r>
              <a:rPr lang="es-ES" sz="2000" dirty="0" smtClean="0"/>
              <a:t> 2004)</a:t>
            </a:r>
          </a:p>
          <a:p>
            <a:pPr algn="just">
              <a:buNone/>
            </a:pPr>
            <a:endParaRPr lang="es-ES" sz="2000" dirty="0" smtClean="0"/>
          </a:p>
          <a:p>
            <a:pPr marL="457200" indent="-457200" algn="just">
              <a:buNone/>
            </a:pPr>
            <a:r>
              <a:rPr lang="es-ES" sz="2000" dirty="0" smtClean="0"/>
              <a:t>1.Lectura completa del texto</a:t>
            </a:r>
          </a:p>
          <a:p>
            <a:pPr marL="457200" indent="-457200" algn="just">
              <a:buNone/>
            </a:pPr>
            <a:r>
              <a:rPr lang="es-ES" sz="2000" dirty="0" smtClean="0"/>
              <a:t>2.Segunda lectura con anotaciones laterales ( aspectos reseñables)</a:t>
            </a:r>
          </a:p>
          <a:p>
            <a:pPr marL="457200" indent="-457200" algn="just">
              <a:buNone/>
            </a:pPr>
            <a:r>
              <a:rPr lang="es-ES" sz="2000" dirty="0" smtClean="0"/>
              <a:t>3.Tercera lectura completa (señalización de tópicos reiterativos y significativos)</a:t>
            </a:r>
          </a:p>
          <a:p>
            <a:pPr marL="457200" indent="-457200" algn="just">
              <a:buNone/>
            </a:pPr>
            <a:r>
              <a:rPr lang="es-ES" sz="2000" dirty="0" smtClean="0"/>
              <a:t>4.Análisis sincrónico y diacrónico del contenido de cada tópico identificado. (Qué se dice de cada uno y cómo ha ido evolucionando)</a:t>
            </a:r>
          </a:p>
          <a:p>
            <a:pPr marL="457200" indent="-457200" algn="just">
              <a:buNone/>
            </a:pPr>
            <a:r>
              <a:rPr lang="es-ES" sz="2000" dirty="0" smtClean="0"/>
              <a:t>5.Realización de mapa procesual de tiempo en el que se reflejen : los tópicos y su evolución temporal y se realice una evaluación de los temas que no aparecen en el mismo.</a:t>
            </a:r>
          </a:p>
          <a:p>
            <a:pPr marL="457200" indent="-457200" algn="just">
              <a:buNone/>
            </a:pPr>
            <a:r>
              <a:rPr lang="es-ES" sz="2000" dirty="0" smtClean="0"/>
              <a:t>Los diarios se pueden analizar </a:t>
            </a:r>
            <a:r>
              <a:rPr lang="es-ES" sz="2000" b="1" dirty="0" smtClean="0"/>
              <a:t>cuantitativamente </a:t>
            </a:r>
            <a:r>
              <a:rPr lang="es-ES" sz="2000" dirty="0" smtClean="0"/>
              <a:t>(qué temas han aparecido más y cuáles menos….) o </a:t>
            </a:r>
            <a:r>
              <a:rPr lang="es-ES" sz="2000" b="1" dirty="0" smtClean="0"/>
              <a:t>cualitativamente</a:t>
            </a:r>
            <a:r>
              <a:rPr lang="es-ES" sz="2000" dirty="0" smtClean="0"/>
              <a:t> (analizar la información ofrecida y las ideas que prevalecen …..)</a:t>
            </a:r>
          </a:p>
        </p:txBody>
      </p:sp>
      <p:sp>
        <p:nvSpPr>
          <p:cNvPr id="11" name="10 Rectángulo"/>
          <p:cNvSpPr/>
          <p:nvPr/>
        </p:nvSpPr>
        <p:spPr>
          <a:xfrm>
            <a:off x="24120" y="0"/>
            <a:ext cx="9095760" cy="830997"/>
          </a:xfrm>
          <a:prstGeom prst="rect">
            <a:avLst/>
          </a:prstGeom>
          <a:noFill/>
        </p:spPr>
        <p:txBody>
          <a:bodyPr wrap="square" lIns="91440" tIns="45720" rIns="91440" bIns="45720">
            <a:spAutoFit/>
          </a:bodyPr>
          <a:lstStyle/>
          <a:p>
            <a:pPr algn="ctr"/>
            <a:r>
              <a:rPr lang="es-ES" sz="4800" b="1" cap="none" spc="0"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rPr>
              <a:t>ANALISIS DEL DIARIO DE CLASE</a:t>
            </a:r>
            <a:endParaRPr lang="es-ES" sz="4800" b="1" cap="none" spc="0"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ES"/>
          </a:p>
        </p:txBody>
      </p:sp>
      <p:sp>
        <p:nvSpPr>
          <p:cNvPr id="3" name="2 Subtítulo"/>
          <p:cNvSpPr>
            <a:spLocks noGrp="1"/>
          </p:cNvSpPr>
          <p:nvPr>
            <p:ph type="subTitle" idx="1"/>
          </p:nvPr>
        </p:nvSpPr>
        <p:spPr/>
        <p:txBody>
          <a:bodyPr/>
          <a:lstStyle/>
          <a:p>
            <a:endParaRPr lang="es-ES"/>
          </a:p>
        </p:txBody>
      </p:sp>
      <p:pic>
        <p:nvPicPr>
          <p:cNvPr id="4" name="Picture 2" descr="C:\Users\javier e Inés\Desktop\631_example.jpg"/>
          <p:cNvPicPr>
            <a:picLocks noChangeAspect="1" noChangeArrowheads="1"/>
          </p:cNvPicPr>
          <p:nvPr/>
        </p:nvPicPr>
        <p:blipFill>
          <a:blip r:embed="rId2"/>
          <a:srcRect/>
          <a:stretch>
            <a:fillRect/>
          </a:stretch>
        </p:blipFill>
        <p:spPr bwMode="auto">
          <a:xfrm>
            <a:off x="0" y="-57174"/>
            <a:ext cx="9144000" cy="6915174"/>
          </a:xfrm>
          <a:prstGeom prst="rect">
            <a:avLst/>
          </a:prstGeom>
          <a:noFill/>
        </p:spPr>
      </p:pic>
      <p:sp>
        <p:nvSpPr>
          <p:cNvPr id="7" name="6 CuadroTexto"/>
          <p:cNvSpPr txBox="1"/>
          <p:nvPr/>
        </p:nvSpPr>
        <p:spPr>
          <a:xfrm>
            <a:off x="0" y="571480"/>
            <a:ext cx="9144000" cy="584775"/>
          </a:xfrm>
          <a:prstGeom prst="rect">
            <a:avLst/>
          </a:prstGeom>
          <a:noFill/>
        </p:spPr>
        <p:txBody>
          <a:bodyPr wrap="square" rtlCol="0">
            <a:spAutoFit/>
          </a:bodyPr>
          <a:lstStyle/>
          <a:p>
            <a:pPr algn="ctr"/>
            <a:endParaRPr lang="es-ES" sz="3200" dirty="0">
              <a:latin typeface="Times New Roman" pitchFamily="18" charset="0"/>
              <a:cs typeface="Times New Roman" pitchFamily="18" charset="0"/>
            </a:endParaRPr>
          </a:p>
        </p:txBody>
      </p:sp>
      <p:sp>
        <p:nvSpPr>
          <p:cNvPr id="8" name="7 Rectángulo"/>
          <p:cNvSpPr/>
          <p:nvPr/>
        </p:nvSpPr>
        <p:spPr>
          <a:xfrm>
            <a:off x="928662" y="1571612"/>
            <a:ext cx="7215238" cy="1200329"/>
          </a:xfrm>
          <a:prstGeom prst="rect">
            <a:avLst/>
          </a:prstGeom>
        </p:spPr>
        <p:txBody>
          <a:bodyPr wrap="square">
            <a:spAutoFit/>
          </a:bodyPr>
          <a:lstStyle/>
          <a:p>
            <a:pPr marL="342891" indent="-342891"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a:p>
            <a:pPr marL="342891" indent="-342891" defTabSz="457189">
              <a:buClr>
                <a:schemeClr val="bg2">
                  <a:lumMod val="40000"/>
                  <a:lumOff val="60000"/>
                </a:schemeClr>
              </a:buClr>
              <a:buFont typeface="Wingdings 3" charset="2"/>
              <a:buChar char=""/>
              <a:defRPr/>
            </a:pPr>
            <a:endParaRPr lang="es-ES" sz="2400" dirty="0" smtClean="0">
              <a:latin typeface="Times New Roman" panose="02020603050405020304" pitchFamily="18" charset="0"/>
              <a:cs typeface="Times New Roman" panose="02020603050405020304" pitchFamily="18" charset="0"/>
            </a:endParaRPr>
          </a:p>
          <a:p>
            <a:pPr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p:txBody>
      </p:sp>
      <p:sp>
        <p:nvSpPr>
          <p:cNvPr id="10" name="9 Rectángulo"/>
          <p:cNvSpPr/>
          <p:nvPr/>
        </p:nvSpPr>
        <p:spPr>
          <a:xfrm>
            <a:off x="0" y="0"/>
            <a:ext cx="9144000" cy="5293757"/>
          </a:xfrm>
          <a:prstGeom prst="rect">
            <a:avLst/>
          </a:prstGeom>
        </p:spPr>
        <p:txBody>
          <a:bodyPr wrap="square">
            <a:spAutoFit/>
          </a:bodyPr>
          <a:lstStyle/>
          <a:p>
            <a:pPr algn="just">
              <a:buNone/>
            </a:pPr>
            <a:r>
              <a:rPr lang="es-ES" dirty="0" smtClean="0"/>
              <a:t>EJEMPLOS DE DILEMAS DENTRO DE DIARIOS REALES</a:t>
            </a:r>
          </a:p>
          <a:p>
            <a:pPr algn="just">
              <a:buNone/>
            </a:pPr>
            <a:r>
              <a:rPr lang="es-ES" sz="2000" dirty="0" smtClean="0"/>
              <a:t>Ejemplo 1. </a:t>
            </a:r>
            <a:r>
              <a:rPr lang="es-ES" sz="2000" b="1" dirty="0" smtClean="0"/>
              <a:t>Dilema entre materiales propios y materiales comerciales.</a:t>
            </a:r>
          </a:p>
          <a:p>
            <a:pPr algn="just">
              <a:buNone/>
            </a:pPr>
            <a:r>
              <a:rPr lang="es-ES" sz="2000" dirty="0" smtClean="0"/>
              <a:t> “Al margen de lo expuesto creo que una de las razones está en los contenidos del libro que empleamos y por ello he tomado la decisión de preparar un texto de lectura mejor para nosotros en base a sacar textos que se adapten mejor a nuestro objetivo y  con unos contenidos menos ñoños que los que éste presenta” (A-11)</a:t>
            </a:r>
          </a:p>
          <a:p>
            <a:pPr algn="just">
              <a:buNone/>
            </a:pPr>
            <a:r>
              <a:rPr lang="es-ES" sz="2000" dirty="0" smtClean="0"/>
              <a:t>“La lectura se ha realizado de forma anodina. Es la segunda vez que ocurre que la falta de chispa de la gente condiciona de tal forma el desarrollo que ya me da apuro repetir que la causa está en los contenidos del texto y que necesito uno con urgencia” (A-15) (</a:t>
            </a:r>
            <a:r>
              <a:rPr lang="es-ES" sz="2000" dirty="0" err="1" smtClean="0"/>
              <a:t>Zabalza</a:t>
            </a:r>
            <a:r>
              <a:rPr lang="es-ES" sz="2000" dirty="0" smtClean="0"/>
              <a:t>, 2014, p.70)</a:t>
            </a:r>
          </a:p>
          <a:p>
            <a:pPr algn="just">
              <a:buNone/>
            </a:pPr>
            <a:r>
              <a:rPr lang="es-ES" sz="2000" dirty="0" smtClean="0"/>
              <a:t>Ejemplo 2. </a:t>
            </a:r>
            <a:r>
              <a:rPr lang="es-ES" sz="2000" b="1" dirty="0" smtClean="0"/>
              <a:t>Dilema entre alumnos aventajados y alumnos con problemas.</a:t>
            </a:r>
          </a:p>
          <a:p>
            <a:pPr algn="just">
              <a:buNone/>
            </a:pPr>
            <a:r>
              <a:rPr lang="es-ES" sz="2000" dirty="0" smtClean="0"/>
              <a:t>“La gente, a nivel puramente de vocalización tiene problemas. Tartamudea en exceso, yo creo que eso es, al menos en numerosos casos por falta de confianza en sus posibilidades. De todas formas será preciso estar atento a aquellos casos en que el defecto no se corrija por la propia  maduración del mismo, con el fin de ver las posible soluciones que se pueden adoptar tomando para ello las decisiones que sean precisas a nivel de colegio, familia, o médico” (A-9) (</a:t>
            </a:r>
            <a:r>
              <a:rPr lang="es-ES" sz="2000" dirty="0" err="1" smtClean="0"/>
              <a:t>Zabalza</a:t>
            </a:r>
            <a:r>
              <a:rPr lang="es-ES" sz="2000" dirty="0" smtClean="0"/>
              <a:t> 2004. p71)</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ES"/>
          </a:p>
        </p:txBody>
      </p:sp>
      <p:sp>
        <p:nvSpPr>
          <p:cNvPr id="3" name="2 Subtítulo"/>
          <p:cNvSpPr>
            <a:spLocks noGrp="1"/>
          </p:cNvSpPr>
          <p:nvPr>
            <p:ph type="subTitle" idx="1"/>
          </p:nvPr>
        </p:nvSpPr>
        <p:spPr/>
        <p:txBody>
          <a:bodyPr/>
          <a:lstStyle/>
          <a:p>
            <a:endParaRPr lang="es-ES"/>
          </a:p>
        </p:txBody>
      </p:sp>
      <p:pic>
        <p:nvPicPr>
          <p:cNvPr id="4" name="Picture 2" descr="C:\Users\javier e Inés\Desktop\631_example.jpg"/>
          <p:cNvPicPr>
            <a:picLocks noChangeAspect="1" noChangeArrowheads="1"/>
          </p:cNvPicPr>
          <p:nvPr/>
        </p:nvPicPr>
        <p:blipFill>
          <a:blip r:embed="rId2"/>
          <a:srcRect/>
          <a:stretch>
            <a:fillRect/>
          </a:stretch>
        </p:blipFill>
        <p:spPr bwMode="auto">
          <a:xfrm>
            <a:off x="0" y="-57174"/>
            <a:ext cx="9144000" cy="6915174"/>
          </a:xfrm>
          <a:prstGeom prst="rect">
            <a:avLst/>
          </a:prstGeom>
          <a:noFill/>
        </p:spPr>
      </p:pic>
      <p:sp>
        <p:nvSpPr>
          <p:cNvPr id="7" name="6 CuadroTexto"/>
          <p:cNvSpPr txBox="1"/>
          <p:nvPr/>
        </p:nvSpPr>
        <p:spPr>
          <a:xfrm>
            <a:off x="0" y="571480"/>
            <a:ext cx="9144000" cy="584775"/>
          </a:xfrm>
          <a:prstGeom prst="rect">
            <a:avLst/>
          </a:prstGeom>
          <a:noFill/>
        </p:spPr>
        <p:txBody>
          <a:bodyPr wrap="square" rtlCol="0">
            <a:spAutoFit/>
          </a:bodyPr>
          <a:lstStyle/>
          <a:p>
            <a:pPr algn="ctr"/>
            <a:endParaRPr lang="es-ES" sz="3200" dirty="0">
              <a:latin typeface="Times New Roman" pitchFamily="18" charset="0"/>
              <a:cs typeface="Times New Roman" pitchFamily="18" charset="0"/>
            </a:endParaRPr>
          </a:p>
        </p:txBody>
      </p:sp>
      <p:sp>
        <p:nvSpPr>
          <p:cNvPr id="8" name="7 Rectángulo"/>
          <p:cNvSpPr/>
          <p:nvPr/>
        </p:nvSpPr>
        <p:spPr>
          <a:xfrm>
            <a:off x="928662" y="1571612"/>
            <a:ext cx="7215238" cy="1200329"/>
          </a:xfrm>
          <a:prstGeom prst="rect">
            <a:avLst/>
          </a:prstGeom>
        </p:spPr>
        <p:txBody>
          <a:bodyPr wrap="square">
            <a:spAutoFit/>
          </a:bodyPr>
          <a:lstStyle/>
          <a:p>
            <a:pPr marL="342891" indent="-342891"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a:p>
            <a:pPr marL="342891" indent="-342891" defTabSz="457189">
              <a:buClr>
                <a:schemeClr val="bg2">
                  <a:lumMod val="40000"/>
                  <a:lumOff val="60000"/>
                </a:schemeClr>
              </a:buClr>
              <a:buFont typeface="Wingdings 3" charset="2"/>
              <a:buChar char=""/>
              <a:defRPr/>
            </a:pPr>
            <a:endParaRPr lang="es-ES" sz="2400" dirty="0" smtClean="0">
              <a:latin typeface="Times New Roman" panose="02020603050405020304" pitchFamily="18" charset="0"/>
              <a:cs typeface="Times New Roman" panose="02020603050405020304" pitchFamily="18" charset="0"/>
            </a:endParaRPr>
          </a:p>
          <a:p>
            <a:pPr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p:txBody>
      </p:sp>
      <p:sp>
        <p:nvSpPr>
          <p:cNvPr id="11" name="10 Rectángulo"/>
          <p:cNvSpPr/>
          <p:nvPr/>
        </p:nvSpPr>
        <p:spPr>
          <a:xfrm>
            <a:off x="500034" y="335846"/>
            <a:ext cx="7572428" cy="4708981"/>
          </a:xfrm>
          <a:prstGeom prst="rect">
            <a:avLst/>
          </a:prstGeom>
        </p:spPr>
        <p:txBody>
          <a:bodyPr wrap="square">
            <a:spAutoFit/>
          </a:bodyPr>
          <a:lstStyle/>
          <a:p>
            <a:pPr algn="just">
              <a:buNone/>
            </a:pPr>
            <a:r>
              <a:rPr lang="es-ES" sz="2000" dirty="0" smtClean="0"/>
              <a:t>EJEMPLOS DE DILEMAS DENTRO DE DIARIOS REALES </a:t>
            </a:r>
          </a:p>
          <a:p>
            <a:pPr algn="just">
              <a:buNone/>
            </a:pPr>
            <a:r>
              <a:rPr lang="es-ES" sz="2000" dirty="0" smtClean="0"/>
              <a:t>Ejemplo 3. </a:t>
            </a:r>
            <a:r>
              <a:rPr lang="es-ES" sz="2000" b="1" dirty="0" smtClean="0"/>
              <a:t>Dilema entre la afectuosidad y la dureza por parte de la profesora.</a:t>
            </a:r>
          </a:p>
          <a:p>
            <a:pPr algn="just">
              <a:buNone/>
            </a:pPr>
            <a:r>
              <a:rPr lang="es-ES" sz="2000" dirty="0" smtClean="0"/>
              <a:t>“Silvia siempre tarda mucho en su trabajo. Le pregunto a qué se debe su lentitud y se pone colorada, tensa y bloqueada. Solo cuando le dijo que ella trabaja, pero que es lenta, me contesta, casi sin voz, que sí. Con María me ocurre igual, pero ésta se pone a punto de llorar y a la defensiva. Me parece que se da cuenta, que su problema es más porque se entretiene que por ritmo lento” (C-5)</a:t>
            </a:r>
          </a:p>
          <a:p>
            <a:pPr algn="just">
              <a:buNone/>
            </a:pPr>
            <a:r>
              <a:rPr lang="es-ES" sz="2000" dirty="0" smtClean="0"/>
              <a:t>“Ya en los grupos, José se pone con el suyo pero en plan de hacerme caer en la cuenta de que él no está de acuerdo. Están los grupos trabajando y él incordia al suyo. Viene a decir si puede salir al </a:t>
            </a:r>
            <a:r>
              <a:rPr lang="es-ES" sz="2000" dirty="0" err="1" smtClean="0"/>
              <a:t>wc</a:t>
            </a:r>
            <a:r>
              <a:rPr lang="es-ES" sz="2000" dirty="0" smtClean="0"/>
              <a:t>. Le digo que sí y que puede quedarse si quiere también, si su actitud va a seguir como hasta eses momento. Se va, y al volver se centra en el grupo funcionando bastante bien” (C-9) </a:t>
            </a:r>
            <a:r>
              <a:rPr lang="es-ES" sz="2000" dirty="0" err="1" smtClean="0"/>
              <a:t>Zabalza</a:t>
            </a:r>
            <a:r>
              <a:rPr lang="es-ES" sz="2000" dirty="0" smtClean="0"/>
              <a:t>, 2004 P.79-80.</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ES"/>
          </a:p>
        </p:txBody>
      </p:sp>
      <p:sp>
        <p:nvSpPr>
          <p:cNvPr id="3" name="2 Subtítulo"/>
          <p:cNvSpPr>
            <a:spLocks noGrp="1"/>
          </p:cNvSpPr>
          <p:nvPr>
            <p:ph type="subTitle" idx="1"/>
          </p:nvPr>
        </p:nvSpPr>
        <p:spPr/>
        <p:txBody>
          <a:bodyPr/>
          <a:lstStyle/>
          <a:p>
            <a:endParaRPr lang="es-ES"/>
          </a:p>
        </p:txBody>
      </p:sp>
      <p:pic>
        <p:nvPicPr>
          <p:cNvPr id="4" name="Picture 2" descr="C:\Users\javier e Inés\Desktop\631_example.jpg"/>
          <p:cNvPicPr>
            <a:picLocks noChangeAspect="1" noChangeArrowheads="1"/>
          </p:cNvPicPr>
          <p:nvPr/>
        </p:nvPicPr>
        <p:blipFill>
          <a:blip r:embed="rId2"/>
          <a:srcRect/>
          <a:stretch>
            <a:fillRect/>
          </a:stretch>
        </p:blipFill>
        <p:spPr bwMode="auto">
          <a:xfrm>
            <a:off x="0" y="-57174"/>
            <a:ext cx="9144000" cy="6915174"/>
          </a:xfrm>
          <a:prstGeom prst="rect">
            <a:avLst/>
          </a:prstGeom>
          <a:noFill/>
        </p:spPr>
      </p:pic>
      <p:sp>
        <p:nvSpPr>
          <p:cNvPr id="7" name="6 CuadroTexto"/>
          <p:cNvSpPr txBox="1"/>
          <p:nvPr/>
        </p:nvSpPr>
        <p:spPr>
          <a:xfrm>
            <a:off x="0" y="571480"/>
            <a:ext cx="9144000" cy="584775"/>
          </a:xfrm>
          <a:prstGeom prst="rect">
            <a:avLst/>
          </a:prstGeom>
          <a:noFill/>
        </p:spPr>
        <p:txBody>
          <a:bodyPr wrap="square" rtlCol="0">
            <a:spAutoFit/>
          </a:bodyPr>
          <a:lstStyle/>
          <a:p>
            <a:pPr algn="ctr"/>
            <a:endParaRPr lang="es-ES" sz="3200" dirty="0">
              <a:latin typeface="Times New Roman" pitchFamily="18" charset="0"/>
              <a:cs typeface="Times New Roman" pitchFamily="18" charset="0"/>
            </a:endParaRPr>
          </a:p>
        </p:txBody>
      </p:sp>
      <p:sp>
        <p:nvSpPr>
          <p:cNvPr id="8" name="7 Rectángulo"/>
          <p:cNvSpPr/>
          <p:nvPr/>
        </p:nvSpPr>
        <p:spPr>
          <a:xfrm>
            <a:off x="928662" y="1571612"/>
            <a:ext cx="7215238" cy="1200329"/>
          </a:xfrm>
          <a:prstGeom prst="rect">
            <a:avLst/>
          </a:prstGeom>
        </p:spPr>
        <p:txBody>
          <a:bodyPr wrap="square">
            <a:spAutoFit/>
          </a:bodyPr>
          <a:lstStyle/>
          <a:p>
            <a:pPr marL="342891" indent="-342891"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a:p>
            <a:pPr marL="342891" indent="-342891" defTabSz="457189">
              <a:buClr>
                <a:schemeClr val="bg2">
                  <a:lumMod val="40000"/>
                  <a:lumOff val="60000"/>
                </a:schemeClr>
              </a:buClr>
              <a:buFont typeface="Wingdings 3" charset="2"/>
              <a:buChar char=""/>
              <a:defRPr/>
            </a:pPr>
            <a:endParaRPr lang="es-ES" sz="2400" dirty="0" smtClean="0">
              <a:latin typeface="Times New Roman" panose="02020603050405020304" pitchFamily="18" charset="0"/>
              <a:cs typeface="Times New Roman" panose="02020603050405020304" pitchFamily="18" charset="0"/>
            </a:endParaRPr>
          </a:p>
          <a:p>
            <a:pPr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p:txBody>
      </p:sp>
      <p:sp>
        <p:nvSpPr>
          <p:cNvPr id="11" name="10 Rectángulo"/>
          <p:cNvSpPr/>
          <p:nvPr/>
        </p:nvSpPr>
        <p:spPr>
          <a:xfrm>
            <a:off x="142844" y="0"/>
            <a:ext cx="8501122" cy="1200329"/>
          </a:xfrm>
          <a:prstGeom prst="rect">
            <a:avLst/>
          </a:prstGeom>
        </p:spPr>
        <p:txBody>
          <a:bodyPr wrap="square">
            <a:spAutoFit/>
          </a:bodyPr>
          <a:lstStyle/>
          <a:p>
            <a:pPr algn="just"/>
            <a:r>
              <a:rPr lang="es-ES_tradnl" sz="2400" dirty="0" smtClean="0">
                <a:solidFill>
                  <a:schemeClr val="bg1">
                    <a:lumMod val="50000"/>
                  </a:schemeClr>
                </a:solidFill>
                <a:cs typeface="Arial" charset="0"/>
              </a:rPr>
              <a:t>		LA REFLEXIÓN EDUCATIVA</a:t>
            </a:r>
          </a:p>
          <a:p>
            <a:pPr algn="just"/>
            <a:endParaRPr lang="es-ES_tradnl" sz="2400" dirty="0" smtClean="0">
              <a:solidFill>
                <a:schemeClr val="bg1">
                  <a:lumMod val="50000"/>
                </a:schemeClr>
              </a:solidFill>
              <a:cs typeface="Arial" charset="0"/>
            </a:endParaRPr>
          </a:p>
          <a:p>
            <a:pPr algn="just"/>
            <a:r>
              <a:rPr lang="es-ES" sz="2400" b="1" dirty="0" smtClean="0"/>
              <a:t>Dimensiones de la reflexión crítica </a:t>
            </a:r>
            <a:r>
              <a:rPr lang="es-ES" sz="2400" dirty="0" smtClean="0"/>
              <a:t>(Villalobos y de Cabrera, 2009)</a:t>
            </a:r>
            <a:r>
              <a:rPr lang="es-ES_tradnl" sz="2400" dirty="0" smtClean="0">
                <a:cs typeface="Arial" charset="0"/>
              </a:rPr>
              <a:t> </a:t>
            </a:r>
          </a:p>
        </p:txBody>
      </p:sp>
      <p:sp>
        <p:nvSpPr>
          <p:cNvPr id="13" name="12 Rectángulo"/>
          <p:cNvSpPr/>
          <p:nvPr/>
        </p:nvSpPr>
        <p:spPr>
          <a:xfrm>
            <a:off x="2286000" y="2259449"/>
            <a:ext cx="4572000" cy="369332"/>
          </a:xfrm>
          <a:prstGeom prst="rect">
            <a:avLst/>
          </a:prstGeom>
        </p:spPr>
        <p:txBody>
          <a:bodyPr>
            <a:spAutoFit/>
          </a:bodyPr>
          <a:lstStyle/>
          <a:p>
            <a:pPr>
              <a:buNone/>
            </a:pPr>
            <a:r>
              <a:rPr lang="es-ES" dirty="0" smtClean="0"/>
              <a:t>	</a:t>
            </a:r>
          </a:p>
        </p:txBody>
      </p:sp>
      <p:graphicFrame>
        <p:nvGraphicFramePr>
          <p:cNvPr id="10" name="9 Diagrama"/>
          <p:cNvGraphicFramePr/>
          <p:nvPr/>
        </p:nvGraphicFramePr>
        <p:xfrm>
          <a:off x="0" y="1214422"/>
          <a:ext cx="9144000" cy="435771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ES"/>
          </a:p>
        </p:txBody>
      </p:sp>
      <p:sp>
        <p:nvSpPr>
          <p:cNvPr id="3" name="2 Subtítulo"/>
          <p:cNvSpPr>
            <a:spLocks noGrp="1"/>
          </p:cNvSpPr>
          <p:nvPr>
            <p:ph type="subTitle" idx="1"/>
          </p:nvPr>
        </p:nvSpPr>
        <p:spPr/>
        <p:txBody>
          <a:bodyPr/>
          <a:lstStyle/>
          <a:p>
            <a:endParaRPr lang="es-ES"/>
          </a:p>
        </p:txBody>
      </p:sp>
      <p:pic>
        <p:nvPicPr>
          <p:cNvPr id="4" name="Picture 2" descr="C:\Users\javier e Inés\Desktop\631_example.jpg"/>
          <p:cNvPicPr>
            <a:picLocks noChangeAspect="1" noChangeArrowheads="1"/>
          </p:cNvPicPr>
          <p:nvPr/>
        </p:nvPicPr>
        <p:blipFill>
          <a:blip r:embed="rId2"/>
          <a:srcRect/>
          <a:stretch>
            <a:fillRect/>
          </a:stretch>
        </p:blipFill>
        <p:spPr bwMode="auto">
          <a:xfrm>
            <a:off x="0" y="-57174"/>
            <a:ext cx="9144000" cy="6915174"/>
          </a:xfrm>
          <a:prstGeom prst="rect">
            <a:avLst/>
          </a:prstGeom>
          <a:noFill/>
        </p:spPr>
      </p:pic>
      <p:sp>
        <p:nvSpPr>
          <p:cNvPr id="7" name="6 CuadroTexto"/>
          <p:cNvSpPr txBox="1"/>
          <p:nvPr/>
        </p:nvSpPr>
        <p:spPr>
          <a:xfrm>
            <a:off x="0" y="571480"/>
            <a:ext cx="9144000" cy="584775"/>
          </a:xfrm>
          <a:prstGeom prst="rect">
            <a:avLst/>
          </a:prstGeom>
          <a:noFill/>
        </p:spPr>
        <p:txBody>
          <a:bodyPr wrap="square" rtlCol="0">
            <a:spAutoFit/>
          </a:bodyPr>
          <a:lstStyle/>
          <a:p>
            <a:pPr algn="ctr"/>
            <a:endParaRPr lang="es-ES" sz="3200" dirty="0">
              <a:latin typeface="Times New Roman" pitchFamily="18" charset="0"/>
              <a:cs typeface="Times New Roman" pitchFamily="18" charset="0"/>
            </a:endParaRPr>
          </a:p>
        </p:txBody>
      </p:sp>
      <p:sp>
        <p:nvSpPr>
          <p:cNvPr id="8" name="7 Rectángulo"/>
          <p:cNvSpPr/>
          <p:nvPr/>
        </p:nvSpPr>
        <p:spPr>
          <a:xfrm>
            <a:off x="928662" y="1571612"/>
            <a:ext cx="7215238" cy="1200329"/>
          </a:xfrm>
          <a:prstGeom prst="rect">
            <a:avLst/>
          </a:prstGeom>
        </p:spPr>
        <p:txBody>
          <a:bodyPr wrap="square">
            <a:spAutoFit/>
          </a:bodyPr>
          <a:lstStyle/>
          <a:p>
            <a:pPr marL="342891" indent="-342891"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a:p>
            <a:pPr marL="342891" indent="-342891" defTabSz="457189">
              <a:buClr>
                <a:schemeClr val="bg2">
                  <a:lumMod val="40000"/>
                  <a:lumOff val="60000"/>
                </a:schemeClr>
              </a:buClr>
              <a:buFont typeface="Wingdings 3" charset="2"/>
              <a:buChar char=""/>
              <a:defRPr/>
            </a:pPr>
            <a:endParaRPr lang="es-ES" sz="2400" dirty="0" smtClean="0">
              <a:latin typeface="Times New Roman" panose="02020603050405020304" pitchFamily="18" charset="0"/>
              <a:cs typeface="Times New Roman" panose="02020603050405020304" pitchFamily="18" charset="0"/>
            </a:endParaRPr>
          </a:p>
          <a:p>
            <a:pPr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p:txBody>
      </p:sp>
      <p:sp>
        <p:nvSpPr>
          <p:cNvPr id="10" name="9 Rectángulo"/>
          <p:cNvSpPr/>
          <p:nvPr/>
        </p:nvSpPr>
        <p:spPr>
          <a:xfrm>
            <a:off x="500034" y="1028343"/>
            <a:ext cx="8215370" cy="3447098"/>
          </a:xfrm>
          <a:prstGeom prst="rect">
            <a:avLst/>
          </a:prstGeom>
        </p:spPr>
        <p:txBody>
          <a:bodyPr wrap="square">
            <a:spAutoFit/>
          </a:bodyPr>
          <a:lstStyle/>
          <a:p>
            <a:pPr algn="just">
              <a:buNone/>
            </a:pPr>
            <a:r>
              <a:rPr lang="es-ES" dirty="0" smtClean="0"/>
              <a:t>EJEMPLOS DE DILEMAS DENTRO DE DIARIOS REALES</a:t>
            </a:r>
          </a:p>
          <a:p>
            <a:pPr algn="just">
              <a:buNone/>
            </a:pPr>
            <a:r>
              <a:rPr lang="es-ES" sz="2000" dirty="0" smtClean="0"/>
              <a:t>Ejemplo 4. </a:t>
            </a:r>
            <a:r>
              <a:rPr lang="es-ES" sz="2000" b="1" dirty="0" smtClean="0"/>
              <a:t>Dilema circunscrito entre el trabajo individual y el trabajo en grupo. </a:t>
            </a:r>
          </a:p>
          <a:p>
            <a:pPr algn="just">
              <a:buNone/>
            </a:pPr>
            <a:r>
              <a:rPr lang="es-ES" sz="2000" dirty="0" smtClean="0"/>
              <a:t>“Pasamos buena parte de la tarde tratando de hacer grupos y pensando cuál sería la mejor manera de hacerlos, para que todos nos quedemos satisfechos.</a:t>
            </a:r>
          </a:p>
          <a:p>
            <a:pPr algn="just">
              <a:buNone/>
            </a:pPr>
            <a:r>
              <a:rPr lang="es-ES" sz="2000" dirty="0" smtClean="0"/>
              <a:t>Manifiestan dificultad de mezclarse niños y niñas. La mayoría de las niñas prefieren grupos mezclados. A los niños no les importa que haya alguna niña si ellos son mayoría. Mercedes es una niña rechazada. La mayoría prefiere que no les toque en el grupo. Ellos lo expresan más abiertamente, mientras que ellas con disimulo. Es un grupo que aún no está mínimamente integrado” (C-3) (</a:t>
            </a:r>
            <a:r>
              <a:rPr lang="es-ES" sz="2000" dirty="0" err="1" smtClean="0"/>
              <a:t>Zabalza</a:t>
            </a:r>
            <a:r>
              <a:rPr lang="es-ES" sz="2000" dirty="0" smtClean="0"/>
              <a:t> 2004. p.81)</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ES"/>
          </a:p>
        </p:txBody>
      </p:sp>
      <p:sp>
        <p:nvSpPr>
          <p:cNvPr id="3" name="2 Subtítulo"/>
          <p:cNvSpPr>
            <a:spLocks noGrp="1"/>
          </p:cNvSpPr>
          <p:nvPr>
            <p:ph type="subTitle" idx="1"/>
          </p:nvPr>
        </p:nvSpPr>
        <p:spPr/>
        <p:txBody>
          <a:bodyPr/>
          <a:lstStyle/>
          <a:p>
            <a:endParaRPr lang="es-ES"/>
          </a:p>
        </p:txBody>
      </p:sp>
      <p:pic>
        <p:nvPicPr>
          <p:cNvPr id="4" name="Picture 2" descr="C:\Users\javier e Inés\Desktop\631_example.jpg"/>
          <p:cNvPicPr>
            <a:picLocks noChangeAspect="1" noChangeArrowheads="1"/>
          </p:cNvPicPr>
          <p:nvPr/>
        </p:nvPicPr>
        <p:blipFill>
          <a:blip r:embed="rId2"/>
          <a:srcRect/>
          <a:stretch>
            <a:fillRect/>
          </a:stretch>
        </p:blipFill>
        <p:spPr bwMode="auto">
          <a:xfrm>
            <a:off x="0" y="-57174"/>
            <a:ext cx="9144000" cy="6915174"/>
          </a:xfrm>
          <a:prstGeom prst="rect">
            <a:avLst/>
          </a:prstGeom>
          <a:noFill/>
        </p:spPr>
      </p:pic>
      <p:sp>
        <p:nvSpPr>
          <p:cNvPr id="7" name="6 CuadroTexto"/>
          <p:cNvSpPr txBox="1"/>
          <p:nvPr/>
        </p:nvSpPr>
        <p:spPr>
          <a:xfrm>
            <a:off x="0" y="571480"/>
            <a:ext cx="9144000" cy="584775"/>
          </a:xfrm>
          <a:prstGeom prst="rect">
            <a:avLst/>
          </a:prstGeom>
          <a:noFill/>
        </p:spPr>
        <p:txBody>
          <a:bodyPr wrap="square" rtlCol="0">
            <a:spAutoFit/>
          </a:bodyPr>
          <a:lstStyle/>
          <a:p>
            <a:pPr algn="ctr"/>
            <a:endParaRPr lang="es-ES" sz="3200" dirty="0">
              <a:latin typeface="Times New Roman" pitchFamily="18" charset="0"/>
              <a:cs typeface="Times New Roman" pitchFamily="18" charset="0"/>
            </a:endParaRPr>
          </a:p>
        </p:txBody>
      </p:sp>
      <p:sp>
        <p:nvSpPr>
          <p:cNvPr id="8" name="7 Rectángulo"/>
          <p:cNvSpPr/>
          <p:nvPr/>
        </p:nvSpPr>
        <p:spPr>
          <a:xfrm>
            <a:off x="928662" y="1571612"/>
            <a:ext cx="7215238" cy="1200329"/>
          </a:xfrm>
          <a:prstGeom prst="rect">
            <a:avLst/>
          </a:prstGeom>
        </p:spPr>
        <p:txBody>
          <a:bodyPr wrap="square">
            <a:spAutoFit/>
          </a:bodyPr>
          <a:lstStyle/>
          <a:p>
            <a:pPr marL="342891" indent="-342891"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a:p>
            <a:pPr marL="342891" indent="-342891" defTabSz="457189">
              <a:buClr>
                <a:schemeClr val="bg2">
                  <a:lumMod val="40000"/>
                  <a:lumOff val="60000"/>
                </a:schemeClr>
              </a:buClr>
              <a:buFont typeface="Wingdings 3" charset="2"/>
              <a:buChar char=""/>
              <a:defRPr/>
            </a:pPr>
            <a:endParaRPr lang="es-ES" sz="2400" dirty="0" smtClean="0">
              <a:latin typeface="Times New Roman" panose="02020603050405020304" pitchFamily="18" charset="0"/>
              <a:cs typeface="Times New Roman" panose="02020603050405020304" pitchFamily="18" charset="0"/>
            </a:endParaRPr>
          </a:p>
          <a:p>
            <a:pPr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p:txBody>
      </p:sp>
      <p:sp>
        <p:nvSpPr>
          <p:cNvPr id="10" name="9 Rectángulo"/>
          <p:cNvSpPr/>
          <p:nvPr/>
        </p:nvSpPr>
        <p:spPr>
          <a:xfrm>
            <a:off x="0" y="428604"/>
            <a:ext cx="8929718" cy="4524315"/>
          </a:xfrm>
          <a:prstGeom prst="rect">
            <a:avLst/>
          </a:prstGeom>
        </p:spPr>
        <p:txBody>
          <a:bodyPr wrap="square">
            <a:spAutoFit/>
          </a:bodyPr>
          <a:lstStyle/>
          <a:p>
            <a:pPr algn="just">
              <a:buNone/>
            </a:pPr>
            <a:r>
              <a:rPr lang="es-ES" dirty="0" smtClean="0"/>
              <a:t>EJEMPLOS DE DILEMAS DENTRO DE DIARIOS REALES</a:t>
            </a:r>
          </a:p>
          <a:p>
            <a:pPr algn="just">
              <a:buNone/>
            </a:pPr>
            <a:r>
              <a:rPr lang="es-ES" dirty="0" smtClean="0"/>
              <a:t>Ejemplo 5. </a:t>
            </a:r>
            <a:r>
              <a:rPr lang="es-ES" b="1" dirty="0" smtClean="0"/>
              <a:t>Dilema entre las especificaciones curriculares oficiales (el programa) y las posibilidades reales del alumnado con el que se trabaja (situación real)</a:t>
            </a:r>
          </a:p>
          <a:p>
            <a:pPr algn="just">
              <a:buNone/>
            </a:pPr>
            <a:r>
              <a:rPr lang="es-ES" dirty="0" smtClean="0"/>
              <a:t>“El profesor anterior llevaba 16 años en el mismo sitio con una metodología bastante tradicional, por lo que al ir un profesor como yo, mis métodos chocaron bastante; las asignaturas de música, EF y actividades extraescolares como la ajedrez y el aprendizaje del manejo de cámaras de fotos y preparación de sesiones audiovisuales…todas estas actividades “improductivas” llamaban la atención de los paisanos del pueblo” (D-2)</a:t>
            </a:r>
          </a:p>
          <a:p>
            <a:pPr algn="just">
              <a:buNone/>
            </a:pPr>
            <a:r>
              <a:rPr lang="es-ES" dirty="0" smtClean="0"/>
              <a:t>“Por la tarde habíamos quedado en reunirnos todos los profesores de la zona para programar este segundo trimestre; pues como estamos pendientes de concentración tenemos que trabajar un poco en esta línea, ya que los que saldremos desplazados debemos acoplarnos un poco a su forma de hacer, para que los niños no noten demasiado cambio.</a:t>
            </a:r>
          </a:p>
          <a:p>
            <a:pPr algn="just">
              <a:buNone/>
            </a:pPr>
            <a:r>
              <a:rPr lang="es-ES" dirty="0" smtClean="0"/>
              <a:t>Por parte de la gente joven planteamos la posibilidad de trabajar de una forma más libre, sin esclavizarnos al libro de texto y hacerlo mediante unidades didácticas, pero llegamos a lo de siempre, al ir al grupo se vuelve a este sistema; y como nos están diciendo cada mes que nos van a concentrar no nos decidimos a cambiar de sistema. (</a:t>
            </a:r>
            <a:r>
              <a:rPr lang="es-ES" dirty="0" err="1" smtClean="0"/>
              <a:t>Zabalza</a:t>
            </a:r>
            <a:r>
              <a:rPr lang="es-ES" dirty="0" smtClean="0"/>
              <a:t> 2004. p 87)</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ES"/>
          </a:p>
        </p:txBody>
      </p:sp>
      <p:sp>
        <p:nvSpPr>
          <p:cNvPr id="3" name="2 Subtítulo"/>
          <p:cNvSpPr>
            <a:spLocks noGrp="1"/>
          </p:cNvSpPr>
          <p:nvPr>
            <p:ph type="subTitle" idx="1"/>
          </p:nvPr>
        </p:nvSpPr>
        <p:spPr/>
        <p:txBody>
          <a:bodyPr/>
          <a:lstStyle/>
          <a:p>
            <a:endParaRPr lang="es-ES"/>
          </a:p>
        </p:txBody>
      </p:sp>
      <p:pic>
        <p:nvPicPr>
          <p:cNvPr id="4" name="Picture 2" descr="C:\Users\javier e Inés\Desktop\631_example.jpg"/>
          <p:cNvPicPr>
            <a:picLocks noChangeAspect="1" noChangeArrowheads="1"/>
          </p:cNvPicPr>
          <p:nvPr/>
        </p:nvPicPr>
        <p:blipFill>
          <a:blip r:embed="rId2"/>
          <a:srcRect/>
          <a:stretch>
            <a:fillRect/>
          </a:stretch>
        </p:blipFill>
        <p:spPr bwMode="auto">
          <a:xfrm>
            <a:off x="0" y="-57174"/>
            <a:ext cx="9144000" cy="6915174"/>
          </a:xfrm>
          <a:prstGeom prst="rect">
            <a:avLst/>
          </a:prstGeom>
          <a:noFill/>
        </p:spPr>
      </p:pic>
      <p:sp>
        <p:nvSpPr>
          <p:cNvPr id="7" name="6 CuadroTexto"/>
          <p:cNvSpPr txBox="1"/>
          <p:nvPr/>
        </p:nvSpPr>
        <p:spPr>
          <a:xfrm>
            <a:off x="0" y="571480"/>
            <a:ext cx="9144000" cy="584775"/>
          </a:xfrm>
          <a:prstGeom prst="rect">
            <a:avLst/>
          </a:prstGeom>
          <a:noFill/>
        </p:spPr>
        <p:txBody>
          <a:bodyPr wrap="square" rtlCol="0">
            <a:spAutoFit/>
          </a:bodyPr>
          <a:lstStyle/>
          <a:p>
            <a:pPr algn="ctr"/>
            <a:endParaRPr lang="es-ES" sz="3200" dirty="0">
              <a:latin typeface="Times New Roman" pitchFamily="18" charset="0"/>
              <a:cs typeface="Times New Roman" pitchFamily="18" charset="0"/>
            </a:endParaRPr>
          </a:p>
        </p:txBody>
      </p:sp>
      <p:sp>
        <p:nvSpPr>
          <p:cNvPr id="8" name="7 Rectángulo"/>
          <p:cNvSpPr/>
          <p:nvPr/>
        </p:nvSpPr>
        <p:spPr>
          <a:xfrm>
            <a:off x="928662" y="1571612"/>
            <a:ext cx="7215238" cy="1200329"/>
          </a:xfrm>
          <a:prstGeom prst="rect">
            <a:avLst/>
          </a:prstGeom>
        </p:spPr>
        <p:txBody>
          <a:bodyPr wrap="square">
            <a:spAutoFit/>
          </a:bodyPr>
          <a:lstStyle/>
          <a:p>
            <a:pPr marL="342891" indent="-342891"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a:p>
            <a:pPr marL="342891" indent="-342891" defTabSz="457189">
              <a:buClr>
                <a:schemeClr val="bg2">
                  <a:lumMod val="40000"/>
                  <a:lumOff val="60000"/>
                </a:schemeClr>
              </a:buClr>
              <a:buFont typeface="Wingdings 3" charset="2"/>
              <a:buChar char=""/>
              <a:defRPr/>
            </a:pPr>
            <a:endParaRPr lang="es-ES" sz="2400" dirty="0" smtClean="0">
              <a:latin typeface="Times New Roman" panose="02020603050405020304" pitchFamily="18" charset="0"/>
              <a:cs typeface="Times New Roman" panose="02020603050405020304" pitchFamily="18" charset="0"/>
            </a:endParaRPr>
          </a:p>
          <a:p>
            <a:pPr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p:txBody>
      </p:sp>
      <p:sp>
        <p:nvSpPr>
          <p:cNvPr id="10" name="9 Rectángulo"/>
          <p:cNvSpPr/>
          <p:nvPr/>
        </p:nvSpPr>
        <p:spPr>
          <a:xfrm>
            <a:off x="0" y="0"/>
            <a:ext cx="9144000" cy="4247317"/>
          </a:xfrm>
          <a:prstGeom prst="rect">
            <a:avLst/>
          </a:prstGeom>
        </p:spPr>
        <p:txBody>
          <a:bodyPr wrap="square">
            <a:spAutoFit/>
          </a:bodyPr>
          <a:lstStyle/>
          <a:p>
            <a:pPr algn="just">
              <a:buNone/>
            </a:pPr>
            <a:r>
              <a:rPr lang="es-ES" dirty="0" smtClean="0"/>
              <a:t>EJEMPLOS DE DILEMAS DENTRO DE DIARIOS REALES</a:t>
            </a:r>
          </a:p>
          <a:p>
            <a:pPr algn="just">
              <a:buNone/>
            </a:pPr>
            <a:endParaRPr lang="es-ES" dirty="0" smtClean="0"/>
          </a:p>
          <a:p>
            <a:pPr algn="just">
              <a:buNone/>
            </a:pPr>
            <a:r>
              <a:rPr lang="es-ES" dirty="0" smtClean="0"/>
              <a:t>Ejemplo 6. </a:t>
            </a:r>
            <a:r>
              <a:rPr lang="es-ES" b="1" dirty="0" smtClean="0"/>
              <a:t>Dilema entre el intento de que los niños trabajen solos, que entra en colisión con la capacidad creadora de estrategias y al rechazo de las rutinas</a:t>
            </a:r>
          </a:p>
          <a:p>
            <a:pPr algn="just">
              <a:buNone/>
            </a:pPr>
            <a:r>
              <a:rPr lang="es-ES" dirty="0" smtClean="0"/>
              <a:t>“Comúnmente empezábamos por matemáticas, puesto que al entrar parecía que los niños estaban más despejados y el aprovechamiento era mayor. Esto me parecía razón suficiente para distribuir el horario.</a:t>
            </a:r>
          </a:p>
          <a:p>
            <a:pPr algn="just">
              <a:buNone/>
            </a:pPr>
            <a:r>
              <a:rPr lang="es-ES" dirty="0" smtClean="0"/>
              <a:t>Últimamente sucedía que nada más entrar, los niños ya sacaban sus libretas de matemáticas y se disponían a copiar los ejercicios del día. Esto que en principio me gustaba y me parecía positivo, porque lo interpretaba como que habían interiorizado las normas de clase, en seguida empezó a preocuparme sobre todo porque algunos niños bromeaban:</a:t>
            </a:r>
          </a:p>
          <a:p>
            <a:pPr algn="just">
              <a:buNone/>
            </a:pPr>
            <a:r>
              <a:rPr lang="es-ES" dirty="0" smtClean="0"/>
              <a:t>-Vamos a comenzar con unos ejercicios de matemáticas.</a:t>
            </a:r>
          </a:p>
          <a:p>
            <a:pPr algn="just">
              <a:buNone/>
            </a:pPr>
            <a:r>
              <a:rPr lang="es-ES" dirty="0" smtClean="0"/>
              <a:t>-Haremos el ejercicio número 1, 2,…</a:t>
            </a:r>
          </a:p>
          <a:p>
            <a:pPr algn="just">
              <a:buNone/>
            </a:pPr>
            <a:r>
              <a:rPr lang="es-ES" dirty="0" smtClean="0"/>
              <a:t>Si algo de verdad me aterroriza en la enseñanza es el peligro de la rutina y este apareció cuando empezó a darse esta situación” (F-53) (</a:t>
            </a:r>
            <a:r>
              <a:rPr lang="es-ES" dirty="0" err="1" smtClean="0"/>
              <a:t>Zabalza</a:t>
            </a:r>
            <a:r>
              <a:rPr lang="es-ES" dirty="0" smtClean="0"/>
              <a:t> 2004, p.97)</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ES"/>
          </a:p>
        </p:txBody>
      </p:sp>
      <p:sp>
        <p:nvSpPr>
          <p:cNvPr id="3" name="2 Subtítulo"/>
          <p:cNvSpPr>
            <a:spLocks noGrp="1"/>
          </p:cNvSpPr>
          <p:nvPr>
            <p:ph type="subTitle" idx="1"/>
          </p:nvPr>
        </p:nvSpPr>
        <p:spPr/>
        <p:txBody>
          <a:bodyPr/>
          <a:lstStyle/>
          <a:p>
            <a:endParaRPr lang="es-ES"/>
          </a:p>
        </p:txBody>
      </p:sp>
      <p:pic>
        <p:nvPicPr>
          <p:cNvPr id="4" name="Picture 2" descr="C:\Users\javier e Inés\Desktop\631_example.jpg"/>
          <p:cNvPicPr>
            <a:picLocks noChangeAspect="1" noChangeArrowheads="1"/>
          </p:cNvPicPr>
          <p:nvPr/>
        </p:nvPicPr>
        <p:blipFill>
          <a:blip r:embed="rId2"/>
          <a:srcRect/>
          <a:stretch>
            <a:fillRect/>
          </a:stretch>
        </p:blipFill>
        <p:spPr bwMode="auto">
          <a:xfrm>
            <a:off x="0" y="-57174"/>
            <a:ext cx="9144000" cy="6915174"/>
          </a:xfrm>
          <a:prstGeom prst="rect">
            <a:avLst/>
          </a:prstGeom>
          <a:noFill/>
        </p:spPr>
      </p:pic>
      <p:sp>
        <p:nvSpPr>
          <p:cNvPr id="7" name="6 CuadroTexto"/>
          <p:cNvSpPr txBox="1"/>
          <p:nvPr/>
        </p:nvSpPr>
        <p:spPr>
          <a:xfrm>
            <a:off x="0" y="571480"/>
            <a:ext cx="9144000" cy="584775"/>
          </a:xfrm>
          <a:prstGeom prst="rect">
            <a:avLst/>
          </a:prstGeom>
          <a:noFill/>
        </p:spPr>
        <p:txBody>
          <a:bodyPr wrap="square" rtlCol="0">
            <a:spAutoFit/>
          </a:bodyPr>
          <a:lstStyle/>
          <a:p>
            <a:pPr algn="ctr"/>
            <a:endParaRPr lang="es-ES" sz="3200" dirty="0">
              <a:latin typeface="Times New Roman" pitchFamily="18" charset="0"/>
              <a:cs typeface="Times New Roman" pitchFamily="18" charset="0"/>
            </a:endParaRPr>
          </a:p>
        </p:txBody>
      </p:sp>
      <p:sp>
        <p:nvSpPr>
          <p:cNvPr id="8" name="7 Rectángulo"/>
          <p:cNvSpPr/>
          <p:nvPr/>
        </p:nvSpPr>
        <p:spPr>
          <a:xfrm>
            <a:off x="0" y="571480"/>
            <a:ext cx="9144000" cy="4893647"/>
          </a:xfrm>
          <a:prstGeom prst="rect">
            <a:avLst/>
          </a:prstGeom>
        </p:spPr>
        <p:txBody>
          <a:bodyPr wrap="square">
            <a:spAutoFit/>
          </a:bodyPr>
          <a:lstStyle/>
          <a:p>
            <a:pPr algn="just">
              <a:buNone/>
            </a:pPr>
            <a:r>
              <a:rPr lang="es-ES" sz="2400" dirty="0" smtClean="0"/>
              <a:t>BIBLIOGRAFÍA RECOMENDADA</a:t>
            </a:r>
          </a:p>
          <a:p>
            <a:pPr>
              <a:buNone/>
            </a:pPr>
            <a:r>
              <a:rPr lang="es-ES" sz="2400" dirty="0" err="1" smtClean="0"/>
              <a:t>Elliot</a:t>
            </a:r>
            <a:r>
              <a:rPr lang="es-ES" sz="2400" dirty="0" smtClean="0"/>
              <a:t>, J. (1986). </a:t>
            </a:r>
            <a:r>
              <a:rPr lang="es-ES" sz="2400" i="1" dirty="0" smtClean="0"/>
              <a:t>La investigación-acción en el aula. Valencia: Generalitat Valenciana.</a:t>
            </a:r>
          </a:p>
          <a:p>
            <a:pPr>
              <a:buNone/>
            </a:pPr>
            <a:r>
              <a:rPr lang="es-ES" sz="2400" dirty="0" err="1" smtClean="0"/>
              <a:t>Elliot</a:t>
            </a:r>
            <a:r>
              <a:rPr lang="es-ES" sz="2400" dirty="0" smtClean="0"/>
              <a:t>, J. (1990). </a:t>
            </a:r>
            <a:r>
              <a:rPr lang="es-ES" sz="2400" i="1" dirty="0" smtClean="0"/>
              <a:t>La investigación-acción en educación. Madrid: Morata</a:t>
            </a:r>
          </a:p>
          <a:p>
            <a:pPr>
              <a:buNone/>
            </a:pPr>
            <a:r>
              <a:rPr lang="es-ES" sz="2400" dirty="0" smtClean="0"/>
              <a:t>García Gómez, M. S. (1994). Cómo trabajar en equipo con el diario de clase. </a:t>
            </a:r>
            <a:r>
              <a:rPr lang="es-ES" sz="2400" i="1" dirty="0" err="1" smtClean="0"/>
              <a:t>Kirirki</a:t>
            </a:r>
            <a:r>
              <a:rPr lang="es-ES" sz="2400" i="1" dirty="0" smtClean="0"/>
              <a:t>, 34, 80-85.</a:t>
            </a:r>
          </a:p>
          <a:p>
            <a:pPr>
              <a:buNone/>
            </a:pPr>
            <a:r>
              <a:rPr lang="es-ES" sz="2400" dirty="0" smtClean="0"/>
              <a:t>González Calvo, G. (2013). Evolución de la identidad profesional de un docente de educación física: Análisis a partir de la reflexión de sus experiencias personal y de su propia práctica. Universidad de Valladolid). Recuperado de </a:t>
            </a:r>
            <a:r>
              <a:rPr lang="es-ES" sz="2400" dirty="0" smtClean="0">
                <a:hlinkClick r:id="rId3"/>
              </a:rPr>
              <a:t>http://uvadoc.uva.es/bitstream/10324/2817/1/</a:t>
            </a:r>
            <a:r>
              <a:rPr lang="es-ES" sz="2400" dirty="0" smtClean="0"/>
              <a:t> TESIS309-130521.pdf</a:t>
            </a:r>
            <a:r>
              <a:rPr lang="en-US" sz="2400" dirty="0" err="1" smtClean="0"/>
              <a:t>achers</a:t>
            </a:r>
            <a:r>
              <a:rPr lang="en-US" sz="2400" dirty="0" smtClean="0"/>
              <a:t> as </a:t>
            </a:r>
            <a:r>
              <a:rPr lang="en-US" sz="2400" dirty="0" err="1" smtClean="0"/>
              <a:t>intelectuals</a:t>
            </a:r>
            <a:r>
              <a:rPr lang="en-US" sz="2400" dirty="0" smtClean="0"/>
              <a:t>: Pedagogy of learning]. Barcelona: </a:t>
            </a:r>
            <a:r>
              <a:rPr lang="en-US" sz="2400" dirty="0" err="1" smtClean="0"/>
              <a:t>Paidós</a:t>
            </a:r>
            <a:r>
              <a:rPr lang="en-US" sz="2400" dirty="0" smtClean="0"/>
              <a:t>/MEC.</a:t>
            </a:r>
            <a:endParaRPr lang="es-ES" sz="2400" dirty="0"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ES"/>
          </a:p>
        </p:txBody>
      </p:sp>
      <p:sp>
        <p:nvSpPr>
          <p:cNvPr id="3" name="2 Subtítulo"/>
          <p:cNvSpPr>
            <a:spLocks noGrp="1"/>
          </p:cNvSpPr>
          <p:nvPr>
            <p:ph type="subTitle" idx="1"/>
          </p:nvPr>
        </p:nvSpPr>
        <p:spPr/>
        <p:txBody>
          <a:bodyPr/>
          <a:lstStyle/>
          <a:p>
            <a:endParaRPr lang="es-ES"/>
          </a:p>
        </p:txBody>
      </p:sp>
      <p:pic>
        <p:nvPicPr>
          <p:cNvPr id="4" name="Picture 2" descr="C:\Users\javier e Inés\Desktop\631_example.jpg"/>
          <p:cNvPicPr>
            <a:picLocks noChangeAspect="1" noChangeArrowheads="1"/>
          </p:cNvPicPr>
          <p:nvPr/>
        </p:nvPicPr>
        <p:blipFill>
          <a:blip r:embed="rId2"/>
          <a:srcRect/>
          <a:stretch>
            <a:fillRect/>
          </a:stretch>
        </p:blipFill>
        <p:spPr bwMode="auto">
          <a:xfrm>
            <a:off x="0" y="-57174"/>
            <a:ext cx="9144000" cy="6915174"/>
          </a:xfrm>
          <a:prstGeom prst="rect">
            <a:avLst/>
          </a:prstGeom>
          <a:noFill/>
        </p:spPr>
      </p:pic>
      <p:sp>
        <p:nvSpPr>
          <p:cNvPr id="7" name="6 CuadroTexto"/>
          <p:cNvSpPr txBox="1"/>
          <p:nvPr/>
        </p:nvSpPr>
        <p:spPr>
          <a:xfrm>
            <a:off x="0" y="571480"/>
            <a:ext cx="9144000" cy="584775"/>
          </a:xfrm>
          <a:prstGeom prst="rect">
            <a:avLst/>
          </a:prstGeom>
          <a:noFill/>
        </p:spPr>
        <p:txBody>
          <a:bodyPr wrap="square" rtlCol="0">
            <a:spAutoFit/>
          </a:bodyPr>
          <a:lstStyle/>
          <a:p>
            <a:pPr algn="ctr"/>
            <a:endParaRPr lang="es-ES" sz="3200" dirty="0">
              <a:latin typeface="Times New Roman" pitchFamily="18" charset="0"/>
              <a:cs typeface="Times New Roman" pitchFamily="18" charset="0"/>
            </a:endParaRPr>
          </a:p>
        </p:txBody>
      </p:sp>
      <p:sp>
        <p:nvSpPr>
          <p:cNvPr id="8" name="7 Rectángulo"/>
          <p:cNvSpPr/>
          <p:nvPr/>
        </p:nvSpPr>
        <p:spPr>
          <a:xfrm>
            <a:off x="928662" y="1571612"/>
            <a:ext cx="7215238" cy="1200329"/>
          </a:xfrm>
          <a:prstGeom prst="rect">
            <a:avLst/>
          </a:prstGeom>
        </p:spPr>
        <p:txBody>
          <a:bodyPr wrap="square">
            <a:spAutoFit/>
          </a:bodyPr>
          <a:lstStyle/>
          <a:p>
            <a:pPr marL="342891" indent="-342891"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a:p>
            <a:pPr marL="342891" indent="-342891" defTabSz="457189">
              <a:buClr>
                <a:schemeClr val="bg2">
                  <a:lumMod val="40000"/>
                  <a:lumOff val="60000"/>
                </a:schemeClr>
              </a:buClr>
              <a:buFont typeface="Wingdings 3" charset="2"/>
              <a:buChar char=""/>
              <a:defRPr/>
            </a:pPr>
            <a:endParaRPr lang="es-ES" sz="2400" dirty="0" smtClean="0">
              <a:latin typeface="Times New Roman" panose="02020603050405020304" pitchFamily="18" charset="0"/>
              <a:cs typeface="Times New Roman" panose="02020603050405020304" pitchFamily="18" charset="0"/>
            </a:endParaRPr>
          </a:p>
          <a:p>
            <a:pPr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p:txBody>
      </p:sp>
      <p:sp>
        <p:nvSpPr>
          <p:cNvPr id="10" name="9 Rectángulo"/>
          <p:cNvSpPr/>
          <p:nvPr/>
        </p:nvSpPr>
        <p:spPr>
          <a:xfrm>
            <a:off x="0" y="0"/>
            <a:ext cx="9144000" cy="5829657"/>
          </a:xfrm>
          <a:prstGeom prst="rect">
            <a:avLst/>
          </a:prstGeom>
        </p:spPr>
        <p:txBody>
          <a:bodyPr wrap="square">
            <a:spAutoFit/>
          </a:bodyPr>
          <a:lstStyle/>
          <a:p>
            <a:pPr algn="just">
              <a:buNone/>
            </a:pPr>
            <a:r>
              <a:rPr lang="es-ES" sz="2400" dirty="0" smtClean="0"/>
              <a:t>BIBLIOGRAFÍA RECOMENDADA</a:t>
            </a:r>
          </a:p>
          <a:p>
            <a:pPr>
              <a:buNone/>
            </a:pPr>
            <a:r>
              <a:rPr lang="es-ES" sz="2400" dirty="0" smtClean="0"/>
              <a:t>González Calvo, G., &amp; Barba, J. J. (2014). La identidad afectivo-personal de un docente y su reflejo en el desarrollo de la identidad profesional. </a:t>
            </a:r>
            <a:r>
              <a:rPr lang="es-ES" sz="2400" i="1" dirty="0" smtClean="0"/>
              <a:t>Profesorado. Revista de Currículum y Formación del Profesorado, </a:t>
            </a:r>
            <a:r>
              <a:rPr lang="es-ES" sz="2400" dirty="0" smtClean="0"/>
              <a:t>18(3)</a:t>
            </a:r>
          </a:p>
          <a:p>
            <a:pPr>
              <a:buNone/>
            </a:pPr>
            <a:r>
              <a:rPr lang="es-ES" sz="2400" dirty="0" smtClean="0"/>
              <a:t>Medina, J. L., </a:t>
            </a:r>
            <a:r>
              <a:rPr lang="es-ES" sz="2400" dirty="0" err="1" smtClean="0"/>
              <a:t>Jarauta</a:t>
            </a:r>
            <a:r>
              <a:rPr lang="es-ES" sz="2400" dirty="0" smtClean="0"/>
              <a:t>, B., &amp; </a:t>
            </a:r>
            <a:r>
              <a:rPr lang="es-ES" sz="2400" dirty="0" err="1" smtClean="0"/>
              <a:t>Imbernón</a:t>
            </a:r>
            <a:r>
              <a:rPr lang="es-ES" sz="2400" dirty="0" smtClean="0"/>
              <a:t>, F. (2010). L</a:t>
            </a:r>
            <a:r>
              <a:rPr lang="es-ES" sz="2400" i="1" dirty="0" smtClean="0"/>
              <a:t>a enseñanza </a:t>
            </a:r>
            <a:r>
              <a:rPr lang="es-ES" sz="2400" i="1" dirty="0" err="1" smtClean="0"/>
              <a:t>refl</a:t>
            </a:r>
            <a:r>
              <a:rPr lang="es-ES" sz="2400" i="1" dirty="0" smtClean="0"/>
              <a:t> </a:t>
            </a:r>
            <a:r>
              <a:rPr lang="es-ES" sz="2400" i="1" dirty="0" err="1" smtClean="0"/>
              <a:t>exiva</a:t>
            </a:r>
            <a:r>
              <a:rPr lang="es-ES" sz="2400" i="1" dirty="0" smtClean="0"/>
              <a:t> en la educación superior. </a:t>
            </a:r>
            <a:r>
              <a:rPr lang="es-ES" sz="2400" dirty="0" smtClean="0"/>
              <a:t>Barcelona: Octaedro.</a:t>
            </a:r>
          </a:p>
          <a:p>
            <a:pPr>
              <a:buNone/>
            </a:pPr>
            <a:r>
              <a:rPr lang="es-ES" sz="2400" dirty="0" err="1" smtClean="0"/>
              <a:t>Perround</a:t>
            </a:r>
            <a:r>
              <a:rPr lang="es-ES" sz="2400" dirty="0" smtClean="0"/>
              <a:t>, P. (2010). </a:t>
            </a:r>
            <a:r>
              <a:rPr lang="es-ES" sz="2400" i="1" dirty="0" smtClean="0"/>
              <a:t>Desarrollar la práctica reflexiva en el oficio de enseñar: profesionalización </a:t>
            </a:r>
            <a:r>
              <a:rPr lang="fr-FR" sz="2400" i="1" dirty="0" smtClean="0"/>
              <a:t>y </a:t>
            </a:r>
            <a:r>
              <a:rPr lang="fr-FR" sz="2400" i="1" dirty="0" err="1" smtClean="0"/>
              <a:t>razón</a:t>
            </a:r>
            <a:r>
              <a:rPr lang="fr-FR" sz="2400" i="1" dirty="0" smtClean="0"/>
              <a:t> </a:t>
            </a:r>
            <a:r>
              <a:rPr lang="fr-FR" sz="2400" i="1" dirty="0" err="1" smtClean="0"/>
              <a:t>pedagógica</a:t>
            </a:r>
            <a:r>
              <a:rPr lang="fr-FR" sz="2400" i="1" dirty="0" smtClean="0"/>
              <a:t> [Développer la pratique réflexive dans le métier </a:t>
            </a:r>
            <a:r>
              <a:rPr lang="fr-FR" sz="2400" i="1" dirty="0" err="1" smtClean="0"/>
              <a:t>dènsegnant</a:t>
            </a:r>
            <a:r>
              <a:rPr lang="fr-FR" sz="2400" i="1" dirty="0" smtClean="0"/>
              <a:t>. </a:t>
            </a:r>
            <a:r>
              <a:rPr lang="fr-FR" sz="2400" i="1" dirty="0" err="1" smtClean="0"/>
              <a:t>Professionalisation</a:t>
            </a:r>
            <a:r>
              <a:rPr lang="fr-FR" sz="2400" i="1" dirty="0" smtClean="0"/>
              <a:t> </a:t>
            </a:r>
            <a:r>
              <a:rPr lang="fr-FR" sz="2400" dirty="0" smtClean="0"/>
              <a:t>et raison pédagogique]. Barcelona: </a:t>
            </a:r>
            <a:r>
              <a:rPr lang="fr-FR" sz="2400" dirty="0" err="1" smtClean="0"/>
              <a:t>Graó</a:t>
            </a:r>
            <a:r>
              <a:rPr lang="fr-FR" sz="2400" dirty="0" smtClean="0"/>
              <a:t>.</a:t>
            </a:r>
          </a:p>
          <a:p>
            <a:pPr>
              <a:buNone/>
            </a:pPr>
            <a:r>
              <a:rPr lang="es-ES" sz="2400" dirty="0" err="1" smtClean="0"/>
              <a:t>Porlán</a:t>
            </a:r>
            <a:r>
              <a:rPr lang="es-ES" sz="2400" dirty="0" smtClean="0"/>
              <a:t> </a:t>
            </a:r>
            <a:r>
              <a:rPr lang="es-ES" sz="2400" dirty="0" err="1" smtClean="0"/>
              <a:t>Ariza</a:t>
            </a:r>
            <a:r>
              <a:rPr lang="es-ES" sz="2400" dirty="0" smtClean="0"/>
              <a:t>, R., &amp; Martín Toscano, J. (1991). </a:t>
            </a:r>
            <a:r>
              <a:rPr lang="es-ES" sz="2400" i="1" dirty="0" smtClean="0"/>
              <a:t>El diario del profesor. un recurso para la investigación en el aula. </a:t>
            </a:r>
            <a:r>
              <a:rPr lang="es-ES" sz="2400" dirty="0" smtClean="0"/>
              <a:t>Sevilla: Diada Editora.</a:t>
            </a:r>
          </a:p>
          <a:p>
            <a:pPr>
              <a:buNone/>
            </a:pPr>
            <a:r>
              <a:rPr lang="es-ES" sz="2400" dirty="0" smtClean="0"/>
              <a:t>Rivera García, E. (2012). Reflexionando en torno a la investigación educativa. una mirada crítica desde la auto etnografía de un docente. </a:t>
            </a:r>
            <a:r>
              <a:rPr lang="es-ES" sz="2400" i="1" dirty="0" err="1" smtClean="0"/>
              <a:t>Qualitative</a:t>
            </a:r>
            <a:r>
              <a:rPr lang="es-ES" sz="2400" i="1" dirty="0" smtClean="0"/>
              <a:t> </a:t>
            </a:r>
            <a:r>
              <a:rPr lang="es-ES" sz="2400" i="1" dirty="0" err="1" smtClean="0"/>
              <a:t>Research</a:t>
            </a:r>
            <a:r>
              <a:rPr lang="es-ES" sz="2400" i="1" dirty="0" smtClean="0"/>
              <a:t> in </a:t>
            </a:r>
            <a:r>
              <a:rPr lang="es-ES" sz="2400" i="1" dirty="0" err="1" smtClean="0"/>
              <a:t>Education</a:t>
            </a:r>
            <a:r>
              <a:rPr lang="es-ES" sz="2400" i="1" dirty="0" smtClean="0"/>
              <a:t>, 1(1), 36-57. </a:t>
            </a:r>
            <a:r>
              <a:rPr lang="es-ES" sz="2400" dirty="0" smtClean="0"/>
              <a:t>doi:10.4471/qre.2012.03</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ES"/>
          </a:p>
        </p:txBody>
      </p:sp>
      <p:sp>
        <p:nvSpPr>
          <p:cNvPr id="3" name="2 Subtítulo"/>
          <p:cNvSpPr>
            <a:spLocks noGrp="1"/>
          </p:cNvSpPr>
          <p:nvPr>
            <p:ph type="subTitle" idx="1"/>
          </p:nvPr>
        </p:nvSpPr>
        <p:spPr/>
        <p:txBody>
          <a:bodyPr/>
          <a:lstStyle/>
          <a:p>
            <a:endParaRPr lang="es-ES"/>
          </a:p>
        </p:txBody>
      </p:sp>
      <p:pic>
        <p:nvPicPr>
          <p:cNvPr id="4" name="Picture 2" descr="C:\Users\javier e Inés\Desktop\631_example.jpg"/>
          <p:cNvPicPr>
            <a:picLocks noChangeAspect="1" noChangeArrowheads="1"/>
          </p:cNvPicPr>
          <p:nvPr/>
        </p:nvPicPr>
        <p:blipFill>
          <a:blip r:embed="rId2"/>
          <a:srcRect/>
          <a:stretch>
            <a:fillRect/>
          </a:stretch>
        </p:blipFill>
        <p:spPr bwMode="auto">
          <a:xfrm>
            <a:off x="0" y="-57174"/>
            <a:ext cx="9144000" cy="6915174"/>
          </a:xfrm>
          <a:prstGeom prst="rect">
            <a:avLst/>
          </a:prstGeom>
          <a:noFill/>
        </p:spPr>
      </p:pic>
      <p:sp>
        <p:nvSpPr>
          <p:cNvPr id="7" name="6 CuadroTexto"/>
          <p:cNvSpPr txBox="1"/>
          <p:nvPr/>
        </p:nvSpPr>
        <p:spPr>
          <a:xfrm>
            <a:off x="0" y="571480"/>
            <a:ext cx="9144000" cy="584775"/>
          </a:xfrm>
          <a:prstGeom prst="rect">
            <a:avLst/>
          </a:prstGeom>
          <a:noFill/>
        </p:spPr>
        <p:txBody>
          <a:bodyPr wrap="square" rtlCol="0">
            <a:spAutoFit/>
          </a:bodyPr>
          <a:lstStyle/>
          <a:p>
            <a:pPr algn="ctr"/>
            <a:endParaRPr lang="es-ES" sz="3200" dirty="0">
              <a:latin typeface="Times New Roman" pitchFamily="18" charset="0"/>
              <a:cs typeface="Times New Roman" pitchFamily="18" charset="0"/>
            </a:endParaRPr>
          </a:p>
        </p:txBody>
      </p:sp>
      <p:sp>
        <p:nvSpPr>
          <p:cNvPr id="8" name="7 Rectángulo"/>
          <p:cNvSpPr/>
          <p:nvPr/>
        </p:nvSpPr>
        <p:spPr>
          <a:xfrm>
            <a:off x="928662" y="1571612"/>
            <a:ext cx="7215238" cy="1200329"/>
          </a:xfrm>
          <a:prstGeom prst="rect">
            <a:avLst/>
          </a:prstGeom>
        </p:spPr>
        <p:txBody>
          <a:bodyPr wrap="square">
            <a:spAutoFit/>
          </a:bodyPr>
          <a:lstStyle/>
          <a:p>
            <a:pPr marL="342891" indent="-342891"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a:p>
            <a:pPr marL="342891" indent="-342891" defTabSz="457189">
              <a:buClr>
                <a:schemeClr val="bg2">
                  <a:lumMod val="40000"/>
                  <a:lumOff val="60000"/>
                </a:schemeClr>
              </a:buClr>
              <a:buFont typeface="Wingdings 3" charset="2"/>
              <a:buChar char=""/>
              <a:defRPr/>
            </a:pPr>
            <a:endParaRPr lang="es-ES" sz="2400" dirty="0" smtClean="0">
              <a:latin typeface="Times New Roman" panose="02020603050405020304" pitchFamily="18" charset="0"/>
              <a:cs typeface="Times New Roman" panose="02020603050405020304" pitchFamily="18" charset="0"/>
            </a:endParaRPr>
          </a:p>
          <a:p>
            <a:pPr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p:txBody>
      </p:sp>
      <p:sp>
        <p:nvSpPr>
          <p:cNvPr id="10" name="9 Rectángulo"/>
          <p:cNvSpPr/>
          <p:nvPr/>
        </p:nvSpPr>
        <p:spPr>
          <a:xfrm>
            <a:off x="0" y="1"/>
            <a:ext cx="9144000" cy="5829658"/>
          </a:xfrm>
          <a:prstGeom prst="rect">
            <a:avLst/>
          </a:prstGeom>
        </p:spPr>
        <p:txBody>
          <a:bodyPr wrap="square">
            <a:spAutoFit/>
          </a:bodyPr>
          <a:lstStyle/>
          <a:p>
            <a:pPr algn="just">
              <a:buNone/>
            </a:pPr>
            <a:r>
              <a:rPr lang="es-ES" sz="2400" dirty="0" smtClean="0"/>
              <a:t>BIBLIOGRAFÍA RECOMENDADA</a:t>
            </a:r>
          </a:p>
          <a:p>
            <a:pPr>
              <a:buNone/>
            </a:pPr>
            <a:r>
              <a:rPr lang="es-ES" sz="2400" dirty="0" smtClean="0"/>
              <a:t>González Calvo, G., &amp; Barba, J. J. (2014). La identidad afectivo-personal de un docente y su reflejo en el desarrollo de la identidad profesional. </a:t>
            </a:r>
            <a:r>
              <a:rPr lang="es-ES" sz="2400" i="1" dirty="0" smtClean="0"/>
              <a:t>Profesorado. Revista de Currículum y Formación del Profesorado, </a:t>
            </a:r>
            <a:r>
              <a:rPr lang="es-ES" sz="2400" dirty="0" smtClean="0"/>
              <a:t>18(3)</a:t>
            </a:r>
          </a:p>
          <a:p>
            <a:pPr>
              <a:buNone/>
            </a:pPr>
            <a:r>
              <a:rPr lang="es-ES" sz="2400" dirty="0" smtClean="0"/>
              <a:t>Medina, J. L., </a:t>
            </a:r>
            <a:r>
              <a:rPr lang="es-ES" sz="2400" dirty="0" err="1" smtClean="0"/>
              <a:t>Jarauta</a:t>
            </a:r>
            <a:r>
              <a:rPr lang="es-ES" sz="2400" dirty="0" smtClean="0"/>
              <a:t>, B., &amp; </a:t>
            </a:r>
            <a:r>
              <a:rPr lang="es-ES" sz="2400" dirty="0" err="1" smtClean="0"/>
              <a:t>Imbernón</a:t>
            </a:r>
            <a:r>
              <a:rPr lang="es-ES" sz="2400" dirty="0" smtClean="0"/>
              <a:t>, F. (2010). L</a:t>
            </a:r>
            <a:r>
              <a:rPr lang="es-ES" sz="2400" i="1" dirty="0" smtClean="0"/>
              <a:t>a enseñanza </a:t>
            </a:r>
            <a:r>
              <a:rPr lang="es-ES" sz="2400" i="1" dirty="0" err="1" smtClean="0"/>
              <a:t>refl</a:t>
            </a:r>
            <a:r>
              <a:rPr lang="es-ES" sz="2400" i="1" dirty="0" smtClean="0"/>
              <a:t> </a:t>
            </a:r>
            <a:r>
              <a:rPr lang="es-ES" sz="2400" i="1" dirty="0" err="1" smtClean="0"/>
              <a:t>exiva</a:t>
            </a:r>
            <a:r>
              <a:rPr lang="es-ES" sz="2400" i="1" dirty="0" smtClean="0"/>
              <a:t> en la educación superior. </a:t>
            </a:r>
            <a:r>
              <a:rPr lang="es-ES" sz="2400" dirty="0" smtClean="0"/>
              <a:t>Barcelona: Octaedro.</a:t>
            </a:r>
          </a:p>
          <a:p>
            <a:pPr>
              <a:buNone/>
            </a:pPr>
            <a:r>
              <a:rPr lang="es-ES" sz="2400" dirty="0" err="1" smtClean="0"/>
              <a:t>Perround</a:t>
            </a:r>
            <a:r>
              <a:rPr lang="es-ES" sz="2400" dirty="0" smtClean="0"/>
              <a:t>, P. (2010). </a:t>
            </a:r>
            <a:r>
              <a:rPr lang="es-ES" sz="2400" i="1" dirty="0" smtClean="0"/>
              <a:t>Desarrollar la práctica reflexiva en el oficio de enseñar: profesionalización </a:t>
            </a:r>
            <a:r>
              <a:rPr lang="fr-FR" sz="2400" i="1" dirty="0" smtClean="0"/>
              <a:t>y </a:t>
            </a:r>
            <a:r>
              <a:rPr lang="fr-FR" sz="2400" i="1" dirty="0" err="1" smtClean="0"/>
              <a:t>razón</a:t>
            </a:r>
            <a:r>
              <a:rPr lang="fr-FR" sz="2400" i="1" dirty="0" smtClean="0"/>
              <a:t> </a:t>
            </a:r>
            <a:r>
              <a:rPr lang="fr-FR" sz="2400" i="1" dirty="0" err="1" smtClean="0"/>
              <a:t>pedagógica</a:t>
            </a:r>
            <a:r>
              <a:rPr lang="fr-FR" sz="2400" i="1" dirty="0" smtClean="0"/>
              <a:t> [Développer la pratique réflexive dans le métier </a:t>
            </a:r>
            <a:r>
              <a:rPr lang="fr-FR" sz="2400" i="1" dirty="0" err="1" smtClean="0"/>
              <a:t>dènsegnant</a:t>
            </a:r>
            <a:r>
              <a:rPr lang="fr-FR" sz="2400" i="1" dirty="0" smtClean="0"/>
              <a:t>. </a:t>
            </a:r>
            <a:r>
              <a:rPr lang="fr-FR" sz="2400" i="1" dirty="0" err="1" smtClean="0"/>
              <a:t>Professionalisation</a:t>
            </a:r>
            <a:r>
              <a:rPr lang="fr-FR" sz="2400" i="1" dirty="0" smtClean="0"/>
              <a:t> </a:t>
            </a:r>
            <a:r>
              <a:rPr lang="fr-FR" sz="2400" dirty="0" smtClean="0"/>
              <a:t>et raison pédagogique]. Barcelona: </a:t>
            </a:r>
            <a:r>
              <a:rPr lang="fr-FR" sz="2400" dirty="0" err="1" smtClean="0"/>
              <a:t>Graó</a:t>
            </a:r>
            <a:r>
              <a:rPr lang="fr-FR" sz="2400" dirty="0" smtClean="0"/>
              <a:t>.</a:t>
            </a:r>
          </a:p>
          <a:p>
            <a:pPr>
              <a:buNone/>
            </a:pPr>
            <a:r>
              <a:rPr lang="es-ES" sz="2400" dirty="0" err="1" smtClean="0"/>
              <a:t>Porlán</a:t>
            </a:r>
            <a:r>
              <a:rPr lang="es-ES" sz="2400" dirty="0" smtClean="0"/>
              <a:t> </a:t>
            </a:r>
            <a:r>
              <a:rPr lang="es-ES" sz="2400" dirty="0" err="1" smtClean="0"/>
              <a:t>Ariza</a:t>
            </a:r>
            <a:r>
              <a:rPr lang="es-ES" sz="2400" dirty="0" smtClean="0"/>
              <a:t>, R., &amp; Martín Toscano, J. (1991). </a:t>
            </a:r>
            <a:r>
              <a:rPr lang="es-ES" sz="2400" i="1" dirty="0" smtClean="0"/>
              <a:t>El diario del profesor. un recurso para la investigación en el aula. </a:t>
            </a:r>
            <a:r>
              <a:rPr lang="es-ES" sz="2400" dirty="0" smtClean="0"/>
              <a:t>Sevilla: Diada Editora.</a:t>
            </a:r>
          </a:p>
          <a:p>
            <a:pPr>
              <a:buNone/>
            </a:pPr>
            <a:r>
              <a:rPr lang="es-ES" sz="2400" dirty="0" smtClean="0"/>
              <a:t>Rivera García, E. (2012). Reflexionando en torno a la investigación educativa. una mirada crítica desde la auto etnografía de un docente. </a:t>
            </a:r>
            <a:r>
              <a:rPr lang="es-ES" sz="2400" i="1" dirty="0" err="1" smtClean="0"/>
              <a:t>Qualitative</a:t>
            </a:r>
            <a:r>
              <a:rPr lang="es-ES" sz="2400" i="1" dirty="0" smtClean="0"/>
              <a:t> </a:t>
            </a:r>
            <a:r>
              <a:rPr lang="es-ES" sz="2400" i="1" dirty="0" err="1" smtClean="0"/>
              <a:t>Research</a:t>
            </a:r>
            <a:r>
              <a:rPr lang="es-ES" sz="2400" i="1" dirty="0" smtClean="0"/>
              <a:t> in </a:t>
            </a:r>
            <a:r>
              <a:rPr lang="es-ES" sz="2400" i="1" dirty="0" err="1" smtClean="0"/>
              <a:t>Education</a:t>
            </a:r>
            <a:r>
              <a:rPr lang="es-ES" sz="2400" i="1" dirty="0" smtClean="0"/>
              <a:t>, 1(1), 36-57. </a:t>
            </a:r>
            <a:r>
              <a:rPr lang="es-ES" sz="2400" dirty="0" smtClean="0"/>
              <a:t>doi:10.4471/qre.2012.03</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ES"/>
          </a:p>
        </p:txBody>
      </p:sp>
      <p:sp>
        <p:nvSpPr>
          <p:cNvPr id="3" name="2 Subtítulo"/>
          <p:cNvSpPr>
            <a:spLocks noGrp="1"/>
          </p:cNvSpPr>
          <p:nvPr>
            <p:ph type="subTitle" idx="1"/>
          </p:nvPr>
        </p:nvSpPr>
        <p:spPr/>
        <p:txBody>
          <a:bodyPr/>
          <a:lstStyle/>
          <a:p>
            <a:endParaRPr lang="es-ES"/>
          </a:p>
        </p:txBody>
      </p:sp>
      <p:pic>
        <p:nvPicPr>
          <p:cNvPr id="4" name="Picture 2" descr="C:\Users\javier e Inés\Desktop\631_example.jpg"/>
          <p:cNvPicPr>
            <a:picLocks noChangeAspect="1" noChangeArrowheads="1"/>
          </p:cNvPicPr>
          <p:nvPr/>
        </p:nvPicPr>
        <p:blipFill>
          <a:blip r:embed="rId2"/>
          <a:srcRect/>
          <a:stretch>
            <a:fillRect/>
          </a:stretch>
        </p:blipFill>
        <p:spPr bwMode="auto">
          <a:xfrm>
            <a:off x="0" y="-57174"/>
            <a:ext cx="9144000" cy="6915174"/>
          </a:xfrm>
          <a:prstGeom prst="rect">
            <a:avLst/>
          </a:prstGeom>
          <a:noFill/>
        </p:spPr>
      </p:pic>
      <p:sp>
        <p:nvSpPr>
          <p:cNvPr id="7" name="6 CuadroTexto"/>
          <p:cNvSpPr txBox="1"/>
          <p:nvPr/>
        </p:nvSpPr>
        <p:spPr>
          <a:xfrm>
            <a:off x="0" y="571480"/>
            <a:ext cx="9144000" cy="584775"/>
          </a:xfrm>
          <a:prstGeom prst="rect">
            <a:avLst/>
          </a:prstGeom>
          <a:noFill/>
        </p:spPr>
        <p:txBody>
          <a:bodyPr wrap="square" rtlCol="0">
            <a:spAutoFit/>
          </a:bodyPr>
          <a:lstStyle/>
          <a:p>
            <a:pPr algn="ctr"/>
            <a:endParaRPr lang="es-ES" sz="3200" dirty="0">
              <a:latin typeface="Times New Roman" pitchFamily="18" charset="0"/>
              <a:cs typeface="Times New Roman" pitchFamily="18" charset="0"/>
            </a:endParaRPr>
          </a:p>
        </p:txBody>
      </p:sp>
      <p:sp>
        <p:nvSpPr>
          <p:cNvPr id="8" name="7 Rectángulo"/>
          <p:cNvSpPr/>
          <p:nvPr/>
        </p:nvSpPr>
        <p:spPr>
          <a:xfrm>
            <a:off x="928662" y="1571612"/>
            <a:ext cx="7215238" cy="1200329"/>
          </a:xfrm>
          <a:prstGeom prst="rect">
            <a:avLst/>
          </a:prstGeom>
        </p:spPr>
        <p:txBody>
          <a:bodyPr wrap="square">
            <a:spAutoFit/>
          </a:bodyPr>
          <a:lstStyle/>
          <a:p>
            <a:pPr marL="342891" indent="-342891"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a:p>
            <a:pPr marL="342891" indent="-342891" defTabSz="457189">
              <a:buClr>
                <a:schemeClr val="bg2">
                  <a:lumMod val="40000"/>
                  <a:lumOff val="60000"/>
                </a:schemeClr>
              </a:buClr>
              <a:buFont typeface="Wingdings 3" charset="2"/>
              <a:buChar char=""/>
              <a:defRPr/>
            </a:pPr>
            <a:endParaRPr lang="es-ES" sz="2400" dirty="0" smtClean="0">
              <a:latin typeface="Times New Roman" panose="02020603050405020304" pitchFamily="18" charset="0"/>
              <a:cs typeface="Times New Roman" panose="02020603050405020304" pitchFamily="18" charset="0"/>
            </a:endParaRPr>
          </a:p>
          <a:p>
            <a:pPr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p:txBody>
      </p:sp>
      <p:sp>
        <p:nvSpPr>
          <p:cNvPr id="10" name="9 Rectángulo"/>
          <p:cNvSpPr/>
          <p:nvPr/>
        </p:nvSpPr>
        <p:spPr>
          <a:xfrm>
            <a:off x="0" y="428604"/>
            <a:ext cx="9144000" cy="3416320"/>
          </a:xfrm>
          <a:prstGeom prst="rect">
            <a:avLst/>
          </a:prstGeom>
        </p:spPr>
        <p:txBody>
          <a:bodyPr wrap="square">
            <a:spAutoFit/>
          </a:bodyPr>
          <a:lstStyle/>
          <a:p>
            <a:pPr algn="just">
              <a:buNone/>
            </a:pPr>
            <a:r>
              <a:rPr lang="es-ES" sz="2400" dirty="0" smtClean="0"/>
              <a:t>BIBLIOGRAFÍA RECOMENDADA</a:t>
            </a:r>
          </a:p>
          <a:p>
            <a:pPr>
              <a:buNone/>
            </a:pPr>
            <a:r>
              <a:rPr lang="es-ES" sz="2400" dirty="0" smtClean="0"/>
              <a:t>Van Manen, M. (2003). </a:t>
            </a:r>
            <a:r>
              <a:rPr lang="es-ES" sz="2400" i="1" dirty="0" smtClean="0"/>
              <a:t>Investigación educativa y experiencia vivida [</a:t>
            </a:r>
            <a:r>
              <a:rPr lang="es-ES" sz="2400" i="1" dirty="0" err="1" smtClean="0"/>
              <a:t>Researching</a:t>
            </a:r>
            <a:r>
              <a:rPr lang="es-ES" sz="2400" i="1" dirty="0" smtClean="0"/>
              <a:t> </a:t>
            </a:r>
            <a:r>
              <a:rPr lang="es-ES" sz="2400" i="1" dirty="0" err="1" smtClean="0"/>
              <a:t>Lived</a:t>
            </a:r>
            <a:r>
              <a:rPr lang="es-ES" sz="2400" i="1" dirty="0" smtClean="0"/>
              <a:t> </a:t>
            </a:r>
            <a:r>
              <a:rPr lang="es-ES" sz="2400" i="1" dirty="0" err="1" smtClean="0"/>
              <a:t>Experience</a:t>
            </a:r>
            <a:r>
              <a:rPr lang="es-ES" sz="2400" i="1" dirty="0" smtClean="0"/>
              <a:t>: </a:t>
            </a:r>
            <a:r>
              <a:rPr lang="en-US" sz="2400" dirty="0" smtClean="0"/>
              <a:t>Human Science for an Action Sensitive Pedagogy]. Barcelona: Idea books.</a:t>
            </a:r>
          </a:p>
          <a:p>
            <a:pPr>
              <a:buNone/>
            </a:pPr>
            <a:r>
              <a:rPr lang="es-ES" sz="2400" dirty="0" err="1" smtClean="0"/>
              <a:t>Zabalza</a:t>
            </a:r>
            <a:r>
              <a:rPr lang="es-ES" sz="2400" dirty="0" smtClean="0"/>
              <a:t> </a:t>
            </a:r>
            <a:r>
              <a:rPr lang="es-ES" sz="2400" dirty="0" err="1" smtClean="0"/>
              <a:t>Beraza</a:t>
            </a:r>
            <a:r>
              <a:rPr lang="es-ES" sz="2400" dirty="0" smtClean="0"/>
              <a:t>, M. Á. (2004). </a:t>
            </a:r>
            <a:r>
              <a:rPr lang="es-ES" sz="2400" i="1" dirty="0" smtClean="0"/>
              <a:t>Diarios de clase: Un instrumento de investigación y desarrollo profesional. </a:t>
            </a:r>
            <a:r>
              <a:rPr lang="es-ES" sz="2400" dirty="0" smtClean="0"/>
              <a:t>Madrid: Narcea.</a:t>
            </a:r>
          </a:p>
          <a:p>
            <a:pPr>
              <a:buNone/>
            </a:pPr>
            <a:r>
              <a:rPr lang="es-ES" sz="2400" dirty="0" err="1" smtClean="0"/>
              <a:t>Zeichner</a:t>
            </a:r>
            <a:r>
              <a:rPr lang="es-ES" sz="2400" dirty="0" smtClean="0"/>
              <a:t>, K. M., &amp; </a:t>
            </a:r>
            <a:r>
              <a:rPr lang="es-ES" sz="2400" dirty="0" err="1" smtClean="0"/>
              <a:t>Liston</a:t>
            </a:r>
            <a:r>
              <a:rPr lang="es-ES" sz="2400" dirty="0" smtClean="0"/>
              <a:t>, D. P. (1996). </a:t>
            </a:r>
            <a:r>
              <a:rPr lang="es-ES" sz="2400" i="1" dirty="0" err="1" smtClean="0"/>
              <a:t>Refl</a:t>
            </a:r>
            <a:r>
              <a:rPr lang="es-ES" sz="2400" i="1" dirty="0" smtClean="0"/>
              <a:t> </a:t>
            </a:r>
            <a:r>
              <a:rPr lang="es-ES" sz="2400" i="1" dirty="0" err="1" smtClean="0"/>
              <a:t>ective</a:t>
            </a:r>
            <a:r>
              <a:rPr lang="es-ES" sz="2400" i="1" dirty="0" smtClean="0"/>
              <a:t> </a:t>
            </a:r>
            <a:r>
              <a:rPr lang="es-ES" sz="2400" i="1" dirty="0" err="1" smtClean="0"/>
              <a:t>teaching</a:t>
            </a:r>
            <a:r>
              <a:rPr lang="es-ES" sz="2400" i="1" dirty="0" smtClean="0"/>
              <a:t>. </a:t>
            </a:r>
            <a:r>
              <a:rPr lang="es-ES" sz="2400" i="1" dirty="0" err="1" smtClean="0"/>
              <a:t>an</a:t>
            </a:r>
            <a:r>
              <a:rPr lang="es-ES" sz="2400" i="1" dirty="0" smtClean="0"/>
              <a:t> </a:t>
            </a:r>
            <a:r>
              <a:rPr lang="es-ES" sz="2400" i="1" dirty="0" err="1" smtClean="0"/>
              <a:t>introduction</a:t>
            </a:r>
            <a:r>
              <a:rPr lang="es-ES" sz="2400" i="1" dirty="0" smtClean="0"/>
              <a:t>. </a:t>
            </a:r>
            <a:r>
              <a:rPr lang="es-ES" sz="2400" i="1" dirty="0" err="1" smtClean="0"/>
              <a:t>Mahwah</a:t>
            </a:r>
            <a:r>
              <a:rPr lang="es-ES" sz="2400" i="1" dirty="0" smtClean="0"/>
              <a:t>, NJ: </a:t>
            </a:r>
            <a:r>
              <a:rPr lang="es-ES" sz="2400" dirty="0" smtClean="0"/>
              <a:t>Lawrence </a:t>
            </a:r>
            <a:r>
              <a:rPr lang="es-ES" sz="2400" dirty="0" err="1" smtClean="0"/>
              <a:t>Erlbaum</a:t>
            </a:r>
            <a:r>
              <a:rPr lang="es-ES" sz="2400" dirty="0" smtClean="0"/>
              <a:t> </a:t>
            </a:r>
            <a:r>
              <a:rPr lang="es-ES" sz="2400" dirty="0" err="1" smtClean="0"/>
              <a:t>Associates</a:t>
            </a:r>
            <a:r>
              <a:rPr lang="es-ES" sz="2400" dirty="0" smtClean="0"/>
              <a:t>, Inc., </a:t>
            </a:r>
            <a:r>
              <a:rPr lang="es-ES" sz="2400" dirty="0" err="1" smtClean="0"/>
              <a:t>Publishers</a:t>
            </a:r>
            <a:r>
              <a:rPr lang="es-ES" sz="2400" dirty="0" smtClean="0"/>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ES"/>
          </a:p>
        </p:txBody>
      </p:sp>
      <p:sp>
        <p:nvSpPr>
          <p:cNvPr id="3" name="2 Subtítulo"/>
          <p:cNvSpPr>
            <a:spLocks noGrp="1"/>
          </p:cNvSpPr>
          <p:nvPr>
            <p:ph type="subTitle" idx="1"/>
          </p:nvPr>
        </p:nvSpPr>
        <p:spPr/>
        <p:txBody>
          <a:bodyPr/>
          <a:lstStyle/>
          <a:p>
            <a:endParaRPr lang="es-ES"/>
          </a:p>
        </p:txBody>
      </p:sp>
      <p:pic>
        <p:nvPicPr>
          <p:cNvPr id="4" name="Picture 2" descr="C:\Users\javier e Inés\Desktop\631_example.jpg"/>
          <p:cNvPicPr>
            <a:picLocks noChangeAspect="1" noChangeArrowheads="1"/>
          </p:cNvPicPr>
          <p:nvPr/>
        </p:nvPicPr>
        <p:blipFill>
          <a:blip r:embed="rId2"/>
          <a:srcRect/>
          <a:stretch>
            <a:fillRect/>
          </a:stretch>
        </p:blipFill>
        <p:spPr bwMode="auto">
          <a:xfrm>
            <a:off x="0" y="-57174"/>
            <a:ext cx="9144000" cy="6915174"/>
          </a:xfrm>
          <a:prstGeom prst="rect">
            <a:avLst/>
          </a:prstGeom>
          <a:noFill/>
        </p:spPr>
      </p:pic>
      <p:sp>
        <p:nvSpPr>
          <p:cNvPr id="7" name="6 CuadroTexto"/>
          <p:cNvSpPr txBox="1"/>
          <p:nvPr/>
        </p:nvSpPr>
        <p:spPr>
          <a:xfrm>
            <a:off x="0" y="571480"/>
            <a:ext cx="9144000" cy="584775"/>
          </a:xfrm>
          <a:prstGeom prst="rect">
            <a:avLst/>
          </a:prstGeom>
          <a:noFill/>
        </p:spPr>
        <p:txBody>
          <a:bodyPr wrap="square" rtlCol="0">
            <a:spAutoFit/>
          </a:bodyPr>
          <a:lstStyle/>
          <a:p>
            <a:pPr algn="ctr"/>
            <a:endParaRPr lang="es-ES" sz="3200" dirty="0">
              <a:latin typeface="Times New Roman" pitchFamily="18" charset="0"/>
              <a:cs typeface="Times New Roman" pitchFamily="18" charset="0"/>
            </a:endParaRPr>
          </a:p>
        </p:txBody>
      </p:sp>
      <p:sp>
        <p:nvSpPr>
          <p:cNvPr id="8" name="7 Rectángulo"/>
          <p:cNvSpPr/>
          <p:nvPr/>
        </p:nvSpPr>
        <p:spPr>
          <a:xfrm>
            <a:off x="928662" y="1571612"/>
            <a:ext cx="7215238" cy="1200329"/>
          </a:xfrm>
          <a:prstGeom prst="rect">
            <a:avLst/>
          </a:prstGeom>
        </p:spPr>
        <p:txBody>
          <a:bodyPr wrap="square">
            <a:spAutoFit/>
          </a:bodyPr>
          <a:lstStyle/>
          <a:p>
            <a:pPr marL="342891" indent="-342891"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a:p>
            <a:pPr marL="342891" indent="-342891" defTabSz="457189">
              <a:buClr>
                <a:schemeClr val="bg2">
                  <a:lumMod val="40000"/>
                  <a:lumOff val="60000"/>
                </a:schemeClr>
              </a:buClr>
              <a:buFont typeface="Wingdings 3" charset="2"/>
              <a:buChar char=""/>
              <a:defRPr/>
            </a:pPr>
            <a:endParaRPr lang="es-ES" sz="2400" dirty="0" smtClean="0">
              <a:latin typeface="Times New Roman" panose="02020603050405020304" pitchFamily="18" charset="0"/>
              <a:cs typeface="Times New Roman" panose="02020603050405020304" pitchFamily="18" charset="0"/>
            </a:endParaRPr>
          </a:p>
          <a:p>
            <a:pPr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p:txBody>
      </p:sp>
      <p:sp>
        <p:nvSpPr>
          <p:cNvPr id="11" name="10 Rectángulo"/>
          <p:cNvSpPr/>
          <p:nvPr/>
        </p:nvSpPr>
        <p:spPr>
          <a:xfrm>
            <a:off x="0" y="285728"/>
            <a:ext cx="8929718" cy="1938992"/>
          </a:xfrm>
          <a:prstGeom prst="rect">
            <a:avLst/>
          </a:prstGeom>
        </p:spPr>
        <p:txBody>
          <a:bodyPr wrap="square">
            <a:spAutoFit/>
          </a:bodyPr>
          <a:lstStyle/>
          <a:p>
            <a:pPr algn="just">
              <a:buNone/>
            </a:pPr>
            <a:r>
              <a:rPr lang="es-ES" sz="2400" dirty="0" smtClean="0">
                <a:solidFill>
                  <a:schemeClr val="bg1">
                    <a:lumMod val="50000"/>
                  </a:schemeClr>
                </a:solidFill>
              </a:rPr>
              <a:t>			DOCENTE REFLEXIVO</a:t>
            </a:r>
          </a:p>
          <a:p>
            <a:pPr algn="just">
              <a:buNone/>
            </a:pPr>
            <a:endParaRPr lang="es-ES" sz="2400" dirty="0" smtClean="0"/>
          </a:p>
          <a:p>
            <a:pPr algn="just">
              <a:buNone/>
            </a:pPr>
            <a:r>
              <a:rPr lang="es-ES" sz="2400" dirty="0" smtClean="0"/>
              <a:t>El docente reflexivo es aquel que posee capacidad para reflexionar, cuestionando si fuera necesario, sobre su propia práctica educativa y comprender el por qué de su propia acción en el aula.</a:t>
            </a:r>
          </a:p>
        </p:txBody>
      </p:sp>
      <p:pic>
        <p:nvPicPr>
          <p:cNvPr id="12" name="Picture 2" descr="G:\CPRTIC\CURSO DIARIO INÉS MONREAL\diario\profesora niño.jpg"/>
          <p:cNvPicPr>
            <a:picLocks noChangeAspect="1" noChangeArrowheads="1"/>
          </p:cNvPicPr>
          <p:nvPr/>
        </p:nvPicPr>
        <p:blipFill>
          <a:blip r:embed="rId3" cstate="print"/>
          <a:srcRect/>
          <a:stretch>
            <a:fillRect/>
          </a:stretch>
        </p:blipFill>
        <p:spPr bwMode="auto">
          <a:xfrm>
            <a:off x="500034" y="2786058"/>
            <a:ext cx="6215106" cy="4071942"/>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ES"/>
          </a:p>
        </p:txBody>
      </p:sp>
      <p:sp>
        <p:nvSpPr>
          <p:cNvPr id="3" name="2 Subtítulo"/>
          <p:cNvSpPr>
            <a:spLocks noGrp="1"/>
          </p:cNvSpPr>
          <p:nvPr>
            <p:ph type="subTitle" idx="1"/>
          </p:nvPr>
        </p:nvSpPr>
        <p:spPr/>
        <p:txBody>
          <a:bodyPr/>
          <a:lstStyle/>
          <a:p>
            <a:endParaRPr lang="es-ES"/>
          </a:p>
        </p:txBody>
      </p:sp>
      <p:pic>
        <p:nvPicPr>
          <p:cNvPr id="4" name="Picture 2" descr="C:\Users\javier e Inés\Desktop\631_example.jpg"/>
          <p:cNvPicPr>
            <a:picLocks noChangeAspect="1" noChangeArrowheads="1"/>
          </p:cNvPicPr>
          <p:nvPr/>
        </p:nvPicPr>
        <p:blipFill>
          <a:blip r:embed="rId2"/>
          <a:srcRect/>
          <a:stretch>
            <a:fillRect/>
          </a:stretch>
        </p:blipFill>
        <p:spPr bwMode="auto">
          <a:xfrm>
            <a:off x="0" y="-57174"/>
            <a:ext cx="9144000" cy="6915174"/>
          </a:xfrm>
          <a:prstGeom prst="rect">
            <a:avLst/>
          </a:prstGeom>
          <a:noFill/>
        </p:spPr>
      </p:pic>
      <p:sp>
        <p:nvSpPr>
          <p:cNvPr id="7" name="6 CuadroTexto"/>
          <p:cNvSpPr txBox="1"/>
          <p:nvPr/>
        </p:nvSpPr>
        <p:spPr>
          <a:xfrm>
            <a:off x="0" y="571480"/>
            <a:ext cx="9144000" cy="584775"/>
          </a:xfrm>
          <a:prstGeom prst="rect">
            <a:avLst/>
          </a:prstGeom>
          <a:noFill/>
        </p:spPr>
        <p:txBody>
          <a:bodyPr wrap="square" rtlCol="0">
            <a:spAutoFit/>
          </a:bodyPr>
          <a:lstStyle/>
          <a:p>
            <a:pPr algn="ctr"/>
            <a:endParaRPr lang="es-ES" sz="3200" dirty="0">
              <a:latin typeface="Times New Roman" pitchFamily="18" charset="0"/>
              <a:cs typeface="Times New Roman" pitchFamily="18" charset="0"/>
            </a:endParaRPr>
          </a:p>
        </p:txBody>
      </p:sp>
      <p:sp>
        <p:nvSpPr>
          <p:cNvPr id="8" name="7 Rectángulo"/>
          <p:cNvSpPr/>
          <p:nvPr/>
        </p:nvSpPr>
        <p:spPr>
          <a:xfrm>
            <a:off x="928662" y="1571612"/>
            <a:ext cx="7215238" cy="1200329"/>
          </a:xfrm>
          <a:prstGeom prst="rect">
            <a:avLst/>
          </a:prstGeom>
        </p:spPr>
        <p:txBody>
          <a:bodyPr wrap="square">
            <a:spAutoFit/>
          </a:bodyPr>
          <a:lstStyle/>
          <a:p>
            <a:pPr marL="342891" indent="-342891"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a:p>
            <a:pPr marL="342891" indent="-342891" defTabSz="457189">
              <a:buClr>
                <a:schemeClr val="bg2">
                  <a:lumMod val="40000"/>
                  <a:lumOff val="60000"/>
                </a:schemeClr>
              </a:buClr>
              <a:buFont typeface="Wingdings 3" charset="2"/>
              <a:buChar char=""/>
              <a:defRPr/>
            </a:pPr>
            <a:endParaRPr lang="es-ES" sz="2400" dirty="0" smtClean="0">
              <a:latin typeface="Times New Roman" panose="02020603050405020304" pitchFamily="18" charset="0"/>
              <a:cs typeface="Times New Roman" panose="02020603050405020304" pitchFamily="18" charset="0"/>
            </a:endParaRPr>
          </a:p>
          <a:p>
            <a:pPr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p:txBody>
      </p:sp>
      <p:sp>
        <p:nvSpPr>
          <p:cNvPr id="11" name="10 Rectángulo"/>
          <p:cNvSpPr/>
          <p:nvPr/>
        </p:nvSpPr>
        <p:spPr>
          <a:xfrm>
            <a:off x="0" y="1"/>
            <a:ext cx="9144000" cy="6740307"/>
          </a:xfrm>
          <a:prstGeom prst="rect">
            <a:avLst/>
          </a:prstGeom>
        </p:spPr>
        <p:txBody>
          <a:bodyPr wrap="square">
            <a:spAutoFit/>
          </a:bodyPr>
          <a:lstStyle/>
          <a:p>
            <a:pPr>
              <a:buNone/>
            </a:pPr>
            <a:r>
              <a:rPr lang="es-ES" sz="2400" b="1" dirty="0" smtClean="0">
                <a:solidFill>
                  <a:schemeClr val="bg1">
                    <a:lumMod val="50000"/>
                  </a:schemeClr>
                </a:solidFill>
              </a:rPr>
              <a:t>		Características del docente reflexivo</a:t>
            </a:r>
          </a:p>
          <a:p>
            <a:pPr>
              <a:buNone/>
            </a:pPr>
            <a:endParaRPr lang="es-ES" sz="2400" dirty="0" smtClean="0"/>
          </a:p>
          <a:p>
            <a:pPr marL="457200" indent="-457200" algn="just">
              <a:lnSpc>
                <a:spcPct val="150000"/>
              </a:lnSpc>
              <a:buAutoNum type="arabicPeriod"/>
            </a:pPr>
            <a:r>
              <a:rPr lang="es-ES" sz="2400" dirty="0" smtClean="0"/>
              <a:t>Espíritu emprendedor</a:t>
            </a:r>
          </a:p>
          <a:p>
            <a:pPr marL="457200" indent="-457200" algn="just">
              <a:lnSpc>
                <a:spcPct val="150000"/>
              </a:lnSpc>
              <a:buAutoNum type="arabicPeriod"/>
            </a:pPr>
            <a:r>
              <a:rPr lang="es-ES" sz="2400" dirty="0" smtClean="0"/>
              <a:t>Actitud abierta e innovadora frente al cambio</a:t>
            </a:r>
          </a:p>
          <a:p>
            <a:pPr marL="457200" indent="-457200" algn="just">
              <a:lnSpc>
                <a:spcPct val="150000"/>
              </a:lnSpc>
              <a:buAutoNum type="arabicPeriod"/>
            </a:pPr>
            <a:r>
              <a:rPr lang="es-ES" sz="2400" dirty="0" smtClean="0"/>
              <a:t>Espíritu reflexivo crítico sobre su propia acción en el aula</a:t>
            </a:r>
          </a:p>
          <a:p>
            <a:pPr marL="457200" indent="-457200" algn="just">
              <a:lnSpc>
                <a:spcPct val="150000"/>
              </a:lnSpc>
              <a:buAutoNum type="arabicPeriod"/>
            </a:pPr>
            <a:r>
              <a:rPr lang="es-ES" sz="2400" dirty="0" smtClean="0"/>
              <a:t>Interés por cuestionarse y evaluar (autoevaluar) su propia actividad educativa para mejorar la misma en pro de alcanzar la excelencia educativa.</a:t>
            </a:r>
          </a:p>
          <a:p>
            <a:pPr marL="457200" indent="-457200" algn="just">
              <a:lnSpc>
                <a:spcPct val="150000"/>
              </a:lnSpc>
              <a:buAutoNum type="arabicPeriod"/>
            </a:pPr>
            <a:r>
              <a:rPr lang="es-ES" sz="2400" dirty="0" smtClean="0"/>
              <a:t>Actitud alejada del conductismo y cercana al constructivismo potenciado por el concepto de alumno activo protagonista de su propio aprendizaje.</a:t>
            </a:r>
          </a:p>
          <a:p>
            <a:pPr marL="457200" indent="-457200" algn="just">
              <a:lnSpc>
                <a:spcPct val="150000"/>
              </a:lnSpc>
              <a:buAutoNum type="arabicPeriod"/>
            </a:pPr>
            <a:r>
              <a:rPr lang="es-ES" sz="2400" dirty="0" smtClean="0"/>
              <a:t>Entiende la práctica educativa como práctica reflexiva.</a:t>
            </a:r>
          </a:p>
          <a:p>
            <a:pPr algn="just"/>
            <a:endParaRPr lang="es-ES_tradnl" sz="2400" dirty="0" smtClean="0">
              <a:cs typeface="Arial"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ES"/>
          </a:p>
        </p:txBody>
      </p:sp>
      <p:sp>
        <p:nvSpPr>
          <p:cNvPr id="3" name="2 Subtítulo"/>
          <p:cNvSpPr>
            <a:spLocks noGrp="1"/>
          </p:cNvSpPr>
          <p:nvPr>
            <p:ph type="subTitle" idx="1"/>
          </p:nvPr>
        </p:nvSpPr>
        <p:spPr/>
        <p:txBody>
          <a:bodyPr/>
          <a:lstStyle/>
          <a:p>
            <a:endParaRPr lang="es-ES"/>
          </a:p>
        </p:txBody>
      </p:sp>
      <p:pic>
        <p:nvPicPr>
          <p:cNvPr id="4" name="Picture 2" descr="C:\Users\javier e Inés\Desktop\631_example.jpg"/>
          <p:cNvPicPr>
            <a:picLocks noChangeAspect="1" noChangeArrowheads="1"/>
          </p:cNvPicPr>
          <p:nvPr/>
        </p:nvPicPr>
        <p:blipFill>
          <a:blip r:embed="rId2"/>
          <a:srcRect/>
          <a:stretch>
            <a:fillRect/>
          </a:stretch>
        </p:blipFill>
        <p:spPr bwMode="auto">
          <a:xfrm>
            <a:off x="0" y="-57174"/>
            <a:ext cx="9144000" cy="6915174"/>
          </a:xfrm>
          <a:prstGeom prst="rect">
            <a:avLst/>
          </a:prstGeom>
          <a:noFill/>
        </p:spPr>
      </p:pic>
      <p:sp>
        <p:nvSpPr>
          <p:cNvPr id="7" name="6 CuadroTexto"/>
          <p:cNvSpPr txBox="1"/>
          <p:nvPr/>
        </p:nvSpPr>
        <p:spPr>
          <a:xfrm>
            <a:off x="0" y="571480"/>
            <a:ext cx="9144000" cy="584775"/>
          </a:xfrm>
          <a:prstGeom prst="rect">
            <a:avLst/>
          </a:prstGeom>
          <a:noFill/>
        </p:spPr>
        <p:txBody>
          <a:bodyPr wrap="square" rtlCol="0">
            <a:spAutoFit/>
          </a:bodyPr>
          <a:lstStyle/>
          <a:p>
            <a:pPr algn="ctr"/>
            <a:endParaRPr lang="es-ES" sz="3200" dirty="0">
              <a:latin typeface="Times New Roman" pitchFamily="18" charset="0"/>
              <a:cs typeface="Times New Roman" pitchFamily="18" charset="0"/>
            </a:endParaRPr>
          </a:p>
        </p:txBody>
      </p:sp>
      <p:sp>
        <p:nvSpPr>
          <p:cNvPr id="8" name="7 Rectángulo"/>
          <p:cNvSpPr/>
          <p:nvPr/>
        </p:nvSpPr>
        <p:spPr>
          <a:xfrm>
            <a:off x="928662" y="1571612"/>
            <a:ext cx="7215238" cy="1200329"/>
          </a:xfrm>
          <a:prstGeom prst="rect">
            <a:avLst/>
          </a:prstGeom>
        </p:spPr>
        <p:txBody>
          <a:bodyPr wrap="square">
            <a:spAutoFit/>
          </a:bodyPr>
          <a:lstStyle/>
          <a:p>
            <a:pPr marL="342891" indent="-342891"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a:p>
            <a:pPr marL="342891" indent="-342891" defTabSz="457189">
              <a:buClr>
                <a:schemeClr val="bg2">
                  <a:lumMod val="40000"/>
                  <a:lumOff val="60000"/>
                </a:schemeClr>
              </a:buClr>
              <a:buFont typeface="Wingdings 3" charset="2"/>
              <a:buChar char=""/>
              <a:defRPr/>
            </a:pPr>
            <a:endParaRPr lang="es-ES" sz="2400" dirty="0" smtClean="0">
              <a:latin typeface="Times New Roman" panose="02020603050405020304" pitchFamily="18" charset="0"/>
              <a:cs typeface="Times New Roman" panose="02020603050405020304" pitchFamily="18" charset="0"/>
            </a:endParaRPr>
          </a:p>
          <a:p>
            <a:pPr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p:txBody>
      </p:sp>
      <p:sp>
        <p:nvSpPr>
          <p:cNvPr id="12" name="11 Rectángulo"/>
          <p:cNvSpPr/>
          <p:nvPr/>
        </p:nvSpPr>
        <p:spPr>
          <a:xfrm>
            <a:off x="500034" y="1928802"/>
            <a:ext cx="7643866" cy="3416320"/>
          </a:xfrm>
          <a:prstGeom prst="rect">
            <a:avLst/>
          </a:prstGeom>
        </p:spPr>
        <p:txBody>
          <a:bodyPr wrap="square">
            <a:spAutoFit/>
          </a:bodyPr>
          <a:lstStyle/>
          <a:p>
            <a:pPr algn="just"/>
            <a:r>
              <a:rPr lang="es-ES" sz="2400" i="1" dirty="0" smtClean="0"/>
              <a:t>“El propósito que me planteo con los diarios es reflexionar acerca de mi práctica docente e ir desarrollando una actitud crítica que me permita una mejora de la misma. En ellos llevo a cabo un proceso de retrospección, en el sentido de que se establecen relaciones entre mi historia de vida y mi historia profesional o, dicho de otra manera, entre mis vivencias como escolar y mis vivencias como docente.” (Diario de clases, marzo de 2005) González y Becerril (2013, p.68)</a:t>
            </a:r>
            <a:endParaRPr lang="es-ES" sz="2400" dirty="0"/>
          </a:p>
        </p:txBody>
      </p:sp>
      <p:sp>
        <p:nvSpPr>
          <p:cNvPr id="10" name="9 Rectángulo"/>
          <p:cNvSpPr/>
          <p:nvPr/>
        </p:nvSpPr>
        <p:spPr>
          <a:xfrm>
            <a:off x="1627123" y="857232"/>
            <a:ext cx="5889754" cy="923330"/>
          </a:xfrm>
          <a:prstGeom prst="rect">
            <a:avLst/>
          </a:prstGeom>
          <a:noFill/>
        </p:spPr>
        <p:txBody>
          <a:bodyPr wrap="square" lIns="91440" tIns="45720" rIns="91440" bIns="45720">
            <a:spAutoFit/>
          </a:bodyPr>
          <a:lstStyle/>
          <a:p>
            <a:pPr algn="ctr"/>
            <a:r>
              <a:rPr lang="es-ES" sz="5400" b="1" cap="none" spc="0"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rPr>
              <a:t>EL DIARIO DE CLASE</a:t>
            </a:r>
            <a:endParaRPr lang="es-ES" sz="5400" b="1" cap="none" spc="0"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ES"/>
          </a:p>
        </p:txBody>
      </p:sp>
      <p:sp>
        <p:nvSpPr>
          <p:cNvPr id="3" name="2 Subtítulo"/>
          <p:cNvSpPr>
            <a:spLocks noGrp="1"/>
          </p:cNvSpPr>
          <p:nvPr>
            <p:ph type="subTitle" idx="1"/>
          </p:nvPr>
        </p:nvSpPr>
        <p:spPr/>
        <p:txBody>
          <a:bodyPr/>
          <a:lstStyle/>
          <a:p>
            <a:endParaRPr lang="es-ES"/>
          </a:p>
        </p:txBody>
      </p:sp>
      <p:pic>
        <p:nvPicPr>
          <p:cNvPr id="4" name="Picture 2" descr="C:\Users\javier e Inés\Desktop\631_example.jpg"/>
          <p:cNvPicPr>
            <a:picLocks noChangeAspect="1" noChangeArrowheads="1"/>
          </p:cNvPicPr>
          <p:nvPr/>
        </p:nvPicPr>
        <p:blipFill>
          <a:blip r:embed="rId2"/>
          <a:srcRect/>
          <a:stretch>
            <a:fillRect/>
          </a:stretch>
        </p:blipFill>
        <p:spPr bwMode="auto">
          <a:xfrm>
            <a:off x="0" y="-57174"/>
            <a:ext cx="9144000" cy="6915174"/>
          </a:xfrm>
          <a:prstGeom prst="rect">
            <a:avLst/>
          </a:prstGeom>
          <a:noFill/>
        </p:spPr>
      </p:pic>
      <p:sp>
        <p:nvSpPr>
          <p:cNvPr id="7" name="6 CuadroTexto"/>
          <p:cNvSpPr txBox="1"/>
          <p:nvPr/>
        </p:nvSpPr>
        <p:spPr>
          <a:xfrm>
            <a:off x="0" y="571480"/>
            <a:ext cx="9144000" cy="584775"/>
          </a:xfrm>
          <a:prstGeom prst="rect">
            <a:avLst/>
          </a:prstGeom>
          <a:noFill/>
        </p:spPr>
        <p:txBody>
          <a:bodyPr wrap="square" rtlCol="0">
            <a:spAutoFit/>
          </a:bodyPr>
          <a:lstStyle/>
          <a:p>
            <a:pPr algn="ctr"/>
            <a:endParaRPr lang="es-ES" sz="3200" dirty="0">
              <a:latin typeface="Times New Roman" pitchFamily="18" charset="0"/>
              <a:cs typeface="Times New Roman" pitchFamily="18" charset="0"/>
            </a:endParaRPr>
          </a:p>
        </p:txBody>
      </p:sp>
      <p:sp>
        <p:nvSpPr>
          <p:cNvPr id="8" name="7 Rectángulo"/>
          <p:cNvSpPr/>
          <p:nvPr/>
        </p:nvSpPr>
        <p:spPr>
          <a:xfrm>
            <a:off x="928662" y="1571612"/>
            <a:ext cx="7215238" cy="1200329"/>
          </a:xfrm>
          <a:prstGeom prst="rect">
            <a:avLst/>
          </a:prstGeom>
        </p:spPr>
        <p:txBody>
          <a:bodyPr wrap="square">
            <a:spAutoFit/>
          </a:bodyPr>
          <a:lstStyle/>
          <a:p>
            <a:pPr marL="342891" indent="-342891"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a:p>
            <a:pPr marL="342891" indent="-342891" defTabSz="457189">
              <a:buClr>
                <a:schemeClr val="bg2">
                  <a:lumMod val="40000"/>
                  <a:lumOff val="60000"/>
                </a:schemeClr>
              </a:buClr>
              <a:buFont typeface="Wingdings 3" charset="2"/>
              <a:buChar char=""/>
              <a:defRPr/>
            </a:pPr>
            <a:endParaRPr lang="es-ES" sz="2400" dirty="0" smtClean="0">
              <a:latin typeface="Times New Roman" panose="02020603050405020304" pitchFamily="18" charset="0"/>
              <a:cs typeface="Times New Roman" panose="02020603050405020304" pitchFamily="18" charset="0"/>
            </a:endParaRPr>
          </a:p>
          <a:p>
            <a:pPr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p:txBody>
      </p:sp>
      <p:sp>
        <p:nvSpPr>
          <p:cNvPr id="11" name="10 Rectángulo"/>
          <p:cNvSpPr/>
          <p:nvPr/>
        </p:nvSpPr>
        <p:spPr>
          <a:xfrm>
            <a:off x="0" y="1714488"/>
            <a:ext cx="9144000" cy="4154984"/>
          </a:xfrm>
          <a:prstGeom prst="rect">
            <a:avLst/>
          </a:prstGeom>
        </p:spPr>
        <p:txBody>
          <a:bodyPr wrap="square">
            <a:spAutoFit/>
          </a:bodyPr>
          <a:lstStyle/>
          <a:p>
            <a:pPr algn="just">
              <a:buNone/>
            </a:pPr>
            <a:r>
              <a:rPr lang="es-ES" sz="2400" dirty="0" smtClean="0"/>
              <a:t>“son los documentos en los que profesores y profesoras recogen sus impresiones sobre lo que está sucediendo en sus clases” (</a:t>
            </a:r>
            <a:r>
              <a:rPr lang="es-ES" sz="2400" dirty="0" err="1" smtClean="0"/>
              <a:t>Zabalza</a:t>
            </a:r>
            <a:r>
              <a:rPr lang="es-ES" sz="2400" dirty="0" smtClean="0"/>
              <a:t>, 2008, p.15)</a:t>
            </a:r>
          </a:p>
          <a:p>
            <a:pPr algn="just"/>
            <a:endParaRPr lang="es-ES" sz="2400" dirty="0" smtClean="0"/>
          </a:p>
          <a:p>
            <a:pPr algn="just">
              <a:buNone/>
            </a:pPr>
            <a:r>
              <a:rPr lang="es-ES" sz="2400" dirty="0" smtClean="0"/>
              <a:t>Este documento sirve de herramienta de evaluación y reflexión sobre la propia práctica educativa. El docente lo utiliza como mecanismo de introspección sobre su propia práctica docente.</a:t>
            </a:r>
          </a:p>
          <a:p>
            <a:pPr algn="just">
              <a:buNone/>
            </a:pPr>
            <a:endParaRPr lang="es-ES" sz="2400" b="1" dirty="0" smtClean="0"/>
          </a:p>
          <a:p>
            <a:pPr algn="just">
              <a:buNone/>
            </a:pPr>
            <a:r>
              <a:rPr lang="es-ES" sz="2400" b="1" dirty="0" smtClean="0"/>
              <a:t>Instrumento fundamental en la unión de la reflexión educativa y la acción escolar, </a:t>
            </a:r>
            <a:r>
              <a:rPr lang="es-ES" sz="2400" dirty="0" smtClean="0"/>
              <a:t>o lo que es lo mismo</a:t>
            </a:r>
            <a:r>
              <a:rPr lang="es-ES" sz="2400" b="1" dirty="0" smtClean="0"/>
              <a:t>, facilita la unión reflexiva entre la teoría y la práctica.</a:t>
            </a:r>
            <a:endParaRPr lang="es-ES" sz="2400" dirty="0" smtClean="0"/>
          </a:p>
        </p:txBody>
      </p:sp>
      <p:sp>
        <p:nvSpPr>
          <p:cNvPr id="10" name="9 Rectángulo"/>
          <p:cNvSpPr/>
          <p:nvPr/>
        </p:nvSpPr>
        <p:spPr>
          <a:xfrm>
            <a:off x="500034" y="0"/>
            <a:ext cx="8358246" cy="1754326"/>
          </a:xfrm>
          <a:prstGeom prst="rect">
            <a:avLst/>
          </a:prstGeom>
          <a:noFill/>
        </p:spPr>
        <p:txBody>
          <a:bodyPr wrap="square" lIns="91440" tIns="45720" rIns="91440" bIns="45720">
            <a:spAutoFit/>
          </a:bodyPr>
          <a:lstStyle/>
          <a:p>
            <a:pPr algn="ctr"/>
            <a:r>
              <a:rPr lang="es-ES" sz="5400" b="1" cap="none" spc="0"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rPr>
              <a:t>Diarios de clase. Concepto y tipos</a:t>
            </a:r>
            <a:endParaRPr lang="es-ES" sz="5400" b="1" cap="none" spc="0"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ES"/>
          </a:p>
        </p:txBody>
      </p:sp>
      <p:sp>
        <p:nvSpPr>
          <p:cNvPr id="3" name="2 Subtítulo"/>
          <p:cNvSpPr>
            <a:spLocks noGrp="1"/>
          </p:cNvSpPr>
          <p:nvPr>
            <p:ph type="subTitle" idx="1"/>
          </p:nvPr>
        </p:nvSpPr>
        <p:spPr/>
        <p:txBody>
          <a:bodyPr/>
          <a:lstStyle/>
          <a:p>
            <a:endParaRPr lang="es-ES"/>
          </a:p>
        </p:txBody>
      </p:sp>
      <p:pic>
        <p:nvPicPr>
          <p:cNvPr id="4" name="Picture 2" descr="C:\Users\javier e Inés\Desktop\631_example.jpg"/>
          <p:cNvPicPr>
            <a:picLocks noChangeAspect="1" noChangeArrowheads="1"/>
          </p:cNvPicPr>
          <p:nvPr/>
        </p:nvPicPr>
        <p:blipFill>
          <a:blip r:embed="rId2"/>
          <a:srcRect/>
          <a:stretch>
            <a:fillRect/>
          </a:stretch>
        </p:blipFill>
        <p:spPr bwMode="auto">
          <a:xfrm>
            <a:off x="0" y="-57174"/>
            <a:ext cx="9144000" cy="6915174"/>
          </a:xfrm>
          <a:prstGeom prst="rect">
            <a:avLst/>
          </a:prstGeom>
          <a:noFill/>
        </p:spPr>
      </p:pic>
      <p:sp>
        <p:nvSpPr>
          <p:cNvPr id="7" name="6 CuadroTexto"/>
          <p:cNvSpPr txBox="1"/>
          <p:nvPr/>
        </p:nvSpPr>
        <p:spPr>
          <a:xfrm>
            <a:off x="0" y="571480"/>
            <a:ext cx="9144000" cy="584775"/>
          </a:xfrm>
          <a:prstGeom prst="rect">
            <a:avLst/>
          </a:prstGeom>
          <a:noFill/>
        </p:spPr>
        <p:txBody>
          <a:bodyPr wrap="square" rtlCol="0">
            <a:spAutoFit/>
          </a:bodyPr>
          <a:lstStyle/>
          <a:p>
            <a:pPr algn="ctr"/>
            <a:endParaRPr lang="es-ES" sz="3200" dirty="0">
              <a:latin typeface="Times New Roman" pitchFamily="18" charset="0"/>
              <a:cs typeface="Times New Roman" pitchFamily="18" charset="0"/>
            </a:endParaRPr>
          </a:p>
        </p:txBody>
      </p:sp>
      <p:sp>
        <p:nvSpPr>
          <p:cNvPr id="8" name="7 Rectángulo"/>
          <p:cNvSpPr/>
          <p:nvPr/>
        </p:nvSpPr>
        <p:spPr>
          <a:xfrm>
            <a:off x="928662" y="1571612"/>
            <a:ext cx="7215238" cy="1200329"/>
          </a:xfrm>
          <a:prstGeom prst="rect">
            <a:avLst/>
          </a:prstGeom>
        </p:spPr>
        <p:txBody>
          <a:bodyPr wrap="square">
            <a:spAutoFit/>
          </a:bodyPr>
          <a:lstStyle/>
          <a:p>
            <a:pPr marL="342891" indent="-342891"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a:p>
            <a:pPr marL="342891" indent="-342891" defTabSz="457189">
              <a:buClr>
                <a:schemeClr val="bg2">
                  <a:lumMod val="40000"/>
                  <a:lumOff val="60000"/>
                </a:schemeClr>
              </a:buClr>
              <a:buFont typeface="Wingdings 3" charset="2"/>
              <a:buChar char=""/>
              <a:defRPr/>
            </a:pPr>
            <a:endParaRPr lang="es-ES" sz="2400" dirty="0" smtClean="0">
              <a:latin typeface="Times New Roman" panose="02020603050405020304" pitchFamily="18" charset="0"/>
              <a:cs typeface="Times New Roman" panose="02020603050405020304" pitchFamily="18" charset="0"/>
            </a:endParaRPr>
          </a:p>
          <a:p>
            <a:pPr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p:txBody>
      </p:sp>
      <p:sp>
        <p:nvSpPr>
          <p:cNvPr id="11" name="10 Rectángulo"/>
          <p:cNvSpPr/>
          <p:nvPr/>
        </p:nvSpPr>
        <p:spPr>
          <a:xfrm>
            <a:off x="0" y="3929066"/>
            <a:ext cx="5429256" cy="461665"/>
          </a:xfrm>
          <a:prstGeom prst="rect">
            <a:avLst/>
          </a:prstGeom>
        </p:spPr>
        <p:txBody>
          <a:bodyPr wrap="square">
            <a:spAutoFit/>
          </a:bodyPr>
          <a:lstStyle/>
          <a:p>
            <a:pPr algn="just"/>
            <a:endParaRPr lang="es-ES_tradnl" sz="2400" dirty="0" smtClean="0">
              <a:cs typeface="Arial" charset="0"/>
            </a:endParaRPr>
          </a:p>
        </p:txBody>
      </p:sp>
      <p:graphicFrame>
        <p:nvGraphicFramePr>
          <p:cNvPr id="12" name="11 Diagrama"/>
          <p:cNvGraphicFramePr/>
          <p:nvPr/>
        </p:nvGraphicFramePr>
        <p:xfrm>
          <a:off x="1428728" y="1785926"/>
          <a:ext cx="5357850" cy="35004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4" name="13 Rectángulo"/>
          <p:cNvSpPr/>
          <p:nvPr/>
        </p:nvSpPr>
        <p:spPr>
          <a:xfrm>
            <a:off x="714347" y="0"/>
            <a:ext cx="8072495" cy="1754326"/>
          </a:xfrm>
          <a:prstGeom prst="rect">
            <a:avLst/>
          </a:prstGeom>
          <a:noFill/>
        </p:spPr>
        <p:txBody>
          <a:bodyPr wrap="square" lIns="91440" tIns="45720" rIns="91440" bIns="45720">
            <a:spAutoFit/>
          </a:bodyPr>
          <a:lstStyle/>
          <a:p>
            <a:pPr algn="ctr"/>
            <a:r>
              <a:rPr lang="es-ES" sz="5400" b="1" cap="none" spc="0"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rPr>
              <a:t>Perspectivas de los diarios (</a:t>
            </a:r>
            <a:r>
              <a:rPr lang="es-ES" sz="5400" b="1" cap="none" spc="0" dirty="0" err="1"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rPr>
              <a:t>Zabalza</a:t>
            </a:r>
            <a:r>
              <a:rPr lang="es-ES" sz="5400" b="1" cap="none" spc="0"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rPr>
              <a:t>, 2004)</a:t>
            </a:r>
            <a:endParaRPr lang="es-ES" sz="5400" b="1" cap="none" spc="0"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ES"/>
          </a:p>
        </p:txBody>
      </p:sp>
      <p:sp>
        <p:nvSpPr>
          <p:cNvPr id="3" name="2 Subtítulo"/>
          <p:cNvSpPr>
            <a:spLocks noGrp="1"/>
          </p:cNvSpPr>
          <p:nvPr>
            <p:ph type="subTitle" idx="1"/>
          </p:nvPr>
        </p:nvSpPr>
        <p:spPr/>
        <p:txBody>
          <a:bodyPr/>
          <a:lstStyle/>
          <a:p>
            <a:endParaRPr lang="es-ES"/>
          </a:p>
        </p:txBody>
      </p:sp>
      <p:pic>
        <p:nvPicPr>
          <p:cNvPr id="4" name="Picture 2" descr="C:\Users\javier e Inés\Desktop\631_example.jpg"/>
          <p:cNvPicPr>
            <a:picLocks noChangeAspect="1" noChangeArrowheads="1"/>
          </p:cNvPicPr>
          <p:nvPr/>
        </p:nvPicPr>
        <p:blipFill>
          <a:blip r:embed="rId2"/>
          <a:srcRect/>
          <a:stretch>
            <a:fillRect/>
          </a:stretch>
        </p:blipFill>
        <p:spPr bwMode="auto">
          <a:xfrm>
            <a:off x="0" y="-57174"/>
            <a:ext cx="9144000" cy="6915174"/>
          </a:xfrm>
          <a:prstGeom prst="rect">
            <a:avLst/>
          </a:prstGeom>
          <a:noFill/>
        </p:spPr>
      </p:pic>
      <p:sp>
        <p:nvSpPr>
          <p:cNvPr id="7" name="6 CuadroTexto"/>
          <p:cNvSpPr txBox="1"/>
          <p:nvPr/>
        </p:nvSpPr>
        <p:spPr>
          <a:xfrm>
            <a:off x="0" y="571480"/>
            <a:ext cx="9144000" cy="584775"/>
          </a:xfrm>
          <a:prstGeom prst="rect">
            <a:avLst/>
          </a:prstGeom>
          <a:noFill/>
        </p:spPr>
        <p:txBody>
          <a:bodyPr wrap="square" rtlCol="0">
            <a:spAutoFit/>
          </a:bodyPr>
          <a:lstStyle/>
          <a:p>
            <a:pPr algn="ctr"/>
            <a:endParaRPr lang="es-ES" sz="3200" dirty="0">
              <a:latin typeface="Times New Roman" pitchFamily="18" charset="0"/>
              <a:cs typeface="Times New Roman" pitchFamily="18" charset="0"/>
            </a:endParaRPr>
          </a:p>
        </p:txBody>
      </p:sp>
      <p:sp>
        <p:nvSpPr>
          <p:cNvPr id="8" name="7 Rectángulo"/>
          <p:cNvSpPr/>
          <p:nvPr/>
        </p:nvSpPr>
        <p:spPr>
          <a:xfrm>
            <a:off x="928662" y="1571612"/>
            <a:ext cx="7215238" cy="1200329"/>
          </a:xfrm>
          <a:prstGeom prst="rect">
            <a:avLst/>
          </a:prstGeom>
        </p:spPr>
        <p:txBody>
          <a:bodyPr wrap="square">
            <a:spAutoFit/>
          </a:bodyPr>
          <a:lstStyle/>
          <a:p>
            <a:pPr marL="342891" indent="-342891"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a:p>
            <a:pPr marL="342891" indent="-342891" defTabSz="457189">
              <a:buClr>
                <a:schemeClr val="bg2">
                  <a:lumMod val="40000"/>
                  <a:lumOff val="60000"/>
                </a:schemeClr>
              </a:buClr>
              <a:buFont typeface="Wingdings 3" charset="2"/>
              <a:buChar char=""/>
              <a:defRPr/>
            </a:pPr>
            <a:endParaRPr lang="es-ES" sz="2400" dirty="0" smtClean="0">
              <a:latin typeface="Times New Roman" panose="02020603050405020304" pitchFamily="18" charset="0"/>
              <a:cs typeface="Times New Roman" panose="02020603050405020304" pitchFamily="18" charset="0"/>
            </a:endParaRPr>
          </a:p>
          <a:p>
            <a:pPr defTabSz="457189">
              <a:buClr>
                <a:schemeClr val="bg2">
                  <a:lumMod val="40000"/>
                  <a:lumOff val="60000"/>
                </a:schemeClr>
              </a:buClr>
              <a:defRPr/>
            </a:pPr>
            <a:endParaRPr lang="es-ES" sz="2400" dirty="0" smtClean="0">
              <a:latin typeface="Times New Roman" panose="02020603050405020304" pitchFamily="18" charset="0"/>
              <a:cs typeface="Times New Roman" panose="02020603050405020304" pitchFamily="18" charset="0"/>
            </a:endParaRPr>
          </a:p>
        </p:txBody>
      </p:sp>
      <p:graphicFrame>
        <p:nvGraphicFramePr>
          <p:cNvPr id="10" name="9 Diagrama"/>
          <p:cNvGraphicFramePr/>
          <p:nvPr/>
        </p:nvGraphicFramePr>
        <p:xfrm>
          <a:off x="0" y="785794"/>
          <a:ext cx="9144000" cy="485778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2" name="11 Rectángulo"/>
          <p:cNvSpPr/>
          <p:nvPr/>
        </p:nvSpPr>
        <p:spPr>
          <a:xfrm>
            <a:off x="500034" y="-214338"/>
            <a:ext cx="7929618" cy="1754326"/>
          </a:xfrm>
          <a:prstGeom prst="rect">
            <a:avLst/>
          </a:prstGeom>
          <a:noFill/>
        </p:spPr>
        <p:txBody>
          <a:bodyPr wrap="square" lIns="91440" tIns="45720" rIns="91440" bIns="45720">
            <a:spAutoFit/>
          </a:bodyPr>
          <a:lstStyle/>
          <a:p>
            <a:pPr algn="ctr"/>
            <a:r>
              <a:rPr lang="es-ES" sz="5400" b="1" cap="none" spc="0"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rPr>
              <a:t>TIPOS DE DIARIO (ZABALZA, 2004)</a:t>
            </a:r>
            <a:endParaRPr lang="es-ES" sz="5400" b="1" cap="none" spc="0"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5545B9CC459BD04698D8234B442697EE" ma:contentTypeVersion="7" ma:contentTypeDescription="Crear nuevo documento." ma:contentTypeScope="" ma:versionID="cd59821b32dfb74c3a6d228a78f1ed17">
  <xsd:schema xmlns:xsd="http://www.w3.org/2001/XMLSchema" xmlns:xs="http://www.w3.org/2001/XMLSchema" xmlns:p="http://schemas.microsoft.com/office/2006/metadata/properties" xmlns:ns2="574dc532-17de-4a5a-b67b-326ae1b762bf" targetNamespace="http://schemas.microsoft.com/office/2006/metadata/properties" ma:root="true" ma:fieldsID="00c9f0066cb56f63e9a161fbcb38020a" ns2:_="">
    <xsd:import namespace="574dc532-17de-4a5a-b67b-326ae1b762bf"/>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74dc532-17de-4a5a-b67b-326ae1b762b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03223F5-9F14-42BC-B06F-5AA2205691B1}"/>
</file>

<file path=customXml/itemProps2.xml><?xml version="1.0" encoding="utf-8"?>
<ds:datastoreItem xmlns:ds="http://schemas.openxmlformats.org/officeDocument/2006/customXml" ds:itemID="{851F9DEA-6953-4BE0-95F8-C6F2C179482B}"/>
</file>

<file path=customXml/itemProps3.xml><?xml version="1.0" encoding="utf-8"?>
<ds:datastoreItem xmlns:ds="http://schemas.openxmlformats.org/officeDocument/2006/customXml" ds:itemID="{C08B6709-7E38-43B7-B8AA-E8F57615D5A3}"/>
</file>

<file path=docProps/app.xml><?xml version="1.0" encoding="utf-8"?>
<Properties xmlns="http://schemas.openxmlformats.org/officeDocument/2006/extended-properties" xmlns:vt="http://schemas.openxmlformats.org/officeDocument/2006/docPropsVTypes">
  <TotalTime>603</TotalTime>
  <Words>2979</Words>
  <Application>Microsoft Office PowerPoint</Application>
  <PresentationFormat>Presentación en pantalla (4:3)</PresentationFormat>
  <Paragraphs>292</Paragraphs>
  <Slides>36</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36</vt:i4>
      </vt:variant>
    </vt:vector>
  </HeadingPairs>
  <TitlesOfParts>
    <vt:vector size="41" baseType="lpstr">
      <vt:lpstr>Arial</vt:lpstr>
      <vt:lpstr>Calibri</vt:lpstr>
      <vt:lpstr>Times New Roman</vt:lpstr>
      <vt:lpstr>Wingdings 3</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javier e Inés</dc:creator>
  <cp:lastModifiedBy>INES</cp:lastModifiedBy>
  <cp:revision>20</cp:revision>
  <dcterms:created xsi:type="dcterms:W3CDTF">2016-09-09T16:01:08Z</dcterms:created>
  <dcterms:modified xsi:type="dcterms:W3CDTF">2018-10-05T06:54:33Z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0x0101005545B9CC459BD04698D8234B442697EE</vt:lpwstr>
  </property>
</Properties>
</file>