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6" r:id="rId4"/>
    <p:sldId id="263" r:id="rId5"/>
    <p:sldId id="267" r:id="rId6"/>
    <p:sldId id="264" r:id="rId7"/>
    <p:sldId id="265" r:id="rId8"/>
    <p:sldId id="268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10E4-7ECF-493F-931B-6FD098DC618A}" type="datetimeFigureOut">
              <a:rPr lang="es-ES" smtClean="0"/>
              <a:t>10/12/2018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65AE-9DF2-40EC-ACAF-E8641BD62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2804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10E4-7ECF-493F-931B-6FD098DC618A}" type="datetimeFigureOut">
              <a:rPr lang="es-ES" smtClean="0"/>
              <a:t>10/12/2018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65AE-9DF2-40EC-ACAF-E8641BD62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9256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10E4-7ECF-493F-931B-6FD098DC618A}" type="datetimeFigureOut">
              <a:rPr lang="es-ES" smtClean="0"/>
              <a:t>10/12/2018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65AE-9DF2-40EC-ACAF-E8641BD62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7615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10E4-7ECF-493F-931B-6FD098DC618A}" type="datetimeFigureOut">
              <a:rPr lang="es-ES" smtClean="0"/>
              <a:t>10/12/2018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65AE-9DF2-40EC-ACAF-E8641BD62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0308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10E4-7ECF-493F-931B-6FD098DC618A}" type="datetimeFigureOut">
              <a:rPr lang="es-ES" smtClean="0"/>
              <a:t>10/12/2018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65AE-9DF2-40EC-ACAF-E8641BD62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9788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10E4-7ECF-493F-931B-6FD098DC618A}" type="datetimeFigureOut">
              <a:rPr lang="es-ES" smtClean="0"/>
              <a:t>10/12/2018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65AE-9DF2-40EC-ACAF-E8641BD62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8608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10E4-7ECF-493F-931B-6FD098DC618A}" type="datetimeFigureOut">
              <a:rPr lang="es-ES" smtClean="0"/>
              <a:t>10/12/2018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65AE-9DF2-40EC-ACAF-E8641BD62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051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10E4-7ECF-493F-931B-6FD098DC618A}" type="datetimeFigureOut">
              <a:rPr lang="es-ES" smtClean="0"/>
              <a:t>10/12/2018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65AE-9DF2-40EC-ACAF-E8641BD62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1286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10E4-7ECF-493F-931B-6FD098DC618A}" type="datetimeFigureOut">
              <a:rPr lang="es-ES" smtClean="0"/>
              <a:t>10/12/2018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65AE-9DF2-40EC-ACAF-E8641BD62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3446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10E4-7ECF-493F-931B-6FD098DC618A}" type="datetimeFigureOut">
              <a:rPr lang="es-ES" smtClean="0"/>
              <a:t>10/12/2018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65AE-9DF2-40EC-ACAF-E8641BD62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2305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10E4-7ECF-493F-931B-6FD098DC618A}" type="datetimeFigureOut">
              <a:rPr lang="es-ES" smtClean="0"/>
              <a:t>10/12/2018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65AE-9DF2-40EC-ACAF-E8641BD62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148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C10E4-7ECF-493F-931B-6FD098DC618A}" type="datetimeFigureOut">
              <a:rPr lang="es-ES" smtClean="0"/>
              <a:t>10/12/2018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865AE-9DF2-40EC-ACAF-E8641BD62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7906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valenciaplaza.com/el-puente-de-venecia-de-calatrava-ya-es-oficialmente-un-gran-fracaso-de-la-ingenieria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55576" y="692696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UNIDAD DIDÁCTICA: EL PROCESO TECNOLÓGICO</a:t>
            </a:r>
            <a:endParaRPr lang="es-ES" sz="24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755576" y="1268760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TECNOLOGÍA DE 1º DE ESO</a:t>
            </a:r>
            <a:endParaRPr lang="es-ES" b="1" dirty="0"/>
          </a:p>
        </p:txBody>
      </p:sp>
      <p:pic>
        <p:nvPicPr>
          <p:cNvPr id="1026" name="Picture 2" descr="https://sites.google.com/site/mdgftecnologiaprimero/_/rsrc/1474196706172/el-proceso-tecnologico/imagenn%201%20proceso%20tecnologic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844824"/>
            <a:ext cx="5472608" cy="434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5871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476673"/>
            <a:ext cx="8496944" cy="864095"/>
          </a:xfrm>
        </p:spPr>
        <p:txBody>
          <a:bodyPr>
            <a:noAutofit/>
          </a:bodyPr>
          <a:lstStyle/>
          <a:p>
            <a:r>
              <a:rPr lang="es-ES" sz="2800" dirty="0" smtClean="0"/>
              <a:t>MOMENTO 1: ACTIVACIÓN DEL CONOCIMIENTO Y ORIENTACIÓN A LA TAREA (5-10 MINUTOS)</a:t>
            </a:r>
            <a:endParaRPr lang="es-ES" sz="2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584210" y="1412776"/>
            <a:ext cx="8233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Técnica 1: Aligerar el ambiente a partir de una frase mítica</a:t>
            </a:r>
            <a:endParaRPr lang="es-ES" dirty="0"/>
          </a:p>
        </p:txBody>
      </p:sp>
      <p:pic>
        <p:nvPicPr>
          <p:cNvPr id="2050" name="Picture 2" descr="Resultado de imagen de me encanta que los planes salgan bi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935057"/>
            <a:ext cx="3813424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467544" y="1916832"/>
            <a:ext cx="4248472" cy="4124206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Se les presentará la frase (que ellos no conocen aún por distancia generacional), de “El Equipo A”.</a:t>
            </a:r>
          </a:p>
          <a:p>
            <a:pPr algn="just"/>
            <a:endParaRPr lang="es-ES" dirty="0"/>
          </a:p>
          <a:p>
            <a:pPr algn="just"/>
            <a:r>
              <a:rPr lang="es-ES" dirty="0" smtClean="0"/>
              <a:t>A partir de esta frase, y contando brevemente que fue una frase mítica para toda una generación (se les pondrá video), se les pedirá que describan, en subgrupos de 4 personas, el diseño de una casita de pájaros destinada al fracaso más absoluto. Cambiaremos la frase por </a:t>
            </a:r>
            <a:r>
              <a:rPr lang="es-ES" i="1" dirty="0" smtClean="0"/>
              <a:t>“No sale bien ni para atrás”, </a:t>
            </a:r>
            <a:r>
              <a:rPr lang="es-ES" dirty="0" smtClean="0"/>
              <a:t>y será el lema de cada grupo y su proyecto</a:t>
            </a:r>
            <a:r>
              <a:rPr lang="es-ES" i="1" dirty="0" smtClean="0"/>
              <a:t>.</a:t>
            </a:r>
          </a:p>
          <a:p>
            <a:pPr algn="just"/>
            <a:endParaRPr lang="es-ES" sz="1400" dirty="0"/>
          </a:p>
          <a:p>
            <a:pPr algn="just"/>
            <a:endParaRPr lang="es-ES" sz="1400" dirty="0" smtClean="0"/>
          </a:p>
        </p:txBody>
      </p:sp>
    </p:spTree>
    <p:extLst>
      <p:ext uri="{BB962C8B-B14F-4D97-AF65-F5344CB8AC3E}">
        <p14:creationId xmlns:p14="http://schemas.microsoft.com/office/powerpoint/2010/main" val="1036920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476673"/>
            <a:ext cx="8496944" cy="864095"/>
          </a:xfrm>
        </p:spPr>
        <p:txBody>
          <a:bodyPr>
            <a:noAutofit/>
          </a:bodyPr>
          <a:lstStyle/>
          <a:p>
            <a:r>
              <a:rPr lang="es-ES" sz="2800" dirty="0" smtClean="0"/>
              <a:t>MOMENTO 1: ACTIVACIÓN DEL CONOCIMIENTO Y ORIENTACIÓN A LA TAREA (5-10 MINUTOS)</a:t>
            </a:r>
            <a:endParaRPr lang="es-ES" sz="2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584210" y="1412776"/>
            <a:ext cx="8233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Técnica 1: Aligerar el ambiente a partir de una frase mítica</a:t>
            </a:r>
            <a:endParaRPr lang="es-ES" dirty="0"/>
          </a:p>
        </p:txBody>
      </p:sp>
      <p:pic>
        <p:nvPicPr>
          <p:cNvPr id="2050" name="Picture 2" descr="Resultado de imagen de me encanta que los planes salgan bi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204864"/>
            <a:ext cx="3813424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467544" y="2295450"/>
            <a:ext cx="4248472" cy="3077766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just"/>
            <a:endParaRPr lang="es-ES" sz="1400" dirty="0"/>
          </a:p>
          <a:p>
            <a:pPr algn="just"/>
            <a:r>
              <a:rPr lang="es-ES" dirty="0" smtClean="0"/>
              <a:t>Cada subgrupo la bocetará y la presentará al conjunto de la clase. Harán incidencia de modo divertido en las “</a:t>
            </a:r>
            <a:r>
              <a:rPr lang="es-ES" dirty="0" err="1" smtClean="0"/>
              <a:t>anticualidades</a:t>
            </a:r>
            <a:r>
              <a:rPr lang="es-ES" dirty="0" smtClean="0"/>
              <a:t>” que cada propuesta presenta.</a:t>
            </a:r>
          </a:p>
          <a:p>
            <a:pPr algn="just"/>
            <a:endParaRPr lang="es-ES" dirty="0"/>
          </a:p>
          <a:p>
            <a:pPr algn="just"/>
            <a:r>
              <a:rPr lang="es-ES" dirty="0" smtClean="0"/>
              <a:t>Al final de la actividad, se establecerá un breve coloquio sobre lo que se ha aprendido en esta fase, que habrá servido de calentamiento hacia las siguientes etapas de la sesión.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39107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476673"/>
            <a:ext cx="8496944" cy="864095"/>
          </a:xfrm>
        </p:spPr>
        <p:txBody>
          <a:bodyPr>
            <a:noAutofit/>
          </a:bodyPr>
          <a:lstStyle/>
          <a:p>
            <a:r>
              <a:rPr lang="es-ES" sz="2800" dirty="0" smtClean="0"/>
              <a:t>MOMENTO 2: PRESENTACIÓN DE LOS CONTENIDOS (15-20 MINUTOS)</a:t>
            </a:r>
            <a:endParaRPr lang="es-ES" sz="2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584210" y="1412776"/>
            <a:ext cx="7300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Técnica 1: Trabajo sobre materiales. El aprendizaje parte de una pregunta.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467544" y="2173501"/>
            <a:ext cx="4248472" cy="3631763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Se les facilitará a parejas de alumnos con ordenador un enlace a la siguiente noticia: </a:t>
            </a:r>
            <a:r>
              <a:rPr lang="es-ES" b="1" u="sng" dirty="0" smtClean="0">
                <a:hlinkClick r:id="rId2"/>
              </a:rPr>
              <a:t>El puente de Venecia de Calatrava ya es oficialmente un 'gran fracaso de la ingeniería</a:t>
            </a:r>
            <a:r>
              <a:rPr lang="es-ES" b="1" dirty="0" smtClean="0">
                <a:hlinkClick r:id="rId2"/>
              </a:rPr>
              <a:t>'</a:t>
            </a:r>
            <a:endParaRPr lang="es-ES" b="1" dirty="0" smtClean="0"/>
          </a:p>
          <a:p>
            <a:pPr algn="just"/>
            <a:endParaRPr lang="es-ES" dirty="0"/>
          </a:p>
          <a:p>
            <a:pPr algn="just"/>
            <a:r>
              <a:rPr lang="es-ES" dirty="0" smtClean="0"/>
              <a:t>A partir de esta frase periodística, un tanto chocante, se les pedirá que lean el artículo de Internet, de tal modo que conozcan las circunstancias de este proyecto tecnológico, y extraigan preguntas que les suscite la lectura del mismo.</a:t>
            </a:r>
          </a:p>
          <a:p>
            <a:pPr algn="just"/>
            <a:endParaRPr lang="es-ES" sz="1400" dirty="0"/>
          </a:p>
        </p:txBody>
      </p:sp>
      <p:pic>
        <p:nvPicPr>
          <p:cNvPr id="3074" name="Picture 2" descr="Resultado de imagen de puente calatrava venecia resbal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914288"/>
            <a:ext cx="3806692" cy="2530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4932040" y="2060848"/>
            <a:ext cx="3806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¿ El puente de Calatrava en Venecia es un fracaso de la ingeniería?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783852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476673"/>
            <a:ext cx="8496944" cy="864095"/>
          </a:xfrm>
        </p:spPr>
        <p:txBody>
          <a:bodyPr>
            <a:noAutofit/>
          </a:bodyPr>
          <a:lstStyle/>
          <a:p>
            <a:r>
              <a:rPr lang="es-ES" sz="2800" dirty="0" smtClean="0"/>
              <a:t>MOMENTO 2: PRESENTACIÓN DE LOS CONTENIDOS (15-20 MINUTOS)</a:t>
            </a:r>
            <a:endParaRPr lang="es-ES" sz="2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584210" y="1412776"/>
            <a:ext cx="7300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Técnica 1: Trabajo sobre materiales. El aprendizaje parte de una pregunta.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467544" y="2162467"/>
            <a:ext cx="4248472" cy="3354765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just"/>
            <a:endParaRPr lang="es-ES" sz="1400" dirty="0"/>
          </a:p>
          <a:p>
            <a:pPr algn="just"/>
            <a:r>
              <a:rPr lang="es-ES" dirty="0" smtClean="0"/>
              <a:t>Se les pedirá un doble registro: por un lado, preguntas acaecidas a lo largo de la lectura, y por otro, posibles respuestas que a ellos mismos se les ocurren, dentro de cada pareja.</a:t>
            </a:r>
          </a:p>
          <a:p>
            <a:pPr algn="just"/>
            <a:endParaRPr lang="es-ES" dirty="0"/>
          </a:p>
          <a:p>
            <a:pPr algn="just"/>
            <a:r>
              <a:rPr lang="es-ES" dirty="0" smtClean="0"/>
              <a:t>Por último, se recolectarán todas las preguntas surgidas en todas las parejas, haciendo hincapié en similitudes y diferencias de las cuestiones surgidas en las múltiples parejas.</a:t>
            </a:r>
            <a:endParaRPr lang="es-ES" dirty="0"/>
          </a:p>
        </p:txBody>
      </p:sp>
      <p:pic>
        <p:nvPicPr>
          <p:cNvPr id="3074" name="Picture 2" descr="Resultado de imagen de puente calatrava venecia resba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914288"/>
            <a:ext cx="3806692" cy="2530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4932040" y="2060848"/>
            <a:ext cx="3806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¿ El puente de Calatrava en Venecia es un fracaso de la ingeniería?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586992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476673"/>
            <a:ext cx="8496944" cy="864095"/>
          </a:xfrm>
        </p:spPr>
        <p:txBody>
          <a:bodyPr>
            <a:noAutofit/>
          </a:bodyPr>
          <a:lstStyle/>
          <a:p>
            <a:r>
              <a:rPr lang="es-ES" sz="2800" dirty="0" smtClean="0"/>
              <a:t>MOMENTO 3: PROCESAMIENTO DE LA INFORMACIÓN (15-20 MINUTOS)</a:t>
            </a:r>
            <a:endParaRPr lang="es-ES" sz="2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584210" y="1412776"/>
            <a:ext cx="7300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Técnica 3: 1-2-4.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467544" y="1916832"/>
            <a:ext cx="4248472" cy="4616648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1400" dirty="0" smtClean="0"/>
              <a:t>El docente lanzará preguntas, de tal modo que, dentro de un equipo de 4 personas, se establezca una secuencia: individuo – pareja – cuarteto.</a:t>
            </a:r>
            <a:endParaRPr lang="es-ES" sz="1400" b="1" dirty="0"/>
          </a:p>
          <a:p>
            <a:pPr algn="just"/>
            <a:endParaRPr lang="es-ES" sz="1400" dirty="0"/>
          </a:p>
          <a:p>
            <a:pPr algn="just"/>
            <a:r>
              <a:rPr lang="es-ES" sz="1400" dirty="0" smtClean="0"/>
              <a:t>Al principio, el alumno individual pensará y escribirá una respuesta a cada pregunta, siempre justificando el por qué de su decisión.</a:t>
            </a:r>
          </a:p>
          <a:p>
            <a:pPr algn="just"/>
            <a:endParaRPr lang="es-ES" sz="1400" dirty="0"/>
          </a:p>
          <a:p>
            <a:pPr algn="just"/>
            <a:r>
              <a:rPr lang="es-ES" sz="1400" dirty="0" smtClean="0"/>
              <a:t>Seguidamente, se pondrán en común las respuestas con su pareja de hombro, tratando de articular respuestas conjuntas a cada pregunta.</a:t>
            </a:r>
          </a:p>
          <a:p>
            <a:pPr algn="just"/>
            <a:endParaRPr lang="es-ES" sz="1400" dirty="0"/>
          </a:p>
          <a:p>
            <a:pPr algn="just"/>
            <a:r>
              <a:rPr lang="es-ES" sz="1400" dirty="0" smtClean="0"/>
              <a:t>A continuación, se realizará la misma operación, pero a  nivel de cuarteto.</a:t>
            </a:r>
          </a:p>
          <a:p>
            <a:pPr algn="just"/>
            <a:endParaRPr lang="es-ES" sz="1400" dirty="0"/>
          </a:p>
          <a:p>
            <a:pPr algn="just"/>
            <a:r>
              <a:rPr lang="es-ES" sz="1400" dirty="0" smtClean="0"/>
              <a:t>Por último, tendrá lugar una puesta en común en donde el profesor dinamizará los distintos modos de ver las soluciones creadas por cada uno de los grupos a cada uno de los problemas o preguntas lanzadas, que atienden, en todos los casos, a supuestos concretos y cercanos a la realidad.</a:t>
            </a:r>
            <a:endParaRPr lang="es-ES" sz="1400" dirty="0"/>
          </a:p>
        </p:txBody>
      </p:sp>
      <p:sp>
        <p:nvSpPr>
          <p:cNvPr id="3" name="2 CuadroTexto"/>
          <p:cNvSpPr txBox="1"/>
          <p:nvPr/>
        </p:nvSpPr>
        <p:spPr>
          <a:xfrm>
            <a:off x="5508104" y="184482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PREGUNTAS LANZADAS:</a:t>
            </a:r>
            <a:endParaRPr lang="es-ES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5364088" y="2348880"/>
            <a:ext cx="32403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s-ES" dirty="0" smtClean="0"/>
              <a:t>¿Qué solución </a:t>
            </a:r>
            <a:r>
              <a:rPr lang="es-ES" u="sng" dirty="0" smtClean="0"/>
              <a:t>cambiando de material </a:t>
            </a:r>
            <a:r>
              <a:rPr lang="es-ES" dirty="0" smtClean="0"/>
              <a:t>se podría proponer para evitar los resbalones del puente de Calatrava?.</a:t>
            </a:r>
          </a:p>
          <a:p>
            <a:pPr marL="342900" indent="-342900" algn="just">
              <a:buAutoNum type="arabicPeriod"/>
            </a:pPr>
            <a:r>
              <a:rPr lang="es-ES" dirty="0" smtClean="0"/>
              <a:t>¿Qué solución </a:t>
            </a:r>
            <a:r>
              <a:rPr lang="es-ES" u="sng" dirty="0" smtClean="0"/>
              <a:t>añadiendo materiales</a:t>
            </a:r>
            <a:r>
              <a:rPr lang="es-ES" dirty="0" smtClean="0"/>
              <a:t> se podría proponer para evitar dicho problema?.</a:t>
            </a:r>
          </a:p>
          <a:p>
            <a:pPr marL="342900" indent="-342900" algn="just">
              <a:buAutoNum type="arabicPeriod"/>
            </a:pPr>
            <a:r>
              <a:rPr lang="es-ES" dirty="0" smtClean="0"/>
              <a:t>¿Qué forma y materiales usarías para hacer un puente plataforma que uniese el edificio nuevo y viejo del IES para pasar cuando llueve o nieva?.</a:t>
            </a:r>
          </a:p>
        </p:txBody>
      </p:sp>
    </p:spTree>
    <p:extLst>
      <p:ext uri="{BB962C8B-B14F-4D97-AF65-F5344CB8AC3E}">
        <p14:creationId xmlns:p14="http://schemas.microsoft.com/office/powerpoint/2010/main" val="889134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476673"/>
            <a:ext cx="8496944" cy="864095"/>
          </a:xfrm>
        </p:spPr>
        <p:txBody>
          <a:bodyPr>
            <a:noAutofit/>
          </a:bodyPr>
          <a:lstStyle/>
          <a:p>
            <a:r>
              <a:rPr lang="es-ES" sz="2800" dirty="0" smtClean="0"/>
              <a:t>MOMENTO 4: RECAPITULACIÓN Y CIERRE DE LO APRENDIDO (5-10 MINUTOS)</a:t>
            </a:r>
            <a:endParaRPr lang="es-ES" sz="2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584210" y="1412776"/>
            <a:ext cx="7300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Técnica 4: El </a:t>
            </a:r>
            <a:r>
              <a:rPr lang="es-ES" dirty="0"/>
              <a:t>f</a:t>
            </a:r>
            <a:r>
              <a:rPr lang="es-ES" dirty="0" smtClean="0"/>
              <a:t>olio giratorio.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467544" y="1916832"/>
            <a:ext cx="4248472" cy="3970318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1400" dirty="0" smtClean="0"/>
              <a:t>El docente distribuye el grupo grande en cuartetos distintos a los anteriores, distribuyendo un folio con la frase adjunta.</a:t>
            </a:r>
            <a:endParaRPr lang="es-ES" sz="1400" b="1" dirty="0"/>
          </a:p>
          <a:p>
            <a:pPr algn="just"/>
            <a:endParaRPr lang="es-ES" sz="1400" dirty="0"/>
          </a:p>
          <a:p>
            <a:pPr algn="just"/>
            <a:r>
              <a:rPr lang="es-ES" sz="1400" dirty="0" smtClean="0"/>
              <a:t>Cada alumno escribirá las ideas que le sugiere la frase.</a:t>
            </a:r>
          </a:p>
          <a:p>
            <a:pPr algn="just"/>
            <a:endParaRPr lang="es-ES" sz="1400" dirty="0"/>
          </a:p>
          <a:p>
            <a:pPr algn="just"/>
            <a:r>
              <a:rPr lang="es-ES" sz="1400" dirty="0" smtClean="0"/>
              <a:t>Seguidamente, los folios respectivos viajarán por todas las mesas para añadir frases que no estén ya presentes y que supongan nuevas aportaciones de cada uno de los cuartetos diferentes.</a:t>
            </a:r>
          </a:p>
          <a:p>
            <a:pPr algn="just"/>
            <a:endParaRPr lang="es-ES" sz="1400" dirty="0"/>
          </a:p>
          <a:p>
            <a:pPr algn="just"/>
            <a:r>
              <a:rPr lang="es-ES" sz="1400" dirty="0" smtClean="0"/>
              <a:t>Por últimos, cada folio vuelve a su mesa de origen,  de tal modo que el grupo recapitula.</a:t>
            </a:r>
          </a:p>
          <a:p>
            <a:pPr algn="just"/>
            <a:endParaRPr lang="es-ES" sz="1400" dirty="0"/>
          </a:p>
          <a:p>
            <a:pPr algn="just"/>
            <a:r>
              <a:rPr lang="es-ES" sz="1400" dirty="0" smtClean="0"/>
              <a:t>Se hace una puesta en común dinamizada por el profesor, con las ideas que ha sacado cada grupo, forjando lo aprendido de modo general por el gran grupo.</a:t>
            </a:r>
            <a:endParaRPr lang="es-ES" sz="1400" dirty="0"/>
          </a:p>
        </p:txBody>
      </p:sp>
      <p:sp>
        <p:nvSpPr>
          <p:cNvPr id="3" name="2 CuadroTexto"/>
          <p:cNvSpPr txBox="1"/>
          <p:nvPr/>
        </p:nvSpPr>
        <p:spPr>
          <a:xfrm>
            <a:off x="5508104" y="184482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FRASE EN EL FOLIO:</a:t>
            </a:r>
            <a:endParaRPr lang="es-ES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5364088" y="2348880"/>
            <a:ext cx="32403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b="1" dirty="0" smtClean="0"/>
              <a:t>“La arquitectura es el arte que determina la identidad de nuestro tiempo y mejora la vida de las personas”.</a:t>
            </a:r>
          </a:p>
          <a:p>
            <a:pPr algn="just"/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Santiago Calatrava</a:t>
            </a:r>
          </a:p>
        </p:txBody>
      </p:sp>
    </p:spTree>
    <p:extLst>
      <p:ext uri="{BB962C8B-B14F-4D97-AF65-F5344CB8AC3E}">
        <p14:creationId xmlns:p14="http://schemas.microsoft.com/office/powerpoint/2010/main" val="144633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55576" y="692696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UNIDAD DIDÁCTICA: EL PROCESO TECNOLÓGICO</a:t>
            </a:r>
            <a:endParaRPr lang="es-ES" sz="24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755576" y="1268760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¡ ESPERO QUE HAYA GUSTADO !</a:t>
            </a:r>
            <a:endParaRPr lang="es-ES" b="1" dirty="0"/>
          </a:p>
        </p:txBody>
      </p:sp>
      <p:pic>
        <p:nvPicPr>
          <p:cNvPr id="1026" name="Picture 2" descr="https://sites.google.com/site/mdgftecnologiaprimero/_/rsrc/1474196706172/el-proceso-tecnologico/imagenn%201%20proceso%20tecnologic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844824"/>
            <a:ext cx="5472608" cy="434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82477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837</Words>
  <Application>Microsoft Office PowerPoint</Application>
  <PresentationFormat>Presentación en pantalla (4:3)</PresentationFormat>
  <Paragraphs>57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de Office</vt:lpstr>
      <vt:lpstr>Presentación de PowerPoint</vt:lpstr>
      <vt:lpstr>MOMENTO 1: ACTIVACIÓN DEL CONOCIMIENTO Y ORIENTACIÓN A LA TAREA (5-10 MINUTOS)</vt:lpstr>
      <vt:lpstr>MOMENTO 1: ACTIVACIÓN DEL CONOCIMIENTO Y ORIENTACIÓN A LA TAREA (5-10 MINUTOS)</vt:lpstr>
      <vt:lpstr>MOMENTO 2: PRESENTACIÓN DE LOS CONTENIDOS (15-20 MINUTOS)</vt:lpstr>
      <vt:lpstr>MOMENTO 2: PRESENTACIÓN DE LOS CONTENIDOS (15-20 MINUTOS)</vt:lpstr>
      <vt:lpstr>MOMENTO 3: PROCESAMIENTO DE LA INFORMACIÓN (15-20 MINUTOS)</vt:lpstr>
      <vt:lpstr>MOMENTO 4: RECAPITULACIÓN Y CIERRE DE LO APRENDIDO (5-10 MINUTOS)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Herrero</dc:creator>
  <cp:lastModifiedBy>M. ANGELES FERNANDEZ-VELILLA GOMEZ</cp:lastModifiedBy>
  <cp:revision>2</cp:revision>
  <dcterms:created xsi:type="dcterms:W3CDTF">2018-10-28T07:02:11Z</dcterms:created>
  <dcterms:modified xsi:type="dcterms:W3CDTF">2018-12-10T08:37:11Z</dcterms:modified>
</cp:coreProperties>
</file>