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1" r:id="rId6"/>
    <p:sldId id="287" r:id="rId7"/>
    <p:sldId id="288" r:id="rId8"/>
    <p:sldId id="289" r:id="rId9"/>
    <p:sldId id="290" r:id="rId10"/>
    <p:sldId id="277" r:id="rId11"/>
    <p:sldId id="278" r:id="rId12"/>
    <p:sldId id="279" r:id="rId13"/>
    <p:sldId id="315" r:id="rId14"/>
    <p:sldId id="285" r:id="rId15"/>
    <p:sldId id="318" r:id="rId16"/>
    <p:sldId id="319" r:id="rId17"/>
    <p:sldId id="320" r:id="rId18"/>
    <p:sldId id="321" r:id="rId19"/>
    <p:sldId id="324" r:id="rId20"/>
    <p:sldId id="282" r:id="rId21"/>
    <p:sldId id="280" r:id="rId22"/>
    <p:sldId id="322" r:id="rId23"/>
    <p:sldId id="323" r:id="rId24"/>
    <p:sldId id="317" r:id="rId25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8" autoAdjust="0"/>
    <p:restoredTop sz="97440" autoAdjust="0"/>
  </p:normalViewPr>
  <p:slideViewPr>
    <p:cSldViewPr>
      <p:cViewPr varScale="1">
        <p:scale>
          <a:sx n="113" d="100"/>
          <a:sy n="113" d="100"/>
        </p:scale>
        <p:origin x="522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0" d="100"/>
          <a:sy n="120" d="100"/>
        </p:scale>
        <p:origin x="4962" y="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US RICARDO ALVAREZ MONTIEL" userId="efd0947d-6300-40ef-aaa6-5c5992e646e5" providerId="ADAL" clId="{22473ABA-2E04-40DB-8CCF-89ED725F397D}"/>
    <pc:docChg chg="undo custSel modSld">
      <pc:chgData name="JESUS RICARDO ALVAREZ MONTIEL" userId="efd0947d-6300-40ef-aaa6-5c5992e646e5" providerId="ADAL" clId="{22473ABA-2E04-40DB-8CCF-89ED725F397D}" dt="2024-03-19T10:07:50.242" v="6" actId="1076"/>
      <pc:docMkLst>
        <pc:docMk/>
      </pc:docMkLst>
      <pc:sldChg chg="addSp delSp modSp mod">
        <pc:chgData name="JESUS RICARDO ALVAREZ MONTIEL" userId="efd0947d-6300-40ef-aaa6-5c5992e646e5" providerId="ADAL" clId="{22473ABA-2E04-40DB-8CCF-89ED725F397D}" dt="2024-03-19T10:07:50.242" v="6" actId="1076"/>
        <pc:sldMkLst>
          <pc:docMk/>
          <pc:sldMk cId="4025013544" sldId="256"/>
        </pc:sldMkLst>
        <pc:spChg chg="add del mod">
          <ac:chgData name="JESUS RICARDO ALVAREZ MONTIEL" userId="efd0947d-6300-40ef-aaa6-5c5992e646e5" providerId="ADAL" clId="{22473ABA-2E04-40DB-8CCF-89ED725F397D}" dt="2024-03-19T10:07:19.082" v="3" actId="22"/>
          <ac:spMkLst>
            <pc:docMk/>
            <pc:sldMk cId="4025013544" sldId="256"/>
            <ac:spMk id="6" creationId="{87313B96-8B44-499E-952A-FC5FD144F87C}"/>
          </ac:spMkLst>
        </pc:spChg>
        <pc:spChg chg="add mod">
          <ac:chgData name="JESUS RICARDO ALVAREZ MONTIEL" userId="efd0947d-6300-40ef-aaa6-5c5992e646e5" providerId="ADAL" clId="{22473ABA-2E04-40DB-8CCF-89ED725F397D}" dt="2024-03-19T10:07:50.242" v="6" actId="1076"/>
          <ac:spMkLst>
            <pc:docMk/>
            <pc:sldMk cId="4025013544" sldId="256"/>
            <ac:spMk id="8" creationId="{0300886A-36C6-4525-93BF-43BE10E65BF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8FCA9C-FF92-4024-BDEC-A6D3B663DC09}" type="datetimeFigureOut">
              <a:rPr lang="en-US"/>
              <a:t>3/19/2024</a:t>
            </a:fld>
            <a:endParaRPr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2AB877-E7B1-4681-847E-D0918612832B}" type="datetimeFigureOut">
              <a:rPr lang="en-US"/>
              <a:t>3/19/2024</a:t>
            </a:fld>
            <a:endParaRPr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23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1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3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59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94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54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72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65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5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4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 descr="Mapa de Europa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>
              <a:solidFill>
                <a:schemeClr val="lt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"/>
              <a:t>Agregar un pie de página</a:t>
            </a:r>
            <a:endParaRPr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t>3/19/2024</a:t>
            </a:fld>
            <a:endParaRPr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"/>
              <a:t>Agregar un pie de página</a:t>
            </a:r>
            <a:endParaRPr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t>3/19/2024</a:t>
            </a:fld>
            <a:endParaRPr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t>3/19/2024</a:t>
            </a:fld>
            <a:endParaRPr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t>3/19/2024</a:t>
            </a:fld>
            <a:endParaRPr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"/>
              <a:t>Agregar un pie de página</a:t>
            </a:r>
            <a:endParaRPr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t>3/19/2024</a:t>
            </a:fld>
            <a:endParaRPr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"/>
              <a:t>Agregar un pie de página</a:t>
            </a:r>
            <a:endParaRPr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t>3/19/2024</a:t>
            </a:fld>
            <a:endParaRPr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"/>
              <a:t>Agregar un pie de página</a:t>
            </a:r>
            <a:endParaRPr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t>3/19/2024</a:t>
            </a:fld>
            <a:endParaRPr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"/>
              <a:t>Agregar un pie de página</a:t>
            </a:r>
            <a:endParaRPr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t>3/19/2024</a:t>
            </a:fld>
            <a:endParaRPr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"/>
              <a:t>Agregar un pie de página</a:t>
            </a:r>
            <a:endParaRPr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t>3/19/2024</a:t>
            </a:fld>
            <a:endParaRPr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"/>
              <a:t>Agregar un pie de página</a:t>
            </a:r>
            <a:endParaRPr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t>3/19/2024</a:t>
            </a:fld>
            <a:endParaRPr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DF33987-6305-4E2A-BF18-EF013ECE927B}" type="datetimeFigureOut">
              <a:rPr lang="en-US" noProof="0" smtClean="0"/>
              <a:pPr rtl="0"/>
              <a:t>3/19/2024</a:t>
            </a:fld>
            <a:endParaRPr lang="en-U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en-US" noProof="0" smtClean="0"/>
              <a:pPr rtl="0"/>
              <a:t>‹Nº›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english.org.uk/sites/teacheng/files/audio-bank-situations-airport-check-in.mp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/lessons/why-do-airlines-sell-too-many-tickets-nina-klietsc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/lessons/why-do-airlines-sell-too-many-tickets-nina-klietsch/discussions/should-airlines-be-allowed-to-overbook-flights-what-is-your-opin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/lessons/why-do-airlines-sell-too-many-tickets-nina-klietsch/discussions/should-airlines-be-allowed-to-overbook-flights-what-is-your-opin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teens.britishcouncil.org/skills/listening/a2-listening/trains-travel?fbclid=IwAR2AT0QaGqcJn88kCDereiGwAu9D4ukiMDc31n2_ziiNINzpQvk003Zfoyo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learnenglishteens.britishcouncil.org/skills/listening/a2-listening/trains-travel?fbclid=IwAR2AT0QaGqcJn88kCDereiGwAu9D4ukiMDc31n2_ziiNINzpQvk003Zfoyo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learnenglish.britishcouncil.org/skills/reading/c1-reading/four-book-summaries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.britishcouncil.org/skills/listening/b1-listening/work-life-balanc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.britishcouncil.org/skills/speaking/a1-speaking/meeting-new-peop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28055" y="1916832"/>
            <a:ext cx="8568952" cy="2664296"/>
          </a:xfrm>
        </p:spPr>
        <p:txBody>
          <a:bodyPr rtlCol="0">
            <a:noAutofit/>
          </a:bodyPr>
          <a:lstStyle/>
          <a:p>
            <a:pPr algn="ctr" fontAlgn="base"/>
            <a:r>
              <a:rPr lang="es-ES" sz="5400" b="1" i="0" dirty="0">
                <a:effectLst/>
                <a:latin typeface="Inter var"/>
              </a:rPr>
              <a:t>COMPETENCIA EN INGLÉS</a:t>
            </a:r>
            <a:br>
              <a:rPr lang="es-ES" sz="5400" b="1" i="0" dirty="0">
                <a:effectLst/>
                <a:latin typeface="Inter var"/>
              </a:rPr>
            </a:br>
            <a:r>
              <a:rPr lang="es-ES" sz="5400" b="1" i="0" dirty="0">
                <a:effectLst/>
                <a:latin typeface="Inter var"/>
              </a:rPr>
              <a:t> A NIVEL CONVERSACIONAL PARA EL PROFESORADO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5860" y="5661248"/>
            <a:ext cx="10205390" cy="438944"/>
          </a:xfrm>
        </p:spPr>
        <p:txBody>
          <a:bodyPr rtlCol="0"/>
          <a:lstStyle/>
          <a:p>
            <a:pPr algn="ctr" rtl="0"/>
            <a:r>
              <a:rPr lang="es-ES" b="1" dirty="0" err="1"/>
              <a:t>Dra</a:t>
            </a:r>
            <a:r>
              <a:rPr lang="es" b="1" dirty="0"/>
              <a:t>. Elena Pérez Barrioluengo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ADA973-9D07-AF85-2D87-C9FAA6A21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908" y="304799"/>
            <a:ext cx="1320237" cy="132023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300886A-36C6-4525-93BF-43BE10E65BFE}"/>
              </a:ext>
            </a:extLst>
          </p:cNvPr>
          <p:cNvSpPr txBox="1"/>
          <p:nvPr/>
        </p:nvSpPr>
        <p:spPr>
          <a:xfrm>
            <a:off x="837828" y="37504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This work is licensed under CC BY-NC-ND 4.0. To view a copy of this license, visit http://creativecommons.org/licenses/by-nc-nd/4.0/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6320009-B4B9-68AD-1132-5CA3993E3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92" t="9989" r="24006" b="7990"/>
          <a:stretch/>
        </p:blipFill>
        <p:spPr>
          <a:xfrm>
            <a:off x="4006180" y="404664"/>
            <a:ext cx="4320481" cy="624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2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B999D-54BA-5DEC-BBE9-E549456F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r>
              <a:rPr lang="es-ES" dirty="0"/>
              <a:t>AIRPORT CHECK-IN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B5CC7A-D5AF-D0B6-4D02-172191B88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279" y="2440732"/>
            <a:ext cx="4708734" cy="3119536"/>
          </a:xfrm>
          <a:prstGeom prst="rect">
            <a:avLst/>
          </a:prstGeom>
          <a:noFill/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AAE4709-1DFB-86F5-4D9D-0CF9E2690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2478" y="1828800"/>
            <a:ext cx="5376549" cy="4343400"/>
          </a:xfrm>
        </p:spPr>
        <p:txBody>
          <a:bodyPr>
            <a:normAutofit fontScale="92500" lnSpcReduction="10000"/>
          </a:bodyPr>
          <a:lstStyle/>
          <a:p>
            <a:r>
              <a:rPr lang="en-US" b="0" i="0" dirty="0">
                <a:effectLst/>
              </a:rPr>
              <a:t>Listen to someone checking in at an airport. </a:t>
            </a:r>
          </a:p>
          <a:p>
            <a:r>
              <a:rPr lang="en-US" dirty="0"/>
              <a:t>Work together and put it in the correct order.</a:t>
            </a:r>
          </a:p>
          <a:p>
            <a:r>
              <a:rPr lang="en-US" dirty="0"/>
              <a:t>L</a:t>
            </a:r>
            <a:r>
              <a:rPr lang="en-US" b="0" i="0" dirty="0">
                <a:effectLst/>
              </a:rPr>
              <a:t>isten to the conversation and check.</a:t>
            </a:r>
          </a:p>
          <a:p>
            <a:r>
              <a:rPr lang="en-US" b="0" i="0" dirty="0">
                <a:effectLst/>
              </a:rPr>
              <a:t>Role-play the dialogue to </a:t>
            </a:r>
            <a:r>
              <a:rPr lang="en-US" b="0" i="0" dirty="0" err="1">
                <a:effectLst/>
              </a:rPr>
              <a:t>practise</a:t>
            </a:r>
            <a:r>
              <a:rPr lang="en-US" b="0" i="0" dirty="0">
                <a:effectLst/>
              </a:rPr>
              <a:t> </a:t>
            </a:r>
            <a:r>
              <a:rPr lang="en-US" dirty="0"/>
              <a:t>your </a:t>
            </a:r>
            <a:r>
              <a:rPr lang="en-US" b="0" i="0" dirty="0">
                <a:effectLst/>
              </a:rPr>
              <a:t>speaking skills.</a:t>
            </a:r>
          </a:p>
          <a:p>
            <a:pPr marL="45720" indent="0">
              <a:buNone/>
            </a:pPr>
            <a:r>
              <a:rPr lang="en-US" b="0" i="0" dirty="0">
                <a:effectLst/>
              </a:rPr>
              <a:t> </a:t>
            </a:r>
            <a:r>
              <a:rPr lang="es-ES" dirty="0">
                <a:hlinkClick r:id="rId3"/>
              </a:rPr>
              <a:t>https://www.teachingenglish.org.uk/sites/teacheng/files/audio-bank-situations-airport-check-in.mp3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29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756" y="274638"/>
            <a:ext cx="10781458" cy="1325562"/>
          </a:xfrm>
        </p:spPr>
        <p:txBody>
          <a:bodyPr rIns="0" rtlCol="0" anchor="b">
            <a:normAutofit/>
          </a:bodyPr>
          <a:lstStyle/>
          <a:p>
            <a:pPr algn="ctr" rtl="0"/>
            <a:r>
              <a:rPr lang="es-ES" dirty="0"/>
              <a:t>overbooking</a:t>
            </a:r>
            <a:endParaRPr lang="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94908-61BB-C3A4-082A-4DF591BCD1F6}"/>
              </a:ext>
            </a:extLst>
          </p:cNvPr>
          <p:cNvSpPr txBox="1"/>
          <p:nvPr/>
        </p:nvSpPr>
        <p:spPr>
          <a:xfrm>
            <a:off x="1485900" y="5733256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https://ed.ted.com/lessons/why-do-airlines-sell-too-many-tickets-nina-klietsch</a:t>
            </a:r>
            <a:endParaRPr lang="es-ES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E7019E-6895-8627-AEEF-5DEEDF451D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72" t="35296" r="38185" b="18492"/>
          <a:stretch/>
        </p:blipFill>
        <p:spPr>
          <a:xfrm>
            <a:off x="2744777" y="1844823"/>
            <a:ext cx="5904657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8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756" y="274638"/>
            <a:ext cx="10781458" cy="1325562"/>
          </a:xfrm>
        </p:spPr>
        <p:txBody>
          <a:bodyPr rIns="0" rtlCol="0" anchor="b">
            <a:normAutofit/>
          </a:bodyPr>
          <a:lstStyle/>
          <a:p>
            <a:pPr algn="ctr" rtl="0"/>
            <a:r>
              <a:rPr lang="es-ES" dirty="0"/>
              <a:t>debate</a:t>
            </a:r>
            <a:endParaRPr lang="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94908-61BB-C3A4-082A-4DF591BCD1F6}"/>
              </a:ext>
            </a:extLst>
          </p:cNvPr>
          <p:cNvSpPr txBox="1"/>
          <p:nvPr/>
        </p:nvSpPr>
        <p:spPr>
          <a:xfrm>
            <a:off x="1989956" y="5404121"/>
            <a:ext cx="9145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i="0" dirty="0">
                <a:effectLst/>
                <a:latin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Should airlines be allowed to overbook flights? </a:t>
            </a:r>
          </a:p>
          <a:p>
            <a:endParaRPr lang="es-ES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E7019E-6895-8627-AEEF-5DEEDF451D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72" t="35296" r="38185" b="18492"/>
          <a:stretch/>
        </p:blipFill>
        <p:spPr>
          <a:xfrm>
            <a:off x="2744777" y="1844823"/>
            <a:ext cx="5904657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756" y="274638"/>
            <a:ext cx="10781458" cy="1325562"/>
          </a:xfrm>
        </p:spPr>
        <p:txBody>
          <a:bodyPr rIns="0" rtlCol="0" anchor="b">
            <a:normAutofit/>
          </a:bodyPr>
          <a:lstStyle/>
          <a:p>
            <a:pPr algn="ctr" rtl="0"/>
            <a:r>
              <a:rPr lang="es-ES" dirty="0"/>
              <a:t>debate</a:t>
            </a:r>
            <a:endParaRPr lang="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94908-61BB-C3A4-082A-4DF591BCD1F6}"/>
              </a:ext>
            </a:extLst>
          </p:cNvPr>
          <p:cNvSpPr txBox="1"/>
          <p:nvPr/>
        </p:nvSpPr>
        <p:spPr>
          <a:xfrm>
            <a:off x="405780" y="1700808"/>
            <a:ext cx="669674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u="sng" dirty="0">
                <a:latin typeface="Inter"/>
              </a:rPr>
              <a:t>3 GROUPS:</a:t>
            </a:r>
          </a:p>
          <a:p>
            <a:pPr algn="l"/>
            <a:endParaRPr lang="en-US" sz="2800" u="sng" dirty="0">
              <a:latin typeface="Inter"/>
            </a:endParaRPr>
          </a:p>
          <a:p>
            <a:pPr marL="514350" indent="-514350" algn="l">
              <a:buAutoNum type="arabicPeriod"/>
            </a:pPr>
            <a:r>
              <a:rPr lang="en-US" sz="2800" u="sng" dirty="0">
                <a:latin typeface="Inter"/>
              </a:rPr>
              <a:t>One supporting a resolution (affirmative team).</a:t>
            </a:r>
          </a:p>
          <a:p>
            <a:pPr marL="514350" indent="-514350" algn="l">
              <a:buAutoNum type="arabicPeriod"/>
            </a:pPr>
            <a:endParaRPr lang="en-US" sz="2800" u="sng" dirty="0">
              <a:latin typeface="Inter"/>
            </a:endParaRPr>
          </a:p>
          <a:p>
            <a:pPr marL="514350" indent="-514350" algn="l">
              <a:buAutoNum type="arabicPeriod"/>
            </a:pPr>
            <a:r>
              <a:rPr lang="en-US" sz="2800" u="sng" dirty="0">
                <a:latin typeface="Inter"/>
              </a:rPr>
              <a:t>One opposing the resolution (opposing team).</a:t>
            </a:r>
          </a:p>
          <a:p>
            <a:pPr marL="514350" indent="-514350" algn="l">
              <a:buAutoNum type="arabicPeriod"/>
            </a:pPr>
            <a:endParaRPr lang="en-US" sz="2800" u="sng" dirty="0">
              <a:latin typeface="Inter"/>
            </a:endParaRPr>
          </a:p>
          <a:p>
            <a:pPr marL="514350" indent="-514350" algn="l">
              <a:buAutoNum type="arabicPeriod"/>
            </a:pPr>
            <a:r>
              <a:rPr lang="en-US" sz="2800" u="sng" dirty="0">
                <a:latin typeface="Inter"/>
              </a:rPr>
              <a:t>And those who are judging the quality of the evidence and arguments and the performance.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E7019E-6895-8627-AEEF-5DEEDF451D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72" t="35296" r="38185" b="18492"/>
          <a:stretch/>
        </p:blipFill>
        <p:spPr>
          <a:xfrm>
            <a:off x="7246540" y="2924075"/>
            <a:ext cx="4294297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6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756" y="274638"/>
            <a:ext cx="10781458" cy="418058"/>
          </a:xfrm>
        </p:spPr>
        <p:txBody>
          <a:bodyPr rIns="0" rtlCol="0" anchor="b">
            <a:normAutofit fontScale="90000"/>
          </a:bodyPr>
          <a:lstStyle/>
          <a:p>
            <a:pPr algn="ctr" rtl="0"/>
            <a:r>
              <a:rPr lang="es-ES" dirty="0"/>
              <a:t>debate</a:t>
            </a:r>
            <a:endParaRPr lang="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94908-61BB-C3A4-082A-4DF591BCD1F6}"/>
              </a:ext>
            </a:extLst>
          </p:cNvPr>
          <p:cNvSpPr txBox="1"/>
          <p:nvPr/>
        </p:nvSpPr>
        <p:spPr>
          <a:xfrm>
            <a:off x="405780" y="801402"/>
            <a:ext cx="11377263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i="0" u="sng" dirty="0">
                <a:effectLst/>
                <a:latin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OPENING PRESENTATION</a:t>
            </a:r>
            <a:r>
              <a:rPr lang="en-US" sz="2800" u="sng" dirty="0">
                <a:latin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3 minutes. </a:t>
            </a:r>
          </a:p>
          <a:p>
            <a:pPr algn="l"/>
            <a:endParaRPr lang="en-US" sz="2800" u="sng" dirty="0">
              <a:latin typeface="Inter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US" sz="2800" u="sng" dirty="0">
                <a:latin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JUDGES’ QUESTIONS: the judges pose two questions to each team.</a:t>
            </a:r>
          </a:p>
          <a:p>
            <a:pPr algn="l"/>
            <a:endParaRPr lang="en-US" sz="2800" u="sng" dirty="0">
              <a:latin typeface="Inter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US" sz="2800" u="sng" dirty="0">
                <a:latin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FINAL REMARKS: 1 minute to sum up their argument or make a brief closing point.</a:t>
            </a:r>
          </a:p>
          <a:p>
            <a:pPr algn="l"/>
            <a:endParaRPr lang="en-US" sz="2800" u="sng" dirty="0">
              <a:latin typeface="Inter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US" sz="2800" u="sng" dirty="0">
                <a:latin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FEEDBACK AND COMMENTS FROM THE JUDGES: they offer constructive feedback to each team in turn, commenting on the strengths and weaknesses of their arguments.</a:t>
            </a:r>
          </a:p>
          <a:p>
            <a:pPr algn="l"/>
            <a:endParaRPr lang="en-US" sz="2800" u="sng" dirty="0">
              <a:latin typeface="Inter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US" sz="2800" u="sng" dirty="0">
                <a:latin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JUDGES’ DECISION: the judges reach a consensus decision. The judges present their decision and the reasons for making that decision.</a:t>
            </a:r>
          </a:p>
          <a:p>
            <a:pPr algn="l"/>
            <a:endParaRPr lang="en-US" sz="2800" i="0" u="sng" dirty="0">
              <a:effectLst/>
              <a:latin typeface="Inter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15779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B999D-54BA-5DEC-BBE9-E549456F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rmAutofit/>
          </a:bodyPr>
          <a:lstStyle/>
          <a:p>
            <a:r>
              <a:rPr lang="es-ES" dirty="0"/>
              <a:t>TRAINS AND TRAVEL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10E26A-D149-7FBB-E26F-BAC7E666D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21" r="20784" b="-1"/>
          <a:stretch/>
        </p:blipFill>
        <p:spPr>
          <a:xfrm>
            <a:off x="5865814" y="685800"/>
            <a:ext cx="5638800" cy="5486400"/>
          </a:xfrm>
          <a:prstGeom prst="rect">
            <a:avLst/>
          </a:prstGeom>
          <a:noFill/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AAE4709-1DFB-86F5-4D9D-0CF9E2690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796" y="4869160"/>
            <a:ext cx="4248472" cy="1800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700" dirty="0"/>
              <a:t>Listen to five different conversations at a train station.</a:t>
            </a:r>
          </a:p>
          <a:p>
            <a:pPr>
              <a:spcAft>
                <a:spcPts val="600"/>
              </a:spcAft>
            </a:pPr>
            <a:endParaRPr lang="en-US" sz="1100" dirty="0"/>
          </a:p>
          <a:p>
            <a:pPr>
              <a:spcAft>
                <a:spcPts val="600"/>
              </a:spcAft>
            </a:pPr>
            <a:r>
              <a:rPr lang="en-US" sz="1100" dirty="0">
                <a:hlinkClick r:id="rId3"/>
              </a:rPr>
              <a:t>https://learnenglishteens.britishcouncil.org/skills/listening/a2-listening/trains-travel?fbclid=IwAR2AT0QaGqcJn88kCDereiGwAu9D4ukiMDc31n2_ziiNINzpQvk003Zfoyo</a:t>
            </a:r>
            <a:endParaRPr lang="en-US" sz="1100" dirty="0"/>
          </a:p>
          <a:p>
            <a:pPr>
              <a:spcAft>
                <a:spcPts val="600"/>
              </a:spcAft>
            </a:pP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39241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B999D-54BA-5DEC-BBE9-E549456F3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0176" y="335307"/>
            <a:ext cx="5796644" cy="1024137"/>
          </a:xfrm>
        </p:spPr>
        <p:txBody>
          <a:bodyPr>
            <a:normAutofit/>
          </a:bodyPr>
          <a:lstStyle/>
          <a:p>
            <a:r>
              <a:rPr lang="es-ES" dirty="0"/>
              <a:t>TRAINS AND TRAVEL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AE4709-1DFB-86F5-4D9D-0CF9E2690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7948" y="5373216"/>
            <a:ext cx="8333182" cy="1143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https://learnenglishteens.britishcouncil.org/skills/listening/a2-listening/trains-travel?fbclid=IwAR2AT0QaGqcJn88kCDereiGwAu9D4ukiMDc31n2_ziiNINzpQvk003Zfoyo</a:t>
            </a:r>
            <a:endParaRPr lang="en-US" dirty="0"/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88F8C5-1C48-10C8-4645-EC8AFC073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12" t="27944" r="18099" b="16392"/>
          <a:stretch/>
        </p:blipFill>
        <p:spPr>
          <a:xfrm>
            <a:off x="3970176" y="1458117"/>
            <a:ext cx="5544617" cy="38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5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B999D-54BA-5DEC-BBE9-E549456F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r>
              <a:rPr lang="es-ES" dirty="0"/>
              <a:t>        </a:t>
            </a:r>
            <a:r>
              <a:rPr lang="es-ES" dirty="0" err="1"/>
              <a:t>Four</a:t>
            </a:r>
            <a:r>
              <a:rPr lang="es-ES" dirty="0"/>
              <a:t> </a:t>
            </a:r>
            <a:r>
              <a:rPr lang="es-ES" dirty="0" err="1"/>
              <a:t>book</a:t>
            </a:r>
            <a:r>
              <a:rPr lang="es-ES" dirty="0"/>
              <a:t> </a:t>
            </a:r>
            <a:r>
              <a:rPr lang="es-ES" dirty="0" err="1"/>
              <a:t>summaries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AE4709-1DFB-86F5-4D9D-0CF9E2690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113" y="2232856"/>
            <a:ext cx="5536233" cy="3535288"/>
          </a:xfrm>
        </p:spPr>
        <p:txBody>
          <a:bodyPr>
            <a:normAutofit fontScale="62500" lnSpcReduction="20000"/>
          </a:bodyPr>
          <a:lstStyle/>
          <a:p>
            <a:pPr marL="45720" indent="0">
              <a:spcAft>
                <a:spcPts val="600"/>
              </a:spcAft>
              <a:buNone/>
            </a:pPr>
            <a:endParaRPr lang="en-US" sz="45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" indent="0">
              <a:spcAft>
                <a:spcPts val="600"/>
              </a:spcAft>
              <a:buNone/>
            </a:pPr>
            <a:r>
              <a:rPr lang="en-US" sz="4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Would you like to read any of these books?</a:t>
            </a:r>
            <a:endParaRPr lang="en-US" sz="4500" dirty="0"/>
          </a:p>
          <a:p>
            <a:pPr marL="45720" indent="0">
              <a:spcAft>
                <a:spcPts val="600"/>
              </a:spcAft>
              <a:buNone/>
            </a:pPr>
            <a:endParaRPr lang="en-US" sz="4500" dirty="0">
              <a:hlinkClick r:id="rId2"/>
            </a:endParaRPr>
          </a:p>
          <a:p>
            <a:pPr marL="45720" indent="0">
              <a:spcAft>
                <a:spcPts val="600"/>
              </a:spcAft>
              <a:buNone/>
            </a:pPr>
            <a:r>
              <a:rPr lang="en-US" sz="4500" dirty="0">
                <a:hlinkClick r:id="rId2"/>
              </a:rPr>
              <a:t>https://learnenglish.britishcouncil.org/skills/reading/c1-reading/four-book-summaries</a:t>
            </a:r>
            <a:endParaRPr lang="en-US" sz="4500" dirty="0"/>
          </a:p>
          <a:p>
            <a:pPr>
              <a:spcAft>
                <a:spcPts val="600"/>
              </a:spcAft>
            </a:pPr>
            <a:endParaRPr lang="es-ES" sz="2200" dirty="0"/>
          </a:p>
        </p:txBody>
      </p:sp>
      <p:pic>
        <p:nvPicPr>
          <p:cNvPr id="2050" name="Picture 2" descr="Four book summaries">
            <a:extLst>
              <a:ext uri="{FF2B5EF4-FFF2-40B4-BE49-F238E27FC236}">
                <a16:creationId xmlns:a16="http://schemas.microsoft.com/office/drawing/2014/main" id="{5CF53969-5A7C-FFB4-8F9A-690B7BEFD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r="16271" b="2"/>
          <a:stretch/>
        </p:blipFill>
        <p:spPr bwMode="auto">
          <a:xfrm>
            <a:off x="6262479" y="1828800"/>
            <a:ext cx="4708734" cy="43434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5148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756" y="274638"/>
            <a:ext cx="10781458" cy="1325562"/>
          </a:xfrm>
        </p:spPr>
        <p:txBody>
          <a:bodyPr rIns="0" rtlCol="0" anchor="b">
            <a:normAutofit/>
          </a:bodyPr>
          <a:lstStyle/>
          <a:p>
            <a:pPr algn="ctr" rtl="0"/>
            <a:r>
              <a:rPr lang="es-ES" dirty="0" err="1"/>
              <a:t>Work-life</a:t>
            </a:r>
            <a:r>
              <a:rPr lang="es-ES" dirty="0"/>
              <a:t> balance</a:t>
            </a:r>
            <a:endParaRPr lang="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94908-61BB-C3A4-082A-4DF591BCD1F6}"/>
              </a:ext>
            </a:extLst>
          </p:cNvPr>
          <p:cNvSpPr txBox="1"/>
          <p:nvPr/>
        </p:nvSpPr>
        <p:spPr>
          <a:xfrm>
            <a:off x="1629916" y="5919521"/>
            <a:ext cx="94853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hlinkClick r:id="rId3"/>
              </a:rPr>
              <a:t>https://learnenglish.britishcouncil.org/skills/listening/b1-listening/work-life-balance</a:t>
            </a:r>
            <a:endParaRPr lang="es-ES" sz="2400" dirty="0"/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ED831C-F502-FB04-BBAA-807A17F57F3B}"/>
              </a:ext>
            </a:extLst>
          </p:cNvPr>
          <p:cNvSpPr txBox="1"/>
          <p:nvPr/>
        </p:nvSpPr>
        <p:spPr>
          <a:xfrm>
            <a:off x="693812" y="2804713"/>
            <a:ext cx="45365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do you manage your work–life balance?</a:t>
            </a:r>
            <a:endParaRPr lang="es-ES" sz="4000" dirty="0"/>
          </a:p>
        </p:txBody>
      </p:sp>
      <p:pic>
        <p:nvPicPr>
          <p:cNvPr id="1026" name="Picture 2" descr="Work–life balance">
            <a:extLst>
              <a:ext uri="{FF2B5EF4-FFF2-40B4-BE49-F238E27FC236}">
                <a16:creationId xmlns:a16="http://schemas.microsoft.com/office/drawing/2014/main" id="{EDE9D1FB-C391-6753-1284-45CC3C5A7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398429"/>
            <a:ext cx="4437538" cy="296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83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rtlCol="0" anchor="b">
            <a:normAutofit/>
          </a:bodyPr>
          <a:lstStyle/>
          <a:p>
            <a:pPr rtl="0"/>
            <a:r>
              <a:rPr lang="es" dirty="0"/>
              <a:t>GETTING TO KNOW EACH OTHER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endParaRPr lang="en-US" sz="2000" b="0" i="0" dirty="0">
              <a:effectLst/>
            </a:endParaRPr>
          </a:p>
          <a:p>
            <a:pPr marL="45720" indent="0" rtl="0">
              <a:buNone/>
            </a:pPr>
            <a:r>
              <a:rPr lang="en-US" sz="2000" b="0" i="0" dirty="0">
                <a:effectLst/>
              </a:rPr>
              <a:t>Do you know what to say when you meet new people? </a:t>
            </a:r>
          </a:p>
          <a:p>
            <a:pPr marL="45720" indent="0" rtl="0">
              <a:buNone/>
            </a:pPr>
            <a:r>
              <a:rPr lang="en-US" sz="2000" b="0" i="0" dirty="0">
                <a:effectLst/>
              </a:rPr>
              <a:t>Listen </a:t>
            </a:r>
            <a:r>
              <a:rPr lang="en-US" sz="2000" dirty="0"/>
              <a:t>to </a:t>
            </a:r>
            <a:r>
              <a:rPr lang="en-US" sz="2000" b="0" i="0" dirty="0">
                <a:effectLst/>
              </a:rPr>
              <a:t>useful language for meeting new people. </a:t>
            </a:r>
          </a:p>
          <a:p>
            <a:pPr marL="45720" indent="0" rtl="0">
              <a:buNone/>
            </a:pPr>
            <a:endParaRPr lang="en-US" sz="1500" dirty="0"/>
          </a:p>
          <a:p>
            <a:pPr marL="45720" indent="0" rtl="0">
              <a:buNone/>
            </a:pPr>
            <a:endParaRPr lang="en-US" sz="1500" dirty="0"/>
          </a:p>
          <a:p>
            <a:pPr rtl="0"/>
            <a:endParaRPr lang="en-US" sz="1500" dirty="0"/>
          </a:p>
          <a:p>
            <a:pPr rtl="0"/>
            <a:r>
              <a:rPr lang="es-ES" sz="1500" dirty="0">
                <a:hlinkClick r:id="rId3"/>
              </a:rPr>
              <a:t>https://learnenglish.britishcouncil.org/skills/speaking/a1-speaking/meeting-new-people</a:t>
            </a:r>
            <a:endParaRPr lang="es-ES" sz="1500" dirty="0"/>
          </a:p>
          <a:p>
            <a:pPr rtl="0"/>
            <a:endParaRPr lang="es" sz="15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12919D-FF38-0142-AF8A-A81DE1A61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146" y="1828800"/>
            <a:ext cx="43434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2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756" y="274638"/>
            <a:ext cx="10781458" cy="1325562"/>
          </a:xfrm>
        </p:spPr>
        <p:txBody>
          <a:bodyPr rIns="0" rtlCol="0" anchor="b">
            <a:normAutofit/>
          </a:bodyPr>
          <a:lstStyle/>
          <a:p>
            <a:pPr algn="ctr" rtl="0"/>
            <a:r>
              <a:rPr lang="es-ES" dirty="0" err="1"/>
              <a:t>Work-life</a:t>
            </a:r>
            <a:r>
              <a:rPr lang="es-ES" dirty="0"/>
              <a:t> balance</a:t>
            </a:r>
            <a:endParaRPr lang="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B92C34-9ECD-16EF-3A63-7EE0F36292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1" t="35296" r="18099" b="21643"/>
          <a:stretch/>
        </p:blipFill>
        <p:spPr>
          <a:xfrm>
            <a:off x="1557908" y="1988840"/>
            <a:ext cx="8496944" cy="446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86EC7E-EC02-CE9A-3A13-6518865061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br>
              <a:rPr lang="es-ES" b="1" dirty="0"/>
            </a:br>
            <a:r>
              <a:rPr lang="es-ES" b="1" dirty="0"/>
              <a:t>THANK YOU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6DC022-D4A0-7C96-C31E-081BD7E6B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3" y="5445224"/>
            <a:ext cx="9753599" cy="726976"/>
          </a:xfrm>
        </p:spPr>
        <p:txBody>
          <a:bodyPr/>
          <a:lstStyle/>
          <a:p>
            <a:pPr algn="r"/>
            <a:r>
              <a:rPr lang="es-ES" b="1" dirty="0"/>
              <a:t>eperezbarrioluengo@educa.jcyl.es</a:t>
            </a:r>
          </a:p>
        </p:txBody>
      </p:sp>
      <p:pic>
        <p:nvPicPr>
          <p:cNvPr id="5" name="Gráfico 4" descr="Correo electrónico contorno">
            <a:extLst>
              <a:ext uri="{FF2B5EF4-FFF2-40B4-BE49-F238E27FC236}">
                <a16:creationId xmlns:a16="http://schemas.microsoft.com/office/drawing/2014/main" id="{5624CEF0-A9D3-EA0A-F903-44285817B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1212" y="50851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6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rtlCol="0" anchor="b">
            <a:normAutofit/>
          </a:bodyPr>
          <a:lstStyle/>
          <a:p>
            <a:pPr rtl="0"/>
            <a:r>
              <a:rPr lang="es" dirty="0"/>
              <a:t>GETTING TO KNOW EACH OTHER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AB5B03-9D07-92CA-63C7-0044D75D4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31" t="45799" r="33458" b="9989"/>
          <a:stretch/>
        </p:blipFill>
        <p:spPr>
          <a:xfrm>
            <a:off x="2854052" y="1700808"/>
            <a:ext cx="5832648" cy="463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rtlCol="0" anchor="b">
            <a:normAutofit/>
          </a:bodyPr>
          <a:lstStyle/>
          <a:p>
            <a:pPr rtl="0"/>
            <a:r>
              <a:rPr lang="es" dirty="0"/>
              <a:t>GETTING TO KNOW EACH OTHER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5440EF-701B-8115-EB1F-6591EAD7DA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1" t="38447" r="29914" b="14291"/>
          <a:stretch/>
        </p:blipFill>
        <p:spPr>
          <a:xfrm>
            <a:off x="2782044" y="1772816"/>
            <a:ext cx="6048671" cy="469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2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rtlCol="0" anchor="b">
            <a:normAutofit/>
          </a:bodyPr>
          <a:lstStyle/>
          <a:p>
            <a:pPr rtl="0"/>
            <a:r>
              <a:rPr lang="es" dirty="0"/>
              <a:t>GETTING TO KNOW EACH OTHER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67C030-EFEF-2173-CE45-D29E85483C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30" t="32145" r="23416" b="30045"/>
          <a:stretch/>
        </p:blipFill>
        <p:spPr>
          <a:xfrm>
            <a:off x="1989956" y="2204863"/>
            <a:ext cx="8280919" cy="425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B999D-54BA-5DEC-BBE9-E549456F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rmAutofit/>
          </a:bodyPr>
          <a:lstStyle/>
          <a:p>
            <a:r>
              <a:rPr lang="es-ES" dirty="0"/>
              <a:t>LET’S TALK ABOUT meeting new </a:t>
            </a:r>
            <a:r>
              <a:rPr lang="es-ES" dirty="0" err="1"/>
              <a:t>people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0F3E02-567A-6ED0-C75D-885D30F8B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814" y="1314450"/>
            <a:ext cx="5638800" cy="4229100"/>
          </a:xfrm>
          <a:prstGeom prst="rect">
            <a:avLst/>
          </a:prstGeom>
          <a:noFill/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AAE4709-1DFB-86F5-4D9D-0CF9E2690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700"/>
          </a:p>
          <a:p>
            <a:pPr>
              <a:spcAft>
                <a:spcPts val="600"/>
              </a:spcAft>
            </a:pPr>
            <a:endParaRPr lang="en-US" sz="1700"/>
          </a:p>
          <a:p>
            <a:pPr>
              <a:spcAft>
                <a:spcPts val="600"/>
              </a:spcAft>
            </a:pPr>
            <a:r>
              <a:rPr lang="en-US" sz="1700"/>
              <a:t>Do you like meeting new people?</a:t>
            </a:r>
          </a:p>
          <a:p>
            <a:pPr>
              <a:spcAft>
                <a:spcPts val="600"/>
              </a:spcAft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16401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F7C7C-B64D-EBB6-3B6A-496A02EFE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6180" y="404664"/>
            <a:ext cx="3816424" cy="880121"/>
          </a:xfrm>
        </p:spPr>
        <p:txBody>
          <a:bodyPr/>
          <a:lstStyle/>
          <a:p>
            <a:r>
              <a:rPr lang="es-ES" dirty="0"/>
              <a:t>AIR TRAVEL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51E0B7-6537-AFA2-AC25-8BC6F9A97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12" t="24794" r="18099" b="14291"/>
          <a:stretch/>
        </p:blipFill>
        <p:spPr>
          <a:xfrm>
            <a:off x="2169976" y="1284785"/>
            <a:ext cx="7128792" cy="5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7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F7C7C-B64D-EBB6-3B6A-496A02EFE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6180" y="404664"/>
            <a:ext cx="3816424" cy="880121"/>
          </a:xfrm>
        </p:spPr>
        <p:txBody>
          <a:bodyPr/>
          <a:lstStyle/>
          <a:p>
            <a:r>
              <a:rPr lang="es-ES" dirty="0"/>
              <a:t>AIR TRAVEL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88F96F-8CA1-D9A7-E4EB-C96F2DBEC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13" t="34247" r="18689" b="9452"/>
          <a:stretch/>
        </p:blipFill>
        <p:spPr>
          <a:xfrm>
            <a:off x="2061964" y="1293913"/>
            <a:ext cx="7200800" cy="507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5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B999D-54BA-5DEC-BBE9-E549456F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r>
              <a:rPr lang="es-ES" dirty="0"/>
              <a:t>LET’S TALK ABOUT TRAVELLING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762C25-35BE-D6AB-9DB1-A1390F29A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7" r="24901" b="-2"/>
          <a:stretch/>
        </p:blipFill>
        <p:spPr>
          <a:xfrm>
            <a:off x="1233279" y="1828800"/>
            <a:ext cx="4708734" cy="4343400"/>
          </a:xfrm>
          <a:prstGeom prst="rect">
            <a:avLst/>
          </a:prstGeom>
          <a:noFill/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AAE4709-1DFB-86F5-4D9D-0CF9E2690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Have you ever travelled by air? </a:t>
            </a:r>
          </a:p>
          <a:p>
            <a:endParaRPr lang="en-US" dirty="0"/>
          </a:p>
          <a:p>
            <a:r>
              <a:rPr lang="en-US" dirty="0"/>
              <a:t>What is the longest flight you have taken?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213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e europeo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85223410.tgt.Office_64777179_TF02804877_Win32_OJ117234534.pptx" id="{B05F77F0-956D-4845-89B0-28299F8430D5}" vid="{97D73198-440F-4828-A651-FFF44AA68232}"/>
    </a:ext>
  </a:extLst>
</a:theme>
</file>

<file path=ppt/theme/theme2.xml><?xml version="1.0" encoding="utf-8"?>
<a:theme xmlns:a="http://schemas.openxmlformats.org/drawingml/2006/main" name="Tema de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2" ma:contentTypeDescription="Create a new document." ma:contentTypeScope="" ma:versionID="f26f420f07381f8b40e197be474d51e0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c8df6d2cd89a71aa4f5158828f4c7ae8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f0d45a2-344c-4fe0-9811-4277bf2c2e17" xsi:nil="true"/>
  </documentManagement>
</p:properties>
</file>

<file path=customXml/itemProps1.xml><?xml version="1.0" encoding="utf-8"?>
<ds:datastoreItem xmlns:ds="http://schemas.openxmlformats.org/officeDocument/2006/customXml" ds:itemID="{5AB81DA1-B4BC-43C0-BB76-65C72C6F37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FDA68D-7F68-4ED9-8E68-E7D1343C0E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F02F84-CDFD-457C-9FE9-4C8E4381D06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4f0d45a2-344c-4fe0-9811-4277bf2c2e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Serie de mapas del mundo, presentación del continente europeo (pantalla panorámica)</Template>
  <TotalTime>465</TotalTime>
  <Words>479</Words>
  <Application>Microsoft Office PowerPoint</Application>
  <PresentationFormat>Personalizado</PresentationFormat>
  <Paragraphs>82</Paragraphs>
  <Slides>21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Inter</vt:lpstr>
      <vt:lpstr>Inter var</vt:lpstr>
      <vt:lpstr>Source Sans Pro</vt:lpstr>
      <vt:lpstr>Continente europeo 16x9</vt:lpstr>
      <vt:lpstr>COMPETENCIA EN INGLÉS  A NIVEL CONVERSACIONAL PARA EL PROFESORADO</vt:lpstr>
      <vt:lpstr>GETTING TO KNOW EACH OTHER</vt:lpstr>
      <vt:lpstr>GETTING TO KNOW EACH OTHER</vt:lpstr>
      <vt:lpstr>GETTING TO KNOW EACH OTHER</vt:lpstr>
      <vt:lpstr>GETTING TO KNOW EACH OTHER</vt:lpstr>
      <vt:lpstr>LET’S TALK ABOUT meeting new people</vt:lpstr>
      <vt:lpstr>AIR TRAVEL</vt:lpstr>
      <vt:lpstr>AIR TRAVEL</vt:lpstr>
      <vt:lpstr>LET’S TALK ABOUT TRAVELLING</vt:lpstr>
      <vt:lpstr>Presentación de PowerPoint</vt:lpstr>
      <vt:lpstr>AIRPORT CHECK-IN</vt:lpstr>
      <vt:lpstr>overbooking</vt:lpstr>
      <vt:lpstr>debate</vt:lpstr>
      <vt:lpstr>debate</vt:lpstr>
      <vt:lpstr>debate</vt:lpstr>
      <vt:lpstr>TRAINS AND TRAVEL</vt:lpstr>
      <vt:lpstr>TRAINS AND TRAVEL</vt:lpstr>
      <vt:lpstr>        Four book summaries</vt:lpstr>
      <vt:lpstr>Work-life balance</vt:lpstr>
      <vt:lpstr>Work-life balance</vt:lpstr>
      <vt:lpstr>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CONVERSACIÓN EN INGLÉS INICIAL- INTERMEDIO PARA VIAJEROS ERASMUS+</dc:title>
  <dc:creator>ELENA PEREZ BARRIOLUENGO</dc:creator>
  <cp:lastModifiedBy>JESUS RICARDO ALVAREZ MONTIEL</cp:lastModifiedBy>
  <cp:revision>40</cp:revision>
  <dcterms:created xsi:type="dcterms:W3CDTF">2023-11-17T19:05:27Z</dcterms:created>
  <dcterms:modified xsi:type="dcterms:W3CDTF">2024-03-19T10:08:06Z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