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 id="260" r:id="rId6"/>
    <p:sldId id="262" r:id="rId7"/>
    <p:sldId id="264" r:id="rId8"/>
    <p:sldId id="263" r:id="rId9"/>
    <p:sldId id="267"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5441" autoAdjust="0"/>
  </p:normalViewPr>
  <p:slideViewPr>
    <p:cSldViewPr snapToGrid="0">
      <p:cViewPr varScale="1">
        <p:scale>
          <a:sx n="84" d="100"/>
          <a:sy n="84" d="100"/>
        </p:scale>
        <p:origin x="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A20B57D3-C194-4EF1-9EDD-7AC825D786CD}" type="datetimeFigureOut">
              <a:rPr lang="es-ES" smtClean="0"/>
              <a:t>13/05/2017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1CB6A4-21A0-4438-AA56-8983B5FC1F4B}"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52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20B57D3-C194-4EF1-9EDD-7AC825D786CD}" type="datetimeFigureOut">
              <a:rPr lang="es-ES" smtClean="0"/>
              <a:t>13/05/2017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121246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20B57D3-C194-4EF1-9EDD-7AC825D786CD}" type="datetimeFigureOut">
              <a:rPr lang="es-ES" smtClean="0"/>
              <a:t>13/05/2017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1CB6A4-21A0-4438-AA56-8983B5FC1F4B}" type="slidenum">
              <a:rPr lang="es-ES" smtClean="0"/>
              <a:t>‹Nº›</a:t>
            </a:fld>
            <a:endParaRPr lang="es-E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76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20B57D3-C194-4EF1-9EDD-7AC825D786CD}" type="datetimeFigureOut">
              <a:rPr lang="es-ES" smtClean="0"/>
              <a:t>13/05/2017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165937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20B57D3-C194-4EF1-9EDD-7AC825D786CD}" type="datetimeFigureOut">
              <a:rPr lang="es-ES" smtClean="0"/>
              <a:t>13/05/2017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1CB6A4-21A0-4438-AA56-8983B5FC1F4B}"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65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20B57D3-C194-4EF1-9EDD-7AC825D786CD}" type="datetimeFigureOut">
              <a:rPr lang="es-ES" smtClean="0"/>
              <a:t>13/05/2017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195683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20B57D3-C194-4EF1-9EDD-7AC825D786CD}" type="datetimeFigureOut">
              <a:rPr lang="es-ES" smtClean="0"/>
              <a:t>13/05/2017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1481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20B57D3-C194-4EF1-9EDD-7AC825D786CD}" type="datetimeFigureOut">
              <a:rPr lang="es-ES" smtClean="0"/>
              <a:t>13/05/2017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33758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B57D3-C194-4EF1-9EDD-7AC825D786CD}" type="datetimeFigureOut">
              <a:rPr lang="es-ES" smtClean="0"/>
              <a:t>13/05/2017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350487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20B57D3-C194-4EF1-9EDD-7AC825D786CD}" type="datetimeFigureOut">
              <a:rPr lang="es-ES" smtClean="0"/>
              <a:t>13/05/2017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1CB6A4-21A0-4438-AA56-8983B5FC1F4B}" type="slidenum">
              <a:rPr lang="es-ES" smtClean="0"/>
              <a:t>‹Nº›</a:t>
            </a:fld>
            <a:endParaRPr lang="es-ES"/>
          </a:p>
        </p:txBody>
      </p:sp>
    </p:spTree>
    <p:extLst>
      <p:ext uri="{BB962C8B-B14F-4D97-AF65-F5344CB8AC3E}">
        <p14:creationId xmlns:p14="http://schemas.microsoft.com/office/powerpoint/2010/main" val="427919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20B57D3-C194-4EF1-9EDD-7AC825D786CD}" type="datetimeFigureOut">
              <a:rPr lang="es-ES" smtClean="0"/>
              <a:t>13/05/2017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1CB6A4-21A0-4438-AA56-8983B5FC1F4B}"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8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B57D3-C194-4EF1-9EDD-7AC825D786CD}" type="datetimeFigureOut">
              <a:rPr lang="es-ES" smtClean="0"/>
              <a:t>13/05/2017</a:t>
            </a:fld>
            <a:endParaRPr lang="es-E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CB6A4-21A0-4438-AA56-8983B5FC1F4B}" type="slidenum">
              <a:rPr lang="es-ES" smtClean="0"/>
              <a:t>‹Nº›</a:t>
            </a:fld>
            <a:endParaRPr lang="es-E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04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5.png"/><Relationship Id="rId10" Type="http://schemas.openxmlformats.org/officeDocument/2006/relationships/slide" Target="slide2.xml"/><Relationship Id="rId4" Type="http://schemas.openxmlformats.org/officeDocument/2006/relationships/image" Target="../media/image4.png"/><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youtube.com/watch?v=7812dngARbk" TargetMode="Externa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www.youtube.com/watch?v=_JzMFQ0Hp9I" TargetMode="Externa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ancha de sangre sin fo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4637635"/>
            <a:ext cx="2381250" cy="192405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0" cy="7086958"/>
          </a:xfrm>
        </p:spPr>
      </p:pic>
      <p:pic>
        <p:nvPicPr>
          <p:cNvPr id="5"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86958"/>
          </a:xfrm>
          <a:prstGeom prst="rect">
            <a:avLst/>
          </a:prstGeom>
        </p:spPr>
      </p:pic>
      <p:pic>
        <p:nvPicPr>
          <p:cNvPr id="6" name="Imagen 5"/>
          <p:cNvPicPr>
            <a:picLocks noChangeAspect="1"/>
          </p:cNvPicPr>
          <p:nvPr/>
        </p:nvPicPr>
        <p:blipFill>
          <a:blip r:embed="rId4"/>
          <a:stretch>
            <a:fillRect/>
          </a:stretch>
        </p:blipFill>
        <p:spPr>
          <a:xfrm>
            <a:off x="2556722" y="4477017"/>
            <a:ext cx="1842266" cy="148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a:blip r:embed="rId5"/>
          <a:stretch>
            <a:fillRect/>
          </a:stretch>
        </p:blipFill>
        <p:spPr>
          <a:xfrm>
            <a:off x="0" y="5458068"/>
            <a:ext cx="2322777" cy="2542252"/>
          </a:xfrm>
          <a:prstGeom prst="rect">
            <a:avLst/>
          </a:prstGeom>
        </p:spPr>
      </p:pic>
      <p:pic>
        <p:nvPicPr>
          <p:cNvPr id="9" name="Imagen 8"/>
          <p:cNvPicPr>
            <a:picLocks noChangeAspect="1"/>
          </p:cNvPicPr>
          <p:nvPr/>
        </p:nvPicPr>
        <p:blipFill>
          <a:blip r:embed="rId4"/>
          <a:stretch>
            <a:fillRect/>
          </a:stretch>
        </p:blipFill>
        <p:spPr>
          <a:xfrm>
            <a:off x="4687926" y="5487248"/>
            <a:ext cx="1842266" cy="148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a:blip r:embed="rId4"/>
          <a:stretch>
            <a:fillRect/>
          </a:stretch>
        </p:blipFill>
        <p:spPr>
          <a:xfrm>
            <a:off x="10007615" y="5487248"/>
            <a:ext cx="1842266" cy="148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a:hlinkClick r:id="rId6" action="ppaction://hlinksldjump"/>
          </p:cNvPr>
          <p:cNvPicPr>
            <a:picLocks noChangeAspect="1"/>
          </p:cNvPicPr>
          <p:nvPr/>
        </p:nvPicPr>
        <p:blipFill>
          <a:blip r:embed="rId4"/>
          <a:stretch>
            <a:fillRect/>
          </a:stretch>
        </p:blipFill>
        <p:spPr>
          <a:xfrm>
            <a:off x="7254028" y="4742972"/>
            <a:ext cx="1842266" cy="148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ángulo 7"/>
          <p:cNvSpPr/>
          <p:nvPr/>
        </p:nvSpPr>
        <p:spPr>
          <a:xfrm flipH="1">
            <a:off x="3005919" y="5062652"/>
            <a:ext cx="1041398" cy="36933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s-ES" dirty="0">
                <a:solidFill>
                  <a:schemeClr val="bg1"/>
                </a:solidFill>
                <a:hlinkClick r:id="rId7" action="ppaction://hlinksldjump"/>
              </a:rPr>
              <a:t>TAREA</a:t>
            </a:r>
            <a:endParaRPr lang="es-ES" dirty="0">
              <a:solidFill>
                <a:schemeClr val="bg1"/>
              </a:solidFill>
            </a:endParaRPr>
          </a:p>
        </p:txBody>
      </p:sp>
      <p:sp>
        <p:nvSpPr>
          <p:cNvPr id="13" name="Rectángulo 12"/>
          <p:cNvSpPr/>
          <p:nvPr/>
        </p:nvSpPr>
        <p:spPr>
          <a:xfrm>
            <a:off x="5139559" y="6112718"/>
            <a:ext cx="1030013" cy="33636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hlinkClick r:id="rId8" action="ppaction://hlinksldjump"/>
              </a:rPr>
              <a:t>PROCESO</a:t>
            </a:r>
            <a:endParaRPr lang="es-ES" sz="1400" dirty="0"/>
          </a:p>
        </p:txBody>
      </p:sp>
      <p:sp>
        <p:nvSpPr>
          <p:cNvPr id="15" name="Rectángulo 14"/>
          <p:cNvSpPr/>
          <p:nvPr/>
        </p:nvSpPr>
        <p:spPr>
          <a:xfrm>
            <a:off x="10489323" y="6112718"/>
            <a:ext cx="1030015" cy="33636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hlinkClick r:id="rId9" action="ppaction://hlinksldjump"/>
              </a:rPr>
              <a:t>EVALUACIÓN</a:t>
            </a:r>
            <a:endParaRPr lang="es-ES" sz="1200" dirty="0"/>
          </a:p>
        </p:txBody>
      </p:sp>
      <p:sp>
        <p:nvSpPr>
          <p:cNvPr id="16" name="Rectángulo 15"/>
          <p:cNvSpPr/>
          <p:nvPr/>
        </p:nvSpPr>
        <p:spPr>
          <a:xfrm>
            <a:off x="7688220" y="5390534"/>
            <a:ext cx="1109193" cy="265471"/>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hlinkClick r:id="rId6" action="ppaction://hlinksldjump"/>
              </a:rPr>
              <a:t>CONCLUSIÓN</a:t>
            </a:r>
            <a:endParaRPr lang="es-ES" sz="1100" dirty="0"/>
          </a:p>
        </p:txBody>
      </p:sp>
      <p:sp>
        <p:nvSpPr>
          <p:cNvPr id="17" name="Rectángulo 16"/>
          <p:cNvSpPr/>
          <p:nvPr/>
        </p:nvSpPr>
        <p:spPr>
          <a:xfrm>
            <a:off x="685799" y="6112718"/>
            <a:ext cx="1076325" cy="33636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hlinkClick r:id="rId10" action="ppaction://hlinksldjump"/>
              </a:rPr>
              <a:t>INTRODUCCIÓN</a:t>
            </a:r>
            <a:endParaRPr lang="es-ES" sz="1000" dirty="0"/>
          </a:p>
        </p:txBody>
      </p:sp>
    </p:spTree>
    <p:extLst>
      <p:ext uri="{BB962C8B-B14F-4D97-AF65-F5344CB8AC3E}">
        <p14:creationId xmlns:p14="http://schemas.microsoft.com/office/powerpoint/2010/main" val="193629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14263946"/>
              </p:ext>
            </p:extLst>
          </p:nvPr>
        </p:nvGraphicFramePr>
        <p:xfrm>
          <a:off x="0" y="0"/>
          <a:ext cx="12192000" cy="6726825"/>
        </p:xfrm>
        <a:graphic>
          <a:graphicData uri="http://schemas.openxmlformats.org/drawingml/2006/table">
            <a:tbl>
              <a:tblPr firstRow="1" firstCol="1" bandRow="1">
                <a:tableStyleId>{5C22544A-7EE6-4342-B048-85BDC9FD1C3A}</a:tableStyleId>
              </a:tblPr>
              <a:tblGrid>
                <a:gridCol w="2327086">
                  <a:extLst>
                    <a:ext uri="{9D8B030D-6E8A-4147-A177-3AD203B41FA5}">
                      <a16:colId xmlns:a16="http://schemas.microsoft.com/office/drawing/2014/main" val="4292314080"/>
                    </a:ext>
                  </a:extLst>
                </a:gridCol>
                <a:gridCol w="2327086">
                  <a:extLst>
                    <a:ext uri="{9D8B030D-6E8A-4147-A177-3AD203B41FA5}">
                      <a16:colId xmlns:a16="http://schemas.microsoft.com/office/drawing/2014/main" val="2281596648"/>
                    </a:ext>
                  </a:extLst>
                </a:gridCol>
                <a:gridCol w="1813742">
                  <a:extLst>
                    <a:ext uri="{9D8B030D-6E8A-4147-A177-3AD203B41FA5}">
                      <a16:colId xmlns:a16="http://schemas.microsoft.com/office/drawing/2014/main" val="2882331805"/>
                    </a:ext>
                  </a:extLst>
                </a:gridCol>
                <a:gridCol w="1813742">
                  <a:extLst>
                    <a:ext uri="{9D8B030D-6E8A-4147-A177-3AD203B41FA5}">
                      <a16:colId xmlns:a16="http://schemas.microsoft.com/office/drawing/2014/main" val="640643328"/>
                    </a:ext>
                  </a:extLst>
                </a:gridCol>
                <a:gridCol w="1955172">
                  <a:extLst>
                    <a:ext uri="{9D8B030D-6E8A-4147-A177-3AD203B41FA5}">
                      <a16:colId xmlns:a16="http://schemas.microsoft.com/office/drawing/2014/main" val="802139787"/>
                    </a:ext>
                  </a:extLst>
                </a:gridCol>
                <a:gridCol w="1955172">
                  <a:extLst>
                    <a:ext uri="{9D8B030D-6E8A-4147-A177-3AD203B41FA5}">
                      <a16:colId xmlns:a16="http://schemas.microsoft.com/office/drawing/2014/main" val="2607789298"/>
                    </a:ext>
                  </a:extLst>
                </a:gridCol>
              </a:tblGrid>
              <a:tr h="226696">
                <a:tc rowSpan="6">
                  <a:txBody>
                    <a:bodyPr/>
                    <a:lstStyle/>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 </a:t>
                      </a:r>
                    </a:p>
                    <a:p>
                      <a:pPr>
                        <a:lnSpc>
                          <a:spcPct val="107000"/>
                        </a:lnSpc>
                        <a:spcAft>
                          <a:spcPts val="0"/>
                        </a:spcAft>
                      </a:pPr>
                      <a:r>
                        <a:rPr lang="es-ES" sz="1200">
                          <a:effectLst/>
                        </a:rPr>
                        <a:t>Participar y colaborar activamente en las tareas del equipo, y fomentar la confianza, la cordialidad y la orientación en el trabajo conjunto.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dirty="0">
                          <a:effectLst/>
                        </a:rPr>
                        <a:t> </a:t>
                      </a:r>
                      <a:r>
                        <a:rPr lang="es-ES" sz="1200" dirty="0" smtClean="0">
                          <a:effectLst/>
                        </a:rPr>
                        <a:t>Indicadores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extLst>
                  <a:ext uri="{0D108BD9-81ED-4DB2-BD59-A6C34878D82A}">
                    <a16:rowId xmlns:a16="http://schemas.microsoft.com/office/drawing/2014/main" val="3992563857"/>
                  </a:ext>
                </a:extLst>
              </a:tr>
              <a:tr h="533099">
                <a:tc vMerge="1">
                  <a:txBody>
                    <a:bodyPr/>
                    <a:lstStyle/>
                    <a:p>
                      <a:endParaRPr lang="es-ES"/>
                    </a:p>
                  </a:txBody>
                  <a:tcPr/>
                </a:tc>
                <a:tc>
                  <a:txBody>
                    <a:bodyPr/>
                    <a:lstStyle/>
                    <a:p>
                      <a:pPr>
                        <a:lnSpc>
                          <a:spcPct val="107000"/>
                        </a:lnSpc>
                        <a:spcAft>
                          <a:spcPts val="0"/>
                        </a:spcAft>
                      </a:pPr>
                      <a:r>
                        <a:rPr lang="es-ES" sz="1200" dirty="0">
                          <a:effectLst/>
                        </a:rPr>
                        <a:t>Entrega del trabajo </a:t>
                      </a:r>
                      <a:r>
                        <a:rPr lang="es-ES" sz="1200" dirty="0" smtClean="0">
                          <a:effectLst/>
                        </a:rPr>
                        <a:t>dentro</a:t>
                      </a:r>
                      <a:r>
                        <a:rPr lang="es-ES" sz="1200" baseline="0" dirty="0" smtClean="0">
                          <a:effectLst/>
                        </a:rPr>
                        <a:t> del grupo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No lo entrega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Lo entrega tarde</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Lo entrega después de insistir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Lo entrega en el plazo establecido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extLst>
                  <a:ext uri="{0D108BD9-81ED-4DB2-BD59-A6C34878D82A}">
                    <a16:rowId xmlns:a16="http://schemas.microsoft.com/office/drawing/2014/main" val="4276206825"/>
                  </a:ext>
                </a:extLst>
              </a:tr>
              <a:tr h="1243896">
                <a:tc vMerge="1">
                  <a:txBody>
                    <a:bodyPr/>
                    <a:lstStyle/>
                    <a:p>
                      <a:endParaRPr lang="es-ES"/>
                    </a:p>
                  </a:txBody>
                  <a:tcPr/>
                </a:tc>
                <a:tc>
                  <a:txBody>
                    <a:bodyPr/>
                    <a:lstStyle/>
                    <a:p>
                      <a:pPr>
                        <a:lnSpc>
                          <a:spcPct val="107000"/>
                        </a:lnSpc>
                        <a:spcAft>
                          <a:spcPts val="0"/>
                        </a:spcAft>
                      </a:pPr>
                      <a:r>
                        <a:rPr lang="es-ES" sz="1200" dirty="0" smtClean="0">
                          <a:effectLst/>
                        </a:rPr>
                        <a:t>Intervención en</a:t>
                      </a:r>
                      <a:r>
                        <a:rPr lang="es-ES" sz="1200" baseline="0" dirty="0" smtClean="0">
                          <a:effectLst/>
                        </a:rPr>
                        <a:t>  las reuniones de grupo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No interviene</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Interviene poco. Solo interviene cuando se le interpela directamente</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Interviene activamente</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Interviene activamente y dinamiza positivamente al grupo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extLst>
                  <a:ext uri="{0D108BD9-81ED-4DB2-BD59-A6C34878D82A}">
                    <a16:rowId xmlns:a16="http://schemas.microsoft.com/office/drawing/2014/main" val="1308277497"/>
                  </a:ext>
                </a:extLst>
              </a:tr>
              <a:tr h="2132389">
                <a:tc vMerge="1">
                  <a:txBody>
                    <a:bodyPr/>
                    <a:lstStyle/>
                    <a:p>
                      <a:endParaRPr lang="es-ES"/>
                    </a:p>
                  </a:txBody>
                  <a:tcPr/>
                </a:tc>
                <a:tc>
                  <a:txBody>
                    <a:bodyPr/>
                    <a:lstStyle/>
                    <a:p>
                      <a:pPr>
                        <a:lnSpc>
                          <a:spcPct val="107000"/>
                        </a:lnSpc>
                        <a:spcAft>
                          <a:spcPts val="0"/>
                        </a:spcAft>
                      </a:pPr>
                      <a:r>
                        <a:rPr lang="es-ES" sz="1200" dirty="0" smtClean="0">
                          <a:effectLst/>
                        </a:rPr>
                        <a:t>Colaboración </a:t>
                      </a:r>
                      <a:r>
                        <a:rPr lang="es-ES" sz="1200" dirty="0">
                          <a:effectLst/>
                        </a:rPr>
                        <a:t>en la distribución de las tareas del trabajo en grupo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Frena el trabajo de los demás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dirty="0">
                          <a:effectLst/>
                        </a:rPr>
                        <a:t>Solo realiza la parte que el resto del grupo ha decidido llevar a cabo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Participa en la planificación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dirty="0">
                          <a:effectLst/>
                        </a:rPr>
                        <a:t>Fomenta la organización y la distribución de tareas, recogiendo las intervenciones del resto del grupo, e incorpora propuestas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extLst>
                  <a:ext uri="{0D108BD9-81ED-4DB2-BD59-A6C34878D82A}">
                    <a16:rowId xmlns:a16="http://schemas.microsoft.com/office/drawing/2014/main" val="1020619548"/>
                  </a:ext>
                </a:extLst>
              </a:tr>
              <a:tr h="1176630">
                <a:tc vMerge="1">
                  <a:txBody>
                    <a:bodyPr/>
                    <a:lstStyle/>
                    <a:p>
                      <a:endParaRPr lang="es-ES"/>
                    </a:p>
                  </a:txBody>
                  <a:tcPr/>
                </a:tc>
                <a:tc>
                  <a:txBody>
                    <a:bodyPr/>
                    <a:lstStyle/>
                    <a:p>
                      <a:pPr>
                        <a:lnSpc>
                          <a:spcPct val="107000"/>
                        </a:lnSpc>
                        <a:spcAft>
                          <a:spcPts val="0"/>
                        </a:spcAft>
                      </a:pPr>
                      <a:r>
                        <a:rPr lang="es-ES" sz="1200">
                          <a:effectLst/>
                        </a:rPr>
                        <a:t>Compartir con el equipo el conocimiento y la información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dirty="0" smtClean="0">
                          <a:effectLst/>
                          <a:latin typeface="+mn-lt"/>
                          <a:ea typeface="+mn-ea"/>
                          <a:cs typeface="+mn-cs"/>
                        </a:rPr>
                        <a:t>Va</a:t>
                      </a:r>
                      <a:r>
                        <a:rPr lang="es-ES" sz="1200" baseline="0" dirty="0" smtClean="0">
                          <a:effectLst/>
                          <a:latin typeface="+mn-lt"/>
                          <a:ea typeface="+mn-ea"/>
                          <a:cs typeface="+mn-cs"/>
                        </a:rPr>
                        <a:t> a lo suyo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Prevalecen sus objetivos personales respecto a los del grupo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Asume los objetivos del grupo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Promueve y moviliza los objetivos del grupo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extLst>
                  <a:ext uri="{0D108BD9-81ED-4DB2-BD59-A6C34878D82A}">
                    <a16:rowId xmlns:a16="http://schemas.microsoft.com/office/drawing/2014/main" val="3201912811"/>
                  </a:ext>
                </a:extLst>
              </a:tr>
              <a:tr h="1414115">
                <a:tc vMerge="1">
                  <a:txBody>
                    <a:bodyPr/>
                    <a:lstStyle/>
                    <a:p>
                      <a:endParaRPr lang="es-ES"/>
                    </a:p>
                  </a:txBody>
                  <a:tcPr/>
                </a:tc>
                <a:tc>
                  <a:txBody>
                    <a:bodyPr/>
                    <a:lstStyle/>
                    <a:p>
                      <a:pPr>
                        <a:lnSpc>
                          <a:spcPct val="107000"/>
                        </a:lnSpc>
                        <a:spcAft>
                          <a:spcPts val="0"/>
                        </a:spcAft>
                      </a:pPr>
                      <a:r>
                        <a:rPr lang="es-ES" sz="1200">
                          <a:effectLst/>
                        </a:rPr>
                        <a:t>Implicación en los objetivos del grupo y retroalimentación constructiva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No se implica y pone trabas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No se implica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a:effectLst/>
                        </a:rPr>
                        <a:t>Acepta las opiniones de los demás y ofrece su punto de vista de modo constructivo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tc>
                  <a:txBody>
                    <a:bodyPr/>
                    <a:lstStyle/>
                    <a:p>
                      <a:pPr>
                        <a:lnSpc>
                          <a:spcPct val="107000"/>
                        </a:lnSpc>
                        <a:spcAft>
                          <a:spcPts val="0"/>
                        </a:spcAft>
                      </a:pPr>
                      <a:r>
                        <a:rPr lang="es-ES" sz="1200" dirty="0">
                          <a:effectLst/>
                        </a:rPr>
                        <a:t>Fomenta el diálogo constructivo.</a:t>
                      </a:r>
                    </a:p>
                    <a:p>
                      <a:pPr>
                        <a:lnSpc>
                          <a:spcPct val="107000"/>
                        </a:lnSpc>
                        <a:spcAft>
                          <a:spcPts val="0"/>
                        </a:spcAft>
                      </a:pPr>
                      <a:r>
                        <a:rPr lang="es-ES" sz="1200" dirty="0">
                          <a:effectLst/>
                        </a:rPr>
                        <a:t>Integra e inspira la participación de los demás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940" marR="43940" marT="0" marB="0"/>
                </a:tc>
                <a:extLst>
                  <a:ext uri="{0D108BD9-81ED-4DB2-BD59-A6C34878D82A}">
                    <a16:rowId xmlns:a16="http://schemas.microsoft.com/office/drawing/2014/main" val="334783423"/>
                  </a:ext>
                </a:extLst>
              </a:tr>
            </a:tbl>
          </a:graphicData>
        </a:graphic>
      </p:graphicFrame>
      <p:sp>
        <p:nvSpPr>
          <p:cNvPr id="6" name="Rectangle 1"/>
          <p:cNvSpPr>
            <a:spLocks noGrp="1" noChangeArrowheads="1"/>
          </p:cNvSpPr>
          <p:nvPr>
            <p:ph type="title"/>
          </p:nvPr>
        </p:nvSpPr>
        <p:spPr bwMode="auto">
          <a:xfrm>
            <a:off x="11497236" y="585215"/>
            <a:ext cx="3511646" cy="151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dirty="0"/>
          </a:p>
        </p:txBody>
      </p:sp>
      <p:pic>
        <p:nvPicPr>
          <p:cNvPr id="4" name="Picture 4" descr="Resultado de imagen de mancha de sangre sin fondo">
            <a:hlinkClick r:id="rId2" action="ppaction://hlinksldjump"/>
          </p:cNvPr>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4193" y="3361765"/>
            <a:ext cx="1812663" cy="34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22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2722597"/>
              </p:ext>
            </p:extLst>
          </p:nvPr>
        </p:nvGraphicFramePr>
        <p:xfrm>
          <a:off x="0" y="-1"/>
          <a:ext cx="12191999" cy="6858001"/>
        </p:xfrm>
        <a:graphic>
          <a:graphicData uri="http://schemas.openxmlformats.org/drawingml/2006/table">
            <a:tbl>
              <a:tblPr firstRow="1" firstCol="1" bandRow="1">
                <a:tableStyleId>{5C22544A-7EE6-4342-B048-85BDC9FD1C3A}</a:tableStyleId>
              </a:tblPr>
              <a:tblGrid>
                <a:gridCol w="2034280">
                  <a:extLst>
                    <a:ext uri="{9D8B030D-6E8A-4147-A177-3AD203B41FA5}">
                      <a16:colId xmlns:a16="http://schemas.microsoft.com/office/drawing/2014/main" val="3732788398"/>
                    </a:ext>
                  </a:extLst>
                </a:gridCol>
                <a:gridCol w="2236889">
                  <a:extLst>
                    <a:ext uri="{9D8B030D-6E8A-4147-A177-3AD203B41FA5}">
                      <a16:colId xmlns:a16="http://schemas.microsoft.com/office/drawing/2014/main" val="1590850144"/>
                    </a:ext>
                  </a:extLst>
                </a:gridCol>
                <a:gridCol w="2236889">
                  <a:extLst>
                    <a:ext uri="{9D8B030D-6E8A-4147-A177-3AD203B41FA5}">
                      <a16:colId xmlns:a16="http://schemas.microsoft.com/office/drawing/2014/main" val="2352264356"/>
                    </a:ext>
                  </a:extLst>
                </a:gridCol>
                <a:gridCol w="2060292">
                  <a:extLst>
                    <a:ext uri="{9D8B030D-6E8A-4147-A177-3AD203B41FA5}">
                      <a16:colId xmlns:a16="http://schemas.microsoft.com/office/drawing/2014/main" val="1786057983"/>
                    </a:ext>
                  </a:extLst>
                </a:gridCol>
                <a:gridCol w="1880957">
                  <a:extLst>
                    <a:ext uri="{9D8B030D-6E8A-4147-A177-3AD203B41FA5}">
                      <a16:colId xmlns:a16="http://schemas.microsoft.com/office/drawing/2014/main" val="105863750"/>
                    </a:ext>
                  </a:extLst>
                </a:gridCol>
                <a:gridCol w="1742692">
                  <a:extLst>
                    <a:ext uri="{9D8B030D-6E8A-4147-A177-3AD203B41FA5}">
                      <a16:colId xmlns:a16="http://schemas.microsoft.com/office/drawing/2014/main" val="1941737249"/>
                    </a:ext>
                  </a:extLst>
                </a:gridCol>
              </a:tblGrid>
              <a:tr h="214240">
                <a:tc rowSpan="4">
                  <a:txBody>
                    <a:bodyPr/>
                    <a:lstStyle/>
                    <a:p>
                      <a:pPr>
                        <a:lnSpc>
                          <a:spcPct val="107000"/>
                        </a:lnSpc>
                        <a:spcAft>
                          <a:spcPts val="0"/>
                        </a:spcAft>
                      </a:pPr>
                      <a:r>
                        <a:rPr lang="es-ES" sz="1800" dirty="0">
                          <a:effectLst/>
                        </a:rPr>
                        <a:t> </a:t>
                      </a:r>
                    </a:p>
                    <a:p>
                      <a:pPr>
                        <a:lnSpc>
                          <a:spcPct val="107000"/>
                        </a:lnSpc>
                        <a:spcAft>
                          <a:spcPts val="0"/>
                        </a:spcAft>
                      </a:pPr>
                      <a:r>
                        <a:rPr lang="es-ES" sz="1800" dirty="0">
                          <a:effectLst/>
                        </a:rPr>
                        <a:t> </a:t>
                      </a:r>
                    </a:p>
                    <a:p>
                      <a:pPr>
                        <a:lnSpc>
                          <a:spcPct val="107000"/>
                        </a:lnSpc>
                        <a:spcAft>
                          <a:spcPts val="0"/>
                        </a:spcAft>
                      </a:pPr>
                      <a:r>
                        <a:rPr lang="es-ES" sz="1800" dirty="0">
                          <a:effectLst/>
                        </a:rPr>
                        <a:t> </a:t>
                      </a:r>
                    </a:p>
                    <a:p>
                      <a:pPr>
                        <a:lnSpc>
                          <a:spcPct val="107000"/>
                        </a:lnSpc>
                        <a:spcAft>
                          <a:spcPts val="0"/>
                        </a:spcAft>
                      </a:pPr>
                      <a:r>
                        <a:rPr lang="es-ES" sz="1800" dirty="0">
                          <a:effectLst/>
                        </a:rPr>
                        <a:t> </a:t>
                      </a:r>
                    </a:p>
                    <a:p>
                      <a:pPr>
                        <a:lnSpc>
                          <a:spcPct val="107000"/>
                        </a:lnSpc>
                        <a:spcAft>
                          <a:spcPts val="0"/>
                        </a:spcAft>
                      </a:pPr>
                      <a:r>
                        <a:rPr lang="es-ES" sz="1800" dirty="0">
                          <a:effectLst/>
                        </a:rPr>
                        <a:t> </a:t>
                      </a:r>
                    </a:p>
                    <a:p>
                      <a:pPr>
                        <a:lnSpc>
                          <a:spcPct val="107000"/>
                        </a:lnSpc>
                        <a:spcAft>
                          <a:spcPts val="0"/>
                        </a:spcAft>
                      </a:pPr>
                      <a:r>
                        <a:rPr lang="es-ES" sz="1800" dirty="0">
                          <a:effectLst/>
                        </a:rPr>
                        <a:t> </a:t>
                      </a:r>
                    </a:p>
                    <a:p>
                      <a:pPr>
                        <a:lnSpc>
                          <a:spcPct val="107000"/>
                        </a:lnSpc>
                        <a:spcAft>
                          <a:spcPts val="0"/>
                        </a:spcAft>
                      </a:pPr>
                      <a:r>
                        <a:rPr lang="es-ES" sz="1800" dirty="0">
                          <a:effectLst/>
                        </a:rPr>
                        <a:t> </a:t>
                      </a:r>
                    </a:p>
                    <a:p>
                      <a:pPr>
                        <a:lnSpc>
                          <a:spcPct val="107000"/>
                        </a:lnSpc>
                        <a:spcAft>
                          <a:spcPts val="0"/>
                        </a:spcAft>
                      </a:pPr>
                      <a:r>
                        <a:rPr lang="es-ES" sz="1800" dirty="0">
                          <a:effectLst/>
                        </a:rPr>
                        <a:t>Generar nuevas ideas para los problemas que se le </a:t>
                      </a:r>
                      <a:r>
                        <a:rPr lang="es-ES" sz="1800" dirty="0" smtClean="0">
                          <a:effectLst/>
                        </a:rPr>
                        <a:t>plantean en</a:t>
                      </a:r>
                      <a:r>
                        <a:rPr lang="es-ES" sz="1800" baseline="0" dirty="0" smtClean="0">
                          <a:effectLst/>
                        </a:rPr>
                        <a:t> el equipo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800" dirty="0">
                          <a:effectLst/>
                        </a:rPr>
                        <a:t> </a:t>
                      </a:r>
                      <a:r>
                        <a:rPr lang="es-ES" sz="1200" dirty="0" smtClean="0">
                          <a:effectLst/>
                        </a:rPr>
                        <a:t>indicadores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800">
                          <a:effectLst/>
                        </a:rPr>
                        <a:t>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800">
                          <a:effectLst/>
                        </a:rPr>
                        <a:t>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800">
                          <a:effectLst/>
                        </a:rPr>
                        <a:t>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800">
                          <a:effectLst/>
                        </a:rPr>
                        <a:t>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extLst>
                  <a:ext uri="{0D108BD9-81ED-4DB2-BD59-A6C34878D82A}">
                    <a16:rowId xmlns:a16="http://schemas.microsoft.com/office/drawing/2014/main" val="395821343"/>
                  </a:ext>
                </a:extLst>
              </a:tr>
              <a:tr h="2356607">
                <a:tc vMerge="1">
                  <a:txBody>
                    <a:bodyPr/>
                    <a:lstStyle/>
                    <a:p>
                      <a:endParaRPr lang="es-ES"/>
                    </a:p>
                  </a:txBody>
                  <a:tcPr/>
                </a:tc>
                <a:tc>
                  <a:txBody>
                    <a:bodyPr/>
                    <a:lstStyle/>
                    <a:p>
                      <a:pPr>
                        <a:lnSpc>
                          <a:spcPct val="107000"/>
                        </a:lnSpc>
                        <a:spcAft>
                          <a:spcPts val="0"/>
                        </a:spcAft>
                      </a:pPr>
                      <a:r>
                        <a:rPr lang="es-ES" sz="1800" dirty="0">
                          <a:effectLst/>
                        </a:rPr>
                        <a:t>Propuesta de ideas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Nunca plantea nuevas ideas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Propone ideas que no aportan ninguna novedad</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Propone ideas innovadoras. Sobresale por sus ideas innovadoras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Generación de nuevas ideas o soluciones a situaciones o problemas basándose en lo que conoce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extLst>
                  <a:ext uri="{0D108BD9-81ED-4DB2-BD59-A6C34878D82A}">
                    <a16:rowId xmlns:a16="http://schemas.microsoft.com/office/drawing/2014/main" val="2300345389"/>
                  </a:ext>
                </a:extLst>
              </a:tr>
              <a:tr h="2143577">
                <a:tc vMerge="1">
                  <a:txBody>
                    <a:bodyPr/>
                    <a:lstStyle/>
                    <a:p>
                      <a:endParaRPr lang="es-ES"/>
                    </a:p>
                  </a:txBody>
                  <a:tcPr/>
                </a:tc>
                <a:tc>
                  <a:txBody>
                    <a:bodyPr/>
                    <a:lstStyle/>
                    <a:p>
                      <a:pPr>
                        <a:lnSpc>
                          <a:spcPct val="107000"/>
                        </a:lnSpc>
                        <a:spcAft>
                          <a:spcPts val="0"/>
                        </a:spcAft>
                      </a:pPr>
                      <a:r>
                        <a:rPr lang="es-ES" sz="1800">
                          <a:effectLst/>
                        </a:rPr>
                        <a:t>Estilo de trabajo y la aportación al equipo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Se limita a trabajar según lo establecido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Se cuestiona, pero acepta como inamovible, la manera de trabajar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Se plantea que existan diferentes maneras de trabajar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Reconoce ideas o soluciones que hayan servido en otros entornos y las adapta al suyo propio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extLst>
                  <a:ext uri="{0D108BD9-81ED-4DB2-BD59-A6C34878D82A}">
                    <a16:rowId xmlns:a16="http://schemas.microsoft.com/office/drawing/2014/main" val="2248316094"/>
                  </a:ext>
                </a:extLst>
              </a:tr>
              <a:tr h="2143577">
                <a:tc vMerge="1">
                  <a:txBody>
                    <a:bodyPr/>
                    <a:lstStyle/>
                    <a:p>
                      <a:endParaRPr lang="es-ES"/>
                    </a:p>
                  </a:txBody>
                  <a:tcPr/>
                </a:tc>
                <a:tc>
                  <a:txBody>
                    <a:bodyPr/>
                    <a:lstStyle/>
                    <a:p>
                      <a:pPr>
                        <a:lnSpc>
                          <a:spcPct val="107000"/>
                        </a:lnSpc>
                        <a:spcAft>
                          <a:spcPts val="0"/>
                        </a:spcAft>
                      </a:pPr>
                      <a:r>
                        <a:rPr lang="es-ES" sz="1800" dirty="0">
                          <a:effectLst/>
                        </a:rPr>
                        <a:t>Aportación de ideas </a:t>
                      </a:r>
                      <a:r>
                        <a:rPr lang="es-ES" sz="1800" dirty="0" smtClean="0">
                          <a:effectLst/>
                        </a:rPr>
                        <a:t>para </a:t>
                      </a:r>
                      <a:r>
                        <a:rPr lang="es-ES" sz="1800" dirty="0">
                          <a:effectLst/>
                        </a:rPr>
                        <a:t>solucionar </a:t>
                      </a:r>
                      <a:r>
                        <a:rPr lang="es-ES" sz="1800" dirty="0" smtClean="0">
                          <a:effectLst/>
                        </a:rPr>
                        <a:t>problemas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Propone ideas que no son originales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Se limita a repetir ideas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a:effectLst/>
                        </a:rPr>
                        <a:t>Sabe expresar las ideas de modo organizado y estructurado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nSpc>
                          <a:spcPct val="107000"/>
                        </a:lnSpc>
                        <a:spcAft>
                          <a:spcPts val="0"/>
                        </a:spcAft>
                      </a:pPr>
                      <a:r>
                        <a:rPr lang="es-ES" sz="1800" dirty="0">
                          <a:effectLst/>
                        </a:rPr>
                        <a:t>La manera de expresar las ideas facilita la generación de nuevas ideas por parte de los demás.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extLst>
                  <a:ext uri="{0D108BD9-81ED-4DB2-BD59-A6C34878D82A}">
                    <a16:rowId xmlns:a16="http://schemas.microsoft.com/office/drawing/2014/main" val="1306706211"/>
                  </a:ext>
                </a:extLst>
              </a:tr>
            </a:tbl>
          </a:graphicData>
        </a:graphic>
      </p:graphicFrame>
      <p:sp>
        <p:nvSpPr>
          <p:cNvPr id="5" name="Rectangle 1"/>
          <p:cNvSpPr>
            <a:spLocks noChangeArrowheads="1"/>
          </p:cNvSpPr>
          <p:nvPr/>
        </p:nvSpPr>
        <p:spPr bwMode="auto">
          <a:xfrm>
            <a:off x="-7278671" y="1217576"/>
            <a:ext cx="33623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sz="2000"/>
          </a:p>
        </p:txBody>
      </p:sp>
      <p:pic>
        <p:nvPicPr>
          <p:cNvPr id="6" name="Picture 4" descr="Resultado de imagen de mancha de sangre sin fondo">
            <a:hlinkClick r:id="" action="ppaction://hlinkshowjump?jump=firstslide"/>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4193" y="3373195"/>
            <a:ext cx="1812663" cy="34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34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creditos</a:t>
            </a:r>
            <a:endParaRPr lang="es-ES" dirty="0"/>
          </a:p>
        </p:txBody>
      </p:sp>
      <p:sp>
        <p:nvSpPr>
          <p:cNvPr id="3" name="Marcador de contenido 2"/>
          <p:cNvSpPr>
            <a:spLocks noGrp="1"/>
          </p:cNvSpPr>
          <p:nvPr>
            <p:ph idx="1"/>
          </p:nvPr>
        </p:nvSpPr>
        <p:spPr/>
        <p:txBody>
          <a:bodyPr/>
          <a:lstStyle/>
          <a:p>
            <a:r>
              <a:rPr lang="es-ES" dirty="0" smtClean="0"/>
              <a:t>Agustín Burgos </a:t>
            </a:r>
            <a:r>
              <a:rPr lang="es-ES" dirty="0" err="1" smtClean="0"/>
              <a:t>Asurmendi</a:t>
            </a:r>
            <a:endParaRPr lang="es-ES" dirty="0" smtClean="0"/>
          </a:p>
          <a:p>
            <a:r>
              <a:rPr lang="es-ES" dirty="0" smtClean="0"/>
              <a:t>Educación Secundaria obligatoria</a:t>
            </a:r>
          </a:p>
          <a:p>
            <a:r>
              <a:rPr lang="es-ES" dirty="0" smtClean="0"/>
              <a:t>Curso de 3ª</a:t>
            </a:r>
          </a:p>
          <a:p>
            <a:endParaRPr lang="es-ES" dirty="0"/>
          </a:p>
          <a:p>
            <a:r>
              <a:rPr lang="es-ES" dirty="0" smtClean="0"/>
              <a:t>Curso del CFIE, Burgos 2016-2017</a:t>
            </a:r>
          </a:p>
          <a:p>
            <a:endParaRPr lang="es-ES" dirty="0"/>
          </a:p>
          <a:p>
            <a:r>
              <a:rPr lang="es-ES" dirty="0"/>
              <a:t>ELABORACIÓN DE PROYECTOS DE APRENDIZAJE EN EDUCACIÓN SECUNDARIA</a:t>
            </a:r>
          </a:p>
        </p:txBody>
      </p:sp>
    </p:spTree>
    <p:extLst>
      <p:ext uri="{BB962C8B-B14F-4D97-AF65-F5344CB8AC3E}">
        <p14:creationId xmlns:p14="http://schemas.microsoft.com/office/powerpoint/2010/main" val="28862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7448295"/>
          </a:xfrm>
        </p:spPr>
      </p:pic>
      <p:pic>
        <p:nvPicPr>
          <p:cNvPr id="2052" name="Picture 4" descr="Resultado de imagen de mancha de sangre sin fondo">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15600" y="3961438"/>
            <a:ext cx="1323975" cy="255366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57224" y="2457450"/>
            <a:ext cx="6858001" cy="4249240"/>
          </a:xfrm>
          <a:prstGeom prst="rect">
            <a:avLst/>
          </a:prstGeom>
        </p:spPr>
        <p:txBody>
          <a:bodyPr wrap="square">
            <a:spAutoFit/>
          </a:bodyPr>
          <a:lstStyle/>
          <a:p>
            <a:pPr>
              <a:lnSpc>
                <a:spcPct val="107000"/>
              </a:lnSpc>
              <a:spcAft>
                <a:spcPts val="800"/>
              </a:spcAft>
            </a:pPr>
            <a:r>
              <a:rPr lang="es-ES" sz="24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Es posible que esta canción no haya pasado desapercibida en alguna fiesta o en algún karaoke. La letra es fácil de comprender. Habla de la libertad. </a:t>
            </a:r>
            <a:endParaRPr lang="es-ES" sz="2400" dirty="0" smtClean="0">
              <a:solidFill>
                <a:schemeClr val="bg1"/>
              </a:solidFill>
              <a:latin typeface="AR DARLING"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s-ES" sz="2400" dirty="0" smtClean="0">
                <a:solidFill>
                  <a:schemeClr val="bg1"/>
                </a:solidFill>
                <a:latin typeface="AR DARLING" panose="02000000000000000000" pitchFamily="2" charset="0"/>
                <a:ea typeface="Calibri" panose="020F0502020204030204" pitchFamily="34" charset="0"/>
                <a:cs typeface="Times New Roman" panose="02020603050405020304" pitchFamily="18" charset="0"/>
              </a:rPr>
              <a:t>Seguro </a:t>
            </a:r>
            <a:r>
              <a:rPr lang="es-ES" sz="24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que tú quieres ser libre. ¿Te has parado a pensar alguna vez de donde surge esta canción tan famosa? Vamos a ser durante quince días periodistas de investigación que nos vamos a adentrar en los entresijos de la historia</a:t>
            </a:r>
            <a:r>
              <a:rPr lang="es-ES" sz="2400" dirty="0" smtClean="0">
                <a:solidFill>
                  <a:schemeClr val="bg1"/>
                </a:solidFill>
                <a:latin typeface="AR DARLING" panose="02000000000000000000" pitchFamily="2" charset="0"/>
                <a:ea typeface="Calibri" panose="020F0502020204030204" pitchFamily="34" charset="0"/>
                <a:cs typeface="Times New Roman" panose="02020603050405020304" pitchFamily="18" charset="0"/>
              </a:rPr>
              <a:t>. </a:t>
            </a:r>
          </a:p>
          <a:p>
            <a:pPr>
              <a:lnSpc>
                <a:spcPct val="107000"/>
              </a:lnSpc>
              <a:spcAft>
                <a:spcPts val="800"/>
              </a:spcAft>
            </a:pPr>
            <a:r>
              <a:rPr lang="es-ES" sz="2400" b="1" i="1" u="sng" dirty="0" smtClean="0">
                <a:solidFill>
                  <a:srgbClr val="FF0000"/>
                </a:solidFill>
                <a:effectLst>
                  <a:outerShdw blurRad="38100" dist="38100" dir="2700000" algn="tl">
                    <a:srgbClr val="000000">
                      <a:alpha val="43137"/>
                    </a:srgbClr>
                  </a:outerShdw>
                </a:effectLst>
                <a:latin typeface="AR DARLING" panose="02000000000000000000" pitchFamily="2" charset="0"/>
                <a:ea typeface="Calibri" panose="020F0502020204030204" pitchFamily="34" charset="0"/>
                <a:cs typeface="Times New Roman" panose="02020603050405020304" pitchFamily="18" charset="0"/>
                <a:hlinkClick r:id="rId6"/>
              </a:rPr>
              <a:t>VAMOS ESCUCHARLA</a:t>
            </a:r>
            <a:endParaRPr lang="es-ES" sz="2400" b="1" i="1" u="sng" dirty="0">
              <a:solidFill>
                <a:srgbClr val="FF0000"/>
              </a:solidFill>
              <a:effectLst>
                <a:outerShdw blurRad="38100" dist="38100" dir="2700000" algn="tl">
                  <a:srgbClr val="000000">
                    <a:alpha val="43137"/>
                  </a:srgbClr>
                </a:outerShdw>
              </a:effectLst>
              <a:latin typeface="AR DARLING" panose="02000000000000000000" pitchFamily="2" charset="0"/>
              <a:ea typeface="Calibri" panose="020F0502020204030204" pitchFamily="34" charset="0"/>
              <a:cs typeface="Times New Roman" panose="02020603050405020304" pitchFamily="18" charset="0"/>
            </a:endParaRPr>
          </a:p>
        </p:txBody>
      </p:sp>
      <p:sp>
        <p:nvSpPr>
          <p:cNvPr id="7" name="Rectángulo 6"/>
          <p:cNvSpPr/>
          <p:nvPr/>
        </p:nvSpPr>
        <p:spPr>
          <a:xfrm>
            <a:off x="657224" y="738320"/>
            <a:ext cx="3847541" cy="557589"/>
          </a:xfrm>
          <a:prstGeom prst="rect">
            <a:avLst/>
          </a:prstGeom>
        </p:spPr>
        <p:txBody>
          <a:bodyPr wrap="square">
            <a:spAutoFit/>
          </a:bodyPr>
          <a:lstStyle/>
          <a:p>
            <a:pPr>
              <a:lnSpc>
                <a:spcPct val="107000"/>
              </a:lnSpc>
              <a:spcAft>
                <a:spcPts val="800"/>
              </a:spcAft>
            </a:pPr>
            <a:r>
              <a:rPr lang="es-ES" sz="32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Introducción</a:t>
            </a:r>
          </a:p>
        </p:txBody>
      </p:sp>
    </p:spTree>
    <p:extLst>
      <p:ext uri="{BB962C8B-B14F-4D97-AF65-F5344CB8AC3E}">
        <p14:creationId xmlns:p14="http://schemas.microsoft.com/office/powerpoint/2010/main" val="145104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70947" cy="6857999"/>
          </a:xfrm>
        </p:spPr>
      </p:pic>
      <p:pic>
        <p:nvPicPr>
          <p:cNvPr id="7" name="Picture 4" descr="Resultado de imagen de mancha de sangre sin fondo">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68000" y="4113838"/>
            <a:ext cx="1323975" cy="2553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61950" y="914400"/>
            <a:ext cx="6724650" cy="4936993"/>
          </a:xfrm>
          <a:prstGeom prst="rect">
            <a:avLst/>
          </a:prstGeom>
        </p:spPr>
        <p:txBody>
          <a:bodyPr wrap="square">
            <a:spAutoFit/>
          </a:bodyPr>
          <a:lstStyle/>
          <a:p>
            <a:pPr>
              <a:lnSpc>
                <a:spcPct val="107000"/>
              </a:lnSpc>
              <a:spcAft>
                <a:spcPts val="800"/>
              </a:spcAft>
            </a:pPr>
            <a:r>
              <a:rPr lang="es-ES" sz="24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Te puede parecer algo muy lejano pero, seguro que en tu familia, la mayoría recuerda un mundo dividido en dos bloques. El símbolo de esa separación era el muro que dividía la ciudad de Berlín. La historia de ese muro y lo que supone levantar muros en nuestro mundo va a ser nuestra tarea.</a:t>
            </a:r>
          </a:p>
          <a:p>
            <a:pPr>
              <a:lnSpc>
                <a:spcPct val="107000"/>
              </a:lnSpc>
              <a:spcAft>
                <a:spcPts val="800"/>
              </a:spcAft>
            </a:pPr>
            <a:r>
              <a:rPr lang="es-ES" sz="24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Podrás mostrar tus conclusiones haciendo un mini reportaje que vas a realizar con otros tres compañeros y que vas a presentar en el aula al resto de la </a:t>
            </a:r>
            <a:r>
              <a:rPr lang="es-ES" sz="2400" dirty="0" smtClean="0">
                <a:solidFill>
                  <a:schemeClr val="bg1"/>
                </a:solidFill>
                <a:latin typeface="AR DARLING" panose="02000000000000000000" pitchFamily="2" charset="0"/>
                <a:ea typeface="Calibri" panose="020F0502020204030204" pitchFamily="34" charset="0"/>
                <a:cs typeface="Times New Roman" panose="02020603050405020304" pitchFamily="18" charset="0"/>
              </a:rPr>
              <a:t>clase por medio de una proyección en el formato que quieras.</a:t>
            </a:r>
            <a:endParaRPr lang="es-ES" sz="2400" dirty="0">
              <a:solidFill>
                <a:schemeClr val="bg1"/>
              </a:solidFill>
              <a:latin typeface="AR DARLING" panose="02000000000000000000" pitchFamily="2" charset="0"/>
              <a:ea typeface="Calibri" panose="020F0502020204030204" pitchFamily="34" charset="0"/>
              <a:cs typeface="Times New Roman" panose="02020603050405020304" pitchFamily="18" charset="0"/>
            </a:endParaRPr>
          </a:p>
        </p:txBody>
      </p:sp>
      <p:sp>
        <p:nvSpPr>
          <p:cNvPr id="8" name="Rectángulo 7"/>
          <p:cNvSpPr/>
          <p:nvPr/>
        </p:nvSpPr>
        <p:spPr>
          <a:xfrm>
            <a:off x="242048" y="389965"/>
            <a:ext cx="6400800" cy="499432"/>
          </a:xfrm>
          <a:prstGeom prst="rect">
            <a:avLst/>
          </a:prstGeom>
        </p:spPr>
        <p:txBody>
          <a:bodyPr wrap="square">
            <a:spAutoFit/>
          </a:bodyPr>
          <a:lstStyle/>
          <a:p>
            <a:pPr>
              <a:lnSpc>
                <a:spcPct val="107000"/>
              </a:lnSpc>
              <a:spcAft>
                <a:spcPts val="800"/>
              </a:spcAft>
            </a:pPr>
            <a:r>
              <a:rPr lang="es-ES" sz="28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 Tarea</a:t>
            </a:r>
          </a:p>
        </p:txBody>
      </p:sp>
    </p:spTree>
    <p:extLst>
      <p:ext uri="{BB962C8B-B14F-4D97-AF65-F5344CB8AC3E}">
        <p14:creationId xmlns:p14="http://schemas.microsoft.com/office/powerpoint/2010/main" val="3905271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48445" cy="6858000"/>
          </a:xfrm>
        </p:spPr>
      </p:pic>
      <p:pic>
        <p:nvPicPr>
          <p:cNvPr id="5" name="Picture 4" descr="Resultado de imagen de mancha de sangre sin fondo">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68000" y="4113838"/>
            <a:ext cx="1323975" cy="2553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57199" y="476250"/>
            <a:ext cx="9954331" cy="571175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txBody>
          <a:bodyPr wrap="square">
            <a:spAutoFit/>
          </a:bodyPr>
          <a:lstStyle/>
          <a:p>
            <a:pPr>
              <a:lnSpc>
                <a:spcPct val="107000"/>
              </a:lnSpc>
              <a:spcAft>
                <a:spcPts val="800"/>
              </a:spcAft>
            </a:pP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Como </a:t>
            </a: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reporteros de investigación </a:t>
            </a: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vamos a comenzar con la reunión en la mesa de redacción. Nuestra mesa va a estar compuesta por cuatro periodistas. Los grupos de cuatro les vamos a formar según nos los ha indicado el profesor del aula.</a:t>
            </a:r>
          </a:p>
          <a:p>
            <a:pPr>
              <a:lnSpc>
                <a:spcPct val="107000"/>
              </a:lnSpc>
              <a:spcAft>
                <a:spcPts val="800"/>
              </a:spcAft>
            </a:pP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Primer paso: Mesa de redacción</a:t>
            </a:r>
          </a:p>
          <a:p>
            <a:pPr>
              <a:lnSpc>
                <a:spcPct val="107000"/>
              </a:lnSpc>
              <a:spcAft>
                <a:spcPts val="800"/>
              </a:spcAft>
            </a:pP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Formado ya el grupo con los cuatro componentes vamos repartir los roles de cada uno de ellos. En la mesa tenemos un redactor, un técnico, un investigador de estudio y un investigador de calle.</a:t>
            </a:r>
          </a:p>
          <a:p>
            <a:pPr>
              <a:lnSpc>
                <a:spcPct val="107000"/>
              </a:lnSpc>
              <a:spcAft>
                <a:spcPts val="800"/>
              </a:spcAft>
            </a:pP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Las funciones de cada uno de ellos son las siguientes:</a:t>
            </a:r>
          </a:p>
          <a:p>
            <a:pPr>
              <a:lnSpc>
                <a:spcPct val="107000"/>
              </a:lnSpc>
              <a:spcAft>
                <a:spcPts val="800"/>
              </a:spcAft>
            </a:pP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Redactor: </a:t>
            </a: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coordina la información que se va recibiendo y da pautas para conseguirla. Propone un borrador para la presentación final.</a:t>
            </a:r>
          </a:p>
          <a:p>
            <a:pPr>
              <a:lnSpc>
                <a:spcPct val="107000"/>
              </a:lnSpc>
              <a:spcAft>
                <a:spcPts val="800"/>
              </a:spcAft>
            </a:pP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Técnico: </a:t>
            </a: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orienta en la utilización de imagen y sonido y realiza las grabaciones que desde el equipo se vean necesarias en la investigación. Dirige el montaje de imágenes final.</a:t>
            </a:r>
          </a:p>
          <a:p>
            <a:pPr>
              <a:lnSpc>
                <a:spcPct val="107000"/>
              </a:lnSpc>
              <a:spcAft>
                <a:spcPts val="800"/>
              </a:spcAft>
            </a:pP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Investigador de estudio: </a:t>
            </a: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busca información a través de archivos físicos o virtuales sobre el tema y la presenta en el equipo investigador.</a:t>
            </a:r>
          </a:p>
          <a:p>
            <a:pPr>
              <a:lnSpc>
                <a:spcPct val="107000"/>
              </a:lnSpc>
              <a:spcAft>
                <a:spcPts val="800"/>
              </a:spcAft>
            </a:pPr>
            <a:r>
              <a:rPr lang="es-ES" sz="2000" dirty="0">
                <a:solidFill>
                  <a:srgbClr val="FF0000"/>
                </a:solidFill>
                <a:latin typeface="AR DARLING" panose="02000000000000000000" pitchFamily="2" charset="0"/>
                <a:ea typeface="Calibri" panose="020F0502020204030204" pitchFamily="34" charset="0"/>
                <a:cs typeface="Times New Roman" panose="02020603050405020304" pitchFamily="18" charset="0"/>
              </a:rPr>
              <a:t>Investigador de calle: </a:t>
            </a:r>
            <a:r>
              <a:rPr lang="es-ES" sz="2000" dirty="0">
                <a:solidFill>
                  <a:schemeClr val="bg1"/>
                </a:solidFill>
                <a:latin typeface="AR DARLING" panose="02000000000000000000" pitchFamily="2" charset="0"/>
                <a:ea typeface="Calibri" panose="020F0502020204030204" pitchFamily="34" charset="0"/>
                <a:cs typeface="Times New Roman" panose="02020603050405020304" pitchFamily="18" charset="0"/>
              </a:rPr>
              <a:t>prepara y recoge la opinión de la calle respecto a este tema.</a:t>
            </a:r>
          </a:p>
        </p:txBody>
      </p:sp>
    </p:spTree>
    <p:extLst>
      <p:ext uri="{BB962C8B-B14F-4D97-AF65-F5344CB8AC3E}">
        <p14:creationId xmlns:p14="http://schemas.microsoft.com/office/powerpoint/2010/main" val="39974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8445" cy="6858000"/>
          </a:xfrm>
          <a:prstGeom prst="rect">
            <a:avLst/>
          </a:prstGeom>
        </p:spPr>
      </p:pic>
      <p:sp>
        <p:nvSpPr>
          <p:cNvPr id="2" name="Título 1"/>
          <p:cNvSpPr>
            <a:spLocks noGrp="1"/>
          </p:cNvSpPr>
          <p:nvPr>
            <p:ph type="title"/>
          </p:nvPr>
        </p:nvSpPr>
        <p:spPr>
          <a:xfrm>
            <a:off x="4356847" y="739589"/>
            <a:ext cx="7140388" cy="3550024"/>
          </a:xfrm>
          <a:ln>
            <a:noFill/>
          </a:ln>
          <a:effectLst>
            <a:glow rad="127000">
              <a:schemeClr val="tx1">
                <a:alpha val="61000"/>
              </a:schemeClr>
            </a:glow>
            <a:outerShdw blurRad="225425" dist="50800" dir="5220000" algn="ctr">
              <a:srgbClr val="000000">
                <a:alpha val="33000"/>
              </a:srgbClr>
            </a:outerShdw>
            <a:softEdge rad="2413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r>
              <a:rPr lang="es-ES" sz="1800" dirty="0">
                <a:solidFill>
                  <a:srgbClr val="FF0000"/>
                </a:solidFill>
                <a:latin typeface="AR DARLING" panose="02000000000000000000" pitchFamily="2" charset="0"/>
              </a:rPr>
              <a:t>Segundo paso: </a:t>
            </a:r>
            <a:r>
              <a:rPr lang="es-ES" sz="1800" dirty="0" smtClean="0">
                <a:solidFill>
                  <a:srgbClr val="FF0000"/>
                </a:solidFill>
                <a:latin typeface="AR DARLING" panose="02000000000000000000" pitchFamily="2" charset="0"/>
              </a:rPr>
              <a:t>Planificación</a:t>
            </a:r>
            <a:r>
              <a:rPr lang="es-ES" sz="1800" dirty="0" smtClean="0">
                <a:solidFill>
                  <a:schemeClr val="bg1"/>
                </a:solidFill>
                <a:latin typeface="AR DARLING" panose="02000000000000000000" pitchFamily="2" charset="0"/>
              </a:rPr>
              <a:t/>
            </a:r>
            <a:br>
              <a:rPr lang="es-ES" sz="1800" dirty="0" smtClean="0">
                <a:solidFill>
                  <a:schemeClr val="bg1"/>
                </a:solidFill>
                <a:latin typeface="AR DARLING" panose="02000000000000000000" pitchFamily="2" charset="0"/>
              </a:rPr>
            </a:br>
            <a:r>
              <a:rPr lang="es-ES" sz="1800" dirty="0">
                <a:solidFill>
                  <a:schemeClr val="bg1"/>
                </a:solidFill>
                <a:latin typeface="AR DARLING" panose="02000000000000000000" pitchFamily="2" charset="0"/>
              </a:rPr>
              <a:t/>
            </a:r>
            <a:br>
              <a:rPr lang="es-ES" sz="1800" dirty="0">
                <a:solidFill>
                  <a:schemeClr val="bg1"/>
                </a:solidFill>
                <a:latin typeface="AR DARLING" panose="02000000000000000000" pitchFamily="2" charset="0"/>
              </a:rPr>
            </a:br>
            <a:r>
              <a:rPr lang="es-ES" sz="1800" dirty="0">
                <a:solidFill>
                  <a:schemeClr val="bg1"/>
                </a:solidFill>
                <a:latin typeface="AR DARLING" panose="02000000000000000000" pitchFamily="2" charset="0"/>
              </a:rPr>
              <a:t>Cada uno de los quipos va a buscar la información referida al muro de Berlín planteándonos la investigación desde el punto de vista periodístico: ¿Qué? ¿Cuándo? ¿Cómo? ¿Por qué</a:t>
            </a:r>
            <a:r>
              <a:rPr lang="es-ES" sz="1800" dirty="0" smtClean="0">
                <a:solidFill>
                  <a:schemeClr val="bg1"/>
                </a:solidFill>
                <a:latin typeface="AR DARLING" panose="02000000000000000000" pitchFamily="2" charset="0"/>
              </a:rPr>
              <a:t>?</a:t>
            </a:r>
            <a:br>
              <a:rPr lang="es-ES" sz="1800" dirty="0" smtClean="0">
                <a:solidFill>
                  <a:schemeClr val="bg1"/>
                </a:solidFill>
                <a:latin typeface="AR DARLING" panose="02000000000000000000" pitchFamily="2" charset="0"/>
              </a:rPr>
            </a:br>
            <a:r>
              <a:rPr lang="es-ES" sz="1800" dirty="0">
                <a:solidFill>
                  <a:schemeClr val="bg1"/>
                </a:solidFill>
                <a:latin typeface="AR DARLING" panose="02000000000000000000" pitchFamily="2" charset="0"/>
              </a:rPr>
              <a:t/>
            </a:r>
            <a:br>
              <a:rPr lang="es-ES" sz="1800" dirty="0">
                <a:solidFill>
                  <a:schemeClr val="bg1"/>
                </a:solidFill>
                <a:latin typeface="AR DARLING" panose="02000000000000000000" pitchFamily="2" charset="0"/>
              </a:rPr>
            </a:br>
            <a:r>
              <a:rPr lang="es-ES" sz="1800" dirty="0">
                <a:solidFill>
                  <a:schemeClr val="bg1"/>
                </a:solidFill>
                <a:latin typeface="AR DARLING" panose="02000000000000000000" pitchFamily="2" charset="0"/>
              </a:rPr>
              <a:t>Para todo ello en cada uno de los grupos quedarán claras las funciones, los tiempos y las reuniones de trabajo. </a:t>
            </a:r>
            <a:r>
              <a:rPr lang="es-ES" sz="1800" dirty="0" smtClean="0">
                <a:solidFill>
                  <a:schemeClr val="bg1"/>
                </a:solidFill>
                <a:latin typeface="AR DARLING" panose="02000000000000000000" pitchFamily="2" charset="0"/>
              </a:rPr>
              <a:t/>
            </a:r>
            <a:br>
              <a:rPr lang="es-ES" sz="1800" dirty="0" smtClean="0">
                <a:solidFill>
                  <a:schemeClr val="bg1"/>
                </a:solidFill>
                <a:latin typeface="AR DARLING" panose="02000000000000000000" pitchFamily="2" charset="0"/>
              </a:rPr>
            </a:br>
            <a:r>
              <a:rPr lang="es-ES" sz="1800" dirty="0">
                <a:solidFill>
                  <a:schemeClr val="bg1"/>
                </a:solidFill>
                <a:latin typeface="AR DARLING" panose="02000000000000000000" pitchFamily="2" charset="0"/>
              </a:rPr>
              <a:t/>
            </a:r>
            <a:br>
              <a:rPr lang="es-ES" sz="1800" dirty="0">
                <a:solidFill>
                  <a:schemeClr val="bg1"/>
                </a:solidFill>
                <a:latin typeface="AR DARLING" panose="02000000000000000000" pitchFamily="2" charset="0"/>
              </a:rPr>
            </a:br>
            <a:r>
              <a:rPr lang="es-ES" sz="1800" dirty="0" smtClean="0">
                <a:solidFill>
                  <a:schemeClr val="bg1"/>
                </a:solidFill>
                <a:latin typeface="AR DARLING" panose="02000000000000000000" pitchFamily="2" charset="0"/>
              </a:rPr>
              <a:t>En </a:t>
            </a:r>
            <a:r>
              <a:rPr lang="es-ES" sz="1800" dirty="0">
                <a:solidFill>
                  <a:schemeClr val="bg1"/>
                </a:solidFill>
                <a:latin typeface="AR DARLING" panose="02000000000000000000" pitchFamily="2" charset="0"/>
              </a:rPr>
              <a:t>cada equipo se elaborará un cronograma y cómo se coordinan las tareas de cada uno de los cuatro componentes</a:t>
            </a:r>
            <a:r>
              <a:rPr lang="es-ES" sz="1800" dirty="0" smtClean="0">
                <a:solidFill>
                  <a:schemeClr val="bg1"/>
                </a:solidFill>
                <a:latin typeface="AR DARLING" panose="02000000000000000000" pitchFamily="2" charset="0"/>
              </a:rPr>
              <a:t>.</a:t>
            </a:r>
            <a:br>
              <a:rPr lang="es-ES" sz="1800" dirty="0" smtClean="0">
                <a:solidFill>
                  <a:schemeClr val="bg1"/>
                </a:solidFill>
                <a:latin typeface="AR DARLING" panose="02000000000000000000" pitchFamily="2" charset="0"/>
              </a:rPr>
            </a:br>
            <a:r>
              <a:rPr lang="es-ES" sz="1800" dirty="0">
                <a:solidFill>
                  <a:srgbClr val="FF0000"/>
                </a:solidFill>
                <a:latin typeface="AR DARLING" panose="02000000000000000000" pitchFamily="2" charset="0"/>
              </a:rPr>
              <a:t/>
            </a:r>
            <a:br>
              <a:rPr lang="es-ES" sz="1800" dirty="0">
                <a:solidFill>
                  <a:srgbClr val="FF0000"/>
                </a:solidFill>
                <a:latin typeface="AR DARLING" panose="02000000000000000000" pitchFamily="2" charset="0"/>
              </a:rPr>
            </a:br>
            <a:r>
              <a:rPr lang="es-ES" sz="1800" dirty="0">
                <a:solidFill>
                  <a:srgbClr val="FF0000"/>
                </a:solidFill>
                <a:latin typeface="AR DARLING" panose="02000000000000000000" pitchFamily="2" charset="0"/>
              </a:rPr>
              <a:t>Elaboramos un </a:t>
            </a:r>
            <a:r>
              <a:rPr lang="es-ES" sz="1800" dirty="0" err="1">
                <a:solidFill>
                  <a:srgbClr val="FF0000"/>
                </a:solidFill>
                <a:latin typeface="AR DARLING" panose="02000000000000000000" pitchFamily="2" charset="0"/>
              </a:rPr>
              <a:t>guión</a:t>
            </a:r>
            <a:r>
              <a:rPr lang="es-ES" sz="1800" dirty="0">
                <a:solidFill>
                  <a:srgbClr val="FF0000"/>
                </a:solidFill>
                <a:latin typeface="AR DARLING" panose="02000000000000000000" pitchFamily="2" charset="0"/>
              </a:rPr>
              <a:t> </a:t>
            </a:r>
            <a:r>
              <a:rPr lang="es-ES" sz="1800" dirty="0">
                <a:solidFill>
                  <a:schemeClr val="bg1"/>
                </a:solidFill>
                <a:latin typeface="AR DARLING" panose="02000000000000000000" pitchFamily="2" charset="0"/>
              </a:rPr>
              <a:t>que oriente nuestra investigación a la luz de los pasos que se nos indican.</a:t>
            </a:r>
            <a:r>
              <a:rPr lang="es-ES" dirty="0"/>
              <a:t/>
            </a:r>
            <a:br>
              <a:rPr lang="es-ES" dirty="0"/>
            </a:br>
            <a:endParaRPr lang="es-ES" dirty="0"/>
          </a:p>
        </p:txBody>
      </p:sp>
      <p:pic>
        <p:nvPicPr>
          <p:cNvPr id="4" name="Picture 4" descr="Resultado de imagen de mancha de sangre sin fondo">
            <a:hlinkClick r:id="rId3" action="ppaction://hlinksldjump"/>
          </p:cNvPr>
          <p:cNvPicPr>
            <a:picLocks noGrp="1" noChangeAspect="1" noChangeArrowheads="1"/>
          </p:cNvPicPr>
          <p:nvPr>
            <p:ph idx="1"/>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57543" y="2895600"/>
            <a:ext cx="2054352"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Botón de acción: Hacia delante o Siguiente 6">
            <a:hlinkClick r:id="rId6" highlightClick="1"/>
          </p:cNvPr>
          <p:cNvSpPr/>
          <p:nvPr/>
        </p:nvSpPr>
        <p:spPr>
          <a:xfrm>
            <a:off x="551329" y="1143000"/>
            <a:ext cx="1936377" cy="874059"/>
          </a:xfrm>
          <a:prstGeom prst="actionButtonForwardNex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2941977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8445" cy="6858000"/>
          </a:xfrm>
          <a:prstGeom prst="rect">
            <a:avLst/>
          </a:prstGeom>
        </p:spPr>
      </p:pic>
      <p:sp>
        <p:nvSpPr>
          <p:cNvPr id="2" name="Título 1"/>
          <p:cNvSpPr>
            <a:spLocks noGrp="1"/>
          </p:cNvSpPr>
          <p:nvPr>
            <p:ph type="title"/>
          </p:nvPr>
        </p:nvSpPr>
        <p:spPr>
          <a:xfrm>
            <a:off x="1024127" y="3482788"/>
            <a:ext cx="9424237" cy="2433918"/>
          </a:xfrm>
          <a:scene3d>
            <a:camera prst="perspectiveAbove"/>
            <a:lightRig rig="threePt" dir="t"/>
          </a:scene3d>
        </p:spPr>
        <p:txBody>
          <a:bodyPr>
            <a:normAutofit fontScale="90000"/>
          </a:bodyPr>
          <a:lstStyle/>
          <a:p>
            <a:r>
              <a:rPr lang="es-ES" sz="2200" dirty="0">
                <a:solidFill>
                  <a:srgbClr val="FF0000"/>
                </a:solidFill>
                <a:latin typeface="AR DARLING" panose="02000000000000000000" pitchFamily="2" charset="0"/>
              </a:rPr>
              <a:t>Tercer paso: Los muros de </a:t>
            </a:r>
            <a:r>
              <a:rPr lang="es-ES" sz="2200" dirty="0" smtClean="0">
                <a:solidFill>
                  <a:srgbClr val="FF0000"/>
                </a:solidFill>
                <a:latin typeface="AR DARLING" panose="02000000000000000000" pitchFamily="2" charset="0"/>
              </a:rPr>
              <a:t>hoy</a:t>
            </a:r>
            <a:br>
              <a:rPr lang="es-ES" sz="2200" dirty="0" smtClean="0">
                <a:solidFill>
                  <a:srgbClr val="FF0000"/>
                </a:solidFill>
                <a:latin typeface="AR DARLING" panose="02000000000000000000" pitchFamily="2" charset="0"/>
              </a:rPr>
            </a:br>
            <a:r>
              <a:rPr lang="es-ES" sz="2200" dirty="0">
                <a:solidFill>
                  <a:schemeClr val="bg1"/>
                </a:solidFill>
                <a:latin typeface="AR DARLING" panose="02000000000000000000" pitchFamily="2" charset="0"/>
              </a:rPr>
              <a:t/>
            </a:r>
            <a:br>
              <a:rPr lang="es-ES" sz="2200" dirty="0">
                <a:solidFill>
                  <a:schemeClr val="bg1"/>
                </a:solidFill>
                <a:latin typeface="AR DARLING" panose="02000000000000000000" pitchFamily="2" charset="0"/>
              </a:rPr>
            </a:br>
            <a:r>
              <a:rPr lang="es-ES" sz="2200" dirty="0">
                <a:solidFill>
                  <a:schemeClr val="bg1"/>
                </a:solidFill>
                <a:latin typeface="AR DARLING" panose="02000000000000000000" pitchFamily="2" charset="0"/>
              </a:rPr>
              <a:t>En la investigación inicial has podido descubrir el muro de Berlín como algo del pasado. En el mundo de hoy se están levantando nuevos muros. </a:t>
            </a:r>
            <a:r>
              <a:rPr lang="es-ES" sz="2200" dirty="0" smtClean="0">
                <a:solidFill>
                  <a:schemeClr val="bg1"/>
                </a:solidFill>
                <a:latin typeface="AR DARLING" panose="02000000000000000000" pitchFamily="2" charset="0"/>
              </a:rPr>
              <a:t/>
            </a:r>
            <a:br>
              <a:rPr lang="es-ES" sz="2200" dirty="0" smtClean="0">
                <a:solidFill>
                  <a:schemeClr val="bg1"/>
                </a:solidFill>
                <a:latin typeface="AR DARLING" panose="02000000000000000000" pitchFamily="2" charset="0"/>
              </a:rPr>
            </a:br>
            <a:r>
              <a:rPr lang="es-ES" sz="2200" dirty="0">
                <a:solidFill>
                  <a:schemeClr val="bg1"/>
                </a:solidFill>
                <a:latin typeface="AR DARLING" panose="02000000000000000000" pitchFamily="2" charset="0"/>
              </a:rPr>
              <a:t/>
            </a:r>
            <a:br>
              <a:rPr lang="es-ES" sz="2200" dirty="0">
                <a:solidFill>
                  <a:schemeClr val="bg1"/>
                </a:solidFill>
                <a:latin typeface="AR DARLING" panose="02000000000000000000" pitchFamily="2" charset="0"/>
              </a:rPr>
            </a:br>
            <a:r>
              <a:rPr lang="es-ES" sz="2200" dirty="0" smtClean="0">
                <a:solidFill>
                  <a:schemeClr val="bg1"/>
                </a:solidFill>
                <a:latin typeface="AR DARLING" panose="02000000000000000000" pitchFamily="2" charset="0"/>
              </a:rPr>
              <a:t>Como </a:t>
            </a:r>
            <a:r>
              <a:rPr lang="es-ES" sz="2200" dirty="0">
                <a:solidFill>
                  <a:schemeClr val="bg1"/>
                </a:solidFill>
                <a:latin typeface="AR DARLING" panose="02000000000000000000" pitchFamily="2" charset="0"/>
              </a:rPr>
              <a:t>ya habéis comenzado a trabajar en equipo vamos ahora a investigar sobre los nuevos muros. </a:t>
            </a:r>
            <a:r>
              <a:rPr lang="es-ES" sz="2200" dirty="0">
                <a:solidFill>
                  <a:srgbClr val="FF0000"/>
                </a:solidFill>
                <a:latin typeface="AR DARLING" panose="02000000000000000000" pitchFamily="2" charset="0"/>
              </a:rPr>
              <a:t>Para ello vais a tomar el pulso de la calle con cuatro entrevistas </a:t>
            </a:r>
            <a:r>
              <a:rPr lang="es-ES" sz="2200" dirty="0">
                <a:solidFill>
                  <a:schemeClr val="bg1"/>
                </a:solidFill>
                <a:latin typeface="AR DARLING" panose="02000000000000000000" pitchFamily="2" charset="0"/>
              </a:rPr>
              <a:t>de no más de tres preguntas que os permitan descubrir si en la opinión pública existe la idea de que los muros han desaparecido.</a:t>
            </a:r>
            <a:r>
              <a:rPr lang="es-ES" dirty="0"/>
              <a:t/>
            </a:r>
            <a:br>
              <a:rPr lang="es-ES" dirty="0"/>
            </a:br>
            <a:endParaRPr lang="es-ES" dirty="0"/>
          </a:p>
        </p:txBody>
      </p:sp>
      <p:pic>
        <p:nvPicPr>
          <p:cNvPr id="4" name="Picture 4" descr="Resultado de imagen de mancha de sangre sin fondo">
            <a:hlinkClick r:id="rId3" action="ppaction://hlinksldjump"/>
          </p:cNvPr>
          <p:cNvPicPr>
            <a:picLocks noGrp="1" noChangeAspect="1" noChangeArrowheads="1"/>
          </p:cNvPicPr>
          <p:nvPr>
            <p:ph idx="1"/>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1893" y="3028856"/>
            <a:ext cx="20543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43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8445" cy="6858000"/>
          </a:xfrm>
          <a:prstGeom prst="rect">
            <a:avLst/>
          </a:prstGeom>
        </p:spPr>
      </p:pic>
      <p:sp>
        <p:nvSpPr>
          <p:cNvPr id="2" name="Título 1"/>
          <p:cNvSpPr>
            <a:spLocks noGrp="1"/>
          </p:cNvSpPr>
          <p:nvPr>
            <p:ph type="title"/>
          </p:nvPr>
        </p:nvSpPr>
        <p:spPr>
          <a:xfrm>
            <a:off x="995081" y="1035424"/>
            <a:ext cx="10542495" cy="5271247"/>
          </a:xfrm>
          <a:scene3d>
            <a:camera prst="perspectiveRelaxed"/>
            <a:lightRig rig="threePt" dir="t"/>
          </a:scene3d>
          <a:sp3d prstMaterial="translucentPowder"/>
        </p:spPr>
        <p:txBody>
          <a:bodyPr>
            <a:noAutofit/>
          </a:bodyPr>
          <a:lstStyle/>
          <a:p>
            <a:r>
              <a:rPr lang="es-ES" sz="2800" dirty="0">
                <a:solidFill>
                  <a:schemeClr val="bg1"/>
                </a:solidFill>
              </a:rPr>
              <a:t> </a:t>
            </a:r>
            <a:br>
              <a:rPr lang="es-ES" sz="2800" dirty="0">
                <a:solidFill>
                  <a:schemeClr val="bg1"/>
                </a:solidFill>
              </a:rPr>
            </a:br>
            <a:r>
              <a:rPr lang="es-ES" sz="2800" dirty="0">
                <a:solidFill>
                  <a:srgbClr val="FF0000"/>
                </a:solidFill>
                <a:latin typeface="AR DARLING" panose="02000000000000000000" pitchFamily="2" charset="0"/>
              </a:rPr>
              <a:t>Cuarto paso: Muros o </a:t>
            </a:r>
            <a:r>
              <a:rPr lang="es-ES" sz="2800" dirty="0" smtClean="0">
                <a:solidFill>
                  <a:srgbClr val="FF0000"/>
                </a:solidFill>
                <a:latin typeface="AR DARLING" panose="02000000000000000000" pitchFamily="2" charset="0"/>
              </a:rPr>
              <a:t>puentes</a:t>
            </a:r>
            <a:r>
              <a:rPr lang="es-ES" sz="2800" dirty="0" smtClean="0">
                <a:solidFill>
                  <a:schemeClr val="bg1"/>
                </a:solidFill>
                <a:latin typeface="AR DARLING" panose="02000000000000000000" pitchFamily="2" charset="0"/>
              </a:rPr>
              <a:t/>
            </a:r>
            <a:br>
              <a:rPr lang="es-ES" sz="2800" dirty="0" smtClean="0">
                <a:solidFill>
                  <a:schemeClr val="bg1"/>
                </a:solidFill>
                <a:latin typeface="AR DARLING" panose="02000000000000000000" pitchFamily="2" charset="0"/>
              </a:rPr>
            </a:br>
            <a:r>
              <a:rPr lang="es-ES" sz="2800" dirty="0">
                <a:solidFill>
                  <a:schemeClr val="bg1"/>
                </a:solidFill>
                <a:latin typeface="AR DARLING" panose="02000000000000000000" pitchFamily="2" charset="0"/>
              </a:rPr>
              <a:t/>
            </a:r>
            <a:br>
              <a:rPr lang="es-ES" sz="2800" dirty="0">
                <a:solidFill>
                  <a:schemeClr val="bg1"/>
                </a:solidFill>
                <a:latin typeface="AR DARLING" panose="02000000000000000000" pitchFamily="2" charset="0"/>
              </a:rPr>
            </a:br>
            <a:r>
              <a:rPr lang="es-ES" sz="2800" dirty="0">
                <a:solidFill>
                  <a:schemeClr val="bg1"/>
                </a:solidFill>
                <a:latin typeface="AR DARLING" panose="02000000000000000000" pitchFamily="2" charset="0"/>
              </a:rPr>
              <a:t>Los muros y los puentes les construyen personas. La libertad es conquista social pero principalmente es un objetivo personal. </a:t>
            </a:r>
            <a:r>
              <a:rPr lang="es-ES" sz="2800" dirty="0" smtClean="0">
                <a:solidFill>
                  <a:schemeClr val="bg1"/>
                </a:solidFill>
                <a:latin typeface="AR DARLING" panose="02000000000000000000" pitchFamily="2" charset="0"/>
              </a:rPr>
              <a:t/>
            </a:r>
            <a:br>
              <a:rPr lang="es-ES" sz="2800" dirty="0" smtClean="0">
                <a:solidFill>
                  <a:schemeClr val="bg1"/>
                </a:solidFill>
                <a:latin typeface="AR DARLING" panose="02000000000000000000" pitchFamily="2" charset="0"/>
              </a:rPr>
            </a:br>
            <a:r>
              <a:rPr lang="es-ES" sz="2800" dirty="0">
                <a:solidFill>
                  <a:schemeClr val="bg1"/>
                </a:solidFill>
                <a:latin typeface="AR DARLING" panose="02000000000000000000" pitchFamily="2" charset="0"/>
              </a:rPr>
              <a:t/>
            </a:r>
            <a:br>
              <a:rPr lang="es-ES" sz="2800" dirty="0">
                <a:solidFill>
                  <a:schemeClr val="bg1"/>
                </a:solidFill>
                <a:latin typeface="AR DARLING" panose="02000000000000000000" pitchFamily="2" charset="0"/>
              </a:rPr>
            </a:br>
            <a:r>
              <a:rPr lang="es-ES" sz="2800" dirty="0" smtClean="0">
                <a:solidFill>
                  <a:schemeClr val="bg1"/>
                </a:solidFill>
                <a:latin typeface="AR DARLING" panose="02000000000000000000" pitchFamily="2" charset="0"/>
              </a:rPr>
              <a:t>Vamos </a:t>
            </a:r>
            <a:r>
              <a:rPr lang="es-ES" sz="2800" dirty="0">
                <a:solidFill>
                  <a:schemeClr val="bg1"/>
                </a:solidFill>
                <a:latin typeface="AR DARLING" panose="02000000000000000000" pitchFamily="2" charset="0"/>
              </a:rPr>
              <a:t>a buscar una persona que en la actualidad sea un ejemplo coherente de libertar y vamos a conocerla más en profundidad buscando una entrevista a ella en las redes sociales</a:t>
            </a:r>
            <a:r>
              <a:rPr lang="es-ES" sz="2800" dirty="0" smtClean="0">
                <a:solidFill>
                  <a:schemeClr val="bg1"/>
                </a:solidFill>
                <a:latin typeface="AR DARLING" panose="02000000000000000000" pitchFamily="2" charset="0"/>
              </a:rPr>
              <a:t>.</a:t>
            </a:r>
            <a:br>
              <a:rPr lang="es-ES" sz="2800" dirty="0" smtClean="0">
                <a:solidFill>
                  <a:schemeClr val="bg1"/>
                </a:solidFill>
                <a:latin typeface="AR DARLING" panose="02000000000000000000" pitchFamily="2" charset="0"/>
              </a:rPr>
            </a:br>
            <a:r>
              <a:rPr lang="es-ES" sz="2800" dirty="0" smtClean="0">
                <a:solidFill>
                  <a:srgbClr val="FF0000"/>
                </a:solidFill>
                <a:latin typeface="AR DARLING" panose="02000000000000000000" pitchFamily="2" charset="0"/>
              </a:rPr>
              <a:t/>
            </a:r>
            <a:br>
              <a:rPr lang="es-ES" sz="2800" dirty="0" smtClean="0">
                <a:solidFill>
                  <a:srgbClr val="FF0000"/>
                </a:solidFill>
                <a:latin typeface="AR DARLING" panose="02000000000000000000" pitchFamily="2" charset="0"/>
              </a:rPr>
            </a:br>
            <a:r>
              <a:rPr lang="es-ES" sz="2800" dirty="0">
                <a:solidFill>
                  <a:srgbClr val="FF0000"/>
                </a:solidFill>
                <a:latin typeface="AR DARLING" panose="02000000000000000000" pitchFamily="2" charset="0"/>
              </a:rPr>
              <a:t>Quinto paso: </a:t>
            </a:r>
            <a:r>
              <a:rPr lang="es-ES" sz="2800" dirty="0" smtClean="0">
                <a:solidFill>
                  <a:srgbClr val="FF0000"/>
                </a:solidFill>
                <a:latin typeface="AR DARLING" panose="02000000000000000000" pitchFamily="2" charset="0"/>
              </a:rPr>
              <a:t>Estreno</a:t>
            </a:r>
            <a:r>
              <a:rPr lang="es-ES" sz="2800" dirty="0" smtClean="0">
                <a:latin typeface="AR DARLING" panose="02000000000000000000" pitchFamily="2" charset="0"/>
              </a:rPr>
              <a:t/>
            </a:r>
            <a:br>
              <a:rPr lang="es-ES" sz="2800" dirty="0" smtClean="0">
                <a:latin typeface="AR DARLING" panose="02000000000000000000" pitchFamily="2" charset="0"/>
              </a:rPr>
            </a:br>
            <a:r>
              <a:rPr lang="es-ES" sz="2800" dirty="0">
                <a:latin typeface="AR DARLING" panose="02000000000000000000" pitchFamily="2" charset="0"/>
              </a:rPr>
              <a:t/>
            </a:r>
            <a:br>
              <a:rPr lang="es-ES" sz="2800" dirty="0">
                <a:latin typeface="AR DARLING" panose="02000000000000000000" pitchFamily="2" charset="0"/>
              </a:rPr>
            </a:br>
            <a:r>
              <a:rPr lang="es-ES" sz="2800" dirty="0">
                <a:solidFill>
                  <a:schemeClr val="bg1"/>
                </a:solidFill>
                <a:latin typeface="AR DARLING" panose="02000000000000000000" pitchFamily="2" charset="0"/>
              </a:rPr>
              <a:t>Ha llegado el momento de seleccionar el material y montar toda la información que tenemos. Nos fijamos en el </a:t>
            </a:r>
            <a:r>
              <a:rPr lang="es-ES" sz="2800" dirty="0" err="1">
                <a:solidFill>
                  <a:schemeClr val="bg1"/>
                </a:solidFill>
                <a:latin typeface="AR DARLING" panose="02000000000000000000" pitchFamily="2" charset="0"/>
              </a:rPr>
              <a:t>guión</a:t>
            </a:r>
            <a:r>
              <a:rPr lang="es-ES" sz="2800" dirty="0">
                <a:solidFill>
                  <a:schemeClr val="bg1"/>
                </a:solidFill>
                <a:latin typeface="AR DARLING" panose="02000000000000000000" pitchFamily="2" charset="0"/>
              </a:rPr>
              <a:t> inicial y elaboramos un pequeño montaje para divulgar nuestra investigación.</a:t>
            </a:r>
            <a:r>
              <a:rPr lang="es-ES" sz="2800" dirty="0">
                <a:latin typeface="AR DARLING" panose="02000000000000000000" pitchFamily="2" charset="0"/>
              </a:rPr>
              <a:t/>
            </a:r>
            <a:br>
              <a:rPr lang="es-ES" sz="2800" dirty="0">
                <a:latin typeface="AR DARLING" panose="02000000000000000000" pitchFamily="2" charset="0"/>
              </a:rPr>
            </a:br>
            <a:r>
              <a:rPr lang="es-ES" sz="2800" dirty="0">
                <a:solidFill>
                  <a:schemeClr val="bg1"/>
                </a:solidFill>
                <a:latin typeface="AR DARLING" panose="02000000000000000000" pitchFamily="2" charset="0"/>
              </a:rPr>
              <a:t/>
            </a:r>
            <a:br>
              <a:rPr lang="es-ES" sz="2800" dirty="0">
                <a:solidFill>
                  <a:schemeClr val="bg1"/>
                </a:solidFill>
                <a:latin typeface="AR DARLING" panose="02000000000000000000" pitchFamily="2" charset="0"/>
              </a:rPr>
            </a:br>
            <a:endParaRPr lang="es-ES" sz="2800" dirty="0">
              <a:solidFill>
                <a:schemeClr val="bg1"/>
              </a:solidFill>
              <a:latin typeface="AR DARLING" panose="02000000000000000000" pitchFamily="2" charset="0"/>
            </a:endParaRPr>
          </a:p>
        </p:txBody>
      </p:sp>
      <p:pic>
        <p:nvPicPr>
          <p:cNvPr id="4" name="Picture 4" descr="Resultado de imagen de mancha de sangre sin fondo"/>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39128" y="2895600"/>
            <a:ext cx="20543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59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83512"/>
          </a:xfrm>
          <a:prstGeom prst="rect">
            <a:avLst/>
          </a:prstGeom>
        </p:spPr>
      </p:pic>
      <p:sp>
        <p:nvSpPr>
          <p:cNvPr id="2" name="Título 1"/>
          <p:cNvSpPr>
            <a:spLocks noGrp="1"/>
          </p:cNvSpPr>
          <p:nvPr>
            <p:ph type="title"/>
          </p:nvPr>
        </p:nvSpPr>
        <p:spPr>
          <a:xfrm>
            <a:off x="268941" y="3603812"/>
            <a:ext cx="10475259" cy="1035423"/>
          </a:xfrm>
        </p:spPr>
        <p:txBody>
          <a:bodyPr>
            <a:normAutofit fontScale="90000"/>
          </a:bodyPr>
          <a:lstStyle/>
          <a:p>
            <a:r>
              <a:rPr lang="es-ES" sz="3200" dirty="0" smtClean="0">
                <a:solidFill>
                  <a:srgbClr val="FF0000"/>
                </a:solidFill>
                <a:latin typeface="AR DARLING" panose="02000000000000000000" pitchFamily="2" charset="0"/>
              </a:rPr>
              <a:t>Conclusión</a:t>
            </a:r>
            <a:br>
              <a:rPr lang="es-ES" sz="3200" dirty="0" smtClean="0">
                <a:solidFill>
                  <a:srgbClr val="FF0000"/>
                </a:solidFill>
                <a:latin typeface="AR DARLING" panose="02000000000000000000" pitchFamily="2" charset="0"/>
              </a:rPr>
            </a:br>
            <a:r>
              <a:rPr lang="es-ES" sz="3200" dirty="0">
                <a:solidFill>
                  <a:srgbClr val="FF0000"/>
                </a:solidFill>
                <a:latin typeface="AR DARLING" panose="02000000000000000000" pitchFamily="2" charset="0"/>
              </a:rPr>
              <a:t/>
            </a:r>
            <a:br>
              <a:rPr lang="es-ES" sz="3200" dirty="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
            </a:r>
            <a:br>
              <a:rPr lang="es-ES" sz="3200" dirty="0" smtClean="0">
                <a:solidFill>
                  <a:srgbClr val="FF0000"/>
                </a:solidFill>
                <a:latin typeface="AR DARLING" panose="02000000000000000000" pitchFamily="2" charset="0"/>
              </a:rPr>
            </a:br>
            <a:r>
              <a:rPr lang="es-ES" sz="3200" dirty="0">
                <a:solidFill>
                  <a:srgbClr val="FF0000"/>
                </a:solidFill>
                <a:latin typeface="AR DARLING" panose="02000000000000000000" pitchFamily="2" charset="0"/>
              </a:rPr>
              <a:t/>
            </a:r>
            <a:br>
              <a:rPr lang="es-ES" sz="3200" dirty="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Has podido descubrir cómo hay realidades delante de nosotros que desconocemos.</a:t>
            </a:r>
            <a:br>
              <a:rPr lang="es-ES" sz="3200" dirty="0" smtClean="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
            </a:r>
            <a:br>
              <a:rPr lang="es-ES" sz="3200" dirty="0" smtClean="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La libertad se puede perder si nos descuidamos</a:t>
            </a:r>
            <a:br>
              <a:rPr lang="es-ES" sz="3200" dirty="0" smtClean="0">
                <a:solidFill>
                  <a:srgbClr val="FF0000"/>
                </a:solidFill>
                <a:latin typeface="AR DARLING" panose="02000000000000000000" pitchFamily="2" charset="0"/>
              </a:rPr>
            </a:br>
            <a:r>
              <a:rPr lang="es-ES" sz="3200" dirty="0">
                <a:solidFill>
                  <a:srgbClr val="FF0000"/>
                </a:solidFill>
                <a:latin typeface="AR DARLING" panose="02000000000000000000" pitchFamily="2" charset="0"/>
              </a:rPr>
              <a:t/>
            </a:r>
            <a:br>
              <a:rPr lang="es-ES" sz="3200" dirty="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Hay en la vida muchas personas que han hecho posible vivir en libertad</a:t>
            </a:r>
            <a:br>
              <a:rPr lang="es-ES" sz="3200" dirty="0" smtClean="0">
                <a:solidFill>
                  <a:srgbClr val="FF0000"/>
                </a:solidFill>
                <a:latin typeface="AR DARLING" panose="02000000000000000000" pitchFamily="2" charset="0"/>
              </a:rPr>
            </a:br>
            <a:r>
              <a:rPr lang="es-ES" sz="3200" dirty="0">
                <a:solidFill>
                  <a:srgbClr val="FF0000"/>
                </a:solidFill>
                <a:latin typeface="AR DARLING" panose="02000000000000000000" pitchFamily="2" charset="0"/>
              </a:rPr>
              <a:t/>
            </a:r>
            <a:br>
              <a:rPr lang="es-ES" sz="3200" dirty="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Somos personas que hemos de conquistar </a:t>
            </a:r>
            <a:r>
              <a:rPr lang="es-ES" sz="3200" dirty="0" err="1" smtClean="0">
                <a:solidFill>
                  <a:srgbClr val="FF0000"/>
                </a:solidFill>
                <a:latin typeface="AR DARLING" panose="02000000000000000000" pitchFamily="2" charset="0"/>
              </a:rPr>
              <a:t>dia</a:t>
            </a:r>
            <a:r>
              <a:rPr lang="es-ES" sz="3200" dirty="0" smtClean="0">
                <a:solidFill>
                  <a:srgbClr val="FF0000"/>
                </a:solidFill>
                <a:latin typeface="AR DARLING" panose="02000000000000000000" pitchFamily="2" charset="0"/>
              </a:rPr>
              <a:t> a día nuestra libertad.  </a:t>
            </a:r>
            <a:br>
              <a:rPr lang="es-ES" sz="3200" dirty="0" smtClean="0">
                <a:solidFill>
                  <a:srgbClr val="FF0000"/>
                </a:solidFill>
                <a:latin typeface="AR DARLING" panose="02000000000000000000" pitchFamily="2" charset="0"/>
              </a:rPr>
            </a:br>
            <a:r>
              <a:rPr lang="es-ES" sz="3200" dirty="0">
                <a:solidFill>
                  <a:srgbClr val="FF0000"/>
                </a:solidFill>
                <a:latin typeface="AR DARLING" panose="02000000000000000000" pitchFamily="2" charset="0"/>
              </a:rPr>
              <a:t/>
            </a:r>
            <a:br>
              <a:rPr lang="es-ES" sz="3200" dirty="0">
                <a:solidFill>
                  <a:srgbClr val="FF0000"/>
                </a:solidFill>
                <a:latin typeface="AR DARLING" panose="02000000000000000000" pitchFamily="2" charset="0"/>
              </a:rPr>
            </a:br>
            <a:r>
              <a:rPr lang="es-ES" sz="3200" dirty="0" smtClean="0">
                <a:solidFill>
                  <a:srgbClr val="FF0000"/>
                </a:solidFill>
                <a:latin typeface="AR DARLING" panose="02000000000000000000" pitchFamily="2" charset="0"/>
              </a:rPr>
              <a:t/>
            </a:r>
            <a:br>
              <a:rPr lang="es-ES" sz="3200" dirty="0" smtClean="0">
                <a:solidFill>
                  <a:srgbClr val="FF0000"/>
                </a:solidFill>
                <a:latin typeface="AR DARLING" panose="02000000000000000000" pitchFamily="2" charset="0"/>
              </a:rPr>
            </a:br>
            <a:endParaRPr lang="es-ES" sz="3200" dirty="0">
              <a:solidFill>
                <a:srgbClr val="FF0000"/>
              </a:solidFill>
              <a:latin typeface="AR DARLING" panose="02000000000000000000" pitchFamily="2" charset="0"/>
            </a:endParaRPr>
          </a:p>
        </p:txBody>
      </p:sp>
      <p:pic>
        <p:nvPicPr>
          <p:cNvPr id="4" name="Picture 4" descr="Resultado de imagen de mancha de sangre sin fondo"/>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85340" y="2895600"/>
            <a:ext cx="20543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2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62164222"/>
              </p:ext>
            </p:extLst>
          </p:nvPr>
        </p:nvGraphicFramePr>
        <p:xfrm>
          <a:off x="-2" y="-10548"/>
          <a:ext cx="12192002" cy="6901081"/>
        </p:xfrm>
        <a:graphic>
          <a:graphicData uri="http://schemas.openxmlformats.org/drawingml/2006/table">
            <a:tbl>
              <a:tblPr firstRow="1" firstCol="1" bandRow="1">
                <a:tableStyleId>{5C22544A-7EE6-4342-B048-85BDC9FD1C3A}</a:tableStyleId>
              </a:tblPr>
              <a:tblGrid>
                <a:gridCol w="2034281">
                  <a:extLst>
                    <a:ext uri="{9D8B030D-6E8A-4147-A177-3AD203B41FA5}">
                      <a16:colId xmlns:a16="http://schemas.microsoft.com/office/drawing/2014/main" val="553837730"/>
                    </a:ext>
                  </a:extLst>
                </a:gridCol>
                <a:gridCol w="2236889">
                  <a:extLst>
                    <a:ext uri="{9D8B030D-6E8A-4147-A177-3AD203B41FA5}">
                      <a16:colId xmlns:a16="http://schemas.microsoft.com/office/drawing/2014/main" val="3127730183"/>
                    </a:ext>
                  </a:extLst>
                </a:gridCol>
                <a:gridCol w="2236889">
                  <a:extLst>
                    <a:ext uri="{9D8B030D-6E8A-4147-A177-3AD203B41FA5}">
                      <a16:colId xmlns:a16="http://schemas.microsoft.com/office/drawing/2014/main" val="2107974238"/>
                    </a:ext>
                  </a:extLst>
                </a:gridCol>
                <a:gridCol w="2060293">
                  <a:extLst>
                    <a:ext uri="{9D8B030D-6E8A-4147-A177-3AD203B41FA5}">
                      <a16:colId xmlns:a16="http://schemas.microsoft.com/office/drawing/2014/main" val="1824830574"/>
                    </a:ext>
                  </a:extLst>
                </a:gridCol>
                <a:gridCol w="1880958">
                  <a:extLst>
                    <a:ext uri="{9D8B030D-6E8A-4147-A177-3AD203B41FA5}">
                      <a16:colId xmlns:a16="http://schemas.microsoft.com/office/drawing/2014/main" val="4154718158"/>
                    </a:ext>
                  </a:extLst>
                </a:gridCol>
                <a:gridCol w="1742692">
                  <a:extLst>
                    <a:ext uri="{9D8B030D-6E8A-4147-A177-3AD203B41FA5}">
                      <a16:colId xmlns:a16="http://schemas.microsoft.com/office/drawing/2014/main" val="1762710676"/>
                    </a:ext>
                  </a:extLst>
                </a:gridCol>
              </a:tblGrid>
              <a:tr h="315588">
                <a:tc rowSpan="4">
                  <a:txBody>
                    <a:bodyPr/>
                    <a:lstStyle/>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Contenido, ortografía y presentación</a:t>
                      </a:r>
                    </a:p>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 </a:t>
                      </a:r>
                    </a:p>
                    <a:p>
                      <a:pPr>
                        <a:lnSpc>
                          <a:spcPct val="107000"/>
                        </a:lnSpc>
                        <a:spcAft>
                          <a:spcPts val="0"/>
                        </a:spcAft>
                      </a:pPr>
                      <a:r>
                        <a:rPr lang="es-ES"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Indicadores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extLst>
                  <a:ext uri="{0D108BD9-81ED-4DB2-BD59-A6C34878D82A}">
                    <a16:rowId xmlns:a16="http://schemas.microsoft.com/office/drawing/2014/main" val="1656864629"/>
                  </a:ext>
                </a:extLst>
              </a:tr>
              <a:tr h="2543450">
                <a:tc vMerge="1">
                  <a:txBody>
                    <a:bodyPr/>
                    <a:lstStyle/>
                    <a:p>
                      <a:endParaRPr lang="es-ES"/>
                    </a:p>
                  </a:txBody>
                  <a:tcPr/>
                </a:tc>
                <a:tc>
                  <a:txBody>
                    <a:bodyPr/>
                    <a:lstStyle/>
                    <a:p>
                      <a:pPr>
                        <a:lnSpc>
                          <a:spcPct val="107000"/>
                        </a:lnSpc>
                        <a:spcAft>
                          <a:spcPts val="0"/>
                        </a:spcAft>
                      </a:pPr>
                      <a:r>
                        <a:rPr lang="es-ES" sz="2000">
                          <a:effectLst/>
                        </a:rPr>
                        <a:t>Ritmo en la presentación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Dependen totalmente de la pantalla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Se quedan atascados en la presentación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Realizan con agilidad verbal la presentación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Manifiestan el dominio sobre el texto dirigiendo la mirada hacia la clase</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extLst>
                  <a:ext uri="{0D108BD9-81ED-4DB2-BD59-A6C34878D82A}">
                    <a16:rowId xmlns:a16="http://schemas.microsoft.com/office/drawing/2014/main" val="3725092301"/>
                  </a:ext>
                </a:extLst>
              </a:tr>
              <a:tr h="1725893">
                <a:tc vMerge="1">
                  <a:txBody>
                    <a:bodyPr/>
                    <a:lstStyle/>
                    <a:p>
                      <a:endParaRPr lang="es-ES"/>
                    </a:p>
                  </a:txBody>
                  <a:tcPr/>
                </a:tc>
                <a:tc>
                  <a:txBody>
                    <a:bodyPr/>
                    <a:lstStyle/>
                    <a:p>
                      <a:pPr>
                        <a:lnSpc>
                          <a:spcPct val="107000"/>
                        </a:lnSpc>
                        <a:spcAft>
                          <a:spcPts val="0"/>
                        </a:spcAft>
                      </a:pPr>
                      <a:r>
                        <a:rPr lang="es-ES" sz="2000">
                          <a:effectLst/>
                        </a:rPr>
                        <a:t>Ortografía en la presentación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Hay expresiones inadecuadas y más de cinco faltas de ortografía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Hay menos de cinco faltas de ortografía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Hay menos de tres faltas de ortografía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No hay ninguna falta de ortografía y está bien redactado.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extLst>
                  <a:ext uri="{0D108BD9-81ED-4DB2-BD59-A6C34878D82A}">
                    <a16:rowId xmlns:a16="http://schemas.microsoft.com/office/drawing/2014/main" val="2990275870"/>
                  </a:ext>
                </a:extLst>
              </a:tr>
              <a:tr h="2305602">
                <a:tc vMerge="1">
                  <a:txBody>
                    <a:bodyPr/>
                    <a:lstStyle/>
                    <a:p>
                      <a:endParaRPr lang="es-ES"/>
                    </a:p>
                  </a:txBody>
                  <a:tcPr/>
                </a:tc>
                <a:tc>
                  <a:txBody>
                    <a:bodyPr/>
                    <a:lstStyle/>
                    <a:p>
                      <a:pPr>
                        <a:lnSpc>
                          <a:spcPct val="107000"/>
                        </a:lnSpc>
                        <a:spcAft>
                          <a:spcPts val="0"/>
                        </a:spcAft>
                      </a:pPr>
                      <a:r>
                        <a:rPr lang="es-ES" sz="2000">
                          <a:effectLst/>
                        </a:rPr>
                        <a:t>Estructura del desarrollo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Los pasos del proceso no se han realizado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Los pasos se han realizado sin orden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a:effectLst/>
                        </a:rPr>
                        <a:t>Han seguido los pasos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tc>
                  <a:txBody>
                    <a:bodyPr/>
                    <a:lstStyle/>
                    <a:p>
                      <a:pPr>
                        <a:lnSpc>
                          <a:spcPct val="107000"/>
                        </a:lnSpc>
                        <a:spcAft>
                          <a:spcPts val="0"/>
                        </a:spcAft>
                      </a:pPr>
                      <a:r>
                        <a:rPr lang="es-ES" sz="2000" dirty="0">
                          <a:effectLst/>
                        </a:rPr>
                        <a:t>Han seguido los pasos y han aportado originalidad en el trabajo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865" marR="66865" marT="0" marB="0"/>
                </a:tc>
                <a:extLst>
                  <a:ext uri="{0D108BD9-81ED-4DB2-BD59-A6C34878D82A}">
                    <a16:rowId xmlns:a16="http://schemas.microsoft.com/office/drawing/2014/main" val="1478748157"/>
                  </a:ext>
                </a:extLst>
              </a:tr>
            </a:tbl>
          </a:graphicData>
        </a:graphic>
      </p:graphicFrame>
      <p:pic>
        <p:nvPicPr>
          <p:cNvPr id="5" name="Picture 4" descr="Resultado de imagen de mancha de sangre sin fondo">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4193" y="3361765"/>
            <a:ext cx="1812663" cy="34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71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249</TotalTime>
  <Words>849</Words>
  <Application>Microsoft Office PowerPoint</Application>
  <PresentationFormat>Panorámica</PresentationFormat>
  <Paragraphs>134</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 DARLING</vt:lpstr>
      <vt:lpstr>Calibri</vt:lpstr>
      <vt:lpstr>Times New Roman</vt:lpstr>
      <vt:lpstr>Tw Cen MT</vt:lpstr>
      <vt:lpstr>Tw Cen MT Condensed</vt:lpstr>
      <vt:lpstr>Wingdings 3</vt:lpstr>
      <vt:lpstr>Integral</vt:lpstr>
      <vt:lpstr>Presentación de PowerPoint</vt:lpstr>
      <vt:lpstr>Presentación de PowerPoint</vt:lpstr>
      <vt:lpstr>Presentación de PowerPoint</vt:lpstr>
      <vt:lpstr>Presentación de PowerPoint</vt:lpstr>
      <vt:lpstr>Segundo paso: Planificación  Cada uno de los quipos va a buscar la información referida al muro de Berlín planteándonos la investigación desde el punto de vista periodístico: ¿Qué? ¿Cuándo? ¿Cómo? ¿Por qué?  Para todo ello en cada uno de los grupos quedarán claras las funciones, los tiempos y las reuniones de trabajo.   En cada equipo se elaborará un cronograma y cómo se coordinan las tareas de cada uno de los cuatro componentes.  Elaboramos un guión que oriente nuestra investigación a la luz de los pasos que se nos indican. </vt:lpstr>
      <vt:lpstr>Tercer paso: Los muros de hoy  En la investigación inicial has podido descubrir el muro de Berlín como algo del pasado. En el mundo de hoy se están levantando nuevos muros.   Como ya habéis comenzado a trabajar en equipo vamos ahora a investigar sobre los nuevos muros. Para ello vais a tomar el pulso de la calle con cuatro entrevistas de no más de tres preguntas que os permitan descubrir si en la opinión pública existe la idea de que los muros han desaparecido. </vt:lpstr>
      <vt:lpstr>  Cuarto paso: Muros o puentes  Los muros y los puentes les construyen personas. La libertad es conquista social pero principalmente es un objetivo personal.   Vamos a buscar una persona que en la actualidad sea un ejemplo coherente de libertar y vamos a conocerla más en profundidad buscando una entrevista a ella en las redes sociales.  Quinto paso: Estreno  Ha llegado el momento de seleccionar el material y montar toda la información que tenemos. Nos fijamos en el guión inicial y elaboramos un pequeño montaje para divulgar nuestra investigación.  </vt:lpstr>
      <vt:lpstr>Conclusión    Has podido descubrir cómo hay realidades delante de nosotros que desconocemos.  La libertad se puede perder si nos descuidamos  Hay en la vida muchas personas que han hecho posible vivir en libertad  Somos personas que hemos de conquistar dia a día nuestra libertad.     </vt:lpstr>
      <vt:lpstr>Presentación de PowerPoint</vt:lpstr>
      <vt:lpstr>Presentación de PowerPoint</vt:lpstr>
      <vt:lpstr>Presentación de PowerPoint</vt:lpstr>
      <vt:lpstr>creditos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Delegado</dc:creator>
  <cp:lastModifiedBy>Delegado</cp:lastModifiedBy>
  <cp:revision>19</cp:revision>
  <dcterms:created xsi:type="dcterms:W3CDTF">2017-05-13T08:13:21Z</dcterms:created>
  <dcterms:modified xsi:type="dcterms:W3CDTF">2017-05-13T20:53:59Z</dcterms:modified>
</cp:coreProperties>
</file>