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23"/>
  </p:notesMasterIdLst>
  <p:handoutMasterIdLst>
    <p:handoutMasterId r:id="rId24"/>
  </p:handoutMasterIdLst>
  <p:sldIdLst>
    <p:sldId id="257" r:id="rId5"/>
    <p:sldId id="389" r:id="rId6"/>
    <p:sldId id="270" r:id="rId7"/>
    <p:sldId id="392" r:id="rId8"/>
    <p:sldId id="393" r:id="rId9"/>
    <p:sldId id="394" r:id="rId10"/>
    <p:sldId id="395" r:id="rId11"/>
    <p:sldId id="396" r:id="rId12"/>
    <p:sldId id="405" r:id="rId13"/>
    <p:sldId id="398" r:id="rId14"/>
    <p:sldId id="399" r:id="rId15"/>
    <p:sldId id="404" r:id="rId16"/>
    <p:sldId id="400" r:id="rId17"/>
    <p:sldId id="401" r:id="rId18"/>
    <p:sldId id="397" r:id="rId19"/>
    <p:sldId id="402" r:id="rId20"/>
    <p:sldId id="403" r:id="rId21"/>
    <p:sldId id="391" r:id="rId22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A9B72246-4EEE-459D-A9DB-8A32476EA656}">
          <p14:sldIdLst>
            <p14:sldId id="257"/>
            <p14:sldId id="389"/>
            <p14:sldId id="270"/>
          </p14:sldIdLst>
        </p14:section>
        <p14:section name="Sección 1" id="{4C530AF2-D7D1-4B62-855F-F9E95B64C514}">
          <p14:sldIdLst>
            <p14:sldId id="392"/>
            <p14:sldId id="393"/>
            <p14:sldId id="394"/>
            <p14:sldId id="395"/>
            <p14:sldId id="396"/>
            <p14:sldId id="405"/>
            <p14:sldId id="398"/>
            <p14:sldId id="399"/>
            <p14:sldId id="404"/>
            <p14:sldId id="400"/>
            <p14:sldId id="401"/>
            <p14:sldId id="397"/>
            <p14:sldId id="402"/>
            <p14:sldId id="403"/>
            <p14:sldId id="391"/>
          </p14:sldIdLst>
        </p14:section>
      </p14:sectionLst>
    </p:ex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35B"/>
    <a:srgbClr val="CC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725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0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14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1471C2C-1567-47F4-803E-468024209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58F5B09-2954-46C6-97BB-9E10649FE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FBAABBB-F1BE-4363-BBD5-0DD1159694AA}" type="datetime1">
              <a:rPr lang="es-ES" smtClean="0"/>
              <a:t>01/12/2022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39A204B-EBA9-4C6D-BFB2-A104F00C8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55F72FC-4D2D-4E5B-A4DD-62E2C822FB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23CDBB5-5B4A-4483-935D-A73935186B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923779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E845F39-3ED7-4557-8E83-69CFB9EC7E67}" type="datetime1">
              <a:rPr lang="es-ES" smtClean="0"/>
              <a:t>01/12/2022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7CCE34D-CFF1-4FFE-815B-D050E7ED2D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s-ES" smtClean="0"/>
              <a:t>1</a:t>
            </a:fld>
            <a:endParaRPr lang="es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5E7C03-88B8-4DAC-AE1C-964A18E7E87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EA37B167-7500-4BD6-8ABE-109491A63DCA}" type="datetime1">
              <a:rPr lang="es-ES" smtClean="0"/>
              <a:t>01/12/2022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083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s-ES" smtClean="0"/>
              <a:t>3</a:t>
            </a:fld>
            <a:endParaRPr lang="es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9BA80E6-48AA-41FC-963B-B6825EC7B8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8DD659C-7200-4C6E-8E71-917538A1014F}" type="datetime1">
              <a:rPr lang="es-ES" smtClean="0"/>
              <a:t>01/12/2022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304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s-ES" smtClean="0"/>
              <a:t>4</a:t>
            </a:fld>
            <a:endParaRPr lang="es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9BA80E6-48AA-41FC-963B-B6825EC7B8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8DD659C-7200-4C6E-8E71-917538A1014F}" type="datetime1">
              <a:rPr lang="es-ES" smtClean="0"/>
              <a:t>01/12/2022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0518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s-ES" smtClean="0"/>
              <a:t>5</a:t>
            </a:fld>
            <a:endParaRPr lang="es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9BA80E6-48AA-41FC-963B-B6825EC7B8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8DD659C-7200-4C6E-8E71-917538A1014F}" type="datetime1">
              <a:rPr lang="es-ES" smtClean="0"/>
              <a:t>01/12/2022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2923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rtlCol="0" anchor="b" anchorCtr="0">
            <a:noAutofit/>
          </a:bodyPr>
          <a:lstStyle/>
          <a:p>
            <a:pPr rtl="0"/>
            <a:r>
              <a:rPr lang="es-ES" sz="4800"/>
              <a:t>Flotante en 3D</a:t>
            </a:r>
          </a:p>
        </p:txBody>
      </p: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938AD48E-7D67-4BE9-97B6-DB64DE52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EB6FF8E2-165B-49EB-8120-14190F949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915300" y="5534727"/>
            <a:ext cx="667802" cy="631474"/>
            <a:chOff x="10478914" y="1506691"/>
            <a:chExt cx="667802" cy="631474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</p:grp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 rtlCol="0"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0094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lumna de conteni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o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931" y="5260967"/>
            <a:ext cx="1980001" cy="1363916"/>
            <a:chOff x="4879602" y="3781429"/>
            <a:chExt cx="1980001" cy="1363916"/>
          </a:xfrm>
        </p:grpSpPr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s-ES" dirty="0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</p:grp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10834944" y="17126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EBCCE83C-72C8-4181-8D03-7CFB23A6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s-ES" sz="4800" dirty="0"/>
            </a:lvl1pPr>
          </a:lstStyle>
          <a:p>
            <a:pPr lvl="0" rtl="0">
              <a:lnSpc>
                <a:spcPct val="100000"/>
              </a:lnSpc>
            </a:pPr>
            <a:r>
              <a:rPr lang="es-ES"/>
              <a:t>Haga clic para modificar el estilo de título del patrón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C6FCDFCC-38D1-43A4-918F-491DBA6B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Marcador de contenido 3">
            <a:extLst>
              <a:ext uri="{FF2B5EF4-FFF2-40B4-BE49-F238E27FC236}">
                <a16:creationId xmlns:a16="http://schemas.microsoft.com/office/drawing/2014/main" id="{8A9CB740-8581-4D62-8481-7ECBBEDA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76" y="2432304"/>
            <a:ext cx="3563936" cy="3515555"/>
          </a:xfrm>
        </p:spPr>
        <p:txBody>
          <a:bodyPr rtlCol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-ES" dirty="0"/>
          </a:p>
        </p:txBody>
      </p:sp>
      <p:sp>
        <p:nvSpPr>
          <p:cNvPr id="22" name="Marcador de texto 4">
            <a:extLst>
              <a:ext uri="{FF2B5EF4-FFF2-40B4-BE49-F238E27FC236}">
                <a16:creationId xmlns:a16="http://schemas.microsoft.com/office/drawing/2014/main" id="{AB16E493-D962-46EC-BBB8-D7E68A640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573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s-E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Marcador de contenido 5">
            <a:extLst>
              <a:ext uri="{FF2B5EF4-FFF2-40B4-BE49-F238E27FC236}">
                <a16:creationId xmlns:a16="http://schemas.microsoft.com/office/drawing/2014/main" id="{88CC7C67-1BA6-42A6-B9D3-8EDF70A3DB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573" y="2427370"/>
            <a:ext cx="3508755" cy="3515555"/>
          </a:xfrm>
        </p:spPr>
        <p:txBody>
          <a:bodyPr rtlCol="0"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18" name="Marcador de texto 4">
            <a:extLst>
              <a:ext uri="{FF2B5EF4-FFF2-40B4-BE49-F238E27FC236}">
                <a16:creationId xmlns:a16="http://schemas.microsoft.com/office/drawing/2014/main" id="{C17092A6-D0E6-4EF2-B3B8-AE35438D4D7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39659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s-E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es-ES"/>
              <a:t>Haga clic para EDITAR</a:t>
            </a:r>
          </a:p>
        </p:txBody>
      </p:sp>
      <p:sp>
        <p:nvSpPr>
          <p:cNvPr id="21" name="Marcador de contenido 5">
            <a:extLst>
              <a:ext uri="{FF2B5EF4-FFF2-40B4-BE49-F238E27FC236}">
                <a16:creationId xmlns:a16="http://schemas.microsoft.com/office/drawing/2014/main" id="{4534254A-2561-400F-87CB-18A8D3538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9659" y="2427370"/>
            <a:ext cx="3508755" cy="3515555"/>
          </a:xfrm>
        </p:spPr>
        <p:txBody>
          <a:bodyPr rtlCol="0"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Martes, 2 de febrero de 20XX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5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Resu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E949202B-67AE-417A-A336-DF525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rtlCol="0" anchor="t" anchorCtr="0">
            <a:noAutofit/>
          </a:bodyPr>
          <a:lstStyle/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1786D546-2834-435F-950F-DCEFE654B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3BD763BD-EAC5-4DB8-81AF-9743BB6A9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 rtlCol="0">
            <a:noAutofit/>
          </a:bodyPr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Martes, 2 de febrero de 20XX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446AF837-10C6-44A5-B8D6-960A57487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547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ítulo 1">
            <a:extLst>
              <a:ext uri="{FF2B5EF4-FFF2-40B4-BE49-F238E27FC236}">
                <a16:creationId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rtlCol="0" anchor="b" anchorCtr="0">
            <a:noAutofit/>
          </a:bodyPr>
          <a:lstStyle/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1" name="Subtítulo 2">
            <a:extLst>
              <a:ext uri="{FF2B5EF4-FFF2-40B4-BE49-F238E27FC236}">
                <a16:creationId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</a:lstStyle>
          <a:p>
            <a:pPr rtl="0"/>
            <a:r>
              <a:rPr lang="es-ES">
                <a:solidFill>
                  <a:schemeClr val="tx1">
                    <a:alpha val="60000"/>
                  </a:schemeClr>
                </a:solidFill>
              </a:rPr>
              <a:t>Haga clic para modificar el estilo de subtítulo del patrón</a:t>
            </a:r>
            <a:endParaRPr lang="es-E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0" name="Marcador de posición de imagen 39">
            <a:extLst>
              <a:ext uri="{FF2B5EF4-FFF2-40B4-BE49-F238E27FC236}">
                <a16:creationId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42" name="Marcador de posición de imagen 41">
            <a:extLst>
              <a:ext uri="{FF2B5EF4-FFF2-40B4-BE49-F238E27FC236}">
                <a16:creationId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</a:p>
        </p:txBody>
      </p:sp>
      <p:grpSp>
        <p:nvGrpSpPr>
          <p:cNvPr id="43" name="Grupo 42">
            <a:extLst>
              <a:ext uri="{FF2B5EF4-FFF2-40B4-BE49-F238E27FC236}">
                <a16:creationId xmlns:a16="http://schemas.microsoft.com/office/drawing/2014/main" id="{06966E3E-9B30-4375-AC9A-23256CC87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61347" y="125399"/>
            <a:ext cx="1404698" cy="1155641"/>
            <a:chOff x="11161347" y="125399"/>
            <a:chExt cx="1404698" cy="1155641"/>
          </a:xfrm>
        </p:grpSpPr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4EBBC5A2-A37E-47DF-9230-9A75067F188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11781B9A-C230-4FFC-90A8-E0571B1DEDA7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3295925C-3570-40F1-B3CE-07D947ED464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394664AE-6DC5-428F-9AC4-5A8F67571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8288F304-7DF7-42FB-BD6F-D575128A1DDE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104835D9-7DE9-4DDD-A6C2-1C526822700A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</p:grp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Martes, 2 de febrero de 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83C43C1C-00B3-40E0-B073-B8C56206D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7319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rtlCol="0" anchor="t" anchorCtr="0">
            <a:no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/>
              <a:t>Haga clic para modificar el estilo de subtítulo del patrón</a:t>
            </a: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Martes, 2 de febrero de 20XX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s-ES" smtClean="0"/>
              <a:t>‹Nº›</a:t>
            </a:fld>
            <a:endParaRPr lang="es-ES"/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/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s-ES" dirty="0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412362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ipse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 rtlCol="0">
            <a:noAutofit/>
          </a:bodyPr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 rtlCol="0">
            <a:noAutofit/>
          </a:bodyPr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Martes, 2 de febrero de 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7165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Martes, 2 de febrero de 20XX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8332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rtlCol="0" anchor="t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Martes, 2 de febrero de 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356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rtlCol="0" anchor="b" anchorCtr="0">
            <a:noAutofit/>
          </a:bodyPr>
          <a:lstStyle>
            <a:lvl1pPr>
              <a:defRPr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rtlCol="0" anchor="t" anchorCtr="0">
            <a:noAutofit/>
          </a:bodyPr>
          <a:lstStyle>
            <a:lvl1pPr>
              <a:buNone/>
              <a:defRPr/>
            </a:lvl1pPr>
          </a:lstStyle>
          <a:p>
            <a:pPr rtl="0">
              <a:lnSpc>
                <a:spcPct val="120000"/>
              </a:lnSpc>
            </a:pPr>
            <a:r>
              <a:rPr lang="es-ES" sz="1600"/>
              <a:t>Haga clic para agregar texto</a:t>
            </a:r>
          </a:p>
        </p:txBody>
      </p:sp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22" name="Marcador de posición de imagen 21">
            <a:extLst>
              <a:ext uri="{FF2B5EF4-FFF2-40B4-BE49-F238E27FC236}">
                <a16:creationId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Martes, 2 de febrero de 20XX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92FF63B4-C261-4597-9EE0-811D250B9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F92CF088-7F97-4A11-8A81-0EF641F69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02297" y="5691007"/>
            <a:ext cx="667802" cy="631474"/>
            <a:chOff x="3409557" y="4940429"/>
            <a:chExt cx="667802" cy="631474"/>
          </a:xfrm>
        </p:grpSpPr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165B23B7-CE74-4974-ABD8-BFA31D583416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FF99BB1F-6C9D-4972-9EF4-98ACD7BE71E5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428412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A458B3A1-C77D-4AFC-B2C8-79520B53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wrap="square" rtlCol="0" anchor="t" anchorCtr="0">
            <a:noAutofit/>
          </a:bodyPr>
          <a:lstStyle/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F551DA26-B267-4F28-B4D0-65B3EF6E1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18" name="Marcador de posición de imagen 11">
            <a:extLst>
              <a:ext uri="{FF2B5EF4-FFF2-40B4-BE49-F238E27FC236}">
                <a16:creationId xmlns:a16="http://schemas.microsoft.com/office/drawing/2014/main" id="{95544A62-DA23-4840-99DE-09AFC8F4D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4096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19" name="Marcador de posición de imagen 11">
            <a:extLst>
              <a:ext uri="{FF2B5EF4-FFF2-40B4-BE49-F238E27FC236}">
                <a16:creationId xmlns:a16="http://schemas.microsoft.com/office/drawing/2014/main" id="{0C91AF30-C5BB-4601-BDEB-E60C93A169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3808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20" name="Marcador de posición de imagen 11">
            <a:extLst>
              <a:ext uri="{FF2B5EF4-FFF2-40B4-BE49-F238E27FC236}">
                <a16:creationId xmlns:a16="http://schemas.microsoft.com/office/drawing/2014/main" id="{5B625AA5-EA5B-4115-A461-DA2C7087D8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7904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Martes, 2 de febrero de 20XX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Marcador de contenido 6">
            <a:extLst>
              <a:ext uri="{FF2B5EF4-FFF2-40B4-BE49-F238E27FC236}">
                <a16:creationId xmlns:a16="http://schemas.microsoft.com/office/drawing/2014/main" id="{1B1AE41C-3196-4E6F-A3A8-313A92677F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 rtlCol="0"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7026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alt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 rtlCol="0"/>
          <a:lstStyle/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Martes, 2 de febrero de 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BA1B0FB-D917-4C8C-928F-313BD683BF39}" type="slidenum">
              <a:rPr lang="es-ES" smtClean="0"/>
              <a:t>‹Nº›</a:t>
            </a:fld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0517979-166D-4AAA-ABBC-0C3E5C2E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E111559-B769-4E2A-A891-97B3C4AA6BAC}"/>
              </a:ext>
            </a:extLst>
          </p:cNvPr>
          <p:cNvSpPr/>
          <p:nvPr userDrawn="1"/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rtlCol="0" anchor="b" anchorCtr="0">
            <a:noAutofit/>
          </a:bodyPr>
          <a:lstStyle>
            <a:lvl1pPr>
              <a:defRPr sz="6400"/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</a:lstStyle>
          <a:p>
            <a:pPr rtl="0"/>
            <a:r>
              <a:rPr lang="es-ES">
                <a:solidFill>
                  <a:schemeClr val="tx1">
                    <a:alpha val="60000"/>
                  </a:schemeClr>
                </a:solidFill>
              </a:rPr>
              <a:t>Haga clic para modificar el estilo de subtítulo del patrón</a:t>
            </a:r>
            <a:endParaRPr lang="es-ES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29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alt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rtlCol="0"/>
          <a:lstStyle/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 rtlCol="0"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pPr rtl="0"/>
            <a:r>
              <a:rPr lang="es-ES">
                <a:solidFill>
                  <a:schemeClr val="tx1">
                    <a:alpha val="60000"/>
                  </a:schemeClr>
                </a:solidFill>
              </a:rPr>
              <a:t>Haga clic para modificar el estilo de subtítulo del patrón</a:t>
            </a:r>
            <a:endParaRPr lang="es-E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rtlCol="0"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93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Escala de tiempo de tabla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s-E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s-ES" dirty="0"/>
            </a:lvl1pPr>
          </a:lstStyle>
          <a:p>
            <a:pPr lvl="0" rtl="0">
              <a:lnSpc>
                <a:spcPct val="100000"/>
              </a:lnSpc>
            </a:pPr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 rtlCol="0">
            <a:noAutofit/>
          </a:bodyPr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Martes, 2 de febrero de 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607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wrap="square" rtlCol="0" anchor="b" anchorCtr="0">
            <a:noAutofit/>
          </a:bodyPr>
          <a:lstStyle>
            <a:lvl1pPr>
              <a:defRPr sz="4000"/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B17C5C60-EC4D-410B-9997-0B732896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9" name="Forma libre 5">
              <a:extLst>
                <a:ext uri="{FF2B5EF4-FFF2-40B4-BE49-F238E27FC236}">
                  <a16:creationId xmlns:a16="http://schemas.microsoft.com/office/drawing/2014/main" id="{0573155C-3428-4F4F-AE66-A519D777EAA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10" name="Forma libre 6">
              <a:extLst>
                <a:ext uri="{FF2B5EF4-FFF2-40B4-BE49-F238E27FC236}">
                  <a16:creationId xmlns:a16="http://schemas.microsoft.com/office/drawing/2014/main" id="{1853496C-159E-4D47-94B5-0835FB6511B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11" name="Forma libre 8">
              <a:extLst>
                <a:ext uri="{FF2B5EF4-FFF2-40B4-BE49-F238E27FC236}">
                  <a16:creationId xmlns:a16="http://schemas.microsoft.com/office/drawing/2014/main" id="{CE93E330-715B-44E8-84D9-CE166D428D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</p:grpSp>
      <p:sp>
        <p:nvSpPr>
          <p:cNvPr id="12" name="Elipse 11">
            <a:extLst>
              <a:ext uri="{FF2B5EF4-FFF2-40B4-BE49-F238E27FC236}">
                <a16:creationId xmlns:a16="http://schemas.microsoft.com/office/drawing/2014/main" id="{80A2FA6F-99B7-4984-A80C-57064488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/>
          </a:p>
        </p:txBody>
      </p:sp>
      <p:sp>
        <p:nvSpPr>
          <p:cNvPr id="17" name="Marcador de contenido 16">
            <a:extLst>
              <a:ext uri="{FF2B5EF4-FFF2-40B4-BE49-F238E27FC236}">
                <a16:creationId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Martes, 2 de febrero de 20XX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308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E38C6F9E-A74F-4F54-9409-B6B93DF8C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s-ES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6F0F71C5-78A4-4793-9BD4-3DF0EE3E3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288775" y="7626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/>
          </a:p>
        </p:txBody>
      </p:sp>
      <p:sp>
        <p:nvSpPr>
          <p:cNvPr id="40" name="Título 5">
            <a:extLst>
              <a:ext uri="{FF2B5EF4-FFF2-40B4-BE49-F238E27FC236}">
                <a16:creationId xmlns:a16="http://schemas.microsoft.com/office/drawing/2014/main" id="{36F60F77-4CC9-4F86-B70A-85012C6588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0" y="548640"/>
            <a:ext cx="8281987" cy="1253041"/>
          </a:xfrm>
        </p:spPr>
        <p:txBody>
          <a:bodyPr rtlCol="0">
            <a:noAutofit/>
          </a:bodyPr>
          <a:lstStyle/>
          <a:p>
            <a:pPr rtl="0"/>
            <a:r>
              <a:rPr lang="es-ES"/>
              <a:t>Equipo</a:t>
            </a:r>
          </a:p>
        </p:txBody>
      </p:sp>
      <p:grpSp>
        <p:nvGrpSpPr>
          <p:cNvPr id="51" name="Grupo 50">
            <a:extLst>
              <a:ext uri="{FF2B5EF4-FFF2-40B4-BE49-F238E27FC236}">
                <a16:creationId xmlns:a16="http://schemas.microsoft.com/office/drawing/2014/main" id="{E6093F87-C1F6-4FAB-B891-6F7D7FC2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00565" y="4518946"/>
            <a:ext cx="1980001" cy="1363916"/>
            <a:chOff x="4879602" y="3781429"/>
            <a:chExt cx="1980001" cy="1363916"/>
          </a:xfrm>
        </p:grpSpPr>
        <p:sp>
          <p:nvSpPr>
            <p:cNvPr id="52" name="Forma libre: Forma 51">
              <a:extLst>
                <a:ext uri="{FF2B5EF4-FFF2-40B4-BE49-F238E27FC236}">
                  <a16:creationId xmlns:a16="http://schemas.microsoft.com/office/drawing/2014/main" id="{E1A4FD5C-1E5B-46D1-BA9D-99928D19AF04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53" name="Forma libre: Forma 52">
              <a:extLst>
                <a:ext uri="{FF2B5EF4-FFF2-40B4-BE49-F238E27FC236}">
                  <a16:creationId xmlns:a16="http://schemas.microsoft.com/office/drawing/2014/main" id="{B7DF0ED5-A971-408F-A055-C7E5D7A623C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54" name="Elipse 53">
              <a:extLst>
                <a:ext uri="{FF2B5EF4-FFF2-40B4-BE49-F238E27FC236}">
                  <a16:creationId xmlns:a16="http://schemas.microsoft.com/office/drawing/2014/main" id="{AA81F353-4C5B-4A37-9846-2C1E2D0FC25F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42B74EA3-11CE-4D3F-99AD-162563447653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</p:grpSp>
      <p:sp>
        <p:nvSpPr>
          <p:cNvPr id="56" name="Marcador de posición de imagen 55">
            <a:extLst>
              <a:ext uri="{FF2B5EF4-FFF2-40B4-BE49-F238E27FC236}">
                <a16:creationId xmlns:a16="http://schemas.microsoft.com/office/drawing/2014/main" id="{8F41896B-6DDA-4F82-9F74-3EBF93A3CD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992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57" name="Marcador de posición de imagen 55">
            <a:extLst>
              <a:ext uri="{FF2B5EF4-FFF2-40B4-BE49-F238E27FC236}">
                <a16:creationId xmlns:a16="http://schemas.microsoft.com/office/drawing/2014/main" id="{EF85499B-C29A-4C8B-922C-7CE4771E35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38384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58" name="Marcador de posición de imagen 55">
            <a:extLst>
              <a:ext uri="{FF2B5EF4-FFF2-40B4-BE49-F238E27FC236}">
                <a16:creationId xmlns:a16="http://schemas.microsoft.com/office/drawing/2014/main" id="{F82A1DB8-0AE7-4E17-B07B-FCF45B85EE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1976" y="1993392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59" name="Marcador de posición de imagen 55">
            <a:extLst>
              <a:ext uri="{FF2B5EF4-FFF2-40B4-BE49-F238E27FC236}">
                <a16:creationId xmlns:a16="http://schemas.microsoft.com/office/drawing/2014/main" id="{A83EEB6C-83B7-471D-B5A4-4071534048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5568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63" name="Marcador de texto 62">
            <a:extLst>
              <a:ext uri="{FF2B5EF4-FFF2-40B4-BE49-F238E27FC236}">
                <a16:creationId xmlns:a16="http://schemas.microsoft.com/office/drawing/2014/main" id="{17A96A8C-F792-485A-9BB9-4DEDCA0CE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9500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es-ES"/>
              <a:t>Nombre</a:t>
            </a:r>
          </a:p>
        </p:txBody>
      </p:sp>
      <p:sp>
        <p:nvSpPr>
          <p:cNvPr id="61" name="Marcador de texto 60">
            <a:extLst>
              <a:ext uri="{FF2B5EF4-FFF2-40B4-BE49-F238E27FC236}">
                <a16:creationId xmlns:a16="http://schemas.microsoft.com/office/drawing/2014/main" id="{6C65AE07-519E-4E3B-8521-621C834391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8733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es-ES"/>
              <a:t>Título</a:t>
            </a:r>
          </a:p>
        </p:txBody>
      </p:sp>
      <p:sp>
        <p:nvSpPr>
          <p:cNvPr id="65" name="Marcador de texto 62">
            <a:extLst>
              <a:ext uri="{FF2B5EF4-FFF2-40B4-BE49-F238E27FC236}">
                <a16:creationId xmlns:a16="http://schemas.microsoft.com/office/drawing/2014/main" id="{FB878318-C287-428B-8105-429BC4B03F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9151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es-ES"/>
              <a:t>Nombre</a:t>
            </a:r>
          </a:p>
        </p:txBody>
      </p:sp>
      <p:sp>
        <p:nvSpPr>
          <p:cNvPr id="64" name="Marcador de texto 60">
            <a:extLst>
              <a:ext uri="{FF2B5EF4-FFF2-40B4-BE49-F238E27FC236}">
                <a16:creationId xmlns:a16="http://schemas.microsoft.com/office/drawing/2014/main" id="{1465E516-2CEF-4F9E-9375-7D41DCFCBB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38384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es-ES"/>
              <a:t>Título</a:t>
            </a:r>
          </a:p>
        </p:txBody>
      </p:sp>
      <p:sp>
        <p:nvSpPr>
          <p:cNvPr id="67" name="Marcador de texto 62">
            <a:extLst>
              <a:ext uri="{FF2B5EF4-FFF2-40B4-BE49-F238E27FC236}">
                <a16:creationId xmlns:a16="http://schemas.microsoft.com/office/drawing/2014/main" id="{FE012CE3-36AA-4016-A88E-27BCFFEFD6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62743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es-ES"/>
              <a:t>Nombre</a:t>
            </a:r>
          </a:p>
        </p:txBody>
      </p:sp>
      <p:sp>
        <p:nvSpPr>
          <p:cNvPr id="66" name="Marcador de texto 60">
            <a:extLst>
              <a:ext uri="{FF2B5EF4-FFF2-40B4-BE49-F238E27FC236}">
                <a16:creationId xmlns:a16="http://schemas.microsoft.com/office/drawing/2014/main" id="{8D5671AF-0137-4226-8A84-2784817E51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1976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es-ES"/>
              <a:t>Título</a:t>
            </a:r>
          </a:p>
        </p:txBody>
      </p:sp>
      <p:sp>
        <p:nvSpPr>
          <p:cNvPr id="69" name="Marcador de texto 62">
            <a:extLst>
              <a:ext uri="{FF2B5EF4-FFF2-40B4-BE49-F238E27FC236}">
                <a16:creationId xmlns:a16="http://schemas.microsoft.com/office/drawing/2014/main" id="{DA1587F0-23BF-4FB8-B06C-2B0AA928E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33112" y="3787288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es-ES"/>
              <a:t>Nombre</a:t>
            </a:r>
          </a:p>
        </p:txBody>
      </p:sp>
      <p:sp>
        <p:nvSpPr>
          <p:cNvPr id="68" name="Marcador de texto 60">
            <a:extLst>
              <a:ext uri="{FF2B5EF4-FFF2-40B4-BE49-F238E27FC236}">
                <a16:creationId xmlns:a16="http://schemas.microsoft.com/office/drawing/2014/main" id="{565C0B22-B5E7-44BB-A17C-7FB5BB5D82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2345" y="4238812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es-ES"/>
              <a:t>Título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Martes, 2 de febrero de 20XX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577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ido y columna 2 (diapositiva de comparació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s-ES" sz="4800" dirty="0"/>
            </a:lvl1pPr>
          </a:lstStyle>
          <a:p>
            <a:pPr lvl="0" rtl="0">
              <a:lnSpc>
                <a:spcPct val="100000"/>
              </a:lnSpc>
            </a:pPr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5437186" cy="535354"/>
          </a:xfrm>
        </p:spPr>
        <p:txBody>
          <a:bodyPr rtlCol="0" anchor="b">
            <a:no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5429114" cy="3515555"/>
          </a:xfrm>
        </p:spPr>
        <p:txBody>
          <a:bodyPr rtlCol="0"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731375"/>
            <a:ext cx="5436392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s-E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0"/>
            <a:ext cx="5436391" cy="3515555"/>
          </a:xfrm>
        </p:spPr>
        <p:txBody>
          <a:bodyPr rtlCol="0"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Martes, 2 de febrero de 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039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 rtl="0">
              <a:lnSpc>
                <a:spcPct val="100000"/>
              </a:lnSpc>
            </a:pPr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pPr rtl="0"/>
            <a:r>
              <a:rPr lang="es-ES"/>
              <a:t>Martes, 2 de febrero de 20XX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pPr rtl="0"/>
            <a:r>
              <a:rPr lang="es-ES"/>
              <a:t>Ejemplo de Texto de pie de página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pPr rtl="0"/>
            <a:fld id="{DBA1B0FB-D917-4C8C-928F-313BD683BF39}" type="slidenum">
              <a:rPr lang="es-ES" smtClean="0"/>
              <a:pPr rtl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1255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33" r:id="rId3"/>
    <p:sldLayoutId id="2147483687" r:id="rId4"/>
    <p:sldLayoutId id="2147483734" r:id="rId5"/>
    <p:sldLayoutId id="2147483686" r:id="rId6"/>
    <p:sldLayoutId id="2147483696" r:id="rId7"/>
    <p:sldLayoutId id="2147483707" r:id="rId8"/>
    <p:sldLayoutId id="2147483689" r:id="rId9"/>
    <p:sldLayoutId id="2147483697" r:id="rId10"/>
    <p:sldLayoutId id="2147483731" r:id="rId11"/>
    <p:sldLayoutId id="2147483693" r:id="rId12"/>
    <p:sldLayoutId id="2147483685" r:id="rId13"/>
    <p:sldLayoutId id="2147483688" r:id="rId14"/>
    <p:sldLayoutId id="2147483691" r:id="rId15"/>
    <p:sldLayoutId id="2147483692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E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8.JPG"/><Relationship Id="rId7" Type="http://schemas.openxmlformats.org/officeDocument/2006/relationships/image" Target="../media/image20.jpg"/><Relationship Id="rId2" Type="http://schemas.openxmlformats.org/officeDocument/2006/relationships/hyperlink" Target="https://programamos.es/recursos/beebots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tibot.es/blog/analisis/tableros-de-juego-para-bee-bot-o-blue-bot" TargetMode="External"/><Relationship Id="rId5" Type="http://schemas.openxmlformats.org/officeDocument/2006/relationships/image" Target="../media/image19.png"/><Relationship Id="rId4" Type="http://schemas.openxmlformats.org/officeDocument/2006/relationships/hyperlink" Target="http://laclasedemiren.blogspot.com/2018/06/paneles-descargables-bee-bot-monstruo.html?m=1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" TargetMode="External"/><Relationship Id="rId2" Type="http://schemas.openxmlformats.org/officeDocument/2006/relationships/hyperlink" Target="https://code.org/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aprendiendoscrath.blogspot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lego.com/en-us/product-resources/45345-spike-essential-resource-page/downloads/building-instructions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robotsparaninos.com/lego-spike-essential-programacion-robotica-a-partir-6-anos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lego.com/es-es/lessons/spike-and-bricq-motion-essential-combined/spike-essential-and-bricq-motion-essential-create-a-critter#preparar" TargetMode="External"/><Relationship Id="rId2" Type="http://schemas.openxmlformats.org/officeDocument/2006/relationships/hyperlink" Target="https://education.lego.com/es-es/start/spike-essential#Introducci%C3%B3n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6E938C-9D94-4B05-979A-D39FFC45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9414" y="1051551"/>
            <a:ext cx="3565524" cy="2384898"/>
          </a:xfrm>
        </p:spPr>
        <p:txBody>
          <a:bodyPr rtlCol="0" anchor="b" anchorCtr="0">
            <a:normAutofit/>
          </a:bodyPr>
          <a:lstStyle/>
          <a:p>
            <a:pPr algn="ctr" rtl="0"/>
            <a:r>
              <a:rPr lang="es-ES" dirty="0"/>
              <a:t>ROBÓTICA EDUCATIVA</a:t>
            </a:r>
          </a:p>
        </p:txBody>
      </p:sp>
      <p:pic>
        <p:nvPicPr>
          <p:cNvPr id="14" name="Marcador de posición de imagen 13" descr="Fondo digital de puntos de datos">
            <a:extLst>
              <a:ext uri="{FF2B5EF4-FFF2-40B4-BE49-F238E27FC236}">
                <a16:creationId xmlns:a16="http://schemas.microsoft.com/office/drawing/2014/main" id="{9A8AD548-922D-4E1D-B19C-5F6E808B81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452360" cy="6858000"/>
          </a:xfr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D9A11267-FC52-4990-8D98-010AFABA55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 rtlCol="0">
            <a:normAutofit/>
          </a:bodyPr>
          <a:lstStyle/>
          <a:p>
            <a:pPr algn="ctr" rtl="0"/>
            <a:r>
              <a:rPr lang="es-ES" dirty="0"/>
              <a:t>María Méndez</a:t>
            </a:r>
          </a:p>
          <a:p>
            <a:pPr rtl="0"/>
            <a:endParaRPr lang="es-ES" dirty="0"/>
          </a:p>
        </p:txBody>
      </p:sp>
      <p:pic>
        <p:nvPicPr>
          <p:cNvPr id="4" name="Imagen 10">
            <a:extLst>
              <a:ext uri="{FF2B5EF4-FFF2-40B4-BE49-F238E27FC236}">
                <a16:creationId xmlns:a16="http://schemas.microsoft.com/office/drawing/2014/main" id="{C14D7930-D3DB-6EAF-37E5-2400CEBA9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952" y="4384119"/>
            <a:ext cx="201930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14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882FA8-9E1C-09AE-DDEA-67905BD00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608802"/>
          </a:xfrm>
        </p:spPr>
        <p:txBody>
          <a:bodyPr/>
          <a:lstStyle/>
          <a:p>
            <a:pPr algn="ctr"/>
            <a:r>
              <a:rPr lang="es-ES" dirty="0"/>
              <a:t>ROBOTS AUTOPROGRAMABLES</a:t>
            </a:r>
          </a:p>
        </p:txBody>
      </p:sp>
      <p:pic>
        <p:nvPicPr>
          <p:cNvPr id="14" name="Marcador de contenido 13">
            <a:extLst>
              <a:ext uri="{FF2B5EF4-FFF2-40B4-BE49-F238E27FC236}">
                <a16:creationId xmlns:a16="http://schemas.microsoft.com/office/drawing/2014/main" id="{3380E34E-AA40-3112-E168-849F477848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0319" y="2546914"/>
            <a:ext cx="3400900" cy="3286584"/>
          </a:xfrm>
        </p:spPr>
      </p:pic>
      <p:pic>
        <p:nvPicPr>
          <p:cNvPr id="16" name="Marcador de contenido 15">
            <a:extLst>
              <a:ext uri="{FF2B5EF4-FFF2-40B4-BE49-F238E27FC236}">
                <a16:creationId xmlns:a16="http://schemas.microsoft.com/office/drawing/2014/main" id="{78A60E14-0C82-241C-9CB7-B5881A9B846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341813" y="2502181"/>
            <a:ext cx="3508375" cy="3366526"/>
          </a:xfrm>
        </p:spPr>
      </p:pic>
      <p:pic>
        <p:nvPicPr>
          <p:cNvPr id="18" name="Marcador de contenido 17">
            <a:extLst>
              <a:ext uri="{FF2B5EF4-FFF2-40B4-BE49-F238E27FC236}">
                <a16:creationId xmlns:a16="http://schemas.microsoft.com/office/drawing/2014/main" id="{21416641-57EE-33A3-8984-6FF01FA6308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8139113" y="2430463"/>
            <a:ext cx="3509962" cy="3509962"/>
          </a:xfrm>
        </p:spPr>
      </p:pic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B737D9B1-77C8-2089-0548-64CA43F95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es-ES" smtClean="0"/>
              <a:t>10</a:t>
            </a:fld>
            <a:endParaRPr lang="es-E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DC10A77-12B4-5C00-80EF-C561A2C40699}"/>
              </a:ext>
            </a:extLst>
          </p:cNvPr>
          <p:cNvSpPr txBox="1"/>
          <p:nvPr/>
        </p:nvSpPr>
        <p:spPr>
          <a:xfrm>
            <a:off x="2160104" y="1135213"/>
            <a:ext cx="911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ES" sz="2000" dirty="0"/>
              <a:t>Estos robots no necesitan de dispositivo externo para su funcionamiento.</a:t>
            </a:r>
          </a:p>
          <a:p>
            <a:pPr marL="0" indent="0" algn="ctr">
              <a:buNone/>
            </a:pPr>
            <a:r>
              <a:rPr lang="es-ES" sz="2000" dirty="0"/>
              <a:t>Se programan mediante las teclas de código que llevan incorporadas.</a:t>
            </a:r>
          </a:p>
        </p:txBody>
      </p:sp>
    </p:spTree>
    <p:extLst>
      <p:ext uri="{BB962C8B-B14F-4D97-AF65-F5344CB8AC3E}">
        <p14:creationId xmlns:p14="http://schemas.microsoft.com/office/powerpoint/2010/main" val="3744171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3B7BA4-CDBA-E795-3194-95FB20B0D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12" y="403304"/>
            <a:ext cx="11091600" cy="811971"/>
          </a:xfrm>
        </p:spPr>
        <p:txBody>
          <a:bodyPr/>
          <a:lstStyle/>
          <a:p>
            <a:pPr algn="ctr"/>
            <a:r>
              <a:rPr lang="es-ES" dirty="0"/>
              <a:t>¿CÓMO FUNCIONAN?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ACC772-862F-2A7E-19C0-7FFCBD4C7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538" y="1215275"/>
            <a:ext cx="11090274" cy="4999995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/>
              <a:t>MEDIANTE PROGRAMACIÓN CON FLECHAS.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dirty="0"/>
              <a:t>PARA REALIZAR LA PROGRAMACIÓN, PRIMERO ES NECESARIO INDICAR TODOS LOS MOVIMENTOS A REALIZAR Y DESPUÉS PRESIONAR EL BOTÓN DE EMPEZAR.</a:t>
            </a:r>
          </a:p>
          <a:p>
            <a:pPr marL="0" indent="0" algn="ctr">
              <a:buNone/>
            </a:pPr>
            <a:r>
              <a:rPr lang="es-ES" dirty="0"/>
              <a:t>ES NECESARIO RECORDAR QUE CUANDO GIRA,  NO AVANZA.</a:t>
            </a:r>
          </a:p>
          <a:p>
            <a:pPr marL="0" indent="0" algn="ctr">
              <a:buNone/>
            </a:pPr>
            <a:r>
              <a:rPr lang="es-ES" dirty="0"/>
              <a:t>NO CREAR PROGRAMACIONES DEMASIADO LARGAS.</a:t>
            </a:r>
          </a:p>
          <a:p>
            <a:pPr marL="0" indent="0" algn="ctr">
              <a:buNone/>
            </a:pP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7B816B-7B48-5278-862D-9D266B386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es-ES" smtClean="0"/>
              <a:t>11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A19BDCB-6033-BC1F-B360-D1E530692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832" y="1613763"/>
            <a:ext cx="3878335" cy="235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71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3B7BA4-CDBA-E795-3194-95FB20B0D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12" y="147791"/>
            <a:ext cx="11091600" cy="810582"/>
          </a:xfrm>
        </p:spPr>
        <p:txBody>
          <a:bodyPr/>
          <a:lstStyle/>
          <a:p>
            <a:pPr algn="ctr"/>
            <a:r>
              <a:rPr lang="es-ES" dirty="0"/>
              <a:t>¿CÓMO FUNCIONAN?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ACC772-862F-2A7E-19C0-7FFCBD4C7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538" y="1215275"/>
            <a:ext cx="11090274" cy="4999995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/>
              <a:t>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 algn="ctr">
              <a:buNone/>
            </a:pP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7B816B-7B48-5278-862D-9D266B386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es-ES" smtClean="0"/>
              <a:t>12</a:t>
            </a:fld>
            <a:endParaRPr lang="es-ES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C2F1031-B608-0ACB-AEB6-7750A1622B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046992"/>
              </p:ext>
            </p:extLst>
          </p:nvPr>
        </p:nvGraphicFramePr>
        <p:xfrm>
          <a:off x="814055" y="923333"/>
          <a:ext cx="4743450" cy="271864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838229">
                  <a:extLst>
                    <a:ext uri="{9D8B030D-6E8A-4147-A177-3AD203B41FA5}">
                      <a16:colId xmlns:a16="http://schemas.microsoft.com/office/drawing/2014/main" val="1752594869"/>
                    </a:ext>
                  </a:extLst>
                </a:gridCol>
                <a:gridCol w="2905221">
                  <a:extLst>
                    <a:ext uri="{9D8B030D-6E8A-4147-A177-3AD203B41FA5}">
                      <a16:colId xmlns:a16="http://schemas.microsoft.com/office/drawing/2014/main" val="1010019721"/>
                    </a:ext>
                  </a:extLst>
                </a:gridCol>
              </a:tblGrid>
              <a:tr h="27186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1.- Encendido del robot.</a:t>
                      </a:r>
                      <a:endParaRPr lang="es-E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2.-Botón </a:t>
                      </a:r>
                      <a:r>
                        <a:rPr lang="es-ES" sz="1600" dirty="0" err="1">
                          <a:effectLst/>
                        </a:rPr>
                        <a:t>Go</a:t>
                      </a:r>
                      <a:r>
                        <a:rPr lang="es-ES" sz="1600" dirty="0">
                          <a:effectLst/>
                        </a:rPr>
                        <a:t> para programar.</a:t>
                      </a:r>
                      <a:endParaRPr lang="es-E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3.-Flechas para programar.</a:t>
                      </a:r>
                      <a:endParaRPr lang="es-E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4.- Botón </a:t>
                      </a:r>
                      <a:r>
                        <a:rPr lang="es-ES" sz="1600" dirty="0" err="1">
                          <a:effectLst/>
                        </a:rPr>
                        <a:t>Go</a:t>
                      </a:r>
                      <a:r>
                        <a:rPr lang="es-ES" sz="1600" dirty="0">
                          <a:effectLst/>
                        </a:rPr>
                        <a:t> para comenzar.</a:t>
                      </a:r>
                      <a:endParaRPr lang="es-E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5.- Botón   para borrar la programación.</a:t>
                      </a:r>
                      <a:endParaRPr lang="es-E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6.- Botón  para parar la ejecución.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0178402"/>
                  </a:ext>
                </a:extLst>
              </a:tr>
            </a:tbl>
          </a:graphicData>
        </a:graphic>
      </p:graphicFrame>
      <p:pic>
        <p:nvPicPr>
          <p:cNvPr id="2054" name="Imagen 1237626604">
            <a:extLst>
              <a:ext uri="{FF2B5EF4-FFF2-40B4-BE49-F238E27FC236}">
                <a16:creationId xmlns:a16="http://schemas.microsoft.com/office/drawing/2014/main" id="{B63C2B46-4BE4-0AE3-5702-8728BCE60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49" y="1421765"/>
            <a:ext cx="1749120" cy="174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agrama de flujo: unión de suma 4">
            <a:extLst>
              <a:ext uri="{FF2B5EF4-FFF2-40B4-BE49-F238E27FC236}">
                <a16:creationId xmlns:a16="http://schemas.microsoft.com/office/drawing/2014/main" id="{B712F2C3-3310-A35C-7851-6870764792C6}"/>
              </a:ext>
            </a:extLst>
          </p:cNvPr>
          <p:cNvSpPr/>
          <p:nvPr/>
        </p:nvSpPr>
        <p:spPr>
          <a:xfrm>
            <a:off x="3919538" y="2811463"/>
            <a:ext cx="225425" cy="244475"/>
          </a:xfrm>
          <a:prstGeom prst="flowChartSummingJunction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endParaRPr lang="es-ES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D5DAD42C-4139-A52B-B6C0-8104D565D518}"/>
              </a:ext>
            </a:extLst>
          </p:cNvPr>
          <p:cNvGrpSpPr/>
          <p:nvPr/>
        </p:nvGrpSpPr>
        <p:grpSpPr>
          <a:xfrm>
            <a:off x="3919538" y="2811463"/>
            <a:ext cx="274637" cy="307975"/>
            <a:chOff x="0" y="0"/>
            <a:chExt cx="314325" cy="352425"/>
          </a:xfrm>
        </p:grpSpPr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F0BC3F53-BF50-DE7E-655E-ED31A5A6B19D}"/>
                </a:ext>
              </a:extLst>
            </p:cNvPr>
            <p:cNvSpPr/>
            <p:nvPr/>
          </p:nvSpPr>
          <p:spPr>
            <a:xfrm>
              <a:off x="0" y="0"/>
              <a:ext cx="314325" cy="352425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s-ES"/>
            </a:p>
          </p:txBody>
        </p:sp>
        <p:cxnSp>
          <p:nvCxnSpPr>
            <p:cNvPr id="10" name="Conector recto de flecha 9">
              <a:extLst>
                <a:ext uri="{FF2B5EF4-FFF2-40B4-BE49-F238E27FC236}">
                  <a16:creationId xmlns:a16="http://schemas.microsoft.com/office/drawing/2014/main" id="{616E7E45-9CF1-7663-9910-2A43F1600F85}"/>
                </a:ext>
              </a:extLst>
            </p:cNvPr>
            <p:cNvCxnSpPr/>
            <p:nvPr/>
          </p:nvCxnSpPr>
          <p:spPr>
            <a:xfrm flipV="1">
              <a:off x="66675" y="123825"/>
              <a:ext cx="219075" cy="28575"/>
            </a:xfrm>
            <a:prstGeom prst="straightConnector1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1" name="Conector recto de flecha 10">
              <a:extLst>
                <a:ext uri="{FF2B5EF4-FFF2-40B4-BE49-F238E27FC236}">
                  <a16:creationId xmlns:a16="http://schemas.microsoft.com/office/drawing/2014/main" id="{A7CF681E-1EA9-1D39-655F-C3FE97275D72}"/>
                </a:ext>
              </a:extLst>
            </p:cNvPr>
            <p:cNvCxnSpPr/>
            <p:nvPr/>
          </p:nvCxnSpPr>
          <p:spPr>
            <a:xfrm flipV="1">
              <a:off x="66675" y="176212"/>
              <a:ext cx="219075" cy="28575"/>
            </a:xfrm>
            <a:prstGeom prst="straightConnector1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4B668784-97DC-ABAD-D5C9-1A70B0236D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727058"/>
              </p:ext>
            </p:extLst>
          </p:nvPr>
        </p:nvGraphicFramePr>
        <p:xfrm>
          <a:off x="6585430" y="923333"/>
          <a:ext cx="5237317" cy="256111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913855">
                  <a:extLst>
                    <a:ext uri="{9D8B030D-6E8A-4147-A177-3AD203B41FA5}">
                      <a16:colId xmlns:a16="http://schemas.microsoft.com/office/drawing/2014/main" val="987263071"/>
                    </a:ext>
                  </a:extLst>
                </a:gridCol>
                <a:gridCol w="3323462">
                  <a:extLst>
                    <a:ext uri="{9D8B030D-6E8A-4147-A177-3AD203B41FA5}">
                      <a16:colId xmlns:a16="http://schemas.microsoft.com/office/drawing/2014/main" val="1102839972"/>
                    </a:ext>
                  </a:extLst>
                </a:gridCol>
              </a:tblGrid>
              <a:tr h="2561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600" dirty="0">
                          <a:effectLst/>
                        </a:rPr>
                        <a:t>   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1.- Encendido del robot.</a:t>
                      </a:r>
                      <a:endParaRPr lang="es-E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2.-Teclas de dirección para programación.</a:t>
                      </a:r>
                      <a:endParaRPr lang="es-E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3.-Botón verde, comienzo programación.</a:t>
                      </a:r>
                      <a:endParaRPr lang="es-E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4.- Botón    para borrar la programación.</a:t>
                      </a:r>
                      <a:endParaRPr lang="es-E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5.- Botón  parar la programación.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6587574"/>
                  </a:ext>
                </a:extLst>
              </a:tr>
            </a:tbl>
          </a:graphicData>
        </a:graphic>
      </p:graphicFrame>
      <p:pic>
        <p:nvPicPr>
          <p:cNvPr id="3078" name="Imagen 1118625391">
            <a:extLst>
              <a:ext uri="{FF2B5EF4-FFF2-40B4-BE49-F238E27FC236}">
                <a16:creationId xmlns:a16="http://schemas.microsoft.com/office/drawing/2014/main" id="{625C3700-BC5B-DBA8-0134-A9E62979A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911" y="1361127"/>
            <a:ext cx="1683284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iagrama de flujo: unión de suma 13">
            <a:extLst>
              <a:ext uri="{FF2B5EF4-FFF2-40B4-BE49-F238E27FC236}">
                <a16:creationId xmlns:a16="http://schemas.microsoft.com/office/drawing/2014/main" id="{481946C0-9430-D4A5-6E49-A3C331CAE720}"/>
              </a:ext>
            </a:extLst>
          </p:cNvPr>
          <p:cNvSpPr/>
          <p:nvPr/>
        </p:nvSpPr>
        <p:spPr>
          <a:xfrm>
            <a:off x="6568743" y="1509713"/>
            <a:ext cx="255370" cy="244475"/>
          </a:xfrm>
          <a:prstGeom prst="flowChartSummingJunction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endParaRPr lang="es-ES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AE819E22-C2B1-78AA-7A3C-38D87BBE734B}"/>
              </a:ext>
            </a:extLst>
          </p:cNvPr>
          <p:cNvGrpSpPr/>
          <p:nvPr/>
        </p:nvGrpSpPr>
        <p:grpSpPr>
          <a:xfrm>
            <a:off x="6568743" y="1509713"/>
            <a:ext cx="311119" cy="307975"/>
            <a:chOff x="0" y="0"/>
            <a:chExt cx="314325" cy="352425"/>
          </a:xfrm>
        </p:grpSpPr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9EAF361-6165-1C26-D742-F056B93F498C}"/>
                </a:ext>
              </a:extLst>
            </p:cNvPr>
            <p:cNvSpPr/>
            <p:nvPr/>
          </p:nvSpPr>
          <p:spPr>
            <a:xfrm>
              <a:off x="0" y="0"/>
              <a:ext cx="314325" cy="352425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s-ES"/>
            </a:p>
          </p:txBody>
        </p:sp>
        <p:cxnSp>
          <p:nvCxnSpPr>
            <p:cNvPr id="17" name="Conector recto de flecha 16">
              <a:extLst>
                <a:ext uri="{FF2B5EF4-FFF2-40B4-BE49-F238E27FC236}">
                  <a16:creationId xmlns:a16="http://schemas.microsoft.com/office/drawing/2014/main" id="{E1101D07-0B00-5AFE-86DB-2FC384DE9879}"/>
                </a:ext>
              </a:extLst>
            </p:cNvPr>
            <p:cNvCxnSpPr/>
            <p:nvPr/>
          </p:nvCxnSpPr>
          <p:spPr>
            <a:xfrm flipV="1">
              <a:off x="66675" y="123825"/>
              <a:ext cx="219075" cy="28575"/>
            </a:xfrm>
            <a:prstGeom prst="straightConnector1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" name="Conector recto de flecha 17">
              <a:extLst>
                <a:ext uri="{FF2B5EF4-FFF2-40B4-BE49-F238E27FC236}">
                  <a16:creationId xmlns:a16="http://schemas.microsoft.com/office/drawing/2014/main" id="{9ECA4104-D298-8C97-56BD-92AF0EA17B9C}"/>
                </a:ext>
              </a:extLst>
            </p:cNvPr>
            <p:cNvCxnSpPr/>
            <p:nvPr/>
          </p:nvCxnSpPr>
          <p:spPr>
            <a:xfrm flipV="1">
              <a:off x="66675" y="176212"/>
              <a:ext cx="219075" cy="28575"/>
            </a:xfrm>
            <a:prstGeom prst="straightConnector1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aphicFrame>
        <p:nvGraphicFramePr>
          <p:cNvPr id="25" name="Tabla 24">
            <a:extLst>
              <a:ext uri="{FF2B5EF4-FFF2-40B4-BE49-F238E27FC236}">
                <a16:creationId xmlns:a16="http://schemas.microsoft.com/office/drawing/2014/main" id="{AC830A2F-BBCA-C52F-7AE8-B3E77A8585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377517"/>
              </p:ext>
            </p:extLst>
          </p:nvPr>
        </p:nvGraphicFramePr>
        <p:xfrm>
          <a:off x="3919538" y="3787833"/>
          <a:ext cx="4743450" cy="287458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val="292892726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1647593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1.- Encendido del robot.</a:t>
                      </a:r>
                      <a:endParaRPr lang="es-E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2.-Teclas de dirección para programación.</a:t>
                      </a:r>
                      <a:endParaRPr lang="es-E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3.-Botón verde, comienzo programación.</a:t>
                      </a:r>
                      <a:endParaRPr lang="es-E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4.- Botón amarillo para borrar la programación.</a:t>
                      </a:r>
                      <a:endParaRPr lang="es-E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5.- Botón rojo para parar.</a:t>
                      </a:r>
                      <a:endParaRPr lang="es-E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9720304"/>
                  </a:ext>
                </a:extLst>
              </a:tr>
            </a:tbl>
          </a:graphicData>
        </a:graphic>
      </p:graphicFrame>
      <p:pic>
        <p:nvPicPr>
          <p:cNvPr id="3082" name="Imagen 458424792">
            <a:extLst>
              <a:ext uri="{FF2B5EF4-FFF2-40B4-BE49-F238E27FC236}">
                <a16:creationId xmlns:a16="http://schemas.microsoft.com/office/drawing/2014/main" id="{61541737-E044-A97D-7CFD-199495217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63" y="4227291"/>
            <a:ext cx="157162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287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CA8BD7-4905-CE1A-4369-E218776A2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VARIEDAD DE ACTIVIDADES</a:t>
            </a:r>
          </a:p>
        </p:txBody>
      </p:sp>
      <p:pic>
        <p:nvPicPr>
          <p:cNvPr id="8" name="Marcador de contenido 7">
            <a:hlinkClick r:id="rId2"/>
            <a:extLst>
              <a:ext uri="{FF2B5EF4-FFF2-40B4-BE49-F238E27FC236}">
                <a16:creationId xmlns:a16="http://schemas.microsoft.com/office/drawing/2014/main" id="{0728259D-EEBB-2767-8431-3EE94C7B32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037" r="2809"/>
          <a:stretch/>
        </p:blipFill>
        <p:spPr>
          <a:xfrm>
            <a:off x="4321413" y="3946475"/>
            <a:ext cx="3549173" cy="2714625"/>
          </a:xfr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B47997-A663-D792-B3FB-7B41632A4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es-ES" smtClean="0"/>
              <a:t>13</a:t>
            </a:fld>
            <a:endParaRPr lang="es-ES"/>
          </a:p>
        </p:txBody>
      </p:sp>
      <p:pic>
        <p:nvPicPr>
          <p:cNvPr id="10" name="Imagen 9">
            <a:hlinkClick r:id="rId4"/>
            <a:extLst>
              <a:ext uri="{FF2B5EF4-FFF2-40B4-BE49-F238E27FC236}">
                <a16:creationId xmlns:a16="http://schemas.microsoft.com/office/drawing/2014/main" id="{C5317495-C1F5-79CD-4D04-B69789ADB8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72" r="4273"/>
          <a:stretch/>
        </p:blipFill>
        <p:spPr>
          <a:xfrm>
            <a:off x="159899" y="2224904"/>
            <a:ext cx="3549173" cy="3686175"/>
          </a:xfrm>
          <a:prstGeom prst="rect">
            <a:avLst/>
          </a:prstGeom>
        </p:spPr>
      </p:pic>
      <p:pic>
        <p:nvPicPr>
          <p:cNvPr id="12" name="Imagen 11">
            <a:hlinkClick r:id="rId6"/>
            <a:extLst>
              <a:ext uri="{FF2B5EF4-FFF2-40B4-BE49-F238E27FC236}">
                <a16:creationId xmlns:a16="http://schemas.microsoft.com/office/drawing/2014/main" id="{A4ABA661-FB48-211D-9879-F993F7B6F89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801" r="20753"/>
          <a:stretch/>
        </p:blipFill>
        <p:spPr>
          <a:xfrm>
            <a:off x="4974518" y="1970727"/>
            <a:ext cx="2266122" cy="1781175"/>
          </a:xfrm>
          <a:prstGeom prst="rect">
            <a:avLst/>
          </a:prstGeom>
        </p:spPr>
      </p:pic>
      <p:pic>
        <p:nvPicPr>
          <p:cNvPr id="14" name="Imagen 13">
            <a:hlinkClick r:id="rId4"/>
            <a:extLst>
              <a:ext uri="{FF2B5EF4-FFF2-40B4-BE49-F238E27FC236}">
                <a16:creationId xmlns:a16="http://schemas.microsoft.com/office/drawing/2014/main" id="{B4FE45B7-53E1-EF28-5A9A-AAC4D3DE24E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845" t="18892" b="8974"/>
          <a:stretch/>
        </p:blipFill>
        <p:spPr>
          <a:xfrm>
            <a:off x="8506087" y="2915478"/>
            <a:ext cx="3549174" cy="20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76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E9C84F-8338-7C2D-9A27-D13EA014B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EVALUACIÓN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280953-0A20-47AE-18E7-3011F8A7B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2" y="1933969"/>
            <a:ext cx="3831393" cy="3979625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/>
              <a:t> CÓMO UNA ACTIVIDAD MÁS DE AULA.</a:t>
            </a:r>
          </a:p>
          <a:p>
            <a:pPr marL="0" indent="0" algn="ctr">
              <a:buNone/>
            </a:pPr>
            <a:r>
              <a:rPr lang="es-ES" dirty="0"/>
              <a:t>MEDIANTE RÚBRICA.</a:t>
            </a:r>
          </a:p>
          <a:p>
            <a:pPr marL="0" indent="0" algn="ctr">
              <a:buNone/>
            </a:pPr>
            <a:r>
              <a:rPr lang="es-ES" dirty="0"/>
              <a:t>MEDIANTE LISTA DE CONTROL.</a:t>
            </a:r>
          </a:p>
          <a:p>
            <a:pPr marL="0" indent="0" algn="ctr">
              <a:buNone/>
            </a:pPr>
            <a:r>
              <a:rPr lang="es-ES" dirty="0"/>
              <a:t> CON INDICACIÓN ESPECÍFICA EN COMPENTENCIA DIGITAL.</a:t>
            </a:r>
          </a:p>
          <a:p>
            <a:pPr marL="0" indent="0" algn="ctr">
              <a:buNone/>
            </a:pP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EC3065-B4E3-79F2-5308-71FA488F6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es-ES" smtClean="0"/>
              <a:t>14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74B20F5-3BB5-C12E-7311-E81465991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446" y="1538023"/>
            <a:ext cx="6717164" cy="416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54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237A78-8277-6176-2E67-CF2B67226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INCIACIÓN A LA PROGRAMACIÓN </a:t>
            </a:r>
            <a:br>
              <a:rPr lang="es-ES" dirty="0"/>
            </a:br>
            <a:r>
              <a:rPr lang="es-ES" dirty="0"/>
              <a:t>Code.org y Scratch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06BD6D-731B-0BF1-7081-8ACDB58916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sz="2400" dirty="0"/>
              <a:t>Code.org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D026EC-1231-E804-2CE2-2A87B6CE07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" sz="2000" dirty="0"/>
              <a:t>Es una organización que potencia el uso de la computación en las escuelas.</a:t>
            </a:r>
          </a:p>
          <a:p>
            <a:pPr marL="0" indent="0" algn="just">
              <a:buNone/>
            </a:pPr>
            <a:r>
              <a:rPr lang="es-ES" sz="2000" dirty="0"/>
              <a:t>Su acceso y registro es gratuito, y permite el seguimiento online del trabajo realizado por el alumnado.</a:t>
            </a:r>
          </a:p>
          <a:p>
            <a:pPr marL="0" indent="0" algn="just">
              <a:buNone/>
            </a:pPr>
            <a:r>
              <a:rPr lang="es-ES" sz="2000" dirty="0"/>
              <a:t>Organiza el inicio a la programación en diversos cursos, realizando una secuenciación por niveles. </a:t>
            </a:r>
          </a:p>
          <a:p>
            <a:pPr marL="0" indent="0" algn="just">
              <a:buNone/>
            </a:pPr>
            <a:r>
              <a:rPr lang="es-ES" sz="2000" dirty="0">
                <a:hlinkClick r:id="rId2"/>
              </a:rPr>
              <a:t>https://code.org/</a:t>
            </a:r>
            <a:endParaRPr lang="es-ES" sz="2000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9CFFD6C-144A-9F96-8217-EF14AC45BD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ES" sz="2000" dirty="0"/>
              <a:t>SCRATCH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F93F2AE-3034-68E8-6C87-30C0D8B19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es-ES" smtClean="0"/>
              <a:t>15</a:t>
            </a:fld>
            <a:endParaRPr lang="es-ES"/>
          </a:p>
        </p:txBody>
      </p:sp>
      <p:sp>
        <p:nvSpPr>
          <p:cNvPr id="10" name="Marcador de contenido 3">
            <a:extLst>
              <a:ext uri="{FF2B5EF4-FFF2-40B4-BE49-F238E27FC236}">
                <a16:creationId xmlns:a16="http://schemas.microsoft.com/office/drawing/2014/main" id="{CD8F1D21-DB72-D07F-E572-E10946F6E6D2}"/>
              </a:ext>
            </a:extLst>
          </p:cNvPr>
          <p:cNvSpPr txBox="1">
            <a:spLocks/>
          </p:cNvSpPr>
          <p:nvPr/>
        </p:nvSpPr>
        <p:spPr>
          <a:xfrm>
            <a:off x="6454706" y="2427370"/>
            <a:ext cx="5429114" cy="35155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ES" sz="2000" dirty="0"/>
              <a:t>Es un lenguaje de programación visual, orientando a facilitar el aprendizaje de la programación mediante bloques de una forma intuitiva.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ES" sz="2000" dirty="0"/>
              <a:t>Se plantea diversas actividades y retos para realizar de forma libre.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ES" sz="2000" dirty="0">
                <a:hlinkClick r:id="rId3"/>
              </a:rPr>
              <a:t>https://scratch.mit.edu/</a:t>
            </a:r>
            <a:endParaRPr lang="es-ES" sz="2000" dirty="0"/>
          </a:p>
          <a:p>
            <a:pPr marL="0" indent="0" algn="just">
              <a:buNone/>
            </a:pPr>
            <a:r>
              <a:rPr lang="es-ES" sz="2000" dirty="0">
                <a:ea typeface="+mn-lt"/>
                <a:cs typeface="+mn-lt"/>
                <a:hlinkClick r:id="rId4"/>
              </a:rPr>
              <a:t>http://aprendiendoscrath.blogspot.com/</a:t>
            </a:r>
            <a:endParaRPr lang="es-ES" sz="1600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es-ES" sz="2000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es-ES" sz="2000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es-ES" sz="2000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217710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B472FD20-6402-8990-E4F6-FAC4AA48CC3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2522" b="12522"/>
          <a:stretch>
            <a:fillRect/>
          </a:stretch>
        </p:blipFill>
        <p:spPr/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0EAD46E2-855B-1744-AC73-F4FA70DE05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s-ES" dirty="0"/>
              <a:t>Permite construir diferentes modelos de vehículos, de atracciones de feria, y después realizar un movimiento mediante la programación.</a:t>
            </a:r>
          </a:p>
          <a:p>
            <a:pPr algn="ctr"/>
            <a:r>
              <a:rPr lang="es-ES" dirty="0">
                <a:hlinkClick r:id="rId3"/>
              </a:rPr>
              <a:t>DESCARGA INSTRUCCIONES DE CONSTRUCCIÓN</a:t>
            </a:r>
            <a:endParaRPr lang="es-E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3F5A1504-AC41-488F-2EA7-5B62CF5615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dirty="0">
                <a:hlinkClick r:id="rId4"/>
              </a:rPr>
              <a:t>SPIKE ESSENCIAL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01068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FA6FE3-4B5E-5C65-145D-DC1350B9E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722934"/>
          </a:xfrm>
        </p:spPr>
        <p:txBody>
          <a:bodyPr/>
          <a:lstStyle/>
          <a:p>
            <a:pPr algn="ctr"/>
            <a:r>
              <a:rPr lang="es-ES" dirty="0"/>
              <a:t>CONSTRUIMOS Y PROGRAMAMOS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C11D36-67E2-2926-A721-48A7E0D7C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36" y="3202172"/>
            <a:ext cx="11090274" cy="2681793"/>
          </a:xfrm>
        </p:spPr>
        <p:txBody>
          <a:bodyPr/>
          <a:lstStyle/>
          <a:p>
            <a:pPr marL="0" indent="0" algn="ctr">
              <a:buNone/>
            </a:pPr>
            <a:r>
              <a:rPr lang="es-ES" b="1" dirty="0"/>
              <a:t>MANOS A LA OBRA</a:t>
            </a:r>
          </a:p>
          <a:p>
            <a:pPr marL="0" indent="0" algn="ctr">
              <a:buNone/>
            </a:pPr>
            <a:r>
              <a:rPr lang="es-ES" dirty="0"/>
              <a:t>PRIMERO ACTIVIAD DIRIGIDA</a:t>
            </a:r>
          </a:p>
          <a:p>
            <a:pPr marL="0" indent="0" algn="ctr">
              <a:buNone/>
            </a:pPr>
            <a:r>
              <a:rPr lang="es-ES" dirty="0"/>
              <a:t>SEGUNDO ACTIVIDAD LIBRE</a:t>
            </a:r>
          </a:p>
          <a:p>
            <a:pPr marL="0" indent="0" algn="ctr">
              <a:buNone/>
            </a:pPr>
            <a:r>
              <a:rPr lang="es-ES" dirty="0"/>
              <a:t>TERCERO ACTIVIDAD AJUSTADA A UNA PROGRAMACIÓN ESPECÍFICA DEL ÁREA DE CIENCIAS NATURALESMERO ACTIVIDAD DISEÑADA</a:t>
            </a:r>
          </a:p>
          <a:p>
            <a:pPr marL="0" indent="0" algn="ctr">
              <a:buNone/>
            </a:pP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DBC74E-59BC-6BAF-3CFE-EF4962854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es-ES" smtClean="0"/>
              <a:t>17</a:t>
            </a:fld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B384C35-160E-9CF8-B961-D1AE598347D2}"/>
              </a:ext>
            </a:extLst>
          </p:cNvPr>
          <p:cNvSpPr txBox="1"/>
          <p:nvPr/>
        </p:nvSpPr>
        <p:spPr>
          <a:xfrm>
            <a:off x="1099929" y="1272209"/>
            <a:ext cx="9117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ES" sz="2000" dirty="0">
                <a:hlinkClick r:id="rId2"/>
              </a:rPr>
              <a:t>TUTORIAL DE SPIKE ESSENCIAL</a:t>
            </a:r>
            <a:endParaRPr lang="es-ES" sz="2000" dirty="0"/>
          </a:p>
          <a:p>
            <a:pPr marL="0" indent="0" algn="ctr">
              <a:buNone/>
            </a:pPr>
            <a:endParaRPr lang="es-ES" sz="2000" dirty="0"/>
          </a:p>
          <a:p>
            <a:pPr marL="0" indent="0" algn="ctr">
              <a:buNone/>
            </a:pPr>
            <a:r>
              <a:rPr lang="es-ES" sz="2000" dirty="0">
                <a:hlinkClick r:id="rId3"/>
              </a:rPr>
              <a:t>CREAR UNA CARICATURA</a:t>
            </a:r>
            <a:endParaRPr lang="es-ES" sz="2000" dirty="0"/>
          </a:p>
          <a:p>
            <a:pPr marL="0" indent="0" algn="ctr">
              <a:buNone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512280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>
            <a:extLst>
              <a:ext uri="{FF2B5EF4-FFF2-40B4-BE49-F238E27FC236}">
                <a16:creationId xmlns:a16="http://schemas.microsoft.com/office/drawing/2014/main" id="{F8FAEED9-1ECD-45F9-87A0-9394BAEAB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rtlCol="0"/>
          <a:lstStyle/>
          <a:p>
            <a:pPr rtl="0"/>
            <a:r>
              <a:rPr lang="es-ES"/>
              <a:t>Gracias</a:t>
            </a:r>
          </a:p>
        </p:txBody>
      </p:sp>
      <p:sp>
        <p:nvSpPr>
          <p:cNvPr id="23" name="Subtítulo 22">
            <a:extLst>
              <a:ext uri="{FF2B5EF4-FFF2-40B4-BE49-F238E27FC236}">
                <a16:creationId xmlns:a16="http://schemas.microsoft.com/office/drawing/2014/main" id="{8E5E4638-9BCB-4C2E-914F-CC868E202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1870825"/>
          </a:xfrm>
        </p:spPr>
        <p:txBody>
          <a:bodyPr rtlCol="0"/>
          <a:lstStyle/>
          <a:p>
            <a:pPr rtl="0"/>
            <a:r>
              <a:rPr lang="es-ES" dirty="0"/>
              <a:t>María Méndez</a:t>
            </a:r>
          </a:p>
          <a:p>
            <a:pPr rtl="0"/>
            <a:r>
              <a:rPr lang="es-ES" dirty="0"/>
              <a:t>memendez@educa.jcyl.es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ea typeface="+mn-lt"/>
                <a:cs typeface="+mn-lt"/>
              </a:rPr>
              <a:t>@memendeza</a:t>
            </a:r>
            <a:endParaRPr lang="es-ES" sz="2400" dirty="0"/>
          </a:p>
        </p:txBody>
      </p:sp>
      <p:pic>
        <p:nvPicPr>
          <p:cNvPr id="27" name="Marcador de posición de imagen 26" descr="Fondo digital de puntos de datos">
            <a:extLst>
              <a:ext uri="{FF2B5EF4-FFF2-40B4-BE49-F238E27FC236}">
                <a16:creationId xmlns:a16="http://schemas.microsoft.com/office/drawing/2014/main" id="{9E660784-34E2-4CDA-926A-DDD6AAF3504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6248" y="548640"/>
            <a:ext cx="5084064" cy="2880360"/>
          </a:xfrm>
        </p:spPr>
      </p:pic>
      <p:pic>
        <p:nvPicPr>
          <p:cNvPr id="33" name="Marcador de posición de imagen 32" descr="Fondo digital de puntos de datos">
            <a:extLst>
              <a:ext uri="{FF2B5EF4-FFF2-40B4-BE49-F238E27FC236}">
                <a16:creationId xmlns:a16="http://schemas.microsoft.com/office/drawing/2014/main" id="{48106962-23C6-4DFE-BB3A-E5FFF03F38C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6248" y="3429000"/>
            <a:ext cx="5084064" cy="2880360"/>
          </a:xfr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E60F23-FB58-4EF8-82FD-E86CED25F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s-ES" smtClean="0"/>
              <a:pPr rtl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7798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6426E-F6F6-4A7C-9181-8C3090996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79557"/>
            <a:ext cx="4736754" cy="1735991"/>
          </a:xfrm>
        </p:spPr>
        <p:txBody>
          <a:bodyPr rtlCol="0"/>
          <a:lstStyle/>
          <a:p>
            <a:pPr rtl="0"/>
            <a:r>
              <a:rPr lang="es-ES" dirty="0"/>
              <a:t>CONTENIDOS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B60D6F-4D0F-4D33-B2A7-159C8583F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077412"/>
            <a:ext cx="7524752" cy="4184197"/>
          </a:xfrm>
        </p:spPr>
        <p:txBody>
          <a:bodyPr rtlCol="0"/>
          <a:lstStyle/>
          <a:p>
            <a:pPr rtl="0"/>
            <a:r>
              <a:rPr lang="es-ES" dirty="0"/>
              <a:t>ROBÓTICA EDUCATIVA</a:t>
            </a:r>
          </a:p>
          <a:p>
            <a:pPr rtl="0"/>
            <a:r>
              <a:rPr lang="es-ES" dirty="0"/>
              <a:t>RAZONES DE PROGRAMACIÓN Y ROBÓTICA EN EL AULA</a:t>
            </a:r>
          </a:p>
          <a:p>
            <a:pPr rtl="0"/>
            <a:r>
              <a:rPr lang="es-ES" dirty="0"/>
              <a:t>SOMOS UN ROBOT</a:t>
            </a:r>
          </a:p>
          <a:p>
            <a:r>
              <a:rPr lang="es-ES" dirty="0"/>
              <a:t>PROGRAMACIÓN CON CODY ROBY</a:t>
            </a:r>
          </a:p>
          <a:p>
            <a:r>
              <a:rPr lang="es-ES" dirty="0"/>
              <a:t>ACTIVIDADES DE PROGRAMACIÓN NO CONECTADA</a:t>
            </a:r>
          </a:p>
          <a:p>
            <a:r>
              <a:rPr lang="es-ES" dirty="0"/>
              <a:t>ROBOTS AUTOPROGRAMABLES</a:t>
            </a:r>
          </a:p>
          <a:p>
            <a:pPr rtl="0"/>
            <a:r>
              <a:rPr lang="es-ES" dirty="0"/>
              <a:t>INCIACIÓN A LA PROGRAMACIÓN</a:t>
            </a:r>
          </a:p>
          <a:p>
            <a:pPr rtl="0"/>
            <a:r>
              <a:rPr lang="es-ES" dirty="0"/>
              <a:t>ROBOT SPIKE ESENCIAL</a:t>
            </a:r>
          </a:p>
          <a:p>
            <a:pPr rtl="0"/>
            <a:endParaRPr lang="es-ES" dirty="0"/>
          </a:p>
          <a:p>
            <a:pPr rtl="0"/>
            <a:endParaRPr lang="es-ES" dirty="0"/>
          </a:p>
        </p:txBody>
      </p:sp>
      <p:pic>
        <p:nvPicPr>
          <p:cNvPr id="10" name="Marcador de posición de imagen 9" descr="Puntos de datos ">
            <a:extLst>
              <a:ext uri="{FF2B5EF4-FFF2-40B4-BE49-F238E27FC236}">
                <a16:creationId xmlns:a16="http://schemas.microsoft.com/office/drawing/2014/main" id="{71F862F9-0E8A-4DB9-8083-1C3AA6E5D77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8575" y="596392"/>
            <a:ext cx="2263776" cy="2263776"/>
          </a:xfrm>
        </p:spPr>
      </p:pic>
      <p:pic>
        <p:nvPicPr>
          <p:cNvPr id="12" name="Marcador de posición de imagen 11" descr="Fondo de datos">
            <a:extLst>
              <a:ext uri="{FF2B5EF4-FFF2-40B4-BE49-F238E27FC236}">
                <a16:creationId xmlns:a16="http://schemas.microsoft.com/office/drawing/2014/main" id="{A63F39B9-0715-40B5-8ECB-9B983F99C69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1612" y="3324733"/>
            <a:ext cx="2936876" cy="2936876"/>
          </a:xfrm>
        </p:spPr>
      </p:pic>
      <p:sp>
        <p:nvSpPr>
          <p:cNvPr id="15" name="Marcador de número de diapositiva 14">
            <a:extLst>
              <a:ext uri="{FF2B5EF4-FFF2-40B4-BE49-F238E27FC236}">
                <a16:creationId xmlns:a16="http://schemas.microsoft.com/office/drawing/2014/main" id="{3B199C97-F175-437D-8311-DB662925C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3234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o 24">
            <a:extLst>
              <a:ext uri="{FF2B5EF4-FFF2-40B4-BE49-F238E27FC236}">
                <a16:creationId xmlns:a16="http://schemas.microsoft.com/office/drawing/2014/main" id="{D10F3D66-0109-4903-90B9-66D0E288F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79261" y="2030035"/>
            <a:ext cx="1335600" cy="1262947"/>
            <a:chOff x="10145015" y="2343978"/>
            <a:chExt cx="1335600" cy="1262947"/>
          </a:xfrm>
        </p:grpSpPr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57DAB968-9B52-4EFF-AD39-7657DFEA6E4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962BE440-9634-4380-B142-5DB692420C52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4B18D636-CC10-4B1E-AA38-419DCCF2D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¿QUÉ ES LA ROBÓTICA EDUCATICA?</a:t>
            </a: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1DB251F7-EBE7-46AC-A920-FFE2C5AF6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0842" y="1315541"/>
            <a:ext cx="5429114" cy="3515555"/>
          </a:xfrm>
        </p:spPr>
        <p:txBody>
          <a:bodyPr rtlCol="0"/>
          <a:lstStyle/>
          <a:p>
            <a:pPr algn="just"/>
            <a:r>
              <a:rPr lang="es-ES" sz="2400" dirty="0"/>
              <a:t>Es una disciplina de la robótica, que se centra en el análisis, diseño, aplicación y operación con Robots. Va más allá de crear robots y programarlos, incentiva la cohesión de grupo, la capacidad de reflexión, la resolución de problemas y el trabajo en equipo a través de recursos tecnológicos.</a:t>
            </a:r>
          </a:p>
          <a:p>
            <a:pPr algn="just"/>
            <a:r>
              <a:rPr lang="es-ES" sz="2400" dirty="0"/>
              <a:t>Promueve la autonomía y el aprendizaje cooperativo, mezclando conocimientos en ciencias, tecnología, ingeniería y matemáticas (STEAM).</a:t>
            </a: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7FB7F30B-2A84-4C44-BC5A-E826ED6E74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3950" y="1524691"/>
            <a:ext cx="5436391" cy="2623240"/>
          </a:xfrm>
        </p:spPr>
        <p:txBody>
          <a:bodyPr rtlCol="0"/>
          <a:lstStyle/>
          <a:p>
            <a:pPr algn="just"/>
            <a:r>
              <a:rPr lang="es-ES" sz="2400" dirty="0"/>
              <a:t>Es un método interdisciplinar de trabajo de carácter transversal, que, mediante la manipulación, el ensayo error, el pensamiento lógico y la lingüística, fomenta la creatividad y la imaginación para el aprendizaje</a:t>
            </a:r>
            <a:endParaRPr lang="es-ES" dirty="0"/>
          </a:p>
          <a:p>
            <a:pPr rtl="0"/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s-ES" smtClean="0"/>
              <a:pPr rtl="0"/>
              <a:t>3</a:t>
            </a:fld>
            <a:endParaRPr lang="es-ES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C6F3814E-455F-456B-B1AF-7B993965A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/>
          </a:p>
        </p:txBody>
      </p:sp>
      <p:pic>
        <p:nvPicPr>
          <p:cNvPr id="14" name="Imagen 5">
            <a:extLst>
              <a:ext uri="{FF2B5EF4-FFF2-40B4-BE49-F238E27FC236}">
                <a16:creationId xmlns:a16="http://schemas.microsoft.com/office/drawing/2014/main" id="{11AACB12-623E-519C-5E38-29D00C21F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2003" y="4089861"/>
            <a:ext cx="1949001" cy="252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45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o 24">
            <a:extLst>
              <a:ext uri="{FF2B5EF4-FFF2-40B4-BE49-F238E27FC236}">
                <a16:creationId xmlns:a16="http://schemas.microsoft.com/office/drawing/2014/main" id="{D10F3D66-0109-4903-90B9-66D0E288F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79261" y="2030035"/>
            <a:ext cx="1335600" cy="1262947"/>
            <a:chOff x="10145015" y="2343978"/>
            <a:chExt cx="1335600" cy="1262947"/>
          </a:xfrm>
        </p:grpSpPr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57DAB968-9B52-4EFF-AD39-7657DFEA6E4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962BE440-9634-4380-B142-5DB692420C52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</p:grp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s-ES" smtClean="0"/>
              <a:pPr rtl="0"/>
              <a:t>4</a:t>
            </a:fld>
            <a:endParaRPr lang="es-ES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C6F3814E-455F-456B-B1AF-7B993965A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427E96D-34C1-1154-08A9-C9EF2A57F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389" y="538908"/>
            <a:ext cx="8056037" cy="60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58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o 24">
            <a:extLst>
              <a:ext uri="{FF2B5EF4-FFF2-40B4-BE49-F238E27FC236}">
                <a16:creationId xmlns:a16="http://schemas.microsoft.com/office/drawing/2014/main" id="{D10F3D66-0109-4903-90B9-66D0E288F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79261" y="2030035"/>
            <a:ext cx="1335600" cy="1262947"/>
            <a:chOff x="10145015" y="2343978"/>
            <a:chExt cx="1335600" cy="1262947"/>
          </a:xfrm>
        </p:grpSpPr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57DAB968-9B52-4EFF-AD39-7657DFEA6E4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962BE440-9634-4380-B142-5DB692420C52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4B18D636-CC10-4B1E-AA38-419DCCF2D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668473"/>
          </a:xfrm>
        </p:spPr>
        <p:txBody>
          <a:bodyPr rtlCol="0">
            <a:normAutofit/>
          </a:bodyPr>
          <a:lstStyle/>
          <a:p>
            <a:pPr algn="ctr" rtl="0"/>
            <a:r>
              <a:rPr lang="es-ES" sz="3600" dirty="0"/>
              <a:t>SOMOS UN ROBOT (Actividades en movimiento)</a:t>
            </a: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1DB251F7-EBE7-46AC-A920-FFE2C5AF6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06" y="2030481"/>
            <a:ext cx="5429114" cy="3515555"/>
          </a:xfrm>
        </p:spPr>
        <p:txBody>
          <a:bodyPr rtlCol="0"/>
          <a:lstStyle/>
          <a:p>
            <a:pPr marL="285750" indent="-285750">
              <a:buFont typeface="Wingdings" panose="020B0503020102020204" pitchFamily="34" charset="0"/>
              <a:buChar char="Ø"/>
            </a:pPr>
            <a:r>
              <a:rPr lang="es-ES" sz="2000" dirty="0"/>
              <a:t>Imitar  libremente los movimientos  básicos de un robot (adelante, atrás, derecha, izquierda).</a:t>
            </a:r>
          </a:p>
          <a:p>
            <a:pPr marL="285750" indent="-285750">
              <a:buFont typeface="Wingdings" panose="020B0503020102020204" pitchFamily="34" charset="0"/>
              <a:buChar char="Ø"/>
            </a:pPr>
            <a:r>
              <a:rPr lang="es-ES" sz="2000" dirty="0"/>
              <a:t>Añadir giros a los movimientos (derecha e izquierda).</a:t>
            </a:r>
          </a:p>
          <a:p>
            <a:pPr marL="285750" indent="-285750">
              <a:buFont typeface="Wingdings" panose="020B0503020102020204" pitchFamily="34" charset="0"/>
              <a:buChar char="Ø"/>
            </a:pPr>
            <a:r>
              <a:rPr lang="es-ES" sz="2000" dirty="0"/>
              <a:t>Realizar los movimientos siguiendo instrucciones verbales del profesor/a o de otro alumno/a.</a:t>
            </a:r>
          </a:p>
          <a:p>
            <a:pPr marL="285750" indent="-285750">
              <a:buFont typeface="Wingdings" panose="020B0503020102020204" pitchFamily="34" charset="0"/>
              <a:buChar char="Ø"/>
            </a:pPr>
            <a:r>
              <a:rPr lang="es-ES" sz="2000" dirty="0"/>
              <a:t>Realizar los movimientos siguiendo órdenes motrices (hombro derecho, hombro izquierdo, cabeza y espalda) y se puede apoyar con flechas puestas sobre las diferentes partes del cuerpo.</a:t>
            </a:r>
          </a:p>
          <a:p>
            <a:pPr algn="just"/>
            <a:endParaRPr lang="es-ES" sz="2400" dirty="0"/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7FB7F30B-2A84-4C44-BC5A-E826ED6E74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7682" y="2040558"/>
            <a:ext cx="5436391" cy="4466654"/>
          </a:xfrm>
        </p:spPr>
        <p:txBody>
          <a:bodyPr rtlCol="0"/>
          <a:lstStyle/>
          <a:p>
            <a:pPr marL="285750" indent="-285750">
              <a:buFont typeface="Wingdings" panose="020B0503020102020204" pitchFamily="34" charset="0"/>
              <a:buChar char="Ø"/>
            </a:pPr>
            <a:r>
              <a:rPr lang="es-ES" sz="2000" dirty="0"/>
              <a:t>Realizar dichos movimientos con los ojos cerrados.</a:t>
            </a:r>
          </a:p>
          <a:p>
            <a:pPr marL="285750" indent="-285750">
              <a:buFont typeface="Wingdings" panose="020B0503020102020204" pitchFamily="34" charset="0"/>
              <a:buChar char="Ø"/>
            </a:pPr>
            <a:r>
              <a:rPr lang="es-ES" sz="2000" dirty="0"/>
              <a:t>Ir de un sitio a otro del aula explicando verbalmente el camino recorrido y los pasos requeridos.</a:t>
            </a:r>
          </a:p>
          <a:p>
            <a:pPr marL="285750" indent="-285750">
              <a:buFont typeface="Wingdings" panose="020B0503020102020204" pitchFamily="34" charset="0"/>
              <a:buChar char="Ø"/>
            </a:pPr>
            <a:r>
              <a:rPr lang="es-ES" sz="2000" dirty="0"/>
              <a:t>Crear rutas en el aula con diversos objetos, indicando un inicio y un fin.</a:t>
            </a:r>
          </a:p>
          <a:p>
            <a:pPr marL="285750" indent="-285750">
              <a:buFont typeface="Wingdings" panose="020B0503020102020204" pitchFamily="34" charset="0"/>
              <a:buChar char="Ø"/>
            </a:pPr>
            <a:r>
              <a:rPr lang="es-ES" sz="2000" dirty="0"/>
              <a:t>Utilizar flechas para crear circuitos para recorrer según instrucciones.</a:t>
            </a:r>
          </a:p>
          <a:p>
            <a:pPr rtl="0"/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s-ES" smtClean="0"/>
              <a:pPr rtl="0"/>
              <a:t>5</a:t>
            </a:fld>
            <a:endParaRPr lang="es-ES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C6F3814E-455F-456B-B1AF-7B993965A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EBA91F4-5587-950E-EBB8-981362BC5A58}"/>
              </a:ext>
            </a:extLst>
          </p:cNvPr>
          <p:cNvSpPr txBox="1"/>
          <p:nvPr/>
        </p:nvSpPr>
        <p:spPr>
          <a:xfrm>
            <a:off x="2160104" y="1135213"/>
            <a:ext cx="911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sz="2000" dirty="0"/>
              <a:t>El objetivo de estas actividades es iniciar los elementos básicos de programación mediante el movimiento y el juego. Se pueden plantear diversas dinámicas.</a:t>
            </a:r>
          </a:p>
        </p:txBody>
      </p:sp>
    </p:spTree>
    <p:extLst>
      <p:ext uri="{BB962C8B-B14F-4D97-AF65-F5344CB8AC3E}">
        <p14:creationId xmlns:p14="http://schemas.microsoft.com/office/powerpoint/2010/main" val="993242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815998-0CB1-35DA-2615-558053A2A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37" y="571027"/>
            <a:ext cx="11091600" cy="1058990"/>
          </a:xfrm>
        </p:spPr>
        <p:txBody>
          <a:bodyPr/>
          <a:lstStyle/>
          <a:p>
            <a:pPr algn="ctr"/>
            <a:r>
              <a:rPr lang="es-ES" sz="4400" dirty="0"/>
              <a:t>CODY ROBY</a:t>
            </a:r>
            <a:br>
              <a:rPr lang="es-ES" sz="4400" dirty="0"/>
            </a:br>
            <a:r>
              <a:rPr lang="es-ES" sz="3600" dirty="0"/>
              <a:t>Programación en movimiento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2B4A66-C187-97B8-F8D2-7E8F6697D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537" y="1673345"/>
            <a:ext cx="7017454" cy="3685671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/>
              <a:t>El objetivo de esta actividad es comenzar a utilizar el pensamiento lógico de forma lúdica.</a:t>
            </a:r>
          </a:p>
          <a:p>
            <a:pPr marL="0" indent="0" algn="just">
              <a:buNone/>
            </a:pPr>
            <a:r>
              <a:rPr lang="es-ES" dirty="0"/>
              <a:t>Trabajamos sobre una cuadrícula pintada en el suelo además de las tarjetas de programación. Son varias las propuestas que se pueden realizar:</a:t>
            </a:r>
          </a:p>
          <a:p>
            <a:pPr marL="342900" indent="-342900" algn="just">
              <a:buFont typeface="Wingdings" panose="020B0503020102020204" pitchFamily="34" charset="0"/>
              <a:buChar char="Ø"/>
            </a:pPr>
            <a:r>
              <a:rPr lang="es-ES" dirty="0"/>
              <a:t>Uno de los alumnos/as diseña un movimiento con las tarjetas y otro lo realiza sobre la cuadrícula.</a:t>
            </a:r>
          </a:p>
          <a:p>
            <a:pPr marL="342900" indent="-342900" algn="just">
              <a:buFont typeface="Wingdings" panose="020B0503020102020204" pitchFamily="34" charset="0"/>
              <a:buChar char="Ø"/>
            </a:pPr>
            <a:r>
              <a:rPr lang="es-ES" dirty="0"/>
              <a:t>Se puede hacer el proceso inverso, se realiza un movimiento sobre la cuadrícula y entre varios colocan las tarjetas con los pasos realizados.</a:t>
            </a:r>
          </a:p>
          <a:p>
            <a:pPr marL="342900" indent="-342900" algn="just">
              <a:buFont typeface="Wingdings" panose="020B0503020102020204" pitchFamily="34" charset="0"/>
              <a:buChar char="Ø"/>
            </a:pPr>
            <a:r>
              <a:rPr lang="es-ES" dirty="0"/>
              <a:t>Sobre la propia cuadrícula se colocan unos puntos que indican el lugar de salida y el de entrada.</a:t>
            </a:r>
          </a:p>
          <a:p>
            <a:pPr marL="342900" indent="-342900" algn="just">
              <a:buFont typeface="Wingdings" panose="020B0503020102020204" pitchFamily="34" charset="0"/>
              <a:buChar char="Ø"/>
            </a:pPr>
            <a:endParaRPr lang="es-ES" dirty="0"/>
          </a:p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5132F1-73A7-39E9-2F0D-F1D263CA6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es-ES" smtClean="0"/>
              <a:t>6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9B61E1E-442A-93B7-A8FF-EDE1FD2B1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0583" y="1709095"/>
            <a:ext cx="2934251" cy="220068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24D1A41-1AA8-4D53-D2EE-BB3329678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0582" y="4277140"/>
            <a:ext cx="2934252" cy="220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35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815998-0CB1-35DA-2615-558053A2A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37" y="400035"/>
            <a:ext cx="11091600" cy="1058990"/>
          </a:xfrm>
        </p:spPr>
        <p:txBody>
          <a:bodyPr/>
          <a:lstStyle/>
          <a:p>
            <a:pPr algn="ctr"/>
            <a:r>
              <a:rPr lang="es-ES" sz="4400" dirty="0"/>
              <a:t>CODY ROBY</a:t>
            </a:r>
            <a:br>
              <a:rPr lang="es-ES" sz="4400" dirty="0"/>
            </a:br>
            <a:r>
              <a:rPr lang="es-ES" sz="3600" dirty="0"/>
              <a:t>Programación en movimiento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2B4A66-C187-97B8-F8D2-7E8F6697D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537" y="1673345"/>
            <a:ext cx="7017454" cy="2603795"/>
          </a:xfrm>
        </p:spPr>
        <p:txBody>
          <a:bodyPr/>
          <a:lstStyle/>
          <a:p>
            <a:pPr marL="342900" indent="-342900" algn="just">
              <a:buFont typeface="Wingdings" panose="020B0503020102020204" pitchFamily="34" charset="0"/>
              <a:buChar char="Ø"/>
            </a:pPr>
            <a:r>
              <a:rPr lang="es-ES" dirty="0"/>
              <a:t>Los alumnos/as tienen que realizar el movimiento necesario para llegar de un punto a otro y escribir el código colocando las tarjetas en el orden correspondiente.</a:t>
            </a:r>
          </a:p>
          <a:p>
            <a:pPr marL="342900" indent="-342900" algn="just">
              <a:buFont typeface="Wingdings" panose="020B0503020102020204" pitchFamily="34" charset="0"/>
              <a:buChar char="Ø"/>
            </a:pPr>
            <a:r>
              <a:rPr lang="es-ES" dirty="0"/>
              <a:t>Primeramente, se realiza la programación con las tarjetas unidireccionales (flechas azules) y después añadiendo las de giros (tarjetas amarillas).</a:t>
            </a:r>
          </a:p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5132F1-73A7-39E9-2F0D-F1D263CA6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es-ES" smtClean="0"/>
              <a:t>7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CB5E61F-8A7C-0D00-8F21-BCB36D20D8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1" t="20592"/>
          <a:stretch/>
        </p:blipFill>
        <p:spPr>
          <a:xfrm>
            <a:off x="8471246" y="1838418"/>
            <a:ext cx="2955234" cy="318116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5B8F791-67B6-7068-96BC-E48635DB1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44" y="4038636"/>
            <a:ext cx="1909140" cy="254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71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7AA356-F74F-F820-DB37-39EE80748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400" dirty="0"/>
              <a:t>ACTIVIDADES NO CONECTADAS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1B1E9-A7B7-1AF1-B194-512EDACF8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06" y="2039611"/>
            <a:ext cx="5429114" cy="3903314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Esta dinámica consiste en escribir o verbalizar una acción de forma secuenciada, por ejemplo como freír un huevo, como poner una bombilla, como recoger el estuche.</a:t>
            </a:r>
          </a:p>
          <a:p>
            <a:pPr marL="0" indent="0">
              <a:buNone/>
            </a:pPr>
            <a:r>
              <a:rPr lang="es-ES" dirty="0"/>
              <a:t>Cada alumno realizará diversos pasos que pueden coincidir o no, y ser todos válidos (característica básica del pensamiento computacional).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740CE86-6597-893E-3C70-D59244CBA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498660"/>
            <a:ext cx="5436392" cy="768069"/>
          </a:xfrm>
        </p:spPr>
        <p:txBody>
          <a:bodyPr/>
          <a:lstStyle/>
          <a:p>
            <a:pPr algn="ctr"/>
            <a:r>
              <a:rPr lang="es-ES" sz="2000" dirty="0"/>
              <a:t>Dibujar sobre el suelo formas geométricas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612C7ED-28A8-1169-45E0-2047D9F4E7C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" dirty="0"/>
              <a:t>Tras elegir una forma geométrica se dibuja en el suelo con movimiento y con una tiza (por ejemplo).</a:t>
            </a:r>
          </a:p>
          <a:p>
            <a:r>
              <a:rPr lang="es-ES" dirty="0"/>
              <a:t>Después se verbaliza el movimiento y se indica mediante flechas el recorrido realizado.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D92A30B-8299-AE4D-F588-68DFA0DF9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es-ES" smtClean="0"/>
              <a:t>8</a:t>
            </a:fld>
            <a:endParaRPr lang="es-ES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403AF3D5-EA5A-C8BB-31DE-06BE02BD3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791" y="1498660"/>
            <a:ext cx="5437186" cy="403646"/>
          </a:xfrm>
        </p:spPr>
        <p:txBody>
          <a:bodyPr/>
          <a:lstStyle/>
          <a:p>
            <a:r>
              <a:rPr lang="es-ES" sz="2000" dirty="0"/>
              <a:t>SECUENCIACIÓN DE ACCIONES</a:t>
            </a:r>
          </a:p>
        </p:txBody>
      </p:sp>
    </p:spTree>
    <p:extLst>
      <p:ext uri="{BB962C8B-B14F-4D97-AF65-F5344CB8AC3E}">
        <p14:creationId xmlns:p14="http://schemas.microsoft.com/office/powerpoint/2010/main" val="1224343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7AA356-F74F-F820-DB37-39EE80748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400" dirty="0"/>
              <a:t>VAMOS A PRACTICAR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1B1E9-A7B7-1AF1-B194-512EDACF8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06" y="2039611"/>
            <a:ext cx="5429114" cy="403646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Tablero mesa Cody </a:t>
            </a:r>
            <a:r>
              <a:rPr lang="es-ES" dirty="0" err="1"/>
              <a:t>Roby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D92A30B-8299-AE4D-F588-68DFA0DF9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es-ES" smtClean="0"/>
              <a:t>9</a:t>
            </a:fld>
            <a:endParaRPr lang="es-ES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403AF3D5-EA5A-C8BB-31DE-06BE02BD3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791" y="1498660"/>
            <a:ext cx="5437186" cy="403646"/>
          </a:xfrm>
        </p:spPr>
        <p:txBody>
          <a:bodyPr/>
          <a:lstStyle/>
          <a:p>
            <a:r>
              <a:rPr lang="es-ES" sz="2000" dirty="0">
                <a:highlight>
                  <a:srgbClr val="00FFFF"/>
                </a:highlight>
              </a:rPr>
              <a:t>GRUPO 1</a:t>
            </a:r>
          </a:p>
        </p:txBody>
      </p:sp>
      <p:sp>
        <p:nvSpPr>
          <p:cNvPr id="3" name="Marcador de texto 10">
            <a:extLst>
              <a:ext uri="{FF2B5EF4-FFF2-40B4-BE49-F238E27FC236}">
                <a16:creationId xmlns:a16="http://schemas.microsoft.com/office/drawing/2014/main" id="{0CFC4459-0187-916F-8174-EA19988FD38C}"/>
              </a:ext>
            </a:extLst>
          </p:cNvPr>
          <p:cNvSpPr txBox="1">
            <a:spLocks/>
          </p:cNvSpPr>
          <p:nvPr/>
        </p:nvSpPr>
        <p:spPr>
          <a:xfrm>
            <a:off x="457134" y="3767352"/>
            <a:ext cx="5437186" cy="403646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b="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>
                <a:highlight>
                  <a:srgbClr val="00FFFF"/>
                </a:highlight>
              </a:rPr>
              <a:t>GRUPO II</a:t>
            </a:r>
          </a:p>
        </p:txBody>
      </p:sp>
      <p:sp>
        <p:nvSpPr>
          <p:cNvPr id="7" name="Marcador de contenido 3">
            <a:extLst>
              <a:ext uri="{FF2B5EF4-FFF2-40B4-BE49-F238E27FC236}">
                <a16:creationId xmlns:a16="http://schemas.microsoft.com/office/drawing/2014/main" id="{58579394-4779-7EFE-75EF-DD888A7B8715}"/>
              </a:ext>
            </a:extLst>
          </p:cNvPr>
          <p:cNvSpPr txBox="1">
            <a:spLocks/>
          </p:cNvSpPr>
          <p:nvPr/>
        </p:nvSpPr>
        <p:spPr>
          <a:xfrm>
            <a:off x="325576" y="4619210"/>
            <a:ext cx="5429114" cy="14802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dirty="0"/>
              <a:t>Código escrito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/>
              <a:t>Cody </a:t>
            </a:r>
            <a:r>
              <a:rPr lang="es-ES" dirty="0" err="1"/>
              <a:t>Roby</a:t>
            </a:r>
            <a:r>
              <a:rPr lang="es-ES" dirty="0"/>
              <a:t> suelo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14" name="Marcador de texto 10">
            <a:extLst>
              <a:ext uri="{FF2B5EF4-FFF2-40B4-BE49-F238E27FC236}">
                <a16:creationId xmlns:a16="http://schemas.microsoft.com/office/drawing/2014/main" id="{2BD49EB6-DC1A-9BBA-7486-39FCCBCD40BF}"/>
              </a:ext>
            </a:extLst>
          </p:cNvPr>
          <p:cNvSpPr txBox="1">
            <a:spLocks/>
          </p:cNvSpPr>
          <p:nvPr/>
        </p:nvSpPr>
        <p:spPr>
          <a:xfrm>
            <a:off x="5308942" y="1543569"/>
            <a:ext cx="5437186" cy="403646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b="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>
                <a:highlight>
                  <a:srgbClr val="00FFFF"/>
                </a:highlight>
              </a:rPr>
              <a:t>GRUPO II1</a:t>
            </a:r>
          </a:p>
        </p:txBody>
      </p:sp>
      <p:sp>
        <p:nvSpPr>
          <p:cNvPr id="15" name="Marcador de texto 10">
            <a:extLst>
              <a:ext uri="{FF2B5EF4-FFF2-40B4-BE49-F238E27FC236}">
                <a16:creationId xmlns:a16="http://schemas.microsoft.com/office/drawing/2014/main" id="{B9F4046B-EBDD-4E71-DAEB-AAEE47F882DF}"/>
              </a:ext>
            </a:extLst>
          </p:cNvPr>
          <p:cNvSpPr txBox="1">
            <a:spLocks/>
          </p:cNvSpPr>
          <p:nvPr/>
        </p:nvSpPr>
        <p:spPr>
          <a:xfrm>
            <a:off x="5283407" y="3790597"/>
            <a:ext cx="5437186" cy="403646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b="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>
                <a:highlight>
                  <a:srgbClr val="00FFFF"/>
                </a:highlight>
              </a:rPr>
              <a:t>GRUPO V1</a:t>
            </a:r>
          </a:p>
        </p:txBody>
      </p:sp>
      <p:sp>
        <p:nvSpPr>
          <p:cNvPr id="16" name="Marcador de contenido 3">
            <a:extLst>
              <a:ext uri="{FF2B5EF4-FFF2-40B4-BE49-F238E27FC236}">
                <a16:creationId xmlns:a16="http://schemas.microsoft.com/office/drawing/2014/main" id="{8BCB04D0-50D3-2B99-3BCA-58FCFDEF5B43}"/>
              </a:ext>
            </a:extLst>
          </p:cNvPr>
          <p:cNvSpPr txBox="1">
            <a:spLocks/>
          </p:cNvSpPr>
          <p:nvPr/>
        </p:nvSpPr>
        <p:spPr>
          <a:xfrm>
            <a:off x="5283407" y="2241434"/>
            <a:ext cx="5774568" cy="14802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dirty="0"/>
              <a:t>Circuitos con flechas y objetos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/>
              <a:t>Dibujamos con indicaciones de programación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17" name="Marcador de contenido 3">
            <a:extLst>
              <a:ext uri="{FF2B5EF4-FFF2-40B4-BE49-F238E27FC236}">
                <a16:creationId xmlns:a16="http://schemas.microsoft.com/office/drawing/2014/main" id="{D13C061F-3EA1-E92F-A75A-C296591577E0}"/>
              </a:ext>
            </a:extLst>
          </p:cNvPr>
          <p:cNvSpPr txBox="1">
            <a:spLocks/>
          </p:cNvSpPr>
          <p:nvPr/>
        </p:nvSpPr>
        <p:spPr>
          <a:xfrm>
            <a:off x="5308942" y="4610597"/>
            <a:ext cx="5429114" cy="14802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dirty="0"/>
              <a:t>Programación con huellas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/>
              <a:t>Algoritmos de programación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6999562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4515867.tgt.Office_50301375_TF33713516_Win32_OJ112196127" id="{F9082FAB-B260-427D-84E8-28A2C83CAFF9}" vid="{CFEC27F7-7A35-4744-B58C-557A3196B8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4751AB-E840-446F-8D49-E697067EC8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811A92-D464-4AC4-A396-BA73B10CEEA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DE4876F9-7AE1-498D-B8FE-1E3AD703D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{96720E40-3F2C-4A9A-B1E8-B9C1740B4E6C}tf33713516_win32</Template>
  <TotalTime>230</TotalTime>
  <Words>1059</Words>
  <Application>Microsoft Office PowerPoint</Application>
  <PresentationFormat>Panorámica</PresentationFormat>
  <Paragraphs>146</Paragraphs>
  <Slides>18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3DFloatVTI</vt:lpstr>
      <vt:lpstr>ROBÓTICA EDUCATIVA</vt:lpstr>
      <vt:lpstr>CONTENIDOS </vt:lpstr>
      <vt:lpstr>¿QUÉ ES LA ROBÓTICA EDUCATICA?</vt:lpstr>
      <vt:lpstr>Presentación de PowerPoint</vt:lpstr>
      <vt:lpstr>SOMOS UN ROBOT (Actividades en movimiento)</vt:lpstr>
      <vt:lpstr>CODY ROBY Programación en movimiento</vt:lpstr>
      <vt:lpstr>CODY ROBY Programación en movimiento</vt:lpstr>
      <vt:lpstr>ACTIVIDADES NO CONECTADAS</vt:lpstr>
      <vt:lpstr>VAMOS A PRACTICAR</vt:lpstr>
      <vt:lpstr>ROBOTS AUTOPROGRAMABLES</vt:lpstr>
      <vt:lpstr>¿CÓMO FUNCIONAN?</vt:lpstr>
      <vt:lpstr>¿CÓMO FUNCIONAN?</vt:lpstr>
      <vt:lpstr>VARIEDAD DE ACTIVIDADES</vt:lpstr>
      <vt:lpstr>EVALUACIÓN</vt:lpstr>
      <vt:lpstr>INCIACIÓN A LA PROGRAMACIÓN  Code.org y Scratch</vt:lpstr>
      <vt:lpstr>SPIKE ESSENCIAL</vt:lpstr>
      <vt:lpstr>CONSTRUIMOS Y PROGRAMAMOS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ROBÓTICA EDUCATIVA</dc:title>
  <dc:creator>María Méndez</dc:creator>
  <cp:lastModifiedBy>María Méndez</cp:lastModifiedBy>
  <cp:revision>6</cp:revision>
  <dcterms:created xsi:type="dcterms:W3CDTF">2022-09-28T16:55:20Z</dcterms:created>
  <dcterms:modified xsi:type="dcterms:W3CDTF">2022-12-01T08:23:42Z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