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7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68" r:id="rId11"/>
    <p:sldId id="270" r:id="rId12"/>
    <p:sldId id="271" r:id="rId13"/>
    <p:sldId id="272" r:id="rId14"/>
    <p:sldId id="292" r:id="rId15"/>
    <p:sldId id="291" r:id="rId16"/>
    <p:sldId id="293" r:id="rId17"/>
    <p:sldId id="294" r:id="rId18"/>
    <p:sldId id="295" r:id="rId19"/>
    <p:sldId id="296" r:id="rId20"/>
    <p:sldId id="297" r:id="rId21"/>
    <p:sldId id="281" r:id="rId22"/>
    <p:sldId id="298" r:id="rId2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706" autoAdjust="0"/>
  </p:normalViewPr>
  <p:slideViewPr>
    <p:cSldViewPr snapToGrid="0">
      <p:cViewPr varScale="1">
        <p:scale>
          <a:sx n="92" d="100"/>
          <a:sy n="92" d="100"/>
        </p:scale>
        <p:origin x="2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Tuesday, November 28,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7" name="CuadroTexto 6">
            <a:extLst>
              <a:ext uri="{FF2B5EF4-FFF2-40B4-BE49-F238E27FC236}">
                <a16:creationId xmlns:a16="http://schemas.microsoft.com/office/drawing/2014/main" id="{6FF14342-E02F-C374-DD3F-D5927044E252}"/>
              </a:ext>
            </a:extLst>
          </p:cNvPr>
          <p:cNvSpPr txBox="1"/>
          <p:nvPr userDrawn="1"/>
        </p:nvSpPr>
        <p:spPr>
          <a:xfrm>
            <a:off x="1140539" y="4590535"/>
            <a:ext cx="125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solidFill>
                  <a:srgbClr val="65B35C"/>
                </a:solidFill>
              </a:rPr>
              <a:t>SUSANA CELIS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D45EFB6-F0E8-4E75-DC32-9D911185CF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29471" y="4847542"/>
            <a:ext cx="956373" cy="403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795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Tuesday, November 28,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71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Tuesday, November 28,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14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Tuesday, November 28,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1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Tuesday, November 28,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78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Tuesday, November 28,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Tuesday, November 28,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14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Tuesday, November 28,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6421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Tuesday, November 28, 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19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Tuesday, November 28,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40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Tuesday, November 28,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3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Tuesday, November 28,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E90F246-C050-F513-39F8-8D83156924F1}"/>
              </a:ext>
            </a:extLst>
          </p:cNvPr>
          <p:cNvSpPr txBox="1"/>
          <p:nvPr userDrawn="1"/>
        </p:nvSpPr>
        <p:spPr>
          <a:xfrm>
            <a:off x="1140539" y="4590535"/>
            <a:ext cx="125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solidFill>
                  <a:srgbClr val="65B35C"/>
                </a:solidFill>
              </a:rPr>
              <a:t>SUSANA CELIS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657047C1-F820-FC98-FF67-370ED4F2F02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29471" y="4847542"/>
            <a:ext cx="956373" cy="403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9144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99E07D-DEB1-C1E3-60DA-20D94C4725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SOLICITUD DE PROYECTO ERASMUS+</a:t>
            </a:r>
            <a:br>
              <a:rPr lang="es-ES" dirty="0"/>
            </a:br>
            <a:r>
              <a:rPr lang="es-ES" dirty="0"/>
              <a:t>EDUCACIÓN ESCOLAR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F97D110-E454-16DA-8CA6-57B71E545E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s-ES" sz="9600" dirty="0"/>
          </a:p>
          <a:p>
            <a:r>
              <a:rPr lang="es-ES" sz="9600" dirty="0"/>
              <a:t>KA122-SCH</a:t>
            </a:r>
          </a:p>
        </p:txBody>
      </p:sp>
    </p:spTree>
    <p:extLst>
      <p:ext uri="{BB962C8B-B14F-4D97-AF65-F5344CB8AC3E}">
        <p14:creationId xmlns:p14="http://schemas.microsoft.com/office/powerpoint/2010/main" val="4220019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89BB02-0E3E-AC55-E489-674BCB8699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133" y="1420737"/>
            <a:ext cx="3589868" cy="3141463"/>
          </a:xfrm>
        </p:spPr>
        <p:txBody>
          <a:bodyPr anchor="b">
            <a:normAutofit fontScale="90000"/>
          </a:bodyPr>
          <a:lstStyle/>
          <a:p>
            <a:pPr algn="r"/>
            <a:r>
              <a:rPr lang="es-ES" sz="4800" dirty="0"/>
              <a:t>INCLUSIÓN Y DIVERSIDAD:</a:t>
            </a:r>
            <a:br>
              <a:rPr lang="es-ES" sz="4800" dirty="0"/>
            </a:br>
            <a:r>
              <a:rPr lang="es-ES" sz="4800" dirty="0"/>
              <a:t>personas con menos oportunidades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CE08FE4-410E-0A35-095A-3176054E0F89}"/>
              </a:ext>
            </a:extLst>
          </p:cNvPr>
          <p:cNvSpPr txBox="1"/>
          <p:nvPr/>
        </p:nvSpPr>
        <p:spPr>
          <a:xfrm>
            <a:off x="4121219" y="-9729"/>
            <a:ext cx="8070781" cy="6857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D23D0A8-4418-EB1D-FADA-9FD8DC83213D}"/>
              </a:ext>
            </a:extLst>
          </p:cNvPr>
          <p:cNvSpPr txBox="1"/>
          <p:nvPr/>
        </p:nvSpPr>
        <p:spPr>
          <a:xfrm>
            <a:off x="4121219" y="402057"/>
            <a:ext cx="807078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OBSTÁCULOS QUE PUEDEN SER UN PROBLEMA PARA EL APRENDIZAJE:</a:t>
            </a:r>
          </a:p>
          <a:p>
            <a:endParaRPr lang="es-ES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/>
              <a:t>DISCAPACIDADES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/>
              <a:t>PROBLEMAS DE SALUD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/>
              <a:t>OBSTÁCULOS VINCULADOS A LOS SISTEMAS DE EDUCACIÓN Y FORMACIÓN: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dificultades de aprendizaje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riesgo de abandono escolar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imposibilidades de formación en el extranjero como parte de sus estudios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/>
              <a:t>DIFERENCIAS CULTURALES: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migrantes o refugiados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de minorías étnicas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usuarios de lengua de signos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dificultades lingüísticas que puedan hacer que  haya participantes que no soliciten participar en el programa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/>
              <a:t>OBSTÁCULOS SOCIALES: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marginación social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dificultades de adaptación social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/>
              <a:t>OBSTÁCULOS ECONÓMICOS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/>
              <a:t>OBSTÁCULOS VINCULADOS A LA DISCRIMINACIÓN:  género, edad, origen  étnico, creencias, orientación sexual…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/>
              <a:t>OBSTÁCULOS GEOGRÁFICOS: vivir en zonas alejadas o con menos servicios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30707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89BB02-0E3E-AC55-E489-674BCB8699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826377"/>
            <a:ext cx="3947160" cy="3141463"/>
          </a:xfrm>
        </p:spPr>
        <p:txBody>
          <a:bodyPr anchor="b">
            <a:normAutofit/>
          </a:bodyPr>
          <a:lstStyle/>
          <a:p>
            <a:pPr algn="r"/>
            <a:r>
              <a:rPr lang="es-ES" sz="3600" dirty="0"/>
              <a:t>TRANSFORMACIÓN DIGITAL:</a:t>
            </a:r>
            <a:br>
              <a:rPr lang="es-ES" sz="3600" dirty="0"/>
            </a:br>
            <a:r>
              <a:rPr lang="es-ES" sz="3600" dirty="0"/>
              <a:t>Plan de Acción de Educación Digital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CE08FE4-410E-0A35-095A-3176054E0F89}"/>
              </a:ext>
            </a:extLst>
          </p:cNvPr>
          <p:cNvSpPr txBox="1"/>
          <p:nvPr/>
        </p:nvSpPr>
        <p:spPr>
          <a:xfrm>
            <a:off x="4121219" y="-9729"/>
            <a:ext cx="8070781" cy="6857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D23D0A8-4418-EB1D-FADA-9FD8DC83213D}"/>
              </a:ext>
            </a:extLst>
          </p:cNvPr>
          <p:cNvSpPr txBox="1"/>
          <p:nvPr/>
        </p:nvSpPr>
        <p:spPr>
          <a:xfrm>
            <a:off x="4121219" y="402057"/>
            <a:ext cx="8070781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800" dirty="0"/>
              <a:t>APROVECHAR EL POTENCIAL QUE OFRECEN LAS TECNOLOGÍAS DIGITALES PARA LA ENSEÑANZA Y EL APRENDIZAJE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28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800" dirty="0"/>
              <a:t>DESARROLLAR LAS CAPACIDADES Y COMPETENCIAS DIGITALES PARA PARTICIPAR PLENAMENTE  EN LA SOCIEDAD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28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800" dirty="0"/>
              <a:t>DESARROLLAR PLANES DE TRANSFORMACIÓN DIGITAL DESDE UNA PERSPECTIVA DE APRENDIZAJE PERMANENTE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28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800" dirty="0"/>
              <a:t>FOMENTAR LA COOPERACIÓN Y EL APRENDIZAJE VIRTUAL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5440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89BB02-0E3E-AC55-E489-674BCB8699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199" y="-9729"/>
            <a:ext cx="3589868" cy="5386241"/>
          </a:xfrm>
        </p:spPr>
        <p:txBody>
          <a:bodyPr anchor="b">
            <a:normAutofit fontScale="90000"/>
          </a:bodyPr>
          <a:lstStyle/>
          <a:p>
            <a:pPr algn="r"/>
            <a:r>
              <a:rPr lang="es-ES" sz="4800" dirty="0"/>
              <a:t>MEDIO AMBIENTE Y LUCHA CONTRA EL CAMBIO CLIMÁTICO: Pacto verde europeo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CE08FE4-410E-0A35-095A-3176054E0F89}"/>
              </a:ext>
            </a:extLst>
          </p:cNvPr>
          <p:cNvSpPr txBox="1"/>
          <p:nvPr/>
        </p:nvSpPr>
        <p:spPr>
          <a:xfrm>
            <a:off x="4121219" y="-9729"/>
            <a:ext cx="8070781" cy="6857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D23D0A8-4418-EB1D-FADA-9FD8DC83213D}"/>
              </a:ext>
            </a:extLst>
          </p:cNvPr>
          <p:cNvSpPr txBox="1"/>
          <p:nvPr/>
        </p:nvSpPr>
        <p:spPr>
          <a:xfrm>
            <a:off x="4121219" y="402057"/>
            <a:ext cx="8070781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/>
              <a:t>INCORPORAR PRÁCTICAS ECOLÓGICAS EN EL DISEÑO DE LAS ACTIVIDADES:</a:t>
            </a:r>
          </a:p>
          <a:p>
            <a:endParaRPr lang="es-ES" u="sng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/>
              <a:t>INVOLUCRAR A LA COMUNIDAD EDUCATIVA EN LOS CAMBIOS NECESARIOS PARA LA TRANSICIÓN ECOLÓGICA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/>
              <a:t>DESARROLLAR CONOCIMIENTOS, CAPACIDADES Y ACTITUDES Y MEJORAR LAS PERSPECTIVAS PROFESIONALES: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Agricultura sostenible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Gestión de recursos naturales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Protección del suelo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Agricultura biológica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s-ES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/>
              <a:t>IMPLICAR A LOS PARTICIPANTES EN EL DESARROLLO SOSTENIBLE: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Ahorro de recursos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Reducción del uso de la energía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Reducción de residuos y huella de carbono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Opciones de alimentación y movilidad sostenible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Cambios de conducta respecto a preferencias individuales y culturales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s-ES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/>
              <a:t>PROMOVER COMPORTAMIENTOS MÁS RESPETUOSO CON EL MEDIO AMBIENTE: EN LAS MOVILIDADES: PREFERIBLEMENTE </a:t>
            </a:r>
            <a:r>
              <a:rPr lang="es-ES" u="sng" dirty="0"/>
              <a:t>MEDIOS DE TRANSPORTE SOSTENIBLES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u="sng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02561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89BB02-0E3E-AC55-E489-674BCB8699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91439" y="67733"/>
            <a:ext cx="4121218" cy="4785108"/>
          </a:xfrm>
        </p:spPr>
        <p:txBody>
          <a:bodyPr anchor="b">
            <a:normAutofit/>
          </a:bodyPr>
          <a:lstStyle/>
          <a:p>
            <a:pPr algn="r"/>
            <a:r>
              <a:rPr lang="es-ES" sz="4400" dirty="0"/>
              <a:t>PARTICIPACIÓN EN LA VIDA DEMOCRÁTICA, VALORES COMUNES Y COMPROMISO CÍVICO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CE08FE4-410E-0A35-095A-3176054E0F89}"/>
              </a:ext>
            </a:extLst>
          </p:cNvPr>
          <p:cNvSpPr txBox="1"/>
          <p:nvPr/>
        </p:nvSpPr>
        <p:spPr>
          <a:xfrm>
            <a:off x="4121219" y="-9729"/>
            <a:ext cx="8070781" cy="6857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D23D0A8-4418-EB1D-FADA-9FD8DC83213D}"/>
              </a:ext>
            </a:extLst>
          </p:cNvPr>
          <p:cNvSpPr txBox="1"/>
          <p:nvPr/>
        </p:nvSpPr>
        <p:spPr>
          <a:xfrm>
            <a:off x="4121219" y="402057"/>
            <a:ext cx="807078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400" dirty="0"/>
              <a:t>MEJORAR LA FALTA DE CONOCIMIENTO SOBRE LA UNIÓN EUROPEA: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2400" dirty="0"/>
              <a:t>Valores comunes de la UE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2400" dirty="0"/>
              <a:t>Principios de unidad y diversidad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2400" dirty="0"/>
              <a:t>Patrimonio social, cultural e histórico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s-ES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400" dirty="0"/>
              <a:t>OFRECER OPORTUNIDADES PARA LA PARTICIPACIÓN EN: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2400" dirty="0"/>
              <a:t>La vida democrática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2400" dirty="0"/>
              <a:t>El compromiso social y cívico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263624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9C3B1D-65E9-075E-01D4-8E1F7DF0A2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8992" y="353565"/>
            <a:ext cx="2974681" cy="4027771"/>
          </a:xfrm>
        </p:spPr>
        <p:txBody>
          <a:bodyPr anchor="b">
            <a:normAutofit fontScale="90000"/>
          </a:bodyPr>
          <a:lstStyle/>
          <a:p>
            <a:pPr algn="r"/>
            <a:r>
              <a:rPr lang="es-ES" sz="4800" dirty="0"/>
              <a:t>NORMAS DE CALIDAD ERASMUS</a:t>
            </a:r>
            <a:br>
              <a:rPr lang="es-ES" sz="4800" dirty="0"/>
            </a:br>
            <a:r>
              <a:rPr lang="es-ES" sz="4800" dirty="0"/>
              <a:t>Vienen detallados en la solicitud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389535F-B8AF-B8AA-76F9-D971390A1C2B}"/>
              </a:ext>
            </a:extLst>
          </p:cNvPr>
          <p:cNvSpPr txBox="1"/>
          <p:nvPr/>
        </p:nvSpPr>
        <p:spPr>
          <a:xfrm>
            <a:off x="4121219" y="-9729"/>
            <a:ext cx="8070781" cy="6857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BD1EDCF-A50D-82A1-40DF-E91D2D523168}"/>
              </a:ext>
            </a:extLst>
          </p:cNvPr>
          <p:cNvSpPr txBox="1"/>
          <p:nvPr/>
        </p:nvSpPr>
        <p:spPr>
          <a:xfrm>
            <a:off x="4121219" y="63388"/>
            <a:ext cx="8070781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/>
              <a:t>PRINCIPIOS BÁSICOS: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INCLUSIÓN Y DIVERSIDAD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SOSTENIBILIDAD Y RESPONSABILIDAD MEDIOAMBIENTAS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EDUCACIÓN DIGITAL, INCLUYENDO COOPERACIÓN VIRTUAL, MOVILIDAD VIRTUAL Y MOVILIDAD COMBINADA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PARTICIPACIÓN ACTIVA EN LA RED DE ORGANIZACIONES ERASMUS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/>
              <a:t>BUENA GESTIÓN DE LAS ACTIVIDADES DE MOVILIDAD: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TAREAS FUNDAMENTALES – MANTENER EL CONTROL DE LAS ACTIVIDADES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ORGANIZACIONES DE APOYO, TRANSPARENCIA Y RESPONSABILIDAD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INTEGRACIÓN DE LOS RESULTADOS EN LA ORGANIZACIÓN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DESARROLLO DE CAPACIDADES DE TRABAJO A ESCALA INTERNACIONAL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ACTUALIZACIONES PERIÓDICAS DE LAS MOVILIDADES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INFORMES DE LOS PARTICIPANTES AL FINALIZAR LA MOVILIDAD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/>
              <a:t>PROPORCIONAR CALIDAD Y APOYO A LOS PARTICIPANTES: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DISPOSICIONES PRÁCTICAS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SELECCIÓN DE LOS PARTICIPANTES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PREPARACIÓN, SUPERVISIÓN Y TUTORIZACIÓN DE LOS PARTICIPANTES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APOYO LINGÜÍSTICO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RESULTADOS DE APRENDIZAJE: DEFINICIÓN, EVALUACIÓN Y RECONOCIMIENTO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/>
              <a:t>COMPARTIR LOS RESULTADOS Y LOS CONOCIMIENTOS SOBRE EL PROGRAMA: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DENTRO DE LA ORGANIZACIÓN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CON OTRAS ORGANIZACIONES Y PÚBLICO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RECONOCIMIENTO PÚBLICO DE LA FINANCIACIÓN DE LA UNIÓN EUROPEA</a:t>
            </a:r>
          </a:p>
        </p:txBody>
      </p:sp>
    </p:spTree>
    <p:extLst>
      <p:ext uri="{BB962C8B-B14F-4D97-AF65-F5344CB8AC3E}">
        <p14:creationId xmlns:p14="http://schemas.microsoft.com/office/powerpoint/2010/main" val="221781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B6D5A1-D516-7E80-2264-46710677F8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587" y="1089262"/>
            <a:ext cx="3742267" cy="2384898"/>
          </a:xfrm>
        </p:spPr>
        <p:txBody>
          <a:bodyPr anchor="b">
            <a:normAutofit/>
          </a:bodyPr>
          <a:lstStyle/>
          <a:p>
            <a:pPr algn="r"/>
            <a:r>
              <a:rPr lang="es-ES" sz="4800" dirty="0"/>
              <a:t>PUNTUACIÓN</a:t>
            </a:r>
          </a:p>
        </p:txBody>
      </p:sp>
      <p:pic>
        <p:nvPicPr>
          <p:cNvPr id="3" name="Picture 3" descr="Fondo vectorial de salpicaduras de colores brillantes">
            <a:extLst>
              <a:ext uri="{FF2B5EF4-FFF2-40B4-BE49-F238E27FC236}">
                <a16:creationId xmlns:a16="http://schemas.microsoft.com/office/drawing/2014/main" id="{9B09ED29-EC8E-CE5C-CE10-959ACD7CB9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687" r="7457" b="-1"/>
          <a:stretch/>
        </p:blipFill>
        <p:spPr>
          <a:xfrm>
            <a:off x="4116388" y="10"/>
            <a:ext cx="8075613" cy="6857990"/>
          </a:xfrm>
          <a:custGeom>
            <a:avLst/>
            <a:gdLst/>
            <a:ahLst/>
            <a:cxnLst/>
            <a:rect l="l" t="t" r="r" b="b"/>
            <a:pathLst>
              <a:path w="7448551" h="6858000">
                <a:moveTo>
                  <a:pt x="0" y="0"/>
                </a:moveTo>
                <a:lnTo>
                  <a:pt x="7448551" y="0"/>
                </a:lnTo>
                <a:lnTo>
                  <a:pt x="7448551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E45A560-9CF7-950D-5AF6-354792A38EF8}"/>
              </a:ext>
            </a:extLst>
          </p:cNvPr>
          <p:cNvSpPr txBox="1"/>
          <p:nvPr/>
        </p:nvSpPr>
        <p:spPr>
          <a:xfrm>
            <a:off x="4121219" y="113262"/>
            <a:ext cx="8070781" cy="2813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000" dirty="0"/>
              <a:t>Las solicitudes deberán superar los siguientes umbrales: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sz="2000" dirty="0"/>
              <a:t>Como mínimo 60 puntos sobre el total de 100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sz="2000" dirty="0"/>
              <a:t>Como mínimo la mitad de la puntuación máxima en cada criterio: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sz="2000" dirty="0"/>
              <a:t>Pertinencia 30p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sz="2000" dirty="0"/>
              <a:t>Calidad del diseño del proyecto 40p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sz="2000" dirty="0"/>
              <a:t>Calidad del seguimiento del proyecto 30p</a:t>
            </a:r>
          </a:p>
        </p:txBody>
      </p:sp>
    </p:spTree>
    <p:extLst>
      <p:ext uri="{BB962C8B-B14F-4D97-AF65-F5344CB8AC3E}">
        <p14:creationId xmlns:p14="http://schemas.microsoft.com/office/powerpoint/2010/main" val="2959840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2B72A3-AE3E-75E4-FE10-D8BF5C6F47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867" y="1046940"/>
            <a:ext cx="3707475" cy="2372330"/>
          </a:xfrm>
        </p:spPr>
        <p:txBody>
          <a:bodyPr anchor="b">
            <a:normAutofit/>
          </a:bodyPr>
          <a:lstStyle/>
          <a:p>
            <a:pPr algn="r"/>
            <a:r>
              <a:rPr lang="es-ES" sz="4800" dirty="0"/>
              <a:t>PERTINENCIA</a:t>
            </a:r>
            <a:br>
              <a:rPr lang="es-ES" sz="4800" dirty="0"/>
            </a:br>
            <a:r>
              <a:rPr lang="es-ES" sz="4800" dirty="0"/>
              <a:t>30 puntos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D3960D0-A0E0-BF0A-8166-3FB89589F5F2}"/>
              </a:ext>
            </a:extLst>
          </p:cNvPr>
          <p:cNvSpPr txBox="1"/>
          <p:nvPr/>
        </p:nvSpPr>
        <p:spPr>
          <a:xfrm>
            <a:off x="4121219" y="-9729"/>
            <a:ext cx="8070781" cy="685799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BD64E9F-58D3-C895-3405-21507DEBF0DE}"/>
              </a:ext>
            </a:extLst>
          </p:cNvPr>
          <p:cNvSpPr txBox="1"/>
          <p:nvPr/>
        </p:nvSpPr>
        <p:spPr>
          <a:xfrm>
            <a:off x="4121219" y="663596"/>
            <a:ext cx="807078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000" dirty="0"/>
              <a:t>EL PERFIL DEL SOLICITANTES, LA EXPERIENCIA Y LAS ACTIVIDADES SON PERTINENTES PARA EL </a:t>
            </a:r>
            <a:r>
              <a:rPr lang="es-ES" sz="2000" u="sng" dirty="0"/>
              <a:t>ÁMBITO DE LA EDUCACIÓN ESCOLAR</a:t>
            </a:r>
          </a:p>
          <a:p>
            <a:endParaRPr lang="es-ES" sz="2000" dirty="0"/>
          </a:p>
          <a:p>
            <a:endParaRPr lang="es-E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000" dirty="0"/>
              <a:t>EL PROYECTO ES PERTINENTE PARA LOS </a:t>
            </a:r>
            <a:r>
              <a:rPr lang="es-ES" sz="2000" u="sng" dirty="0"/>
              <a:t>OBJETIVOS DE LA ACCIÓN KA122</a:t>
            </a:r>
            <a:r>
              <a:rPr lang="es-ES" sz="2000" dirty="0"/>
              <a:t>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2000" dirty="0"/>
              <a:t>reforzar la dimensión europea de la enseñanza y el aprendizaje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2000" dirty="0"/>
              <a:t>mejorar la calidad de la enseñanza y el aprendizaje en la educación escolar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2000" dirty="0"/>
              <a:t>contribuir a la creación del espacio europeo de educación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000" dirty="0"/>
              <a:t>EL PROYECTO PROPUESTO ES PERTINENTENTE PARA EL </a:t>
            </a:r>
            <a:r>
              <a:rPr lang="es-ES" sz="2000" u="sng" dirty="0"/>
              <a:t>APOYO A LOS PARTICIPANTES CON MENOS OPORTUNIDADES</a:t>
            </a:r>
            <a:r>
              <a:rPr lang="es-ES" sz="2000" dirty="0"/>
              <a:t>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2000" dirty="0"/>
              <a:t>obstáculos que pueden ser un problema para el aprendizaje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841962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642F9D-DC52-BBBA-2CE9-D532218DD9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56671"/>
            <a:ext cx="3707475" cy="2372330"/>
          </a:xfrm>
        </p:spPr>
        <p:txBody>
          <a:bodyPr anchor="b">
            <a:normAutofit fontScale="90000"/>
          </a:bodyPr>
          <a:lstStyle/>
          <a:p>
            <a:pPr algn="r"/>
            <a:r>
              <a:rPr lang="es-ES" sz="4800" dirty="0"/>
              <a:t>CALIDAD DEL DISEÑO DEL PROYECTO</a:t>
            </a:r>
            <a:br>
              <a:rPr lang="es-ES" sz="4800" dirty="0"/>
            </a:br>
            <a:r>
              <a:rPr lang="es-ES" sz="4800" dirty="0"/>
              <a:t>40 puntos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ABFA2B4-32B3-3504-5B92-FB1D2B7694F1}"/>
              </a:ext>
            </a:extLst>
          </p:cNvPr>
          <p:cNvSpPr txBox="1"/>
          <p:nvPr/>
        </p:nvSpPr>
        <p:spPr>
          <a:xfrm>
            <a:off x="4121219" y="-9729"/>
            <a:ext cx="8070781" cy="685799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938DBFC-2420-001D-F31A-3D607A90D58B}"/>
              </a:ext>
            </a:extLst>
          </p:cNvPr>
          <p:cNvSpPr txBox="1"/>
          <p:nvPr/>
        </p:nvSpPr>
        <p:spPr>
          <a:xfrm>
            <a:off x="4121219" y="113262"/>
            <a:ext cx="8070781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000" dirty="0"/>
              <a:t>LOS OBJETIVOS DEL PROYECTO PROPUESTO RESPONDEN DE MANERA CLARA Y CONCRETA A LAS NECESIDADES DE LA ORGANIZACIÓN SOLICITANTE Y DE SU PERSONAL Y ESTUDIANTES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000" dirty="0"/>
              <a:t>EL CONTENIDO DE LAS ACTIVIDADES PROPUESTAS Y EL EQUILIBRIO ENTRE LOS DIFERENTES TIPOS DE ACTIVIDADES SON ADECUADOS PARA LA CONSECUCIÓN DE LOS OBJETIVOS DEL PROYECTO: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2000" dirty="0"/>
              <a:t>Cursos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2000" dirty="0"/>
              <a:t>Job </a:t>
            </a:r>
            <a:r>
              <a:rPr lang="es-ES" sz="2000" dirty="0" err="1"/>
              <a:t>shadowing</a:t>
            </a:r>
            <a:endParaRPr lang="es-ES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s-E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000" dirty="0"/>
              <a:t>EXISTE UN PLAN DE TRABAJO PRECISO PARA CADA UNA DE LAS ACTIVIDADES PROPUESTAS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000" dirty="0"/>
              <a:t>EL PROYECTO INCORPORA PRÁCTICAS RESPONSABLES Y SOSTENIBLES DESDE EL PUNTO DE VISTA MEDIOAMBIENTAL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000" dirty="0"/>
              <a:t>EL PROYECTO INCORPORA EL USO DE HERRAMIENTAS (EN PARTICULAR, ETWINNING Y ESEP) Y MÉTODOS DE APRENDIZAJE DIGITALES PARA COMPLEMENTAR SUS ACTIVIDADES DE MOVILIDAD FÍSICA Y MEJORAR LA COOPERACIÓN CON LAS ORGANIZACIONES ASOCIADAS</a:t>
            </a:r>
          </a:p>
        </p:txBody>
      </p:sp>
    </p:spTree>
    <p:extLst>
      <p:ext uri="{BB962C8B-B14F-4D97-AF65-F5344CB8AC3E}">
        <p14:creationId xmlns:p14="http://schemas.microsoft.com/office/powerpoint/2010/main" val="924503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9D8768-25CC-53DA-98C2-1D7383A94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698" y="1193800"/>
            <a:ext cx="3707475" cy="2584392"/>
          </a:xfrm>
        </p:spPr>
        <p:txBody>
          <a:bodyPr anchor="b">
            <a:normAutofit fontScale="90000"/>
          </a:bodyPr>
          <a:lstStyle/>
          <a:p>
            <a:pPr algn="r"/>
            <a:r>
              <a:rPr lang="es-ES" sz="4800" dirty="0"/>
              <a:t>CALIDAD DEL SEGUIMIENTO DEL PROYECTO</a:t>
            </a:r>
            <a:br>
              <a:rPr lang="es-ES" sz="4800" dirty="0"/>
            </a:br>
            <a:r>
              <a:rPr lang="es-ES" sz="4800" dirty="0"/>
              <a:t>30 puntos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26BA062-6F79-30E5-4195-BCB916A53046}"/>
              </a:ext>
            </a:extLst>
          </p:cNvPr>
          <p:cNvSpPr txBox="1"/>
          <p:nvPr/>
        </p:nvSpPr>
        <p:spPr>
          <a:xfrm>
            <a:off x="4121219" y="5511"/>
            <a:ext cx="8070781" cy="685799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A1FB6F4-2D45-203F-34A0-49583A673F9A}"/>
              </a:ext>
            </a:extLst>
          </p:cNvPr>
          <p:cNvSpPr txBox="1"/>
          <p:nvPr/>
        </p:nvSpPr>
        <p:spPr>
          <a:xfrm>
            <a:off x="4121219" y="372342"/>
            <a:ext cx="8070781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000" dirty="0"/>
              <a:t>DEFINIR CLARAMENTE LAS TAREAS Y </a:t>
            </a:r>
            <a:r>
              <a:rPr lang="es-ES" sz="2000" u="sng" dirty="0"/>
              <a:t>RESPONSABILIDADES</a:t>
            </a:r>
            <a:r>
              <a:rPr lang="es-ES" sz="2000" dirty="0"/>
              <a:t> PARA LA REALIZACIÓN DE LAS ACTIVIDADES DE CONFORMIDAD CON LAS </a:t>
            </a:r>
            <a:r>
              <a:rPr lang="es-ES" sz="2000" u="sng" dirty="0"/>
              <a:t>NORMAS DE CALIDAD ERASMUS</a:t>
            </a:r>
            <a:r>
              <a:rPr lang="es-ES" sz="2000" dirty="0"/>
              <a:t>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s-E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000" dirty="0"/>
              <a:t>PROPONER MEDIDAS CONCRETAS Y LÓGICAS PARA </a:t>
            </a:r>
            <a:r>
              <a:rPr lang="es-ES" sz="2000" u="sng" dirty="0"/>
              <a:t>INTEGRAR LOS RESULTADOS DE LAS ACTIVIDADES DE MOVILIDAD EN EL TRABAJO HABITUAL DE LA ORGANIZACIÓN</a:t>
            </a:r>
            <a:r>
              <a:rPr lang="es-ES" sz="2000" dirty="0"/>
              <a:t>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000" dirty="0"/>
              <a:t>PROPONER UNA FORMA APROPIADA DE </a:t>
            </a:r>
            <a:r>
              <a:rPr lang="es-ES" sz="2000" u="sng" dirty="0"/>
              <a:t>EVALUACIÓN DE LOS RESULTADOS DEL PROYECTO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2000" dirty="0"/>
              <a:t>PROPONER MEDIDAS CONCRETAS Y EFICACES PARA </a:t>
            </a:r>
            <a:r>
              <a:rPr lang="es-ES" sz="2000" u="sng" dirty="0"/>
              <a:t>DIVULGAR LOS RESULTADOS DEL PROYECTO</a:t>
            </a:r>
            <a:r>
              <a:rPr lang="es-ES" sz="2000" dirty="0"/>
              <a:t>: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2000" dirty="0"/>
              <a:t>DENTRO DE LA ORGANIZACIÓN SOLICITANTE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2000" dirty="0"/>
              <a:t>COMPARTIR LOS RESULTADOS CON OTRAS ORGANIZACIONES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2000" dirty="0"/>
              <a:t>RECONOCER PÚBLICAMENTE LA FINANCIACIÓN DE LA UNIÓN EUROPEA</a:t>
            </a:r>
          </a:p>
        </p:txBody>
      </p:sp>
    </p:spTree>
    <p:extLst>
      <p:ext uri="{BB962C8B-B14F-4D97-AF65-F5344CB8AC3E}">
        <p14:creationId xmlns:p14="http://schemas.microsoft.com/office/powerpoint/2010/main" val="4219144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D58735-ED97-3F3F-CC18-B843C506A9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05" y="904271"/>
            <a:ext cx="3653862" cy="2372330"/>
          </a:xfrm>
        </p:spPr>
        <p:txBody>
          <a:bodyPr anchor="b">
            <a:normAutofit/>
          </a:bodyPr>
          <a:lstStyle/>
          <a:p>
            <a:pPr algn="r"/>
            <a:r>
              <a:rPr lang="es-ES" sz="4000" dirty="0"/>
              <a:t>APARTADOS</a:t>
            </a:r>
            <a:br>
              <a:rPr lang="es-ES" sz="4000" dirty="0"/>
            </a:br>
            <a:r>
              <a:rPr lang="es-ES" sz="4000" dirty="0"/>
              <a:t>DE LA SOLICITUD I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5E20686-95F2-03D7-0C9E-67EBDEA810AE}"/>
              </a:ext>
            </a:extLst>
          </p:cNvPr>
          <p:cNvSpPr txBox="1"/>
          <p:nvPr/>
        </p:nvSpPr>
        <p:spPr>
          <a:xfrm>
            <a:off x="4121219" y="-9729"/>
            <a:ext cx="8070781" cy="685799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A7CB8AB-C230-9010-7176-408C1472F456}"/>
              </a:ext>
            </a:extLst>
          </p:cNvPr>
          <p:cNvSpPr txBox="1"/>
          <p:nvPr/>
        </p:nvSpPr>
        <p:spPr>
          <a:xfrm>
            <a:off x="4121219" y="21822"/>
            <a:ext cx="8070781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CONTEXTO: tipo de acción, fechas de desarrollo del proyecto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ORGANIZACIÓN SOLICITANTE: datos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ORGANIZACIONES DE ACOGIDA: necesitamos su OID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CURSOS: buscar en </a:t>
            </a:r>
            <a:r>
              <a:rPr lang="es-ES" sz="1600" dirty="0" err="1">
                <a:solidFill>
                  <a:schemeClr val="bg1"/>
                </a:solidFill>
              </a:rPr>
              <a:t>School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Education</a:t>
            </a:r>
            <a:r>
              <a:rPr lang="es-ES" sz="1600" dirty="0">
                <a:solidFill>
                  <a:schemeClr val="bg1"/>
                </a:solidFill>
              </a:rPr>
              <a:t> Gateway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JOB SHADOWING o MOVILIDADES EN GRUPO DE ALUMNOS: buscar centro a través de </a:t>
            </a:r>
            <a:r>
              <a:rPr lang="es-ES" sz="1600" dirty="0" err="1">
                <a:solidFill>
                  <a:schemeClr val="bg1"/>
                </a:solidFill>
              </a:rPr>
              <a:t>eTwinning</a:t>
            </a:r>
            <a:r>
              <a:rPr lang="es-ES" sz="1600" dirty="0">
                <a:solidFill>
                  <a:schemeClr val="bg1"/>
                </a:solidFill>
              </a:rPr>
              <a:t>, Facebook, contactos hechos en cursos…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INFORMACION SOBRE NUESTRA ORGANIZACIÓN: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Oferta educativa, perfiles y edades de alumnos, </a:t>
            </a:r>
            <a:r>
              <a:rPr lang="es-ES" sz="1600" dirty="0" err="1">
                <a:solidFill>
                  <a:schemeClr val="bg1"/>
                </a:solidFill>
              </a:rPr>
              <a:t>nº</a:t>
            </a:r>
            <a:r>
              <a:rPr lang="es-ES" sz="1600" dirty="0">
                <a:solidFill>
                  <a:schemeClr val="bg1"/>
                </a:solidFill>
              </a:rPr>
              <a:t> alumnos, docentes y personal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Participación previa en otros proyectos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OBJETIVOS DEL PROYECTO (RELACIONADOS CON LAS PRIORIDADES ERASMUS):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Necesidades y retos relacionados con la internacionalización, el desarrollo de nuevas metodologías, mejora de la competencia digital, sostenibilidad y medio ambiente, inclusión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Objetivos (3 </a:t>
            </a:r>
            <a:r>
              <a:rPr lang="es-ES" sz="1600" dirty="0" err="1">
                <a:solidFill>
                  <a:schemeClr val="bg1"/>
                </a:solidFill>
              </a:rPr>
              <a:t>ó</a:t>
            </a:r>
            <a:r>
              <a:rPr lang="es-ES" sz="1600" dirty="0">
                <a:solidFill>
                  <a:schemeClr val="bg1"/>
                </a:solidFill>
              </a:rPr>
              <a:t> 4): título, explicación, cómo se va a evaluar el cumplimiento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ACTIVIDADES: indicar tipo y número de participantes. </a:t>
            </a:r>
            <a:r>
              <a:rPr lang="es-ES" sz="1600" u="sng" dirty="0">
                <a:solidFill>
                  <a:schemeClr val="bg1"/>
                </a:solidFill>
              </a:rPr>
              <a:t>Indicar si hay participantes con menos oportunidades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Tipo: CURSOS paradocentes, JOB SHADOWING para docentes, MOVILIDADES EN GRUPO DE ALUMNOS para grupo de alumnos acompañados por docentes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De cada actividad: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Describir que se va a hacer  antes, durante y después de la actividad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Los resultados de aprendizaje: ¿qué van a aprender los participantes?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Cómo se van a evaluar los resultados de aprendizaje: encuesta tras movilidad, exposición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Cómo se va a reconocer los resultados de aprendizaje: certificado, reconocimiento </a:t>
            </a:r>
            <a:r>
              <a:rPr lang="es-ES" sz="1600" dirty="0" err="1">
                <a:solidFill>
                  <a:schemeClr val="bg1"/>
                </a:solidFill>
              </a:rPr>
              <a:t>admon</a:t>
            </a:r>
            <a:endParaRPr lang="es-ES" sz="1600" dirty="0">
              <a:solidFill>
                <a:schemeClr val="bg1"/>
              </a:solidFill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A qué objetivos del proyecto y cómo contribuirá la actividad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Proceso de selección de participantes: información, baremo…</a:t>
            </a:r>
          </a:p>
        </p:txBody>
      </p:sp>
    </p:spTree>
    <p:extLst>
      <p:ext uri="{BB962C8B-B14F-4D97-AF65-F5344CB8AC3E}">
        <p14:creationId xmlns:p14="http://schemas.microsoft.com/office/powerpoint/2010/main" val="1381677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Fondo vectorial de salpicaduras de colores brillantes">
            <a:extLst>
              <a:ext uri="{FF2B5EF4-FFF2-40B4-BE49-F238E27FC236}">
                <a16:creationId xmlns:a16="http://schemas.microsoft.com/office/drawing/2014/main" id="{86B5E770-8E80-6D82-E522-61D202AEE5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687" r="7457" b="-1"/>
          <a:stretch/>
        </p:blipFill>
        <p:spPr>
          <a:xfrm>
            <a:off x="4116388" y="10"/>
            <a:ext cx="8075613" cy="6857990"/>
          </a:xfrm>
          <a:custGeom>
            <a:avLst/>
            <a:gdLst/>
            <a:ahLst/>
            <a:cxnLst/>
            <a:rect l="l" t="t" r="r" b="b"/>
            <a:pathLst>
              <a:path w="7448551" h="6858000">
                <a:moveTo>
                  <a:pt x="0" y="0"/>
                </a:moveTo>
                <a:lnTo>
                  <a:pt x="7448551" y="0"/>
                </a:lnTo>
                <a:lnTo>
                  <a:pt x="7448551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9" name="Subtítulo 2">
            <a:extLst>
              <a:ext uri="{FF2B5EF4-FFF2-40B4-BE49-F238E27FC236}">
                <a16:creationId xmlns:a16="http://schemas.microsoft.com/office/drawing/2014/main" id="{B0E3957E-4FBC-7D86-5B5F-CC5BEDD004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1219" y="289381"/>
            <a:ext cx="3565525" cy="1731656"/>
          </a:xfrm>
        </p:spPr>
        <p:txBody>
          <a:bodyPr>
            <a:normAutofit fontScale="92500"/>
          </a:bodyPr>
          <a:lstStyle/>
          <a:p>
            <a:r>
              <a:rPr lang="es-ES" sz="4800" dirty="0">
                <a:solidFill>
                  <a:srgbClr val="FFC000">
                    <a:alpha val="60000"/>
                  </a:srgbClr>
                </a:solidFill>
              </a:rPr>
              <a:t>SOLICITAR OID DEL CENTRO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FC699F1-C409-1233-CA10-64B22432FC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513" y="1089262"/>
            <a:ext cx="2996328" cy="2384898"/>
          </a:xfrm>
        </p:spPr>
        <p:txBody>
          <a:bodyPr anchor="b">
            <a:normAutofit/>
          </a:bodyPr>
          <a:lstStyle/>
          <a:p>
            <a:pPr algn="r"/>
            <a:r>
              <a:rPr lang="es-ES" sz="4800" dirty="0"/>
              <a:t>ANTES DE EMPEZAR</a:t>
            </a:r>
          </a:p>
        </p:txBody>
      </p:sp>
    </p:spTree>
    <p:extLst>
      <p:ext uri="{BB962C8B-B14F-4D97-AF65-F5344CB8AC3E}">
        <p14:creationId xmlns:p14="http://schemas.microsoft.com/office/powerpoint/2010/main" val="39530077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0AEED25-6D88-3BF1-283F-D5DD83036808}"/>
              </a:ext>
            </a:extLst>
          </p:cNvPr>
          <p:cNvSpPr txBox="1"/>
          <p:nvPr/>
        </p:nvSpPr>
        <p:spPr>
          <a:xfrm>
            <a:off x="4121219" y="-9729"/>
            <a:ext cx="8070781" cy="685799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A79D12F-B429-F469-2A8D-808053990D73}"/>
              </a:ext>
            </a:extLst>
          </p:cNvPr>
          <p:cNvSpPr txBox="1"/>
          <p:nvPr/>
        </p:nvSpPr>
        <p:spPr>
          <a:xfrm>
            <a:off x="4121219" y="494262"/>
            <a:ext cx="807078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PRESUPUESTO: según las movilidades previstas, </a:t>
            </a:r>
            <a:r>
              <a:rPr lang="es-ES" sz="1600" dirty="0" err="1">
                <a:solidFill>
                  <a:schemeClr val="bg1"/>
                </a:solidFill>
              </a:rPr>
              <a:t>nº</a:t>
            </a:r>
            <a:r>
              <a:rPr lang="es-ES" sz="1600" dirty="0">
                <a:solidFill>
                  <a:schemeClr val="bg1"/>
                </a:solidFill>
              </a:rPr>
              <a:t> de participantes, tipo de actividad, </a:t>
            </a:r>
            <a:r>
              <a:rPr lang="es-ES" sz="1600" dirty="0" err="1">
                <a:solidFill>
                  <a:schemeClr val="bg1"/>
                </a:solidFill>
              </a:rPr>
              <a:t>nº</a:t>
            </a:r>
            <a:r>
              <a:rPr lang="es-ES" sz="1600" dirty="0">
                <a:solidFill>
                  <a:schemeClr val="bg1"/>
                </a:solidFill>
              </a:rPr>
              <a:t> de días, saldrán un presupuesto para: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APOYO ORGANIZATIVO,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VIAJE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APOYO INDIVIDUAL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TASAS DE CURSOS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NORMAS DE CALIDAD: leerlas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SEGUIMIENTO: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Cómo se va a asegurar de que las actividades seguirán las Normas de calidad Erasmus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Responsable de la selección de los participantes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Responsable de la definición, evaluación y reconocimiento de resultados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Cómo se van a integrar los resultados de las actividades en el centro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Difusión: Qué hará para compartir los resultados dentro y fuera de su organización. Reconocimiento de la financiación de la UE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RESUMEN DEL PROYECTO: en español y en inglés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Porqué se solicita el proyecto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Qué espera conseguir al ejecutar el proyecto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Qué actividades realizará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Qué resultados espera conseguir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ANEXOS: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chemeClr val="bg1"/>
                </a:solidFill>
              </a:rPr>
              <a:t>Declaración responsable (documento tipo) firmado digitalmente por el representante legal (director/a)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1600" dirty="0">
              <a:solidFill>
                <a:schemeClr val="bg1"/>
              </a:solidFill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16926313-D57C-2193-4BF3-A67CB034C364}"/>
              </a:ext>
            </a:extLst>
          </p:cNvPr>
          <p:cNvSpPr txBox="1">
            <a:spLocks/>
          </p:cNvSpPr>
          <p:nvPr/>
        </p:nvSpPr>
        <p:spPr>
          <a:xfrm>
            <a:off x="63005" y="904271"/>
            <a:ext cx="3653862" cy="237233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6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ES" sz="4000" dirty="0"/>
              <a:t>APARTADOS</a:t>
            </a:r>
            <a:br>
              <a:rPr lang="es-ES" sz="4000" dirty="0"/>
            </a:br>
            <a:r>
              <a:rPr lang="es-ES" sz="4000" dirty="0"/>
              <a:t>DE LA SOLICITUD II</a:t>
            </a:r>
          </a:p>
        </p:txBody>
      </p:sp>
    </p:spTree>
    <p:extLst>
      <p:ext uri="{BB962C8B-B14F-4D97-AF65-F5344CB8AC3E}">
        <p14:creationId xmlns:p14="http://schemas.microsoft.com/office/powerpoint/2010/main" val="22719114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ondo vectorial de salpicaduras de colores brillantes">
            <a:extLst>
              <a:ext uri="{FF2B5EF4-FFF2-40B4-BE49-F238E27FC236}">
                <a16:creationId xmlns:a16="http://schemas.microsoft.com/office/drawing/2014/main" id="{C600CB78-9ABC-A5C2-4493-5578E333C6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687" r="7457" b="-1"/>
          <a:stretch/>
        </p:blipFill>
        <p:spPr>
          <a:xfrm>
            <a:off x="4116388" y="10"/>
            <a:ext cx="8075613" cy="6857990"/>
          </a:xfrm>
          <a:custGeom>
            <a:avLst/>
            <a:gdLst/>
            <a:ahLst/>
            <a:cxnLst/>
            <a:rect l="l" t="t" r="r" b="b"/>
            <a:pathLst>
              <a:path w="7448551" h="6858000">
                <a:moveTo>
                  <a:pt x="0" y="0"/>
                </a:moveTo>
                <a:lnTo>
                  <a:pt x="7448551" y="0"/>
                </a:lnTo>
                <a:lnTo>
                  <a:pt x="7448551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AE2BDC41-8864-BBE6-61CC-82D79A9A73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056671"/>
            <a:ext cx="4121219" cy="2372330"/>
          </a:xfrm>
        </p:spPr>
        <p:txBody>
          <a:bodyPr anchor="b">
            <a:normAutofit/>
          </a:bodyPr>
          <a:lstStyle/>
          <a:p>
            <a:pPr algn="r"/>
            <a:r>
              <a:rPr lang="es-ES" sz="3600" dirty="0"/>
              <a:t>RECOMENDACIONES GENERALES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A474C05-E1EC-E97A-512C-96D012A99F99}"/>
              </a:ext>
            </a:extLst>
          </p:cNvPr>
          <p:cNvSpPr txBox="1"/>
          <p:nvPr/>
        </p:nvSpPr>
        <p:spPr>
          <a:xfrm>
            <a:off x="4220632" y="72519"/>
            <a:ext cx="7971367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263" indent="-363538">
              <a:buFont typeface="Wingdings" panose="05000000000000000000" pitchFamily="2" charset="2"/>
              <a:buChar char="§"/>
            </a:pPr>
            <a:r>
              <a:rPr lang="es-ES" sz="1800" b="1" dirty="0">
                <a:solidFill>
                  <a:schemeClr val="tx1">
                    <a:alpha val="60000"/>
                  </a:schemeClr>
                </a:solidFill>
              </a:rPr>
              <a:t>REDACTAR CON INFORMACIÓN CLARA Y CONCRETA (NO GENERALIDADES)</a:t>
            </a:r>
          </a:p>
          <a:p>
            <a:pPr marL="449263" indent="-363538">
              <a:buFont typeface="Wingdings" panose="05000000000000000000" pitchFamily="2" charset="2"/>
              <a:buChar char="§"/>
            </a:pPr>
            <a:endParaRPr lang="es-ES" sz="1800" b="1" dirty="0">
              <a:solidFill>
                <a:schemeClr val="tx1">
                  <a:alpha val="60000"/>
                </a:schemeClr>
              </a:solidFill>
            </a:endParaRPr>
          </a:p>
          <a:p>
            <a:pPr marL="449263" indent="-363538">
              <a:buFont typeface="Wingdings" panose="05000000000000000000" pitchFamily="2" charset="2"/>
              <a:buChar char="§"/>
            </a:pPr>
            <a:r>
              <a:rPr lang="es-ES" sz="1800" b="1" dirty="0">
                <a:solidFill>
                  <a:schemeClr val="tx1">
                    <a:alpha val="60000"/>
                  </a:schemeClr>
                </a:solidFill>
              </a:rPr>
              <a:t>OBJETIVOS PLANTEADOS EN CONSONANCIA CON LAS PRIORIDADES DEL PROGRAMA ERASMUS+</a:t>
            </a:r>
          </a:p>
          <a:p>
            <a:pPr marL="449263" indent="-363538">
              <a:buFont typeface="Wingdings" panose="05000000000000000000" pitchFamily="2" charset="2"/>
              <a:buChar char="§"/>
            </a:pPr>
            <a:endParaRPr lang="es-ES" sz="1800" b="1" dirty="0">
              <a:solidFill>
                <a:schemeClr val="tx1">
                  <a:alpha val="60000"/>
                </a:schemeClr>
              </a:solidFill>
            </a:endParaRPr>
          </a:p>
          <a:p>
            <a:pPr marL="449263" indent="-363538">
              <a:buFont typeface="Wingdings" panose="05000000000000000000" pitchFamily="2" charset="2"/>
              <a:buChar char="§"/>
            </a:pPr>
            <a:r>
              <a:rPr lang="es-ES" sz="1800" b="1" dirty="0">
                <a:solidFill>
                  <a:schemeClr val="tx1">
                    <a:alpha val="60000"/>
                  </a:schemeClr>
                </a:solidFill>
              </a:rPr>
              <a:t>PROYECTO ACORDE A LA EXPERIENCIA Y TAMAÑO DEL CENTRO</a:t>
            </a:r>
          </a:p>
          <a:p>
            <a:pPr marL="449263" indent="-363538">
              <a:buFont typeface="Wingdings" panose="05000000000000000000" pitchFamily="2" charset="2"/>
              <a:buChar char="§"/>
            </a:pPr>
            <a:endParaRPr lang="es-ES" sz="1800" b="1" dirty="0">
              <a:solidFill>
                <a:schemeClr val="tx1">
                  <a:alpha val="60000"/>
                </a:schemeClr>
              </a:solidFill>
            </a:endParaRPr>
          </a:p>
          <a:p>
            <a:pPr marL="449263" indent="-363538">
              <a:buFont typeface="Wingdings" panose="05000000000000000000" pitchFamily="2" charset="2"/>
              <a:buChar char="§"/>
            </a:pPr>
            <a:r>
              <a:rPr lang="es-ES" sz="1800" b="1" dirty="0">
                <a:solidFill>
                  <a:schemeClr val="tx1">
                    <a:alpha val="60000"/>
                  </a:schemeClr>
                </a:solidFill>
              </a:rPr>
              <a:t>EXPLICAR LA CAPACIDAD PARA DESARROLLAR EL PROYECTO POR LA EXPERIENCIA EN ORGANIZACIÓN DE OTRO TIPO DE ACTIVIDADES</a:t>
            </a:r>
          </a:p>
          <a:p>
            <a:pPr marL="449263" indent="-363538">
              <a:buFont typeface="Wingdings" panose="05000000000000000000" pitchFamily="2" charset="2"/>
              <a:buChar char="§"/>
            </a:pPr>
            <a:endParaRPr lang="es-ES" sz="1800" b="1" dirty="0">
              <a:solidFill>
                <a:schemeClr val="tx1">
                  <a:alpha val="60000"/>
                </a:schemeClr>
              </a:solidFill>
            </a:endParaRPr>
          </a:p>
          <a:p>
            <a:pPr marL="449263" indent="-363538">
              <a:buFont typeface="Wingdings" panose="05000000000000000000" pitchFamily="2" charset="2"/>
              <a:buChar char="§"/>
            </a:pPr>
            <a:r>
              <a:rPr lang="es-ES" sz="1800" b="1" dirty="0">
                <a:solidFill>
                  <a:schemeClr val="tx1">
                    <a:alpha val="60000"/>
                  </a:schemeClr>
                </a:solidFill>
              </a:rPr>
              <a:t>OFRECER APOYO A LOS PARTICIPANTES CON MENOS OPORTUNIDADES Y GARANTIZAR QUE LA INFORMACIÓN LLEGA A TODOS</a:t>
            </a:r>
          </a:p>
          <a:p>
            <a:pPr marL="449263" indent="-363538">
              <a:buFont typeface="Wingdings" panose="05000000000000000000" pitchFamily="2" charset="2"/>
              <a:buChar char="§"/>
            </a:pPr>
            <a:endParaRPr lang="es-ES" sz="1800" b="1" dirty="0">
              <a:solidFill>
                <a:schemeClr val="tx1">
                  <a:alpha val="60000"/>
                </a:schemeClr>
              </a:solidFill>
            </a:endParaRPr>
          </a:p>
          <a:p>
            <a:pPr marL="449263" indent="-363538">
              <a:buFont typeface="Wingdings" panose="05000000000000000000" pitchFamily="2" charset="2"/>
              <a:buChar char="§"/>
            </a:pPr>
            <a:r>
              <a:rPr lang="es-ES" sz="1800" b="1" dirty="0">
                <a:solidFill>
                  <a:schemeClr val="tx1">
                    <a:alpha val="60000"/>
                  </a:schemeClr>
                </a:solidFill>
              </a:rPr>
              <a:t>DEFINIR EL PERFIL DE LOS PARTICIPANTES PARA LAS MOVILIDADES Y </a:t>
            </a:r>
            <a:r>
              <a:rPr lang="es-ES" b="1" dirty="0">
                <a:solidFill>
                  <a:schemeClr val="tx1">
                    <a:alpha val="60000"/>
                  </a:schemeClr>
                </a:solidFill>
              </a:rPr>
              <a:t>ESTABLECER UN BAREMO</a:t>
            </a:r>
          </a:p>
          <a:p>
            <a:pPr marL="449263" indent="-363538">
              <a:buFont typeface="Wingdings" panose="05000000000000000000" pitchFamily="2" charset="2"/>
              <a:buChar char="§"/>
            </a:pPr>
            <a:endParaRPr lang="es-ES" b="1" dirty="0">
              <a:solidFill>
                <a:schemeClr val="tx1">
                  <a:alpha val="60000"/>
                </a:schemeClr>
              </a:solidFill>
            </a:endParaRPr>
          </a:p>
          <a:p>
            <a:pPr marL="449263" indent="-363538">
              <a:buFont typeface="Wingdings" panose="05000000000000000000" pitchFamily="2" charset="2"/>
              <a:buChar char="§"/>
            </a:pPr>
            <a:r>
              <a:rPr lang="es-ES" sz="1800" b="1">
                <a:solidFill>
                  <a:schemeClr val="tx1">
                    <a:alpha val="60000"/>
                  </a:schemeClr>
                </a:solidFill>
              </a:rPr>
              <a:t>PROPONER COMISIONES </a:t>
            </a:r>
            <a:r>
              <a:rPr lang="es-ES" sz="1800" b="1" dirty="0">
                <a:solidFill>
                  <a:schemeClr val="tx1">
                    <a:alpha val="60000"/>
                  </a:schemeClr>
                </a:solidFill>
              </a:rPr>
              <a:t>PARA GESTIONAR LOS DISTINTOS ASPECTOS DEL DESARROLLO DEL PROYECTO</a:t>
            </a:r>
          </a:p>
          <a:p>
            <a:pPr marL="449263" indent="-363538">
              <a:buFont typeface="Wingdings" panose="05000000000000000000" pitchFamily="2" charset="2"/>
              <a:buChar char="§"/>
            </a:pPr>
            <a:endParaRPr lang="es-ES" sz="1800" b="1" dirty="0">
              <a:solidFill>
                <a:schemeClr val="tx1">
                  <a:alpha val="60000"/>
                </a:schemeClr>
              </a:solidFill>
            </a:endParaRPr>
          </a:p>
          <a:p>
            <a:pPr marL="449263" indent="-363538">
              <a:buFont typeface="Wingdings" panose="05000000000000000000" pitchFamily="2" charset="2"/>
              <a:buChar char="§"/>
            </a:pPr>
            <a:r>
              <a:rPr lang="es-ES" b="1" dirty="0">
                <a:solidFill>
                  <a:schemeClr val="tx1">
                    <a:alpha val="60000"/>
                  </a:schemeClr>
                </a:solidFill>
              </a:rPr>
              <a:t>PROPONER INSTRUMENTOS DE EVALUACIÓN DE LOS RESULTADOS Y DE SU CONTRIBUCIÓN AL DESARROLLO DE LOS OBJETIVOS</a:t>
            </a:r>
          </a:p>
          <a:p>
            <a:pPr marL="449263" indent="-363538">
              <a:buFont typeface="Wingdings" panose="05000000000000000000" pitchFamily="2" charset="2"/>
              <a:buChar char="§"/>
            </a:pPr>
            <a:endParaRPr lang="es-ES" sz="1800" b="1" dirty="0">
              <a:solidFill>
                <a:schemeClr val="tx1">
                  <a:alpha val="60000"/>
                </a:schemeClr>
              </a:solidFill>
            </a:endParaRPr>
          </a:p>
          <a:p>
            <a:pPr marL="449263" indent="-363538">
              <a:buFont typeface="Wingdings" panose="05000000000000000000" pitchFamily="2" charset="2"/>
              <a:buChar char="§"/>
            </a:pPr>
            <a:r>
              <a:rPr lang="es-ES" b="1" dirty="0">
                <a:solidFill>
                  <a:schemeClr val="tx1">
                    <a:alpha val="60000"/>
                  </a:schemeClr>
                </a:solidFill>
              </a:rPr>
              <a:t>DEFINIR COMO SE VAN A COMPARTIR LOS RESULTADOS, INCLUYENDO LOGO Y FINANCIACIÓN DE LA UE</a:t>
            </a:r>
            <a:endParaRPr lang="es-ES" sz="1800" b="1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866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738487AF-32B7-6A0C-367C-10792244CE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1562" y="606797"/>
            <a:ext cx="5437187" cy="2986234"/>
          </a:xfrm>
        </p:spPr>
        <p:txBody>
          <a:bodyPr anchor="b">
            <a:normAutofit/>
          </a:bodyPr>
          <a:lstStyle/>
          <a:p>
            <a:r>
              <a:rPr lang="es-ES" dirty="0"/>
              <a:t>SOLICITUD</a:t>
            </a:r>
            <a:br>
              <a:rPr lang="es-ES" dirty="0"/>
            </a:br>
            <a:r>
              <a:rPr lang="es-ES" dirty="0"/>
              <a:t>KA122-SCH</a:t>
            </a:r>
          </a:p>
        </p:txBody>
      </p:sp>
      <p:pic>
        <p:nvPicPr>
          <p:cNvPr id="6" name="Picture 3" descr="Fondo vectorial de salpicaduras de colores brillantes">
            <a:extLst>
              <a:ext uri="{FF2B5EF4-FFF2-40B4-BE49-F238E27FC236}">
                <a16:creationId xmlns:a16="http://schemas.microsoft.com/office/drawing/2014/main" id="{2BE548CA-5D89-87B4-D79B-7C57DA6D7B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951" r="12048"/>
          <a:stretch/>
        </p:blipFill>
        <p:spPr>
          <a:xfrm>
            <a:off x="6508749" y="862806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73840CF4-F848-4FE0-AEA6-C9E806911B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20950" y="549275"/>
            <a:ext cx="667802" cy="631474"/>
            <a:chOff x="10478914" y="1506691"/>
            <a:chExt cx="667802" cy="63147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4B46153-41DB-494F-9B08-EBCCF27283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B6D42DA-2D84-4A50-A359-7A5C651B1C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94459D96-B947-4C7F-8BCA-915F8B07C0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82954" y="5171203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1F58DC0-232F-76F8-6A97-F9D0903A8868}"/>
              </a:ext>
            </a:extLst>
          </p:cNvPr>
          <p:cNvSpPr txBox="1"/>
          <p:nvPr/>
        </p:nvSpPr>
        <p:spPr>
          <a:xfrm>
            <a:off x="2465790" y="5347122"/>
            <a:ext cx="1225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solidFill>
                  <a:srgbClr val="65B35C"/>
                </a:solidFill>
              </a:rPr>
              <a:t>SUSANA CELIS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52DE049-073D-E8B5-E2BA-C7AC3DDFC1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4722" y="5604129"/>
            <a:ext cx="1003925" cy="391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49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Fondo vectorial de salpicaduras de colores brillantes">
            <a:extLst>
              <a:ext uri="{FF2B5EF4-FFF2-40B4-BE49-F238E27FC236}">
                <a16:creationId xmlns:a16="http://schemas.microsoft.com/office/drawing/2014/main" id="{86B5E770-8E80-6D82-E522-61D202AEE5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687" r="7457" b="-1"/>
          <a:stretch/>
        </p:blipFill>
        <p:spPr>
          <a:xfrm>
            <a:off x="4116388" y="10"/>
            <a:ext cx="8075613" cy="6857990"/>
          </a:xfrm>
          <a:custGeom>
            <a:avLst/>
            <a:gdLst/>
            <a:ahLst/>
            <a:cxnLst/>
            <a:rect l="l" t="t" r="r" b="b"/>
            <a:pathLst>
              <a:path w="7448551" h="6858000">
                <a:moveTo>
                  <a:pt x="0" y="0"/>
                </a:moveTo>
                <a:lnTo>
                  <a:pt x="7448551" y="0"/>
                </a:lnTo>
                <a:lnTo>
                  <a:pt x="7448551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0" name="Título 1">
            <a:extLst>
              <a:ext uri="{FF2B5EF4-FFF2-40B4-BE49-F238E27FC236}">
                <a16:creationId xmlns:a16="http://schemas.microsoft.com/office/drawing/2014/main" id="{1FC699F1-C409-1233-CA10-64B22432FC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513" y="1089262"/>
            <a:ext cx="2996328" cy="2384898"/>
          </a:xfrm>
        </p:spPr>
        <p:txBody>
          <a:bodyPr anchor="b">
            <a:normAutofit/>
          </a:bodyPr>
          <a:lstStyle/>
          <a:p>
            <a:pPr algn="r"/>
            <a:r>
              <a:rPr lang="es-ES" sz="4800" dirty="0"/>
              <a:t>ANTES DE EMPEZAR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670C3037-2169-B68A-4A37-01C7705214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1219" y="289381"/>
            <a:ext cx="6811621" cy="1731656"/>
          </a:xfrm>
        </p:spPr>
        <p:txBody>
          <a:bodyPr>
            <a:normAutofit/>
          </a:bodyPr>
          <a:lstStyle/>
          <a:p>
            <a:r>
              <a:rPr lang="es-ES" sz="4800" dirty="0">
                <a:solidFill>
                  <a:srgbClr val="FFC000">
                    <a:alpha val="60000"/>
                  </a:srgbClr>
                </a:solidFill>
              </a:rPr>
              <a:t>CREAR CUENTA EU LOGIN PARA EL CENTRO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B6948F2-C010-F21E-ACEC-676AFCC278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1348" y="1939752"/>
            <a:ext cx="4905692" cy="4659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042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Fondo vectorial de salpicaduras de colores brillantes">
            <a:extLst>
              <a:ext uri="{FF2B5EF4-FFF2-40B4-BE49-F238E27FC236}">
                <a16:creationId xmlns:a16="http://schemas.microsoft.com/office/drawing/2014/main" id="{86B5E770-8E80-6D82-E522-61D202AEE5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687" r="7457" b="-1"/>
          <a:stretch/>
        </p:blipFill>
        <p:spPr>
          <a:xfrm>
            <a:off x="4116388" y="10"/>
            <a:ext cx="8075613" cy="6857990"/>
          </a:xfrm>
          <a:custGeom>
            <a:avLst/>
            <a:gdLst/>
            <a:ahLst/>
            <a:cxnLst/>
            <a:rect l="l" t="t" r="r" b="b"/>
            <a:pathLst>
              <a:path w="7448551" h="6858000">
                <a:moveTo>
                  <a:pt x="0" y="0"/>
                </a:moveTo>
                <a:lnTo>
                  <a:pt x="7448551" y="0"/>
                </a:lnTo>
                <a:lnTo>
                  <a:pt x="7448551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DC734E74-5DB2-512D-5B27-CB47662726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046" y="1711137"/>
            <a:ext cx="2996328" cy="2384898"/>
          </a:xfrm>
        </p:spPr>
        <p:txBody>
          <a:bodyPr anchor="b">
            <a:normAutofit fontScale="90000"/>
          </a:bodyPr>
          <a:lstStyle/>
          <a:p>
            <a:pPr algn="r"/>
            <a:r>
              <a:rPr lang="es-ES" sz="4800" dirty="0"/>
              <a:t>COMO EMPEZAR LA SOLICITUD</a:t>
            </a: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1FA0EDD9-750E-2931-2E1B-2C75790E0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1219" y="289381"/>
            <a:ext cx="6811621" cy="1731656"/>
          </a:xfrm>
        </p:spPr>
        <p:txBody>
          <a:bodyPr>
            <a:normAutofit/>
          </a:bodyPr>
          <a:lstStyle/>
          <a:p>
            <a:r>
              <a:rPr lang="es-ES" sz="4800" dirty="0">
                <a:solidFill>
                  <a:srgbClr val="FFC000">
                    <a:alpha val="60000"/>
                  </a:srgbClr>
                </a:solidFill>
              </a:rPr>
              <a:t>ACCESO A LA SOLICITUD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BB88D7C-8BD6-6AE4-E92D-F04B1CFDC35C}"/>
              </a:ext>
            </a:extLst>
          </p:cNvPr>
          <p:cNvSpPr txBox="1"/>
          <p:nvPr/>
        </p:nvSpPr>
        <p:spPr>
          <a:xfrm>
            <a:off x="4371989" y="1016491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/>
              <a:t>https://sepie.es/convocatoria/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F880E906-421C-775C-4941-B36E97BEB7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3018" y="1535139"/>
            <a:ext cx="4854972" cy="512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881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Fondo vectorial de salpicaduras de colores brillantes">
            <a:extLst>
              <a:ext uri="{FF2B5EF4-FFF2-40B4-BE49-F238E27FC236}">
                <a16:creationId xmlns:a16="http://schemas.microsoft.com/office/drawing/2014/main" id="{86B5E770-8E80-6D82-E522-61D202AEE5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687" r="7457" b="-1"/>
          <a:stretch/>
        </p:blipFill>
        <p:spPr>
          <a:xfrm>
            <a:off x="4116388" y="10"/>
            <a:ext cx="8075613" cy="6857990"/>
          </a:xfrm>
          <a:custGeom>
            <a:avLst/>
            <a:gdLst/>
            <a:ahLst/>
            <a:cxnLst/>
            <a:rect l="l" t="t" r="r" b="b"/>
            <a:pathLst>
              <a:path w="7448551" h="6858000">
                <a:moveTo>
                  <a:pt x="0" y="0"/>
                </a:moveTo>
                <a:lnTo>
                  <a:pt x="7448551" y="0"/>
                </a:lnTo>
                <a:lnTo>
                  <a:pt x="7448551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DC734E74-5DB2-512D-5B27-CB47662726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046" y="1711137"/>
            <a:ext cx="2996328" cy="2384898"/>
          </a:xfrm>
        </p:spPr>
        <p:txBody>
          <a:bodyPr anchor="b">
            <a:normAutofit fontScale="90000"/>
          </a:bodyPr>
          <a:lstStyle/>
          <a:p>
            <a:pPr algn="r"/>
            <a:r>
              <a:rPr lang="es-ES" sz="4800" dirty="0"/>
              <a:t>COMO EMPEZAR LA SOLICITUD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724DB683-DB97-0C85-5456-4412026724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1219" y="289381"/>
            <a:ext cx="6811621" cy="1731656"/>
          </a:xfrm>
        </p:spPr>
        <p:txBody>
          <a:bodyPr>
            <a:normAutofit/>
          </a:bodyPr>
          <a:lstStyle/>
          <a:p>
            <a:r>
              <a:rPr lang="es-ES" sz="4800" dirty="0">
                <a:solidFill>
                  <a:srgbClr val="FFC000">
                    <a:alpha val="60000"/>
                  </a:srgbClr>
                </a:solidFill>
              </a:rPr>
              <a:t>ACCESO A LA SOLICITUD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3D01F9B-7387-1723-A2FE-B34A23107D20}"/>
              </a:ext>
            </a:extLst>
          </p:cNvPr>
          <p:cNvSpPr txBox="1"/>
          <p:nvPr/>
        </p:nvSpPr>
        <p:spPr>
          <a:xfrm>
            <a:off x="4371989" y="1016491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/>
              <a:t>https://sepie.es/convocatoria/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A14719A-8E94-5803-71A5-41F003346E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1931" y="1522449"/>
            <a:ext cx="5338391" cy="5013798"/>
          </a:xfrm>
          <a:prstGeom prst="rect">
            <a:avLst/>
          </a:prstGeom>
        </p:spPr>
      </p:pic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35E1F55A-258E-E472-65D4-CBE6DD18064C}"/>
              </a:ext>
            </a:extLst>
          </p:cNvPr>
          <p:cNvSpPr/>
          <p:nvPr/>
        </p:nvSpPr>
        <p:spPr>
          <a:xfrm>
            <a:off x="5484998" y="3784600"/>
            <a:ext cx="1042802" cy="311435"/>
          </a:xfrm>
          <a:prstGeom prst="roundRect">
            <a:avLst/>
          </a:prstGeom>
          <a:noFill/>
          <a:ln w="635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F48DE248-1DB6-4B7C-943E-B925621BE3D0}"/>
              </a:ext>
            </a:extLst>
          </p:cNvPr>
          <p:cNvSpPr/>
          <p:nvPr/>
        </p:nvSpPr>
        <p:spPr>
          <a:xfrm>
            <a:off x="9736450" y="2260430"/>
            <a:ext cx="1042802" cy="311435"/>
          </a:xfrm>
          <a:prstGeom prst="roundRect">
            <a:avLst/>
          </a:prstGeom>
          <a:noFill/>
          <a:ln w="635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33875B7D-5C6B-8C1C-18F5-AF991588210F}"/>
              </a:ext>
            </a:extLst>
          </p:cNvPr>
          <p:cNvSpPr/>
          <p:nvPr/>
        </p:nvSpPr>
        <p:spPr>
          <a:xfrm>
            <a:off x="7632793" y="1661528"/>
            <a:ext cx="605274" cy="311435"/>
          </a:xfrm>
          <a:prstGeom prst="roundRect">
            <a:avLst/>
          </a:prstGeom>
          <a:noFill/>
          <a:ln w="635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4808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Fondo vectorial de salpicaduras de colores brillantes">
            <a:extLst>
              <a:ext uri="{FF2B5EF4-FFF2-40B4-BE49-F238E27FC236}">
                <a16:creationId xmlns:a16="http://schemas.microsoft.com/office/drawing/2014/main" id="{86B5E770-8E80-6D82-E522-61D202AEE5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687" r="7457" b="-1"/>
          <a:stretch/>
        </p:blipFill>
        <p:spPr>
          <a:xfrm>
            <a:off x="4116388" y="10"/>
            <a:ext cx="8075613" cy="6857990"/>
          </a:xfrm>
          <a:custGeom>
            <a:avLst/>
            <a:gdLst/>
            <a:ahLst/>
            <a:cxnLst/>
            <a:rect l="l" t="t" r="r" b="b"/>
            <a:pathLst>
              <a:path w="7448551" h="6858000">
                <a:moveTo>
                  <a:pt x="0" y="0"/>
                </a:moveTo>
                <a:lnTo>
                  <a:pt x="7448551" y="0"/>
                </a:lnTo>
                <a:lnTo>
                  <a:pt x="7448551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DC734E74-5DB2-512D-5B27-CB47662726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046" y="1711137"/>
            <a:ext cx="2996328" cy="2384898"/>
          </a:xfrm>
        </p:spPr>
        <p:txBody>
          <a:bodyPr anchor="b">
            <a:normAutofit fontScale="90000"/>
          </a:bodyPr>
          <a:lstStyle/>
          <a:p>
            <a:pPr algn="r"/>
            <a:r>
              <a:rPr lang="es-ES" sz="4800" dirty="0"/>
              <a:t>COMO EMPEZAR LA SOLICITUD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8B0AA9F-A904-730B-7DDF-70BD08BE1943}"/>
              </a:ext>
            </a:extLst>
          </p:cNvPr>
          <p:cNvSpPr txBox="1"/>
          <p:nvPr/>
        </p:nvSpPr>
        <p:spPr>
          <a:xfrm>
            <a:off x="4371989" y="1016491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/>
              <a:t>https://sepie.es/convocatoria/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1ECA8272-92AD-3726-2CF5-50BDA9CC4A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9395" y="1416601"/>
            <a:ext cx="5785672" cy="5291863"/>
          </a:xfrm>
          <a:prstGeom prst="rect">
            <a:avLst/>
          </a:prstGeom>
        </p:spPr>
      </p:pic>
      <p:sp>
        <p:nvSpPr>
          <p:cNvPr id="13" name="Subtítulo 2">
            <a:extLst>
              <a:ext uri="{FF2B5EF4-FFF2-40B4-BE49-F238E27FC236}">
                <a16:creationId xmlns:a16="http://schemas.microsoft.com/office/drawing/2014/main" id="{862BED8C-7831-C738-4CF5-A09EA2C6D1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1219" y="289381"/>
            <a:ext cx="6811621" cy="1731656"/>
          </a:xfrm>
        </p:spPr>
        <p:txBody>
          <a:bodyPr>
            <a:normAutofit/>
          </a:bodyPr>
          <a:lstStyle/>
          <a:p>
            <a:r>
              <a:rPr lang="es-ES" sz="4800" dirty="0">
                <a:solidFill>
                  <a:srgbClr val="FFC000">
                    <a:alpha val="60000"/>
                  </a:srgbClr>
                </a:solidFill>
              </a:rPr>
              <a:t>ACCESO A LA SOLICITUD</a:t>
            </a:r>
          </a:p>
        </p:txBody>
      </p:sp>
    </p:spTree>
    <p:extLst>
      <p:ext uri="{BB962C8B-B14F-4D97-AF65-F5344CB8AC3E}">
        <p14:creationId xmlns:p14="http://schemas.microsoft.com/office/powerpoint/2010/main" val="3489343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Fondo vectorial de salpicaduras de colores brillantes">
            <a:extLst>
              <a:ext uri="{FF2B5EF4-FFF2-40B4-BE49-F238E27FC236}">
                <a16:creationId xmlns:a16="http://schemas.microsoft.com/office/drawing/2014/main" id="{86B5E770-8E80-6D82-E522-61D202AEE5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687" r="7457" b="-1"/>
          <a:stretch/>
        </p:blipFill>
        <p:spPr>
          <a:xfrm>
            <a:off x="4116388" y="10"/>
            <a:ext cx="8075613" cy="6857990"/>
          </a:xfrm>
          <a:custGeom>
            <a:avLst/>
            <a:gdLst/>
            <a:ahLst/>
            <a:cxnLst/>
            <a:rect l="l" t="t" r="r" b="b"/>
            <a:pathLst>
              <a:path w="7448551" h="6858000">
                <a:moveTo>
                  <a:pt x="0" y="0"/>
                </a:moveTo>
                <a:lnTo>
                  <a:pt x="7448551" y="0"/>
                </a:lnTo>
                <a:lnTo>
                  <a:pt x="7448551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3" name="Subtítulo 2">
            <a:extLst>
              <a:ext uri="{FF2B5EF4-FFF2-40B4-BE49-F238E27FC236}">
                <a16:creationId xmlns:a16="http://schemas.microsoft.com/office/drawing/2014/main" id="{862BED8C-7831-C738-4CF5-A09EA2C6D1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1219" y="289381"/>
            <a:ext cx="6811621" cy="1731656"/>
          </a:xfrm>
        </p:spPr>
        <p:txBody>
          <a:bodyPr>
            <a:normAutofit fontScale="62500" lnSpcReduction="20000"/>
          </a:bodyPr>
          <a:lstStyle/>
          <a:p>
            <a:r>
              <a:rPr lang="es-ES" sz="4800" dirty="0">
                <a:solidFill>
                  <a:srgbClr val="FFC000">
                    <a:alpha val="60000"/>
                  </a:srgbClr>
                </a:solidFill>
              </a:rPr>
              <a:t>ACCESO A LA SOLICITUD</a:t>
            </a:r>
          </a:p>
          <a:p>
            <a:r>
              <a:rPr lang="es-ES" sz="4800" dirty="0">
                <a:solidFill>
                  <a:srgbClr val="FFC000">
                    <a:alpha val="60000"/>
                  </a:srgbClr>
                </a:solidFill>
              </a:rPr>
              <a:t>Cuando sea aprobado nuestro proyecto introduciremos las movilidades en: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442AEAC3-C75A-3213-758B-361D7DFDDE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513" y="1089262"/>
            <a:ext cx="2996328" cy="2384898"/>
          </a:xfrm>
        </p:spPr>
        <p:txBody>
          <a:bodyPr anchor="b">
            <a:normAutofit/>
          </a:bodyPr>
          <a:lstStyle/>
          <a:p>
            <a:pPr algn="r"/>
            <a:r>
              <a:rPr lang="es-ES" sz="4800" dirty="0"/>
              <a:t>EMPEZAR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D20B239-235E-3046-BD3F-B05C585FC342}"/>
              </a:ext>
            </a:extLst>
          </p:cNvPr>
          <p:cNvSpPr txBox="1"/>
          <p:nvPr/>
        </p:nvSpPr>
        <p:spPr>
          <a:xfrm>
            <a:off x="4411027" y="2050878"/>
            <a:ext cx="79079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/>
              <a:t>https://webgate.ec.europa.eu/beneficiary-module/project/</a:t>
            </a:r>
          </a:p>
        </p:txBody>
      </p:sp>
    </p:spTree>
    <p:extLst>
      <p:ext uri="{BB962C8B-B14F-4D97-AF65-F5344CB8AC3E}">
        <p14:creationId xmlns:p14="http://schemas.microsoft.com/office/powerpoint/2010/main" val="3743548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824F3A69-B57D-54B1-D669-0C0A4A7B1B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5225" y="1056670"/>
            <a:ext cx="2974681" cy="3141463"/>
          </a:xfrm>
        </p:spPr>
        <p:txBody>
          <a:bodyPr anchor="b">
            <a:normAutofit/>
          </a:bodyPr>
          <a:lstStyle/>
          <a:p>
            <a:pPr algn="r"/>
            <a:r>
              <a:rPr lang="es-ES" sz="4800" dirty="0"/>
              <a:t>OBJETIVOS DE LA ACCIÓN KA122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5ED252D-D955-8A27-0DD6-AF2D942B9103}"/>
              </a:ext>
            </a:extLst>
          </p:cNvPr>
          <p:cNvSpPr txBox="1"/>
          <p:nvPr/>
        </p:nvSpPr>
        <p:spPr>
          <a:xfrm>
            <a:off x="4121219" y="-9729"/>
            <a:ext cx="8070781" cy="685799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BD9294F-6ED3-A9D4-BAC8-66EFB44B2231}"/>
              </a:ext>
            </a:extLst>
          </p:cNvPr>
          <p:cNvSpPr txBox="1"/>
          <p:nvPr/>
        </p:nvSpPr>
        <p:spPr>
          <a:xfrm>
            <a:off x="4121218" y="104007"/>
            <a:ext cx="8070781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b="1" dirty="0"/>
              <a:t>REFORZAR LA DIMENSIÓN EUROPEA DE LA ENSEÑANZA Y EL APRENDIZAJE</a:t>
            </a:r>
            <a:r>
              <a:rPr lang="es-ES" dirty="0"/>
              <a:t>: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fomentando los valores de inclusión y diversidad, tolerancia y participación democrática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promoviendo el conocimiento sobre el patrimonio europeo común y la diversidad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apoyando el desarrollo de redes profesionales en toda Europa</a:t>
            </a:r>
          </a:p>
          <a:p>
            <a:pPr lvl="1"/>
            <a:endParaRPr lang="es-ES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b="1" dirty="0"/>
              <a:t>MEJORAR LA CALIDAD DE LA ENSEÑANZA Y EL APRENDIZAJE EN LA EDUCACIÓN ESCOLAR</a:t>
            </a:r>
            <a:r>
              <a:rPr lang="es-ES" dirty="0"/>
              <a:t>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apoyando el desarrollo profesional de los profesores, directores y demás personal educativo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fomentando el uso de nuevas tecnologías y metodologías innovadoras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mejorando el aprendizaje de idiomas y la diversidad lingüística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/>
              <a:t>promoviendo el intercambio y la transferencia de mejores prácticas en materia de enseñanza y desarrollo escolar</a:t>
            </a:r>
          </a:p>
          <a:p>
            <a:pPr lvl="1"/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/>
              <a:t>CONTRIBUIR A LA CREACIÓN DEL ESPACIO EUROPEO DE EDUCACIÓN</a:t>
            </a:r>
            <a:r>
              <a:rPr lang="es-ES" dirty="0"/>
              <a:t>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desarrollando la capacidad de los centros para participar en intercambios y cooperación transfronterizos y proyectos de movilidad de alta calidad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haciendo que la movilidad educativa sea una posibilidad realista para cualquier alumno de educación escolar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dirty="0"/>
              <a:t>fomentando el reconocimiento de los resultados de aprendizaje obtenidos por los alumnos y el personal educativo durante períodos de movilidad en el extranjero</a:t>
            </a:r>
          </a:p>
        </p:txBody>
      </p:sp>
    </p:spTree>
    <p:extLst>
      <p:ext uri="{BB962C8B-B14F-4D97-AF65-F5344CB8AC3E}">
        <p14:creationId xmlns:p14="http://schemas.microsoft.com/office/powerpoint/2010/main" val="3296156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F6F2C2-43D7-4F8B-DC6B-91303A8802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849" y="1259498"/>
            <a:ext cx="3695994" cy="3141463"/>
          </a:xfrm>
        </p:spPr>
        <p:txBody>
          <a:bodyPr anchor="b">
            <a:normAutofit/>
          </a:bodyPr>
          <a:lstStyle/>
          <a:p>
            <a:pPr algn="r"/>
            <a:r>
              <a:rPr lang="es-ES" sz="4800" dirty="0"/>
              <a:t>PRIORIDADES DEL PROGRAMA ERASMUS+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882F9F3-FB37-1F37-6102-40DBDF5B8A7E}"/>
              </a:ext>
            </a:extLst>
          </p:cNvPr>
          <p:cNvSpPr txBox="1"/>
          <p:nvPr/>
        </p:nvSpPr>
        <p:spPr>
          <a:xfrm>
            <a:off x="4121219" y="-9729"/>
            <a:ext cx="8070781" cy="6857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33AADA5-7CDF-6DEF-57CA-D6251155D886}"/>
              </a:ext>
            </a:extLst>
          </p:cNvPr>
          <p:cNvSpPr txBox="1"/>
          <p:nvPr/>
        </p:nvSpPr>
        <p:spPr>
          <a:xfrm>
            <a:off x="4301067" y="262895"/>
            <a:ext cx="789093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4000" dirty="0"/>
              <a:t>INCLUSIÓN Y DIVERSIDAD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4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4000" dirty="0"/>
              <a:t>TRANSFORMACIÓN DIGITAL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4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4000" dirty="0"/>
              <a:t>MEDIO AMBIENTE Y LUCHA CONTRA EL CAMBIO CLIMÁTICO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ES" sz="4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4000" dirty="0"/>
              <a:t>PARTICIPACIÓN EN LA VIDA DEMOCRÁTICA, VALORES COMUNES Y COMPROMISO CÍVICO </a:t>
            </a:r>
          </a:p>
        </p:txBody>
      </p:sp>
    </p:spTree>
    <p:extLst>
      <p:ext uri="{BB962C8B-B14F-4D97-AF65-F5344CB8AC3E}">
        <p14:creationId xmlns:p14="http://schemas.microsoft.com/office/powerpoint/2010/main" val="3473048885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AnalogousFromRegularSeedRightStep">
      <a:dk1>
        <a:srgbClr val="000000"/>
      </a:dk1>
      <a:lt1>
        <a:srgbClr val="FFFFFF"/>
      </a:lt1>
      <a:dk2>
        <a:srgbClr val="1C2732"/>
      </a:dk2>
      <a:lt2>
        <a:srgbClr val="F3F0F1"/>
      </a:lt2>
      <a:accent1>
        <a:srgbClr val="21B782"/>
      </a:accent1>
      <a:accent2>
        <a:srgbClr val="14B1BC"/>
      </a:accent2>
      <a:accent3>
        <a:srgbClr val="298CE7"/>
      </a:accent3>
      <a:accent4>
        <a:srgbClr val="2E40D9"/>
      </a:accent4>
      <a:accent5>
        <a:srgbClr val="6529E7"/>
      </a:accent5>
      <a:accent6>
        <a:srgbClr val="A217D5"/>
      </a:accent6>
      <a:hlink>
        <a:srgbClr val="BF3F6C"/>
      </a:hlink>
      <a:folHlink>
        <a:srgbClr val="7F7F7F"/>
      </a:folHlink>
    </a:clrScheme>
    <a:fontScheme name="Float">
      <a:majorFont>
        <a:latin typeface="Sitka Heading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1694</Words>
  <Application>Microsoft Office PowerPoint</Application>
  <PresentationFormat>Panorámica</PresentationFormat>
  <Paragraphs>230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7" baseType="lpstr">
      <vt:lpstr>Arial</vt:lpstr>
      <vt:lpstr>Sitka Heading</vt:lpstr>
      <vt:lpstr>Source Sans Pro</vt:lpstr>
      <vt:lpstr>Wingdings</vt:lpstr>
      <vt:lpstr>3DFloatVTI</vt:lpstr>
      <vt:lpstr>SOLICITUD DE PROYECTO ERASMUS+ EDUCACIÓN ESCOLAR</vt:lpstr>
      <vt:lpstr>ANTES DE EMPEZAR</vt:lpstr>
      <vt:lpstr>ANTES DE EMPEZAR</vt:lpstr>
      <vt:lpstr>COMO EMPEZAR LA SOLICITUD</vt:lpstr>
      <vt:lpstr>COMO EMPEZAR LA SOLICITUD</vt:lpstr>
      <vt:lpstr>COMO EMPEZAR LA SOLICITUD</vt:lpstr>
      <vt:lpstr>EMPEZAR</vt:lpstr>
      <vt:lpstr>OBJETIVOS DE LA ACCIÓN KA122</vt:lpstr>
      <vt:lpstr>PRIORIDADES DEL PROGRAMA ERASMUS+</vt:lpstr>
      <vt:lpstr>INCLUSIÓN Y DIVERSIDAD: personas con menos oportunidades</vt:lpstr>
      <vt:lpstr>TRANSFORMACIÓN DIGITAL: Plan de Acción de Educación Digital</vt:lpstr>
      <vt:lpstr>MEDIO AMBIENTE Y LUCHA CONTRA EL CAMBIO CLIMÁTICO: Pacto verde europeo</vt:lpstr>
      <vt:lpstr>PARTICIPACIÓN EN LA VIDA DEMOCRÁTICA, VALORES COMUNES Y COMPROMISO CÍVICO</vt:lpstr>
      <vt:lpstr>NORMAS DE CALIDAD ERASMUS Vienen detallados en la solicitud</vt:lpstr>
      <vt:lpstr>PUNTUACIÓN</vt:lpstr>
      <vt:lpstr>PERTINENCIA 30 puntos</vt:lpstr>
      <vt:lpstr>CALIDAD DEL DISEÑO DEL PROYECTO 40 puntos</vt:lpstr>
      <vt:lpstr>CALIDAD DEL SEGUIMIENTO DEL PROYECTO 30 puntos</vt:lpstr>
      <vt:lpstr>APARTADOS DE LA SOLICITUD I</vt:lpstr>
      <vt:lpstr>Presentación de PowerPoint</vt:lpstr>
      <vt:lpstr>RECOMENDACIONES GENERALES</vt:lpstr>
      <vt:lpstr>SOLICITUD KA122-SCH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SOLICITUD DE PROYECTO ERASMUS+</dc:title>
  <dc:creator>Susana CT</dc:creator>
  <cp:lastModifiedBy>Susana CT</cp:lastModifiedBy>
  <cp:revision>19</cp:revision>
  <dcterms:created xsi:type="dcterms:W3CDTF">2023-11-21T18:49:26Z</dcterms:created>
  <dcterms:modified xsi:type="dcterms:W3CDTF">2023-11-28T19:16:39Z</dcterms:modified>
</cp:coreProperties>
</file>