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1"/>
  </p:notesMasterIdLst>
  <p:sldIdLst>
    <p:sldId id="847" r:id="rId2"/>
    <p:sldId id="873" r:id="rId3"/>
    <p:sldId id="874" r:id="rId4"/>
    <p:sldId id="876" r:id="rId5"/>
    <p:sldId id="875" r:id="rId6"/>
    <p:sldId id="877" r:id="rId7"/>
    <p:sldId id="275" r:id="rId8"/>
    <p:sldId id="335" r:id="rId9"/>
    <p:sldId id="336" r:id="rId10"/>
    <p:sldId id="470" r:id="rId11"/>
    <p:sldId id="257" r:id="rId12"/>
    <p:sldId id="258" r:id="rId13"/>
    <p:sldId id="276" r:id="rId14"/>
    <p:sldId id="277" r:id="rId15"/>
    <p:sldId id="259" r:id="rId16"/>
    <p:sldId id="260" r:id="rId17"/>
    <p:sldId id="278" r:id="rId18"/>
    <p:sldId id="340" r:id="rId19"/>
    <p:sldId id="888" r:id="rId20"/>
    <p:sldId id="878" r:id="rId21"/>
    <p:sldId id="909" r:id="rId22"/>
    <p:sldId id="852" r:id="rId23"/>
    <p:sldId id="262" r:id="rId24"/>
    <p:sldId id="286" r:id="rId25"/>
    <p:sldId id="287" r:id="rId26"/>
    <p:sldId id="288" r:id="rId27"/>
    <p:sldId id="316" r:id="rId28"/>
    <p:sldId id="289" r:id="rId29"/>
    <p:sldId id="290" r:id="rId30"/>
    <p:sldId id="291" r:id="rId31"/>
    <p:sldId id="293" r:id="rId32"/>
    <p:sldId id="263" r:id="rId33"/>
    <p:sldId id="264" r:id="rId34"/>
    <p:sldId id="279" r:id="rId35"/>
    <p:sldId id="280" r:id="rId36"/>
    <p:sldId id="281" r:id="rId37"/>
    <p:sldId id="483" r:id="rId38"/>
    <p:sldId id="484" r:id="rId39"/>
    <p:sldId id="485" r:id="rId40"/>
    <p:sldId id="636" r:id="rId41"/>
    <p:sldId id="471" r:id="rId42"/>
    <p:sldId id="528" r:id="rId43"/>
    <p:sldId id="481" r:id="rId44"/>
    <p:sldId id="527" r:id="rId45"/>
    <p:sldId id="610" r:id="rId46"/>
    <p:sldId id="299" r:id="rId47"/>
    <p:sldId id="300" r:id="rId48"/>
    <p:sldId id="301" r:id="rId49"/>
    <p:sldId id="302" r:id="rId50"/>
    <p:sldId id="943" r:id="rId51"/>
    <p:sldId id="303" r:id="rId52"/>
    <p:sldId id="882" r:id="rId53"/>
    <p:sldId id="910" r:id="rId54"/>
    <p:sldId id="911" r:id="rId55"/>
    <p:sldId id="938" r:id="rId56"/>
    <p:sldId id="853" r:id="rId57"/>
    <p:sldId id="265" r:id="rId58"/>
    <p:sldId id="266" r:id="rId59"/>
    <p:sldId id="268" r:id="rId60"/>
    <p:sldId id="304" r:id="rId61"/>
    <p:sldId id="318" r:id="rId62"/>
    <p:sldId id="305" r:id="rId63"/>
    <p:sldId id="306" r:id="rId64"/>
    <p:sldId id="944" r:id="rId65"/>
    <p:sldId id="435" r:id="rId66"/>
    <p:sldId id="307" r:id="rId67"/>
    <p:sldId id="308" r:id="rId68"/>
    <p:sldId id="309" r:id="rId69"/>
    <p:sldId id="883" r:id="rId70"/>
    <p:sldId id="912" r:id="rId71"/>
    <p:sldId id="854" r:id="rId72"/>
    <p:sldId id="269" r:id="rId73"/>
    <p:sldId id="945" r:id="rId74"/>
    <p:sldId id="946" r:id="rId75"/>
    <p:sldId id="947" r:id="rId76"/>
    <p:sldId id="631" r:id="rId77"/>
    <p:sldId id="632" r:id="rId78"/>
    <p:sldId id="855" r:id="rId79"/>
    <p:sldId id="752" r:id="rId80"/>
    <p:sldId id="769" r:id="rId81"/>
    <p:sldId id="748" r:id="rId82"/>
    <p:sldId id="317" r:id="rId83"/>
    <p:sldId id="282" r:id="rId84"/>
    <p:sldId id="284" r:id="rId85"/>
    <p:sldId id="285" r:id="rId86"/>
    <p:sldId id="270" r:id="rId87"/>
    <p:sldId id="267" r:id="rId88"/>
    <p:sldId id="271" r:id="rId89"/>
    <p:sldId id="311" r:id="rId90"/>
    <p:sldId id="312" r:id="rId91"/>
    <p:sldId id="313" r:id="rId92"/>
    <p:sldId id="940" r:id="rId93"/>
    <p:sldId id="941" r:id="rId94"/>
    <p:sldId id="949" r:id="rId95"/>
    <p:sldId id="950" r:id="rId96"/>
    <p:sldId id="951" r:id="rId97"/>
    <p:sldId id="942" r:id="rId98"/>
    <p:sldId id="886" r:id="rId99"/>
    <p:sldId id="887" r:id="rId100"/>
    <p:sldId id="893" r:id="rId101"/>
    <p:sldId id="897" r:id="rId102"/>
    <p:sldId id="939" r:id="rId103"/>
    <p:sldId id="856" r:id="rId104"/>
    <p:sldId id="948" r:id="rId105"/>
    <p:sldId id="857" r:id="rId106"/>
    <p:sldId id="858" r:id="rId107"/>
    <p:sldId id="273" r:id="rId108"/>
    <p:sldId id="851" r:id="rId109"/>
    <p:sldId id="325" r:id="rId11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D0B"/>
    <a:srgbClr val="AF1610"/>
    <a:srgbClr val="457A2F"/>
    <a:srgbClr val="075F95"/>
    <a:srgbClr val="438940"/>
    <a:srgbClr val="8F2B7B"/>
    <a:srgbClr val="B24B9D"/>
    <a:srgbClr val="3D55C1"/>
    <a:srgbClr val="C74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0"/>
    <p:restoredTop sz="92835"/>
  </p:normalViewPr>
  <p:slideViewPr>
    <p:cSldViewPr snapToGrid="0" snapToObjects="1">
      <p:cViewPr varScale="1">
        <p:scale>
          <a:sx n="100" d="100"/>
          <a:sy n="100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426AC-1161-E841-9892-20ABE1ACE472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38DD2-BF37-964B-829A-79A99008A72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2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38DD2-BF37-964B-829A-79A99008A72E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787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5B3DF-38EC-CF4E-84ED-75722CE83467}" type="slidenum">
              <a:rPr lang="es-ES_tradnl" smtClean="0"/>
              <a:pPr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24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0FD9E-7B8B-0F47-8F80-600B05D62763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8057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1CAEE-E6B6-47B5-B713-50A583E78EDE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3263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38DD2-BF37-964B-829A-79A99008A72E}" type="slidenum">
              <a:rPr lang="es-ES_tradnl" smtClean="0"/>
              <a:pPr/>
              <a:t>96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3302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38DD2-BF37-964B-829A-79A99008A72E}" type="slidenum">
              <a:rPr lang="es-ES_tradnl" smtClean="0"/>
              <a:pPr/>
              <a:t>105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818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38DD2-BF37-964B-829A-79A99008A72E}" type="slidenum">
              <a:rPr lang="es-ES_tradnl" smtClean="0"/>
              <a:pPr/>
              <a:t>106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47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A921-55B6-394A-88D3-F35F8C28B43C}" type="datetimeFigureOut">
              <a:rPr lang="es-ES_tradnl" smtClean="0"/>
              <a:pPr/>
              <a:t>26/9/19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6520-27A8-F742-8DF1-DB2A9195A56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812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16885606729619865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16885381180922265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thinglink.com/scene/111521963092790477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imeo.com/52948258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yrePKgbQ4psUGlKRW9SZU1tYTA/view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duca.tajamar.es/2016/02/rubrica-de-cuaderno-sencilla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pupitrealasestrellas.com/proyecto-abp-el-mundo-de-harry-potter-2019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mtic.educarex.es/224-nuevo-emt/atencion-a-la-diversidad/3002-lectura-facil-un-modelo-de-diseno-para-tdo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pupitrealasestrellas.com/proyecto-abp-el-mundo-de-harry-potter-2019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0FB4D2-F86D-7349-A62A-3D1FA71F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4EAEBD-019B-8748-B838-D60011B7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0" y="48895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1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93CDC4-F774-D348-BD5B-D10C53E6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00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7611B7-63C1-084A-8C36-1A41035C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11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41474AF-3695-D045-90B1-A581C2C5A55B}"/>
              </a:ext>
            </a:extLst>
          </p:cNvPr>
          <p:cNvSpPr txBox="1"/>
          <p:nvPr/>
        </p:nvSpPr>
        <p:spPr>
          <a:xfrm>
            <a:off x="3880733" y="1607756"/>
            <a:ext cx="3905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/>
              <a:t> </a:t>
            </a:r>
            <a:r>
              <a:rPr lang="es-ES_tradnl" sz="6000" b="1" dirty="0">
                <a:solidFill>
                  <a:srgbClr val="B24B9E"/>
                </a:solidFill>
              </a:rPr>
              <a:t>Y</a:t>
            </a:r>
            <a:r>
              <a:rPr lang="es-ES_tradnl" sz="6000" b="1" dirty="0"/>
              <a:t> </a:t>
            </a:r>
            <a:r>
              <a:rPr lang="es-ES_tradnl" sz="6000" b="1" dirty="0">
                <a:solidFill>
                  <a:srgbClr val="B24B9E"/>
                </a:solidFill>
              </a:rPr>
              <a:t>A</a:t>
            </a:r>
            <a:r>
              <a:rPr lang="es-ES_tradnl" sz="6000" b="1" dirty="0">
                <a:solidFill>
                  <a:schemeClr val="accent1">
                    <a:lumMod val="75000"/>
                  </a:schemeClr>
                </a:solidFill>
              </a:rPr>
              <a:t>HO</a:t>
            </a:r>
            <a:r>
              <a:rPr lang="es-ES_tradnl" sz="6000" b="1" dirty="0">
                <a:solidFill>
                  <a:schemeClr val="accent6">
                    <a:lumMod val="75000"/>
                  </a:schemeClr>
                </a:solidFill>
              </a:rPr>
              <a:t>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1E7E5D-950B-E049-95BC-C1D558F67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27" y="39370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594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9180E3-A0E8-9E49-A41F-F622CC53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82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BA1678-2945-C246-BA0B-6E0DECF2C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68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0570A3E-0D22-9E4A-BCCA-006D6A1A5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971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47DB87E-57D8-1347-98DE-F2A29359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789" y="0"/>
            <a:ext cx="484621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C7EE40D-CDC2-994E-970D-886D0D67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1779"/>
            <a:ext cx="4407107" cy="27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004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4D7B3C-ED4B-E244-B18C-663056B0470E}"/>
              </a:ext>
            </a:extLst>
          </p:cNvPr>
          <p:cNvSpPr txBox="1"/>
          <p:nvPr/>
        </p:nvSpPr>
        <p:spPr>
          <a:xfrm>
            <a:off x="3231714" y="6363222"/>
            <a:ext cx="565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https://</a:t>
            </a:r>
            <a:r>
              <a:rPr lang="es-ES_tradnl" dirty="0" err="1">
                <a:hlinkClick r:id="rId3"/>
              </a:rPr>
              <a:t>www.thinglink.com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scene</a:t>
            </a:r>
            <a:r>
              <a:rPr lang="es-ES_tradnl" dirty="0">
                <a:hlinkClick r:id="rId3"/>
              </a:rPr>
              <a:t>/1168856067296198657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16CA4F-F5C1-8541-BB6B-0D0621AAC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"/>
          <a:stretch/>
        </p:blipFill>
        <p:spPr>
          <a:xfrm>
            <a:off x="306242" y="300626"/>
            <a:ext cx="8580865" cy="59248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02A584-5170-0E41-B073-0B945EBACB86}"/>
              </a:ext>
            </a:extLst>
          </p:cNvPr>
          <p:cNvSpPr/>
          <p:nvPr/>
        </p:nvSpPr>
        <p:spPr>
          <a:xfrm>
            <a:off x="5461348" y="4716049"/>
            <a:ext cx="3525968" cy="15782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LAS CATEDRALES </a:t>
            </a:r>
          </a:p>
          <a:p>
            <a:pPr algn="ctr"/>
            <a:r>
              <a:rPr lang="es-ES_tradnl" b="1" dirty="0"/>
              <a:t>EN LA EDAD MEDIA</a:t>
            </a:r>
          </a:p>
          <a:p>
            <a:pPr algn="ctr"/>
            <a:r>
              <a:rPr lang="es-ES_tradnl" dirty="0"/>
              <a:t>Red Afectiva</a:t>
            </a:r>
          </a:p>
          <a:p>
            <a:pPr algn="ctr"/>
            <a:r>
              <a:rPr lang="es-ES_tradnl" dirty="0"/>
              <a:t>Red de reconocimiento</a:t>
            </a:r>
          </a:p>
          <a:p>
            <a:pPr algn="ctr"/>
            <a:r>
              <a:rPr lang="es-ES_tradnl" dirty="0"/>
              <a:t>Red estratégica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47217A-96C3-D743-B72C-CF2465B80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825" y="4716049"/>
            <a:ext cx="1628731" cy="16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50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4D7B3C-ED4B-E244-B18C-663056B0470E}"/>
              </a:ext>
            </a:extLst>
          </p:cNvPr>
          <p:cNvSpPr txBox="1"/>
          <p:nvPr/>
        </p:nvSpPr>
        <p:spPr>
          <a:xfrm>
            <a:off x="3231714" y="6363222"/>
            <a:ext cx="565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https://</a:t>
            </a:r>
            <a:r>
              <a:rPr lang="es-ES_tradnl" dirty="0" err="1">
                <a:hlinkClick r:id="rId3"/>
              </a:rPr>
              <a:t>www.thinglink.com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scene</a:t>
            </a:r>
            <a:r>
              <a:rPr lang="es-ES_tradnl" dirty="0">
                <a:hlinkClick r:id="rId3"/>
              </a:rPr>
              <a:t>/1168853811809222657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16CA4F-F5C1-8541-BB6B-0D0621AAC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1" t="1445"/>
          <a:stretch/>
        </p:blipFill>
        <p:spPr>
          <a:xfrm>
            <a:off x="563671" y="339350"/>
            <a:ext cx="8192022" cy="602387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02A584-5170-0E41-B073-0B945EBACB86}"/>
              </a:ext>
            </a:extLst>
          </p:cNvPr>
          <p:cNvSpPr/>
          <p:nvPr/>
        </p:nvSpPr>
        <p:spPr>
          <a:xfrm>
            <a:off x="5361140" y="3657600"/>
            <a:ext cx="3525968" cy="15782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LOS JUEGOS EN LA EDAD MEDIA</a:t>
            </a:r>
          </a:p>
          <a:p>
            <a:pPr algn="ctr"/>
            <a:r>
              <a:rPr lang="es-ES_tradnl" dirty="0"/>
              <a:t>Red Afectiva</a:t>
            </a:r>
          </a:p>
          <a:p>
            <a:pPr algn="ctr"/>
            <a:r>
              <a:rPr lang="es-ES_tradnl" dirty="0"/>
              <a:t>Red de reconocimiento</a:t>
            </a:r>
          </a:p>
          <a:p>
            <a:pPr algn="ctr"/>
            <a:r>
              <a:rPr lang="es-ES_tradnl" dirty="0"/>
              <a:t>Red estratégica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FC2CDD-EA1A-3D42-8EE3-495CC721A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542" y="3657600"/>
            <a:ext cx="1578280" cy="15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6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75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184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8308" y="350729"/>
            <a:ext cx="4019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>
                <a:latin typeface="Bernard MT Condensed" charset="0"/>
                <a:ea typeface="Bernard MT Condensed" charset="0"/>
                <a:cs typeface="Bernard MT Condensed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99337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15240" y="2705622"/>
            <a:ext cx="3569918" cy="34446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La condición que deben cumplir </a:t>
            </a:r>
          </a:p>
          <a:p>
            <a:pPr algn="ctr"/>
            <a:r>
              <a:rPr lang="es-ES_tradnl" sz="1600" dirty="0"/>
              <a:t>los entornos, procesos, bienes, productos y servicios, así como </a:t>
            </a:r>
          </a:p>
          <a:p>
            <a:pPr algn="ctr"/>
            <a:r>
              <a:rPr lang="es-ES_tradnl" sz="1600" dirty="0"/>
              <a:t>los objetos o instrumentos, herramientas y dispositivos, </a:t>
            </a:r>
          </a:p>
          <a:p>
            <a:pPr algn="ctr"/>
            <a:r>
              <a:rPr lang="es-ES_tradnl" sz="1600" dirty="0"/>
              <a:t>para ser comprensibles, utilizables </a:t>
            </a:r>
          </a:p>
          <a:p>
            <a:pPr algn="ctr"/>
            <a:r>
              <a:rPr lang="es-ES_tradnl" sz="1600" dirty="0"/>
              <a:t>y practicables por todas</a:t>
            </a:r>
          </a:p>
          <a:p>
            <a:pPr algn="ctr"/>
            <a:r>
              <a:rPr lang="es-ES_tradnl" sz="1600" dirty="0"/>
              <a:t> las personas en condiciones </a:t>
            </a:r>
          </a:p>
          <a:p>
            <a:pPr algn="ctr"/>
            <a:r>
              <a:rPr lang="es-ES_tradnl" sz="1600" dirty="0"/>
              <a:t>de seguridad y comodidad y de la forma más autónoma y natural posible. </a:t>
            </a:r>
            <a:r>
              <a:rPr lang="es-ES_tradnl" sz="1600" b="1" dirty="0"/>
              <a:t>Presupone la estrategia de «diseño para todos» </a:t>
            </a:r>
            <a:r>
              <a:rPr lang="es-ES_tradnl" sz="1600" dirty="0"/>
              <a:t>y se entiende sin perjuicio </a:t>
            </a:r>
          </a:p>
          <a:p>
            <a:pPr algn="ctr"/>
            <a:r>
              <a:rPr lang="es-ES_tradnl" sz="1600" dirty="0"/>
              <a:t>de los ajustes razonables que deban adoptarse. (LIONDAU</a:t>
            </a:r>
            <a:r>
              <a:rPr lang="es-ES_tradnl" dirty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8946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2943" y="3770334"/>
            <a:ext cx="3569918" cy="2830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La actividad por la que se concibe </a:t>
            </a:r>
          </a:p>
          <a:p>
            <a:pPr algn="ctr"/>
            <a:r>
              <a:rPr lang="es-ES_tradnl" dirty="0"/>
              <a:t>o proyecta, desde el origen, </a:t>
            </a:r>
          </a:p>
          <a:p>
            <a:pPr algn="ctr"/>
            <a:r>
              <a:rPr lang="es-ES_tradnl" dirty="0"/>
              <a:t>y siempre que ello sea posible, entornos, procesos, bienes, productos, servicios, objetos, instrumentos, dispositivos o herramientas, de tal forma que puedan ser utilizados por todas </a:t>
            </a:r>
          </a:p>
          <a:p>
            <a:pPr algn="ctr"/>
            <a:r>
              <a:rPr lang="es-ES_tradnl" dirty="0"/>
              <a:t>las personas, en la mayor extensión posible (LIONDAU)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95804" y="6001052"/>
            <a:ext cx="45782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100" dirty="0"/>
              <a:t>Ley 51/2003, de 2 de diciembre, de Igualdad de Oportunidades, no Discriminación y Accesibilidad Universal de las Personas con Discapacidad (LIONDAU).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41293" y="6462716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1929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496"/>
          <a:stretch/>
        </p:blipFill>
        <p:spPr>
          <a:xfrm>
            <a:off x="0" y="520860"/>
            <a:ext cx="9009441" cy="56831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34092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3"/>
          <a:stretch/>
        </p:blipFill>
        <p:spPr>
          <a:xfrm>
            <a:off x="0" y="231493"/>
            <a:ext cx="8946209" cy="622717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98245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44993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544114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7Z-kcUp69GIBPlcS2GiYY_OsuDN_--xnvywCWfcgfGeK5E6kkfTqtNEGHaFFFc0_ywGQ73LU68Ck4deqedkNrEWrW_IAUAht0OYipAIMjgnhFeAEBWG18BAhRo7upchv2BX1jFMm-X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" y="68549"/>
            <a:ext cx="8818324" cy="67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4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2839" y="142344"/>
            <a:ext cx="239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Imagen interactiva DUA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45695" y="6250488"/>
            <a:ext cx="565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www.thinglink.com</a:t>
            </a:r>
            <a:r>
              <a:rPr lang="en-US" dirty="0">
                <a:hlinkClick r:id="rId2"/>
              </a:rPr>
              <a:t>/scene/1115219630927904771</a:t>
            </a:r>
            <a:endParaRPr lang="es-ES_tradnl" dirty="0"/>
          </a:p>
        </p:txBody>
      </p:sp>
      <p:pic>
        <p:nvPicPr>
          <p:cNvPr id="5" name="Picture 2" descr="https://lh3.googleusercontent.com/7Z-kcUp69GIBPlcS2GiYY_OsuDN_--xnvywCWfcgfGeK5E6kkfTqtNEGHaFFFc0_ywGQ73LU68Ck4deqedkNrEWrW_IAUAht0OYipAIMjgnhFeAEBWG18BAhRo7upchv2BX1jFMm-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20" y="564443"/>
            <a:ext cx="7316654" cy="56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043433-96F6-D741-A20A-4EBB1C012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45" y="5084956"/>
            <a:ext cx="1534864" cy="15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3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228D14-FE19-8E48-AEC5-3528E1EA8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441153" y="321734"/>
            <a:ext cx="3873568" cy="2905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F95328-2F0B-804E-8567-C7F7E3AC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7" y="3631096"/>
            <a:ext cx="3668519" cy="27605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C54725-ECD9-2241-8BB3-F71FE1283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0"/>
          <a:stretch/>
        </p:blipFill>
        <p:spPr>
          <a:xfrm>
            <a:off x="4731025" y="1830415"/>
            <a:ext cx="4070073" cy="305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1D11AE-D2E9-DA48-AEF4-279D98B1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4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F95328-2F0B-804E-8567-C7F7E3AC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" y="0"/>
            <a:ext cx="9111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180D2BE-6B7A-5C48-BE6E-69130100E2FD}"/>
              </a:ext>
            </a:extLst>
          </p:cNvPr>
          <p:cNvSpPr/>
          <p:nvPr/>
        </p:nvSpPr>
        <p:spPr>
          <a:xfrm>
            <a:off x="2404997" y="3093929"/>
            <a:ext cx="2455101" cy="4258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4C5E11-1EBC-3A4E-907E-38C72C44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52653"/>
            <a:ext cx="9144000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7F960C1-DE33-9141-B59C-0CD70E9AD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54" b="26180"/>
          <a:stretch/>
        </p:blipFill>
        <p:spPr>
          <a:xfrm>
            <a:off x="4852791" y="93817"/>
            <a:ext cx="4254674" cy="194178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7E15890-64C2-DB4C-9E0F-AEF951470B1A}"/>
              </a:ext>
            </a:extLst>
          </p:cNvPr>
          <p:cNvSpPr/>
          <p:nvPr/>
        </p:nvSpPr>
        <p:spPr>
          <a:xfrm>
            <a:off x="5418552" y="1590806"/>
            <a:ext cx="1352810" cy="4448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C635CD9-8431-B041-88FA-1FF57691E7C3}"/>
              </a:ext>
            </a:extLst>
          </p:cNvPr>
          <p:cNvSpPr/>
          <p:nvPr/>
        </p:nvSpPr>
        <p:spPr>
          <a:xfrm>
            <a:off x="7805804" y="1590806"/>
            <a:ext cx="1352810" cy="4448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560A3C-F13F-294A-B9D4-2F3294CAD2BE}"/>
              </a:ext>
            </a:extLst>
          </p:cNvPr>
          <p:cNvSpPr/>
          <p:nvPr/>
        </p:nvSpPr>
        <p:spPr>
          <a:xfrm>
            <a:off x="6391407" y="1753644"/>
            <a:ext cx="1352810" cy="4574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B84F7B3-77FE-2441-A1E3-600FB30B5A3D}"/>
              </a:ext>
            </a:extLst>
          </p:cNvPr>
          <p:cNvSpPr/>
          <p:nvPr/>
        </p:nvSpPr>
        <p:spPr>
          <a:xfrm>
            <a:off x="7805804" y="0"/>
            <a:ext cx="1352810" cy="363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478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5C474A-3B1F-C247-A310-05F42E44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222"/>
            <a:ext cx="9144000" cy="56317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B1722B-7371-6D40-9591-26E6D8E3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12" y="137786"/>
            <a:ext cx="1523894" cy="15367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CA58AA-81D7-CE48-8A70-3112A845DCDF}"/>
              </a:ext>
            </a:extLst>
          </p:cNvPr>
          <p:cNvSpPr txBox="1"/>
          <p:nvPr/>
        </p:nvSpPr>
        <p:spPr>
          <a:xfrm>
            <a:off x="2354894" y="333670"/>
            <a:ext cx="3930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solidFill>
                  <a:srgbClr val="438940"/>
                </a:solidFill>
              </a:rPr>
              <a:t>REDES AFECTIVAS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F68B7D-1261-3348-9FFF-CE94FCB94E1C}"/>
              </a:ext>
            </a:extLst>
          </p:cNvPr>
          <p:cNvSpPr txBox="1"/>
          <p:nvPr/>
        </p:nvSpPr>
        <p:spPr>
          <a:xfrm>
            <a:off x="7501114" y="6363408"/>
            <a:ext cx="16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788111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76823" y="6025019"/>
            <a:ext cx="4722312" cy="4885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Euphemia UCAS" charset="0"/>
                <a:ea typeface="Euphemia UCAS" charset="0"/>
                <a:cs typeface="Euphemia UCAS" charset="0"/>
              </a:rPr>
              <a:t>Estudiante motivado y decidido</a:t>
            </a:r>
          </a:p>
        </p:txBody>
      </p:sp>
    </p:spTree>
    <p:extLst>
      <p:ext uri="{BB962C8B-B14F-4D97-AF65-F5344CB8AC3E}">
        <p14:creationId xmlns:p14="http://schemas.microsoft.com/office/powerpoint/2010/main" val="1262794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5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5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25900" y="6172200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err="1">
                <a:hlinkClick r:id="rId2"/>
              </a:rPr>
              <a:t>vimeo.com</a:t>
            </a:r>
            <a:r>
              <a:rPr lang="pt-BR" dirty="0">
                <a:hlinkClick r:id="rId2"/>
              </a:rPr>
              <a:t>/52948258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47672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9400" y="154679"/>
            <a:ext cx="690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/>
              <a:t>PENSANDO EN LOS DEMÁS.</a:t>
            </a:r>
            <a:r>
              <a:rPr lang="es-ES_tradnl" sz="2800" dirty="0"/>
              <a:t> </a:t>
            </a:r>
            <a:r>
              <a:rPr lang="es-ES_tradnl" sz="2800" dirty="0" err="1"/>
              <a:t>Toshiro</a:t>
            </a:r>
            <a:r>
              <a:rPr lang="es-ES_tradnl" sz="2800" dirty="0"/>
              <a:t> </a:t>
            </a:r>
            <a:r>
              <a:rPr lang="es-ES_tradnl" sz="2800" dirty="0" err="1"/>
              <a:t>Kanamori</a:t>
            </a:r>
            <a:endParaRPr lang="es-ES_tradnl" sz="2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2032108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7611B7-63C1-084A-8C36-1A41035C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6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378160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1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2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/>
        </p:blipFill>
        <p:spPr>
          <a:xfrm>
            <a:off x="0" y="1008926"/>
            <a:ext cx="9144000" cy="483852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2354" y="544010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hlinkClick r:id="rId3"/>
              </a:rPr>
              <a:t>www.trello.com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240378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4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88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D24F500-ABB8-5E47-8C67-187B3190761C}"/>
              </a:ext>
            </a:extLst>
          </p:cNvPr>
          <p:cNvSpPr/>
          <p:nvPr/>
        </p:nvSpPr>
        <p:spPr>
          <a:xfrm>
            <a:off x="304800" y="5287108"/>
            <a:ext cx="996462" cy="1254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000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478"/>
            <a:ext cx="4503023" cy="70885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260648"/>
            <a:ext cx="220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RECURSOS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560731" y="1340768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Llevar diarios personales o de aprendizaje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Metacognición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Portfolios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Trabajo de emociones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3" y="2852936"/>
            <a:ext cx="4543400" cy="36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32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4168FB-4572-4048-B993-9F3172CC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65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5357" cy="65659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25357" y="5486400"/>
            <a:ext cx="1889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hlinkClick r:id="rId3"/>
              </a:rPr>
              <a:t>Visto en </a:t>
            </a:r>
            <a:r>
              <a:rPr lang="es-ES_tradnl">
                <a:hlinkClick r:id="rId3"/>
              </a:rPr>
              <a:t>ABP </a:t>
            </a:r>
          </a:p>
          <a:p>
            <a:pPr algn="ctr"/>
            <a:r>
              <a:rPr lang="es-ES_tradnl" dirty="0">
                <a:hlinkClick r:id="" action="ppaction://noaction"/>
              </a:rPr>
              <a:t>IES Ramón y Cajal </a:t>
            </a:r>
          </a:p>
          <a:p>
            <a:pPr algn="ctr"/>
            <a:r>
              <a:rPr lang="es-ES_tradnl" dirty="0">
                <a:hlinkClick r:id="" action="ppaction://noaction"/>
              </a:rPr>
              <a:t>Murcia</a:t>
            </a: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64BE44-6150-FC4A-8674-D12C5128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6725357" cy="6565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17" y="2336800"/>
            <a:ext cx="6091767" cy="25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8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444857D-9C99-D24D-8581-22791B79ED07}"/>
              </a:ext>
            </a:extLst>
          </p:cNvPr>
          <p:cNvSpPr/>
          <p:nvPr/>
        </p:nvSpPr>
        <p:spPr>
          <a:xfrm>
            <a:off x="304800" y="5287108"/>
            <a:ext cx="996462" cy="1254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596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22EC724-50D0-A542-A71A-A028DE5275BD}"/>
              </a:ext>
            </a:extLst>
          </p:cNvPr>
          <p:cNvSpPr/>
          <p:nvPr/>
        </p:nvSpPr>
        <p:spPr>
          <a:xfrm>
            <a:off x="304800" y="5287108"/>
            <a:ext cx="996462" cy="1254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449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A87E661-0B19-344E-B3DC-B3A71CDA9794}"/>
              </a:ext>
            </a:extLst>
          </p:cNvPr>
          <p:cNvSpPr/>
          <p:nvPr/>
        </p:nvSpPr>
        <p:spPr>
          <a:xfrm>
            <a:off x="304800" y="5287108"/>
            <a:ext cx="996462" cy="1254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45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3568" y="6431696"/>
            <a:ext cx="6623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hlinkClick r:id="rId4"/>
              </a:rPr>
              <a:t>http://</a:t>
            </a:r>
            <a:r>
              <a:rPr lang="es-ES_tradnl" sz="1400" dirty="0" err="1">
                <a:hlinkClick r:id="rId4"/>
              </a:rPr>
              <a:t>educa.tajamar.es</a:t>
            </a:r>
            <a:r>
              <a:rPr lang="es-ES_tradnl" sz="1400" dirty="0">
                <a:hlinkClick r:id="rId4"/>
              </a:rPr>
              <a:t>/2016/02/rubrica-de-cuaderno-</a:t>
            </a:r>
            <a:r>
              <a:rPr lang="es-ES_tradnl" sz="1400" dirty="0" err="1">
                <a:hlinkClick r:id="rId4"/>
              </a:rPr>
              <a:t>sencilla.html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826400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54000"/>
            <a:ext cx="89154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01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3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626156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28559" y="6581001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935555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41085" y="6462478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79128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9180E3-A0E8-9E49-A41F-F622CC53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46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BC8BB41F-65E3-9D4C-A118-C8CAF3C9D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983"/>
            <a:ext cx="9144000" cy="567803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7AA56C-1789-CE49-BBCB-CFE3266D3F5E}"/>
              </a:ext>
            </a:extLst>
          </p:cNvPr>
          <p:cNvSpPr txBox="1"/>
          <p:nvPr/>
        </p:nvSpPr>
        <p:spPr>
          <a:xfrm>
            <a:off x="4412974" y="116304"/>
            <a:ext cx="459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Proyecto de gamificación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A026376-294D-2140-9A91-76FC56FB65BB}"/>
              </a:ext>
            </a:extLst>
          </p:cNvPr>
          <p:cNvSpPr/>
          <p:nvPr/>
        </p:nvSpPr>
        <p:spPr>
          <a:xfrm>
            <a:off x="222738" y="6049197"/>
            <a:ext cx="5087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https://www.delpupitrealasestrellas.com/proyecto-abp-el-mundo-de-harry-potter-2019/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3409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3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372701-C08D-134E-AFB0-809360DD4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02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707473-1E66-EA40-B167-B02A0F328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770466"/>
            <a:ext cx="3784601" cy="48035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F95A37-8FA1-2540-A059-F9214F74B99C}"/>
              </a:ext>
            </a:extLst>
          </p:cNvPr>
          <p:cNvSpPr txBox="1"/>
          <p:nvPr/>
        </p:nvSpPr>
        <p:spPr>
          <a:xfrm>
            <a:off x="4489704" y="770466"/>
            <a:ext cx="419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Memoriza estos códigos durante 1 minuto.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E80DC0-C8A5-2649-B906-2AB98CA15961}"/>
              </a:ext>
            </a:extLst>
          </p:cNvPr>
          <p:cNvSpPr txBox="1"/>
          <p:nvPr/>
        </p:nvSpPr>
        <p:spPr>
          <a:xfrm>
            <a:off x="842963" y="2510511"/>
            <a:ext cx="7494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/>
              <a:t>¿Eres capaz de escribir tu nombre? </a:t>
            </a:r>
          </a:p>
          <a:p>
            <a:pPr algn="ctr"/>
            <a:r>
              <a:rPr lang="es-ES_tradnl" sz="4000" dirty="0"/>
              <a:t>¿De enviar un mensaje encriptado?</a:t>
            </a:r>
          </a:p>
        </p:txBody>
      </p:sp>
    </p:spTree>
    <p:extLst>
      <p:ext uri="{BB962C8B-B14F-4D97-AF65-F5344CB8AC3E}">
        <p14:creationId xmlns:p14="http://schemas.microsoft.com/office/powerpoint/2010/main" val="38702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AEB50B-828E-A04C-AC1D-5B5153CF2688}"/>
              </a:ext>
            </a:extLst>
          </p:cNvPr>
          <p:cNvSpPr txBox="1"/>
          <p:nvPr/>
        </p:nvSpPr>
        <p:spPr>
          <a:xfrm>
            <a:off x="-228600" y="198218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/>
              <a:t>¿Y con este apoyo?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2C9BD1-4BA9-494A-9C53-44D05D2A4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4" y="844549"/>
            <a:ext cx="5599113" cy="55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5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 se lo explicas con ejemplo de futbol lo entenderá mejor.mp4">
            <a:hlinkClick r:id="" action="ppaction://media"/>
            <a:extLst>
              <a:ext uri="{FF2B5EF4-FFF2-40B4-BE49-F238E27FC236}">
                <a16:creationId xmlns:a16="http://schemas.microsoft.com/office/drawing/2014/main" id="{FA07C370-16FC-9E41-9CA7-354082317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087556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5C474A-3B1F-C247-A310-05F42E44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222"/>
            <a:ext cx="9144000" cy="54471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B1722B-7371-6D40-9591-26E6D8E3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9" y="137786"/>
            <a:ext cx="1701800" cy="15367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CA58AA-81D7-CE48-8A70-3112A845DCDF}"/>
              </a:ext>
            </a:extLst>
          </p:cNvPr>
          <p:cNvSpPr txBox="1"/>
          <p:nvPr/>
        </p:nvSpPr>
        <p:spPr>
          <a:xfrm>
            <a:off x="2354894" y="333670"/>
            <a:ext cx="633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solidFill>
                  <a:srgbClr val="8F2B7B"/>
                </a:solidFill>
              </a:rPr>
              <a:t>REDES DE RECONOCIMIENTO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F68B7D-1261-3348-9FFF-CE94FCB94E1C}"/>
              </a:ext>
            </a:extLst>
          </p:cNvPr>
          <p:cNvSpPr txBox="1"/>
          <p:nvPr/>
        </p:nvSpPr>
        <p:spPr>
          <a:xfrm>
            <a:off x="7250570" y="6488668"/>
            <a:ext cx="16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867042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8100" y="6025019"/>
            <a:ext cx="6237960" cy="488515"/>
          </a:xfrm>
          <a:prstGeom prst="rect">
            <a:avLst/>
          </a:prstGeom>
          <a:solidFill>
            <a:srgbClr val="B24B9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Euphemia UCAS" charset="0"/>
                <a:ea typeface="Euphemia UCAS" charset="0"/>
                <a:cs typeface="Euphemia UCAS" charset="0"/>
              </a:rPr>
              <a:t>Estudiante capaz de identificar recursos </a:t>
            </a:r>
          </a:p>
        </p:txBody>
      </p:sp>
    </p:spTree>
    <p:extLst>
      <p:ext uri="{BB962C8B-B14F-4D97-AF65-F5344CB8AC3E}">
        <p14:creationId xmlns:p14="http://schemas.microsoft.com/office/powerpoint/2010/main" val="63689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47" y="0"/>
            <a:ext cx="9407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4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7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753CB9-B669-E647-9549-4FC018A4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566A98-47A5-614E-B6C4-6A4DFB231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68" y="213986"/>
            <a:ext cx="1160745" cy="11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44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621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1222" y="5557562"/>
            <a:ext cx="628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hlinkClick r:id="rId3"/>
              </a:rPr>
              <a:t>https://</a:t>
            </a:r>
            <a:r>
              <a:rPr lang="es-ES_tradnl" dirty="0" err="1">
                <a:hlinkClick r:id="rId3"/>
              </a:rPr>
              <a:t>emtic.educarex.es</a:t>
            </a:r>
            <a:r>
              <a:rPr lang="es-ES_tradnl" dirty="0">
                <a:hlinkClick r:id="rId3"/>
              </a:rPr>
              <a:t>/224-nuevo-emt/</a:t>
            </a:r>
            <a:r>
              <a:rPr lang="es-ES_tradnl" dirty="0" err="1">
                <a:hlinkClick r:id="rId3"/>
              </a:rPr>
              <a:t>atencion</a:t>
            </a:r>
            <a:r>
              <a:rPr lang="es-ES_tradnl" dirty="0">
                <a:hlinkClick r:id="rId3"/>
              </a:rPr>
              <a:t>-a-la-diversidad/3002-lectura-facil-un-modelo-de-diseno-para-tdos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686056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6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06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3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B69522-1270-C045-A579-AC111FD33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13288"/>
            <a:ext cx="8890000" cy="44577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2807132-7D48-1C47-821C-1DCC89B66B3F}"/>
              </a:ext>
            </a:extLst>
          </p:cNvPr>
          <p:cNvSpPr/>
          <p:nvPr/>
        </p:nvSpPr>
        <p:spPr>
          <a:xfrm>
            <a:off x="3892062" y="6044712"/>
            <a:ext cx="4997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https://www.delpupitrealasestrellas.com/proyecto-abp-el-mundo-de-harry-potter-2019/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027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2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3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 b="3966"/>
          <a:stretch/>
        </p:blipFill>
        <p:spPr>
          <a:xfrm>
            <a:off x="0" y="1221129"/>
            <a:ext cx="9144000" cy="56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162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6" y="1097666"/>
            <a:ext cx="8535043" cy="57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00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2B2177-1736-9848-A152-C3EC1147E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/>
          <a:stretch/>
        </p:blipFill>
        <p:spPr>
          <a:xfrm>
            <a:off x="0" y="78481"/>
            <a:ext cx="9144000" cy="62735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04997" y="6394122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latin typeface="Euphemia UCAS" charset="0"/>
                <a:ea typeface="Euphemia UCAS" charset="0"/>
                <a:cs typeface="Euphemia UCAS" charset="0"/>
              </a:rPr>
              <a:t>Pictogramas ARASAAC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5482954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704543-4124-6E49-9BF0-66F11731B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2999"/>
            <a:ext cx="8929688" cy="446484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15E073C-5186-F740-AA31-FF6DA616C19B}"/>
              </a:ext>
            </a:extLst>
          </p:cNvPr>
          <p:cNvSpPr/>
          <p:nvPr/>
        </p:nvSpPr>
        <p:spPr>
          <a:xfrm>
            <a:off x="7189057" y="6044684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555555"/>
                </a:solidFill>
                <a:latin typeface="Arial" panose="020B0604020202020204" pitchFamily="34" charset="0"/>
              </a:rPr>
              <a:t>Caroline</a:t>
            </a:r>
            <a:r>
              <a:rPr lang="es-ES" b="1" dirty="0">
                <a:solidFill>
                  <a:srgbClr val="555555"/>
                </a:solidFill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555555"/>
                </a:solidFill>
                <a:latin typeface="Arial" panose="020B0604020202020204" pitchFamily="34" charset="0"/>
              </a:rPr>
              <a:t>Kee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62222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B1722B-7371-6D40-9591-26E6D8E3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94" y="137786"/>
            <a:ext cx="1600729" cy="15367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CA58AA-81D7-CE48-8A70-3112A845DCDF}"/>
              </a:ext>
            </a:extLst>
          </p:cNvPr>
          <p:cNvSpPr txBox="1"/>
          <p:nvPr/>
        </p:nvSpPr>
        <p:spPr>
          <a:xfrm>
            <a:off x="2354894" y="333670"/>
            <a:ext cx="472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solidFill>
                  <a:srgbClr val="075F95"/>
                </a:solidFill>
              </a:rPr>
              <a:t>REDES ESTRATÉGICAS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F68B7D-1261-3348-9FFF-CE94FCB94E1C}"/>
              </a:ext>
            </a:extLst>
          </p:cNvPr>
          <p:cNvSpPr txBox="1"/>
          <p:nvPr/>
        </p:nvSpPr>
        <p:spPr>
          <a:xfrm>
            <a:off x="7250570" y="6488668"/>
            <a:ext cx="16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@coralelizondo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8AF984-FFCC-054D-A207-55766580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8979" y="1289831"/>
            <a:ext cx="5061591" cy="55852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33801C-429B-2742-A1C9-98C2227D4F7E}"/>
              </a:ext>
            </a:extLst>
          </p:cNvPr>
          <p:cNvSpPr txBox="1"/>
          <p:nvPr/>
        </p:nvSpPr>
        <p:spPr>
          <a:xfrm>
            <a:off x="4463621" y="2020329"/>
            <a:ext cx="16158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75F95"/>
                </a:solidFill>
              </a:rPr>
              <a:t>El aprendizaje </a:t>
            </a:r>
          </a:p>
          <a:p>
            <a:r>
              <a:rPr lang="es-ES" sz="1600" b="1" dirty="0">
                <a:solidFill>
                  <a:srgbClr val="075F95"/>
                </a:solidFill>
              </a:rPr>
              <a:t>se da aquí, </a:t>
            </a:r>
          </a:p>
          <a:p>
            <a:r>
              <a:rPr lang="es-ES" sz="1600" b="1" dirty="0">
                <a:solidFill>
                  <a:srgbClr val="075F95"/>
                </a:solidFill>
              </a:rPr>
              <a:t>en el momento en que </a:t>
            </a:r>
          </a:p>
          <a:p>
            <a:r>
              <a:rPr lang="es-ES" sz="1600" b="1" dirty="0">
                <a:solidFill>
                  <a:srgbClr val="075F95"/>
                </a:solidFill>
              </a:rPr>
              <a:t>el alumnado interacciona </a:t>
            </a:r>
          </a:p>
          <a:p>
            <a:r>
              <a:rPr lang="es-ES" sz="1600" b="1" dirty="0">
                <a:solidFill>
                  <a:srgbClr val="075F95"/>
                </a:solidFill>
              </a:rPr>
              <a:t>con la información.</a:t>
            </a:r>
            <a:endParaRPr lang="es-ES_tradnl" sz="1600" b="1" dirty="0">
              <a:solidFill>
                <a:srgbClr val="075F95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A1DA72-34FB-1B4D-AEAB-E37BC2F85745}"/>
              </a:ext>
            </a:extLst>
          </p:cNvPr>
          <p:cNvSpPr txBox="1"/>
          <p:nvPr/>
        </p:nvSpPr>
        <p:spPr>
          <a:xfrm>
            <a:off x="4463621" y="4106431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i="1" dirty="0"/>
              <a:t>Carmen Alba</a:t>
            </a:r>
          </a:p>
        </p:txBody>
      </p:sp>
    </p:spTree>
    <p:extLst>
      <p:ext uri="{BB962C8B-B14F-4D97-AF65-F5344CB8AC3E}">
        <p14:creationId xmlns:p14="http://schemas.microsoft.com/office/powerpoint/2010/main" val="1000375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53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0521" y="5999967"/>
            <a:ext cx="3507287" cy="663880"/>
          </a:xfrm>
          <a:prstGeom prst="rect">
            <a:avLst/>
          </a:prstGeom>
          <a:solidFill>
            <a:srgbClr val="3D55C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latin typeface="Euphemia UCAS" charset="0"/>
                <a:ea typeface="Euphemia UCAS" charset="0"/>
                <a:cs typeface="Euphemia UCAS" charset="0"/>
              </a:rPr>
              <a:t>Estudiante orientado </a:t>
            </a:r>
          </a:p>
          <a:p>
            <a:pPr algn="ctr"/>
            <a:r>
              <a:rPr lang="es-ES_tradnl" dirty="0">
                <a:latin typeface="Euphemia UCAS" charset="0"/>
                <a:ea typeface="Euphemia UCAS" charset="0"/>
                <a:cs typeface="Euphemia UCAS" charset="0"/>
              </a:rPr>
              <a:t>a cumplir sus metas</a:t>
            </a:r>
          </a:p>
        </p:txBody>
      </p:sp>
    </p:spTree>
    <p:extLst>
      <p:ext uri="{BB962C8B-B14F-4D97-AF65-F5344CB8AC3E}">
        <p14:creationId xmlns:p14="http://schemas.microsoft.com/office/powerpoint/2010/main" val="3054430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256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20272" y="635834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coralelizondo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273547" y="59890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Lapbook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251520" y="617367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Storify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263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20272" y="635834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s-E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coralelizondo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232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06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9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8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6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5400"/>
            <a:ext cx="64262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9FA3B6-B15C-1E49-B408-DFD10EF2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6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B2F257-815E-FA43-AEF5-B156A666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7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F33ECF-DD0A-444D-B5D4-89E808C7A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363DF2-EDC8-5842-9601-34DDE01E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89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039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281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403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488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182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4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89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360"/>
            <a:ext cx="8598654" cy="52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06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367"/>
            <a:ext cx="9144000" cy="69202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7"/>
          <a:stretch/>
        </p:blipFill>
        <p:spPr>
          <a:xfrm>
            <a:off x="41476" y="1169042"/>
            <a:ext cx="9102524" cy="55963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728559" y="6424900"/>
            <a:ext cx="115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@coralelizondo</a:t>
            </a:r>
          </a:p>
        </p:txBody>
      </p:sp>
    </p:spTree>
    <p:extLst>
      <p:ext uri="{BB962C8B-B14F-4D97-AF65-F5344CB8AC3E}">
        <p14:creationId xmlns:p14="http://schemas.microsoft.com/office/powerpoint/2010/main" val="15049700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62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028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1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69B3C99-109F-F344-A288-203DB400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16" y="0"/>
            <a:ext cx="8356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12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CB0F64C2-0F46-E647-817F-4FEC541D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32287"/>
            <a:ext cx="5524500" cy="2768600"/>
          </a:xfrm>
          <a:prstGeom prst="rect">
            <a:avLst/>
          </a:prstGeom>
        </p:spPr>
      </p:pic>
      <p:pic>
        <p:nvPicPr>
          <p:cNvPr id="7" name="Imagen 6" descr="Imagen que contiene planta&#10;&#10;Descripción generada automáticamente">
            <a:extLst>
              <a:ext uri="{FF2B5EF4-FFF2-40B4-BE49-F238E27FC236}">
                <a16:creationId xmlns:a16="http://schemas.microsoft.com/office/drawing/2014/main" id="{DA3A4B12-4474-6443-9427-B6B4D6FB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110123"/>
            <a:ext cx="5092700" cy="32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9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0756503-59DA-3C4F-A489-E3636F08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99" y="9144"/>
            <a:ext cx="553740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44CDBB9-C742-9D40-9ADB-6A8444B50C78}"/>
              </a:ext>
            </a:extLst>
          </p:cNvPr>
          <p:cNvSpPr/>
          <p:nvPr/>
        </p:nvSpPr>
        <p:spPr>
          <a:xfrm>
            <a:off x="2203704" y="612648"/>
            <a:ext cx="1545336" cy="2011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8120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582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4D1CECB-7FE6-A543-A3E7-B2E38CF8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exágono 1">
            <a:extLst>
              <a:ext uri="{FF2B5EF4-FFF2-40B4-BE49-F238E27FC236}">
                <a16:creationId xmlns:a16="http://schemas.microsoft.com/office/drawing/2014/main" id="{CCC301F4-6537-2443-B8F6-7A77BB4E28B1}"/>
              </a:ext>
            </a:extLst>
          </p:cNvPr>
          <p:cNvSpPr/>
          <p:nvPr/>
        </p:nvSpPr>
        <p:spPr>
          <a:xfrm>
            <a:off x="6613743" y="4684734"/>
            <a:ext cx="2091846" cy="1853852"/>
          </a:xfrm>
          <a:prstGeom prst="hex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41D37CBE-D1CA-AF47-B1F9-3C47FA8D903C}"/>
              </a:ext>
            </a:extLst>
          </p:cNvPr>
          <p:cNvSpPr/>
          <p:nvPr/>
        </p:nvSpPr>
        <p:spPr>
          <a:xfrm>
            <a:off x="4999973" y="1903956"/>
            <a:ext cx="2091846" cy="1853852"/>
          </a:xfrm>
          <a:prstGeom prst="hex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C5727EB4-3FA6-8047-B101-3161D08ACB71}"/>
              </a:ext>
            </a:extLst>
          </p:cNvPr>
          <p:cNvSpPr/>
          <p:nvPr/>
        </p:nvSpPr>
        <p:spPr>
          <a:xfrm>
            <a:off x="6613743" y="2830882"/>
            <a:ext cx="2091846" cy="1853852"/>
          </a:xfrm>
          <a:prstGeom prst="hex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5EF7BBEA-9506-E94F-9FED-95F098F74E89}"/>
              </a:ext>
            </a:extLst>
          </p:cNvPr>
          <p:cNvSpPr/>
          <p:nvPr/>
        </p:nvSpPr>
        <p:spPr>
          <a:xfrm>
            <a:off x="6613743" y="977030"/>
            <a:ext cx="2091846" cy="1853852"/>
          </a:xfrm>
          <a:prstGeom prst="hex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BA7A5B-8082-824A-ADD3-11B13602D392}"/>
              </a:ext>
            </a:extLst>
          </p:cNvPr>
          <p:cNvSpPr txBox="1"/>
          <p:nvPr/>
        </p:nvSpPr>
        <p:spPr>
          <a:xfrm>
            <a:off x="588723" y="6169254"/>
            <a:ext cx="16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@coralelizondo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70B6961-7D6A-F448-B982-43DAFBC5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32" y="3757808"/>
            <a:ext cx="2522951" cy="25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220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D0AE43-CECB-2F4A-B3CA-260C3E8C7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62"/>
            <a:ext cx="9144000" cy="66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0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444</Words>
  <Application>Microsoft Macintosh PowerPoint</Application>
  <PresentationFormat>Presentación en pantalla (4:3)</PresentationFormat>
  <Paragraphs>93</Paragraphs>
  <Slides>109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109</vt:i4>
      </vt:variant>
    </vt:vector>
  </HeadingPairs>
  <TitlesOfParts>
    <vt:vector size="115" baseType="lpstr">
      <vt:lpstr>Arial</vt:lpstr>
      <vt:lpstr>Bernard MT Condensed</vt:lpstr>
      <vt:lpstr>Calibri</vt:lpstr>
      <vt:lpstr>Calibri Light</vt:lpstr>
      <vt:lpstr>Euphemia UCAS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Coral Elizondo</cp:lastModifiedBy>
  <cp:revision>71</cp:revision>
  <dcterms:created xsi:type="dcterms:W3CDTF">2017-03-18T15:03:07Z</dcterms:created>
  <dcterms:modified xsi:type="dcterms:W3CDTF">2019-09-26T10:24:13Z</dcterms:modified>
</cp:coreProperties>
</file>