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2"/>
  </p:notesMasterIdLst>
  <p:sldIdLst>
    <p:sldId id="256" r:id="rId2"/>
    <p:sldId id="556" r:id="rId3"/>
    <p:sldId id="257" r:id="rId4"/>
    <p:sldId id="444" r:id="rId5"/>
    <p:sldId id="258" r:id="rId6"/>
    <p:sldId id="443" r:id="rId7"/>
    <p:sldId id="265" r:id="rId8"/>
    <p:sldId id="267" r:id="rId9"/>
    <p:sldId id="403" r:id="rId10"/>
    <p:sldId id="266" r:id="rId11"/>
    <p:sldId id="402" r:id="rId12"/>
    <p:sldId id="445" r:id="rId13"/>
    <p:sldId id="404" r:id="rId14"/>
    <p:sldId id="442" r:id="rId15"/>
    <p:sldId id="446" r:id="rId16"/>
    <p:sldId id="269" r:id="rId17"/>
    <p:sldId id="384" r:id="rId18"/>
    <p:sldId id="447" r:id="rId19"/>
    <p:sldId id="448" r:id="rId20"/>
    <p:sldId id="297" r:id="rId21"/>
    <p:sldId id="450" r:id="rId22"/>
    <p:sldId id="547" r:id="rId23"/>
    <p:sldId id="538" r:id="rId24"/>
    <p:sldId id="549" r:id="rId25"/>
    <p:sldId id="539" r:id="rId26"/>
    <p:sldId id="541" r:id="rId27"/>
    <p:sldId id="542" r:id="rId28"/>
    <p:sldId id="544" r:id="rId29"/>
    <p:sldId id="546" r:id="rId30"/>
    <p:sldId id="296" r:id="rId31"/>
    <p:sldId id="557" r:id="rId32"/>
    <p:sldId id="449" r:id="rId33"/>
    <p:sldId id="270" r:id="rId34"/>
    <p:sldId id="529" r:id="rId35"/>
    <p:sldId id="530" r:id="rId36"/>
    <p:sldId id="271" r:id="rId37"/>
    <p:sldId id="532" r:id="rId38"/>
    <p:sldId id="533" r:id="rId39"/>
    <p:sldId id="534" r:id="rId40"/>
    <p:sldId id="535" r:id="rId41"/>
    <p:sldId id="536" r:id="rId42"/>
    <p:sldId id="537" r:id="rId43"/>
    <p:sldId id="272" r:id="rId44"/>
    <p:sldId id="401" r:id="rId45"/>
    <p:sldId id="273" r:id="rId46"/>
    <p:sldId id="274" r:id="rId47"/>
    <p:sldId id="439" r:id="rId48"/>
    <p:sldId id="501" r:id="rId49"/>
    <p:sldId id="502" r:id="rId50"/>
    <p:sldId id="503" r:id="rId51"/>
    <p:sldId id="558" r:id="rId52"/>
    <p:sldId id="505" r:id="rId53"/>
    <p:sldId id="506" r:id="rId54"/>
    <p:sldId id="508" r:id="rId55"/>
    <p:sldId id="510" r:id="rId56"/>
    <p:sldId id="511" r:id="rId57"/>
    <p:sldId id="513" r:id="rId58"/>
    <p:sldId id="515" r:id="rId59"/>
    <p:sldId id="516" r:id="rId60"/>
    <p:sldId id="518" r:id="rId61"/>
    <p:sldId id="520" r:id="rId62"/>
    <p:sldId id="553" r:id="rId63"/>
    <p:sldId id="554" r:id="rId64"/>
    <p:sldId id="522" r:id="rId65"/>
    <p:sldId id="524" r:id="rId66"/>
    <p:sldId id="525" r:id="rId67"/>
    <p:sldId id="527" r:id="rId68"/>
    <p:sldId id="528" r:id="rId69"/>
    <p:sldId id="550" r:id="rId70"/>
    <p:sldId id="551" r:id="rId71"/>
    <p:sldId id="458" r:id="rId72"/>
    <p:sldId id="460" r:id="rId73"/>
    <p:sldId id="461" r:id="rId74"/>
    <p:sldId id="462" r:id="rId75"/>
    <p:sldId id="463" r:id="rId76"/>
    <p:sldId id="464" r:id="rId77"/>
    <p:sldId id="465" r:id="rId78"/>
    <p:sldId id="466" r:id="rId79"/>
    <p:sldId id="560" r:id="rId80"/>
    <p:sldId id="564" r:id="rId81"/>
    <p:sldId id="559" r:id="rId82"/>
    <p:sldId id="561" r:id="rId83"/>
    <p:sldId id="562" r:id="rId84"/>
    <p:sldId id="563" r:id="rId85"/>
    <p:sldId id="467" r:id="rId86"/>
    <p:sldId id="468" r:id="rId87"/>
    <p:sldId id="469" r:id="rId88"/>
    <p:sldId id="470" r:id="rId89"/>
    <p:sldId id="471" r:id="rId90"/>
    <p:sldId id="472" r:id="rId91"/>
    <p:sldId id="473" r:id="rId92"/>
    <p:sldId id="474" r:id="rId93"/>
    <p:sldId id="475" r:id="rId94"/>
    <p:sldId id="476" r:id="rId95"/>
    <p:sldId id="477" r:id="rId96"/>
    <p:sldId id="478" r:id="rId97"/>
    <p:sldId id="479" r:id="rId98"/>
    <p:sldId id="480" r:id="rId99"/>
    <p:sldId id="481" r:id="rId100"/>
    <p:sldId id="482" r:id="rId10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468" y="-54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A8C83-850A-410F-A45F-8C840F2EB6DB}" type="datetimeFigureOut">
              <a:rPr lang="es-ES" smtClean="0"/>
              <a:pPr/>
              <a:t>12/11/2015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E231B-4213-46AE-8778-49D297567FE2}" type="slidenum">
              <a:rPr lang="es-ES" smtClean="0"/>
              <a:pPr/>
              <a:t>‹Nº›</a:t>
            </a:fld>
            <a:endParaRPr lang="es-ES"/>
          </a:p>
        </p:txBody>
      </p:sp>
    </p:spTree>
    <p:extLst>
      <p:ext uri="{BB962C8B-B14F-4D97-AF65-F5344CB8AC3E}">
        <p14:creationId xmlns:p14="http://schemas.microsoft.com/office/powerpoint/2010/main" xmlns="" val="4143927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Marcador de imagen de diapositiva"/>
          <p:cNvSpPr>
            <a:spLocks noGrp="1" noRot="1" noChangeAspect="1" noTextEdit="1"/>
          </p:cNvSpPr>
          <p:nvPr>
            <p:ph type="sldImg"/>
          </p:nvPr>
        </p:nvSpPr>
        <p:spPr>
          <a:ln/>
        </p:spPr>
      </p:sp>
      <p:sp>
        <p:nvSpPr>
          <p:cNvPr id="111619" name="2 Marcador de notas"/>
          <p:cNvSpPr>
            <a:spLocks noGrp="1"/>
          </p:cNvSpPr>
          <p:nvPr>
            <p:ph type="body" idx="1"/>
          </p:nvPr>
        </p:nvSpPr>
        <p:spPr>
          <a:noFill/>
          <a:ln/>
        </p:spPr>
        <p:txBody>
          <a:bodyPr/>
          <a:lstStyle/>
          <a:p>
            <a:endParaRPr lang="es-ES" smtClean="0"/>
          </a:p>
        </p:txBody>
      </p:sp>
      <p:sp>
        <p:nvSpPr>
          <p:cNvPr id="111620" name="3 Marcador de número de diapositiva"/>
          <p:cNvSpPr>
            <a:spLocks noGrp="1"/>
          </p:cNvSpPr>
          <p:nvPr>
            <p:ph type="sldNum" sz="quarter" idx="5"/>
          </p:nvPr>
        </p:nvSpPr>
        <p:spPr>
          <a:noFill/>
        </p:spPr>
        <p:txBody>
          <a:bodyPr/>
          <a:lstStyle/>
          <a:p>
            <a:fld id="{70504CA6-6408-45D8-A1A8-0E15C92B7E9D}" type="slidenum">
              <a:rPr lang="es-ES" smtClean="0"/>
              <a:pPr/>
              <a:t>14</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a:ln/>
        </p:spPr>
      </p:sp>
      <p:sp>
        <p:nvSpPr>
          <p:cNvPr id="114691" name="2 Marcador de notas"/>
          <p:cNvSpPr>
            <a:spLocks noGrp="1"/>
          </p:cNvSpPr>
          <p:nvPr>
            <p:ph type="body" idx="1"/>
          </p:nvPr>
        </p:nvSpPr>
        <p:spPr>
          <a:noFill/>
          <a:ln/>
        </p:spPr>
        <p:txBody>
          <a:bodyPr/>
          <a:lstStyle/>
          <a:p>
            <a:endParaRPr lang="es-ES" dirty="0" smtClean="0"/>
          </a:p>
        </p:txBody>
      </p:sp>
      <p:sp>
        <p:nvSpPr>
          <p:cNvPr id="114692" name="3 Marcador de número de diapositiva"/>
          <p:cNvSpPr>
            <a:spLocks noGrp="1"/>
          </p:cNvSpPr>
          <p:nvPr>
            <p:ph type="sldNum" sz="quarter" idx="5"/>
          </p:nvPr>
        </p:nvSpPr>
        <p:spPr>
          <a:noFill/>
        </p:spPr>
        <p:txBody>
          <a:bodyPr/>
          <a:lstStyle/>
          <a:p>
            <a:fld id="{E084578B-5104-4EE2-8F38-6E58E07B17E2}" type="slidenum">
              <a:rPr lang="es-ES" smtClean="0"/>
              <a:pPr/>
              <a:t>16</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A71B07F-D218-4A93-B975-3F8F053A3811}" type="slidenum">
              <a:rPr lang="es-ES" smtClean="0"/>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5430BF-9838-4629-8E7A-8B5E77F63C5E}" type="slidenum">
              <a:rPr lang="es-ES" altLang="es-ES" smtClean="0"/>
              <a:pPr eaLnBrk="1" hangingPunct="1"/>
              <a:t>23</a:t>
            </a:fld>
            <a:endParaRPr lang="es-ES" altLang="es-E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a:p>
            <a:pPr eaLnBrk="1" hangingPunct="1"/>
            <a:r>
              <a:rPr lang="es-ES" altLang="es-ES" smtClean="0"/>
              <a:t>Ej el niño de especial que  molestaba al os compañeros para llamar la atención de sus profesores para que le dejarán ir al recreo  con los normales.  Alberto cuando se murió su abuelo y no se lo creyeron. El que lloraba porque le riñeron y se escondió en el armario, la segunda vez se reía y lloraba, lo que enfadaba a la profesora.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D5430BF-9838-4629-8E7A-8B5E77F63C5E}" type="slidenum">
              <a:rPr lang="es-ES" altLang="es-ES" smtClean="0"/>
              <a:pPr eaLnBrk="1" hangingPunct="1"/>
              <a:t>24</a:t>
            </a:fld>
            <a:endParaRPr lang="es-ES" altLang="es-E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a:p>
            <a:pPr eaLnBrk="1" hangingPunct="1"/>
            <a:r>
              <a:rPr lang="es-ES" altLang="es-ES" smtClean="0"/>
              <a:t>Ej el niño de especial que  molestaba al os compañeros para llamar la atención de sus profesores para que le dejarán ir al recreo  con los normales.  Alberto cuando se murió su abuelo y no se lo creyeron. El que lloraba porque le riñeron y se escondió en el armario, la segunda vez se reía y lloraba, lo que enfadaba a la profesora.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3552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5F9F7E-5988-476E-806E-6E2C686063E5}" type="slidenum">
              <a:rPr lang="es-ES" altLang="es-ES" smtClean="0"/>
              <a:pPr eaLnBrk="1" hangingPunct="1"/>
              <a:t>25</a:t>
            </a:fld>
            <a:endParaRPr lang="es-ES" alt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ln/>
        </p:spPr>
      </p:sp>
      <p:sp>
        <p:nvSpPr>
          <p:cNvPr id="23654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3654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89D667-F613-442E-8095-B2063D250665}" type="slidenum">
              <a:rPr lang="es-ES" altLang="es-ES" smtClean="0"/>
              <a:pPr eaLnBrk="1" hangingPunct="1"/>
              <a:t>26</a:t>
            </a:fld>
            <a:endParaRPr lang="es-ES" alt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lt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1 Marcador de imagen de diapositiva"/>
          <p:cNvSpPr>
            <a:spLocks noGrp="1" noRot="1" noChangeAspect="1" noTextEdit="1"/>
          </p:cNvSpPr>
          <p:nvPr>
            <p:ph type="sldImg"/>
          </p:nvPr>
        </p:nvSpPr>
        <p:spPr>
          <a:ln/>
        </p:spPr>
      </p:sp>
      <p:sp>
        <p:nvSpPr>
          <p:cNvPr id="23859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3859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1EDA5C-62CE-4FFC-B648-A12B01058AAB}" type="slidenum">
              <a:rPr lang="es-ES" altLang="es-ES" smtClean="0"/>
              <a:pPr eaLnBrk="1" hangingPunct="1"/>
              <a:t>28</a:t>
            </a:fld>
            <a:endParaRPr lang="es-ES" alt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Marcador de imagen de diapositiva"/>
          <p:cNvSpPr>
            <a:spLocks noGrp="1" noRot="1" noChangeAspect="1" noTextEdit="1"/>
          </p:cNvSpPr>
          <p:nvPr>
            <p:ph type="sldImg"/>
          </p:nvPr>
        </p:nvSpPr>
        <p:spPr>
          <a:ln/>
        </p:spPr>
      </p:sp>
      <p:sp>
        <p:nvSpPr>
          <p:cNvPr id="24064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4064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19DB72-1A1C-4239-9FF3-4C2F904B1D29}" type="slidenum">
              <a:rPr lang="es-ES" altLang="es-ES" smtClean="0"/>
              <a:pPr eaLnBrk="1" hangingPunct="1"/>
              <a:t>29</a:t>
            </a:fld>
            <a:endParaRPr lang="es-ES" alt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30</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32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4</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a:ln/>
        </p:spPr>
      </p:sp>
      <p:sp>
        <p:nvSpPr>
          <p:cNvPr id="115715" name="2 Marcador de notas"/>
          <p:cNvSpPr>
            <a:spLocks noGrp="1"/>
          </p:cNvSpPr>
          <p:nvPr>
            <p:ph type="body" idx="1"/>
          </p:nvPr>
        </p:nvSpPr>
        <p:spPr>
          <a:noFill/>
          <a:ln/>
        </p:spPr>
        <p:txBody>
          <a:bodyPr/>
          <a:lstStyle/>
          <a:p>
            <a:endParaRPr lang="es-ES" smtClean="0"/>
          </a:p>
        </p:txBody>
      </p:sp>
      <p:sp>
        <p:nvSpPr>
          <p:cNvPr id="115716" name="3 Marcador de número de diapositiva"/>
          <p:cNvSpPr>
            <a:spLocks noGrp="1"/>
          </p:cNvSpPr>
          <p:nvPr>
            <p:ph type="sldNum" sz="quarter" idx="5"/>
          </p:nvPr>
        </p:nvSpPr>
        <p:spPr>
          <a:noFill/>
        </p:spPr>
        <p:txBody>
          <a:bodyPr/>
          <a:lstStyle/>
          <a:p>
            <a:fld id="{4B75A0C8-F44F-4457-BDBB-2432A921B09B}" type="slidenum">
              <a:rPr lang="es-ES" smtClean="0"/>
              <a:pPr/>
              <a:t>33</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7AA990-6A59-4425-A796-FE2FAD7AA6C2}" type="slidenum">
              <a:rPr lang="es-ES" altLang="es-ES" smtClean="0"/>
              <a:pPr eaLnBrk="1" hangingPunct="1"/>
              <a:t>34</a:t>
            </a:fld>
            <a:endParaRPr lang="es-ES" altLang="es-E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 altLang="es-ES" smtClean="0"/>
              <a:t>Estrategias: empezar paseándose y saludando a cada alumno, dos minutos y luego o esperar en la puerta a que estén callados, empezar en voz baja y se callan luego subir, una canción de inicio… Riesgo empezar diciendo mañana vais a tener un examen.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B5D69F-86DC-4436-8C19-D55E7FEB2FDA}" type="slidenum">
              <a:rPr lang="es-ES" altLang="es-ES" smtClean="0"/>
              <a:pPr eaLnBrk="1" hangingPunct="1"/>
              <a:t>35</a:t>
            </a:fld>
            <a:endParaRPr lang="es-ES" altLang="es-E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 altLang="es-ES" smtClean="0"/>
              <a:t>Fulanito gracias por ayudarme.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a:ln/>
        </p:spPr>
      </p:sp>
      <p:sp>
        <p:nvSpPr>
          <p:cNvPr id="116739" name="2 Marcador de notas"/>
          <p:cNvSpPr>
            <a:spLocks noGrp="1"/>
          </p:cNvSpPr>
          <p:nvPr>
            <p:ph type="body" idx="1"/>
          </p:nvPr>
        </p:nvSpPr>
        <p:spPr>
          <a:noFill/>
          <a:ln/>
        </p:spPr>
        <p:txBody>
          <a:bodyPr/>
          <a:lstStyle/>
          <a:p>
            <a:endParaRPr lang="es-ES" smtClean="0"/>
          </a:p>
        </p:txBody>
      </p:sp>
      <p:sp>
        <p:nvSpPr>
          <p:cNvPr id="116740" name="3 Marcador de número de diapositiva"/>
          <p:cNvSpPr>
            <a:spLocks noGrp="1"/>
          </p:cNvSpPr>
          <p:nvPr>
            <p:ph type="sldNum" sz="quarter" idx="5"/>
          </p:nvPr>
        </p:nvSpPr>
        <p:spPr>
          <a:noFill/>
        </p:spPr>
        <p:txBody>
          <a:bodyPr/>
          <a:lstStyle/>
          <a:p>
            <a:fld id="{63539C52-94DF-44E3-9F16-822190DA5AA0}" type="slidenum">
              <a:rPr lang="es-ES" smtClean="0"/>
              <a:pPr/>
              <a:t>36</a:t>
            </a:fld>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1 Marcador de imagen de diapositiva"/>
          <p:cNvSpPr>
            <a:spLocks noGrp="1" noRot="1" noChangeAspect="1" noTextEdit="1"/>
          </p:cNvSpPr>
          <p:nvPr>
            <p:ph type="sldImg"/>
          </p:nvPr>
        </p:nvSpPr>
        <p:spPr>
          <a:ln/>
        </p:spPr>
      </p:sp>
      <p:sp>
        <p:nvSpPr>
          <p:cNvPr id="24985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4986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130C39-BE5B-45A0-AB1E-7323DC836DA8}" type="slidenum">
              <a:rPr lang="es-ES" altLang="es-ES" smtClean="0"/>
              <a:pPr eaLnBrk="1" hangingPunct="1"/>
              <a:t>37</a:t>
            </a:fld>
            <a:endParaRPr lang="es-ES" alt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Marcador de imagen de diapositiva"/>
          <p:cNvSpPr>
            <a:spLocks noGrp="1" noRot="1" noChangeAspect="1" noTextEdit="1"/>
          </p:cNvSpPr>
          <p:nvPr>
            <p:ph type="sldImg"/>
          </p:nvPr>
        </p:nvSpPr>
        <p:spPr>
          <a:ln/>
        </p:spPr>
      </p:sp>
      <p:sp>
        <p:nvSpPr>
          <p:cNvPr id="25088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5088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3C3D5A-85E5-4808-B3FB-AE628A0A74C6}" type="slidenum">
              <a:rPr lang="es-ES" altLang="es-ES" smtClean="0"/>
              <a:pPr eaLnBrk="1" hangingPunct="1"/>
              <a:t>38</a:t>
            </a:fld>
            <a:endParaRPr lang="es-ES" alt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Marcador de imagen de diapositiva"/>
          <p:cNvSpPr>
            <a:spLocks noGrp="1" noRot="1" noChangeAspect="1" noTextEdit="1"/>
          </p:cNvSpPr>
          <p:nvPr>
            <p:ph type="sldImg"/>
          </p:nvPr>
        </p:nvSpPr>
        <p:spPr>
          <a:ln/>
        </p:spPr>
      </p:sp>
      <p:sp>
        <p:nvSpPr>
          <p:cNvPr id="25190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5190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FD4814-566D-4E7C-8674-C9894753C16D}" type="slidenum">
              <a:rPr lang="es-ES" altLang="es-ES" smtClean="0"/>
              <a:pPr eaLnBrk="1" hangingPunct="1"/>
              <a:t>39</a:t>
            </a:fld>
            <a:endParaRPr lang="es-ES" alt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E7A21B-6EDC-4A77-8C69-7DC31C6B4779}" type="slidenum">
              <a:rPr lang="es-ES" altLang="es-ES" smtClean="0"/>
              <a:pPr eaLnBrk="1" hangingPunct="1"/>
              <a:t>40</a:t>
            </a:fld>
            <a:endParaRPr lang="es-ES" altLang="es-ES" smtClean="0"/>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 altLang="es-ES" smtClean="0"/>
              <a:t>Lo que me suelo encontrar es un sesgo de atención negativa y apenas atención positiva.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Marcador de imagen de diapositiva"/>
          <p:cNvSpPr>
            <a:spLocks noGrp="1" noRot="1" noChangeAspect="1" noTextEdit="1"/>
          </p:cNvSpPr>
          <p:nvPr>
            <p:ph type="sldImg"/>
          </p:nvPr>
        </p:nvSpPr>
        <p:spPr>
          <a:ln/>
        </p:spPr>
      </p:sp>
      <p:sp>
        <p:nvSpPr>
          <p:cNvPr id="25395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5395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5924A4-21FA-4194-8E0A-F3A7DBD221EF}" type="slidenum">
              <a:rPr lang="es-ES" altLang="es-ES" smtClean="0"/>
              <a:pPr eaLnBrk="1" hangingPunct="1"/>
              <a:t>41</a:t>
            </a:fld>
            <a:endParaRPr lang="es-ES" alt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1 Marcador de imagen de diapositiva"/>
          <p:cNvSpPr>
            <a:spLocks noGrp="1" noRot="1" noChangeAspect="1" noTextEdit="1"/>
          </p:cNvSpPr>
          <p:nvPr>
            <p:ph type="sldImg"/>
          </p:nvPr>
        </p:nvSpPr>
        <p:spPr>
          <a:ln/>
        </p:spPr>
      </p:sp>
      <p:sp>
        <p:nvSpPr>
          <p:cNvPr id="25497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5498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715C2A-0260-41ED-B2EA-555E18613DE9}" type="slidenum">
              <a:rPr lang="es-ES" altLang="es-ES" smtClean="0"/>
              <a:pPr eaLnBrk="1" hangingPunct="1"/>
              <a:t>42</a:t>
            </a:fld>
            <a:endParaRPr lang="es-ES" alt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5</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a:ln/>
        </p:spPr>
      </p:sp>
      <p:sp>
        <p:nvSpPr>
          <p:cNvPr id="117763" name="2 Marcador de notas"/>
          <p:cNvSpPr>
            <a:spLocks noGrp="1"/>
          </p:cNvSpPr>
          <p:nvPr>
            <p:ph type="body" idx="1"/>
          </p:nvPr>
        </p:nvSpPr>
        <p:spPr>
          <a:noFill/>
          <a:ln/>
        </p:spPr>
        <p:txBody>
          <a:bodyPr/>
          <a:lstStyle/>
          <a:p>
            <a:endParaRPr lang="es-ES" smtClean="0"/>
          </a:p>
        </p:txBody>
      </p:sp>
      <p:sp>
        <p:nvSpPr>
          <p:cNvPr id="117764" name="3 Marcador de número de diapositiva"/>
          <p:cNvSpPr>
            <a:spLocks noGrp="1"/>
          </p:cNvSpPr>
          <p:nvPr>
            <p:ph type="sldNum" sz="quarter" idx="5"/>
          </p:nvPr>
        </p:nvSpPr>
        <p:spPr>
          <a:noFill/>
        </p:spPr>
        <p:txBody>
          <a:bodyPr/>
          <a:lstStyle/>
          <a:p>
            <a:fld id="{D757771A-8F0F-4077-B617-785846E2F94E}" type="slidenum">
              <a:rPr lang="es-ES" smtClean="0"/>
              <a:pPr/>
              <a:t>43</a:t>
            </a:fld>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44</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a:ln/>
        </p:spPr>
      </p:sp>
      <p:sp>
        <p:nvSpPr>
          <p:cNvPr id="118787" name="2 Marcador de notas"/>
          <p:cNvSpPr>
            <a:spLocks noGrp="1"/>
          </p:cNvSpPr>
          <p:nvPr>
            <p:ph type="body" idx="1"/>
          </p:nvPr>
        </p:nvSpPr>
        <p:spPr>
          <a:noFill/>
          <a:ln/>
        </p:spPr>
        <p:txBody>
          <a:bodyPr/>
          <a:lstStyle/>
          <a:p>
            <a:endParaRPr lang="es-ES" smtClean="0"/>
          </a:p>
        </p:txBody>
      </p:sp>
      <p:sp>
        <p:nvSpPr>
          <p:cNvPr id="118788" name="3 Marcador de número de diapositiva"/>
          <p:cNvSpPr>
            <a:spLocks noGrp="1"/>
          </p:cNvSpPr>
          <p:nvPr>
            <p:ph type="sldNum" sz="quarter" idx="5"/>
          </p:nvPr>
        </p:nvSpPr>
        <p:spPr>
          <a:noFill/>
        </p:spPr>
        <p:txBody>
          <a:bodyPr/>
          <a:lstStyle/>
          <a:p>
            <a:fld id="{6B37F462-C222-4A76-9526-2087D22B7854}" type="slidenum">
              <a:rPr lang="es-ES" smtClean="0"/>
              <a:pPr/>
              <a:t>45</a:t>
            </a:fld>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ln/>
        </p:spPr>
        <p:txBody>
          <a:bodyPr/>
          <a:lstStyle/>
          <a:p>
            <a:endParaRPr lang="es-ES" smtClean="0"/>
          </a:p>
        </p:txBody>
      </p:sp>
      <p:sp>
        <p:nvSpPr>
          <p:cNvPr id="119812" name="3 Marcador de número de diapositiva"/>
          <p:cNvSpPr>
            <a:spLocks noGrp="1"/>
          </p:cNvSpPr>
          <p:nvPr>
            <p:ph type="sldNum" sz="quarter" idx="5"/>
          </p:nvPr>
        </p:nvSpPr>
        <p:spPr>
          <a:noFill/>
        </p:spPr>
        <p:txBody>
          <a:bodyPr/>
          <a:lstStyle/>
          <a:p>
            <a:fld id="{AB0EC45E-3A2A-46F7-9C9E-8782C7C6674D}" type="slidenum">
              <a:rPr lang="es-ES" smtClean="0"/>
              <a:pPr/>
              <a:t>46</a:t>
            </a:fld>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47</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Marcador de imagen de diapositiva"/>
          <p:cNvSpPr>
            <a:spLocks noGrp="1" noRot="1" noChangeAspect="1" noTextEdit="1"/>
          </p:cNvSpPr>
          <p:nvPr>
            <p:ph type="sldImg"/>
          </p:nvPr>
        </p:nvSpPr>
        <p:spPr>
          <a:ln/>
        </p:spPr>
      </p:sp>
      <p:sp>
        <p:nvSpPr>
          <p:cNvPr id="26009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010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296D88-3CB2-4A6A-BD58-35ECA10B1548}" type="slidenum">
              <a:rPr lang="es-ES" altLang="es-ES" smtClean="0"/>
              <a:pPr eaLnBrk="1" hangingPunct="1"/>
              <a:t>48</a:t>
            </a:fld>
            <a:endParaRPr lang="es-ES" alt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ln/>
        </p:spPr>
      </p:sp>
      <p:sp>
        <p:nvSpPr>
          <p:cNvPr id="26112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112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339A75-39DE-45B7-BE4A-41DE3F23C2C8}" type="slidenum">
              <a:rPr lang="es-ES" altLang="es-ES" smtClean="0"/>
              <a:pPr eaLnBrk="1" hangingPunct="1"/>
              <a:t>49</a:t>
            </a:fld>
            <a:endParaRPr lang="es-ES" alt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1 Marcador de imagen de diapositiva"/>
          <p:cNvSpPr>
            <a:spLocks noGrp="1" noRot="1" noChangeAspect="1" noTextEdit="1"/>
          </p:cNvSpPr>
          <p:nvPr>
            <p:ph type="sldImg"/>
          </p:nvPr>
        </p:nvSpPr>
        <p:spPr>
          <a:ln/>
        </p:spPr>
      </p:sp>
      <p:sp>
        <p:nvSpPr>
          <p:cNvPr id="26214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214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AAC4C7-081D-4A0B-83F7-7AC871DBDFE7}" type="slidenum">
              <a:rPr lang="es-ES" altLang="es-ES" smtClean="0"/>
              <a:pPr eaLnBrk="1" hangingPunct="1"/>
              <a:t>50</a:t>
            </a:fld>
            <a:endParaRPr lang="es-ES" alt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1 Marcador de imagen de diapositiva"/>
          <p:cNvSpPr>
            <a:spLocks noGrp="1" noRot="1" noChangeAspect="1" noTextEdit="1"/>
          </p:cNvSpPr>
          <p:nvPr>
            <p:ph type="sldImg"/>
          </p:nvPr>
        </p:nvSpPr>
        <p:spPr>
          <a:ln/>
        </p:spPr>
      </p:sp>
      <p:sp>
        <p:nvSpPr>
          <p:cNvPr id="26419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419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2E177F-15BE-468B-90C0-C48DE0151B65}" type="slidenum">
              <a:rPr lang="es-ES" altLang="es-ES" smtClean="0"/>
              <a:pPr eaLnBrk="1" hangingPunct="1"/>
              <a:t>51</a:t>
            </a:fld>
            <a:endParaRPr lang="es-ES" alt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1 Marcador de imagen de diapositiva"/>
          <p:cNvSpPr>
            <a:spLocks noGrp="1" noRot="1" noChangeAspect="1" noTextEdit="1"/>
          </p:cNvSpPr>
          <p:nvPr>
            <p:ph type="sldImg"/>
          </p:nvPr>
        </p:nvSpPr>
        <p:spPr>
          <a:ln/>
        </p:spPr>
      </p:sp>
      <p:sp>
        <p:nvSpPr>
          <p:cNvPr id="26419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419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2E177F-15BE-468B-90C0-C48DE0151B65}" type="slidenum">
              <a:rPr lang="es-ES" altLang="es-ES" smtClean="0"/>
              <a:pPr eaLnBrk="1" hangingPunct="1"/>
              <a:t>52</a:t>
            </a:fld>
            <a:endParaRPr lang="es-ES" alt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6</a:t>
            </a:fld>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p:cNvSpPr>
            <a:spLocks noGrp="1" noRot="1" noChangeAspect="1" noTextEdit="1"/>
          </p:cNvSpPr>
          <p:nvPr>
            <p:ph type="sldImg"/>
          </p:nvPr>
        </p:nvSpPr>
        <p:spPr>
          <a:ln/>
        </p:spPr>
      </p:sp>
      <p:sp>
        <p:nvSpPr>
          <p:cNvPr id="26521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522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ED2E1D-5543-4047-824A-48F1B5F0CFCE}" type="slidenum">
              <a:rPr lang="es-ES" altLang="es-ES" smtClean="0"/>
              <a:pPr eaLnBrk="1" hangingPunct="1"/>
              <a:t>53</a:t>
            </a:fld>
            <a:endParaRPr lang="es-ES" alt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a:ln/>
        </p:spPr>
      </p:sp>
      <p:sp>
        <p:nvSpPr>
          <p:cNvPr id="26726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726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CC0AD9-C1C7-45B8-B540-790882450C9B}" type="slidenum">
              <a:rPr lang="es-ES" altLang="es-ES" smtClean="0"/>
              <a:pPr eaLnBrk="1" hangingPunct="1"/>
              <a:t>54</a:t>
            </a:fld>
            <a:endParaRPr lang="es-ES" alt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1 Marcador de imagen de diapositiva"/>
          <p:cNvSpPr>
            <a:spLocks noGrp="1" noRot="1" noChangeAspect="1" noTextEdit="1"/>
          </p:cNvSpPr>
          <p:nvPr>
            <p:ph type="sldImg"/>
          </p:nvPr>
        </p:nvSpPr>
        <p:spPr>
          <a:ln/>
        </p:spPr>
      </p:sp>
      <p:sp>
        <p:nvSpPr>
          <p:cNvPr id="26931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6931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069B3D-6ED7-4678-A8BE-12E8C16A54D2}" type="slidenum">
              <a:rPr lang="es-ES" altLang="es-ES" smtClean="0"/>
              <a:pPr eaLnBrk="1" hangingPunct="1"/>
              <a:t>55</a:t>
            </a:fld>
            <a:endParaRPr lang="es-ES" alt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1 Marcador de imagen de diapositiva"/>
          <p:cNvSpPr>
            <a:spLocks noGrp="1" noRot="1" noChangeAspect="1" noTextEdit="1"/>
          </p:cNvSpPr>
          <p:nvPr>
            <p:ph type="sldImg"/>
          </p:nvPr>
        </p:nvSpPr>
        <p:spPr>
          <a:ln/>
        </p:spPr>
      </p:sp>
      <p:sp>
        <p:nvSpPr>
          <p:cNvPr id="27033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7034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C2721C-FF99-4C2B-8F7B-196719858C63}" type="slidenum">
              <a:rPr lang="es-ES" altLang="es-ES" smtClean="0"/>
              <a:pPr eaLnBrk="1" hangingPunct="1"/>
              <a:t>56</a:t>
            </a:fld>
            <a:endParaRPr lang="es-ES" alt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Marcador de imagen de diapositiva"/>
          <p:cNvSpPr>
            <a:spLocks noGrp="1" noRot="1" noChangeAspect="1" noTextEdit="1"/>
          </p:cNvSpPr>
          <p:nvPr>
            <p:ph type="sldImg"/>
          </p:nvPr>
        </p:nvSpPr>
        <p:spPr>
          <a:ln/>
        </p:spPr>
      </p:sp>
      <p:sp>
        <p:nvSpPr>
          <p:cNvPr id="27238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72388"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4FAE1D-3EC7-4E01-8543-BDFD0C1BD871}" type="slidenum">
              <a:rPr lang="es-ES" altLang="es-ES" smtClean="0"/>
              <a:pPr eaLnBrk="1" hangingPunct="1"/>
              <a:t>57</a:t>
            </a:fld>
            <a:endParaRPr lang="es-ES" alt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1 Marcador de imagen de diapositiva"/>
          <p:cNvSpPr>
            <a:spLocks noGrp="1" noRot="1" noChangeAspect="1" noTextEdit="1"/>
          </p:cNvSpPr>
          <p:nvPr>
            <p:ph type="sldImg"/>
          </p:nvPr>
        </p:nvSpPr>
        <p:spPr>
          <a:ln/>
        </p:spPr>
      </p:sp>
      <p:sp>
        <p:nvSpPr>
          <p:cNvPr id="27443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74436"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423DE6-F336-4AA9-B479-A133FE79DD90}" type="slidenum">
              <a:rPr lang="es-ES" altLang="es-ES" smtClean="0"/>
              <a:pPr eaLnBrk="1" hangingPunct="1"/>
              <a:t>58</a:t>
            </a:fld>
            <a:endParaRPr lang="es-ES" alt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Marcador de imagen de diapositiva"/>
          <p:cNvSpPr>
            <a:spLocks noGrp="1" noRot="1" noChangeAspect="1" noTextEdit="1"/>
          </p:cNvSpPr>
          <p:nvPr>
            <p:ph type="sldImg"/>
          </p:nvPr>
        </p:nvSpPr>
        <p:spPr>
          <a:ln/>
        </p:spPr>
      </p:sp>
      <p:sp>
        <p:nvSpPr>
          <p:cNvPr id="275459"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75460"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EC7123-88EB-413D-9DA5-8008A6B41648}" type="slidenum">
              <a:rPr lang="es-ES" altLang="es-ES" smtClean="0"/>
              <a:pPr eaLnBrk="1" hangingPunct="1"/>
              <a:t>59</a:t>
            </a:fld>
            <a:endParaRPr lang="es-ES" alt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1 Marcador de imagen de diapositiva"/>
          <p:cNvSpPr>
            <a:spLocks noGrp="1" noRot="1" noChangeAspect="1" noTextEdit="1"/>
          </p:cNvSpPr>
          <p:nvPr>
            <p:ph type="sldImg"/>
          </p:nvPr>
        </p:nvSpPr>
        <p:spPr>
          <a:ln/>
        </p:spPr>
      </p:sp>
      <p:sp>
        <p:nvSpPr>
          <p:cNvPr id="27750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7750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A2C3097-495E-44DF-9C09-ED77785AE35F}" type="slidenum">
              <a:rPr lang="es-ES" altLang="es-ES" sz="1200"/>
              <a:pPr algn="r" eaLnBrk="1" hangingPunct="1"/>
              <a:t>60</a:t>
            </a:fld>
            <a:endParaRPr lang="es-ES" altLang="es-E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1 Marcador de imagen de diapositiva"/>
          <p:cNvSpPr>
            <a:spLocks noGrp="1" noRot="1" noChangeAspect="1" noTextEdit="1"/>
          </p:cNvSpPr>
          <p:nvPr>
            <p:ph type="sldImg"/>
          </p:nvPr>
        </p:nvSpPr>
        <p:spPr>
          <a:ln/>
        </p:spPr>
      </p:sp>
      <p:sp>
        <p:nvSpPr>
          <p:cNvPr id="27955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7955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7DD7FFB-F0CE-482B-9AF4-9D9D4873EAF7}" type="slidenum">
              <a:rPr lang="es-ES" altLang="es-ES" sz="1200"/>
              <a:pPr algn="r" eaLnBrk="1" hangingPunct="1"/>
              <a:t>61</a:t>
            </a:fld>
            <a:endParaRPr lang="es-ES" altLang="es-E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1 Marcador de imagen de diapositiva"/>
          <p:cNvSpPr>
            <a:spLocks noGrp="1" noRot="1" noChangeAspect="1" noTextEdit="1"/>
          </p:cNvSpPr>
          <p:nvPr>
            <p:ph type="sldImg"/>
          </p:nvPr>
        </p:nvSpPr>
        <p:spPr>
          <a:ln/>
        </p:spPr>
      </p:sp>
      <p:sp>
        <p:nvSpPr>
          <p:cNvPr id="28160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8160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641E6C-5DFE-4538-8D60-26F96ADEED83}" type="slidenum">
              <a:rPr lang="es-ES" altLang="es-ES" smtClean="0"/>
              <a:pPr eaLnBrk="1" hangingPunct="1"/>
              <a:t>64</a:t>
            </a:fld>
            <a:endParaRPr lang="es-ES" alt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7</a:t>
            </a:fld>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1 Marcador de imagen de diapositiva"/>
          <p:cNvSpPr>
            <a:spLocks noGrp="1" noRot="1" noChangeAspect="1" noTextEdit="1"/>
          </p:cNvSpPr>
          <p:nvPr>
            <p:ph type="sldImg"/>
          </p:nvPr>
        </p:nvSpPr>
        <p:spPr>
          <a:ln/>
        </p:spPr>
      </p:sp>
      <p:sp>
        <p:nvSpPr>
          <p:cNvPr id="283651"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83652"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C13E23-D525-4006-ABA8-08C923ECD451}" type="slidenum">
              <a:rPr lang="es-ES" altLang="es-ES" smtClean="0"/>
              <a:pPr eaLnBrk="1" hangingPunct="1"/>
              <a:t>65</a:t>
            </a:fld>
            <a:endParaRPr lang="es-ES" alt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1 Marcador de imagen de diapositiva"/>
          <p:cNvSpPr>
            <a:spLocks noGrp="1" noRot="1" noChangeAspect="1" noTextEdit="1"/>
          </p:cNvSpPr>
          <p:nvPr>
            <p:ph type="sldImg"/>
          </p:nvPr>
        </p:nvSpPr>
        <p:spPr>
          <a:ln/>
        </p:spPr>
      </p:sp>
      <p:sp>
        <p:nvSpPr>
          <p:cNvPr id="284675"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84676"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DC2B73-CDDF-426B-B8DB-EF964E17A687}" type="slidenum">
              <a:rPr lang="es-ES" altLang="es-ES" sz="1200"/>
              <a:pPr algn="r" eaLnBrk="1" hangingPunct="1"/>
              <a:t>66</a:t>
            </a:fld>
            <a:endParaRPr lang="es-ES" altLang="es-E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1 Marcador de imagen de diapositiva"/>
          <p:cNvSpPr>
            <a:spLocks noGrp="1" noRot="1" noChangeAspect="1" noTextEdit="1"/>
          </p:cNvSpPr>
          <p:nvPr>
            <p:ph type="sldImg"/>
          </p:nvPr>
        </p:nvSpPr>
        <p:spPr>
          <a:ln/>
        </p:spPr>
      </p:sp>
      <p:sp>
        <p:nvSpPr>
          <p:cNvPr id="286723"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86724" name="3 Marcador de número de diapositiva"/>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573A8A-98C9-4AE9-A855-4DF3DE353ACA}" type="slidenum">
              <a:rPr lang="es-ES" altLang="es-ES" smtClean="0"/>
              <a:pPr eaLnBrk="1" hangingPunct="1"/>
              <a:t>67</a:t>
            </a:fld>
            <a:endParaRPr lang="es-ES" alt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1 Marcador de imagen de diapositiva"/>
          <p:cNvSpPr>
            <a:spLocks noGrp="1" noRot="1" noChangeAspect="1" noTextEdit="1"/>
          </p:cNvSpPr>
          <p:nvPr>
            <p:ph type="sldImg"/>
          </p:nvPr>
        </p:nvSpPr>
        <p:spPr>
          <a:ln/>
        </p:spPr>
      </p:sp>
      <p:sp>
        <p:nvSpPr>
          <p:cNvPr id="287747" name="2 Marcador de notas"/>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s-ES" altLang="es-ES" smtClean="0"/>
          </a:p>
        </p:txBody>
      </p:sp>
      <p:sp>
        <p:nvSpPr>
          <p:cNvPr id="287748"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D813002-9930-439F-B640-9FEFB479B7B7}" type="slidenum">
              <a:rPr lang="es-ES" altLang="es-ES" sz="1200"/>
              <a:pPr algn="r" eaLnBrk="1" hangingPunct="1"/>
              <a:t>68</a:t>
            </a:fld>
            <a:endParaRPr lang="es-ES" altLang="es-E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89</a:t>
            </a:fld>
            <a:endParaRPr lang="es-ES"/>
          </a:p>
        </p:txBody>
      </p:sp>
    </p:spTree>
    <p:extLst>
      <p:ext uri="{BB962C8B-B14F-4D97-AF65-F5344CB8AC3E}">
        <p14:creationId xmlns:p14="http://schemas.microsoft.com/office/powerpoint/2010/main" xmlns="" val="246913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F5E231B-4213-46AE-8778-49D297567FE2}"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C9A38B4E-B94D-46FA-B87F-91E4F270BF1B}" type="datetimeFigureOut">
              <a:rPr lang="es-ES" smtClean="0"/>
              <a:pPr/>
              <a:t>12/11/2015</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371CDE8-C216-4325-A5D8-6D66A584776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A38B4E-B94D-46FA-B87F-91E4F270BF1B}" type="datetimeFigureOut">
              <a:rPr lang="es-ES" smtClean="0"/>
              <a:pPr/>
              <a:t>12/11/2015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71CDE8-C216-4325-A5D8-6D66A5847763}" type="slidenum">
              <a:rPr lang="es-ES" smtClean="0"/>
              <a:pPr/>
              <a:t>‹Nº›</a:t>
            </a:fld>
            <a:endParaRPr lang="es-E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9A38B4E-B94D-46FA-B87F-91E4F270BF1B}" type="datetimeFigureOut">
              <a:rPr lang="es-ES" smtClean="0"/>
              <a:pPr/>
              <a:t>12/11/2015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71CDE8-C216-4325-A5D8-6D66A5847763}" type="slidenum">
              <a:rPr lang="es-ES" smtClean="0"/>
              <a:pPr/>
              <a:t>‹Nº›</a:t>
            </a:fld>
            <a:endParaRPr lang="es-E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406530" name="Rectangle 2"/>
          <p:cNvSpPr>
            <a:spLocks noGrp="1" noChangeArrowheads="1"/>
          </p:cNvSpPr>
          <p:nvPr/>
        </p:nvSpPr>
        <p:spPr bwMode="auto">
          <a:xfrm>
            <a:off x="457200" y="274638"/>
            <a:ext cx="8229600" cy="1143000"/>
          </a:xfrm>
          <a:prstGeom prst="rect">
            <a:avLst/>
          </a:prstGeom>
        </p:spPr>
        <p:txBody>
          <a:bodyPr anchor="ctr"/>
          <a:lstStyle>
            <a:lvl1pPr algn="ctr" eaLnBrk="0" hangingPunct="0">
              <a:defRPr sz="4400">
                <a:solidFill>
                  <a:schemeClr val="tx2"/>
                </a:solidFill>
                <a:latin typeface="Arial" charset="0"/>
              </a:defRPr>
            </a:lvl1pPr>
            <a:lvl2pPr algn="ctr" eaLnBrk="0" hangingPunct="0">
              <a:defRPr sz="4400">
                <a:solidFill>
                  <a:schemeClr val="tx2"/>
                </a:solidFill>
                <a:latin typeface="Arial" charset="0"/>
              </a:defRPr>
            </a:lvl2pPr>
            <a:lvl3pPr algn="ctr" eaLnBrk="0" hangingPunct="0">
              <a:defRPr sz="4400">
                <a:solidFill>
                  <a:schemeClr val="tx2"/>
                </a:solidFill>
                <a:latin typeface="Arial" charset="0"/>
              </a:defRPr>
            </a:lvl3pPr>
            <a:lvl4pPr algn="ctr" eaLnBrk="0" hangingPunct="0">
              <a:defRPr sz="4400">
                <a:solidFill>
                  <a:schemeClr val="tx2"/>
                </a:solidFill>
                <a:latin typeface="Arial" charset="0"/>
              </a:defRPr>
            </a:lvl4pPr>
            <a:lvl5pPr algn="ctr" eaLnBrk="0" hangingPunct="0">
              <a:defRPr sz="4400">
                <a:solidFill>
                  <a:schemeClr val="tx2"/>
                </a:solidFill>
                <a:latin typeface="Arial" charset="0"/>
              </a:defRPr>
            </a:lvl5pPr>
            <a:lvl6pPr marL="457200" algn="ctr" eaLnBrk="0" fontAlgn="base" hangingPunct="0">
              <a:spcBef>
                <a:spcPct val="0"/>
              </a:spcBef>
              <a:spcAft>
                <a:spcPct val="0"/>
              </a:spcAft>
              <a:defRPr sz="4400">
                <a:solidFill>
                  <a:schemeClr val="tx2"/>
                </a:solidFill>
                <a:latin typeface="Arial" charset="0"/>
              </a:defRPr>
            </a:lvl6pPr>
            <a:lvl7pPr marL="914400" algn="ctr" eaLnBrk="0" fontAlgn="base" hangingPunct="0">
              <a:spcBef>
                <a:spcPct val="0"/>
              </a:spcBef>
              <a:spcAft>
                <a:spcPct val="0"/>
              </a:spcAft>
              <a:defRPr sz="4400">
                <a:solidFill>
                  <a:schemeClr val="tx2"/>
                </a:solidFill>
                <a:latin typeface="Arial" charset="0"/>
              </a:defRPr>
            </a:lvl7pPr>
            <a:lvl8pPr marL="1371600" algn="ctr" eaLnBrk="0" fontAlgn="base" hangingPunct="0">
              <a:spcBef>
                <a:spcPct val="0"/>
              </a:spcBef>
              <a:spcAft>
                <a:spcPct val="0"/>
              </a:spcAft>
              <a:defRPr sz="4400">
                <a:solidFill>
                  <a:schemeClr val="tx2"/>
                </a:solidFill>
                <a:latin typeface="Arial" charset="0"/>
              </a:defRPr>
            </a:lvl8pPr>
            <a:lvl9pPr marL="1828800" algn="ctr" eaLnBrk="0" fontAlgn="base" hangingPunct="0">
              <a:spcBef>
                <a:spcPct val="0"/>
              </a:spcBef>
              <a:spcAft>
                <a:spcPct val="0"/>
              </a:spcAft>
              <a:defRPr sz="4400">
                <a:solidFill>
                  <a:schemeClr val="tx2"/>
                </a:solidFill>
                <a:latin typeface="Arial" charset="0"/>
              </a:defRPr>
            </a:lvl9pPr>
          </a:lstStyle>
          <a:p>
            <a:endParaRPr lang="es-ES" altLang="es-ES"/>
          </a:p>
        </p:txBody>
      </p:sp>
      <p:sp>
        <p:nvSpPr>
          <p:cNvPr id="406531" name="Rectangle 3"/>
          <p:cNvSpPr>
            <a:spLocks noGrp="1" noChangeArrowheads="1"/>
          </p:cNvSpPr>
          <p:nvPr/>
        </p:nvSpPr>
        <p:spPr bwMode="auto">
          <a:xfrm>
            <a:off x="457200" y="1600200"/>
            <a:ext cx="8229600" cy="4525963"/>
          </a:xfrm>
          <a:prstGeom prst="rect">
            <a:avLst/>
          </a:prstGeom>
        </p:spPr>
        <p:txBody>
          <a:bodyPr/>
          <a:lstStyle>
            <a:lvl1pPr algn="ctr" eaLnBrk="0" hangingPunct="0">
              <a:spcBef>
                <a:spcPct val="20000"/>
              </a:spcBef>
              <a:defRPr sz="3200">
                <a:solidFill>
                  <a:schemeClr val="tx1"/>
                </a:solidFill>
                <a:latin typeface="Arial" charset="0"/>
              </a:defRPr>
            </a:lvl1pPr>
            <a:lvl2pPr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marL="342900" indent="-342900" algn="l">
              <a:buFontTx/>
              <a:buChar char="•"/>
            </a:pPr>
            <a:endParaRPr lang="es-ES" altLang="es-ES"/>
          </a:p>
        </p:txBody>
      </p:sp>
    </p:spTree>
    <p:extLst>
      <p:ext uri="{BB962C8B-B14F-4D97-AF65-F5344CB8AC3E}">
        <p14:creationId xmlns:p14="http://schemas.microsoft.com/office/powerpoint/2010/main" xmlns="" val="9818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C9A38B4E-B94D-46FA-B87F-91E4F270BF1B}" type="datetimeFigureOut">
              <a:rPr lang="es-ES" smtClean="0"/>
              <a:pPr/>
              <a:t>12/11/2015</a:t>
            </a:fld>
            <a:endParaRPr lang="es-ES"/>
          </a:p>
        </p:txBody>
      </p:sp>
      <p:sp>
        <p:nvSpPr>
          <p:cNvPr id="9" name="8 Marcador de número de diapositiva"/>
          <p:cNvSpPr>
            <a:spLocks noGrp="1"/>
          </p:cNvSpPr>
          <p:nvPr>
            <p:ph type="sldNum" sz="quarter" idx="15"/>
          </p:nvPr>
        </p:nvSpPr>
        <p:spPr/>
        <p:txBody>
          <a:bodyPr rtlCol="0"/>
          <a:lstStyle/>
          <a:p>
            <a:fld id="{E371CDE8-C216-4325-A5D8-6D66A5847763}"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C9A38B4E-B94D-46FA-B87F-91E4F270BF1B}" type="datetimeFigureOut">
              <a:rPr lang="es-ES" smtClean="0"/>
              <a:pPr/>
              <a:t>12/11/2015</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E371CDE8-C216-4325-A5D8-6D66A5847763}"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9A38B4E-B94D-46FA-B87F-91E4F270BF1B}" type="datetimeFigureOut">
              <a:rPr lang="es-ES" smtClean="0"/>
              <a:pPr/>
              <a:t>12/11/2015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71CDE8-C216-4325-A5D8-6D66A5847763}"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C9A38B4E-B94D-46FA-B87F-91E4F270BF1B}" type="datetimeFigureOut">
              <a:rPr lang="es-ES" smtClean="0"/>
              <a:pPr/>
              <a:t>12/11/2015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371CDE8-C216-4325-A5D8-6D66A5847763}"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C9A38B4E-B94D-46FA-B87F-91E4F270BF1B}" type="datetimeFigureOut">
              <a:rPr lang="es-ES" smtClean="0"/>
              <a:pPr/>
              <a:t>12/11/2015</a:t>
            </a:fld>
            <a:endParaRPr lang="es-ES"/>
          </a:p>
        </p:txBody>
      </p:sp>
      <p:sp>
        <p:nvSpPr>
          <p:cNvPr id="7" name="6 Marcador de número de diapositiva"/>
          <p:cNvSpPr>
            <a:spLocks noGrp="1"/>
          </p:cNvSpPr>
          <p:nvPr>
            <p:ph type="sldNum" sz="quarter" idx="11"/>
          </p:nvPr>
        </p:nvSpPr>
        <p:spPr/>
        <p:txBody>
          <a:bodyPr rtlCol="0"/>
          <a:lstStyle/>
          <a:p>
            <a:fld id="{E371CDE8-C216-4325-A5D8-6D66A5847763}"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9A38B4E-B94D-46FA-B87F-91E4F270BF1B}" type="datetimeFigureOut">
              <a:rPr lang="es-ES" smtClean="0"/>
              <a:pPr/>
              <a:t>12/11/2015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371CDE8-C216-4325-A5D8-6D66A5847763}" type="slidenum">
              <a:rPr lang="es-ES" smtClean="0"/>
              <a:pPr/>
              <a:t>‹Nº›</a:t>
            </a:fld>
            <a:endParaRPr lang="es-E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C9A38B4E-B94D-46FA-B87F-91E4F270BF1B}" type="datetimeFigureOut">
              <a:rPr lang="es-ES" smtClean="0"/>
              <a:pPr/>
              <a:t>12/11/2015</a:t>
            </a:fld>
            <a:endParaRPr lang="es-ES"/>
          </a:p>
        </p:txBody>
      </p:sp>
      <p:sp>
        <p:nvSpPr>
          <p:cNvPr id="22" name="21 Marcador de número de diapositiva"/>
          <p:cNvSpPr>
            <a:spLocks noGrp="1"/>
          </p:cNvSpPr>
          <p:nvPr>
            <p:ph type="sldNum" sz="quarter" idx="15"/>
          </p:nvPr>
        </p:nvSpPr>
        <p:spPr/>
        <p:txBody>
          <a:bodyPr rtlCol="0"/>
          <a:lstStyle/>
          <a:p>
            <a:fld id="{E371CDE8-C216-4325-A5D8-6D66A5847763}"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C9A38B4E-B94D-46FA-B87F-91E4F270BF1B}" type="datetimeFigureOut">
              <a:rPr lang="es-ES" smtClean="0"/>
              <a:pPr/>
              <a:t>12/11/2015</a:t>
            </a:fld>
            <a:endParaRPr lang="es-ES"/>
          </a:p>
        </p:txBody>
      </p:sp>
      <p:sp>
        <p:nvSpPr>
          <p:cNvPr id="18" name="17 Marcador de número de diapositiva"/>
          <p:cNvSpPr>
            <a:spLocks noGrp="1"/>
          </p:cNvSpPr>
          <p:nvPr>
            <p:ph type="sldNum" sz="quarter" idx="11"/>
          </p:nvPr>
        </p:nvSpPr>
        <p:spPr/>
        <p:txBody>
          <a:bodyPr rtlCol="0"/>
          <a:lstStyle/>
          <a:p>
            <a:fld id="{E371CDE8-C216-4325-A5D8-6D66A5847763}"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9A38B4E-B94D-46FA-B87F-91E4F270BF1B}" type="datetimeFigureOut">
              <a:rPr lang="es-ES" smtClean="0"/>
              <a:pPr/>
              <a:t>12/11/2015</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371CDE8-C216-4325-A5D8-6D66A584776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random/>
  </p:transition>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23728" y="3071810"/>
            <a:ext cx="6620272" cy="2088232"/>
          </a:xfrm>
        </p:spPr>
        <p:txBody>
          <a:bodyPr>
            <a:normAutofit/>
          </a:bodyPr>
          <a:lstStyle/>
          <a:p>
            <a:pPr algn="r"/>
            <a:r>
              <a:rPr lang="es-ES" i="1" dirty="0" smtClean="0">
                <a:latin typeface="Albertus Extra Bold" pitchFamily="34" charset="0"/>
              </a:rPr>
              <a:t>gestión de problemas de conducta en el aula: estrategias básicas para el profesorado</a:t>
            </a:r>
            <a:endParaRPr lang="es-ES" i="1" dirty="0">
              <a:latin typeface="Albertus Extra Bold" pitchFamily="34" charset="0"/>
            </a:endParaRPr>
          </a:p>
        </p:txBody>
      </p:sp>
      <p:pic>
        <p:nvPicPr>
          <p:cNvPr id="3074" name="Picture 2" descr="http://emprendecapital.es/blog/wp-content/uploads/2012/03/Software-gestion-empresarial-ERP.jpg"/>
          <p:cNvPicPr>
            <a:picLocks noChangeAspect="1" noChangeArrowheads="1"/>
          </p:cNvPicPr>
          <p:nvPr/>
        </p:nvPicPr>
        <p:blipFill>
          <a:blip r:embed="rId3" cstate="print"/>
          <a:srcRect/>
          <a:stretch>
            <a:fillRect/>
          </a:stretch>
        </p:blipFill>
        <p:spPr bwMode="auto">
          <a:xfrm>
            <a:off x="755576" y="0"/>
            <a:ext cx="7810500" cy="3371851"/>
          </a:xfrm>
          <a:prstGeom prst="rect">
            <a:avLst/>
          </a:prstGeom>
          <a:noFill/>
        </p:spPr>
      </p:pic>
      <p:pic>
        <p:nvPicPr>
          <p:cNvPr id="253954" name="Picture 2" descr="https://ernestoruiz202.files.wordpress.com/2013/09/clase.jpg"/>
          <p:cNvPicPr>
            <a:picLocks noChangeAspect="1" noChangeArrowheads="1"/>
          </p:cNvPicPr>
          <p:nvPr/>
        </p:nvPicPr>
        <p:blipFill>
          <a:blip r:embed="rId4" cstate="print"/>
          <a:srcRect/>
          <a:stretch>
            <a:fillRect/>
          </a:stretch>
        </p:blipFill>
        <p:spPr bwMode="auto">
          <a:xfrm>
            <a:off x="155575" y="0"/>
            <a:ext cx="8988425" cy="3467100"/>
          </a:xfrm>
          <a:prstGeom prst="rect">
            <a:avLst/>
          </a:prstGeom>
          <a:noFill/>
        </p:spPr>
      </p:pic>
      <p:sp>
        <p:nvSpPr>
          <p:cNvPr id="5" name="4 Subtítulo"/>
          <p:cNvSpPr>
            <a:spLocks noGrp="1"/>
          </p:cNvSpPr>
          <p:nvPr>
            <p:ph type="subTitle" idx="1"/>
          </p:nvPr>
        </p:nvSpPr>
        <p:spPr>
          <a:xfrm>
            <a:off x="2971800" y="5214950"/>
            <a:ext cx="6172200" cy="1371600"/>
          </a:xfrm>
        </p:spPr>
        <p:txBody>
          <a:bodyPr/>
          <a:lstStyle/>
          <a:p>
            <a:endParaRPr lang="es-ES" dirty="0" smtClean="0"/>
          </a:p>
          <a:p>
            <a:r>
              <a:rPr lang="es-ES" dirty="0" smtClean="0"/>
              <a:t>Ponentes:  José Luis Casillas Sedano</a:t>
            </a:r>
          </a:p>
          <a:p>
            <a:r>
              <a:rPr lang="es-ES" dirty="0" smtClean="0"/>
              <a:t>                    José Javier Velasco Bernal</a:t>
            </a:r>
            <a:endParaRPr lang="es-E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latin typeface="+mn-lt"/>
              </a:rPr>
              <a:t>Evaluar-reflexionar</a:t>
            </a:r>
            <a:endParaRPr lang="es-ES" sz="3600" dirty="0">
              <a:latin typeface="+mn-lt"/>
            </a:endParaRPr>
          </a:p>
        </p:txBody>
      </p:sp>
      <p:sp>
        <p:nvSpPr>
          <p:cNvPr id="3" name="2 Marcador de contenido"/>
          <p:cNvSpPr>
            <a:spLocks noGrp="1"/>
          </p:cNvSpPr>
          <p:nvPr>
            <p:ph sz="quarter" idx="1"/>
          </p:nvPr>
        </p:nvSpPr>
        <p:spPr>
          <a:xfrm>
            <a:off x="467544" y="1700808"/>
            <a:ext cx="7467600" cy="4824536"/>
          </a:xfrm>
        </p:spPr>
        <p:style>
          <a:lnRef idx="2">
            <a:schemeClr val="accent2"/>
          </a:lnRef>
          <a:fillRef idx="1">
            <a:schemeClr val="lt1"/>
          </a:fillRef>
          <a:effectRef idx="0">
            <a:schemeClr val="accent2"/>
          </a:effectRef>
          <a:fontRef idx="minor">
            <a:schemeClr val="dk1"/>
          </a:fontRef>
        </p:style>
        <p:txBody>
          <a:bodyPr/>
          <a:lstStyle/>
          <a:p>
            <a:r>
              <a:rPr lang="es-ES" dirty="0" smtClean="0"/>
              <a:t>Qué tenemos (cambio modelo autoridad-alumnos diversos-</a:t>
            </a:r>
            <a:r>
              <a:rPr lang="es-ES" dirty="0" err="1" smtClean="0"/>
              <a:t>disruptividad</a:t>
            </a:r>
            <a:r>
              <a:rPr lang="es-ES" dirty="0" smtClean="0"/>
              <a:t>-falta colaboración-hormonas, distintas fuentes de información……………………………………………)</a:t>
            </a:r>
          </a:p>
          <a:p>
            <a:r>
              <a:rPr lang="es-ES" dirty="0" smtClean="0"/>
              <a:t>Qué queremos conseguir. (expectativas)</a:t>
            </a:r>
          </a:p>
          <a:p>
            <a:r>
              <a:rPr lang="es-ES" dirty="0" smtClean="0"/>
              <a:t>Qué necesitamos (ayuda)</a:t>
            </a:r>
          </a:p>
          <a:p>
            <a:r>
              <a:rPr lang="es-ES" dirty="0" smtClean="0"/>
              <a:t>Cómo lo vamos a hacer</a:t>
            </a:r>
            <a:r>
              <a:rPr lang="es-ES" dirty="0"/>
              <a:t> </a:t>
            </a:r>
            <a:r>
              <a:rPr lang="es-ES" dirty="0" smtClean="0"/>
              <a:t>(planificación)</a:t>
            </a:r>
          </a:p>
          <a:p>
            <a:r>
              <a:rPr lang="es-ES" dirty="0" smtClean="0"/>
              <a:t>Cómo nos vamos a evaluar.</a:t>
            </a:r>
            <a:endParaRPr lang="es-ES" dirty="0"/>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s-ES" altLang="es-ES" b="1"/>
              <a:t>Y PARA FINALIZAR</a:t>
            </a:r>
          </a:p>
        </p:txBody>
      </p:sp>
      <p:sp>
        <p:nvSpPr>
          <p:cNvPr id="206851" name="Rectangle 3"/>
          <p:cNvSpPr>
            <a:spLocks noGrp="1" noChangeArrowheads="1"/>
          </p:cNvSpPr>
          <p:nvPr>
            <p:ph type="body" idx="1"/>
          </p:nvPr>
        </p:nvSpPr>
        <p:spPr/>
        <p:txBody>
          <a:bodyPr/>
          <a:lstStyle/>
          <a:p>
            <a:pPr algn="ctr">
              <a:buFont typeface="Wingdings" pitchFamily="2" charset="2"/>
              <a:buNone/>
            </a:pPr>
            <a:endParaRPr lang="es-ES" altLang="es-ES" sz="1800" b="1">
              <a:solidFill>
                <a:srgbClr val="FFCC00"/>
              </a:solidFill>
            </a:endParaRPr>
          </a:p>
          <a:p>
            <a:pPr algn="ctr">
              <a:buFont typeface="Wingdings" pitchFamily="2" charset="2"/>
              <a:buNone/>
            </a:pPr>
            <a:r>
              <a:rPr lang="es-ES" altLang="es-ES" sz="4800" b="1">
                <a:solidFill>
                  <a:srgbClr val="FFCC00"/>
                </a:solidFill>
              </a:rPr>
              <a:t>MUCHAS GRACIAS </a:t>
            </a:r>
          </a:p>
          <a:p>
            <a:pPr algn="ctr">
              <a:buFont typeface="Wingdings" pitchFamily="2" charset="2"/>
              <a:buNone/>
            </a:pPr>
            <a:r>
              <a:rPr lang="es-ES" altLang="es-ES" sz="4800" b="1">
                <a:solidFill>
                  <a:srgbClr val="FFCC00"/>
                </a:solidFill>
              </a:rPr>
              <a:t>POR VUESTRO INTERÉS </a:t>
            </a:r>
          </a:p>
          <a:p>
            <a:pPr algn="ctr">
              <a:buFont typeface="Wingdings" pitchFamily="2" charset="2"/>
              <a:buNone/>
            </a:pPr>
            <a:r>
              <a:rPr lang="es-ES" altLang="es-ES" sz="4800" b="1">
                <a:solidFill>
                  <a:srgbClr val="FFCC00"/>
                </a:solidFill>
              </a:rPr>
              <a:t>Y PARTICIPACIÓN</a:t>
            </a:r>
          </a:p>
        </p:txBody>
      </p:sp>
      <p:sp>
        <p:nvSpPr>
          <p:cNvPr id="206852" name="Text Box 4"/>
          <p:cNvSpPr txBox="1">
            <a:spLocks noChangeArrowheads="1"/>
          </p:cNvSpPr>
          <p:nvPr/>
        </p:nvSpPr>
        <p:spPr bwMode="auto">
          <a:xfrm>
            <a:off x="6659563" y="5516563"/>
            <a:ext cx="20161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s-ES" altLang="es-ES" sz="2400" b="1"/>
              <a:t>JAVIER V.</a:t>
            </a:r>
          </a:p>
        </p:txBody>
      </p:sp>
    </p:spTree>
    <p:extLst>
      <p:ext uri="{BB962C8B-B14F-4D97-AF65-F5344CB8AC3E}">
        <p14:creationId xmlns:p14="http://schemas.microsoft.com/office/powerpoint/2010/main" xmlns="" val="201227633"/>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marcalmamarinero.jpg"/>
          <p:cNvPicPr>
            <a:picLocks noGrp="1" noChangeAspect="1"/>
          </p:cNvPicPr>
          <p:nvPr>
            <p:ph sz="quarter" idx="1"/>
          </p:nvPr>
        </p:nvPicPr>
        <p:blipFill>
          <a:blip r:embed="rId3" cstate="print"/>
          <a:stretch>
            <a:fillRect/>
          </a:stretch>
        </p:blipFill>
        <p:spPr>
          <a:xfrm>
            <a:off x="0" y="0"/>
            <a:ext cx="9144000" cy="6858000"/>
          </a:xfr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339752" y="3573016"/>
            <a:ext cx="6172200" cy="1894362"/>
          </a:xfrm>
        </p:spPr>
        <p:txBody>
          <a:bodyPr/>
          <a:lstStyle/>
          <a:p>
            <a:r>
              <a:rPr lang="es-ES" dirty="0" smtClean="0"/>
              <a:t>2. </a:t>
            </a:r>
            <a:r>
              <a:rPr lang="es-ES" sz="3600" dirty="0" smtClean="0"/>
              <a:t>¿qué </a:t>
            </a:r>
            <a:r>
              <a:rPr lang="es-ES" dirty="0" smtClean="0"/>
              <a:t>OPCIONES TENEMOS?</a:t>
            </a:r>
            <a:br>
              <a:rPr lang="es-ES" dirty="0" smtClean="0"/>
            </a:br>
            <a:endParaRPr lang="es-ES" dirty="0"/>
          </a:p>
        </p:txBody>
      </p:sp>
      <p:sp>
        <p:nvSpPr>
          <p:cNvPr id="5" name="4 Subtítulo"/>
          <p:cNvSpPr>
            <a:spLocks noGrp="1"/>
          </p:cNvSpPr>
          <p:nvPr>
            <p:ph type="subTitle" idx="1"/>
          </p:nvPr>
        </p:nvSpPr>
        <p:spPr/>
        <p:txBody>
          <a:bodyPr/>
          <a:lstStyle/>
          <a:p>
            <a:endParaRPr lang="es-ES" dirty="0"/>
          </a:p>
        </p:txBody>
      </p:sp>
      <p:pic>
        <p:nvPicPr>
          <p:cNvPr id="6" name="Picture 14" descr="http://2.bp.blogspot.com/-5RZE5uhVWBs/ToPR8NVRL_I/AAAAAAAACkU/R9m58STK3ks/s1600/20080317-violencia-aulas-1.jpg"/>
          <p:cNvPicPr>
            <a:picLocks noChangeAspect="1" noChangeArrowheads="1"/>
          </p:cNvPicPr>
          <p:nvPr/>
        </p:nvPicPr>
        <p:blipFill>
          <a:blip r:embed="rId3" cstate="print"/>
          <a:srcRect/>
          <a:stretch>
            <a:fillRect/>
          </a:stretch>
        </p:blipFill>
        <p:spPr bwMode="auto">
          <a:xfrm>
            <a:off x="2771800" y="764704"/>
            <a:ext cx="5440604" cy="2448272"/>
          </a:xfrm>
          <a:prstGeom prst="rect">
            <a:avLst/>
          </a:prstGeom>
          <a:noFill/>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11560" y="5013176"/>
            <a:ext cx="6912768"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r>
              <a:rPr lang="es-ES" sz="2800" dirty="0" smtClean="0"/>
              <a:t>1. deprimirnos y/o suicidarnos.</a:t>
            </a:r>
          </a:p>
          <a:p>
            <a:r>
              <a:rPr lang="es-ES" sz="2800" dirty="0" smtClean="0"/>
              <a:t>2. quejarnos</a:t>
            </a:r>
          </a:p>
          <a:p>
            <a:r>
              <a:rPr lang="es-ES" sz="2800" dirty="0" smtClean="0"/>
              <a:t>3. abandonar, (buscar otro trabajo)</a:t>
            </a:r>
          </a:p>
          <a:p>
            <a:r>
              <a:rPr lang="es-ES" sz="2800" dirty="0" smtClean="0"/>
              <a:t>4. buscar soluciones mágicas (varitas, hipnotismo…que </a:t>
            </a:r>
            <a:r>
              <a:rPr lang="es-ES" sz="2800" u="sng" dirty="0" smtClean="0"/>
              <a:t>otro nos lo resuelva</a:t>
            </a:r>
            <a:r>
              <a:rPr lang="es-ES" sz="2800" dirty="0" smtClean="0"/>
              <a:t>)</a:t>
            </a:r>
          </a:p>
          <a:p>
            <a:endParaRPr lang="es-ES" dirty="0" smtClean="0"/>
          </a:p>
          <a:p>
            <a:endParaRPr lang="es-ES" dirty="0" smtClean="0"/>
          </a:p>
          <a:p>
            <a:r>
              <a:rPr lang="es-ES" sz="2800" b="1" dirty="0" smtClean="0"/>
              <a:t>Formarse, compartir opiniones con compañeros, evaluar, proponer un plan, pedir ayuda</a:t>
            </a:r>
          </a:p>
        </p:txBody>
      </p:sp>
      <p:pic>
        <p:nvPicPr>
          <p:cNvPr id="186372" name="Picture 4" descr="http://www.donwi.com/H/emoticonos/enfadados/0020.gif"/>
          <p:cNvPicPr>
            <a:picLocks noChangeAspect="1" noChangeArrowheads="1"/>
          </p:cNvPicPr>
          <p:nvPr/>
        </p:nvPicPr>
        <p:blipFill>
          <a:blip r:embed="rId3" cstate="print"/>
          <a:srcRect/>
          <a:stretch>
            <a:fillRect/>
          </a:stretch>
        </p:blipFill>
        <p:spPr bwMode="auto">
          <a:xfrm>
            <a:off x="6948264" y="2492896"/>
            <a:ext cx="828675" cy="771525"/>
          </a:xfrm>
          <a:prstGeom prst="rect">
            <a:avLst/>
          </a:prstGeom>
          <a:noFill/>
        </p:spPr>
      </p:pic>
      <p:pic>
        <p:nvPicPr>
          <p:cNvPr id="186374" name="Picture 6" descr="https://encrypted-tbn1.gstatic.com/images?q=tbn:ANd9GcROCKs8_t8Q1vCw6FBkbJKjQ2MKWRiHfdVAokahNl6qHIrbfbg5ng"/>
          <p:cNvPicPr>
            <a:picLocks noChangeAspect="1" noChangeArrowheads="1"/>
          </p:cNvPicPr>
          <p:nvPr/>
        </p:nvPicPr>
        <p:blipFill>
          <a:blip r:embed="rId4" cstate="print"/>
          <a:srcRect/>
          <a:stretch>
            <a:fillRect/>
          </a:stretch>
        </p:blipFill>
        <p:spPr bwMode="auto">
          <a:xfrm>
            <a:off x="3491880" y="2132856"/>
            <a:ext cx="720080" cy="504056"/>
          </a:xfrm>
          <a:prstGeom prst="rect">
            <a:avLst/>
          </a:prstGeom>
          <a:noFill/>
        </p:spPr>
      </p:pic>
      <p:pic>
        <p:nvPicPr>
          <p:cNvPr id="186376" name="Picture 8" descr="https://encrypted-tbn2.gstatic.com/images?q=tbn:ANd9GcTxNB9V0unbLFCM544oEj5H1PN5yub5nN0ATF7JkAnJ5NUqF0UM"/>
          <p:cNvPicPr>
            <a:picLocks noChangeAspect="1" noChangeArrowheads="1"/>
          </p:cNvPicPr>
          <p:nvPr/>
        </p:nvPicPr>
        <p:blipFill>
          <a:blip r:embed="rId5" cstate="print"/>
          <a:srcRect/>
          <a:stretch>
            <a:fillRect/>
          </a:stretch>
        </p:blipFill>
        <p:spPr bwMode="auto">
          <a:xfrm>
            <a:off x="6228184" y="1484784"/>
            <a:ext cx="838200" cy="685800"/>
          </a:xfrm>
          <a:prstGeom prst="rect">
            <a:avLst/>
          </a:prstGeom>
          <a:noFill/>
        </p:spPr>
      </p:pic>
      <p:pic>
        <p:nvPicPr>
          <p:cNvPr id="186378" name="Picture 10" descr="http://www.gifss.com/smilies/3D/041.gif"/>
          <p:cNvPicPr>
            <a:picLocks noChangeAspect="1" noChangeArrowheads="1"/>
          </p:cNvPicPr>
          <p:nvPr/>
        </p:nvPicPr>
        <p:blipFill>
          <a:blip r:embed="rId6" cstate="print"/>
          <a:srcRect/>
          <a:stretch>
            <a:fillRect/>
          </a:stretch>
        </p:blipFill>
        <p:spPr bwMode="auto">
          <a:xfrm>
            <a:off x="7308304" y="3429000"/>
            <a:ext cx="790575" cy="790576"/>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86376"/>
                                        </p:tgtEl>
                                        <p:attrNameLst>
                                          <p:attrName>style.visibility</p:attrName>
                                        </p:attrNameLst>
                                      </p:cBhvr>
                                      <p:to>
                                        <p:strVal val="visible"/>
                                      </p:to>
                                    </p:set>
                                    <p:anim calcmode="lin" valueType="num">
                                      <p:cBhvr>
                                        <p:cTn id="12" dur="500" fill="hold"/>
                                        <p:tgtEl>
                                          <p:spTgt spid="186376"/>
                                        </p:tgtEl>
                                        <p:attrNameLst>
                                          <p:attrName>ppt_w</p:attrName>
                                        </p:attrNameLst>
                                      </p:cBhvr>
                                      <p:tavLst>
                                        <p:tav tm="0">
                                          <p:val>
                                            <p:fltVal val="0"/>
                                          </p:val>
                                        </p:tav>
                                        <p:tav tm="100000">
                                          <p:val>
                                            <p:strVal val="#ppt_w"/>
                                          </p:val>
                                        </p:tav>
                                      </p:tavLst>
                                    </p:anim>
                                    <p:anim calcmode="lin" valueType="num">
                                      <p:cBhvr>
                                        <p:cTn id="13" dur="500" fill="hold"/>
                                        <p:tgtEl>
                                          <p:spTgt spid="18637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86374"/>
                                        </p:tgtEl>
                                        <p:attrNameLst>
                                          <p:attrName>style.visibility</p:attrName>
                                        </p:attrNameLst>
                                      </p:cBhvr>
                                      <p:to>
                                        <p:strVal val="visible"/>
                                      </p:to>
                                    </p:set>
                                    <p:anim calcmode="lin" valueType="num">
                                      <p:cBhvr>
                                        <p:cTn id="23" dur="500" fill="hold"/>
                                        <p:tgtEl>
                                          <p:spTgt spid="186374"/>
                                        </p:tgtEl>
                                        <p:attrNameLst>
                                          <p:attrName>ppt_w</p:attrName>
                                        </p:attrNameLst>
                                      </p:cBhvr>
                                      <p:tavLst>
                                        <p:tav tm="0">
                                          <p:val>
                                            <p:fltVal val="0"/>
                                          </p:val>
                                        </p:tav>
                                        <p:tav tm="100000">
                                          <p:val>
                                            <p:strVal val="#ppt_w"/>
                                          </p:val>
                                        </p:tav>
                                      </p:tavLst>
                                    </p:anim>
                                    <p:anim calcmode="lin" valueType="num">
                                      <p:cBhvr>
                                        <p:cTn id="24" dur="500" fill="hold"/>
                                        <p:tgtEl>
                                          <p:spTgt spid="18637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186372"/>
                                        </p:tgtEl>
                                        <p:attrNameLst>
                                          <p:attrName>style.visibility</p:attrName>
                                        </p:attrNameLst>
                                      </p:cBhvr>
                                      <p:to>
                                        <p:strVal val="visible"/>
                                      </p:to>
                                    </p:set>
                                    <p:anim calcmode="lin" valueType="num">
                                      <p:cBhvr>
                                        <p:cTn id="34" dur="500" fill="hold"/>
                                        <p:tgtEl>
                                          <p:spTgt spid="186372"/>
                                        </p:tgtEl>
                                        <p:attrNameLst>
                                          <p:attrName>ppt_w</p:attrName>
                                        </p:attrNameLst>
                                      </p:cBhvr>
                                      <p:tavLst>
                                        <p:tav tm="0">
                                          <p:val>
                                            <p:fltVal val="0"/>
                                          </p:val>
                                        </p:tav>
                                        <p:tav tm="100000">
                                          <p:val>
                                            <p:strVal val="#ppt_w"/>
                                          </p:val>
                                        </p:tav>
                                      </p:tavLst>
                                    </p:anim>
                                    <p:anim calcmode="lin" valueType="num">
                                      <p:cBhvr>
                                        <p:cTn id="35" dur="500" fill="hold"/>
                                        <p:tgtEl>
                                          <p:spTgt spid="18637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186378"/>
                                        </p:tgtEl>
                                        <p:attrNameLst>
                                          <p:attrName>style.visibility</p:attrName>
                                        </p:attrNameLst>
                                      </p:cBhvr>
                                      <p:to>
                                        <p:strVal val="visible"/>
                                      </p:to>
                                    </p:set>
                                    <p:anim calcmode="lin" valueType="num">
                                      <p:cBhvr>
                                        <p:cTn id="45" dur="500" fill="hold"/>
                                        <p:tgtEl>
                                          <p:spTgt spid="186378"/>
                                        </p:tgtEl>
                                        <p:attrNameLst>
                                          <p:attrName>ppt_w</p:attrName>
                                        </p:attrNameLst>
                                      </p:cBhvr>
                                      <p:tavLst>
                                        <p:tav tm="0">
                                          <p:val>
                                            <p:fltVal val="0"/>
                                          </p:val>
                                        </p:tav>
                                        <p:tav tm="100000">
                                          <p:val>
                                            <p:strVal val="#ppt_w"/>
                                          </p:val>
                                        </p:tav>
                                      </p:tavLst>
                                    </p:anim>
                                    <p:anim calcmode="lin" valueType="num">
                                      <p:cBhvr>
                                        <p:cTn id="46" dur="500" fill="hold"/>
                                        <p:tgtEl>
                                          <p:spTgt spid="186378"/>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6 Título"/>
          <p:cNvSpPr>
            <a:spLocks noGrp="1"/>
          </p:cNvSpPr>
          <p:nvPr>
            <p:ph type="title"/>
          </p:nvPr>
        </p:nvSpPr>
        <p:spPr/>
        <p:txBody>
          <a:bodyPr/>
          <a:lstStyle/>
          <a:p>
            <a:endParaRPr lang="es-ES" dirty="0" smtClean="0"/>
          </a:p>
        </p:txBody>
      </p:sp>
      <p:sp>
        <p:nvSpPr>
          <p:cNvPr id="37891" name="7 Marcador de contenido"/>
          <p:cNvSpPr>
            <a:spLocks noGrp="1"/>
          </p:cNvSpPr>
          <p:nvPr>
            <p:ph sz="quarter" idx="1"/>
          </p:nvPr>
        </p:nvSpPr>
        <p:spPr/>
        <p:style>
          <a:lnRef idx="2">
            <a:schemeClr val="accent2"/>
          </a:lnRef>
          <a:fillRef idx="1">
            <a:schemeClr val="lt1"/>
          </a:fillRef>
          <a:effectRef idx="0">
            <a:schemeClr val="accent2"/>
          </a:effectRef>
          <a:fontRef idx="minor">
            <a:schemeClr val="dk1"/>
          </a:fontRef>
        </p:style>
        <p:txBody>
          <a:bodyPr>
            <a:normAutofit/>
          </a:bodyPr>
          <a:lstStyle/>
          <a:p>
            <a:pPr>
              <a:buNone/>
            </a:pPr>
            <a:endParaRPr lang="es-ES" dirty="0" smtClean="0">
              <a:solidFill>
                <a:srgbClr val="FF0000"/>
              </a:solidFill>
            </a:endParaRPr>
          </a:p>
          <a:p>
            <a:r>
              <a:rPr lang="es-ES" sz="2800" dirty="0" smtClean="0">
                <a:solidFill>
                  <a:schemeClr val="tx2"/>
                </a:solidFill>
              </a:rPr>
              <a:t>Saber qué hacer</a:t>
            </a:r>
            <a:r>
              <a:rPr lang="es-ES" dirty="0" smtClean="0"/>
              <a:t>, lo que es adecuado hacer..</a:t>
            </a:r>
          </a:p>
          <a:p>
            <a:r>
              <a:rPr lang="es-ES" sz="2800" dirty="0" smtClean="0">
                <a:solidFill>
                  <a:schemeClr val="tx2"/>
                </a:solidFill>
              </a:rPr>
              <a:t>Conocer</a:t>
            </a:r>
            <a:r>
              <a:rPr lang="es-ES" dirty="0" smtClean="0"/>
              <a:t> técnicas, estrategias, procesos…</a:t>
            </a:r>
          </a:p>
          <a:p>
            <a:r>
              <a:rPr lang="es-ES" sz="2800" dirty="0" smtClean="0">
                <a:solidFill>
                  <a:schemeClr val="tx2"/>
                </a:solidFill>
              </a:rPr>
              <a:t>Confiar</a:t>
            </a:r>
            <a:r>
              <a:rPr lang="es-ES" dirty="0" smtClean="0"/>
              <a:t> en lo que se está haciendo. </a:t>
            </a:r>
          </a:p>
          <a:p>
            <a:r>
              <a:rPr lang="es-ES" dirty="0" smtClean="0"/>
              <a:t>Ser </a:t>
            </a:r>
            <a:r>
              <a:rPr lang="es-ES" sz="2800" dirty="0" smtClean="0">
                <a:solidFill>
                  <a:schemeClr val="tx2"/>
                </a:solidFill>
              </a:rPr>
              <a:t>persistentes.</a:t>
            </a:r>
          </a:p>
          <a:p>
            <a:r>
              <a:rPr lang="es-ES" sz="2800" dirty="0" smtClean="0">
                <a:solidFill>
                  <a:schemeClr val="tx2"/>
                </a:solidFill>
              </a:rPr>
              <a:t>Aceptar las dificultades </a:t>
            </a:r>
            <a:r>
              <a:rPr lang="es-ES" dirty="0" smtClean="0"/>
              <a:t>y contratiempos.</a:t>
            </a:r>
          </a:p>
          <a:p>
            <a:r>
              <a:rPr lang="es-ES" sz="2800" dirty="0">
                <a:solidFill>
                  <a:schemeClr val="tx2"/>
                </a:solidFill>
              </a:rPr>
              <a:t>Afrontamiento de retrocesos.</a:t>
            </a:r>
          </a:p>
          <a:p>
            <a:r>
              <a:rPr lang="es-ES" sz="2800" dirty="0" smtClean="0">
                <a:solidFill>
                  <a:schemeClr val="tx2"/>
                </a:solidFill>
              </a:rPr>
              <a:t>Ser realista </a:t>
            </a:r>
            <a:r>
              <a:rPr lang="es-ES" dirty="0" smtClean="0"/>
              <a:t>en las expectativas de resultados y en los tiempos requeridos.</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normas.jpg"/>
          <p:cNvPicPr>
            <a:picLocks noChangeAspect="1"/>
          </p:cNvPicPr>
          <p:nvPr/>
        </p:nvPicPr>
        <p:blipFill>
          <a:blip r:embed="rId3" cstate="print"/>
          <a:stretch>
            <a:fillRect/>
          </a:stretch>
        </p:blipFill>
        <p:spPr>
          <a:xfrm>
            <a:off x="1907704" y="260648"/>
            <a:ext cx="7022926" cy="3601070"/>
          </a:xfrm>
          <a:prstGeom prst="rect">
            <a:avLst/>
          </a:prstGeom>
        </p:spPr>
      </p:pic>
      <p:sp>
        <p:nvSpPr>
          <p:cNvPr id="4" name="3 Título"/>
          <p:cNvSpPr>
            <a:spLocks noGrp="1"/>
          </p:cNvSpPr>
          <p:nvPr>
            <p:ph type="ctrTitle"/>
          </p:nvPr>
        </p:nvSpPr>
        <p:spPr>
          <a:xfrm>
            <a:off x="2339752" y="4077072"/>
            <a:ext cx="6172200" cy="1894362"/>
          </a:xfrm>
        </p:spPr>
        <p:txBody>
          <a:bodyPr>
            <a:normAutofit/>
          </a:bodyPr>
          <a:lstStyle/>
          <a:p>
            <a:pPr marL="457200" indent="-457200"/>
            <a:r>
              <a:rPr lang="es-ES" sz="3200" dirty="0" smtClean="0">
                <a:latin typeface="+mn-lt"/>
              </a:rPr>
              <a:t>3. Estrategias para mejorar el clima del aula</a:t>
            </a:r>
          </a:p>
        </p:txBody>
      </p:sp>
      <p:sp>
        <p:nvSpPr>
          <p:cNvPr id="5" name="4 Subtítulo"/>
          <p:cNvSpPr>
            <a:spLocks noGrp="1"/>
          </p:cNvSpPr>
          <p:nvPr>
            <p:ph type="subTitle" idx="1"/>
          </p:nvPr>
        </p:nvSpPr>
        <p:spPr>
          <a:xfrm>
            <a:off x="2339752" y="5733256"/>
            <a:ext cx="6172200" cy="1371600"/>
          </a:xfrm>
        </p:spPr>
        <p:txBody>
          <a:bodyPr>
            <a:normAutofit/>
          </a:bodyPr>
          <a:lstStyle/>
          <a:p>
            <a:pPr algn="r"/>
            <a:r>
              <a:rPr lang="es-ES" sz="2000" dirty="0" smtClean="0">
                <a:latin typeface="+mj-lt"/>
              </a:rPr>
              <a:t>(NORMAS Y MÁS)</a:t>
            </a:r>
            <a:endParaRPr lang="es-ES" sz="2000" dirty="0">
              <a:latin typeface="+mj-lt"/>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50825" y="260350"/>
            <a:ext cx="8686800" cy="838200"/>
          </a:xfrm>
        </p:spPr>
        <p:txBody>
          <a:bodyPr>
            <a:normAutofit/>
          </a:bodyPr>
          <a:lstStyle/>
          <a:p>
            <a:pPr algn="ctr" fontAlgn="auto">
              <a:spcAft>
                <a:spcPts val="0"/>
              </a:spcAft>
              <a:defRPr/>
            </a:pPr>
            <a:endParaRPr lang="es-ES" sz="3200" b="1" dirty="0" smtClean="0"/>
          </a:p>
        </p:txBody>
      </p:sp>
      <p:sp>
        <p:nvSpPr>
          <p:cNvPr id="40963" name="Rectangle 3"/>
          <p:cNvSpPr>
            <a:spLocks noGrp="1" noChangeArrowheads="1"/>
          </p:cNvSpPr>
          <p:nvPr>
            <p:ph sz="quarter" idx="1"/>
          </p:nvPr>
        </p:nvSpPr>
        <p:spPr>
          <a:xfrm>
            <a:off x="323528" y="404665"/>
            <a:ext cx="7776864" cy="6264696"/>
          </a:xfrm>
          <a:solidFill>
            <a:schemeClr val="bg2"/>
          </a:solidFill>
        </p:spPr>
        <p:txBody>
          <a:bodyPr>
            <a:normAutofit fontScale="92500" lnSpcReduction="20000"/>
          </a:bodyPr>
          <a:lstStyle/>
          <a:p>
            <a:pPr>
              <a:lnSpc>
                <a:spcPct val="150000"/>
              </a:lnSpc>
            </a:pPr>
            <a:r>
              <a:rPr lang="es-ES" sz="2800" dirty="0" smtClean="0"/>
              <a:t>Establecer </a:t>
            </a:r>
            <a:r>
              <a:rPr lang="es-ES" sz="2800" b="1" dirty="0" smtClean="0">
                <a:solidFill>
                  <a:srgbClr val="000099"/>
                </a:solidFill>
              </a:rPr>
              <a:t>límites</a:t>
            </a:r>
            <a:r>
              <a:rPr lang="es-ES" sz="2800" dirty="0" smtClean="0"/>
              <a:t> en las primeras semanas</a:t>
            </a:r>
            <a:r>
              <a:rPr lang="es-ES" sz="2400" dirty="0" smtClean="0"/>
              <a:t>. (QUÉ ES LO NO ACEPTABLE). Resultado de una negociación implícita. Tanteo.</a:t>
            </a:r>
          </a:p>
          <a:p>
            <a:pPr>
              <a:lnSpc>
                <a:spcPct val="150000"/>
              </a:lnSpc>
            </a:pPr>
            <a:r>
              <a:rPr lang="es-ES" sz="2800" dirty="0" smtClean="0"/>
              <a:t>Disponer de </a:t>
            </a:r>
            <a:r>
              <a:rPr lang="es-ES" sz="2800" b="1" dirty="0" smtClean="0">
                <a:solidFill>
                  <a:srgbClr val="000099"/>
                </a:solidFill>
              </a:rPr>
              <a:t>normas</a:t>
            </a:r>
            <a:r>
              <a:rPr lang="es-ES" sz="2800" dirty="0" smtClean="0">
                <a:solidFill>
                  <a:srgbClr val="000099"/>
                </a:solidFill>
              </a:rPr>
              <a:t> </a:t>
            </a:r>
            <a:r>
              <a:rPr lang="es-ES" sz="2800" b="1" dirty="0" smtClean="0">
                <a:solidFill>
                  <a:srgbClr val="000099"/>
                </a:solidFill>
              </a:rPr>
              <a:t>efectivas</a:t>
            </a:r>
            <a:r>
              <a:rPr lang="es-ES" sz="2800" dirty="0" smtClean="0"/>
              <a:t> de convivencia.</a:t>
            </a:r>
            <a:endParaRPr lang="es-ES" sz="2400" dirty="0" smtClean="0"/>
          </a:p>
          <a:p>
            <a:pPr lvl="1"/>
            <a:r>
              <a:rPr lang="es-ES" sz="2400" dirty="0"/>
              <a:t>Podemos fijar las normas de una vez y para siempre</a:t>
            </a:r>
            <a:r>
              <a:rPr lang="es-ES" sz="2400" dirty="0" smtClean="0"/>
              <a:t>. RRI</a:t>
            </a:r>
            <a:endParaRPr lang="es-ES" sz="2400" dirty="0"/>
          </a:p>
          <a:p>
            <a:pPr lvl="1"/>
            <a:endParaRPr lang="es-ES" sz="2400" dirty="0"/>
          </a:p>
          <a:p>
            <a:pPr lvl="1"/>
            <a:r>
              <a:rPr lang="es-ES" sz="2400" dirty="0"/>
              <a:t>Podemos fijarlas a principio de curso, e incluso hacerlo democráticamente.</a:t>
            </a:r>
          </a:p>
          <a:p>
            <a:pPr lvl="1"/>
            <a:endParaRPr lang="es-ES" sz="2400" dirty="0"/>
          </a:p>
          <a:p>
            <a:pPr lvl="1"/>
            <a:r>
              <a:rPr lang="es-ES" sz="2400" dirty="0"/>
              <a:t>Podemos fijarlas a medida que se vayan presentando los problemas y se hagan ver como necesarias</a:t>
            </a:r>
            <a:r>
              <a:rPr lang="es-ES" sz="2400" dirty="0" smtClean="0"/>
              <a:t>.</a:t>
            </a:r>
            <a:r>
              <a:rPr lang="es-ES" sz="2400" dirty="0"/>
              <a:t> “</a:t>
            </a:r>
            <a:r>
              <a:rPr lang="es-ES" sz="2400" dirty="0">
                <a:solidFill>
                  <a:srgbClr val="000099"/>
                </a:solidFill>
              </a:rPr>
              <a:t>Es probable que el problema se vuelva a presentar a menudo durante el curso, por lo que hay que encontrar una solución aceptada por todos, para evitar que vuelva a </a:t>
            </a:r>
            <a:r>
              <a:rPr lang="es-ES" sz="2400" dirty="0" smtClean="0">
                <a:solidFill>
                  <a:srgbClr val="000099"/>
                </a:solidFill>
              </a:rPr>
              <a:t>ocurrir. </a:t>
            </a:r>
            <a:r>
              <a:rPr lang="es-ES" sz="2400" dirty="0" smtClean="0"/>
              <a:t>Debate. tormenta ideas. Consecuencias</a:t>
            </a:r>
            <a:r>
              <a:rPr lang="es-ES" sz="2400" dirty="0" smtClean="0">
                <a:solidFill>
                  <a:srgbClr val="000099"/>
                </a:solidFill>
              </a:rPr>
              <a:t>.</a:t>
            </a:r>
            <a:endParaRPr lang="es-ES" sz="2400" dirty="0">
              <a:solidFill>
                <a:srgbClr val="000099"/>
              </a:solidFill>
            </a:endParaRPr>
          </a:p>
          <a:p>
            <a:pPr lvl="1"/>
            <a:endParaRPr lang="es-ES" dirty="0"/>
          </a:p>
          <a:p>
            <a:pPr>
              <a:lnSpc>
                <a:spcPct val="150000"/>
              </a:lnSpc>
            </a:pPr>
            <a:endParaRPr lang="es-ES" sz="2400" dirty="0" smtClean="0"/>
          </a:p>
          <a:p>
            <a:pPr marL="0" indent="0">
              <a:lnSpc>
                <a:spcPct val="150000"/>
              </a:lnSpc>
              <a:buNone/>
            </a:pPr>
            <a:endParaRPr lang="es-ES" sz="2400" dirty="0" smtClean="0">
              <a:solidFill>
                <a:srgbClr val="000099"/>
              </a:solidFill>
            </a:endParaRPr>
          </a:p>
        </p:txBody>
      </p:sp>
    </p:spTree>
    <p:extLst>
      <p:ext uri="{BB962C8B-B14F-4D97-AF65-F5344CB8AC3E}">
        <p14:creationId xmlns:p14="http://schemas.microsoft.com/office/powerpoint/2010/main" xmlns="" val="143391145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096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096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096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500" fill="hold"/>
                                        <p:tgtEl>
                                          <p:spTgt spid="4096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4096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4096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4096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409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40963">
                                            <p:txEl>
                                              <p:pRg st="2" end="2"/>
                                            </p:txEl>
                                          </p:spTgt>
                                        </p:tgtEl>
                                        <p:attrNameLst>
                                          <p:attrName>style.visibility</p:attrName>
                                        </p:attrNameLst>
                                      </p:cBhvr>
                                      <p:to>
                                        <p:strVal val="visible"/>
                                      </p:to>
                                    </p:set>
                                    <p:anim calcmode="lin" valueType="num">
                                      <p:cBhvr>
                                        <p:cTn id="23" dur="500" fill="hold"/>
                                        <p:tgtEl>
                                          <p:spTgt spid="40963">
                                            <p:txEl>
                                              <p:pRg st="2" end="2"/>
                                            </p:txEl>
                                          </p:spTgt>
                                        </p:tgtEl>
                                        <p:attrNameLst>
                                          <p:attrName>ppt_w</p:attrName>
                                        </p:attrNameLst>
                                      </p:cBhvr>
                                      <p:tavLst>
                                        <p:tav tm="0">
                                          <p:val>
                                            <p:strVal val="#ppt_w*0.05"/>
                                          </p:val>
                                        </p:tav>
                                        <p:tav tm="100000">
                                          <p:val>
                                            <p:strVal val="#ppt_w"/>
                                          </p:val>
                                        </p:tav>
                                      </p:tavLst>
                                    </p:anim>
                                    <p:anim calcmode="lin" valueType="num">
                                      <p:cBhvr>
                                        <p:cTn id="24" dur="500" fill="hold"/>
                                        <p:tgtEl>
                                          <p:spTgt spid="40963">
                                            <p:txEl>
                                              <p:pRg st="2" end="2"/>
                                            </p:txEl>
                                          </p:spTgt>
                                        </p:tgtEl>
                                        <p:attrNameLst>
                                          <p:attrName>ppt_h</p:attrName>
                                        </p:attrNameLst>
                                      </p:cBhvr>
                                      <p:tavLst>
                                        <p:tav tm="0">
                                          <p:val>
                                            <p:strVal val="#ppt_h"/>
                                          </p:val>
                                        </p:tav>
                                        <p:tav tm="100000">
                                          <p:val>
                                            <p:strVal val="#ppt_h"/>
                                          </p:val>
                                        </p:tav>
                                      </p:tavLst>
                                    </p:anim>
                                    <p:anim calcmode="lin" valueType="num">
                                      <p:cBhvr>
                                        <p:cTn id="25" dur="500" fill="hold"/>
                                        <p:tgtEl>
                                          <p:spTgt spid="40963">
                                            <p:txEl>
                                              <p:pRg st="2" end="2"/>
                                            </p:txEl>
                                          </p:spTgt>
                                        </p:tgtEl>
                                        <p:attrNameLst>
                                          <p:attrName>ppt_x</p:attrName>
                                        </p:attrNameLst>
                                      </p:cBhvr>
                                      <p:tavLst>
                                        <p:tav tm="0">
                                          <p:val>
                                            <p:strVal val="#ppt_x-.2"/>
                                          </p:val>
                                        </p:tav>
                                        <p:tav tm="100000">
                                          <p:val>
                                            <p:strVal val="#ppt_x"/>
                                          </p:val>
                                        </p:tav>
                                      </p:tavLst>
                                    </p:anim>
                                    <p:anim calcmode="lin" valueType="num">
                                      <p:cBhvr>
                                        <p:cTn id="26" dur="500" fill="hold"/>
                                        <p:tgtEl>
                                          <p:spTgt spid="40963">
                                            <p:txEl>
                                              <p:pRg st="2" end="2"/>
                                            </p:txEl>
                                          </p:spTgt>
                                        </p:tgtEl>
                                        <p:attrNameLst>
                                          <p:attrName>ppt_y</p:attrName>
                                        </p:attrNameLst>
                                      </p:cBhvr>
                                      <p:tavLst>
                                        <p:tav tm="0">
                                          <p:val>
                                            <p:strVal val="#ppt_y"/>
                                          </p:val>
                                        </p:tav>
                                        <p:tav tm="100000">
                                          <p:val>
                                            <p:strVal val="#ppt_y"/>
                                          </p:val>
                                        </p:tav>
                                      </p:tavLst>
                                    </p:anim>
                                    <p:animEffect transition="in" filter="fade">
                                      <p:cBhvr>
                                        <p:cTn id="27" dur="500"/>
                                        <p:tgtEl>
                                          <p:spTgt spid="40963">
                                            <p:txEl>
                                              <p:pRg st="2" end="2"/>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40963">
                                            <p:txEl>
                                              <p:pRg st="4" end="4"/>
                                            </p:txEl>
                                          </p:spTgt>
                                        </p:tgtEl>
                                        <p:attrNameLst>
                                          <p:attrName>style.visibility</p:attrName>
                                        </p:attrNameLst>
                                      </p:cBhvr>
                                      <p:to>
                                        <p:strVal val="visible"/>
                                      </p:to>
                                    </p:set>
                                    <p:anim calcmode="lin" valueType="num">
                                      <p:cBhvr>
                                        <p:cTn id="30" dur="500" fill="hold"/>
                                        <p:tgtEl>
                                          <p:spTgt spid="40963">
                                            <p:txEl>
                                              <p:pRg st="4" end="4"/>
                                            </p:txEl>
                                          </p:spTgt>
                                        </p:tgtEl>
                                        <p:attrNameLst>
                                          <p:attrName>ppt_w</p:attrName>
                                        </p:attrNameLst>
                                      </p:cBhvr>
                                      <p:tavLst>
                                        <p:tav tm="0">
                                          <p:val>
                                            <p:strVal val="#ppt_w*0.05"/>
                                          </p:val>
                                        </p:tav>
                                        <p:tav tm="100000">
                                          <p:val>
                                            <p:strVal val="#ppt_w"/>
                                          </p:val>
                                        </p:tav>
                                      </p:tavLst>
                                    </p:anim>
                                    <p:anim calcmode="lin" valueType="num">
                                      <p:cBhvr>
                                        <p:cTn id="31" dur="500" fill="hold"/>
                                        <p:tgtEl>
                                          <p:spTgt spid="40963">
                                            <p:txEl>
                                              <p:pRg st="4" end="4"/>
                                            </p:txEl>
                                          </p:spTgt>
                                        </p:tgtEl>
                                        <p:attrNameLst>
                                          <p:attrName>ppt_h</p:attrName>
                                        </p:attrNameLst>
                                      </p:cBhvr>
                                      <p:tavLst>
                                        <p:tav tm="0">
                                          <p:val>
                                            <p:strVal val="#ppt_h"/>
                                          </p:val>
                                        </p:tav>
                                        <p:tav tm="100000">
                                          <p:val>
                                            <p:strVal val="#ppt_h"/>
                                          </p:val>
                                        </p:tav>
                                      </p:tavLst>
                                    </p:anim>
                                    <p:anim calcmode="lin" valueType="num">
                                      <p:cBhvr>
                                        <p:cTn id="32" dur="500" fill="hold"/>
                                        <p:tgtEl>
                                          <p:spTgt spid="40963">
                                            <p:txEl>
                                              <p:pRg st="4" end="4"/>
                                            </p:txEl>
                                          </p:spTgt>
                                        </p:tgtEl>
                                        <p:attrNameLst>
                                          <p:attrName>ppt_x</p:attrName>
                                        </p:attrNameLst>
                                      </p:cBhvr>
                                      <p:tavLst>
                                        <p:tav tm="0">
                                          <p:val>
                                            <p:strVal val="#ppt_x-.2"/>
                                          </p:val>
                                        </p:tav>
                                        <p:tav tm="100000">
                                          <p:val>
                                            <p:strVal val="#ppt_x"/>
                                          </p:val>
                                        </p:tav>
                                      </p:tavLst>
                                    </p:anim>
                                    <p:anim calcmode="lin" valueType="num">
                                      <p:cBhvr>
                                        <p:cTn id="33" dur="500" fill="hold"/>
                                        <p:tgtEl>
                                          <p:spTgt spid="40963">
                                            <p:txEl>
                                              <p:pRg st="4" end="4"/>
                                            </p:txEl>
                                          </p:spTgt>
                                        </p:tgtEl>
                                        <p:attrNameLst>
                                          <p:attrName>ppt_y</p:attrName>
                                        </p:attrNameLst>
                                      </p:cBhvr>
                                      <p:tavLst>
                                        <p:tav tm="0">
                                          <p:val>
                                            <p:strVal val="#ppt_y"/>
                                          </p:val>
                                        </p:tav>
                                        <p:tav tm="100000">
                                          <p:val>
                                            <p:strVal val="#ppt_y"/>
                                          </p:val>
                                        </p:tav>
                                      </p:tavLst>
                                    </p:anim>
                                    <p:animEffect transition="in" filter="fade">
                                      <p:cBhvr>
                                        <p:cTn id="34" dur="500"/>
                                        <p:tgtEl>
                                          <p:spTgt spid="40963">
                                            <p:txEl>
                                              <p:pRg st="4" end="4"/>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40963">
                                            <p:txEl>
                                              <p:pRg st="6" end="6"/>
                                            </p:txEl>
                                          </p:spTgt>
                                        </p:tgtEl>
                                        <p:attrNameLst>
                                          <p:attrName>style.visibility</p:attrName>
                                        </p:attrNameLst>
                                      </p:cBhvr>
                                      <p:to>
                                        <p:strVal val="visible"/>
                                      </p:to>
                                    </p:set>
                                    <p:anim calcmode="lin" valueType="num">
                                      <p:cBhvr>
                                        <p:cTn id="37" dur="500" fill="hold"/>
                                        <p:tgtEl>
                                          <p:spTgt spid="40963">
                                            <p:txEl>
                                              <p:pRg st="6" end="6"/>
                                            </p:txEl>
                                          </p:spTgt>
                                        </p:tgtEl>
                                        <p:attrNameLst>
                                          <p:attrName>ppt_w</p:attrName>
                                        </p:attrNameLst>
                                      </p:cBhvr>
                                      <p:tavLst>
                                        <p:tav tm="0">
                                          <p:val>
                                            <p:strVal val="#ppt_w*0.05"/>
                                          </p:val>
                                        </p:tav>
                                        <p:tav tm="100000">
                                          <p:val>
                                            <p:strVal val="#ppt_w"/>
                                          </p:val>
                                        </p:tav>
                                      </p:tavLst>
                                    </p:anim>
                                    <p:anim calcmode="lin" valueType="num">
                                      <p:cBhvr>
                                        <p:cTn id="38" dur="500" fill="hold"/>
                                        <p:tgtEl>
                                          <p:spTgt spid="40963">
                                            <p:txEl>
                                              <p:pRg st="6" end="6"/>
                                            </p:txEl>
                                          </p:spTgt>
                                        </p:tgtEl>
                                        <p:attrNameLst>
                                          <p:attrName>ppt_h</p:attrName>
                                        </p:attrNameLst>
                                      </p:cBhvr>
                                      <p:tavLst>
                                        <p:tav tm="0">
                                          <p:val>
                                            <p:strVal val="#ppt_h"/>
                                          </p:val>
                                        </p:tav>
                                        <p:tav tm="100000">
                                          <p:val>
                                            <p:strVal val="#ppt_h"/>
                                          </p:val>
                                        </p:tav>
                                      </p:tavLst>
                                    </p:anim>
                                    <p:anim calcmode="lin" valueType="num">
                                      <p:cBhvr>
                                        <p:cTn id="39" dur="500" fill="hold"/>
                                        <p:tgtEl>
                                          <p:spTgt spid="40963">
                                            <p:txEl>
                                              <p:pRg st="6" end="6"/>
                                            </p:txEl>
                                          </p:spTgt>
                                        </p:tgtEl>
                                        <p:attrNameLst>
                                          <p:attrName>ppt_x</p:attrName>
                                        </p:attrNameLst>
                                      </p:cBhvr>
                                      <p:tavLst>
                                        <p:tav tm="0">
                                          <p:val>
                                            <p:strVal val="#ppt_x-.2"/>
                                          </p:val>
                                        </p:tav>
                                        <p:tav tm="100000">
                                          <p:val>
                                            <p:strVal val="#ppt_x"/>
                                          </p:val>
                                        </p:tav>
                                      </p:tavLst>
                                    </p:anim>
                                    <p:anim calcmode="lin" valueType="num">
                                      <p:cBhvr>
                                        <p:cTn id="40" dur="500" fill="hold"/>
                                        <p:tgtEl>
                                          <p:spTgt spid="40963">
                                            <p:txEl>
                                              <p:pRg st="6" end="6"/>
                                            </p:txEl>
                                          </p:spTgt>
                                        </p:tgtEl>
                                        <p:attrNameLst>
                                          <p:attrName>ppt_y</p:attrName>
                                        </p:attrNameLst>
                                      </p:cBhvr>
                                      <p:tavLst>
                                        <p:tav tm="0">
                                          <p:val>
                                            <p:strVal val="#ppt_y"/>
                                          </p:val>
                                        </p:tav>
                                        <p:tav tm="100000">
                                          <p:val>
                                            <p:strVal val="#ppt_y"/>
                                          </p:val>
                                        </p:tav>
                                      </p:tavLst>
                                    </p:anim>
                                    <p:animEffect transition="in" filter="fade">
                                      <p:cBhvr>
                                        <p:cTn id="41"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251520" y="2636912"/>
            <a:ext cx="6912371" cy="4033837"/>
          </a:xfrm>
          <a:prstGeom prst="rect">
            <a:avLst/>
          </a:prstGeom>
          <a:solidFill>
            <a:schemeClr val="bg2">
              <a:lumMod val="90000"/>
            </a:schemeClr>
          </a:solidFill>
          <a:ln w="9525">
            <a:solidFill>
              <a:schemeClr val="tx1"/>
            </a:solidFill>
            <a:miter lim="800000"/>
            <a:headEnd/>
            <a:tailEnd/>
          </a:ln>
          <a:effectLst/>
        </p:spPr>
        <p:txBody>
          <a:bodyPr wrap="none" anchor="ctr"/>
          <a:lstStyle/>
          <a:p>
            <a:endParaRPr lang="es-ES"/>
          </a:p>
        </p:txBody>
      </p:sp>
      <p:sp>
        <p:nvSpPr>
          <p:cNvPr id="217091" name="Rectangle 3"/>
          <p:cNvSpPr>
            <a:spLocks noGrp="1" noChangeArrowheads="1"/>
          </p:cNvSpPr>
          <p:nvPr>
            <p:ph type="title"/>
          </p:nvPr>
        </p:nvSpPr>
        <p:spPr/>
        <p:txBody>
          <a:bodyPr/>
          <a:lstStyle/>
          <a:p>
            <a:r>
              <a:rPr lang="es-ES"/>
              <a:t>Las NORMAS:</a:t>
            </a:r>
          </a:p>
        </p:txBody>
      </p:sp>
      <p:sp>
        <p:nvSpPr>
          <p:cNvPr id="217092" name="Rectangle 4"/>
          <p:cNvSpPr>
            <a:spLocks noGrp="1" noChangeArrowheads="1"/>
          </p:cNvSpPr>
          <p:nvPr>
            <p:ph sz="quarter" idx="1"/>
          </p:nvPr>
        </p:nvSpPr>
        <p:spPr>
          <a:xfrm>
            <a:off x="251520" y="2564904"/>
            <a:ext cx="7524750" cy="4038600"/>
          </a:xfrm>
        </p:spPr>
        <p:txBody>
          <a:bodyPr/>
          <a:lstStyle/>
          <a:p>
            <a:pPr algn="ctr"/>
            <a:r>
              <a:rPr lang="es-ES" sz="2700" dirty="0"/>
              <a:t>Razonables</a:t>
            </a:r>
          </a:p>
          <a:p>
            <a:pPr algn="ctr"/>
            <a:r>
              <a:rPr lang="es-ES" sz="2700" dirty="0"/>
              <a:t>Concretas</a:t>
            </a:r>
          </a:p>
          <a:p>
            <a:pPr algn="ctr"/>
            <a:r>
              <a:rPr lang="es-ES" sz="2700" dirty="0"/>
              <a:t>Con un tiempo concreto</a:t>
            </a:r>
          </a:p>
          <a:p>
            <a:pPr algn="ctr"/>
            <a:r>
              <a:rPr lang="es-ES" sz="2700" dirty="0"/>
              <a:t>Con consecuencias.</a:t>
            </a:r>
          </a:p>
          <a:p>
            <a:pPr algn="ctr"/>
            <a:r>
              <a:rPr lang="es-ES" sz="2700" dirty="0"/>
              <a:t>Justas (para todos).</a:t>
            </a:r>
          </a:p>
          <a:p>
            <a:pPr algn="ctr"/>
            <a:r>
              <a:rPr lang="es-ES" sz="2700" dirty="0"/>
              <a:t>En positivo.</a:t>
            </a:r>
          </a:p>
          <a:p>
            <a:pPr algn="ctr"/>
            <a:r>
              <a:rPr lang="es-ES" sz="2700" dirty="0"/>
              <a:t>Comunicadas (escrito)</a:t>
            </a:r>
          </a:p>
          <a:p>
            <a:pPr algn="ctr"/>
            <a:r>
              <a:rPr lang="es-ES" sz="2700" dirty="0"/>
              <a:t>Registradas</a:t>
            </a:r>
          </a:p>
        </p:txBody>
      </p:sp>
      <p:pic>
        <p:nvPicPr>
          <p:cNvPr id="6" name="Picture 6" descr="http://www.delpino.es/pix/200909/es-obligatorio-seguir-todas-la-2253-1-zoom.jpg"/>
          <p:cNvPicPr>
            <a:picLocks noChangeAspect="1" noChangeArrowheads="1"/>
          </p:cNvPicPr>
          <p:nvPr/>
        </p:nvPicPr>
        <p:blipFill>
          <a:blip r:embed="rId3" cstate="print"/>
          <a:srcRect/>
          <a:stretch>
            <a:fillRect/>
          </a:stretch>
        </p:blipFill>
        <p:spPr bwMode="auto">
          <a:xfrm>
            <a:off x="4572000" y="1"/>
            <a:ext cx="4211960" cy="2348880"/>
          </a:xfrm>
          <a:prstGeom prst="rect">
            <a:avLst/>
          </a:prstGeom>
          <a:noFill/>
        </p:spPr>
      </p:pic>
    </p:spTree>
    <p:extLst>
      <p:ext uri="{BB962C8B-B14F-4D97-AF65-F5344CB8AC3E}">
        <p14:creationId xmlns:p14="http://schemas.microsoft.com/office/powerpoint/2010/main" xmlns="" val="31205227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7092">
                                            <p:txEl>
                                              <p:pRg st="0" end="0"/>
                                            </p:txEl>
                                          </p:spTgt>
                                        </p:tgtEl>
                                        <p:attrNameLst>
                                          <p:attrName>style.visibility</p:attrName>
                                        </p:attrNameLst>
                                      </p:cBhvr>
                                      <p:to>
                                        <p:strVal val="visible"/>
                                      </p:to>
                                    </p:set>
                                    <p:animEffect transition="in" filter="box(in)">
                                      <p:cBhvr>
                                        <p:cTn id="7" dur="500"/>
                                        <p:tgtEl>
                                          <p:spTgt spid="217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7092">
                                            <p:txEl>
                                              <p:pRg st="1" end="1"/>
                                            </p:txEl>
                                          </p:spTgt>
                                        </p:tgtEl>
                                        <p:attrNameLst>
                                          <p:attrName>style.visibility</p:attrName>
                                        </p:attrNameLst>
                                      </p:cBhvr>
                                      <p:to>
                                        <p:strVal val="visible"/>
                                      </p:to>
                                    </p:set>
                                    <p:animEffect transition="in" filter="box(in)">
                                      <p:cBhvr>
                                        <p:cTn id="12" dur="500"/>
                                        <p:tgtEl>
                                          <p:spTgt spid="217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7092">
                                            <p:txEl>
                                              <p:pRg st="2" end="2"/>
                                            </p:txEl>
                                          </p:spTgt>
                                        </p:tgtEl>
                                        <p:attrNameLst>
                                          <p:attrName>style.visibility</p:attrName>
                                        </p:attrNameLst>
                                      </p:cBhvr>
                                      <p:to>
                                        <p:strVal val="visible"/>
                                      </p:to>
                                    </p:set>
                                    <p:animEffect transition="in" filter="box(in)">
                                      <p:cBhvr>
                                        <p:cTn id="17" dur="500"/>
                                        <p:tgtEl>
                                          <p:spTgt spid="2170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17092">
                                            <p:txEl>
                                              <p:pRg st="3" end="3"/>
                                            </p:txEl>
                                          </p:spTgt>
                                        </p:tgtEl>
                                        <p:attrNameLst>
                                          <p:attrName>style.visibility</p:attrName>
                                        </p:attrNameLst>
                                      </p:cBhvr>
                                      <p:to>
                                        <p:strVal val="visible"/>
                                      </p:to>
                                    </p:set>
                                    <p:animEffect transition="in" filter="box(in)">
                                      <p:cBhvr>
                                        <p:cTn id="22" dur="500"/>
                                        <p:tgtEl>
                                          <p:spTgt spid="2170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7092">
                                            <p:txEl>
                                              <p:pRg st="4" end="4"/>
                                            </p:txEl>
                                          </p:spTgt>
                                        </p:tgtEl>
                                        <p:attrNameLst>
                                          <p:attrName>style.visibility</p:attrName>
                                        </p:attrNameLst>
                                      </p:cBhvr>
                                      <p:to>
                                        <p:strVal val="visible"/>
                                      </p:to>
                                    </p:set>
                                    <p:animEffect transition="in" filter="box(in)">
                                      <p:cBhvr>
                                        <p:cTn id="27" dur="500"/>
                                        <p:tgtEl>
                                          <p:spTgt spid="2170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7092">
                                            <p:txEl>
                                              <p:pRg st="5" end="5"/>
                                            </p:txEl>
                                          </p:spTgt>
                                        </p:tgtEl>
                                        <p:attrNameLst>
                                          <p:attrName>style.visibility</p:attrName>
                                        </p:attrNameLst>
                                      </p:cBhvr>
                                      <p:to>
                                        <p:strVal val="visible"/>
                                      </p:to>
                                    </p:set>
                                    <p:animEffect transition="in" filter="box(in)">
                                      <p:cBhvr>
                                        <p:cTn id="32" dur="500"/>
                                        <p:tgtEl>
                                          <p:spTgt spid="21709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7092">
                                            <p:txEl>
                                              <p:pRg st="6" end="6"/>
                                            </p:txEl>
                                          </p:spTgt>
                                        </p:tgtEl>
                                        <p:attrNameLst>
                                          <p:attrName>style.visibility</p:attrName>
                                        </p:attrNameLst>
                                      </p:cBhvr>
                                      <p:to>
                                        <p:strVal val="visible"/>
                                      </p:to>
                                    </p:set>
                                    <p:animEffect transition="in" filter="box(in)">
                                      <p:cBhvr>
                                        <p:cTn id="37" dur="500"/>
                                        <p:tgtEl>
                                          <p:spTgt spid="21709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17092">
                                            <p:txEl>
                                              <p:pRg st="7" end="7"/>
                                            </p:txEl>
                                          </p:spTgt>
                                        </p:tgtEl>
                                        <p:attrNameLst>
                                          <p:attrName>style.visibility</p:attrName>
                                        </p:attrNameLst>
                                      </p:cBhvr>
                                      <p:to>
                                        <p:strVal val="visible"/>
                                      </p:to>
                                    </p:set>
                                    <p:animEffect transition="in" filter="box(in)">
                                      <p:cBhvr>
                                        <p:cTn id="42" dur="500"/>
                                        <p:tgtEl>
                                          <p:spTgt spid="2170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quarter" idx="1"/>
          </p:nvPr>
        </p:nvSpPr>
        <p:spPr/>
        <p:txBody>
          <a:bodyPr/>
          <a:lstStyle/>
          <a:p>
            <a:endParaRPr lang="es-ES"/>
          </a:p>
        </p:txBody>
      </p:sp>
      <p:pic>
        <p:nvPicPr>
          <p:cNvPr id="4" name="Picture 4" descr="http://liandobartulos.com/wp-content/uploads/2013/11/NORMAS-DEL-AULA.jpg"/>
          <p:cNvPicPr>
            <a:picLocks noChangeAspect="1" noChangeArrowheads="1"/>
          </p:cNvPicPr>
          <p:nvPr/>
        </p:nvPicPr>
        <p:blipFill>
          <a:blip r:embed="rId3" cstate="print"/>
          <a:srcRect/>
          <a:stretch>
            <a:fillRect/>
          </a:stretch>
        </p:blipFill>
        <p:spPr bwMode="auto">
          <a:xfrm>
            <a:off x="1" y="0"/>
            <a:ext cx="9143999" cy="7056562"/>
          </a:xfrm>
          <a:prstGeom prst="rect">
            <a:avLst/>
          </a:prstGeom>
          <a:noFill/>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lstStyle/>
          <a:p>
            <a:r>
              <a:rPr lang="es-ES" dirty="0" smtClean="0"/>
              <a:t>Resumiendo:</a:t>
            </a:r>
            <a:endParaRPr lang="es-ES" dirty="0"/>
          </a:p>
        </p:txBody>
      </p:sp>
      <p:sp>
        <p:nvSpPr>
          <p:cNvPr id="3" name="2 Marcador de contenido"/>
          <p:cNvSpPr>
            <a:spLocks noGrp="1"/>
          </p:cNvSpPr>
          <p:nvPr>
            <p:ph sz="quarter" idx="1"/>
          </p:nvPr>
        </p:nvSpPr>
        <p:spPr>
          <a:xfrm>
            <a:off x="457200" y="1600200"/>
            <a:ext cx="7467600" cy="2044824"/>
          </a:xfrm>
        </p:spPr>
        <p:style>
          <a:lnRef idx="2">
            <a:schemeClr val="accent4">
              <a:shade val="50000"/>
            </a:schemeClr>
          </a:lnRef>
          <a:fillRef idx="1">
            <a:schemeClr val="accent4"/>
          </a:fillRef>
          <a:effectRef idx="0">
            <a:schemeClr val="accent4"/>
          </a:effectRef>
          <a:fontRef idx="minor">
            <a:schemeClr val="lt1"/>
          </a:fontRef>
        </p:style>
        <p:txBody>
          <a:bodyPr/>
          <a:lstStyle/>
          <a:p>
            <a:r>
              <a:rPr lang="es-ES" dirty="0" smtClean="0">
                <a:solidFill>
                  <a:schemeClr val="tx1"/>
                </a:solidFill>
              </a:rPr>
              <a:t>Nos respetamos y ayudamos.</a:t>
            </a:r>
          </a:p>
          <a:p>
            <a:r>
              <a:rPr lang="es-ES" dirty="0" smtClean="0">
                <a:solidFill>
                  <a:schemeClr val="tx1"/>
                </a:solidFill>
              </a:rPr>
              <a:t>Trabajamos sentados y en silencio.</a:t>
            </a:r>
          </a:p>
          <a:p>
            <a:r>
              <a:rPr lang="es-ES" dirty="0" smtClean="0">
                <a:solidFill>
                  <a:schemeClr val="tx1"/>
                </a:solidFill>
              </a:rPr>
              <a:t>Si necesito algo levanto la mano y espero.</a:t>
            </a:r>
          </a:p>
          <a:p>
            <a:r>
              <a:rPr lang="es-ES" dirty="0" smtClean="0">
                <a:solidFill>
                  <a:schemeClr val="tx1"/>
                </a:solidFill>
              </a:rPr>
              <a:t>Corrige el profesor.</a:t>
            </a:r>
            <a:endParaRPr lang="es-ES" dirty="0">
              <a:solidFill>
                <a:schemeClr val="tx1"/>
              </a:solidFill>
            </a:endParaRPr>
          </a:p>
        </p:txBody>
      </p:sp>
      <p:sp>
        <p:nvSpPr>
          <p:cNvPr id="4" name="3 Flecha abajo"/>
          <p:cNvSpPr/>
          <p:nvPr/>
        </p:nvSpPr>
        <p:spPr>
          <a:xfrm>
            <a:off x="3779912" y="3789040"/>
            <a:ext cx="648072" cy="93610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Elipse"/>
          <p:cNvSpPr/>
          <p:nvPr/>
        </p:nvSpPr>
        <p:spPr>
          <a:xfrm>
            <a:off x="971600" y="4797152"/>
            <a:ext cx="525658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smtClean="0"/>
              <a:t>CONSECUENCIAS</a:t>
            </a:r>
            <a:endParaRPr lang="es-ES" sz="2800" dirty="0"/>
          </a:p>
        </p:txBody>
      </p:sp>
      <p:sp>
        <p:nvSpPr>
          <p:cNvPr id="6" name="5 CuadroTexto"/>
          <p:cNvSpPr txBox="1"/>
          <p:nvPr/>
        </p:nvSpPr>
        <p:spPr>
          <a:xfrm>
            <a:off x="4716016" y="6273225"/>
            <a:ext cx="2880320" cy="584775"/>
          </a:xfrm>
          <a:prstGeom prst="rect">
            <a:avLst/>
          </a:prstGeom>
          <a:noFill/>
        </p:spPr>
        <p:txBody>
          <a:bodyPr wrap="square" rtlCol="0">
            <a:spAutoFit/>
          </a:bodyPr>
          <a:lstStyle/>
          <a:p>
            <a:r>
              <a:rPr lang="es-ES" sz="3200" dirty="0" smtClean="0"/>
              <a:t>Y MÁS</a:t>
            </a:r>
            <a:endParaRPr lang="es-ES" sz="3200" dirty="0"/>
          </a:p>
        </p:txBody>
      </p:sp>
      <p:sp>
        <p:nvSpPr>
          <p:cNvPr id="7" name="6 Flecha derecha"/>
          <p:cNvSpPr/>
          <p:nvPr/>
        </p:nvSpPr>
        <p:spPr>
          <a:xfrm>
            <a:off x="6732240" y="6381328"/>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05"/>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 calcmode="lin" valueType="num">
                                      <p:cBhvr>
                                        <p:cTn id="16" dur="500" fill="hold"/>
                                        <p:tgtEl>
                                          <p:spTgt spid="7"/>
                                        </p:tgtEl>
                                        <p:attrNameLst>
                                          <p:attrName>ppt_x</p:attrName>
                                        </p:attrNameLst>
                                      </p:cBhvr>
                                      <p:tavLst>
                                        <p:tav tm="0">
                                          <p:val>
                                            <p:strVal val="#ppt_x-.2"/>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p:txBody>
          <a:bodyPr/>
          <a:lstStyle/>
          <a:p>
            <a:r>
              <a:rPr lang="es-ES" dirty="0" smtClean="0"/>
              <a:t>Nacho  6 años.</a:t>
            </a:r>
          </a:p>
          <a:p>
            <a:endParaRPr lang="es-ES" dirty="0"/>
          </a:p>
          <a:p>
            <a:pPr lvl="1"/>
            <a:r>
              <a:rPr lang="es-ES" sz="2800" dirty="0" smtClean="0"/>
              <a:t>Una mañana, cuando su madre lo despertó ara ir al cole, le dijo Nacho: “no quiero ir más al colegio. Bórrame”. La madre le contestó: “Pero si ya no te puedo borrar, tienes que ir todos los días” Nacho con cara de asombro preguntó” ¿es que me habéis apuntado con boli?</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0"/>
            <a:ext cx="2932446" cy="20527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074" name="Object 2"/>
          <p:cNvGraphicFramePr>
            <a:graphicFrameLocks noChangeAspect="1"/>
          </p:cNvGraphicFramePr>
          <p:nvPr/>
        </p:nvGraphicFramePr>
        <p:xfrm>
          <a:off x="1643042" y="5929330"/>
          <a:ext cx="6669088" cy="685800"/>
        </p:xfrm>
        <a:graphic>
          <a:graphicData uri="http://schemas.openxmlformats.org/presentationml/2006/ole">
            <p:oleObj spid="_x0000_s3077" name="Objeto empaquetador del shell" showAsIcon="1" r:id="rId4" imgW="6654800" imgH="673100" progId="Package">
              <p:embed/>
            </p:oleObj>
          </a:graphicData>
        </a:graphic>
      </p:graphicFrame>
    </p:spTree>
    <p:extLst>
      <p:ext uri="{BB962C8B-B14F-4D97-AF65-F5344CB8AC3E}">
        <p14:creationId xmlns:p14="http://schemas.microsoft.com/office/powerpoint/2010/main" xmlns="" val="1699038077"/>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988840"/>
            <a:ext cx="3600400" cy="4842054"/>
          </a:xfrm>
          <a:prstGeom prst="rect">
            <a:avLst/>
          </a:prstGeom>
        </p:spPr>
        <p:txBody>
          <a:bodyPr wrap="square">
            <a:spAutoFit/>
          </a:bodyPr>
          <a:lstStyle/>
          <a:p>
            <a:pPr>
              <a:lnSpc>
                <a:spcPct val="125000"/>
              </a:lnSpc>
            </a:pPr>
            <a:r>
              <a:rPr lang="es-ES" sz="2400" dirty="0"/>
              <a:t>No </a:t>
            </a:r>
            <a:r>
              <a:rPr lang="es-ES" sz="2400" b="1" dirty="0">
                <a:solidFill>
                  <a:srgbClr val="339933"/>
                </a:solidFill>
              </a:rPr>
              <a:t>hables</a:t>
            </a:r>
            <a:r>
              <a:rPr lang="es-ES" sz="2400" b="1" dirty="0"/>
              <a:t> </a:t>
            </a:r>
            <a:r>
              <a:rPr lang="es-ES" sz="2400" dirty="0"/>
              <a:t>como no quieres que yo te hable.</a:t>
            </a:r>
          </a:p>
          <a:p>
            <a:pPr>
              <a:lnSpc>
                <a:spcPct val="125000"/>
              </a:lnSpc>
            </a:pPr>
            <a:r>
              <a:rPr lang="es-ES" sz="2400" dirty="0"/>
              <a:t>No me </a:t>
            </a:r>
            <a:r>
              <a:rPr lang="es-ES" sz="2400" b="1" dirty="0">
                <a:solidFill>
                  <a:srgbClr val="339933"/>
                </a:solidFill>
              </a:rPr>
              <a:t>trates</a:t>
            </a:r>
            <a:r>
              <a:rPr lang="es-ES" sz="2400" dirty="0"/>
              <a:t> como no quieres que yo te trate.</a:t>
            </a:r>
          </a:p>
          <a:p>
            <a:pPr>
              <a:lnSpc>
                <a:spcPct val="125000"/>
              </a:lnSpc>
            </a:pPr>
            <a:r>
              <a:rPr lang="es-ES" sz="2400" b="1" dirty="0">
                <a:solidFill>
                  <a:srgbClr val="339933"/>
                </a:solidFill>
              </a:rPr>
              <a:t>Se correcto</a:t>
            </a:r>
            <a:r>
              <a:rPr lang="es-ES" sz="2400" dirty="0"/>
              <a:t> conmigo y yo lo seré contigo.</a:t>
            </a:r>
          </a:p>
          <a:p>
            <a:pPr>
              <a:lnSpc>
                <a:spcPct val="125000"/>
              </a:lnSpc>
            </a:pPr>
            <a:r>
              <a:rPr lang="es-ES" sz="2400" b="1" dirty="0">
                <a:solidFill>
                  <a:srgbClr val="339933"/>
                </a:solidFill>
              </a:rPr>
              <a:t>Respétame</a:t>
            </a:r>
            <a:r>
              <a:rPr lang="es-ES" sz="2400" dirty="0"/>
              <a:t> si </a:t>
            </a:r>
            <a:r>
              <a:rPr lang="es-ES" sz="2400" dirty="0" smtClean="0"/>
              <a:t>quieres </a:t>
            </a:r>
            <a:r>
              <a:rPr lang="es-ES" sz="2400" dirty="0"/>
              <a:t>que yo te respete.</a:t>
            </a:r>
          </a:p>
          <a:p>
            <a:pPr>
              <a:lnSpc>
                <a:spcPct val="125000"/>
              </a:lnSpc>
            </a:pPr>
            <a:r>
              <a:rPr lang="es-ES" sz="2400" b="1" dirty="0" err="1">
                <a:solidFill>
                  <a:srgbClr val="339933"/>
                </a:solidFill>
              </a:rPr>
              <a:t>Atiendemé</a:t>
            </a:r>
            <a:r>
              <a:rPr lang="es-ES" sz="2400" dirty="0"/>
              <a:t> si quieres que yo te atienda. </a:t>
            </a:r>
          </a:p>
        </p:txBody>
      </p:sp>
      <p:sp>
        <p:nvSpPr>
          <p:cNvPr id="3" name="2 Rectángulo"/>
          <p:cNvSpPr/>
          <p:nvPr/>
        </p:nvSpPr>
        <p:spPr>
          <a:xfrm>
            <a:off x="1547664" y="260648"/>
            <a:ext cx="6336704" cy="15696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s-ES" sz="3200" dirty="0"/>
              <a:t>Entrenar a los alumnos en la </a:t>
            </a:r>
            <a:r>
              <a:rPr lang="es-ES" sz="3200" b="1" dirty="0">
                <a:solidFill>
                  <a:srgbClr val="000099"/>
                </a:solidFill>
              </a:rPr>
              <a:t>reciprocidad</a:t>
            </a:r>
            <a:r>
              <a:rPr lang="es-ES" sz="3200" dirty="0">
                <a:solidFill>
                  <a:srgbClr val="000099"/>
                </a:solidFill>
              </a:rPr>
              <a:t> vs desigualdad. RESPETO</a:t>
            </a:r>
            <a:endParaRPr lang="es-ES" sz="3200" dirty="0"/>
          </a:p>
        </p:txBody>
      </p:sp>
      <p:pic>
        <p:nvPicPr>
          <p:cNvPr id="188418" name="Picture 2" descr="https://encrypted-tbn1.gstatic.com/images?q=tbn:ANd9GcSm-4Y5rwNzUr92gIsYGurW7fyYFNV8wxUbllNU9bAKklq7kIFu9g"/>
          <p:cNvPicPr>
            <a:picLocks noChangeAspect="1" noChangeArrowheads="1"/>
          </p:cNvPicPr>
          <p:nvPr/>
        </p:nvPicPr>
        <p:blipFill>
          <a:blip r:embed="rId3" cstate="print"/>
          <a:srcRect/>
          <a:stretch>
            <a:fillRect/>
          </a:stretch>
        </p:blipFill>
        <p:spPr bwMode="auto">
          <a:xfrm>
            <a:off x="4067944" y="2996952"/>
            <a:ext cx="4032448" cy="3284983"/>
          </a:xfrm>
          <a:prstGeom prst="rect">
            <a:avLst/>
          </a:prstGeom>
          <a:noFill/>
        </p:spPr>
      </p:pic>
    </p:spTree>
    <p:extLst>
      <p:ext uri="{BB962C8B-B14F-4D97-AF65-F5344CB8AC3E}">
        <p14:creationId xmlns:p14="http://schemas.microsoft.com/office/powerpoint/2010/main" xmlns="" val="10572443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260648"/>
            <a:ext cx="7467600" cy="6213304"/>
          </a:xfrm>
        </p:spPr>
        <p:txBody>
          <a:bodyPr>
            <a:normAutofit/>
          </a:bodyPr>
          <a:lstStyle/>
          <a:p>
            <a:pPr>
              <a:lnSpc>
                <a:spcPct val="80000"/>
              </a:lnSpc>
            </a:pPr>
            <a:r>
              <a:rPr lang="es-ES" dirty="0" smtClean="0"/>
              <a:t>Además de </a:t>
            </a:r>
            <a:r>
              <a:rPr lang="es-ES" dirty="0" smtClean="0">
                <a:solidFill>
                  <a:schemeClr val="tx2"/>
                </a:solidFill>
              </a:rPr>
              <a:t>respetar al alumno/a </a:t>
            </a:r>
            <a:r>
              <a:rPr lang="es-ES" dirty="0" smtClean="0"/>
              <a:t>como persona y como estudiante y </a:t>
            </a:r>
            <a:r>
              <a:rPr lang="es-ES" dirty="0" smtClean="0">
                <a:solidFill>
                  <a:schemeClr val="tx2"/>
                </a:solidFill>
              </a:rPr>
              <a:t>exigir lo mismo.</a:t>
            </a:r>
          </a:p>
          <a:p>
            <a:pPr>
              <a:lnSpc>
                <a:spcPct val="80000"/>
              </a:lnSpc>
            </a:pPr>
            <a:endParaRPr lang="es-ES" dirty="0" smtClean="0"/>
          </a:p>
          <a:p>
            <a:pPr>
              <a:lnSpc>
                <a:spcPct val="80000"/>
              </a:lnSpc>
            </a:pPr>
            <a:r>
              <a:rPr lang="es-ES" dirty="0" smtClean="0"/>
              <a:t>Conviene hacer esporádicamente a los alumnos/as que muestren actitudes negativas </a:t>
            </a:r>
            <a:r>
              <a:rPr lang="es-ES" dirty="0" smtClean="0">
                <a:solidFill>
                  <a:schemeClr val="tx2"/>
                </a:solidFill>
              </a:rPr>
              <a:t>preguntas</a:t>
            </a:r>
            <a:r>
              <a:rPr lang="es-ES" dirty="0" smtClean="0"/>
              <a:t> como.</a:t>
            </a:r>
          </a:p>
          <a:p>
            <a:pPr>
              <a:lnSpc>
                <a:spcPct val="80000"/>
              </a:lnSpc>
            </a:pPr>
            <a:endParaRPr lang="es-ES" dirty="0" smtClean="0"/>
          </a:p>
          <a:p>
            <a:pPr lvl="1">
              <a:lnSpc>
                <a:spcPct val="80000"/>
              </a:lnSpc>
            </a:pPr>
            <a:r>
              <a:rPr lang="es-ES" sz="2400" b="1" dirty="0" smtClean="0">
                <a:solidFill>
                  <a:schemeClr val="accent1"/>
                </a:solidFill>
              </a:rPr>
              <a:t>¿Cómo quieres que te trate?</a:t>
            </a:r>
          </a:p>
          <a:p>
            <a:pPr lvl="1">
              <a:lnSpc>
                <a:spcPct val="80000"/>
              </a:lnSpc>
            </a:pPr>
            <a:r>
              <a:rPr lang="es-ES" sz="2400" b="1" dirty="0" smtClean="0">
                <a:solidFill>
                  <a:schemeClr val="accent1"/>
                </a:solidFill>
              </a:rPr>
              <a:t>¿Cómo crees que me estas tratando?</a:t>
            </a:r>
          </a:p>
          <a:p>
            <a:pPr lvl="1">
              <a:lnSpc>
                <a:spcPct val="80000"/>
              </a:lnSpc>
            </a:pPr>
            <a:r>
              <a:rPr lang="es-ES" sz="2400" b="1" dirty="0" smtClean="0">
                <a:solidFill>
                  <a:schemeClr val="accent1"/>
                </a:solidFill>
              </a:rPr>
              <a:t>¿Sabes como me gustaría que me tratases?</a:t>
            </a:r>
          </a:p>
          <a:p>
            <a:pPr lvl="1">
              <a:lnSpc>
                <a:spcPct val="80000"/>
              </a:lnSpc>
            </a:pPr>
            <a:r>
              <a:rPr lang="es-ES" sz="2400" b="1" dirty="0" smtClean="0">
                <a:solidFill>
                  <a:schemeClr val="accent1"/>
                </a:solidFill>
              </a:rPr>
              <a:t>¿Me estás respetando como yo a ti?</a:t>
            </a:r>
          </a:p>
          <a:p>
            <a:pPr lvl="1">
              <a:lnSpc>
                <a:spcPct val="80000"/>
              </a:lnSpc>
            </a:pPr>
            <a:r>
              <a:rPr lang="es-ES" sz="2400" b="1" dirty="0" smtClean="0">
                <a:solidFill>
                  <a:schemeClr val="accent1"/>
                </a:solidFill>
              </a:rPr>
              <a:t>¿Te estoy faltando al respeto? Entonces, ¿por qué tú me faltas a mi?</a:t>
            </a:r>
          </a:p>
          <a:p>
            <a:pPr>
              <a:lnSpc>
                <a:spcPct val="80000"/>
              </a:lnSpc>
            </a:pPr>
            <a:endParaRPr lang="es-ES" b="1" dirty="0" smtClean="0">
              <a:solidFill>
                <a:srgbClr val="000099"/>
              </a:solidFill>
            </a:endParaRPr>
          </a:p>
          <a:p>
            <a:pPr>
              <a:lnSpc>
                <a:spcPct val="80000"/>
              </a:lnSpc>
            </a:pPr>
            <a:r>
              <a:rPr lang="es-ES" b="1" dirty="0" smtClean="0">
                <a:solidFill>
                  <a:srgbClr val="00B050"/>
                </a:solidFill>
              </a:rPr>
              <a:t>Es mejor opción que la crítica, el reproche, el sarcasmo…</a:t>
            </a:r>
          </a:p>
          <a:p>
            <a:endParaRPr lang="es-ES" dirty="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EMPATÍA</a:t>
            </a:r>
            <a:endParaRPr lang="es-ES" dirty="0"/>
          </a:p>
        </p:txBody>
      </p:sp>
      <p:pic>
        <p:nvPicPr>
          <p:cNvPr id="4" name="Picture 6" descr="iniciobebes"/>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2132856"/>
            <a:ext cx="5707335" cy="40524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1432212"/>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EMPATÍA</a:t>
            </a:r>
          </a:p>
        </p:txBody>
      </p:sp>
      <p:sp>
        <p:nvSpPr>
          <p:cNvPr id="48131" name="Rectangle 3"/>
          <p:cNvSpPr>
            <a:spLocks noGrp="1" noChangeArrowheads="1"/>
          </p:cNvSpPr>
          <p:nvPr>
            <p:ph type="body" idx="4294967295"/>
          </p:nvPr>
        </p:nvSpPr>
        <p:spPr bwMode="auto">
          <a:xfrm>
            <a:off x="457200" y="1600201"/>
            <a:ext cx="8229600" cy="4061048"/>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sz="2400" dirty="0" smtClean="0"/>
              <a:t>La empatía supone </a:t>
            </a:r>
            <a:r>
              <a:rPr lang="es-ES" altLang="es-ES" sz="2400" dirty="0" smtClean="0">
                <a:solidFill>
                  <a:srgbClr val="002060"/>
                </a:solidFill>
              </a:rPr>
              <a:t>ponerse en lugar del otro </a:t>
            </a:r>
            <a:r>
              <a:rPr lang="es-ES" altLang="es-ES" sz="2400" dirty="0" smtClean="0"/>
              <a:t>y percatarse de los sentimientos que está experimentando.</a:t>
            </a:r>
          </a:p>
          <a:p>
            <a:pPr marL="0" indent="0" algn="ctr" eaLnBrk="1" hangingPunct="1">
              <a:buFontTx/>
              <a:buNone/>
            </a:pPr>
            <a:endParaRPr lang="es-ES" altLang="es-ES" sz="2400" dirty="0" smtClean="0"/>
          </a:p>
          <a:p>
            <a:pPr marL="0" indent="0" algn="ctr" eaLnBrk="1" hangingPunct="1">
              <a:buFontTx/>
              <a:buNone/>
            </a:pPr>
            <a:r>
              <a:rPr lang="es-ES" altLang="es-ES" sz="2400" dirty="0" smtClean="0"/>
              <a:t>Los/las alumnos/as problemáticos </a:t>
            </a:r>
            <a:r>
              <a:rPr lang="es-ES" altLang="es-ES" sz="2400" dirty="0" smtClean="0">
                <a:solidFill>
                  <a:srgbClr val="002060"/>
                </a:solidFill>
              </a:rPr>
              <a:t>moderan sus conductas </a:t>
            </a:r>
            <a:r>
              <a:rPr lang="es-ES" altLang="es-ES" sz="2400" dirty="0" smtClean="0"/>
              <a:t>con profesores/as que “les caen bien”, y lo contrario.</a:t>
            </a:r>
          </a:p>
          <a:p>
            <a:pPr marL="0" indent="0" algn="ctr" eaLnBrk="1" hangingPunct="1">
              <a:buFontTx/>
              <a:buNone/>
            </a:pPr>
            <a:endParaRPr lang="es-ES" altLang="es-ES" sz="2400" dirty="0" smtClean="0"/>
          </a:p>
          <a:p>
            <a:pPr marL="0" indent="0" algn="ctr" eaLnBrk="1" hangingPunct="1">
              <a:buFontTx/>
              <a:buNone/>
            </a:pPr>
            <a:r>
              <a:rPr lang="es-ES" altLang="es-ES" sz="2400" dirty="0" smtClean="0"/>
              <a:t>Por eso es aconsejable una </a:t>
            </a:r>
            <a:r>
              <a:rPr lang="es-ES" altLang="es-ES" sz="2400" dirty="0" smtClean="0">
                <a:solidFill>
                  <a:srgbClr val="002060"/>
                </a:solidFill>
              </a:rPr>
              <a:t>atención especial </a:t>
            </a:r>
            <a:r>
              <a:rPr lang="es-ES" altLang="es-ES" sz="2400" dirty="0" smtClean="0"/>
              <a:t>a la relación con estos alumnos/as.</a:t>
            </a:r>
          </a:p>
        </p:txBody>
      </p:sp>
    </p:spTree>
    <p:extLst>
      <p:ext uri="{BB962C8B-B14F-4D97-AF65-F5344CB8AC3E}">
        <p14:creationId xmlns:p14="http://schemas.microsoft.com/office/powerpoint/2010/main" xmlns="" val="373686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EMPATÍA ante las dificultades</a:t>
            </a:r>
          </a:p>
        </p:txBody>
      </p:sp>
      <p:sp>
        <p:nvSpPr>
          <p:cNvPr id="48131" name="Rectangle 3"/>
          <p:cNvSpPr>
            <a:spLocks noGrp="1" noChangeArrowheads="1"/>
          </p:cNvSpPr>
          <p:nvPr>
            <p:ph type="body" idx="4294967295"/>
          </p:nvPr>
        </p:nvSpPr>
        <p:spPr bwMode="auto">
          <a:xfrm>
            <a:off x="457200" y="1600201"/>
            <a:ext cx="8229600" cy="4061048"/>
          </a:xfrm>
          <a:prstGeom prst="rect">
            <a:avLst/>
          </a:prstGeom>
          <a:solidFill>
            <a:srgbClr val="FFFFFF"/>
          </a:solidFill>
          <a:ln>
            <a:solidFill>
              <a:srgbClr val="000000"/>
            </a:solidFill>
            <a:miter lim="800000"/>
            <a:headEnd/>
            <a:tailEnd/>
          </a:ln>
        </p:spPr>
        <p:txBody>
          <a:bodyPr>
            <a:normAutofit lnSpcReduction="10000"/>
          </a:bodyPr>
          <a:lstStyle/>
          <a:p>
            <a:pPr marL="0" indent="0" eaLnBrk="1" hangingPunct="1">
              <a:buFontTx/>
              <a:buNone/>
            </a:pPr>
            <a:r>
              <a:rPr lang="es-ES" altLang="es-ES" sz="2400" dirty="0" smtClean="0"/>
              <a:t>Cuando nos es fácil:</a:t>
            </a:r>
          </a:p>
          <a:p>
            <a:pPr marL="365760" lvl="1" indent="0">
              <a:buFontTx/>
              <a:buNone/>
            </a:pPr>
            <a:r>
              <a:rPr lang="es-ES" altLang="es-ES" sz="2100" dirty="0" smtClean="0"/>
              <a:t>Conocemos una buena causa</a:t>
            </a:r>
          </a:p>
          <a:p>
            <a:pPr marL="365760" lvl="1" indent="0">
              <a:buFontTx/>
              <a:buNone/>
            </a:pPr>
            <a:r>
              <a:rPr lang="es-ES" altLang="es-ES" dirty="0" smtClean="0"/>
              <a:t>El alumno/a  muestra adecuadas habilidades sociales.</a:t>
            </a:r>
          </a:p>
          <a:p>
            <a:pPr marL="365760" lvl="1" indent="0">
              <a:buFontTx/>
              <a:buNone/>
            </a:pPr>
            <a:r>
              <a:rPr lang="es-ES" altLang="es-ES" sz="2100" dirty="0" smtClean="0"/>
              <a:t>…</a:t>
            </a:r>
          </a:p>
          <a:p>
            <a:pPr marL="365760" lvl="1" indent="0">
              <a:buFontTx/>
              <a:buNone/>
            </a:pPr>
            <a:endParaRPr lang="es-ES" altLang="es-ES" dirty="0"/>
          </a:p>
          <a:p>
            <a:pPr marL="0" indent="0">
              <a:buFontTx/>
              <a:buNone/>
            </a:pPr>
            <a:r>
              <a:rPr lang="es-ES" altLang="es-ES" dirty="0" smtClean="0"/>
              <a:t>Cuando nos cuesta:</a:t>
            </a:r>
          </a:p>
          <a:p>
            <a:pPr marL="365760" lvl="1" indent="0">
              <a:buFontTx/>
              <a:buNone/>
            </a:pPr>
            <a:r>
              <a:rPr lang="es-ES" altLang="es-ES" dirty="0" smtClean="0"/>
              <a:t>Desconocemos la causa</a:t>
            </a:r>
          </a:p>
          <a:p>
            <a:pPr marL="365760" lvl="1" indent="0">
              <a:buFontTx/>
              <a:buNone/>
            </a:pPr>
            <a:r>
              <a:rPr lang="es-ES" altLang="es-ES" dirty="0" smtClean="0"/>
              <a:t>Atribuimos intencionalidad</a:t>
            </a:r>
          </a:p>
          <a:p>
            <a:pPr marL="365760" lvl="1" indent="0">
              <a:buFontTx/>
              <a:buNone/>
            </a:pPr>
            <a:r>
              <a:rPr lang="es-ES" altLang="es-ES" dirty="0" smtClean="0"/>
              <a:t>Son autoritario, impaciente o agresivo</a:t>
            </a:r>
          </a:p>
          <a:p>
            <a:pPr marL="365760" lvl="1" indent="0">
              <a:buFontTx/>
              <a:buNone/>
            </a:pPr>
            <a:r>
              <a:rPr lang="es-ES" altLang="es-ES" dirty="0" smtClean="0"/>
              <a:t>Carece de don de la oportunidad y habilidades sociales</a:t>
            </a:r>
          </a:p>
          <a:p>
            <a:pPr marL="365760" lvl="1" indent="0">
              <a:buFontTx/>
              <a:buNone/>
            </a:pPr>
            <a:r>
              <a:rPr lang="es-ES" altLang="es-ES" dirty="0" smtClean="0"/>
              <a:t>…</a:t>
            </a:r>
            <a:endParaRPr lang="es-ES" altLang="es-ES" dirty="0"/>
          </a:p>
        </p:txBody>
      </p:sp>
    </p:spTree>
    <p:extLst>
      <p:ext uri="{BB962C8B-B14F-4D97-AF65-F5344CB8AC3E}">
        <p14:creationId xmlns:p14="http://schemas.microsoft.com/office/powerpoint/2010/main" xmlns="" val="1255751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smtClean="0"/>
              <a:t>4.2. EMPATÍA: estrategias.</a:t>
            </a:r>
          </a:p>
        </p:txBody>
      </p:sp>
      <p:sp>
        <p:nvSpPr>
          <p:cNvPr id="49155"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lnSpc>
                <a:spcPct val="80000"/>
              </a:lnSpc>
              <a:buFontTx/>
              <a:buNone/>
            </a:pPr>
            <a:endParaRPr lang="es-ES" altLang="es-ES" sz="2000" dirty="0" smtClean="0"/>
          </a:p>
          <a:p>
            <a:pPr marL="0" indent="0" algn="ctr" eaLnBrk="1" hangingPunct="1">
              <a:lnSpc>
                <a:spcPct val="80000"/>
              </a:lnSpc>
              <a:buFontTx/>
              <a:buNone/>
            </a:pPr>
            <a:r>
              <a:rPr lang="es-ES" altLang="es-ES" sz="2000" b="1" dirty="0" smtClean="0">
                <a:solidFill>
                  <a:srgbClr val="002060"/>
                </a:solidFill>
              </a:rPr>
              <a:t>Actitud</a:t>
            </a:r>
            <a:r>
              <a:rPr lang="es-ES" altLang="es-ES" sz="2000" dirty="0" smtClean="0">
                <a:solidFill>
                  <a:srgbClr val="002060"/>
                </a:solidFill>
              </a:rPr>
              <a:t> </a:t>
            </a:r>
            <a:r>
              <a:rPr lang="es-ES" altLang="es-ES" sz="2000" b="1" dirty="0" smtClean="0">
                <a:solidFill>
                  <a:srgbClr val="002060"/>
                </a:solidFill>
              </a:rPr>
              <a:t>positiva</a:t>
            </a:r>
            <a:r>
              <a:rPr lang="es-ES" altLang="es-ES" sz="2000" b="1" dirty="0" smtClean="0">
                <a:solidFill>
                  <a:srgbClr val="CC3300"/>
                </a:solidFill>
              </a:rPr>
              <a:t>,</a:t>
            </a:r>
            <a:r>
              <a:rPr lang="es-ES" altLang="es-ES" sz="2000" dirty="0" smtClean="0">
                <a:solidFill>
                  <a:srgbClr val="FF3300"/>
                </a:solidFill>
              </a:rPr>
              <a:t> </a:t>
            </a:r>
            <a:r>
              <a:rPr lang="es-ES" altLang="es-ES" sz="2000" dirty="0" smtClean="0"/>
              <a:t>de ayuda, accesibilidad y disposición a ayudarles:</a:t>
            </a:r>
          </a:p>
          <a:p>
            <a:pPr marL="0" indent="0" algn="ctr" eaLnBrk="1" hangingPunct="1">
              <a:lnSpc>
                <a:spcPct val="80000"/>
              </a:lnSpc>
              <a:buFontTx/>
              <a:buNone/>
            </a:pPr>
            <a:endParaRPr lang="es-ES" altLang="es-ES" sz="2000" dirty="0" smtClean="0"/>
          </a:p>
          <a:p>
            <a:pPr marL="457200" lvl="1" indent="0" algn="ctr" eaLnBrk="1" hangingPunct="1">
              <a:lnSpc>
                <a:spcPct val="80000"/>
              </a:lnSpc>
              <a:buFontTx/>
              <a:buNone/>
            </a:pPr>
            <a:r>
              <a:rPr lang="es-ES" altLang="es-ES" sz="1800" b="1" dirty="0" smtClean="0">
                <a:solidFill>
                  <a:srgbClr val="000099"/>
                </a:solidFill>
              </a:rPr>
              <a:t>Irradiación afectiva</a:t>
            </a:r>
            <a:r>
              <a:rPr lang="es-ES" altLang="es-ES" sz="1800" dirty="0" smtClean="0"/>
              <a:t> (transmite buenas sensaciones).</a:t>
            </a:r>
          </a:p>
          <a:p>
            <a:pPr marL="457200" lvl="1" indent="0" algn="ctr" eaLnBrk="1" hangingPunct="1">
              <a:lnSpc>
                <a:spcPct val="80000"/>
              </a:lnSpc>
              <a:buFontTx/>
              <a:buNone/>
            </a:pPr>
            <a:r>
              <a:rPr lang="es-ES" altLang="es-ES" sz="1800" b="1" dirty="0" smtClean="0">
                <a:solidFill>
                  <a:srgbClr val="000099"/>
                </a:solidFill>
              </a:rPr>
              <a:t>Sensibilidad afectiva</a:t>
            </a:r>
            <a:r>
              <a:rPr lang="es-ES" altLang="es-ES" sz="1800" dirty="0" smtClean="0"/>
              <a:t> (captar los estados emocionales ajenos).</a:t>
            </a:r>
          </a:p>
          <a:p>
            <a:pPr marL="457200" lvl="1" indent="0" algn="ctr" eaLnBrk="1" hangingPunct="1">
              <a:lnSpc>
                <a:spcPct val="80000"/>
              </a:lnSpc>
              <a:buFontTx/>
              <a:buNone/>
            </a:pPr>
            <a:endParaRPr lang="es-ES" altLang="es-ES" sz="1800" dirty="0" smtClean="0"/>
          </a:p>
          <a:p>
            <a:pPr marL="0" indent="0" algn="ctr" eaLnBrk="1" hangingPunct="1">
              <a:lnSpc>
                <a:spcPct val="80000"/>
              </a:lnSpc>
              <a:buFontTx/>
              <a:buNone/>
            </a:pPr>
            <a:r>
              <a:rPr lang="es-ES" altLang="es-ES" sz="2000" b="1" dirty="0" smtClean="0">
                <a:solidFill>
                  <a:srgbClr val="002060"/>
                </a:solidFill>
              </a:rPr>
              <a:t>Conocer a los alumnos</a:t>
            </a:r>
            <a:r>
              <a:rPr lang="es-ES" altLang="es-ES" sz="2000" dirty="0" smtClean="0">
                <a:solidFill>
                  <a:srgbClr val="FF3300"/>
                </a:solidFill>
              </a:rPr>
              <a:t>, </a:t>
            </a:r>
            <a:r>
              <a:rPr lang="es-ES" altLang="es-ES" sz="2000" dirty="0" smtClean="0"/>
              <a:t>intentar comprenderlos, para saber que se les puede exigir, como se les debe tratar, o cual es la mejor manera de influirles:</a:t>
            </a:r>
          </a:p>
          <a:p>
            <a:pPr marL="0" indent="0" algn="ctr" eaLnBrk="1" hangingPunct="1">
              <a:lnSpc>
                <a:spcPct val="80000"/>
              </a:lnSpc>
              <a:buFontTx/>
              <a:buNone/>
            </a:pPr>
            <a:endParaRPr lang="es-ES" altLang="es-ES" sz="2000" dirty="0" smtClean="0"/>
          </a:p>
          <a:p>
            <a:pPr marL="457200" lvl="1" indent="0" algn="ctr" eaLnBrk="1" hangingPunct="1">
              <a:lnSpc>
                <a:spcPct val="80000"/>
              </a:lnSpc>
              <a:buFontTx/>
              <a:buNone/>
            </a:pPr>
            <a:r>
              <a:rPr lang="es-ES" altLang="es-ES" sz="1800" dirty="0" smtClean="0"/>
              <a:t>Conversaciones informales.</a:t>
            </a:r>
          </a:p>
          <a:p>
            <a:pPr marL="457200" lvl="1" indent="0" algn="ctr" eaLnBrk="1" hangingPunct="1">
              <a:lnSpc>
                <a:spcPct val="80000"/>
              </a:lnSpc>
              <a:buFontTx/>
              <a:buNone/>
            </a:pPr>
            <a:r>
              <a:rPr lang="es-ES" altLang="es-ES" sz="1800" dirty="0" smtClean="0"/>
              <a:t>Intercambio de información con otros profesores.</a:t>
            </a:r>
          </a:p>
          <a:p>
            <a:pPr marL="457200" lvl="1" indent="0" algn="ctr" eaLnBrk="1" hangingPunct="1">
              <a:lnSpc>
                <a:spcPct val="80000"/>
              </a:lnSpc>
              <a:buFontTx/>
              <a:buNone/>
            </a:pPr>
            <a:r>
              <a:rPr lang="es-ES" altLang="es-ES" sz="1800" dirty="0" smtClean="0"/>
              <a:t>Saber los que se les da bien, qué les gusta.</a:t>
            </a:r>
          </a:p>
        </p:txBody>
      </p:sp>
    </p:spTree>
    <p:extLst>
      <p:ext uri="{BB962C8B-B14F-4D97-AF65-F5344CB8AC3E}">
        <p14:creationId xmlns:p14="http://schemas.microsoft.com/office/powerpoint/2010/main" xmlns="" val="3729237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smtClean="0"/>
              <a:t>4.3. EMPATÍA: estrategias.</a:t>
            </a:r>
          </a:p>
        </p:txBody>
      </p:sp>
      <p:sp>
        <p:nvSpPr>
          <p:cNvPr id="50179" name="Rectangle 3"/>
          <p:cNvSpPr>
            <a:spLocks noGrp="1" noChangeArrowheads="1"/>
          </p:cNvSpPr>
          <p:nvPr>
            <p:ph type="body" idx="4294967295"/>
          </p:nvPr>
        </p:nvSpPr>
        <p:spPr bwMode="auto">
          <a:xfrm>
            <a:off x="457200" y="1600200"/>
            <a:ext cx="8229600" cy="4997450"/>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sz="2400" b="1" dirty="0" smtClean="0">
                <a:solidFill>
                  <a:srgbClr val="002060"/>
                </a:solidFill>
              </a:rPr>
              <a:t>Saber como nos ven</a:t>
            </a:r>
            <a:r>
              <a:rPr lang="es-ES" altLang="es-ES" sz="2400" dirty="0" smtClean="0"/>
              <a:t>:</a:t>
            </a:r>
          </a:p>
          <a:p>
            <a:pPr marL="0" indent="0" algn="ctr" eaLnBrk="1" hangingPunct="1">
              <a:buFontTx/>
              <a:buNone/>
            </a:pPr>
            <a:endParaRPr lang="es-ES" altLang="es-ES" sz="2400" dirty="0" smtClean="0"/>
          </a:p>
          <a:p>
            <a:pPr marL="457200" lvl="1" indent="0" algn="ctr" eaLnBrk="1" hangingPunct="1">
              <a:buFontTx/>
              <a:buNone/>
            </a:pPr>
            <a:r>
              <a:rPr lang="es-ES" altLang="es-ES" sz="2000" dirty="0" smtClean="0"/>
              <a:t>Intentar cambiar lo que no le gusta.</a:t>
            </a:r>
          </a:p>
          <a:p>
            <a:pPr marL="457200" lvl="1" indent="0" algn="ctr" eaLnBrk="1" hangingPunct="1">
              <a:buFontTx/>
              <a:buNone/>
            </a:pPr>
            <a:r>
              <a:rPr lang="es-ES" altLang="es-ES" sz="2000" dirty="0" smtClean="0"/>
              <a:t>Pactar cambios.</a:t>
            </a:r>
          </a:p>
          <a:p>
            <a:pPr marL="457200" lvl="1" indent="0" algn="ctr" eaLnBrk="1" hangingPunct="1">
              <a:buFontTx/>
              <a:buNone/>
            </a:pPr>
            <a:r>
              <a:rPr lang="es-ES" altLang="es-ES" sz="2000" dirty="0" smtClean="0"/>
              <a:t>Reflexionar sobre el estilo comunicativo propio.</a:t>
            </a:r>
          </a:p>
          <a:p>
            <a:pPr marL="0" indent="0" algn="ctr" eaLnBrk="1" hangingPunct="1">
              <a:buFontTx/>
              <a:buNone/>
            </a:pPr>
            <a:endParaRPr lang="es-ES" altLang="es-ES" sz="2400" dirty="0" smtClean="0"/>
          </a:p>
          <a:p>
            <a:pPr marL="0" indent="0" algn="ctr" eaLnBrk="1" hangingPunct="1">
              <a:buFontTx/>
              <a:buNone/>
            </a:pPr>
            <a:r>
              <a:rPr lang="es-ES" altLang="es-ES" sz="2400" b="1" dirty="0" smtClean="0">
                <a:solidFill>
                  <a:srgbClr val="002060"/>
                </a:solidFill>
              </a:rPr>
              <a:t>Tutoría</a:t>
            </a:r>
            <a:r>
              <a:rPr lang="es-ES" altLang="es-ES" sz="2400" dirty="0" smtClean="0">
                <a:solidFill>
                  <a:srgbClr val="002060"/>
                </a:solidFill>
              </a:rPr>
              <a:t>. </a:t>
            </a:r>
            <a:r>
              <a:rPr lang="es-ES" altLang="es-ES" sz="2400" b="1" dirty="0" smtClean="0">
                <a:solidFill>
                  <a:srgbClr val="002060"/>
                </a:solidFill>
              </a:rPr>
              <a:t>Entrevistas individuales</a:t>
            </a:r>
            <a:r>
              <a:rPr lang="es-ES" altLang="es-ES" sz="2400" dirty="0" smtClean="0">
                <a:solidFill>
                  <a:srgbClr val="002060"/>
                </a:solidFill>
              </a:rPr>
              <a:t>:</a:t>
            </a:r>
          </a:p>
          <a:p>
            <a:pPr marL="0" indent="0" algn="ctr" eaLnBrk="1" hangingPunct="1">
              <a:buFontTx/>
              <a:buNone/>
            </a:pPr>
            <a:endParaRPr lang="es-ES" altLang="es-ES" sz="2400" dirty="0" smtClean="0"/>
          </a:p>
          <a:p>
            <a:pPr marL="457200" lvl="1" indent="0" algn="ctr" eaLnBrk="1" hangingPunct="1">
              <a:buFontTx/>
              <a:buNone/>
            </a:pPr>
            <a:r>
              <a:rPr lang="es-ES" altLang="es-ES" sz="2000" dirty="0" smtClean="0"/>
              <a:t>Clima distendido, brevedad, empatía, escucha activa, acuerdos, buscar soluciones, reconocer, agradecer…</a:t>
            </a:r>
          </a:p>
          <a:p>
            <a:pPr marL="457200" lvl="1" indent="0" algn="ctr" eaLnBrk="1" hangingPunct="1">
              <a:buFontTx/>
              <a:buNone/>
            </a:pPr>
            <a:endParaRPr lang="es-ES" altLang="es-ES" sz="2000" dirty="0" smtClean="0"/>
          </a:p>
          <a:p>
            <a:pPr marL="457200" lvl="1" indent="0" algn="ctr" eaLnBrk="1" hangingPunct="1">
              <a:buFontTx/>
              <a:buNone/>
            </a:pPr>
            <a:endParaRPr lang="es-ES" altLang="es-ES" sz="2000" dirty="0" smtClean="0"/>
          </a:p>
        </p:txBody>
      </p:sp>
    </p:spTree>
    <p:extLst>
      <p:ext uri="{BB962C8B-B14F-4D97-AF65-F5344CB8AC3E}">
        <p14:creationId xmlns:p14="http://schemas.microsoft.com/office/powerpoint/2010/main" xmlns="" val="1833178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lstStyle/>
          <a:p>
            <a:r>
              <a:rPr lang="es-ES" altLang="es-ES" dirty="0" smtClean="0"/>
              <a:t>EMPATÍA</a:t>
            </a:r>
          </a:p>
        </p:txBody>
      </p:sp>
      <p:sp>
        <p:nvSpPr>
          <p:cNvPr id="403459" name="Rectangle 3"/>
          <p:cNvSpPr>
            <a:spLocks noGrp="1" noChangeArrowheads="1"/>
          </p:cNvSpPr>
          <p:nvPr>
            <p:ph type="body" idx="4294967295"/>
          </p:nvPr>
        </p:nvSpPr>
        <p:spPr bwMode="auto">
          <a:xfrm>
            <a:off x="457200" y="1600201"/>
            <a:ext cx="8229600" cy="3917032"/>
          </a:xfrm>
          <a:prstGeom prst="rect">
            <a:avLst/>
          </a:prstGeom>
          <a:solidFill>
            <a:srgbClr val="FFFFFF"/>
          </a:solidFill>
          <a:ln>
            <a:solidFill>
              <a:srgbClr val="000000"/>
            </a:solidFill>
            <a:miter lim="800000"/>
            <a:headEnd/>
            <a:tailEnd/>
          </a:ln>
        </p:spPr>
        <p:txBody>
          <a:bodyPr/>
          <a:lstStyle/>
          <a:p>
            <a:endParaRPr lang="es-ES" altLang="es-ES" dirty="0" smtClean="0"/>
          </a:p>
          <a:p>
            <a:endParaRPr lang="es-ES" altLang="es-ES" dirty="0" smtClean="0"/>
          </a:p>
          <a:p>
            <a:pPr algn="ctr"/>
            <a:r>
              <a:rPr lang="es-ES" altLang="es-ES" b="1" dirty="0" smtClean="0">
                <a:solidFill>
                  <a:srgbClr val="002060"/>
                </a:solidFill>
              </a:rPr>
              <a:t>REGLA</a:t>
            </a:r>
            <a:r>
              <a:rPr lang="es-ES" altLang="es-ES" dirty="0" smtClean="0"/>
              <a:t> </a:t>
            </a:r>
            <a:r>
              <a:rPr lang="es-ES" altLang="es-ES" b="1" dirty="0" smtClean="0">
                <a:solidFill>
                  <a:srgbClr val="002060"/>
                </a:solidFill>
              </a:rPr>
              <a:t>BÁSICA</a:t>
            </a:r>
          </a:p>
          <a:p>
            <a:pPr marL="0" indent="0" algn="ctr">
              <a:buNone/>
            </a:pPr>
            <a:endParaRPr lang="es-ES" altLang="es-ES" dirty="0" smtClean="0"/>
          </a:p>
          <a:p>
            <a:pPr marL="0" indent="0" algn="ctr">
              <a:buNone/>
            </a:pPr>
            <a:r>
              <a:rPr lang="es-ES" altLang="es-ES" dirty="0" smtClean="0"/>
              <a:t>Evitar hablar negativamente del alumno/a en su presencia </a:t>
            </a:r>
            <a:r>
              <a:rPr lang="es-ES" altLang="es-ES" dirty="0"/>
              <a:t>,</a:t>
            </a:r>
            <a:r>
              <a:rPr lang="es-ES" altLang="es-ES" dirty="0" smtClean="0"/>
              <a:t> sus compañeros/as, otros profesores o sus padres.</a:t>
            </a:r>
          </a:p>
        </p:txBody>
      </p:sp>
    </p:spTree>
    <p:extLst>
      <p:ext uri="{BB962C8B-B14F-4D97-AF65-F5344CB8AC3E}">
        <p14:creationId xmlns:p14="http://schemas.microsoft.com/office/powerpoint/2010/main" xmlns="" val="316696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ROLES DE LOS ALUMNOS</a:t>
            </a:r>
          </a:p>
        </p:txBody>
      </p:sp>
      <p:sp>
        <p:nvSpPr>
          <p:cNvPr id="5222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sz="2400" dirty="0" smtClean="0"/>
              <a:t>Conocer los roles que suele desempeñar cada alumno </a:t>
            </a:r>
            <a:r>
              <a:rPr lang="es-ES" altLang="es-ES" sz="2400" b="1" dirty="0" smtClean="0">
                <a:solidFill>
                  <a:srgbClr val="002060"/>
                </a:solidFill>
              </a:rPr>
              <a:t>ayuda a comprender muchas conductas inapropiadas</a:t>
            </a:r>
            <a:r>
              <a:rPr lang="es-ES" altLang="es-ES" sz="2400" dirty="0" smtClean="0">
                <a:solidFill>
                  <a:srgbClr val="002060"/>
                </a:solidFill>
              </a:rPr>
              <a:t> </a:t>
            </a:r>
            <a:r>
              <a:rPr lang="es-ES" altLang="es-ES" sz="2400" dirty="0" smtClean="0"/>
              <a:t>y facilita la mejora del clima de clase.</a:t>
            </a:r>
          </a:p>
          <a:p>
            <a:pPr marL="0" indent="0" algn="ctr" eaLnBrk="1" hangingPunct="1">
              <a:buFontTx/>
              <a:buNone/>
            </a:pPr>
            <a:endParaRPr lang="es-ES" altLang="es-ES" sz="2400" dirty="0" smtClean="0"/>
          </a:p>
          <a:p>
            <a:pPr marL="0" indent="0" algn="ctr" eaLnBrk="1" hangingPunct="1">
              <a:buFontTx/>
              <a:buNone/>
            </a:pPr>
            <a:r>
              <a:rPr lang="es-ES" altLang="es-ES" sz="2400" dirty="0" smtClean="0"/>
              <a:t>Un instrumento, la </a:t>
            </a:r>
            <a:r>
              <a:rPr lang="es-ES" altLang="es-ES" sz="2400" b="1" dirty="0" smtClean="0">
                <a:solidFill>
                  <a:srgbClr val="002060"/>
                </a:solidFill>
              </a:rPr>
              <a:t>tabla de observación</a:t>
            </a:r>
            <a:r>
              <a:rPr lang="es-ES" altLang="es-ES" sz="2400" dirty="0" smtClean="0">
                <a:solidFill>
                  <a:srgbClr val="002060"/>
                </a:solidFill>
              </a:rPr>
              <a:t> </a:t>
            </a:r>
            <a:r>
              <a:rPr lang="es-ES" altLang="es-ES" sz="2400" dirty="0" smtClean="0"/>
              <a:t>de roles basada en la </a:t>
            </a:r>
            <a:r>
              <a:rPr lang="es-ES" altLang="es-ES" sz="2400" b="1" dirty="0" smtClean="0">
                <a:solidFill>
                  <a:srgbClr val="002060"/>
                </a:solidFill>
              </a:rPr>
              <a:t>taxonomía de Bales</a:t>
            </a:r>
            <a:r>
              <a:rPr lang="es-ES" altLang="es-ES" sz="2400" dirty="0" smtClean="0">
                <a:solidFill>
                  <a:srgbClr val="002060"/>
                </a:solidFill>
              </a:rPr>
              <a:t>.</a:t>
            </a:r>
          </a:p>
          <a:p>
            <a:pPr marL="0" indent="0" algn="ctr" eaLnBrk="1" hangingPunct="1">
              <a:buFontTx/>
              <a:buNone/>
            </a:pPr>
            <a:endParaRPr lang="es-ES" altLang="es-ES" sz="2400" dirty="0" smtClean="0"/>
          </a:p>
          <a:p>
            <a:pPr marL="457200" lvl="1" indent="0" algn="ctr" eaLnBrk="1" hangingPunct="1">
              <a:buFontTx/>
              <a:buNone/>
            </a:pPr>
            <a:r>
              <a:rPr lang="es-ES" altLang="es-ES" sz="2000" b="1" dirty="0" smtClean="0">
                <a:solidFill>
                  <a:srgbClr val="002060"/>
                </a:solidFill>
              </a:rPr>
              <a:t>Poder</a:t>
            </a:r>
            <a:r>
              <a:rPr lang="es-ES" altLang="es-ES" sz="2000" dirty="0" smtClean="0"/>
              <a:t>: ascendente y descendente.</a:t>
            </a:r>
          </a:p>
          <a:p>
            <a:pPr marL="457200" lvl="1" indent="0" algn="ctr" eaLnBrk="1" hangingPunct="1">
              <a:buFontTx/>
              <a:buNone/>
            </a:pPr>
            <a:r>
              <a:rPr lang="es-ES" altLang="es-ES" sz="2000" b="1" dirty="0" smtClean="0">
                <a:solidFill>
                  <a:srgbClr val="002060"/>
                </a:solidFill>
              </a:rPr>
              <a:t>Aceptación</a:t>
            </a:r>
            <a:r>
              <a:rPr lang="es-ES" altLang="es-ES" sz="2000" dirty="0" smtClean="0"/>
              <a:t>: positiva y negativa.</a:t>
            </a:r>
          </a:p>
          <a:p>
            <a:pPr marL="457200" lvl="1" indent="0" algn="ctr" eaLnBrk="1" hangingPunct="1">
              <a:buFontTx/>
              <a:buNone/>
            </a:pPr>
            <a:r>
              <a:rPr lang="es-ES" altLang="es-ES" sz="2000" b="1" dirty="0" smtClean="0">
                <a:solidFill>
                  <a:srgbClr val="002060"/>
                </a:solidFill>
              </a:rPr>
              <a:t>Contribución</a:t>
            </a:r>
            <a:r>
              <a:rPr lang="es-ES" altLang="es-ES" sz="2000" dirty="0" smtClean="0">
                <a:solidFill>
                  <a:srgbClr val="002060"/>
                </a:solidFill>
              </a:rPr>
              <a:t> </a:t>
            </a:r>
            <a:r>
              <a:rPr lang="es-ES" altLang="es-ES" sz="2000" b="1" dirty="0" smtClean="0">
                <a:solidFill>
                  <a:srgbClr val="002060"/>
                </a:solidFill>
              </a:rPr>
              <a:t>al trabajo</a:t>
            </a:r>
            <a:r>
              <a:rPr lang="es-ES" altLang="es-ES" sz="2000" dirty="0" smtClean="0"/>
              <a:t>: cooperador y reacio.</a:t>
            </a:r>
          </a:p>
        </p:txBody>
      </p:sp>
    </p:spTree>
    <p:extLst>
      <p:ext uri="{BB962C8B-B14F-4D97-AF65-F5344CB8AC3E}">
        <p14:creationId xmlns:p14="http://schemas.microsoft.com/office/powerpoint/2010/main" xmlns="" val="3849947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a:bodyPr>
          <a:lstStyle/>
          <a:p>
            <a:pPr eaLnBrk="1" hangingPunct="1"/>
            <a:r>
              <a:rPr lang="es-ES" altLang="es-ES" sz="4000" b="1" dirty="0" smtClean="0"/>
              <a:t>GRUPOS PERTURBADORES</a:t>
            </a:r>
          </a:p>
        </p:txBody>
      </p:sp>
      <p:sp>
        <p:nvSpPr>
          <p:cNvPr id="54275"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normAutofit lnSpcReduction="10000"/>
          </a:bodyPr>
          <a:lstStyle/>
          <a:p>
            <a:pPr marL="0" indent="0" algn="ctr" eaLnBrk="1" hangingPunct="1">
              <a:lnSpc>
                <a:spcPct val="90000"/>
              </a:lnSpc>
              <a:buFontTx/>
              <a:buNone/>
            </a:pPr>
            <a:r>
              <a:rPr lang="es-ES" altLang="es-ES" sz="2400" b="1" dirty="0" smtClean="0">
                <a:solidFill>
                  <a:srgbClr val="002060"/>
                </a:solidFill>
              </a:rPr>
              <a:t>Impedir su formación</a:t>
            </a:r>
            <a:r>
              <a:rPr lang="es-ES" altLang="es-ES" sz="2400" dirty="0" smtClean="0"/>
              <a:t>: separándolos o llegando a un compromiso.</a:t>
            </a:r>
          </a:p>
          <a:p>
            <a:pPr marL="0" indent="0" algn="ctr" eaLnBrk="1" hangingPunct="1">
              <a:lnSpc>
                <a:spcPct val="90000"/>
              </a:lnSpc>
              <a:buFontTx/>
              <a:buNone/>
            </a:pPr>
            <a:endParaRPr lang="es-ES" altLang="es-ES" sz="900" dirty="0" smtClean="0"/>
          </a:p>
          <a:p>
            <a:pPr marL="457200" lvl="1" indent="0" algn="ctr" eaLnBrk="1" hangingPunct="1">
              <a:lnSpc>
                <a:spcPct val="90000"/>
              </a:lnSpc>
              <a:buFontTx/>
              <a:buNone/>
            </a:pPr>
            <a:r>
              <a:rPr lang="es-ES" altLang="es-ES" sz="2000" b="1" dirty="0" smtClean="0">
                <a:solidFill>
                  <a:srgbClr val="000099"/>
                </a:solidFill>
              </a:rPr>
              <a:t>“Sí queréis permanecer juntos, tenéis que comprometeros a cambiar de actitud”</a:t>
            </a:r>
          </a:p>
          <a:p>
            <a:pPr marL="457200" lvl="1" indent="0" algn="ctr" eaLnBrk="1" hangingPunct="1">
              <a:lnSpc>
                <a:spcPct val="90000"/>
              </a:lnSpc>
              <a:buFontTx/>
              <a:buNone/>
            </a:pPr>
            <a:endParaRPr lang="es-ES" altLang="es-ES" sz="2000" dirty="0" smtClean="0">
              <a:solidFill>
                <a:srgbClr val="000099"/>
              </a:solidFill>
            </a:endParaRPr>
          </a:p>
          <a:p>
            <a:pPr marL="0" indent="0" algn="ctr" eaLnBrk="1" hangingPunct="1">
              <a:lnSpc>
                <a:spcPct val="90000"/>
              </a:lnSpc>
              <a:buFontTx/>
              <a:buNone/>
            </a:pPr>
            <a:r>
              <a:rPr lang="es-ES" altLang="es-ES" sz="2400" dirty="0" smtClean="0"/>
              <a:t>Anteponer los </a:t>
            </a:r>
            <a:r>
              <a:rPr lang="es-ES" altLang="es-ES" b="1" dirty="0" smtClean="0">
                <a:solidFill>
                  <a:srgbClr val="002060"/>
                </a:solidFill>
              </a:rPr>
              <a:t>intereses colectivos </a:t>
            </a:r>
            <a:r>
              <a:rPr lang="es-ES" altLang="es-ES" sz="2400" dirty="0" smtClean="0"/>
              <a:t>de la clase.</a:t>
            </a:r>
          </a:p>
          <a:p>
            <a:pPr marL="0" indent="0" algn="ctr" eaLnBrk="1" hangingPunct="1">
              <a:lnSpc>
                <a:spcPct val="90000"/>
              </a:lnSpc>
              <a:buFontTx/>
              <a:buNone/>
            </a:pPr>
            <a:endParaRPr lang="es-ES" altLang="es-ES" sz="800" dirty="0" smtClean="0"/>
          </a:p>
          <a:p>
            <a:pPr marL="457200" lvl="1" indent="0" algn="ctr" eaLnBrk="1" hangingPunct="1">
              <a:lnSpc>
                <a:spcPct val="90000"/>
              </a:lnSpc>
              <a:buFontTx/>
              <a:buNone/>
            </a:pPr>
            <a:r>
              <a:rPr lang="es-ES" altLang="es-ES" sz="2000" b="1" dirty="0" smtClean="0">
                <a:solidFill>
                  <a:srgbClr val="000099"/>
                </a:solidFill>
              </a:rPr>
              <a:t>“La mayoría de los alumnos quieren trabajar y tienen derecho a ello”.</a:t>
            </a:r>
          </a:p>
          <a:p>
            <a:pPr marL="457200" lvl="1" indent="0" algn="ctr" eaLnBrk="1" hangingPunct="1">
              <a:lnSpc>
                <a:spcPct val="90000"/>
              </a:lnSpc>
              <a:buFontTx/>
              <a:buNone/>
            </a:pPr>
            <a:endParaRPr lang="es-ES" altLang="es-ES" sz="2000" b="1" dirty="0" smtClean="0">
              <a:solidFill>
                <a:srgbClr val="000099"/>
              </a:solidFill>
            </a:endParaRPr>
          </a:p>
          <a:p>
            <a:pPr marL="0" indent="0" algn="ctr" eaLnBrk="1" hangingPunct="1">
              <a:lnSpc>
                <a:spcPct val="90000"/>
              </a:lnSpc>
              <a:buFontTx/>
              <a:buNone/>
            </a:pPr>
            <a:r>
              <a:rPr lang="es-ES" altLang="es-ES" sz="2400" b="1" dirty="0" smtClean="0">
                <a:solidFill>
                  <a:srgbClr val="002060"/>
                </a:solidFill>
              </a:rPr>
              <a:t>Pactar</a:t>
            </a:r>
            <a:r>
              <a:rPr lang="es-ES" altLang="es-ES" sz="2400" dirty="0" smtClean="0"/>
              <a:t> con los líderes o con los satélites.</a:t>
            </a:r>
          </a:p>
          <a:p>
            <a:pPr marL="0" indent="0" algn="ctr" eaLnBrk="1" hangingPunct="1">
              <a:lnSpc>
                <a:spcPct val="90000"/>
              </a:lnSpc>
              <a:buFontTx/>
              <a:buNone/>
            </a:pPr>
            <a:endParaRPr lang="es-ES" altLang="es-ES" sz="2400" dirty="0" smtClean="0"/>
          </a:p>
          <a:p>
            <a:pPr marL="0" indent="0" algn="ctr" eaLnBrk="1" hangingPunct="1">
              <a:lnSpc>
                <a:spcPct val="90000"/>
              </a:lnSpc>
              <a:buFontTx/>
              <a:buNone/>
            </a:pPr>
            <a:r>
              <a:rPr lang="es-ES" altLang="es-ES" sz="2400" b="1" dirty="0" smtClean="0">
                <a:solidFill>
                  <a:srgbClr val="002060"/>
                </a:solidFill>
              </a:rPr>
              <a:t>Pedir soluciones </a:t>
            </a:r>
            <a:r>
              <a:rPr lang="es-ES" altLang="es-ES" sz="2400" dirty="0" smtClean="0"/>
              <a:t>al grupo.</a:t>
            </a:r>
          </a:p>
        </p:txBody>
      </p:sp>
    </p:spTree>
    <p:extLst>
      <p:ext uri="{BB962C8B-B14F-4D97-AF65-F5344CB8AC3E}">
        <p14:creationId xmlns:p14="http://schemas.microsoft.com/office/powerpoint/2010/main" xmlns="" val="287562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https://anabast.files.wordpress.com/2013/04/e-learning.jpeg?w=540&amp;h=393"/>
          <p:cNvPicPr>
            <a:picLocks noChangeAspect="1" noChangeArrowheads="1"/>
          </p:cNvPicPr>
          <p:nvPr/>
        </p:nvPicPr>
        <p:blipFill>
          <a:blip r:embed="rId3" cstate="print"/>
          <a:srcRect/>
          <a:stretch>
            <a:fillRect/>
          </a:stretch>
        </p:blipFill>
        <p:spPr bwMode="auto">
          <a:xfrm>
            <a:off x="5076056" y="1"/>
            <a:ext cx="3600400" cy="1196752"/>
          </a:xfrm>
          <a:prstGeom prst="rect">
            <a:avLst/>
          </a:prstGeom>
          <a:noFill/>
        </p:spPr>
      </p:pic>
      <p:sp>
        <p:nvSpPr>
          <p:cNvPr id="2" name="1 Título"/>
          <p:cNvSpPr>
            <a:spLocks noGrp="1"/>
          </p:cNvSpPr>
          <p:nvPr>
            <p:ph type="title"/>
          </p:nvPr>
        </p:nvSpPr>
        <p:spPr>
          <a:xfrm>
            <a:off x="395536" y="-171400"/>
            <a:ext cx="7467600" cy="1143000"/>
          </a:xfrm>
        </p:spPr>
        <p:txBody>
          <a:bodyPr/>
          <a:lstStyle/>
          <a:p>
            <a:r>
              <a:rPr lang="es-ES" dirty="0" smtClean="0"/>
              <a:t>Propuesta de trabajo:</a:t>
            </a:r>
            <a:endParaRPr lang="es-ES" dirty="0"/>
          </a:p>
        </p:txBody>
      </p:sp>
      <p:sp>
        <p:nvSpPr>
          <p:cNvPr id="3" name="2 Marcador de contenido"/>
          <p:cNvSpPr>
            <a:spLocks noGrp="1"/>
          </p:cNvSpPr>
          <p:nvPr>
            <p:ph sz="quarter" idx="1"/>
          </p:nvPr>
        </p:nvSpPr>
        <p:spPr>
          <a:xfrm>
            <a:off x="539552" y="1268760"/>
            <a:ext cx="7467600" cy="4873752"/>
          </a:xfrm>
        </p:spPr>
        <p:style>
          <a:lnRef idx="1">
            <a:schemeClr val="accent5"/>
          </a:lnRef>
          <a:fillRef idx="2">
            <a:schemeClr val="accent5"/>
          </a:fillRef>
          <a:effectRef idx="1">
            <a:schemeClr val="accent5"/>
          </a:effectRef>
          <a:fontRef idx="minor">
            <a:schemeClr val="dk1"/>
          </a:fontRef>
        </p:style>
        <p:txBody>
          <a:bodyPr>
            <a:noAutofit/>
          </a:bodyPr>
          <a:lstStyle/>
          <a:p>
            <a:pPr marL="457200" indent="-457200">
              <a:buFont typeface="+mj-lt"/>
              <a:buAutoNum type="arabicPeriod"/>
            </a:pPr>
            <a:r>
              <a:rPr lang="es-ES" dirty="0" smtClean="0"/>
              <a:t>¿</a:t>
            </a:r>
            <a:r>
              <a:rPr lang="es-ES" sz="2600" dirty="0" smtClean="0">
                <a:latin typeface="Albertus Extra Bold" pitchFamily="34" charset="0"/>
              </a:rPr>
              <a:t>Qué es Gestión-aula?.Reflexiones previas</a:t>
            </a:r>
          </a:p>
          <a:p>
            <a:pPr marL="457200" indent="-457200">
              <a:buFont typeface="+mj-lt"/>
              <a:buAutoNum type="arabicPeriod"/>
            </a:pPr>
            <a:r>
              <a:rPr lang="es-ES" sz="2600" dirty="0" smtClean="0">
                <a:latin typeface="Albertus Extra Bold" pitchFamily="34" charset="0"/>
              </a:rPr>
              <a:t>¿Qué opciones tenemos?</a:t>
            </a:r>
          </a:p>
          <a:p>
            <a:pPr marL="457200" indent="-457200">
              <a:buFont typeface="+mj-lt"/>
              <a:buAutoNum type="arabicPeriod"/>
            </a:pPr>
            <a:r>
              <a:rPr lang="es-ES" sz="2600" b="1" dirty="0" smtClean="0">
                <a:latin typeface="Albertus Extra Bold" pitchFamily="34" charset="0"/>
              </a:rPr>
              <a:t>Estrategias para mejorar el clima </a:t>
            </a:r>
            <a:r>
              <a:rPr lang="es-ES" sz="2600" dirty="0" smtClean="0">
                <a:latin typeface="Albertus Extra Bold" pitchFamily="34" charset="0"/>
              </a:rPr>
              <a:t>del aula (NORMAS Y MÁS)</a:t>
            </a:r>
          </a:p>
          <a:p>
            <a:pPr marL="457200" indent="-457200">
              <a:buFont typeface="+mj-lt"/>
              <a:buAutoNum type="arabicPeriod"/>
            </a:pPr>
            <a:r>
              <a:rPr lang="es-ES" sz="2600" b="1" dirty="0" smtClean="0">
                <a:latin typeface="Albertus Extra Bold" pitchFamily="34" charset="0"/>
              </a:rPr>
              <a:t>Gestión de una clase </a:t>
            </a:r>
            <a:r>
              <a:rPr lang="es-ES" sz="2600" dirty="0" smtClean="0">
                <a:latin typeface="Albertus Extra Bold" pitchFamily="34" charset="0"/>
              </a:rPr>
              <a:t>(inicio-desarrollo-final)</a:t>
            </a:r>
            <a:endParaRPr lang="es-ES" sz="2600" b="1" dirty="0" smtClean="0">
              <a:latin typeface="Albertus Extra Bold" pitchFamily="34" charset="0"/>
            </a:endParaRPr>
          </a:p>
          <a:p>
            <a:pPr marL="457200" indent="-457200">
              <a:buFont typeface="+mj-lt"/>
              <a:buAutoNum type="arabicPeriod"/>
            </a:pPr>
            <a:r>
              <a:rPr lang="es-ES" sz="2600" b="1" dirty="0" smtClean="0">
                <a:latin typeface="Albertus Extra Bold" pitchFamily="34" charset="0"/>
              </a:rPr>
              <a:t>Estrategias instruccionales (</a:t>
            </a:r>
            <a:r>
              <a:rPr lang="es-ES" sz="2600" dirty="0" err="1" smtClean="0">
                <a:latin typeface="Albertus Extra Bold" pitchFamily="34" charset="0"/>
              </a:rPr>
              <a:t>Espectativas</a:t>
            </a:r>
            <a:r>
              <a:rPr lang="es-ES" sz="2600" dirty="0" smtClean="0">
                <a:latin typeface="Albertus Extra Bold" pitchFamily="34" charset="0"/>
              </a:rPr>
              <a:t>-motivación-</a:t>
            </a:r>
            <a:r>
              <a:rPr lang="es-ES" sz="2600" dirty="0" err="1" smtClean="0">
                <a:latin typeface="Albertus Extra Bold" pitchFamily="34" charset="0"/>
              </a:rPr>
              <a:t>autoconcepto</a:t>
            </a:r>
            <a:r>
              <a:rPr lang="es-ES" sz="2600" dirty="0" smtClean="0">
                <a:latin typeface="Albertus Extra Bold" pitchFamily="34" charset="0"/>
              </a:rPr>
              <a:t>-compromisos)</a:t>
            </a:r>
          </a:p>
          <a:p>
            <a:pPr marL="457200" indent="-457200">
              <a:buFont typeface="+mj-lt"/>
              <a:buAutoNum type="arabicPeriod"/>
            </a:pPr>
            <a:r>
              <a:rPr lang="es-ES" sz="2600" b="1" dirty="0" smtClean="0">
                <a:latin typeface="Albertus Extra Bold" pitchFamily="34" charset="0"/>
              </a:rPr>
              <a:t>Afrontamiento de conflictos</a:t>
            </a:r>
            <a:r>
              <a:rPr lang="es-ES" sz="2600" dirty="0" smtClean="0">
                <a:latin typeface="Albertus Extra Bold" pitchFamily="34" charset="0"/>
              </a:rPr>
              <a:t>. Actitudes básicas del profesor/a.</a:t>
            </a:r>
          </a:p>
          <a:p>
            <a:pPr marL="457200" indent="-457200">
              <a:buFont typeface="+mj-lt"/>
              <a:buAutoNum type="arabicPeriod"/>
            </a:pPr>
            <a:r>
              <a:rPr lang="es-ES" sz="2600" dirty="0">
                <a:latin typeface="Albertus Extra Bold" pitchFamily="34" charset="0"/>
              </a:rPr>
              <a:t>O</a:t>
            </a:r>
            <a:r>
              <a:rPr lang="es-ES" sz="2600" dirty="0" smtClean="0">
                <a:latin typeface="Albertus Extra Bold" pitchFamily="34" charset="0"/>
              </a:rPr>
              <a:t>perativamente hablando.</a:t>
            </a:r>
          </a:p>
          <a:p>
            <a:pPr marL="457200" indent="-457200">
              <a:buFont typeface="+mj-lt"/>
              <a:buAutoNum type="arabicPeriod"/>
            </a:pPr>
            <a:endParaRPr lang="es-ES" sz="2600" dirty="0" smtClean="0">
              <a:latin typeface="Albertus Extra Bold" pitchFamily="34" charset="0"/>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11560" y="908720"/>
            <a:ext cx="8064896" cy="288032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755576" y="764704"/>
            <a:ext cx="7272808"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txBody>
          <a:bodyPr/>
          <a:lstStyle/>
          <a:p>
            <a:r>
              <a:rPr lang="es-ES" dirty="0" smtClean="0"/>
              <a:t> </a:t>
            </a:r>
            <a:endParaRPr lang="es-ES" dirty="0"/>
          </a:p>
        </p:txBody>
      </p:sp>
      <p:sp>
        <p:nvSpPr>
          <p:cNvPr id="3" name="2 Marcador de contenido"/>
          <p:cNvSpPr>
            <a:spLocks noGrp="1"/>
          </p:cNvSpPr>
          <p:nvPr>
            <p:ph sz="quarter" idx="1"/>
          </p:nvPr>
        </p:nvSpPr>
        <p:spPr>
          <a:xfrm>
            <a:off x="467544" y="260648"/>
            <a:ext cx="8280920" cy="6141296"/>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r>
              <a:rPr lang="es-ES" dirty="0"/>
              <a:t>Una relación de </a:t>
            </a:r>
            <a:r>
              <a:rPr lang="es-ES" sz="2600" b="1" dirty="0">
                <a:solidFill>
                  <a:srgbClr val="000099"/>
                </a:solidFill>
              </a:rPr>
              <a:t>empatía</a:t>
            </a:r>
            <a:r>
              <a:rPr lang="es-ES" sz="2600" dirty="0">
                <a:solidFill>
                  <a:srgbClr val="000099"/>
                </a:solidFill>
              </a:rPr>
              <a:t> y </a:t>
            </a:r>
            <a:r>
              <a:rPr lang="es-ES" sz="2600" b="1" dirty="0">
                <a:solidFill>
                  <a:srgbClr val="000099"/>
                </a:solidFill>
              </a:rPr>
              <a:t>confianza</a:t>
            </a:r>
            <a:r>
              <a:rPr lang="es-ES" sz="2600" dirty="0"/>
              <a:t> </a:t>
            </a:r>
            <a:endParaRPr lang="es-ES" sz="2600" dirty="0" smtClean="0"/>
          </a:p>
          <a:p>
            <a:endParaRPr lang="es-ES" dirty="0" smtClean="0"/>
          </a:p>
          <a:p>
            <a:pPr lvl="1"/>
            <a:r>
              <a:rPr lang="es-ES" sz="2600" dirty="0" smtClean="0"/>
              <a:t>Los/las </a:t>
            </a:r>
            <a:r>
              <a:rPr lang="es-ES" sz="2600" dirty="0"/>
              <a:t>alumnos/as problemáticos </a:t>
            </a:r>
            <a:r>
              <a:rPr lang="es-ES" sz="2600" dirty="0">
                <a:solidFill>
                  <a:schemeClr val="accent2">
                    <a:lumMod val="60000"/>
                    <a:lumOff val="40000"/>
                  </a:schemeClr>
                </a:solidFill>
              </a:rPr>
              <a:t>moderan sus conductas </a:t>
            </a:r>
            <a:r>
              <a:rPr lang="es-ES" sz="2600" dirty="0" smtClean="0">
                <a:solidFill>
                  <a:schemeClr val="accent2">
                    <a:lumMod val="60000"/>
                    <a:lumOff val="40000"/>
                  </a:schemeClr>
                </a:solidFill>
              </a:rPr>
              <a:t> </a:t>
            </a:r>
            <a:r>
              <a:rPr lang="es-ES" sz="2600" dirty="0" smtClean="0"/>
              <a:t>con </a:t>
            </a:r>
            <a:r>
              <a:rPr lang="es-ES" sz="2600" dirty="0"/>
              <a:t>profesores/as que “les caen bien”, y lo </a:t>
            </a:r>
            <a:r>
              <a:rPr lang="es-ES" sz="2600" dirty="0" smtClean="0"/>
              <a:t>contrario.</a:t>
            </a:r>
          </a:p>
          <a:p>
            <a:pPr lvl="1">
              <a:lnSpc>
                <a:spcPct val="90000"/>
              </a:lnSpc>
            </a:pPr>
            <a:r>
              <a:rPr lang="es-ES" sz="2600" dirty="0" smtClean="0"/>
              <a:t>Por </a:t>
            </a:r>
            <a:r>
              <a:rPr lang="es-ES" sz="2600" dirty="0"/>
              <a:t>eso es aconsejable una </a:t>
            </a:r>
            <a:r>
              <a:rPr lang="es-ES" sz="2600" dirty="0">
                <a:solidFill>
                  <a:schemeClr val="accent2">
                    <a:lumMod val="60000"/>
                    <a:lumOff val="40000"/>
                  </a:schemeClr>
                </a:solidFill>
              </a:rPr>
              <a:t>atención especial </a:t>
            </a:r>
            <a:r>
              <a:rPr lang="es-ES" sz="2600" dirty="0"/>
              <a:t>a la relación con estos alumnos/as</a:t>
            </a:r>
            <a:r>
              <a:rPr lang="es-ES" sz="2600" dirty="0" smtClean="0"/>
              <a:t>.</a:t>
            </a:r>
            <a:r>
              <a:rPr lang="es-ES" sz="2600" dirty="0"/>
              <a:t> </a:t>
            </a:r>
            <a:endParaRPr lang="es-ES" sz="2600" dirty="0" smtClean="0"/>
          </a:p>
          <a:p>
            <a:pPr lvl="1">
              <a:lnSpc>
                <a:spcPct val="90000"/>
              </a:lnSpc>
            </a:pPr>
            <a:r>
              <a:rPr lang="es-ES" sz="2600" dirty="0" smtClean="0">
                <a:solidFill>
                  <a:schemeClr val="bg2">
                    <a:lumMod val="50000"/>
                  </a:schemeClr>
                </a:solidFill>
              </a:rPr>
              <a:t>Conversaciones</a:t>
            </a:r>
            <a:r>
              <a:rPr lang="es-ES" sz="2600" dirty="0" smtClean="0"/>
              <a:t> </a:t>
            </a:r>
            <a:r>
              <a:rPr lang="es-ES" sz="2600" dirty="0"/>
              <a:t>informales.</a:t>
            </a:r>
          </a:p>
          <a:p>
            <a:pPr lvl="1">
              <a:lnSpc>
                <a:spcPct val="90000"/>
              </a:lnSpc>
            </a:pPr>
            <a:r>
              <a:rPr lang="es-ES" sz="2600" dirty="0"/>
              <a:t>Intercambio de información con otros profesores.</a:t>
            </a:r>
          </a:p>
          <a:p>
            <a:pPr lvl="1">
              <a:lnSpc>
                <a:spcPct val="90000"/>
              </a:lnSpc>
            </a:pPr>
            <a:r>
              <a:rPr lang="es-ES" sz="2600" dirty="0" smtClean="0">
                <a:solidFill>
                  <a:schemeClr val="bg2">
                    <a:lumMod val="50000"/>
                  </a:schemeClr>
                </a:solidFill>
              </a:rPr>
              <a:t>Preocuparnos.</a:t>
            </a:r>
            <a:r>
              <a:rPr lang="es-ES" sz="2600" dirty="0" smtClean="0"/>
              <a:t> </a:t>
            </a:r>
            <a:endParaRPr lang="es-ES" sz="2600" dirty="0"/>
          </a:p>
          <a:p>
            <a:pPr lvl="1">
              <a:lnSpc>
                <a:spcPct val="90000"/>
              </a:lnSpc>
            </a:pPr>
            <a:r>
              <a:rPr lang="es-ES" sz="2600" dirty="0" smtClean="0"/>
              <a:t>Saber los que se les da bien, qué les gusta.</a:t>
            </a:r>
          </a:p>
          <a:p>
            <a:pPr lvl="1"/>
            <a:endParaRPr lang="es-ES" sz="2000" dirty="0"/>
          </a:p>
          <a:p>
            <a:pPr>
              <a:lnSpc>
                <a:spcPct val="150000"/>
              </a:lnSpc>
              <a:buNone/>
            </a:pPr>
            <a:endParaRPr lang="es-ES" dirty="0"/>
          </a:p>
          <a:p>
            <a:pPr>
              <a:lnSpc>
                <a:spcPct val="150000"/>
              </a:lnSpc>
            </a:pPr>
            <a:r>
              <a:rPr lang="es-ES" sz="2600" dirty="0" smtClean="0"/>
              <a:t>Conocer los </a:t>
            </a:r>
            <a:r>
              <a:rPr lang="es-ES" sz="2600" b="1" dirty="0" smtClean="0">
                <a:solidFill>
                  <a:srgbClr val="000099"/>
                </a:solidFill>
              </a:rPr>
              <a:t>roles</a:t>
            </a:r>
            <a:r>
              <a:rPr lang="es-ES" sz="2600" dirty="0" smtClean="0">
                <a:solidFill>
                  <a:srgbClr val="000099"/>
                </a:solidFill>
              </a:rPr>
              <a:t>  </a:t>
            </a:r>
            <a:r>
              <a:rPr lang="es-ES" sz="2600" dirty="0" smtClean="0"/>
              <a:t>de los alumnos. </a:t>
            </a:r>
            <a:r>
              <a:rPr lang="es-ES" dirty="0" smtClean="0"/>
              <a:t>(</a:t>
            </a:r>
            <a:r>
              <a:rPr lang="es-ES" dirty="0" err="1" smtClean="0"/>
              <a:t>sociogramas</a:t>
            </a:r>
            <a:r>
              <a:rPr lang="es-ES" dirty="0" smtClean="0"/>
              <a:t>)</a:t>
            </a:r>
          </a:p>
          <a:p>
            <a:pPr marL="274320" lvl="1">
              <a:lnSpc>
                <a:spcPct val="150000"/>
              </a:lnSpc>
              <a:spcBef>
                <a:spcPts val="600"/>
              </a:spcBef>
              <a:buSzPct val="70000"/>
              <a:buFont typeface="Wingdings"/>
              <a:buChar char=""/>
            </a:pPr>
            <a:r>
              <a:rPr lang="es-ES" dirty="0" smtClean="0"/>
              <a:t>Detectar </a:t>
            </a:r>
            <a:r>
              <a:rPr lang="es-ES" sz="2600" b="1" dirty="0" smtClean="0">
                <a:solidFill>
                  <a:srgbClr val="000099"/>
                </a:solidFill>
              </a:rPr>
              <a:t>subgrupos</a:t>
            </a:r>
            <a:r>
              <a:rPr lang="es-ES" sz="2600" dirty="0" smtClean="0">
                <a:solidFill>
                  <a:srgbClr val="000099"/>
                </a:solidFill>
              </a:rPr>
              <a:t> </a:t>
            </a:r>
            <a:r>
              <a:rPr lang="es-ES" sz="2600" b="1" dirty="0" smtClean="0">
                <a:solidFill>
                  <a:srgbClr val="000099"/>
                </a:solidFill>
              </a:rPr>
              <a:t>perturbadores</a:t>
            </a:r>
            <a:r>
              <a:rPr lang="es-ES" sz="2600" dirty="0" smtClean="0"/>
              <a:t> </a:t>
            </a:r>
            <a:r>
              <a:rPr lang="es-ES" dirty="0" smtClean="0"/>
              <a:t>y reconducir su actitud.</a:t>
            </a:r>
            <a:r>
              <a:rPr lang="es-ES" sz="2000" b="1" dirty="0" smtClean="0">
                <a:solidFill>
                  <a:srgbClr val="000099"/>
                </a:solidFill>
              </a:rPr>
              <a:t> </a:t>
            </a:r>
            <a:r>
              <a:rPr lang="es-ES" sz="2000" b="1" i="1" dirty="0" smtClean="0">
                <a:solidFill>
                  <a:srgbClr val="00B050"/>
                </a:solidFill>
              </a:rPr>
              <a:t>“Sí queréis permanecer juntos, tenéis que comprometeros a cambiar de actitud”</a:t>
            </a:r>
          </a:p>
          <a:p>
            <a:pPr>
              <a:lnSpc>
                <a:spcPct val="150000"/>
              </a:lnSpc>
            </a:pPr>
            <a:endParaRPr lang="es-ES" dirty="0"/>
          </a:p>
          <a:p>
            <a:endParaRPr lang="es-ES" dirty="0"/>
          </a:p>
        </p:txBody>
      </p:sp>
    </p:spTree>
    <p:extLst>
      <p:ext uri="{BB962C8B-B14F-4D97-AF65-F5344CB8AC3E}">
        <p14:creationId xmlns:p14="http://schemas.microsoft.com/office/powerpoint/2010/main" xmlns="" val="655696702"/>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descr="http://www.e-faro.info/Imagenes/CHISTES/WChmes02/Acudits2009/090919.profe.caja.fuerte.jpg"/>
          <p:cNvPicPr>
            <a:picLocks noGrp="1" noChangeAspect="1" noChangeArrowheads="1"/>
          </p:cNvPicPr>
          <p:nvPr>
            <p:ph sz="quarter" idx="1"/>
          </p:nvPr>
        </p:nvPicPr>
        <p:blipFill>
          <a:blip r:embed="rId2" cstate="print"/>
          <a:srcRect/>
          <a:stretch>
            <a:fillRect/>
          </a:stretch>
        </p:blipFill>
        <p:spPr bwMode="auto">
          <a:xfrm>
            <a:off x="496325" y="1071546"/>
            <a:ext cx="7973018" cy="4727591"/>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267744" y="4293096"/>
            <a:ext cx="6172200" cy="1894362"/>
          </a:xfrm>
        </p:spPr>
        <p:txBody>
          <a:bodyPr/>
          <a:lstStyle/>
          <a:p>
            <a:r>
              <a:rPr lang="es-ES" sz="3200" dirty="0" smtClean="0">
                <a:latin typeface="Albertus Extra Bold" pitchFamily="34" charset="0"/>
              </a:rPr>
              <a:t>4. Gestión de una clase </a:t>
            </a:r>
            <a:br>
              <a:rPr lang="es-ES" sz="3200" dirty="0" smtClean="0">
                <a:latin typeface="Albertus Extra Bold" pitchFamily="34" charset="0"/>
              </a:rPr>
            </a:br>
            <a:endParaRPr lang="es-ES" dirty="0"/>
          </a:p>
        </p:txBody>
      </p:sp>
      <p:sp>
        <p:nvSpPr>
          <p:cNvPr id="5" name="4 Subtítulo"/>
          <p:cNvSpPr>
            <a:spLocks noGrp="1"/>
          </p:cNvSpPr>
          <p:nvPr>
            <p:ph type="subTitle" idx="1"/>
          </p:nvPr>
        </p:nvSpPr>
        <p:spPr>
          <a:xfrm>
            <a:off x="2267744" y="5805264"/>
            <a:ext cx="6190456" cy="569658"/>
          </a:xfrm>
        </p:spPr>
        <p:txBody>
          <a:bodyPr/>
          <a:lstStyle/>
          <a:p>
            <a:r>
              <a:rPr lang="es-ES" dirty="0" smtClean="0">
                <a:latin typeface="Albertus Extra Bold" pitchFamily="34" charset="0"/>
              </a:rPr>
              <a:t>(inicio-desarrollo-final)</a:t>
            </a:r>
            <a:endParaRPr lang="es-ES" dirty="0"/>
          </a:p>
        </p:txBody>
      </p:sp>
      <p:pic>
        <p:nvPicPr>
          <p:cNvPr id="282626" name="Picture 2" descr="http://3.bp.blogspot.com/-f_qEwsNHlaE/UHJQFJCcXSI/AAAAAAAAABU/X1UUwMzoCVc/s1600/8537829-balance-de-un-salon-de-clases.jpg"/>
          <p:cNvPicPr>
            <a:picLocks noChangeAspect="1" noChangeArrowheads="1"/>
          </p:cNvPicPr>
          <p:nvPr/>
        </p:nvPicPr>
        <p:blipFill>
          <a:blip r:embed="rId3" cstate="print"/>
          <a:srcRect/>
          <a:stretch>
            <a:fillRect/>
          </a:stretch>
        </p:blipFill>
        <p:spPr bwMode="auto">
          <a:xfrm>
            <a:off x="2555776" y="260648"/>
            <a:ext cx="6228184" cy="4406441"/>
          </a:xfrm>
          <a:prstGeom prst="rect">
            <a:avLst/>
          </a:prstGeom>
          <a:noFill/>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sencilla"/>
          <p:cNvSpPr/>
          <p:nvPr/>
        </p:nvSpPr>
        <p:spPr>
          <a:xfrm>
            <a:off x="395536" y="692696"/>
            <a:ext cx="7848872" cy="1008112"/>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986" name="1 Título"/>
          <p:cNvSpPr>
            <a:spLocks noGrp="1"/>
          </p:cNvSpPr>
          <p:nvPr>
            <p:ph type="title"/>
          </p:nvPr>
        </p:nvSpPr>
        <p:spPr/>
        <p:txBody>
          <a:bodyPr>
            <a:normAutofit fontScale="90000"/>
          </a:bodyPr>
          <a:lstStyle/>
          <a:p>
            <a:r>
              <a:rPr lang="es-ES" sz="4000" b="1" dirty="0" smtClean="0">
                <a:solidFill>
                  <a:srgbClr val="000066"/>
                </a:solidFill>
              </a:rPr>
              <a:t>GESTIÓN DEL AULA: </a:t>
            </a:r>
            <a:r>
              <a:rPr lang="es-ES" sz="4000" b="1" dirty="0" smtClean="0"/>
              <a:t>INICIO</a:t>
            </a:r>
          </a:p>
        </p:txBody>
      </p:sp>
      <p:sp>
        <p:nvSpPr>
          <p:cNvPr id="41987" name="2 Marcador de contenido"/>
          <p:cNvSpPr>
            <a:spLocks noGrp="1"/>
          </p:cNvSpPr>
          <p:nvPr>
            <p:ph sz="quarter" idx="1"/>
          </p:nvPr>
        </p:nvSpPr>
        <p:spPr>
          <a:xfrm>
            <a:off x="2483768" y="1916832"/>
            <a:ext cx="6466037" cy="4941168"/>
          </a:xfrm>
        </p:spPr>
        <p:txBody>
          <a:bodyPr/>
          <a:lstStyle/>
          <a:p>
            <a:pPr eaLnBrk="1" hangingPunct="1"/>
            <a:endParaRPr lang="es-ES" sz="900" b="1" dirty="0" smtClean="0"/>
          </a:p>
          <a:p>
            <a:pPr lvl="1" eaLnBrk="1" hangingPunct="1"/>
            <a:r>
              <a:rPr lang="es-ES" b="1" dirty="0" smtClean="0">
                <a:solidFill>
                  <a:srgbClr val="000066"/>
                </a:solidFill>
              </a:rPr>
              <a:t>Captar la atención</a:t>
            </a:r>
            <a:r>
              <a:rPr lang="es-ES" b="1" dirty="0" smtClean="0"/>
              <a:t> de todos los alumnos, detenerse si no se consigue o mantiene.</a:t>
            </a:r>
          </a:p>
          <a:p>
            <a:pPr lvl="1" eaLnBrk="1" hangingPunct="1"/>
            <a:endParaRPr lang="es-ES" sz="800" b="1" dirty="0" smtClean="0"/>
          </a:p>
          <a:p>
            <a:pPr lvl="2" eaLnBrk="1" hangingPunct="1"/>
            <a:r>
              <a:rPr lang="es-ES" b="1" dirty="0" smtClean="0"/>
              <a:t>Posición, señales, miradas, hablar bajo, silencios, mensajes, tiempo de reacción, reentradas…</a:t>
            </a:r>
          </a:p>
          <a:p>
            <a:pPr lvl="2" eaLnBrk="1" hangingPunct="1"/>
            <a:endParaRPr lang="es-ES" sz="700" b="1" dirty="0" smtClean="0"/>
          </a:p>
          <a:p>
            <a:pPr lvl="1" eaLnBrk="1" hangingPunct="1"/>
            <a:r>
              <a:rPr lang="es-ES" b="1" dirty="0" smtClean="0">
                <a:solidFill>
                  <a:srgbClr val="000066"/>
                </a:solidFill>
              </a:rPr>
              <a:t>Estructurar la sesión</a:t>
            </a:r>
            <a:r>
              <a:rPr lang="es-ES" b="1" dirty="0" smtClean="0"/>
              <a:t>: qué vamos a hacer hoy y cuanto tiempo disponemos. </a:t>
            </a:r>
          </a:p>
          <a:p>
            <a:pPr lvl="1" eaLnBrk="1" hangingPunct="1"/>
            <a:endParaRPr lang="es-ES" sz="900" b="1" dirty="0" smtClean="0"/>
          </a:p>
          <a:p>
            <a:pPr lvl="1" eaLnBrk="1" hangingPunct="1"/>
            <a:r>
              <a:rPr lang="es-ES" b="1" dirty="0" smtClean="0">
                <a:solidFill>
                  <a:srgbClr val="000066"/>
                </a:solidFill>
              </a:rPr>
              <a:t>Establecer consecuencias: </a:t>
            </a:r>
            <a:r>
              <a:rPr lang="es-ES" b="1" dirty="0" smtClean="0"/>
              <a:t>positivas y negativa. Proporcionalidad, calma.</a:t>
            </a:r>
          </a:p>
        </p:txBody>
      </p:sp>
      <p:pic>
        <p:nvPicPr>
          <p:cNvPr id="223234" name="Picture 2" descr="http://4.bp.blogspot.com/-zTl3VzcPJxc/ToPTNeIV5DI/AAAAAAAACkk/aQ0bk1x8trw/s1600/ffzsgfg.jpeg"/>
          <p:cNvPicPr>
            <a:picLocks noChangeAspect="1" noChangeArrowheads="1"/>
          </p:cNvPicPr>
          <p:nvPr/>
        </p:nvPicPr>
        <p:blipFill>
          <a:blip r:embed="rId3" cstate="print"/>
          <a:srcRect/>
          <a:stretch>
            <a:fillRect/>
          </a:stretch>
        </p:blipFill>
        <p:spPr bwMode="auto">
          <a:xfrm>
            <a:off x="251520" y="2060848"/>
            <a:ext cx="2533650" cy="1809751"/>
          </a:xfrm>
          <a:prstGeom prst="rect">
            <a:avLst/>
          </a:prstGeom>
          <a:noFill/>
        </p:spPr>
      </p:pic>
    </p:spTree>
    <p:extLst>
      <p:ext uri="{BB962C8B-B14F-4D97-AF65-F5344CB8AC3E}">
        <p14:creationId xmlns:p14="http://schemas.microsoft.com/office/powerpoint/2010/main" xmlns="" val="5637085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p:cTn id="7" dur="10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19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7">
                                            <p:txEl>
                                              <p:pRg st="1" end="1"/>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anim calcmode="lin" valueType="num">
                                      <p:cBhvr>
                                        <p:cTn id="13" dur="10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41987">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419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1987">
                                            <p:txEl>
                                              <p:pRg st="3" end="3"/>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1987">
                                            <p:txEl>
                                              <p:pRg st="5" end="5"/>
                                            </p:txEl>
                                          </p:spTgt>
                                        </p:tgtEl>
                                        <p:attrNameLst>
                                          <p:attrName>style.visibility</p:attrName>
                                        </p:attrNameLst>
                                      </p:cBhvr>
                                      <p:to>
                                        <p:strVal val="visible"/>
                                      </p:to>
                                    </p:set>
                                    <p:anim calcmode="lin" valueType="num">
                                      <p:cBhvr>
                                        <p:cTn id="19" dur="1000" fill="hold"/>
                                        <p:tgtEl>
                                          <p:spTgt spid="41987">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41987">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4198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1987">
                                            <p:txEl>
                                              <p:pRg st="5" end="5"/>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1987">
                                            <p:txEl>
                                              <p:pRg st="7" end="7"/>
                                            </p:txEl>
                                          </p:spTgt>
                                        </p:tgtEl>
                                        <p:attrNameLst>
                                          <p:attrName>style.visibility</p:attrName>
                                        </p:attrNameLst>
                                      </p:cBhvr>
                                      <p:to>
                                        <p:strVal val="visible"/>
                                      </p:to>
                                    </p:set>
                                    <p:anim calcmode="lin" valueType="num">
                                      <p:cBhvr>
                                        <p:cTn id="25" dur="1000" fill="hold"/>
                                        <p:tgtEl>
                                          <p:spTgt spid="41987">
                                            <p:txEl>
                                              <p:pRg st="7" end="7"/>
                                            </p:txEl>
                                          </p:spTgt>
                                        </p:tgtEl>
                                        <p:attrNameLst>
                                          <p:attrName>ppt_w</p:attrName>
                                        </p:attrNameLst>
                                      </p:cBhvr>
                                      <p:tavLst>
                                        <p:tav tm="0">
                                          <p:val>
                                            <p:fltVal val="0"/>
                                          </p:val>
                                        </p:tav>
                                        <p:tav tm="100000">
                                          <p:val>
                                            <p:strVal val="#ppt_w"/>
                                          </p:val>
                                        </p:tav>
                                      </p:tavLst>
                                    </p:anim>
                                    <p:anim calcmode="lin" valueType="num">
                                      <p:cBhvr>
                                        <p:cTn id="26" dur="1000" fill="hold"/>
                                        <p:tgtEl>
                                          <p:spTgt spid="41987">
                                            <p:txEl>
                                              <p:pRg st="7" end="7"/>
                                            </p:txEl>
                                          </p:spTgt>
                                        </p:tgtEl>
                                        <p:attrNameLst>
                                          <p:attrName>ppt_h</p:attrName>
                                        </p:attrNameLst>
                                      </p:cBhvr>
                                      <p:tavLst>
                                        <p:tav tm="0">
                                          <p:val>
                                            <p:fltVal val="0"/>
                                          </p:val>
                                        </p:tav>
                                        <p:tav tm="100000">
                                          <p:val>
                                            <p:strVal val="#ppt_h"/>
                                          </p:val>
                                        </p:tav>
                                      </p:tavLst>
                                    </p:anim>
                                    <p:anim calcmode="lin" valueType="num">
                                      <p:cBhvr>
                                        <p:cTn id="27" dur="1000" fill="hold"/>
                                        <p:tgtEl>
                                          <p:spTgt spid="4198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198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4000" b="1" dirty="0" smtClean="0"/>
              <a:t/>
            </a:r>
            <a:br>
              <a:rPr lang="es-ES" altLang="es-ES" sz="4000" b="1" dirty="0" smtClean="0"/>
            </a:br>
            <a:r>
              <a:rPr lang="es-ES" altLang="es-ES" sz="4000" b="1" dirty="0" smtClean="0"/>
              <a:t> ATENCIÓN INICIO CLASE</a:t>
            </a:r>
          </a:p>
        </p:txBody>
      </p:sp>
      <p:sp>
        <p:nvSpPr>
          <p:cNvPr id="60419"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normAutofit lnSpcReduction="10000"/>
          </a:bodyPr>
          <a:lstStyle/>
          <a:p>
            <a:pPr marL="0" indent="0" algn="ctr" eaLnBrk="1" hangingPunct="1">
              <a:lnSpc>
                <a:spcPct val="90000"/>
              </a:lnSpc>
              <a:buFontTx/>
              <a:buNone/>
            </a:pPr>
            <a:r>
              <a:rPr lang="es-ES" altLang="es-ES" sz="2000" b="1" dirty="0" smtClean="0">
                <a:solidFill>
                  <a:srgbClr val="002060"/>
                </a:solidFill>
              </a:rPr>
              <a:t>CAUSAS FRECUENTES DE LA FALTA DE ATENCIÓN</a:t>
            </a:r>
            <a:r>
              <a:rPr lang="es-ES" altLang="es-ES" sz="2000" dirty="0" smtClean="0">
                <a:solidFill>
                  <a:srgbClr val="FF3300"/>
                </a:solidFill>
              </a:rPr>
              <a:t>:</a:t>
            </a:r>
            <a:r>
              <a:rPr lang="es-ES" altLang="es-ES" sz="2000" dirty="0" smtClean="0"/>
              <a:t> </a:t>
            </a:r>
          </a:p>
          <a:p>
            <a:pPr marL="0" indent="0" algn="ctr" eaLnBrk="1" hangingPunct="1">
              <a:lnSpc>
                <a:spcPct val="90000"/>
              </a:lnSpc>
              <a:buFontTx/>
              <a:buNone/>
            </a:pPr>
            <a:endParaRPr lang="es-ES" altLang="es-ES" sz="2000" dirty="0" smtClean="0"/>
          </a:p>
          <a:p>
            <a:pPr marL="0" indent="0" algn="ctr" eaLnBrk="1" hangingPunct="1">
              <a:lnSpc>
                <a:spcPct val="90000"/>
              </a:lnSpc>
              <a:buFontTx/>
              <a:buNone/>
            </a:pPr>
            <a:r>
              <a:rPr lang="es-ES" altLang="es-ES" sz="2000" b="1" dirty="0" smtClean="0"/>
              <a:t>DISTRACTORES</a:t>
            </a:r>
            <a:r>
              <a:rPr lang="es-ES" altLang="es-ES" sz="2000" dirty="0" smtClean="0"/>
              <a:t>. Ruidos, juegos… </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t>FALTA DE NORMAS</a:t>
            </a:r>
            <a:r>
              <a:rPr lang="es-ES" altLang="es-ES" sz="2000" dirty="0" smtClean="0"/>
              <a:t>. A establecer las primeras semanas.</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t>FALTA DE HÁBITO</a:t>
            </a:r>
            <a:r>
              <a:rPr lang="es-ES" altLang="es-ES" sz="2000" dirty="0" smtClean="0"/>
              <a:t>: ausencia de señales discriminativas estables y predecibles.  </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t>ESTRATEGIAS INADECUADAS</a:t>
            </a:r>
            <a:r>
              <a:rPr lang="es-ES" altLang="es-ES" sz="2000" dirty="0" smtClean="0"/>
              <a:t>. Gritar, enfadarse, sisear</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t>IMPACIENCIA</a:t>
            </a:r>
            <a:r>
              <a:rPr lang="es-ES" altLang="es-ES" sz="2000" dirty="0" smtClean="0"/>
              <a:t>. Un grupo reacciona más lento que una sola persona.</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t>ACTIVIDADES DE RIESGO</a:t>
            </a:r>
            <a:r>
              <a:rPr lang="es-ES" altLang="es-ES" sz="2000" dirty="0" smtClean="0"/>
              <a:t>. Lista, anuncios,…</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t>MONOTONÍA</a:t>
            </a:r>
            <a:r>
              <a:rPr lang="es-ES" altLang="es-ES" sz="2000" dirty="0" smtClean="0"/>
              <a:t>. Falta de curiosidad.</a:t>
            </a:r>
          </a:p>
          <a:p>
            <a:pPr marL="0" indent="0" algn="ctr" eaLnBrk="1" hangingPunct="1">
              <a:lnSpc>
                <a:spcPct val="90000"/>
              </a:lnSpc>
              <a:buFontTx/>
              <a:buNone/>
            </a:pPr>
            <a:endParaRPr lang="es-ES" altLang="es-ES" sz="2000" dirty="0" smtClean="0"/>
          </a:p>
          <a:p>
            <a:pPr marL="0" indent="0" algn="ctr" eaLnBrk="1" hangingPunct="1">
              <a:lnSpc>
                <a:spcPct val="90000"/>
              </a:lnSpc>
              <a:buFontTx/>
              <a:buNone/>
            </a:pPr>
            <a:endParaRPr lang="es-ES" altLang="es-ES" sz="2000" dirty="0" smtClean="0"/>
          </a:p>
        </p:txBody>
      </p:sp>
    </p:spTree>
    <p:extLst>
      <p:ext uri="{BB962C8B-B14F-4D97-AF65-F5344CB8AC3E}">
        <p14:creationId xmlns:p14="http://schemas.microsoft.com/office/powerpoint/2010/main" xmlns="" val="4738281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4000" smtClean="0"/>
              <a:t> </a:t>
            </a:r>
            <a:br>
              <a:rPr lang="es-ES" altLang="es-ES" sz="4000" smtClean="0"/>
            </a:br>
            <a:r>
              <a:rPr lang="es-ES" altLang="es-ES" sz="3200" b="1" smtClean="0"/>
              <a:t>2.2. INICIO DE CLASE: recomendaciones.</a:t>
            </a:r>
          </a:p>
        </p:txBody>
      </p:sp>
      <p:sp>
        <p:nvSpPr>
          <p:cNvPr id="61443"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lnSpc>
                <a:spcPct val="80000"/>
              </a:lnSpc>
              <a:buFontTx/>
              <a:buNone/>
            </a:pPr>
            <a:r>
              <a:rPr lang="es-ES" altLang="es-ES" sz="2000" dirty="0" smtClean="0"/>
              <a:t>Cuidar la </a:t>
            </a:r>
            <a:r>
              <a:rPr lang="es-ES" altLang="es-ES" sz="2000" b="1" dirty="0" smtClean="0">
                <a:solidFill>
                  <a:srgbClr val="002060"/>
                </a:solidFill>
              </a:rPr>
              <a:t>ubicación</a:t>
            </a:r>
            <a:r>
              <a:rPr lang="es-ES" altLang="es-ES" sz="2000" dirty="0" smtClean="0"/>
              <a:t> de los alumnos.</a:t>
            </a:r>
          </a:p>
          <a:p>
            <a:pPr marL="0" indent="0" algn="ctr" eaLnBrk="1" hangingPunct="1">
              <a:lnSpc>
                <a:spcPct val="80000"/>
              </a:lnSpc>
              <a:buFontTx/>
              <a:buNone/>
            </a:pPr>
            <a:r>
              <a:rPr lang="es-ES" altLang="es-ES" sz="2000" dirty="0" smtClean="0"/>
              <a:t>Controlar la influencia de </a:t>
            </a:r>
            <a:r>
              <a:rPr lang="es-ES" altLang="es-ES" sz="2000" b="1" dirty="0" smtClean="0">
                <a:solidFill>
                  <a:srgbClr val="002060"/>
                </a:solidFill>
              </a:rPr>
              <a:t>distractores</a:t>
            </a:r>
            <a:r>
              <a:rPr lang="es-ES" altLang="es-ES" sz="2000" dirty="0" smtClean="0"/>
              <a:t>.</a:t>
            </a:r>
          </a:p>
          <a:p>
            <a:pPr marL="0" indent="0" algn="ctr" eaLnBrk="1" hangingPunct="1">
              <a:lnSpc>
                <a:spcPct val="80000"/>
              </a:lnSpc>
              <a:buFontTx/>
              <a:buNone/>
            </a:pPr>
            <a:r>
              <a:rPr lang="es-ES" altLang="es-ES" sz="2000" b="1" dirty="0" smtClean="0">
                <a:solidFill>
                  <a:srgbClr val="002060"/>
                </a:solidFill>
              </a:rPr>
              <a:t>Inicio puntual y rápido</a:t>
            </a:r>
            <a:r>
              <a:rPr lang="es-ES" altLang="es-ES" sz="2000" b="1" dirty="0" smtClean="0"/>
              <a:t>.</a:t>
            </a:r>
            <a:r>
              <a:rPr lang="es-ES" altLang="es-ES" sz="2000" dirty="0" smtClean="0"/>
              <a:t> Dejar para después pasar lista, comentarios sobre exámenes y trabajos.</a:t>
            </a:r>
          </a:p>
          <a:p>
            <a:pPr marL="0" indent="0" algn="ctr" eaLnBrk="1" hangingPunct="1">
              <a:lnSpc>
                <a:spcPct val="80000"/>
              </a:lnSpc>
              <a:buFontTx/>
              <a:buNone/>
            </a:pPr>
            <a:r>
              <a:rPr lang="es-ES" altLang="es-ES" sz="2000" dirty="0" smtClean="0"/>
              <a:t>Establecer </a:t>
            </a:r>
            <a:r>
              <a:rPr lang="es-ES" altLang="es-ES" sz="2000" b="1" dirty="0" smtClean="0">
                <a:solidFill>
                  <a:srgbClr val="002060"/>
                </a:solidFill>
              </a:rPr>
              <a:t>señales</a:t>
            </a:r>
            <a:r>
              <a:rPr lang="es-ES" altLang="es-ES" sz="2000" dirty="0" smtClean="0"/>
              <a:t> discriminativas.</a:t>
            </a:r>
          </a:p>
          <a:p>
            <a:pPr marL="0" indent="0" algn="ctr" eaLnBrk="1" hangingPunct="1">
              <a:lnSpc>
                <a:spcPct val="80000"/>
              </a:lnSpc>
              <a:buFontTx/>
              <a:buNone/>
            </a:pPr>
            <a:r>
              <a:rPr lang="es-ES" altLang="es-ES" sz="2000" dirty="0" smtClean="0"/>
              <a:t>Asegurar </a:t>
            </a:r>
            <a:r>
              <a:rPr lang="es-ES" altLang="es-ES" sz="2000" b="1" dirty="0" smtClean="0">
                <a:solidFill>
                  <a:srgbClr val="002060"/>
                </a:solidFill>
              </a:rPr>
              <a:t>la</a:t>
            </a:r>
            <a:r>
              <a:rPr lang="es-ES" altLang="es-ES" sz="2000" dirty="0" smtClean="0">
                <a:solidFill>
                  <a:srgbClr val="002060"/>
                </a:solidFill>
              </a:rPr>
              <a:t> </a:t>
            </a:r>
            <a:r>
              <a:rPr lang="es-ES" altLang="es-ES" sz="2000" b="1" dirty="0" smtClean="0">
                <a:solidFill>
                  <a:srgbClr val="002060"/>
                </a:solidFill>
              </a:rPr>
              <a:t>atención de todos</a:t>
            </a:r>
            <a:r>
              <a:rPr lang="es-ES" altLang="es-ES" sz="2000" dirty="0" smtClean="0">
                <a:solidFill>
                  <a:srgbClr val="002060"/>
                </a:solidFill>
              </a:rPr>
              <a:t>, </a:t>
            </a:r>
            <a:r>
              <a:rPr lang="es-ES" altLang="es-ES" sz="2000" dirty="0" smtClean="0"/>
              <a:t>no empezar hasta conseguirla.</a:t>
            </a:r>
          </a:p>
          <a:p>
            <a:pPr marL="0" indent="0" algn="ctr" eaLnBrk="1" hangingPunct="1">
              <a:lnSpc>
                <a:spcPct val="80000"/>
              </a:lnSpc>
              <a:buFontTx/>
              <a:buNone/>
            </a:pPr>
            <a:r>
              <a:rPr lang="es-ES" altLang="es-ES" sz="2000" dirty="0" smtClean="0"/>
              <a:t>Empezar en </a:t>
            </a:r>
            <a:r>
              <a:rPr lang="es-ES" altLang="es-ES" sz="2000" b="1" dirty="0" smtClean="0">
                <a:solidFill>
                  <a:srgbClr val="002060"/>
                </a:solidFill>
              </a:rPr>
              <a:t>tono bajo</a:t>
            </a:r>
            <a:r>
              <a:rPr lang="es-ES" altLang="es-ES" sz="2000" dirty="0" smtClean="0">
                <a:solidFill>
                  <a:srgbClr val="002060"/>
                </a:solidFill>
              </a:rPr>
              <a:t> y dar </a:t>
            </a:r>
            <a:r>
              <a:rPr lang="es-ES" altLang="es-ES" sz="2000" b="1" dirty="0" smtClean="0">
                <a:solidFill>
                  <a:srgbClr val="002060"/>
                </a:solidFill>
              </a:rPr>
              <a:t>tiempo a la reacción</a:t>
            </a:r>
            <a:r>
              <a:rPr lang="es-ES" altLang="es-ES" sz="2000" dirty="0" smtClean="0">
                <a:solidFill>
                  <a:srgbClr val="002060"/>
                </a:solidFill>
              </a:rPr>
              <a:t>.</a:t>
            </a:r>
          </a:p>
          <a:p>
            <a:pPr marL="0" indent="0" algn="ctr" eaLnBrk="1" hangingPunct="1">
              <a:lnSpc>
                <a:spcPct val="80000"/>
              </a:lnSpc>
              <a:buFontTx/>
              <a:buNone/>
            </a:pPr>
            <a:r>
              <a:rPr lang="es-ES" altLang="es-ES" sz="2000" b="1" dirty="0" smtClean="0">
                <a:solidFill>
                  <a:srgbClr val="002060"/>
                </a:solidFill>
              </a:rPr>
              <a:t>Advertencia individual</a:t>
            </a:r>
            <a:r>
              <a:rPr lang="es-ES" altLang="es-ES" sz="2000" dirty="0" smtClean="0"/>
              <a:t>, llamando por el nombre. Evitar las </a:t>
            </a:r>
            <a:r>
              <a:rPr lang="es-ES" altLang="es-ES" sz="2000" dirty="0" smtClean="0">
                <a:solidFill>
                  <a:srgbClr val="002060"/>
                </a:solidFill>
              </a:rPr>
              <a:t>generales.</a:t>
            </a:r>
          </a:p>
          <a:p>
            <a:pPr marL="0" indent="0" algn="ctr" eaLnBrk="1" hangingPunct="1">
              <a:lnSpc>
                <a:spcPct val="80000"/>
              </a:lnSpc>
              <a:buFontTx/>
              <a:buNone/>
            </a:pPr>
            <a:r>
              <a:rPr lang="es-ES" altLang="es-ES" sz="2000" b="1" dirty="0" smtClean="0">
                <a:solidFill>
                  <a:srgbClr val="002060"/>
                </a:solidFill>
              </a:rPr>
              <a:t>Actividades incompatibles</a:t>
            </a:r>
            <a:r>
              <a:rPr lang="es-ES" altLang="es-ES" sz="2000" dirty="0" smtClean="0">
                <a:solidFill>
                  <a:srgbClr val="002060"/>
                </a:solidFill>
              </a:rPr>
              <a:t> </a:t>
            </a:r>
            <a:r>
              <a:rPr lang="es-ES" altLang="es-ES" sz="2000" b="1" dirty="0" smtClean="0">
                <a:solidFill>
                  <a:srgbClr val="002060"/>
                </a:solidFill>
              </a:rPr>
              <a:t>con la distracción</a:t>
            </a:r>
            <a:r>
              <a:rPr lang="es-ES" altLang="es-ES" sz="2000" dirty="0" smtClean="0">
                <a:solidFill>
                  <a:srgbClr val="002060"/>
                </a:solidFill>
              </a:rPr>
              <a:t>: </a:t>
            </a:r>
            <a:r>
              <a:rPr lang="es-ES" altLang="es-ES" sz="2000" dirty="0" smtClean="0"/>
              <a:t>preguntas sobre lo tratado, actividades prácticas breves, cosas curiosas e interesantes.</a:t>
            </a:r>
          </a:p>
          <a:p>
            <a:pPr marL="0" indent="0" algn="ctr" eaLnBrk="1" hangingPunct="1">
              <a:lnSpc>
                <a:spcPct val="80000"/>
              </a:lnSpc>
              <a:buFontTx/>
              <a:buNone/>
            </a:pPr>
            <a:r>
              <a:rPr lang="es-ES" altLang="es-ES" sz="2000" dirty="0" smtClean="0"/>
              <a:t>Alternar distintas </a:t>
            </a:r>
            <a:r>
              <a:rPr lang="es-ES" altLang="es-ES" sz="2000" b="1" dirty="0" smtClean="0">
                <a:solidFill>
                  <a:srgbClr val="002060"/>
                </a:solidFill>
              </a:rPr>
              <a:t>modalidades de presentación</a:t>
            </a:r>
            <a:r>
              <a:rPr lang="es-ES" altLang="es-ES" sz="2000" dirty="0" smtClean="0">
                <a:solidFill>
                  <a:srgbClr val="002060"/>
                </a:solidFill>
              </a:rPr>
              <a:t> </a:t>
            </a:r>
            <a:r>
              <a:rPr lang="es-ES" altLang="es-ES" sz="2000" dirty="0" smtClean="0"/>
              <a:t>de contenidos: oral, video, transparencias, lecturas…</a:t>
            </a:r>
          </a:p>
          <a:p>
            <a:pPr marL="0" indent="0" algn="ctr" eaLnBrk="1" hangingPunct="1">
              <a:lnSpc>
                <a:spcPct val="80000"/>
              </a:lnSpc>
              <a:buFontTx/>
              <a:buNone/>
            </a:pPr>
            <a:endParaRPr lang="es-ES" altLang="es-ES" sz="2000" dirty="0" smtClean="0"/>
          </a:p>
        </p:txBody>
      </p:sp>
    </p:spTree>
    <p:extLst>
      <p:ext uri="{BB962C8B-B14F-4D97-AF65-F5344CB8AC3E}">
        <p14:creationId xmlns:p14="http://schemas.microsoft.com/office/powerpoint/2010/main" xmlns="" val="3665938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solidFill>
            <a:schemeClr val="accent5">
              <a:lumMod val="60000"/>
              <a:lumOff val="40000"/>
            </a:schemeClr>
          </a:solidFill>
          <a:ln>
            <a:solidFill>
              <a:schemeClr val="accent1"/>
            </a:solidFill>
          </a:ln>
        </p:spPr>
        <p:txBody>
          <a:bodyPr>
            <a:normAutofit fontScale="90000"/>
          </a:bodyPr>
          <a:lstStyle/>
          <a:p>
            <a:r>
              <a:rPr lang="es-ES" sz="4000" b="1" dirty="0" smtClean="0">
                <a:solidFill>
                  <a:srgbClr val="000066"/>
                </a:solidFill>
              </a:rPr>
              <a:t>GESTIÓN DEL AULA: desarrollo</a:t>
            </a:r>
            <a:endParaRPr lang="es-ES" sz="4000" b="1" dirty="0" smtClean="0">
              <a:solidFill>
                <a:srgbClr val="000099"/>
              </a:solidFill>
            </a:endParaRPr>
          </a:p>
        </p:txBody>
      </p:sp>
      <p:sp>
        <p:nvSpPr>
          <p:cNvPr id="43011" name="2 Marcador de contenido"/>
          <p:cNvSpPr>
            <a:spLocks noGrp="1"/>
          </p:cNvSpPr>
          <p:nvPr>
            <p:ph sz="quarter" idx="1"/>
          </p:nvPr>
        </p:nvSpPr>
        <p:spPr>
          <a:xfrm>
            <a:off x="503237" y="1556793"/>
            <a:ext cx="8029203" cy="3456383"/>
          </a:xfrm>
        </p:spPr>
        <p:style>
          <a:lnRef idx="2">
            <a:schemeClr val="accent4"/>
          </a:lnRef>
          <a:fillRef idx="1">
            <a:schemeClr val="lt1"/>
          </a:fillRef>
          <a:effectRef idx="0">
            <a:schemeClr val="accent4"/>
          </a:effectRef>
          <a:fontRef idx="minor">
            <a:schemeClr val="dk1"/>
          </a:fontRef>
        </p:style>
        <p:txBody>
          <a:bodyPr>
            <a:normAutofit/>
          </a:bodyPr>
          <a:lstStyle/>
          <a:p>
            <a:pPr marL="457200" lvl="1" indent="0">
              <a:lnSpc>
                <a:spcPct val="90000"/>
              </a:lnSpc>
              <a:buFontTx/>
              <a:buNone/>
            </a:pPr>
            <a:r>
              <a:rPr lang="es-ES" sz="2400" b="1" dirty="0" smtClean="0"/>
              <a:t>Priorizar actividades en que muchos trabajen mucho.</a:t>
            </a:r>
          </a:p>
          <a:p>
            <a:pPr marL="457200" lvl="1" indent="0">
              <a:lnSpc>
                <a:spcPct val="90000"/>
              </a:lnSpc>
              <a:buFontTx/>
              <a:buNone/>
            </a:pPr>
            <a:r>
              <a:rPr lang="es-ES" sz="2400" b="1" dirty="0" smtClean="0"/>
              <a:t>Moverse por la clase.</a:t>
            </a:r>
          </a:p>
          <a:p>
            <a:pPr marL="457200" lvl="1" indent="0">
              <a:lnSpc>
                <a:spcPct val="90000"/>
              </a:lnSpc>
              <a:buFontTx/>
              <a:buNone/>
            </a:pPr>
            <a:r>
              <a:rPr lang="es-ES" sz="2400" b="1" dirty="0" smtClean="0"/>
              <a:t>Captar la atención con actividades sorpresa.</a:t>
            </a:r>
          </a:p>
          <a:p>
            <a:pPr marL="457200" lvl="1" indent="0">
              <a:lnSpc>
                <a:spcPct val="90000"/>
              </a:lnSpc>
              <a:buFontTx/>
              <a:buNone/>
            </a:pPr>
            <a:r>
              <a:rPr lang="es-ES" sz="2400" b="1" dirty="0" smtClean="0"/>
              <a:t>Introducir actividades variadas.</a:t>
            </a:r>
          </a:p>
          <a:p>
            <a:pPr marL="457200" lvl="1" indent="0">
              <a:lnSpc>
                <a:spcPct val="90000"/>
              </a:lnSpc>
              <a:buFontTx/>
              <a:buNone/>
            </a:pPr>
            <a:r>
              <a:rPr lang="es-ES" sz="2400" b="1" dirty="0" smtClean="0"/>
              <a:t>Buscar lo positivo “píllales haciéndolo bien”: la ronda.</a:t>
            </a:r>
          </a:p>
          <a:p>
            <a:pPr marL="457200" lvl="1" indent="0">
              <a:lnSpc>
                <a:spcPct val="90000"/>
              </a:lnSpc>
              <a:buFontTx/>
              <a:buNone/>
            </a:pPr>
            <a:r>
              <a:rPr lang="es-ES" sz="2400" b="1" dirty="0" smtClean="0"/>
              <a:t>Recordar lo que se espera de cada uno: disco rayado, tono informativo…</a:t>
            </a:r>
          </a:p>
          <a:p>
            <a:pPr marL="457200" lvl="1" indent="0">
              <a:lnSpc>
                <a:spcPct val="90000"/>
              </a:lnSpc>
              <a:buFontTx/>
              <a:buNone/>
            </a:pPr>
            <a:endParaRPr lang="es-ES" sz="2400" b="1" dirty="0" smtClean="0"/>
          </a:p>
        </p:txBody>
      </p:sp>
      <p:pic>
        <p:nvPicPr>
          <p:cNvPr id="221186" name="Picture 2" descr="http://4.bp.blogspot.com/-lDWttRjN0bA/ToPR8tIj1RI/AAAAAAAACkY/UARy4ZRVApU/s400/20090114231849-alumnos-hablando.gif"/>
          <p:cNvPicPr>
            <a:picLocks noChangeAspect="1" noChangeArrowheads="1"/>
          </p:cNvPicPr>
          <p:nvPr/>
        </p:nvPicPr>
        <p:blipFill>
          <a:blip r:embed="rId3" cstate="print"/>
          <a:srcRect/>
          <a:stretch>
            <a:fillRect/>
          </a:stretch>
        </p:blipFill>
        <p:spPr bwMode="auto">
          <a:xfrm>
            <a:off x="179512" y="5301208"/>
            <a:ext cx="5273536" cy="1556792"/>
          </a:xfrm>
          <a:prstGeom prst="rect">
            <a:avLst/>
          </a:prstGeom>
          <a:noFill/>
        </p:spPr>
      </p:pic>
    </p:spTree>
    <p:extLst>
      <p:ext uri="{BB962C8B-B14F-4D97-AF65-F5344CB8AC3E}">
        <p14:creationId xmlns:p14="http://schemas.microsoft.com/office/powerpoint/2010/main" xmlns="" val="173467145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1">
                                            <p:bg/>
                                          </p:spTgt>
                                        </p:tgtEl>
                                        <p:attrNameLst>
                                          <p:attrName>style.visibility</p:attrName>
                                        </p:attrNameLst>
                                      </p:cBhvr>
                                      <p:to>
                                        <p:strVal val="visible"/>
                                      </p:to>
                                    </p:set>
                                    <p:anim calcmode="lin" valueType="num">
                                      <p:cBhvr>
                                        <p:cTn id="7" dur="500" fill="hold"/>
                                        <p:tgtEl>
                                          <p:spTgt spid="43011">
                                            <p:bg/>
                                          </p:spTgt>
                                        </p:tgtEl>
                                        <p:attrNameLst>
                                          <p:attrName>ppt_w</p:attrName>
                                        </p:attrNameLst>
                                      </p:cBhvr>
                                      <p:tavLst>
                                        <p:tav tm="0">
                                          <p:val>
                                            <p:fltVal val="0"/>
                                          </p:val>
                                        </p:tav>
                                        <p:tav tm="100000">
                                          <p:val>
                                            <p:strVal val="#ppt_w"/>
                                          </p:val>
                                        </p:tav>
                                      </p:tavLst>
                                    </p:anim>
                                    <p:anim calcmode="lin" valueType="num">
                                      <p:cBhvr>
                                        <p:cTn id="8" dur="500" fill="hold"/>
                                        <p:tgtEl>
                                          <p:spTgt spid="43011">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3011">
                                            <p:txEl>
                                              <p:pRg st="0" end="0"/>
                                            </p:txEl>
                                          </p:spTgt>
                                        </p:tgtEl>
                                        <p:attrNameLst>
                                          <p:attrName>style.visibility</p:attrName>
                                        </p:attrNameLst>
                                      </p:cBhvr>
                                      <p:to>
                                        <p:strVal val="visible"/>
                                      </p:to>
                                    </p:set>
                                    <p:anim calcmode="lin" valueType="num">
                                      <p:cBhvr>
                                        <p:cTn id="11"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3011">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p:cTn id="15"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3011">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43011">
                                            <p:txEl>
                                              <p:pRg st="2" end="2"/>
                                            </p:txEl>
                                          </p:spTgt>
                                        </p:tgtEl>
                                        <p:attrNameLst>
                                          <p:attrName>style.visibility</p:attrName>
                                        </p:attrNameLst>
                                      </p:cBhvr>
                                      <p:to>
                                        <p:strVal val="visible"/>
                                      </p:to>
                                    </p:set>
                                    <p:anim calcmode="lin" valueType="num">
                                      <p:cBhvr>
                                        <p:cTn id="19"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3011">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anim calcmode="lin" valueType="num">
                                      <p:cBhvr>
                                        <p:cTn id="23" dur="5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3011">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 calcmode="lin" valueType="num">
                                      <p:cBhvr>
                                        <p:cTn id="27" dur="500" fill="hold"/>
                                        <p:tgtEl>
                                          <p:spTgt spid="430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3011">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43011">
                                            <p:txEl>
                                              <p:pRg st="5" end="5"/>
                                            </p:txEl>
                                          </p:spTgt>
                                        </p:tgtEl>
                                        <p:attrNameLst>
                                          <p:attrName>style.visibility</p:attrName>
                                        </p:attrNameLst>
                                      </p:cBhvr>
                                      <p:to>
                                        <p:strVal val="visible"/>
                                      </p:to>
                                    </p:set>
                                    <p:anim calcmode="lin" valueType="num">
                                      <p:cBhvr>
                                        <p:cTn id="31" dur="500" fill="hold"/>
                                        <p:tgtEl>
                                          <p:spTgt spid="4301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301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4000" b="1" dirty="0" smtClean="0"/>
              <a:t>TEORÍA ATENCIÓN EN CLASE</a:t>
            </a:r>
          </a:p>
        </p:txBody>
      </p:sp>
      <p:sp>
        <p:nvSpPr>
          <p:cNvPr id="63491"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533400" indent="-533400" algn="ctr" eaLnBrk="1" hangingPunct="1">
              <a:lnSpc>
                <a:spcPct val="90000"/>
              </a:lnSpc>
              <a:buFont typeface="Wingdings" pitchFamily="2" charset="2"/>
              <a:buNone/>
            </a:pPr>
            <a:r>
              <a:rPr lang="es-ES" altLang="es-ES" dirty="0" smtClean="0"/>
              <a:t>Mejorar el </a:t>
            </a:r>
            <a:r>
              <a:rPr lang="es-ES" altLang="es-ES" b="1" dirty="0" smtClean="0">
                <a:solidFill>
                  <a:srgbClr val="002060"/>
                </a:solidFill>
              </a:rPr>
              <a:t>nivel atencional</a:t>
            </a:r>
            <a:r>
              <a:rPr lang="es-ES" altLang="es-ES" dirty="0" smtClean="0">
                <a:solidFill>
                  <a:srgbClr val="002060"/>
                </a:solidFill>
              </a:rPr>
              <a:t> </a:t>
            </a:r>
            <a:r>
              <a:rPr lang="es-ES" altLang="es-ES" dirty="0" smtClean="0"/>
              <a:t>de la clase.</a:t>
            </a:r>
          </a:p>
          <a:p>
            <a:pPr marL="533400" indent="-533400" algn="ctr" eaLnBrk="1" hangingPunct="1">
              <a:lnSpc>
                <a:spcPct val="90000"/>
              </a:lnSpc>
              <a:buFont typeface="Wingdings" pitchFamily="2" charset="2"/>
              <a:buNone/>
            </a:pPr>
            <a:r>
              <a:rPr lang="es-ES" altLang="es-ES" dirty="0" smtClean="0"/>
              <a:t>Diversificar las </a:t>
            </a:r>
            <a:r>
              <a:rPr lang="es-ES" altLang="es-ES" b="1" dirty="0" smtClean="0">
                <a:solidFill>
                  <a:srgbClr val="002060"/>
                </a:solidFill>
              </a:rPr>
              <a:t>corrientes atencionales</a:t>
            </a:r>
            <a:r>
              <a:rPr lang="es-ES" altLang="es-ES" dirty="0" smtClean="0"/>
              <a:t>.</a:t>
            </a:r>
          </a:p>
          <a:p>
            <a:pPr marL="533400" indent="-533400" algn="ctr" eaLnBrk="1" hangingPunct="1">
              <a:lnSpc>
                <a:spcPct val="90000"/>
              </a:lnSpc>
              <a:buFont typeface="Wingdings" pitchFamily="2" charset="2"/>
              <a:buNone/>
            </a:pPr>
            <a:r>
              <a:rPr lang="es-ES" altLang="es-ES" dirty="0" smtClean="0"/>
              <a:t>Incrementar la </a:t>
            </a:r>
            <a:r>
              <a:rPr lang="es-ES" altLang="es-ES" b="1" dirty="0" smtClean="0">
                <a:solidFill>
                  <a:srgbClr val="002060"/>
                </a:solidFill>
              </a:rPr>
              <a:t>atención positiva</a:t>
            </a:r>
            <a:r>
              <a:rPr lang="es-ES" altLang="es-ES" dirty="0" smtClean="0">
                <a:solidFill>
                  <a:srgbClr val="002060"/>
                </a:solidFill>
              </a:rPr>
              <a:t> </a:t>
            </a:r>
            <a:r>
              <a:rPr lang="es-ES" altLang="es-ES" dirty="0" smtClean="0"/>
              <a:t>y disminuir la </a:t>
            </a:r>
            <a:r>
              <a:rPr lang="es-ES" altLang="es-ES" b="1" dirty="0" smtClean="0">
                <a:solidFill>
                  <a:srgbClr val="002060"/>
                </a:solidFill>
              </a:rPr>
              <a:t>atención</a:t>
            </a:r>
            <a:r>
              <a:rPr lang="es-ES" altLang="es-ES" dirty="0" smtClean="0">
                <a:solidFill>
                  <a:srgbClr val="002060"/>
                </a:solidFill>
              </a:rPr>
              <a:t> </a:t>
            </a:r>
            <a:r>
              <a:rPr lang="es-ES" altLang="es-ES" b="1" dirty="0" smtClean="0">
                <a:solidFill>
                  <a:srgbClr val="002060"/>
                </a:solidFill>
              </a:rPr>
              <a:t>negativa</a:t>
            </a:r>
          </a:p>
          <a:p>
            <a:pPr marL="533400" indent="-533400" algn="ctr" eaLnBrk="1" hangingPunct="1">
              <a:lnSpc>
                <a:spcPct val="90000"/>
              </a:lnSpc>
              <a:buFont typeface="Wingdings" pitchFamily="2" charset="2"/>
              <a:buNone/>
            </a:pPr>
            <a:r>
              <a:rPr lang="es-ES" altLang="es-ES" dirty="0" smtClean="0"/>
              <a:t>Mantener un alto índice de </a:t>
            </a:r>
            <a:r>
              <a:rPr lang="es-ES" altLang="es-ES" b="1" dirty="0" smtClean="0">
                <a:solidFill>
                  <a:srgbClr val="002060"/>
                </a:solidFill>
              </a:rPr>
              <a:t>actividad</a:t>
            </a:r>
            <a:r>
              <a:rPr lang="es-ES" altLang="es-ES" dirty="0" smtClean="0"/>
              <a:t> del alumno y lo más variada posible.</a:t>
            </a:r>
          </a:p>
          <a:p>
            <a:pPr marL="533400" indent="-533400" algn="ctr" eaLnBrk="1" hangingPunct="1">
              <a:lnSpc>
                <a:spcPct val="90000"/>
              </a:lnSpc>
              <a:buFont typeface="Wingdings" pitchFamily="2" charset="2"/>
              <a:buNone/>
            </a:pPr>
            <a:r>
              <a:rPr lang="es-ES" altLang="es-ES" dirty="0" smtClean="0"/>
              <a:t>Detectar </a:t>
            </a:r>
            <a:r>
              <a:rPr lang="es-ES" altLang="es-ES" b="1" dirty="0" smtClean="0">
                <a:solidFill>
                  <a:srgbClr val="002060"/>
                </a:solidFill>
              </a:rPr>
              <a:t>indicios</a:t>
            </a:r>
            <a:r>
              <a:rPr lang="es-ES" altLang="es-ES" dirty="0" smtClean="0"/>
              <a:t> de distracción.</a:t>
            </a:r>
          </a:p>
          <a:p>
            <a:pPr marL="533400" indent="-533400" algn="ctr" eaLnBrk="1" hangingPunct="1">
              <a:lnSpc>
                <a:spcPct val="90000"/>
              </a:lnSpc>
              <a:buFont typeface="Wingdings" pitchFamily="2" charset="2"/>
              <a:buNone/>
            </a:pPr>
            <a:r>
              <a:rPr lang="es-ES" altLang="es-ES" dirty="0" smtClean="0"/>
              <a:t>Soslayar </a:t>
            </a:r>
            <a:r>
              <a:rPr lang="es-ES" altLang="es-ES" b="1" dirty="0" smtClean="0">
                <a:solidFill>
                  <a:srgbClr val="002060"/>
                </a:solidFill>
              </a:rPr>
              <a:t>conductas leves</a:t>
            </a:r>
            <a:r>
              <a:rPr lang="es-ES" altLang="es-ES" dirty="0" smtClean="0"/>
              <a:t>.</a:t>
            </a:r>
          </a:p>
          <a:p>
            <a:pPr marL="533400" indent="-533400" algn="ctr" eaLnBrk="1" hangingPunct="1">
              <a:lnSpc>
                <a:spcPct val="90000"/>
              </a:lnSpc>
              <a:buFont typeface="Wingdings" pitchFamily="2" charset="2"/>
              <a:buNone/>
            </a:pPr>
            <a:r>
              <a:rPr lang="es-ES" altLang="es-ES" b="1" dirty="0" smtClean="0">
                <a:solidFill>
                  <a:srgbClr val="002060"/>
                </a:solidFill>
              </a:rPr>
              <a:t>Advertencias</a:t>
            </a:r>
            <a:r>
              <a:rPr lang="es-ES" altLang="es-ES" dirty="0" smtClean="0"/>
              <a:t> personales.</a:t>
            </a:r>
          </a:p>
        </p:txBody>
      </p:sp>
    </p:spTree>
    <p:extLst>
      <p:ext uri="{BB962C8B-B14F-4D97-AF65-F5344CB8AC3E}">
        <p14:creationId xmlns:p14="http://schemas.microsoft.com/office/powerpoint/2010/main" xmlns="" val="2984445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3NIVEL ATENCIONAL</a:t>
            </a:r>
          </a:p>
        </p:txBody>
      </p:sp>
      <p:sp>
        <p:nvSpPr>
          <p:cNvPr id="64515"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sz="2400" dirty="0" smtClean="0"/>
              <a:t>Hipotético producto del número de alumno que atienden por el tiempo de atención que prestan:</a:t>
            </a:r>
          </a:p>
          <a:p>
            <a:pPr marL="0" indent="0" algn="ctr" eaLnBrk="1" hangingPunct="1">
              <a:buFontTx/>
              <a:buNone/>
            </a:pPr>
            <a:endParaRPr lang="es-ES" altLang="es-ES" sz="800" dirty="0" smtClean="0"/>
          </a:p>
          <a:p>
            <a:pPr marL="457200" lvl="1" indent="0" algn="ctr" eaLnBrk="1" hangingPunct="1">
              <a:buFontTx/>
              <a:buNone/>
            </a:pPr>
            <a:r>
              <a:rPr lang="es-ES" altLang="es-ES" sz="2000" dirty="0" smtClean="0"/>
              <a:t>           </a:t>
            </a:r>
            <a:r>
              <a:rPr lang="es-ES" altLang="es-ES" sz="2000" b="1" dirty="0" smtClean="0">
                <a:solidFill>
                  <a:srgbClr val="FF3300"/>
                </a:solidFill>
              </a:rPr>
              <a:t>(Nº ALUMNOS </a:t>
            </a:r>
            <a:r>
              <a:rPr lang="es-ES" altLang="es-ES" sz="1200" b="1" dirty="0" smtClean="0">
                <a:solidFill>
                  <a:srgbClr val="FF3300"/>
                </a:solidFill>
              </a:rPr>
              <a:t>X</a:t>
            </a:r>
            <a:r>
              <a:rPr lang="es-ES" altLang="es-ES" sz="2000" b="1" dirty="0" smtClean="0">
                <a:solidFill>
                  <a:srgbClr val="FF3300"/>
                </a:solidFill>
              </a:rPr>
              <a:t> T. ATENCIÓN)</a:t>
            </a:r>
          </a:p>
          <a:p>
            <a:pPr marL="457200" lvl="1" indent="0" algn="ctr" eaLnBrk="1" hangingPunct="1">
              <a:buFontTx/>
              <a:buNone/>
            </a:pPr>
            <a:endParaRPr lang="es-ES" altLang="es-ES" sz="2000" b="1" dirty="0" smtClean="0">
              <a:solidFill>
                <a:srgbClr val="FF3300"/>
              </a:solidFill>
            </a:endParaRPr>
          </a:p>
          <a:p>
            <a:pPr marL="0" indent="0" algn="ctr" eaLnBrk="1" hangingPunct="1">
              <a:buFontTx/>
              <a:buNone/>
            </a:pPr>
            <a:r>
              <a:rPr lang="es-ES" altLang="es-ES" sz="2400" dirty="0" smtClean="0"/>
              <a:t>Varía según las </a:t>
            </a:r>
            <a:r>
              <a:rPr lang="es-ES" altLang="es-ES" sz="2400" b="1" dirty="0" smtClean="0">
                <a:solidFill>
                  <a:srgbClr val="002060"/>
                </a:solidFill>
              </a:rPr>
              <a:t>actividades</a:t>
            </a:r>
            <a:r>
              <a:rPr lang="es-ES" altLang="es-ES" sz="2400" dirty="0" smtClean="0">
                <a:solidFill>
                  <a:srgbClr val="002060"/>
                </a:solidFill>
              </a:rPr>
              <a:t> y </a:t>
            </a:r>
            <a:r>
              <a:rPr lang="es-ES" altLang="es-ES" sz="2400" b="1" dirty="0" smtClean="0">
                <a:solidFill>
                  <a:srgbClr val="002060"/>
                </a:solidFill>
              </a:rPr>
              <a:t>opciones </a:t>
            </a:r>
            <a:r>
              <a:rPr lang="es-ES" altLang="es-ES" sz="2400" b="1" dirty="0" err="1" smtClean="0">
                <a:solidFill>
                  <a:srgbClr val="002060"/>
                </a:solidFill>
              </a:rPr>
              <a:t>metodológias</a:t>
            </a:r>
            <a:r>
              <a:rPr lang="es-ES" altLang="es-ES" sz="2400" dirty="0" smtClean="0"/>
              <a:t>: exposición, trasparencias, video, lectura, gran grupo, parejas, trabajo individual…</a:t>
            </a:r>
          </a:p>
          <a:p>
            <a:pPr marL="0" indent="0" algn="ctr" eaLnBrk="1" hangingPunct="1">
              <a:buFontTx/>
              <a:buNone/>
            </a:pPr>
            <a:endParaRPr lang="es-ES" altLang="es-ES" sz="2400" dirty="0" smtClean="0"/>
          </a:p>
          <a:p>
            <a:pPr marL="0" indent="0" algn="ctr" eaLnBrk="1" hangingPunct="1">
              <a:buFontTx/>
              <a:buNone/>
            </a:pPr>
            <a:r>
              <a:rPr lang="es-ES" altLang="es-ES" sz="2400" b="1" dirty="0" smtClean="0">
                <a:solidFill>
                  <a:srgbClr val="002060"/>
                </a:solidFill>
              </a:rPr>
              <a:t>Estrategia</a:t>
            </a:r>
            <a:r>
              <a:rPr lang="es-ES" altLang="es-ES" sz="2400" dirty="0" smtClean="0"/>
              <a:t>: detectar e incrementar el tiempo de las actividades con mejores niveles atencionales.</a:t>
            </a:r>
          </a:p>
        </p:txBody>
      </p:sp>
    </p:spTree>
    <p:extLst>
      <p:ext uri="{BB962C8B-B14F-4D97-AF65-F5344CB8AC3E}">
        <p14:creationId xmlns:p14="http://schemas.microsoft.com/office/powerpoint/2010/main" xmlns="" val="3184282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a:bodyPr>
          <a:lstStyle/>
          <a:p>
            <a:pPr eaLnBrk="1" hangingPunct="1"/>
            <a:r>
              <a:rPr lang="es-ES" altLang="es-ES" sz="3600" b="1" dirty="0" smtClean="0"/>
              <a:t>CORRIENTES ATENCIONALES</a:t>
            </a:r>
            <a:r>
              <a:rPr lang="es-ES" altLang="es-ES" sz="4000" dirty="0" smtClean="0"/>
              <a:t> </a:t>
            </a:r>
          </a:p>
        </p:txBody>
      </p:sp>
      <p:sp>
        <p:nvSpPr>
          <p:cNvPr id="65539" name="Rectangle 3"/>
          <p:cNvSpPr>
            <a:spLocks noGrp="1" noChangeArrowheads="1"/>
          </p:cNvSpPr>
          <p:nvPr>
            <p:ph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b="1" dirty="0" smtClean="0">
                <a:solidFill>
                  <a:srgbClr val="002060"/>
                </a:solidFill>
              </a:rPr>
              <a:t>Hecho</a:t>
            </a:r>
            <a:r>
              <a:rPr lang="es-ES" altLang="es-ES" dirty="0" smtClean="0"/>
              <a:t>. Las corrientes atencionales monótonas aumentan la fatiga y propician la distracción.</a:t>
            </a:r>
          </a:p>
          <a:p>
            <a:pPr marL="0" indent="0" algn="ctr" eaLnBrk="1" hangingPunct="1">
              <a:buFontTx/>
              <a:buNone/>
            </a:pPr>
            <a:endParaRPr lang="es-ES" altLang="es-ES" sz="900" dirty="0" smtClean="0"/>
          </a:p>
          <a:p>
            <a:pPr marL="0" indent="0" algn="ctr" eaLnBrk="1" hangingPunct="1">
              <a:buFontTx/>
              <a:buNone/>
            </a:pPr>
            <a:r>
              <a:rPr lang="es-ES" altLang="es-ES" b="1" dirty="0" smtClean="0">
                <a:solidFill>
                  <a:srgbClr val="002060"/>
                </a:solidFill>
              </a:rPr>
              <a:t>Objetivo</a:t>
            </a:r>
            <a:r>
              <a:rPr lang="es-ES" altLang="es-ES" dirty="0" smtClean="0"/>
              <a:t>: diversificarlas a lo largo del curso.</a:t>
            </a:r>
          </a:p>
          <a:p>
            <a:pPr marL="0" indent="0" algn="ctr" eaLnBrk="1" hangingPunct="1">
              <a:buFontTx/>
              <a:buNone/>
            </a:pPr>
            <a:endParaRPr lang="es-ES" altLang="es-ES" sz="900" dirty="0" smtClean="0"/>
          </a:p>
          <a:p>
            <a:pPr marL="0" indent="0" algn="ctr" eaLnBrk="1" hangingPunct="1">
              <a:buFontTx/>
              <a:buNone/>
            </a:pPr>
            <a:r>
              <a:rPr lang="es-ES" altLang="es-ES" b="1" dirty="0" smtClean="0">
                <a:solidFill>
                  <a:srgbClr val="002060"/>
                </a:solidFill>
              </a:rPr>
              <a:t>Estrategias</a:t>
            </a:r>
            <a:r>
              <a:rPr lang="es-ES" altLang="es-ES" dirty="0" smtClean="0"/>
              <a:t>:</a:t>
            </a:r>
          </a:p>
          <a:p>
            <a:pPr marL="457200" lvl="1" indent="0" algn="ctr" eaLnBrk="1" hangingPunct="1">
              <a:buFontTx/>
              <a:buNone/>
            </a:pPr>
            <a:r>
              <a:rPr lang="es-ES" altLang="es-ES" dirty="0" smtClean="0"/>
              <a:t>Metodología variada.</a:t>
            </a:r>
          </a:p>
          <a:p>
            <a:pPr marL="457200" lvl="1" indent="0" algn="ctr" eaLnBrk="1" hangingPunct="1">
              <a:buFontTx/>
              <a:buNone/>
            </a:pPr>
            <a:r>
              <a:rPr lang="es-ES" altLang="es-ES" dirty="0" smtClean="0"/>
              <a:t>Disposiciones espaciales.</a:t>
            </a:r>
          </a:p>
          <a:p>
            <a:pPr marL="457200" lvl="1" indent="0" algn="ctr" eaLnBrk="1" hangingPunct="1">
              <a:buFontTx/>
              <a:buNone/>
            </a:pPr>
            <a:r>
              <a:rPr lang="es-ES" altLang="es-ES" dirty="0" smtClean="0"/>
              <a:t>Movilidad del profesor.</a:t>
            </a:r>
          </a:p>
        </p:txBody>
      </p:sp>
    </p:spTree>
    <p:extLst>
      <p:ext uri="{BB962C8B-B14F-4D97-AF65-F5344CB8AC3E}">
        <p14:creationId xmlns:p14="http://schemas.microsoft.com/office/powerpoint/2010/main" xmlns="" val="10340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1.¿Qué es la gestión de aula?: reflexiones previas.</a:t>
            </a:r>
            <a:endParaRPr lang="es-ES" dirty="0"/>
          </a:p>
        </p:txBody>
      </p:sp>
      <p:sp>
        <p:nvSpPr>
          <p:cNvPr id="5" name="4 Subtítulo"/>
          <p:cNvSpPr>
            <a:spLocks noGrp="1"/>
          </p:cNvSpPr>
          <p:nvPr>
            <p:ph type="subTitle" idx="1"/>
          </p:nvPr>
        </p:nvSpPr>
        <p:spPr/>
        <p:txBody>
          <a:bodyPr/>
          <a:lstStyle/>
          <a:p>
            <a:endParaRPr lang="es-ES"/>
          </a:p>
        </p:txBody>
      </p:sp>
      <p:pic>
        <p:nvPicPr>
          <p:cNvPr id="272386" name="Picture 2" descr="http://2.bp.blogspot.com/_aWQ6Xd9JQSE/Sb1IEcHxwvI/AAAAAAAAAAk/P0aXsPXYqgw/s320/reflexion.bmp"/>
          <p:cNvPicPr>
            <a:picLocks noChangeAspect="1" noChangeArrowheads="1"/>
          </p:cNvPicPr>
          <p:nvPr/>
        </p:nvPicPr>
        <p:blipFill>
          <a:blip r:embed="rId3" cstate="print"/>
          <a:srcRect/>
          <a:stretch>
            <a:fillRect/>
          </a:stretch>
        </p:blipFill>
        <p:spPr bwMode="auto">
          <a:xfrm>
            <a:off x="4572000" y="1"/>
            <a:ext cx="4263752" cy="3501008"/>
          </a:xfrm>
          <a:prstGeom prst="rect">
            <a:avLst/>
          </a:prstGeom>
          <a:noFill/>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sz="3200" b="1" dirty="0" smtClean="0"/>
              <a:t>ATENCIÓN POSITIVA Y NEGATIVA</a:t>
            </a:r>
          </a:p>
        </p:txBody>
      </p:sp>
      <p:sp>
        <p:nvSpPr>
          <p:cNvPr id="66563"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lnSpc>
                <a:spcPct val="90000"/>
              </a:lnSpc>
              <a:buFontTx/>
              <a:buNone/>
            </a:pPr>
            <a:r>
              <a:rPr lang="es-ES" altLang="es-ES" sz="2000" b="1" dirty="0" smtClean="0">
                <a:solidFill>
                  <a:srgbClr val="002060"/>
                </a:solidFill>
              </a:rPr>
              <a:t>Definición</a:t>
            </a:r>
            <a:r>
              <a:rPr lang="es-ES" altLang="es-ES" sz="2000" dirty="0" smtClean="0"/>
              <a:t>:</a:t>
            </a:r>
          </a:p>
          <a:p>
            <a:pPr marL="457200" lvl="1" indent="0" algn="ctr" eaLnBrk="1" hangingPunct="1">
              <a:lnSpc>
                <a:spcPct val="90000"/>
              </a:lnSpc>
              <a:buFontTx/>
              <a:buNone/>
            </a:pPr>
            <a:r>
              <a:rPr lang="es-ES" altLang="es-ES" sz="1800" dirty="0" smtClean="0"/>
              <a:t>Atención positiva, la que se presta cuando se ejecuta una conducta positiva y viceversa.</a:t>
            </a:r>
          </a:p>
          <a:p>
            <a:pPr marL="457200" lvl="1" indent="0" algn="ctr" eaLnBrk="1" hangingPunct="1">
              <a:lnSpc>
                <a:spcPct val="90000"/>
              </a:lnSpc>
              <a:buFontTx/>
              <a:buNone/>
            </a:pPr>
            <a:endParaRPr lang="es-ES" altLang="es-ES" sz="700" dirty="0" smtClean="0"/>
          </a:p>
          <a:p>
            <a:pPr marL="0" indent="0" algn="ctr" eaLnBrk="1" hangingPunct="1">
              <a:lnSpc>
                <a:spcPct val="90000"/>
              </a:lnSpc>
              <a:buFontTx/>
              <a:buNone/>
            </a:pPr>
            <a:r>
              <a:rPr lang="es-ES" altLang="es-ES" sz="2000" b="1" dirty="0" smtClean="0">
                <a:solidFill>
                  <a:srgbClr val="002060"/>
                </a:solidFill>
              </a:rPr>
              <a:t>Hecho</a:t>
            </a:r>
            <a:r>
              <a:rPr lang="es-ES" altLang="es-ES" sz="2000" dirty="0" smtClean="0"/>
              <a:t>:</a:t>
            </a:r>
          </a:p>
          <a:p>
            <a:pPr marL="457200" lvl="1" indent="0" algn="ctr" eaLnBrk="1" hangingPunct="1">
              <a:lnSpc>
                <a:spcPct val="90000"/>
              </a:lnSpc>
              <a:buFontTx/>
              <a:buNone/>
            </a:pPr>
            <a:r>
              <a:rPr lang="es-ES" altLang="es-ES" sz="1800" dirty="0" smtClean="0"/>
              <a:t>La mala conducta se refuerza con la atención, el protagonismo y la oportunidad de confrontarse con el profesor.</a:t>
            </a:r>
          </a:p>
          <a:p>
            <a:pPr marL="457200" lvl="1" indent="0" algn="ctr" eaLnBrk="1" hangingPunct="1">
              <a:lnSpc>
                <a:spcPct val="90000"/>
              </a:lnSpc>
              <a:buFontTx/>
              <a:buNone/>
            </a:pPr>
            <a:endParaRPr lang="es-ES" altLang="es-ES" sz="600" dirty="0" smtClean="0"/>
          </a:p>
          <a:p>
            <a:pPr marL="0" indent="0" algn="ctr" eaLnBrk="1" hangingPunct="1">
              <a:lnSpc>
                <a:spcPct val="90000"/>
              </a:lnSpc>
              <a:buFontTx/>
              <a:buNone/>
            </a:pPr>
            <a:r>
              <a:rPr lang="es-ES" altLang="es-ES" sz="2000" b="1" dirty="0" smtClean="0">
                <a:solidFill>
                  <a:srgbClr val="002060"/>
                </a:solidFill>
              </a:rPr>
              <a:t>Objetivo</a:t>
            </a:r>
            <a:r>
              <a:rPr lang="es-ES" altLang="es-ES" sz="2000" dirty="0" smtClean="0"/>
              <a:t>:</a:t>
            </a:r>
          </a:p>
          <a:p>
            <a:pPr marL="457200" lvl="1" indent="0" algn="ctr" eaLnBrk="1" hangingPunct="1">
              <a:lnSpc>
                <a:spcPct val="90000"/>
              </a:lnSpc>
              <a:buFontTx/>
              <a:buNone/>
            </a:pPr>
            <a:r>
              <a:rPr lang="es-ES" altLang="es-ES" sz="1800" dirty="0" smtClean="0"/>
              <a:t>Conviene </a:t>
            </a:r>
            <a:r>
              <a:rPr lang="es-ES" altLang="es-ES" sz="1800" dirty="0" smtClean="0">
                <a:solidFill>
                  <a:srgbClr val="000099"/>
                </a:solidFill>
              </a:rPr>
              <a:t>ser generoso con la atención positiva y parco con la negativa</a:t>
            </a:r>
            <a:r>
              <a:rPr lang="es-ES" altLang="es-ES" sz="1800" dirty="0" smtClean="0"/>
              <a:t>. Una mirada de aprobación es suficiente.</a:t>
            </a:r>
          </a:p>
          <a:p>
            <a:pPr marL="0" indent="0" algn="ctr" eaLnBrk="1" hangingPunct="1">
              <a:lnSpc>
                <a:spcPct val="90000"/>
              </a:lnSpc>
              <a:buFontTx/>
              <a:buNone/>
            </a:pPr>
            <a:endParaRPr lang="es-ES" altLang="es-ES" sz="800" dirty="0" smtClean="0"/>
          </a:p>
          <a:p>
            <a:pPr marL="0" indent="0" algn="ctr" eaLnBrk="1" hangingPunct="1">
              <a:lnSpc>
                <a:spcPct val="90000"/>
              </a:lnSpc>
              <a:buFontTx/>
              <a:buNone/>
            </a:pPr>
            <a:r>
              <a:rPr lang="es-ES" altLang="es-ES" sz="2000" b="1" dirty="0" smtClean="0">
                <a:solidFill>
                  <a:srgbClr val="002060"/>
                </a:solidFill>
              </a:rPr>
              <a:t>Estrategias</a:t>
            </a:r>
            <a:r>
              <a:rPr lang="es-ES" altLang="es-ES" sz="2000" dirty="0" smtClean="0"/>
              <a:t>:</a:t>
            </a:r>
          </a:p>
          <a:p>
            <a:pPr marL="457200" lvl="1" indent="0" algn="ctr" eaLnBrk="1" hangingPunct="1">
              <a:lnSpc>
                <a:spcPct val="90000"/>
              </a:lnSpc>
              <a:buFontTx/>
              <a:buNone/>
            </a:pPr>
            <a:r>
              <a:rPr lang="es-ES" altLang="es-ES" sz="1800" dirty="0" smtClean="0">
                <a:solidFill>
                  <a:srgbClr val="002060"/>
                </a:solidFill>
              </a:rPr>
              <a:t>Atención visual </a:t>
            </a:r>
            <a:r>
              <a:rPr lang="es-ES" altLang="es-ES" sz="1800" dirty="0" smtClean="0"/>
              <a:t>a todos y cada uno de los alumnos</a:t>
            </a:r>
          </a:p>
          <a:p>
            <a:pPr marL="457200" lvl="1" indent="0" algn="ctr" eaLnBrk="1" hangingPunct="1">
              <a:lnSpc>
                <a:spcPct val="90000"/>
              </a:lnSpc>
              <a:buFontTx/>
              <a:buNone/>
            </a:pPr>
            <a:r>
              <a:rPr lang="es-ES" altLang="es-ES" sz="1800" dirty="0" smtClean="0">
                <a:solidFill>
                  <a:srgbClr val="002060"/>
                </a:solidFill>
              </a:rPr>
              <a:t>“Dedicarle la clase a alumnos problemáticos</a:t>
            </a:r>
            <a:r>
              <a:rPr lang="es-ES" altLang="es-ES" sz="1800" dirty="0" smtClean="0">
                <a:solidFill>
                  <a:srgbClr val="FF3300"/>
                </a:solidFill>
              </a:rPr>
              <a:t>”,</a:t>
            </a:r>
            <a:r>
              <a:rPr lang="es-ES" altLang="es-ES" sz="1800" dirty="0" smtClean="0"/>
              <a:t> explicar para ellos, cerca y mirándoles. </a:t>
            </a:r>
          </a:p>
          <a:p>
            <a:pPr marL="457200" lvl="1" indent="0" algn="ctr" eaLnBrk="1" hangingPunct="1">
              <a:lnSpc>
                <a:spcPct val="90000"/>
              </a:lnSpc>
              <a:buFontTx/>
              <a:buNone/>
            </a:pPr>
            <a:endParaRPr lang="es-ES" altLang="es-ES" sz="1800" dirty="0" smtClean="0"/>
          </a:p>
        </p:txBody>
      </p:sp>
    </p:spTree>
    <p:extLst>
      <p:ext uri="{BB962C8B-B14F-4D97-AF65-F5344CB8AC3E}">
        <p14:creationId xmlns:p14="http://schemas.microsoft.com/office/powerpoint/2010/main" xmlns="" val="1787818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sz="4000" b="1" dirty="0" smtClean="0"/>
              <a:t>INDICE DE ACTIVIDAD</a:t>
            </a:r>
            <a:r>
              <a:rPr lang="es-ES" altLang="es-ES" sz="3200" b="1" dirty="0" smtClean="0"/>
              <a:t>  </a:t>
            </a:r>
          </a:p>
        </p:txBody>
      </p:sp>
      <p:sp>
        <p:nvSpPr>
          <p:cNvPr id="6758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sz="2400" b="1" dirty="0" smtClean="0">
                <a:solidFill>
                  <a:srgbClr val="002060"/>
                </a:solidFill>
              </a:rPr>
              <a:t>Hecho</a:t>
            </a:r>
            <a:r>
              <a:rPr lang="es-ES" altLang="es-ES" sz="2400" dirty="0" smtClean="0"/>
              <a:t>:</a:t>
            </a:r>
          </a:p>
          <a:p>
            <a:pPr marL="457200" lvl="1" indent="0" algn="ctr" eaLnBrk="1" hangingPunct="1">
              <a:buFontTx/>
              <a:buNone/>
            </a:pPr>
            <a:r>
              <a:rPr lang="es-ES" altLang="es-ES" sz="2000" dirty="0" smtClean="0"/>
              <a:t>La actividad manipulativa y sobre todo mental mejoran los índices de aprendizaje.</a:t>
            </a:r>
          </a:p>
          <a:p>
            <a:pPr marL="457200" lvl="1" indent="0" algn="ctr" eaLnBrk="1" hangingPunct="1">
              <a:buFontTx/>
              <a:buNone/>
            </a:pPr>
            <a:r>
              <a:rPr lang="es-ES" altLang="es-ES" sz="2000" dirty="0" smtClean="0"/>
              <a:t>La actividad requerida al alumno varía con el tipo de tareas propuestas y el tiempo dedicado a ellas.</a:t>
            </a:r>
          </a:p>
          <a:p>
            <a:pPr marL="457200" lvl="1" indent="0" algn="ctr" eaLnBrk="1" hangingPunct="1">
              <a:buFontTx/>
              <a:buNone/>
            </a:pPr>
            <a:endParaRPr lang="es-ES" altLang="es-ES" sz="2000" dirty="0" smtClean="0"/>
          </a:p>
          <a:p>
            <a:pPr marL="0" indent="0" algn="ctr" eaLnBrk="1" hangingPunct="1">
              <a:buFontTx/>
              <a:buNone/>
            </a:pPr>
            <a:r>
              <a:rPr lang="es-ES" altLang="es-ES" sz="2400" b="1" dirty="0" smtClean="0">
                <a:solidFill>
                  <a:srgbClr val="002060"/>
                </a:solidFill>
              </a:rPr>
              <a:t>Estrategias</a:t>
            </a:r>
            <a:r>
              <a:rPr lang="es-ES" altLang="es-ES" sz="2400" dirty="0" smtClean="0"/>
              <a:t>:</a:t>
            </a:r>
          </a:p>
          <a:p>
            <a:pPr marL="457200" lvl="1" indent="0" algn="ctr" eaLnBrk="1" hangingPunct="1">
              <a:buFontTx/>
              <a:buNone/>
            </a:pPr>
            <a:r>
              <a:rPr lang="es-ES" altLang="es-ES" sz="2000" dirty="0" smtClean="0"/>
              <a:t>Elaborar el </a:t>
            </a:r>
            <a:r>
              <a:rPr lang="es-ES" altLang="es-ES" sz="2000" dirty="0" smtClean="0">
                <a:solidFill>
                  <a:srgbClr val="002060"/>
                </a:solidFill>
              </a:rPr>
              <a:t>“perfil de actividades de la clase”.</a:t>
            </a:r>
          </a:p>
          <a:p>
            <a:pPr marL="457200" lvl="1" indent="0" algn="ctr" eaLnBrk="1" hangingPunct="1">
              <a:buFontTx/>
              <a:buNone/>
            </a:pPr>
            <a:endParaRPr lang="es-ES" altLang="es-ES" sz="2000" dirty="0" smtClean="0"/>
          </a:p>
          <a:p>
            <a:pPr marL="0" indent="0" algn="ctr" eaLnBrk="1" hangingPunct="1">
              <a:buFontTx/>
              <a:buNone/>
            </a:pPr>
            <a:r>
              <a:rPr lang="es-ES" altLang="es-ES" sz="2400" b="1" dirty="0" smtClean="0">
                <a:solidFill>
                  <a:srgbClr val="002060"/>
                </a:solidFill>
              </a:rPr>
              <a:t>Objetivos</a:t>
            </a:r>
            <a:r>
              <a:rPr lang="es-ES" altLang="es-ES" sz="2400" dirty="0" smtClean="0"/>
              <a:t>:</a:t>
            </a:r>
          </a:p>
          <a:p>
            <a:pPr marL="457200" lvl="1" indent="0" algn="ctr" eaLnBrk="1" hangingPunct="1">
              <a:buFontTx/>
              <a:buNone/>
            </a:pPr>
            <a:r>
              <a:rPr lang="es-ES" altLang="es-ES" sz="2000" dirty="0" smtClean="0"/>
              <a:t>Añadir actividades que no utilizamos.</a:t>
            </a:r>
          </a:p>
          <a:p>
            <a:pPr marL="457200" lvl="1" indent="0" algn="ctr" eaLnBrk="1" hangingPunct="1">
              <a:buFontTx/>
              <a:buNone/>
            </a:pPr>
            <a:r>
              <a:rPr lang="es-ES" altLang="es-ES" sz="2000" dirty="0" smtClean="0"/>
              <a:t>Incrementar la frecuencia de las que son poco frecuente.</a:t>
            </a:r>
          </a:p>
          <a:p>
            <a:pPr marL="0" indent="0" algn="ctr" eaLnBrk="1" hangingPunct="1">
              <a:buFontTx/>
              <a:buNone/>
            </a:pPr>
            <a:endParaRPr lang="es-ES" altLang="es-ES" sz="2400" dirty="0" smtClean="0"/>
          </a:p>
        </p:txBody>
      </p:sp>
    </p:spTree>
    <p:extLst>
      <p:ext uri="{BB962C8B-B14F-4D97-AF65-F5344CB8AC3E}">
        <p14:creationId xmlns:p14="http://schemas.microsoft.com/office/powerpoint/2010/main" xmlns="" val="11917098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a:bodyPr>
          <a:lstStyle/>
          <a:p>
            <a:pPr eaLnBrk="1" hangingPunct="1"/>
            <a:r>
              <a:rPr lang="es-ES" altLang="es-ES" sz="3600" b="1" dirty="0" smtClean="0"/>
              <a:t>INDICIOS DE DISTRACCIÓN</a:t>
            </a:r>
          </a:p>
        </p:txBody>
      </p:sp>
      <p:sp>
        <p:nvSpPr>
          <p:cNvPr id="68611"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lnSpc>
                <a:spcPct val="90000"/>
              </a:lnSpc>
              <a:buFontTx/>
              <a:buNone/>
            </a:pPr>
            <a:r>
              <a:rPr lang="es-ES" altLang="es-ES" b="1" dirty="0" smtClean="0">
                <a:solidFill>
                  <a:srgbClr val="002060"/>
                </a:solidFill>
              </a:rPr>
              <a:t>Señales</a:t>
            </a:r>
            <a:r>
              <a:rPr lang="es-ES" altLang="es-ES" dirty="0" smtClean="0"/>
              <a:t>:</a:t>
            </a:r>
          </a:p>
          <a:p>
            <a:pPr marL="457200" lvl="1" indent="0" algn="ctr" eaLnBrk="1" hangingPunct="1">
              <a:lnSpc>
                <a:spcPct val="90000"/>
              </a:lnSpc>
              <a:buFontTx/>
              <a:buNone/>
            </a:pPr>
            <a:r>
              <a:rPr lang="es-ES" altLang="es-ES" dirty="0" smtClean="0"/>
              <a:t>Mirada fija, tensión corporal atisbos de inquietud.</a:t>
            </a:r>
          </a:p>
          <a:p>
            <a:pPr marL="457200" lvl="1" indent="0" algn="ctr" eaLnBrk="1" hangingPunct="1">
              <a:lnSpc>
                <a:spcPct val="90000"/>
              </a:lnSpc>
              <a:buFontTx/>
              <a:buNone/>
            </a:pPr>
            <a:r>
              <a:rPr lang="es-ES" altLang="es-ES" dirty="0" smtClean="0"/>
              <a:t>Indicios de aburrimiento generalizados (mesetas)</a:t>
            </a:r>
          </a:p>
          <a:p>
            <a:pPr marL="457200" lvl="1" indent="0" algn="ctr" eaLnBrk="1" hangingPunct="1">
              <a:lnSpc>
                <a:spcPct val="90000"/>
              </a:lnSpc>
              <a:buFontTx/>
              <a:buNone/>
            </a:pPr>
            <a:endParaRPr lang="es-ES" altLang="es-ES" dirty="0" smtClean="0"/>
          </a:p>
          <a:p>
            <a:pPr marL="0" indent="0" algn="ctr" eaLnBrk="1" hangingPunct="1">
              <a:lnSpc>
                <a:spcPct val="90000"/>
              </a:lnSpc>
              <a:buFontTx/>
              <a:buNone/>
            </a:pPr>
            <a:r>
              <a:rPr lang="es-ES" altLang="es-ES" b="1" dirty="0" smtClean="0">
                <a:solidFill>
                  <a:srgbClr val="002060"/>
                </a:solidFill>
              </a:rPr>
              <a:t>Estrategias</a:t>
            </a:r>
            <a:r>
              <a:rPr lang="es-ES" altLang="es-ES" dirty="0" smtClean="0"/>
              <a:t>:</a:t>
            </a:r>
          </a:p>
          <a:p>
            <a:pPr marL="457200" lvl="1" indent="0" algn="ctr" eaLnBrk="1" hangingPunct="1">
              <a:lnSpc>
                <a:spcPct val="90000"/>
              </a:lnSpc>
              <a:buFontTx/>
              <a:buNone/>
            </a:pPr>
            <a:r>
              <a:rPr lang="es-ES" altLang="es-ES" dirty="0" smtClean="0"/>
              <a:t>Localización del foco de  distracción.</a:t>
            </a:r>
          </a:p>
          <a:p>
            <a:pPr marL="457200" lvl="1" indent="0" algn="ctr" eaLnBrk="1" hangingPunct="1">
              <a:lnSpc>
                <a:spcPct val="90000"/>
              </a:lnSpc>
              <a:buFontTx/>
              <a:buNone/>
            </a:pPr>
            <a:r>
              <a:rPr lang="es-ES" altLang="es-ES" dirty="0" smtClean="0"/>
              <a:t>Dirigirse al lugar o alumno y con una mirada o un gesto controlarlo.</a:t>
            </a:r>
          </a:p>
          <a:p>
            <a:pPr marL="457200" lvl="1" indent="0" algn="ctr" eaLnBrk="1" hangingPunct="1">
              <a:lnSpc>
                <a:spcPct val="90000"/>
              </a:lnSpc>
              <a:buFontTx/>
              <a:buNone/>
            </a:pPr>
            <a:r>
              <a:rPr lang="es-ES" altLang="es-ES" dirty="0" smtClean="0"/>
              <a:t>Introducir actividades relajantes. </a:t>
            </a:r>
          </a:p>
        </p:txBody>
      </p:sp>
    </p:spTree>
    <p:extLst>
      <p:ext uri="{BB962C8B-B14F-4D97-AF65-F5344CB8AC3E}">
        <p14:creationId xmlns:p14="http://schemas.microsoft.com/office/powerpoint/2010/main" xmlns="" val="359634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idx="4294967295"/>
          </p:nvPr>
        </p:nvSpPr>
        <p:spPr>
          <a:xfrm>
            <a:off x="0" y="620713"/>
            <a:ext cx="7467600" cy="1143000"/>
          </a:xfrm>
        </p:spPr>
        <p:txBody>
          <a:bodyPr>
            <a:normAutofit fontScale="90000"/>
          </a:bodyPr>
          <a:lstStyle/>
          <a:p>
            <a:pPr algn="ctr"/>
            <a:r>
              <a:rPr lang="es-ES" sz="4000" b="1" dirty="0" smtClean="0">
                <a:solidFill>
                  <a:srgbClr val="000066"/>
                </a:solidFill>
              </a:rPr>
              <a:t>GESTIÓN DEL AULA: desarrollo</a:t>
            </a:r>
            <a:br>
              <a:rPr lang="es-ES" sz="4000" b="1" dirty="0" smtClean="0">
                <a:solidFill>
                  <a:srgbClr val="000066"/>
                </a:solidFill>
              </a:rPr>
            </a:br>
            <a:r>
              <a:rPr lang="es-ES" sz="2800" b="1" dirty="0" smtClean="0">
                <a:solidFill>
                  <a:schemeClr val="hlink"/>
                </a:solidFill>
              </a:rPr>
              <a:t>“RESOLUCIÓN DE BAJO NIVEL”</a:t>
            </a:r>
          </a:p>
        </p:txBody>
      </p:sp>
      <p:sp>
        <p:nvSpPr>
          <p:cNvPr id="44035" name="2 Marcador de contenido"/>
          <p:cNvSpPr>
            <a:spLocks noGrp="1"/>
          </p:cNvSpPr>
          <p:nvPr>
            <p:ph idx="4294967295"/>
          </p:nvPr>
        </p:nvSpPr>
        <p:spPr>
          <a:xfrm>
            <a:off x="503238" y="2780929"/>
            <a:ext cx="8101210" cy="2808312"/>
          </a:xfrm>
        </p:spPr>
        <p:style>
          <a:lnRef idx="2">
            <a:schemeClr val="accent2"/>
          </a:lnRef>
          <a:fillRef idx="1">
            <a:schemeClr val="lt1"/>
          </a:fillRef>
          <a:effectRef idx="0">
            <a:schemeClr val="accent2"/>
          </a:effectRef>
          <a:fontRef idx="minor">
            <a:schemeClr val="dk1"/>
          </a:fontRef>
        </p:style>
        <p:txBody>
          <a:bodyPr>
            <a:normAutofit/>
          </a:bodyPr>
          <a:lstStyle/>
          <a:p>
            <a:pPr marL="457200" lvl="1" indent="0">
              <a:lnSpc>
                <a:spcPct val="90000"/>
              </a:lnSpc>
              <a:buFontTx/>
              <a:buNone/>
            </a:pPr>
            <a:r>
              <a:rPr lang="es-ES" sz="2400" b="1" dirty="0" smtClean="0"/>
              <a:t> Ignorar: </a:t>
            </a:r>
            <a:r>
              <a:rPr lang="es-ES" sz="2400" b="1" dirty="0" smtClean="0">
                <a:solidFill>
                  <a:srgbClr val="000099"/>
                </a:solidFill>
              </a:rPr>
              <a:t>“¿Qué ocurriría si no se actuase?”</a:t>
            </a:r>
          </a:p>
          <a:p>
            <a:pPr marL="457200" lvl="1" indent="0">
              <a:lnSpc>
                <a:spcPct val="90000"/>
              </a:lnSpc>
              <a:buFontTx/>
              <a:buNone/>
            </a:pPr>
            <a:r>
              <a:rPr lang="es-ES" sz="2400" b="1" dirty="0" smtClean="0">
                <a:solidFill>
                  <a:srgbClr val="000099"/>
                </a:solidFill>
              </a:rPr>
              <a:t> </a:t>
            </a:r>
            <a:r>
              <a:rPr lang="es-ES" sz="2400" b="1" dirty="0" smtClean="0"/>
              <a:t>Señales individuales</a:t>
            </a:r>
            <a:r>
              <a:rPr lang="es-ES" sz="2400" b="1" dirty="0" smtClean="0">
                <a:solidFill>
                  <a:srgbClr val="000099"/>
                </a:solidFill>
              </a:rPr>
              <a:t>: mirar, silencio, gesto…</a:t>
            </a:r>
          </a:p>
          <a:p>
            <a:pPr marL="457200" lvl="1" indent="0">
              <a:lnSpc>
                <a:spcPct val="90000"/>
              </a:lnSpc>
              <a:buFontTx/>
              <a:buNone/>
            </a:pPr>
            <a:r>
              <a:rPr lang="es-ES" sz="2400" b="1" dirty="0" smtClean="0">
                <a:solidFill>
                  <a:srgbClr val="000099"/>
                </a:solidFill>
              </a:rPr>
              <a:t> </a:t>
            </a:r>
            <a:r>
              <a:rPr lang="es-ES" sz="2400" b="1" dirty="0" smtClean="0"/>
              <a:t>Control posicional: </a:t>
            </a:r>
            <a:r>
              <a:rPr lang="es-ES" sz="2400" b="1" dirty="0" smtClean="0">
                <a:solidFill>
                  <a:srgbClr val="000099"/>
                </a:solidFill>
              </a:rPr>
              <a:t>acercarse, tocar…</a:t>
            </a:r>
          </a:p>
          <a:p>
            <a:pPr marL="457200" lvl="1" indent="0">
              <a:lnSpc>
                <a:spcPct val="90000"/>
              </a:lnSpc>
              <a:buFontTx/>
              <a:buNone/>
            </a:pPr>
            <a:r>
              <a:rPr lang="es-ES" sz="2400" b="1" dirty="0" smtClean="0">
                <a:solidFill>
                  <a:srgbClr val="000099"/>
                </a:solidFill>
              </a:rPr>
              <a:t> </a:t>
            </a:r>
            <a:r>
              <a:rPr lang="es-ES" sz="2400" b="1" dirty="0" smtClean="0"/>
              <a:t>Modelo positivo: </a:t>
            </a:r>
            <a:r>
              <a:rPr lang="es-ES" sz="2400" b="1" dirty="0" smtClean="0">
                <a:solidFill>
                  <a:srgbClr val="000099"/>
                </a:solidFill>
              </a:rPr>
              <a:t>agradecer la buena conducta.</a:t>
            </a:r>
          </a:p>
          <a:p>
            <a:pPr marL="457200" lvl="1" indent="0">
              <a:lnSpc>
                <a:spcPct val="90000"/>
              </a:lnSpc>
              <a:buFontTx/>
              <a:buNone/>
            </a:pPr>
            <a:r>
              <a:rPr lang="es-ES" sz="2400" b="1" dirty="0" smtClean="0"/>
              <a:t> Control indirecto: </a:t>
            </a:r>
            <a:r>
              <a:rPr lang="es-ES" sz="2400" b="1" dirty="0" smtClean="0">
                <a:solidFill>
                  <a:srgbClr val="000099"/>
                </a:solidFill>
              </a:rPr>
              <a:t>apoyarse en los otros    compañeros.</a:t>
            </a:r>
          </a:p>
          <a:p>
            <a:pPr marL="457200" lvl="1" indent="0">
              <a:lnSpc>
                <a:spcPct val="90000"/>
              </a:lnSpc>
              <a:buFontTx/>
              <a:buNone/>
            </a:pPr>
            <a:endParaRPr lang="es-ES" sz="2400" b="1" dirty="0" smtClean="0"/>
          </a:p>
          <a:p>
            <a:pPr marL="457200" lvl="1" indent="0">
              <a:lnSpc>
                <a:spcPct val="90000"/>
              </a:lnSpc>
              <a:buFontTx/>
              <a:buNone/>
            </a:pPr>
            <a:endParaRPr lang="es-ES" sz="2400" b="1" dirty="0" smtClean="0"/>
          </a:p>
          <a:p>
            <a:pPr marL="457200" lvl="1" indent="0">
              <a:lnSpc>
                <a:spcPct val="90000"/>
              </a:lnSpc>
              <a:buFontTx/>
              <a:buNone/>
            </a:pPr>
            <a:endParaRPr lang="es-ES" sz="2400" b="1" dirty="0" smtClean="0"/>
          </a:p>
          <a:p>
            <a:pPr marL="457200" lvl="1" indent="0">
              <a:lnSpc>
                <a:spcPct val="90000"/>
              </a:lnSpc>
              <a:buFontTx/>
              <a:buNone/>
            </a:pPr>
            <a:endParaRPr lang="es-ES" sz="2400" b="1" dirty="0" smtClean="0"/>
          </a:p>
        </p:txBody>
      </p:sp>
    </p:spTree>
    <p:extLst>
      <p:ext uri="{BB962C8B-B14F-4D97-AF65-F5344CB8AC3E}">
        <p14:creationId xmlns:p14="http://schemas.microsoft.com/office/powerpoint/2010/main" xmlns="" val="393591849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bg/>
                                          </p:spTgt>
                                        </p:tgtEl>
                                        <p:attrNameLst>
                                          <p:attrName>style.visibility</p:attrName>
                                        </p:attrNameLst>
                                      </p:cBhvr>
                                      <p:to>
                                        <p:strVal val="visible"/>
                                      </p:to>
                                    </p:set>
                                    <p:animEffect transition="in" filter="fade">
                                      <p:cBhvr>
                                        <p:cTn id="7" dur="2000"/>
                                        <p:tgtEl>
                                          <p:spTgt spid="440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35">
                                            <p:txEl>
                                              <p:pRg st="0" end="0"/>
                                            </p:txEl>
                                          </p:spTgt>
                                        </p:tgtEl>
                                        <p:attrNameLst>
                                          <p:attrName>style.visibility</p:attrName>
                                        </p:attrNameLst>
                                      </p:cBhvr>
                                      <p:to>
                                        <p:strVal val="visible"/>
                                      </p:to>
                                    </p:set>
                                    <p:animEffect transition="in" filter="fade">
                                      <p:cBhvr>
                                        <p:cTn id="10" dur="2000"/>
                                        <p:tgtEl>
                                          <p:spTgt spid="440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Effect transition="in" filter="fade">
                                      <p:cBhvr>
                                        <p:cTn id="13" dur="2000"/>
                                        <p:tgtEl>
                                          <p:spTgt spid="4403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035">
                                            <p:txEl>
                                              <p:pRg st="2" end="2"/>
                                            </p:txEl>
                                          </p:spTgt>
                                        </p:tgtEl>
                                        <p:attrNameLst>
                                          <p:attrName>style.visibility</p:attrName>
                                        </p:attrNameLst>
                                      </p:cBhvr>
                                      <p:to>
                                        <p:strVal val="visible"/>
                                      </p:to>
                                    </p:set>
                                    <p:animEffect transition="in" filter="fade">
                                      <p:cBhvr>
                                        <p:cTn id="16" dur="2000"/>
                                        <p:tgtEl>
                                          <p:spTgt spid="4403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Effect transition="in" filter="fade">
                                      <p:cBhvr>
                                        <p:cTn id="19" dur="2000"/>
                                        <p:tgtEl>
                                          <p:spTgt spid="4403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035">
                                            <p:txEl>
                                              <p:pRg st="4" end="4"/>
                                            </p:txEl>
                                          </p:spTgt>
                                        </p:tgtEl>
                                        <p:attrNameLst>
                                          <p:attrName>style.visibility</p:attrName>
                                        </p:attrNameLst>
                                      </p:cBhvr>
                                      <p:to>
                                        <p:strVal val="visible"/>
                                      </p:to>
                                    </p:set>
                                    <p:animEffect transition="in" filter="fade">
                                      <p:cBhvr>
                                        <p:cTn id="22"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476672"/>
            <a:ext cx="6984776"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s-ES" b="1" dirty="0" smtClean="0"/>
              <a:t> </a:t>
            </a:r>
            <a:r>
              <a:rPr lang="es-ES" sz="2400" b="1" dirty="0" smtClean="0">
                <a:solidFill>
                  <a:schemeClr val="tx1"/>
                </a:solidFill>
              </a:rPr>
              <a:t>Advertencia personal: </a:t>
            </a:r>
            <a:r>
              <a:rPr lang="es-ES" sz="2400" dirty="0" smtClean="0">
                <a:solidFill>
                  <a:schemeClr val="tx1"/>
                </a:solidFill>
              </a:rPr>
              <a:t>Si interfiere manifiestamente en el desarrollo de la clase</a:t>
            </a:r>
            <a:r>
              <a:rPr lang="es-ES" dirty="0" smtClean="0"/>
              <a:t>.</a:t>
            </a:r>
          </a:p>
        </p:txBody>
      </p:sp>
      <p:sp>
        <p:nvSpPr>
          <p:cNvPr id="2" name="1 Rectángulo"/>
          <p:cNvSpPr/>
          <p:nvPr/>
        </p:nvSpPr>
        <p:spPr>
          <a:xfrm>
            <a:off x="323528" y="1556792"/>
            <a:ext cx="7632848" cy="47459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2">
              <a:lnSpc>
                <a:spcPct val="90000"/>
              </a:lnSpc>
              <a:buFontTx/>
              <a:buNone/>
            </a:pPr>
            <a:r>
              <a:rPr lang="es-ES" sz="2400" b="1" dirty="0" smtClean="0">
                <a:solidFill>
                  <a:schemeClr val="tx1"/>
                </a:solidFill>
              </a:rPr>
              <a:t>Breve</a:t>
            </a:r>
            <a:r>
              <a:rPr lang="es-ES" sz="2400" dirty="0" smtClean="0">
                <a:solidFill>
                  <a:schemeClr val="tx1"/>
                </a:solidFill>
              </a:rPr>
              <a:t>, </a:t>
            </a:r>
            <a:r>
              <a:rPr lang="es-ES" sz="2400" dirty="0" smtClean="0"/>
              <a:t>mejor un gesto que una palabra que una frase.</a:t>
            </a:r>
          </a:p>
          <a:p>
            <a:pPr lvl="2">
              <a:lnSpc>
                <a:spcPct val="90000"/>
              </a:lnSpc>
              <a:buFontTx/>
              <a:buNone/>
            </a:pPr>
            <a:r>
              <a:rPr lang="es-ES" sz="2400" b="1" dirty="0" smtClean="0">
                <a:solidFill>
                  <a:schemeClr val="tx1"/>
                </a:solidFill>
              </a:rPr>
              <a:t>Privada</a:t>
            </a:r>
            <a:r>
              <a:rPr lang="es-ES" sz="2400" dirty="0" smtClean="0"/>
              <a:t>, distrayendo lo menos posible a los demás.</a:t>
            </a:r>
          </a:p>
          <a:p>
            <a:pPr lvl="2">
              <a:lnSpc>
                <a:spcPct val="90000"/>
              </a:lnSpc>
              <a:buFontTx/>
              <a:buNone/>
            </a:pPr>
            <a:r>
              <a:rPr lang="es-ES" sz="2400" b="1" dirty="0" smtClean="0">
                <a:solidFill>
                  <a:schemeClr val="tx1"/>
                </a:solidFill>
              </a:rPr>
              <a:t>Relajada</a:t>
            </a:r>
            <a:r>
              <a:rPr lang="es-ES" sz="2400" dirty="0" smtClean="0">
                <a:solidFill>
                  <a:schemeClr val="tx1"/>
                </a:solidFill>
              </a:rPr>
              <a:t>, </a:t>
            </a:r>
            <a:r>
              <a:rPr lang="es-ES" sz="2400" dirty="0" smtClean="0"/>
              <a:t>ni gritos, amenazas, gestos o sarcasmos. </a:t>
            </a:r>
            <a:r>
              <a:rPr lang="es-ES" sz="2400" b="1" dirty="0" smtClean="0">
                <a:solidFill>
                  <a:srgbClr val="002060"/>
                </a:solidFill>
              </a:rPr>
              <a:t>RESPETAR</a:t>
            </a:r>
          </a:p>
          <a:p>
            <a:pPr lvl="2">
              <a:lnSpc>
                <a:spcPct val="90000"/>
              </a:lnSpc>
              <a:buFontTx/>
              <a:buNone/>
            </a:pPr>
            <a:r>
              <a:rPr lang="es-ES" sz="2400" b="1" dirty="0" smtClean="0">
                <a:solidFill>
                  <a:schemeClr val="tx1"/>
                </a:solidFill>
              </a:rPr>
              <a:t>Positiva</a:t>
            </a:r>
            <a:r>
              <a:rPr lang="es-ES" sz="2400" dirty="0" smtClean="0"/>
              <a:t>, la intención es resolver no castigar.</a:t>
            </a:r>
          </a:p>
          <a:p>
            <a:pPr lvl="2">
              <a:lnSpc>
                <a:spcPct val="90000"/>
              </a:lnSpc>
              <a:buFontTx/>
              <a:buNone/>
            </a:pPr>
            <a:r>
              <a:rPr lang="es-ES" sz="2400" b="1" dirty="0" smtClean="0">
                <a:solidFill>
                  <a:schemeClr val="tx1"/>
                </a:solidFill>
              </a:rPr>
              <a:t>Empática</a:t>
            </a:r>
            <a:r>
              <a:rPr lang="es-ES" sz="2400" dirty="0" smtClean="0">
                <a:solidFill>
                  <a:schemeClr val="tx1"/>
                </a:solidFill>
              </a:rPr>
              <a:t>, </a:t>
            </a:r>
            <a:r>
              <a:rPr lang="es-ES" sz="2400" dirty="0" smtClean="0"/>
              <a:t>mostrar interés por las causas o razones.</a:t>
            </a:r>
          </a:p>
          <a:p>
            <a:pPr lvl="2">
              <a:lnSpc>
                <a:spcPct val="90000"/>
              </a:lnSpc>
              <a:buFontTx/>
              <a:buNone/>
            </a:pPr>
            <a:r>
              <a:rPr lang="es-ES" sz="2400" b="1" dirty="0" smtClean="0">
                <a:solidFill>
                  <a:schemeClr val="tx1"/>
                </a:solidFill>
              </a:rPr>
              <a:t>Sin discusiones</a:t>
            </a:r>
            <a:r>
              <a:rPr lang="es-ES" sz="2400" b="1" dirty="0" smtClean="0">
                <a:solidFill>
                  <a:srgbClr val="000099"/>
                </a:solidFill>
              </a:rPr>
              <a:t>,</a:t>
            </a:r>
            <a:r>
              <a:rPr lang="es-ES" sz="2400" b="1" dirty="0" smtClean="0"/>
              <a:t> </a:t>
            </a:r>
            <a:r>
              <a:rPr lang="es-ES" sz="2400" dirty="0" smtClean="0"/>
              <a:t>emplazar a conductas futuras.</a:t>
            </a:r>
          </a:p>
          <a:p>
            <a:pPr lvl="2">
              <a:lnSpc>
                <a:spcPct val="90000"/>
              </a:lnSpc>
              <a:buFontTx/>
              <a:buNone/>
            </a:pPr>
            <a:r>
              <a:rPr lang="es-ES" sz="2400" b="1" dirty="0" smtClean="0">
                <a:solidFill>
                  <a:schemeClr val="tx1"/>
                </a:solidFill>
              </a:rPr>
              <a:t>Firme</a:t>
            </a:r>
            <a:r>
              <a:rPr lang="es-ES" sz="2400" b="1" dirty="0" smtClean="0">
                <a:solidFill>
                  <a:srgbClr val="000099"/>
                </a:solidFill>
              </a:rPr>
              <a:t>:</a:t>
            </a:r>
            <a:r>
              <a:rPr lang="es-ES" sz="2400" dirty="0" smtClean="0"/>
              <a:t> ¿Vas a seguir haciéndolo?, ¿piensas trabajar?. No dejar duda de la intención del profesor de hacer cumplir la advertencia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20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2000"/>
                                        <p:tgtEl>
                                          <p:spTgt spid="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2000"/>
                                        <p:tgtEl>
                                          <p:spTgt spid="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2000"/>
                                        <p:tgtEl>
                                          <p:spTgt spid="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467544" y="620688"/>
            <a:ext cx="7467600" cy="1143000"/>
          </a:xfrm>
        </p:spPr>
        <p:txBody>
          <a:bodyPr>
            <a:normAutofit fontScale="90000"/>
          </a:bodyPr>
          <a:lstStyle/>
          <a:p>
            <a:pPr algn="ctr"/>
            <a:r>
              <a:rPr lang="es-ES" sz="4000" b="1" dirty="0" smtClean="0">
                <a:solidFill>
                  <a:srgbClr val="000066"/>
                </a:solidFill>
              </a:rPr>
              <a:t/>
            </a:r>
            <a:br>
              <a:rPr lang="es-ES" sz="4000" b="1" dirty="0" smtClean="0">
                <a:solidFill>
                  <a:srgbClr val="000066"/>
                </a:solidFill>
              </a:rPr>
            </a:br>
            <a:r>
              <a:rPr lang="es-ES" sz="4000" b="1" dirty="0">
                <a:solidFill>
                  <a:srgbClr val="000066"/>
                </a:solidFill>
              </a:rPr>
              <a:t/>
            </a:r>
            <a:br>
              <a:rPr lang="es-ES" sz="4000" b="1" dirty="0">
                <a:solidFill>
                  <a:srgbClr val="000066"/>
                </a:solidFill>
              </a:rPr>
            </a:br>
            <a:r>
              <a:rPr lang="es-ES" sz="4000" b="1" dirty="0" smtClean="0">
                <a:solidFill>
                  <a:srgbClr val="000066"/>
                </a:solidFill>
              </a:rPr>
              <a:t/>
            </a:r>
            <a:br>
              <a:rPr lang="es-ES" sz="4000" b="1" dirty="0" smtClean="0">
                <a:solidFill>
                  <a:srgbClr val="000066"/>
                </a:solidFill>
              </a:rPr>
            </a:br>
            <a:r>
              <a:rPr lang="es-ES" sz="4000" b="1" dirty="0" smtClean="0">
                <a:solidFill>
                  <a:srgbClr val="000066"/>
                </a:solidFill>
              </a:rPr>
              <a:t>GESTIÓN DEL AULA: desarrollo</a:t>
            </a:r>
            <a:br>
              <a:rPr lang="es-ES" sz="4000" b="1" dirty="0" smtClean="0">
                <a:solidFill>
                  <a:srgbClr val="000066"/>
                </a:solidFill>
              </a:rPr>
            </a:br>
            <a:r>
              <a:rPr lang="es-ES" sz="2800" b="1" dirty="0" smtClean="0">
                <a:solidFill>
                  <a:schemeClr val="hlink"/>
                </a:solidFill>
              </a:rPr>
              <a:t>“RESOLUCIÓN DE BAJO NIVEL”</a:t>
            </a:r>
          </a:p>
        </p:txBody>
      </p:sp>
      <p:sp>
        <p:nvSpPr>
          <p:cNvPr id="45059" name="2 Marcador de contenido"/>
          <p:cNvSpPr>
            <a:spLocks noGrp="1"/>
          </p:cNvSpPr>
          <p:nvPr>
            <p:ph sz="quarter" idx="1"/>
          </p:nvPr>
        </p:nvSpPr>
        <p:spPr>
          <a:xfrm>
            <a:off x="457200" y="2852936"/>
            <a:ext cx="7467600" cy="3621016"/>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lgn="ctr">
              <a:buFontTx/>
              <a:buNone/>
            </a:pPr>
            <a:endParaRPr lang="es-ES" b="1" dirty="0" smtClean="0">
              <a:solidFill>
                <a:srgbClr val="CC3300"/>
              </a:solidFill>
            </a:endParaRPr>
          </a:p>
          <a:p>
            <a:pPr marL="457200" lvl="1" indent="0">
              <a:buFontTx/>
              <a:buNone/>
            </a:pPr>
            <a:r>
              <a:rPr lang="es-ES" sz="2400" b="1" dirty="0" smtClean="0">
                <a:solidFill>
                  <a:schemeClr val="tx1"/>
                </a:solidFill>
              </a:rPr>
              <a:t>“ No puedo permitir que sigas ______ porque  _____ ¿Qué vas a hacer para evitarlo?.</a:t>
            </a:r>
          </a:p>
          <a:p>
            <a:pPr marL="457200" lvl="1" indent="0">
              <a:buFontTx/>
              <a:buNone/>
            </a:pPr>
            <a:r>
              <a:rPr lang="es-ES" sz="2400" b="1" dirty="0" smtClean="0">
                <a:solidFill>
                  <a:schemeClr val="tx1"/>
                </a:solidFill>
              </a:rPr>
              <a:t>El alumno ha de contestar con alguna frase.</a:t>
            </a:r>
          </a:p>
          <a:p>
            <a:pPr marL="457200" lvl="1" indent="0">
              <a:buFontTx/>
              <a:buNone/>
            </a:pPr>
            <a:r>
              <a:rPr lang="es-ES" sz="2400" b="1" dirty="0" smtClean="0">
                <a:solidFill>
                  <a:schemeClr val="tx1"/>
                </a:solidFill>
              </a:rPr>
              <a:t>¿Y si no cumples?  ----------------</a:t>
            </a:r>
          </a:p>
          <a:p>
            <a:pPr marL="457200" lvl="1" indent="0">
              <a:buFontTx/>
              <a:buNone/>
            </a:pPr>
            <a:r>
              <a:rPr lang="es-ES" sz="2400" b="1" dirty="0" smtClean="0">
                <a:solidFill>
                  <a:schemeClr val="tx1"/>
                </a:solidFill>
              </a:rPr>
              <a:t>Bien, Gracias por tu colaboración, lo revisaremos los próximos días.</a:t>
            </a:r>
          </a:p>
          <a:p>
            <a:pPr marL="0" indent="0"/>
            <a:endParaRPr lang="es-ES" dirty="0" smtClean="0"/>
          </a:p>
        </p:txBody>
      </p:sp>
      <p:sp>
        <p:nvSpPr>
          <p:cNvPr id="4" name="3 Rectángulo"/>
          <p:cNvSpPr/>
          <p:nvPr/>
        </p:nvSpPr>
        <p:spPr>
          <a:xfrm>
            <a:off x="251520" y="1988840"/>
            <a:ext cx="7776864" cy="50405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002060"/>
                </a:solidFill>
              </a:rPr>
              <a:t>Advertencia privada fuera de clase:</a:t>
            </a:r>
          </a:p>
        </p:txBody>
      </p:sp>
    </p:spTree>
    <p:extLst>
      <p:ext uri="{BB962C8B-B14F-4D97-AF65-F5344CB8AC3E}">
        <p14:creationId xmlns:p14="http://schemas.microsoft.com/office/powerpoint/2010/main" xmlns="" val="3761699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animEffect transition="in" filter="fade">
                                      <p:cBhvr>
                                        <p:cTn id="7" dur="2000"/>
                                        <p:tgtEl>
                                          <p:spTgt spid="4505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9">
                                            <p:txEl>
                                              <p:pRg st="1" end="1"/>
                                            </p:txEl>
                                          </p:spTgt>
                                        </p:tgtEl>
                                        <p:attrNameLst>
                                          <p:attrName>style.visibility</p:attrName>
                                        </p:attrNameLst>
                                      </p:cBhvr>
                                      <p:to>
                                        <p:strVal val="visible"/>
                                      </p:to>
                                    </p:set>
                                    <p:animEffect transition="in" filter="fade">
                                      <p:cBhvr>
                                        <p:cTn id="10" dur="2000"/>
                                        <p:tgtEl>
                                          <p:spTgt spid="450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Effect transition="in" filter="fade">
                                      <p:cBhvr>
                                        <p:cTn id="13" dur="2000"/>
                                        <p:tgtEl>
                                          <p:spTgt spid="450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059">
                                            <p:txEl>
                                              <p:pRg st="3" end="3"/>
                                            </p:txEl>
                                          </p:spTgt>
                                        </p:tgtEl>
                                        <p:attrNameLst>
                                          <p:attrName>style.visibility</p:attrName>
                                        </p:attrNameLst>
                                      </p:cBhvr>
                                      <p:to>
                                        <p:strVal val="visible"/>
                                      </p:to>
                                    </p:set>
                                    <p:animEffect transition="in" filter="fade">
                                      <p:cBhvr>
                                        <p:cTn id="16" dur="2000"/>
                                        <p:tgtEl>
                                          <p:spTgt spid="4505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Effect transition="in" filter="fade">
                                      <p:cBhvr>
                                        <p:cTn id="19" dur="20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idx="4294967295"/>
          </p:nvPr>
        </p:nvSpPr>
        <p:spPr>
          <a:xfrm>
            <a:off x="467544" y="836712"/>
            <a:ext cx="7467600" cy="566936"/>
          </a:xfrm>
          <a:solidFill>
            <a:schemeClr val="accent5">
              <a:lumMod val="60000"/>
              <a:lumOff val="40000"/>
            </a:schemeClr>
          </a:solidFill>
          <a:ln>
            <a:solidFill>
              <a:schemeClr val="accent1"/>
            </a:solidFill>
          </a:ln>
        </p:spPr>
        <p:txBody>
          <a:bodyPr>
            <a:normAutofit fontScale="90000"/>
          </a:bodyPr>
          <a:lstStyle/>
          <a:p>
            <a:r>
              <a:rPr lang="es-ES" sz="4000" b="1" dirty="0" smtClean="0">
                <a:solidFill>
                  <a:srgbClr val="000066"/>
                </a:solidFill>
              </a:rPr>
              <a:t>GESTIÓN DEL AULA: final</a:t>
            </a:r>
            <a:endParaRPr lang="es-ES" sz="4000" b="1" dirty="0" smtClean="0">
              <a:solidFill>
                <a:srgbClr val="000099"/>
              </a:solidFill>
            </a:endParaRPr>
          </a:p>
        </p:txBody>
      </p:sp>
      <p:sp>
        <p:nvSpPr>
          <p:cNvPr id="46083" name="2 Marcador de contenido"/>
          <p:cNvSpPr>
            <a:spLocks noGrp="1"/>
          </p:cNvSpPr>
          <p:nvPr>
            <p:ph idx="4294967295"/>
          </p:nvPr>
        </p:nvSpPr>
        <p:spPr>
          <a:xfrm>
            <a:off x="503238" y="1628775"/>
            <a:ext cx="7525146" cy="453072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457200" lvl="1" indent="0">
              <a:buFontTx/>
              <a:buNone/>
            </a:pPr>
            <a:r>
              <a:rPr lang="es-ES" sz="2400" b="1" dirty="0" smtClean="0"/>
              <a:t>Anclaje </a:t>
            </a:r>
            <a:r>
              <a:rPr lang="es-ES" sz="2400" b="1" dirty="0" smtClean="0">
                <a:solidFill>
                  <a:srgbClr val="000099"/>
                </a:solidFill>
              </a:rPr>
              <a:t>: </a:t>
            </a:r>
          </a:p>
          <a:p>
            <a:pPr marL="457200" lvl="1" indent="0">
              <a:buFontTx/>
              <a:buNone/>
            </a:pPr>
            <a:r>
              <a:rPr lang="es-ES" sz="2400" b="1" dirty="0" smtClean="0">
                <a:solidFill>
                  <a:srgbClr val="000099"/>
                </a:solidFill>
              </a:rPr>
              <a:t>	Síntesis, reflexión, previsión… </a:t>
            </a:r>
          </a:p>
          <a:p>
            <a:pPr marL="457200" lvl="1" indent="0">
              <a:buFontTx/>
              <a:buNone/>
            </a:pPr>
            <a:endParaRPr lang="es-ES" sz="800" b="1" dirty="0" smtClean="0">
              <a:solidFill>
                <a:srgbClr val="000099"/>
              </a:solidFill>
            </a:endParaRPr>
          </a:p>
          <a:p>
            <a:pPr marL="457200" lvl="1" indent="0">
              <a:buFontTx/>
              <a:buNone/>
            </a:pPr>
            <a:r>
              <a:rPr lang="es-ES" sz="2400" b="1" dirty="0" smtClean="0"/>
              <a:t>Tareas</a:t>
            </a:r>
            <a:r>
              <a:rPr lang="es-ES" sz="2400" b="1" dirty="0" smtClean="0">
                <a:solidFill>
                  <a:srgbClr val="000099"/>
                </a:solidFill>
              </a:rPr>
              <a:t>: </a:t>
            </a:r>
          </a:p>
          <a:p>
            <a:pPr marL="457200" lvl="1" indent="0">
              <a:buFontTx/>
              <a:buNone/>
            </a:pPr>
            <a:r>
              <a:rPr lang="es-ES" sz="2400" b="1" dirty="0" smtClean="0">
                <a:solidFill>
                  <a:srgbClr val="000099"/>
                </a:solidFill>
              </a:rPr>
              <a:t>      ¿De memoria?, con apoyos visuales.</a:t>
            </a:r>
          </a:p>
          <a:p>
            <a:pPr marL="457200" lvl="1" indent="0">
              <a:buFontTx/>
              <a:buNone/>
            </a:pPr>
            <a:r>
              <a:rPr lang="es-ES" sz="2400" b="1" dirty="0" smtClean="0">
                <a:solidFill>
                  <a:srgbClr val="000099"/>
                </a:solidFill>
              </a:rPr>
              <a:t>      Autonomía, supervisión, ayuda.</a:t>
            </a:r>
          </a:p>
          <a:p>
            <a:pPr marL="457200" lvl="1" indent="0">
              <a:buFontTx/>
              <a:buNone/>
            </a:pPr>
            <a:r>
              <a:rPr lang="es-ES" sz="2400" b="1" dirty="0" smtClean="0">
                <a:solidFill>
                  <a:srgbClr val="000099"/>
                </a:solidFill>
              </a:rPr>
              <a:t>      Cantidad apropiada.</a:t>
            </a:r>
          </a:p>
          <a:p>
            <a:pPr marL="457200" lvl="1" indent="0">
              <a:buFontTx/>
              <a:buNone/>
            </a:pPr>
            <a:endParaRPr lang="es-ES" sz="800" b="1" dirty="0" smtClean="0">
              <a:solidFill>
                <a:srgbClr val="000099"/>
              </a:solidFill>
            </a:endParaRPr>
          </a:p>
          <a:p>
            <a:pPr marL="457200" lvl="1" indent="0">
              <a:buFontTx/>
              <a:buNone/>
            </a:pPr>
            <a:r>
              <a:rPr lang="es-ES" sz="2400" b="1" dirty="0" smtClean="0"/>
              <a:t>Cambio de clases: </a:t>
            </a:r>
          </a:p>
          <a:p>
            <a:pPr marL="457200" lvl="1" indent="0">
              <a:buFontTx/>
              <a:buNone/>
            </a:pPr>
            <a:r>
              <a:rPr lang="es-ES" sz="2400" b="1" dirty="0" smtClean="0"/>
              <a:t>      </a:t>
            </a:r>
            <a:r>
              <a:rPr lang="es-ES" sz="2400" b="1" dirty="0" smtClean="0">
                <a:solidFill>
                  <a:srgbClr val="000099"/>
                </a:solidFill>
              </a:rPr>
              <a:t>¿Fin de nuestra responsabilidad o hasta el final?  </a:t>
            </a:r>
          </a:p>
          <a:p>
            <a:pPr marL="457200" lvl="1" indent="0">
              <a:buFontTx/>
              <a:buNone/>
            </a:pPr>
            <a:r>
              <a:rPr lang="es-ES" sz="2400" b="1" dirty="0" smtClean="0">
                <a:solidFill>
                  <a:srgbClr val="000099"/>
                </a:solidFill>
              </a:rPr>
              <a:t>      Tranquilos pero en descanso, poder moverse…</a:t>
            </a:r>
          </a:p>
          <a:p>
            <a:pPr marL="457200" lvl="1" indent="0">
              <a:buFontTx/>
              <a:buNone/>
            </a:pPr>
            <a:endParaRPr lang="es-ES" sz="2400" b="1" dirty="0" smtClean="0">
              <a:solidFill>
                <a:srgbClr val="000099"/>
              </a:solidFill>
            </a:endParaRPr>
          </a:p>
          <a:p>
            <a:pPr marL="457200" lvl="1" indent="0">
              <a:buFontTx/>
              <a:buNone/>
            </a:pPr>
            <a:endParaRPr lang="es-ES" sz="2400" b="1" dirty="0" smtClean="0">
              <a:solidFill>
                <a:srgbClr val="000099"/>
              </a:solidFill>
            </a:endParaRPr>
          </a:p>
          <a:p>
            <a:pPr marL="457200" lvl="1" indent="0">
              <a:lnSpc>
                <a:spcPct val="90000"/>
              </a:lnSpc>
              <a:buFontTx/>
              <a:buNone/>
            </a:pPr>
            <a:endParaRPr lang="es-ES" sz="2400" b="1" dirty="0" smtClean="0"/>
          </a:p>
          <a:p>
            <a:pPr marL="457200" lvl="1" indent="0">
              <a:lnSpc>
                <a:spcPct val="90000"/>
              </a:lnSpc>
              <a:buFontTx/>
              <a:buNone/>
            </a:pPr>
            <a:endParaRPr lang="es-ES" sz="2400" b="1" dirty="0" smtClean="0"/>
          </a:p>
          <a:p>
            <a:pPr marL="457200" lvl="1" indent="0">
              <a:lnSpc>
                <a:spcPct val="90000"/>
              </a:lnSpc>
              <a:buFontTx/>
              <a:buNone/>
            </a:pPr>
            <a:endParaRPr lang="es-ES" sz="2400" b="1" dirty="0" smtClean="0"/>
          </a:p>
          <a:p>
            <a:pPr marL="457200" lvl="1" indent="0">
              <a:lnSpc>
                <a:spcPct val="90000"/>
              </a:lnSpc>
              <a:buFontTx/>
              <a:buNone/>
            </a:pPr>
            <a:endParaRPr lang="es-ES" sz="2400" b="1" dirty="0" smtClean="0"/>
          </a:p>
        </p:txBody>
      </p:sp>
    </p:spTree>
    <p:extLst>
      <p:ext uri="{BB962C8B-B14F-4D97-AF65-F5344CB8AC3E}">
        <p14:creationId xmlns:p14="http://schemas.microsoft.com/office/powerpoint/2010/main" xmlns="" val="29117686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bg/>
                                          </p:spTgt>
                                        </p:tgtEl>
                                        <p:attrNameLst>
                                          <p:attrName>style.visibility</p:attrName>
                                        </p:attrNameLst>
                                      </p:cBhvr>
                                      <p:to>
                                        <p:strVal val="visible"/>
                                      </p:to>
                                    </p:set>
                                    <p:animEffect transition="in" filter="fade">
                                      <p:cBhvr>
                                        <p:cTn id="7" dur="2000"/>
                                        <p:tgtEl>
                                          <p:spTgt spid="4608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Effect transition="in" filter="fade">
                                      <p:cBhvr>
                                        <p:cTn id="10" dur="2000"/>
                                        <p:tgtEl>
                                          <p:spTgt spid="4608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Effect transition="in" filter="fade">
                                      <p:cBhvr>
                                        <p:cTn id="13" dur="2000"/>
                                        <p:tgtEl>
                                          <p:spTgt spid="4608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3">
                                            <p:txEl>
                                              <p:pRg st="3" end="3"/>
                                            </p:txEl>
                                          </p:spTgt>
                                        </p:tgtEl>
                                        <p:attrNameLst>
                                          <p:attrName>style.visibility</p:attrName>
                                        </p:attrNameLst>
                                      </p:cBhvr>
                                      <p:to>
                                        <p:strVal val="visible"/>
                                      </p:to>
                                    </p:set>
                                    <p:animEffect transition="in" filter="fade">
                                      <p:cBhvr>
                                        <p:cTn id="16" dur="2000"/>
                                        <p:tgtEl>
                                          <p:spTgt spid="4608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0"/>
                                        <p:tgtEl>
                                          <p:spTgt spid="4608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083">
                                            <p:txEl>
                                              <p:pRg st="5" end="5"/>
                                            </p:txEl>
                                          </p:spTgt>
                                        </p:tgtEl>
                                        <p:attrNameLst>
                                          <p:attrName>style.visibility</p:attrName>
                                        </p:attrNameLst>
                                      </p:cBhvr>
                                      <p:to>
                                        <p:strVal val="visible"/>
                                      </p:to>
                                    </p:set>
                                    <p:animEffect transition="in" filter="fade">
                                      <p:cBhvr>
                                        <p:cTn id="22" dur="2000"/>
                                        <p:tgtEl>
                                          <p:spTgt spid="4608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083">
                                            <p:txEl>
                                              <p:pRg st="6" end="6"/>
                                            </p:txEl>
                                          </p:spTgt>
                                        </p:tgtEl>
                                        <p:attrNameLst>
                                          <p:attrName>style.visibility</p:attrName>
                                        </p:attrNameLst>
                                      </p:cBhvr>
                                      <p:to>
                                        <p:strVal val="visible"/>
                                      </p:to>
                                    </p:set>
                                    <p:animEffect transition="in" filter="fade">
                                      <p:cBhvr>
                                        <p:cTn id="25" dur="2000"/>
                                        <p:tgtEl>
                                          <p:spTgt spid="4608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083">
                                            <p:txEl>
                                              <p:pRg st="8" end="8"/>
                                            </p:txEl>
                                          </p:spTgt>
                                        </p:tgtEl>
                                        <p:attrNameLst>
                                          <p:attrName>style.visibility</p:attrName>
                                        </p:attrNameLst>
                                      </p:cBhvr>
                                      <p:to>
                                        <p:strVal val="visible"/>
                                      </p:to>
                                    </p:set>
                                    <p:animEffect transition="in" filter="fade">
                                      <p:cBhvr>
                                        <p:cTn id="28" dur="2000"/>
                                        <p:tgtEl>
                                          <p:spTgt spid="4608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083">
                                            <p:txEl>
                                              <p:pRg st="9" end="9"/>
                                            </p:txEl>
                                          </p:spTgt>
                                        </p:tgtEl>
                                        <p:attrNameLst>
                                          <p:attrName>style.visibility</p:attrName>
                                        </p:attrNameLst>
                                      </p:cBhvr>
                                      <p:to>
                                        <p:strVal val="visible"/>
                                      </p:to>
                                    </p:set>
                                    <p:animEffect transition="in" filter="fade">
                                      <p:cBhvr>
                                        <p:cTn id="31" dur="2000"/>
                                        <p:tgtEl>
                                          <p:spTgt spid="46083">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083">
                                            <p:txEl>
                                              <p:pRg st="10" end="10"/>
                                            </p:txEl>
                                          </p:spTgt>
                                        </p:tgtEl>
                                        <p:attrNameLst>
                                          <p:attrName>style.visibility</p:attrName>
                                        </p:attrNameLst>
                                      </p:cBhvr>
                                      <p:to>
                                        <p:strVal val="visible"/>
                                      </p:to>
                                    </p:set>
                                    <p:animEffect transition="in" filter="fade">
                                      <p:cBhvr>
                                        <p:cTn id="34" dur="2000"/>
                                        <p:tgtEl>
                                          <p:spTgt spid="4608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allAtOnce"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64704"/>
            <a:ext cx="7467600" cy="652934"/>
          </a:xfrm>
        </p:spPr>
        <p:style>
          <a:lnRef idx="2">
            <a:schemeClr val="accent5">
              <a:shade val="50000"/>
            </a:schemeClr>
          </a:lnRef>
          <a:fillRef idx="1">
            <a:schemeClr val="accent5"/>
          </a:fillRef>
          <a:effectRef idx="0">
            <a:schemeClr val="accent5"/>
          </a:effectRef>
          <a:fontRef idx="minor">
            <a:schemeClr val="lt1"/>
          </a:fontRef>
        </p:style>
        <p:txBody>
          <a:bodyPr/>
          <a:lstStyle/>
          <a:p>
            <a:r>
              <a:rPr lang="es-ES" dirty="0" smtClean="0"/>
              <a:t>PLANIFICACIÓN DE UNA CLASE</a:t>
            </a:r>
            <a:endParaRPr lang="es-ES" dirty="0"/>
          </a:p>
        </p:txBody>
      </p:sp>
      <p:sp>
        <p:nvSpPr>
          <p:cNvPr id="3" name="2 Marcador de contenido"/>
          <p:cNvSpPr>
            <a:spLocks noGrp="1"/>
          </p:cNvSpPr>
          <p:nvPr>
            <p:ph sz="quarter" idx="1"/>
          </p:nvPr>
        </p:nvSpPr>
        <p:spPr>
          <a:xfrm>
            <a:off x="539552" y="1952385"/>
            <a:ext cx="7467600" cy="3420831"/>
          </a:xfrm>
        </p:spPr>
        <p:style>
          <a:lnRef idx="2">
            <a:schemeClr val="accent3"/>
          </a:lnRef>
          <a:fillRef idx="1">
            <a:schemeClr val="lt1"/>
          </a:fillRef>
          <a:effectRef idx="0">
            <a:schemeClr val="accent3"/>
          </a:effectRef>
          <a:fontRef idx="minor">
            <a:schemeClr val="dk1"/>
          </a:fontRef>
        </p:style>
        <p:txBody>
          <a:bodyPr/>
          <a:lstStyle/>
          <a:p>
            <a:r>
              <a:rPr lang="es-ES" dirty="0" smtClean="0"/>
              <a:t> ACOGIDA.</a:t>
            </a:r>
          </a:p>
          <a:p>
            <a:r>
              <a:rPr lang="es-ES" dirty="0" smtClean="0"/>
              <a:t>CAPTAR ATENCIÓN (SEÑALES VISUALES)</a:t>
            </a:r>
          </a:p>
          <a:p>
            <a:r>
              <a:rPr lang="es-ES" dirty="0" smtClean="0"/>
              <a:t>EXPLICACIÓN DE LO QUE SE VA A HACER.</a:t>
            </a:r>
          </a:p>
          <a:p>
            <a:r>
              <a:rPr lang="es-ES" dirty="0" smtClean="0"/>
              <a:t>HACERLO.</a:t>
            </a:r>
          </a:p>
          <a:p>
            <a:r>
              <a:rPr lang="es-ES" dirty="0" smtClean="0"/>
              <a:t>RESUMEN.</a:t>
            </a:r>
          </a:p>
          <a:p>
            <a:r>
              <a:rPr lang="es-ES" dirty="0" smtClean="0"/>
              <a:t>PROPUESTA DE TRABAJO.</a:t>
            </a:r>
          </a:p>
          <a:p>
            <a:r>
              <a:rPr lang="es-ES" dirty="0" smtClean="0"/>
              <a:t>DESPEDIDA.</a:t>
            </a:r>
            <a:endParaRPr lang="es-ES" dirty="0"/>
          </a:p>
        </p:txBody>
      </p:sp>
    </p:spTree>
    <p:extLst>
      <p:ext uri="{BB962C8B-B14F-4D97-AF65-F5344CB8AC3E}">
        <p14:creationId xmlns:p14="http://schemas.microsoft.com/office/powerpoint/2010/main" xmlns="" val="37286308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323850" y="476672"/>
            <a:ext cx="8136582" cy="1477328"/>
          </a:xfrm>
          <a:prstGeom prst="rect">
            <a:avLst/>
          </a:prstGeom>
          <a:gradFill rotWithShape="0">
            <a:gsLst>
              <a:gs pos="0">
                <a:srgbClr val="FFFFFA"/>
              </a:gs>
              <a:gs pos="100000">
                <a:srgbClr val="FFFFCC"/>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_tradnl" altLang="es-ES" b="1" dirty="0">
                <a:latin typeface="Verdana" pitchFamily="34" charset="0"/>
              </a:rPr>
              <a:t> </a:t>
            </a:r>
          </a:p>
          <a:p>
            <a:pPr algn="ctr" eaLnBrk="1" hangingPunct="1">
              <a:spcBef>
                <a:spcPct val="50000"/>
              </a:spcBef>
            </a:pPr>
            <a:r>
              <a:rPr lang="es-ES" altLang="es-ES" sz="2800" b="1" dirty="0" smtClean="0">
                <a:latin typeface="Verdana" pitchFamily="34" charset="0"/>
              </a:rPr>
              <a:t>5 </a:t>
            </a:r>
            <a:r>
              <a:rPr lang="es-ES" altLang="es-ES" sz="2800" b="1" dirty="0">
                <a:latin typeface="Verdana" pitchFamily="34" charset="0"/>
              </a:rPr>
              <a:t>E</a:t>
            </a:r>
            <a:r>
              <a:rPr lang="es-ES" altLang="es-ES" sz="2800" b="1" dirty="0" smtClean="0">
                <a:latin typeface="Verdana" pitchFamily="34" charset="0"/>
              </a:rPr>
              <a:t>STRATEGIAS </a:t>
            </a:r>
            <a:r>
              <a:rPr lang="es-ES" altLang="es-ES" sz="2800" b="1" dirty="0">
                <a:latin typeface="Verdana" pitchFamily="34" charset="0"/>
              </a:rPr>
              <a:t>INSTRUCCIONALES</a:t>
            </a:r>
            <a:endParaRPr lang="es-ES_tradnl" altLang="es-ES" sz="2800" b="1" dirty="0">
              <a:latin typeface="Verdana" pitchFamily="34" charset="0"/>
            </a:endParaRPr>
          </a:p>
          <a:p>
            <a:pPr algn="ctr" eaLnBrk="1" hangingPunct="1">
              <a:spcBef>
                <a:spcPct val="50000"/>
              </a:spcBef>
            </a:pPr>
            <a:r>
              <a:rPr lang="es-ES_tradnl" altLang="es-ES" sz="2000" b="1" dirty="0"/>
              <a:t> </a:t>
            </a:r>
            <a:endParaRPr lang="es-ES" altLang="es-ES" sz="2000"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2204864"/>
            <a:ext cx="6488633" cy="42787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2782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3600" b="1" smtClean="0"/>
              <a:t>ESTRATEGIAS INSTRUCCIONALES.</a:t>
            </a:r>
          </a:p>
        </p:txBody>
      </p:sp>
      <p:sp>
        <p:nvSpPr>
          <p:cNvPr id="74755"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dirty="0" smtClean="0"/>
              <a:t> </a:t>
            </a:r>
            <a:r>
              <a:rPr lang="es-ES" altLang="es-ES" b="1" dirty="0" smtClean="0">
                <a:solidFill>
                  <a:srgbClr val="002060"/>
                </a:solidFill>
              </a:rPr>
              <a:t>Tipología de alumnos</a:t>
            </a:r>
            <a:r>
              <a:rPr lang="es-ES" altLang="es-ES" dirty="0" smtClean="0">
                <a:solidFill>
                  <a:srgbClr val="002060"/>
                </a:solidFill>
              </a:rPr>
              <a:t> </a:t>
            </a:r>
            <a:r>
              <a:rPr lang="es-ES" altLang="es-ES" dirty="0" smtClean="0"/>
              <a:t>por actitud hacia la dinámica de clase:</a:t>
            </a:r>
            <a:endParaRPr lang="es-ES" altLang="es-ES" sz="900" dirty="0" smtClean="0"/>
          </a:p>
          <a:p>
            <a:pPr marL="0" indent="0" algn="ctr" eaLnBrk="1" hangingPunct="1">
              <a:buFontTx/>
              <a:buNone/>
            </a:pPr>
            <a:endParaRPr lang="es-ES" altLang="es-ES" sz="900" dirty="0" smtClean="0"/>
          </a:p>
          <a:p>
            <a:pPr marL="457200" lvl="1" indent="0" algn="ctr" eaLnBrk="1" hangingPunct="1">
              <a:buFontTx/>
              <a:buNone/>
            </a:pPr>
            <a:r>
              <a:rPr lang="es-ES" altLang="es-ES" sz="2000" b="1" dirty="0" smtClean="0"/>
              <a:t>Enganchados.</a:t>
            </a:r>
          </a:p>
          <a:p>
            <a:pPr marL="457200" lvl="1" indent="0" algn="ctr" eaLnBrk="1" hangingPunct="1">
              <a:buFontTx/>
              <a:buNone/>
            </a:pPr>
            <a:r>
              <a:rPr lang="es-ES" altLang="es-ES" sz="2000" b="1" dirty="0" smtClean="0"/>
              <a:t>Sometidos</a:t>
            </a:r>
          </a:p>
          <a:p>
            <a:pPr marL="457200" lvl="1" indent="0" algn="ctr" eaLnBrk="1" hangingPunct="1">
              <a:buFontTx/>
              <a:buNone/>
            </a:pPr>
            <a:r>
              <a:rPr lang="es-ES" altLang="es-ES" sz="2000" b="1" dirty="0" smtClean="0"/>
              <a:t>Rebotados.</a:t>
            </a:r>
          </a:p>
          <a:p>
            <a:pPr marL="457200" lvl="1" indent="0" algn="ctr" eaLnBrk="1" hangingPunct="1">
              <a:buFontTx/>
              <a:buNone/>
            </a:pPr>
            <a:endParaRPr lang="es-ES" altLang="es-ES" sz="2000" b="1" dirty="0" smtClean="0"/>
          </a:p>
          <a:p>
            <a:pPr marL="0" indent="0" algn="ctr" eaLnBrk="1" hangingPunct="1">
              <a:buFontTx/>
              <a:buNone/>
            </a:pPr>
            <a:r>
              <a:rPr lang="es-ES" altLang="es-ES" b="1" dirty="0" smtClean="0">
                <a:solidFill>
                  <a:srgbClr val="002060"/>
                </a:solidFill>
              </a:rPr>
              <a:t>Estrategias</a:t>
            </a:r>
            <a:r>
              <a:rPr lang="es-ES" altLang="es-ES" dirty="0" smtClean="0"/>
              <a:t> de control de clase:</a:t>
            </a:r>
          </a:p>
          <a:p>
            <a:pPr marL="0" indent="0" algn="ctr" eaLnBrk="1" hangingPunct="1">
              <a:buFontTx/>
              <a:buNone/>
            </a:pPr>
            <a:endParaRPr lang="es-ES" altLang="es-ES" sz="800" dirty="0" smtClean="0"/>
          </a:p>
          <a:p>
            <a:pPr marL="457200" lvl="1" indent="0" algn="ctr" eaLnBrk="1" hangingPunct="1">
              <a:buFontTx/>
              <a:buNone/>
            </a:pPr>
            <a:r>
              <a:rPr lang="es-ES" altLang="es-ES" sz="2000" b="1" dirty="0" smtClean="0"/>
              <a:t>Sometimiento de los rebotados.</a:t>
            </a:r>
          </a:p>
          <a:p>
            <a:pPr marL="457200" lvl="1" indent="0" algn="ctr" eaLnBrk="1" hangingPunct="1">
              <a:buFontTx/>
              <a:buNone/>
            </a:pPr>
            <a:r>
              <a:rPr lang="es-ES" altLang="es-ES" sz="2000" b="1" dirty="0" smtClean="0"/>
              <a:t>Disciplina positiva y formativa: estrategias instruccionales.</a:t>
            </a:r>
          </a:p>
          <a:p>
            <a:pPr marL="457200" lvl="1" indent="0" algn="ctr" eaLnBrk="1" hangingPunct="1">
              <a:buFontTx/>
              <a:buNone/>
            </a:pPr>
            <a:endParaRPr lang="es-ES" altLang="es-ES" sz="2000" b="1" dirty="0" smtClean="0"/>
          </a:p>
          <a:p>
            <a:pPr marL="0" indent="0" algn="ctr" eaLnBrk="1" hangingPunct="1">
              <a:buFontTx/>
              <a:buNone/>
            </a:pPr>
            <a:endParaRPr lang="es-ES" altLang="es-ES" sz="1800" b="1" dirty="0" smtClean="0"/>
          </a:p>
        </p:txBody>
      </p:sp>
    </p:spTree>
    <p:extLst>
      <p:ext uri="{BB962C8B-B14F-4D97-AF65-F5344CB8AC3E}">
        <p14:creationId xmlns:p14="http://schemas.microsoft.com/office/powerpoint/2010/main" xmlns="" val="396869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39552" y="2636912"/>
            <a:ext cx="7416824" cy="302433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sz="quarter" idx="1"/>
          </p:nvPr>
        </p:nvSpPr>
        <p:spPr>
          <a:xfrm>
            <a:off x="467544" y="2708920"/>
            <a:ext cx="7488832" cy="4873752"/>
          </a:xfrm>
          <a:noFill/>
          <a:effectLst>
            <a:outerShdw blurRad="63500" sx="102000" sy="102000" algn="ctr" rotWithShape="0">
              <a:prstClr val="black">
                <a:alpha val="40000"/>
              </a:prstClr>
            </a:outerShdw>
          </a:effectLst>
        </p:spPr>
        <p:txBody>
          <a:bodyPr>
            <a:normAutofit/>
          </a:bodyPr>
          <a:lstStyle/>
          <a:p>
            <a:pPr>
              <a:buNone/>
            </a:pPr>
            <a:r>
              <a:rPr lang="es-ES" sz="3600" dirty="0" smtClean="0"/>
              <a:t>“</a:t>
            </a:r>
            <a:r>
              <a:rPr lang="es-ES" sz="3600" i="1" dirty="0" smtClean="0"/>
              <a:t>El secreto de enseñar no es tanto transmitir conocimiento como contagiar ganas, especialmente a los que no las tienen</a:t>
            </a:r>
            <a:r>
              <a:rPr lang="es-ES" sz="3600" dirty="0" smtClean="0"/>
              <a:t>”</a:t>
            </a:r>
          </a:p>
          <a:p>
            <a:pPr algn="r">
              <a:buNone/>
            </a:pPr>
            <a:r>
              <a:rPr lang="es-ES" dirty="0" smtClean="0"/>
              <a:t>Juan </a:t>
            </a:r>
            <a:r>
              <a:rPr lang="es-ES" dirty="0" err="1" smtClean="0"/>
              <a:t>Vaello</a:t>
            </a:r>
            <a:r>
              <a:rPr lang="es-ES" dirty="0" smtClean="0"/>
              <a:t> </a:t>
            </a:r>
            <a:r>
              <a:rPr lang="es-ES" dirty="0" err="1" smtClean="0"/>
              <a:t>Orts</a:t>
            </a:r>
            <a:endParaRPr lang="es-ES" dirty="0" smtClean="0"/>
          </a:p>
          <a:p>
            <a:pPr>
              <a:buNone/>
            </a:pPr>
            <a:r>
              <a:rPr lang="es-ES" dirty="0" smtClean="0"/>
              <a:t/>
            </a:r>
            <a:br>
              <a:rPr lang="es-ES" dirty="0" smtClean="0"/>
            </a:br>
            <a:endParaRPr lang="es-ES" dirty="0"/>
          </a:p>
        </p:txBody>
      </p:sp>
      <p:sp>
        <p:nvSpPr>
          <p:cNvPr id="249858" name="AutoShape 2" descr="data:image/jpeg;base64,/9j/4AAQSkZJRgABAQAAAQABAAD/2wCEAAkGBxQTEhQUExQWFhUXGBcXFxcVGBcVGBgVFRQYGBcUFRUYHCggGBwlHBUUITEhJSkrLi4uFx8zODMsNygtLisBCgoKDg0OGhAQGiwfHCQsLCwsLCwsLCwsLCwsLCwsLCwsLCwsLCwsLCwsLCwsLCwsLCwsLCwsLCwuLCw4LCsrOP/AABEIALcBEwMBIgACEQEDEQH/xAAbAAACAwEBAQAAAAAAAAAAAAADBAACBQEGB//EAD4QAAIBAwIEBAQEBAUCBwEAAAECEQADIQQSBTFBURMiYXEGMoGRI6Gx8EJSwdEUM2Jy8RXhJDRUgpKT8lP/xAAZAQEBAQEBAQAAAAAAAAAAAAAAAQIEAwX/xAAiEQEAAgIDAQACAwEAAAAAAAAAARECIQMSMUEEUTJhcSL/2gAMAwEAAhEDEQA/AMIHlWjp1ABNZyDNabiAB3zXtDnS8/Id6Gq5rjjzD0o6DIoOKhq8miLUY0QDUviP3FTSJzP0rmo510PCe9QEK9aR1TRVr2siszV6ktSZaiLGOrjrXF15JAUEk8oo3w38M3dY0jy2gYZz+iDqfyr6bZ0ek4baggS2ACA9y6xHLufblXnObo4uDtO/HlOE6F9jNcUMkgSO/UKfTvRtVwsqu4eZD1HT0Ir2PDtI/gEsqoApK2zGABIVj3rzVgsA7Fot82npPIIO55AVnGafR5cOPmxm4jHr5LAuW4ri16azas2ra3rybmeSlmeQnBb0/ftNPprGqRxbUWrqiVH83YYwR05A8uder4k4/wBvOo1EYVR0ijWQWwBJ7DJ+wqsh7aLbEU3aQeBdbwySGQC5OFnpHWY/OrcI0PilpYIiiWZu3YdzS1os+eVUWtjiXCkS0L1u7vUts5RmJx7RRuE6G09g3Lh27XMnkSoUHYPctS2uu2bZXFGSzW0bqXbDlbSpsZSCOcHBGefXFZopErTtrhLMofCqTEsY6xQL+mKOUMSDGM5960rF93UWza8RRygHcuejDl9aDrtMtjUpElQUfa2SM8j9vzpa0etcMtKVt3CxdgDCfwk9DivP63ShbrqDuCsQD3j9/lXqNYinc4uIiPkuMswnkBOOWK8/qjb3Hwgdg5FuZ9T60iSaInTV1bcU2DVLjCtJQLCM0pcGaYd6BFVFUqXjV9tcuUCgSpRN9SgxLSSwHqKfuGW9Bj7Uvphme1HYeUnvWRS0ZNOIufpSdhMinEOaCxXFBL0V7oArJ1mrigYuvS2o1AEDtSNzUk0F7nM1mZapa9dJM09oOCXLpUnyoxA5+Yj0FO8H4agAe5LPzVP4R23d69h8O21Pnce3YAVy58vyHfxfja7ZO3NavDbKlBuuMNtmyP4mjr2HUmtH4R4Orf8AitQ/jagyWZsKg/ltryVQIFKafh3jah7rCc7VJ6L2XsKz/iDjW5zp7IbaG2kJJa44wVgclBx6+1Ywn67Onb/mNT+z3xH8Qm63hWf8smJBg3D19kH5xXntbqWIFvdKrknlufq0dhyFeq4fwNbGme7qoDFSAAflkQqqere1eYFua6eKL25PzuXGIjh4/Pv9y1Pi/F5BEAW1gSSBlhgkDEAUP4TE6lBAPOZ7bedO3bdvV2rYNwW71sbZc4Zf19foadXV2tPbCObb3ANk2lG4KfK0mecCZ6zXpb5tbsnw7Tob2oJUFVW6RPTnmOv/AHpH4Wt/jSRIVHJ94gD6mntFr7Vhw1os6sGDK4AIE4z1NcucbS2VFi0FWZfdDFx/LOYGfyFCaIaIzo75/wBdqc9yen0rW4Bp1uacpG4h9zIGC7v5QSeQJjPpXnl1TBHQQFcgsP8AaTEHpzqWWPTHtilJcW3eMaWE/GuBIH4Nm2ZAnv8A1mk7GoX/AAxSfN4u6M/LtieUUgT3qivVovbYsavZauLEl9ue209qXt3qWD1FUzgT7VVs+nEriDarlVzgR1+lK3Ls5JknqedBuI0AkEA8iQcwelUAqJYznFWWtLScKTYty+5VWgqAMt7VOIadEtIyT5meCf5VxH770iWts5mihlpobEmrBYrTNqkVNtWirhaKHFK3jR7r0u61QtFSjeHXaIy7Pyn1xTEYAoCDyj3ojtke1ZUZBBH76VU3IoZvfp/SgeJmosK6q8YrJ1DZp7VNWZcfJqTLVOq1F4fb33AOkyfpSpNes+FuBORuYROc9uleHNn1xdP4/H3zj9NXSacGI+at2zZhAox39qBpOHlTPWm7SktBwI+9cMPp5S3NI4VPKJIGP+9Ds6eWJaNx7CPrigcMMGOh5VXjvHU0gJw11/lT8tzdl/WunCLc2eXTbz3xRxN7102zhLRKgd2GC5rJVoqJqjcZnYyzEsfc0TbXZEU+Tllc24TV7Sg1p6LhBdd7uLaGYZvSM5IxkVy9oFtqjBt24tBxBVTAYde/OiUXtaNmS44iLe3d/wC4wI+tAcTXqtH4C2bpQM+E3q0AHPl6dCSfpSfDrq3NQSURVKMCMREZPvFLWcWBZ0bufIjNH8oJj3NF4Xo3uNtRZP5DPM0/ruNN8lj8O2PljmfUmmfh5QbF4SRuKhioBbbIgc+vmz60SIiy/EuDMiM4dGCkB9p+UkxHrSlzQfgJeUk5KvMYbpH0rY1+iJtkGLFpVLAHzM7jALQeZ/Ks3gN9PNbvGLbZPuoMfv0FLWYi1tTpAlm1I/EeWPonJf371pavVf4UKltV3bJLkTO6QSPz+1Y/E9abt0ueRwB2UchWpZ4qpUeJaFxljaSYxHURQii3GydmmzM2p+pOfzrJFPcT17XtpYDyggR2JmI9KRU1YSfXqLWnXUJbYXFDKoRlbEQAJHcYmaBxlE2JbR92wtmI+aCeXPM1l2F60w5EUpu9F7WnAzUKCo1zNU8SqmkKUG61FuPiKWaiSCRNXS3NWC0wgAFUA8KpRd1dorzYPyiuXuZoKv5h++lde6KykBO/OqI/P2obvzqWjzqW9IhS8/7+lK6TRvdaEE/oPevQ8M+H7l4yQVX8zXvuC/DyWlACgew/c1z8nNWsdunj/HveWoYfwx8GKsPc8zeox9q9jb0IAgDArRs2IFENuvDrOW5dPaI1HjMu6WRyzSL6UzT/ABnjdrTJNw5PyqI3MfQf1r5/xT4kv3SSD4ankE5x6tz+0V6Y8NvPP8iMPXoeNcdTTjau173YGQnq5HX0rw2pNy47XLjFmbJJ/Qdh6UTS2MyeZP39a020uMV1Y4RjDg5OTLPcs6wYrQtXJpMLBpi0uarxet4npH1K2fBhlFvIGApwPMe+O80pxi14dnTiRK71YCPmB549/wBKx1LKDtYrPOCRP2NCtilNTk2+HawLbvKTllULz6NJpexqNpJIJlWGPUY/Olk5VeqEiDTXD7zKZVip9DFVdOtSzaJYBRJOBHeiRdmNXcZssSfczSlq0zMFQSxMADqa3L3ALwQuQMAkicwOZiluB6VmdwrFT4bRG3JwIzyzGedLWY2Dc4VdUNvXbtE5Iz7Ec81WwcVt2uH2oNlmZ7kGSrHajDtOD3oXw7YVUuXbgnZhR/q6Y+nWpbUYsm5ZbopOCcAnA5mgppWYEqJC7ZjuxgQOua9B/j3um6WMRaaAvKIk/eBmlOB6nw7V9xBK7CJE5kwfoYP0paVC1jhjohZ2VT/KT5vaKBqlxil9NcZ3LMSWPMmnr64qtRuGMWq696I1rNUuLVYUZq5V1SoRQUU13dVitWC1VBmuVcoa5QeKOozXbO5zCgk+ma9Dwv4QJM3D9F/vXreH8DS2IVQPpXHl+REfx27uP8TKf5aeN0HwvdfLeUfc16nhfwvbTMSe5r0ljSU/asAV4zlnn66Yw4+PyCmk0YHStG3aqyrUe6AK1GMQzlnMrsYrz/HPiS3ZZU3eYkAxnaCY3N/alOJ/Eq+MlpMhmh2HQQZA7mvnmsYljMklmmefPrXthhfrl5ebrqGnx/QOuquC4xczKsTMocrH6fSkyma9BdU3tKl2QWtDY4zIE4Jz+lZFhJr3jxx5bW01uKe3QpNUS1XdSIWO9aARZDLPWpYHQ0RVhQPrVvCmojS0PCnuqWEBR/ExgGOg70tr+HtZfaxBkSCDII9DW9q9KDbteVmRbYbYnUxkuZwOY786x/iCzcG17rKGPlFsfwIBgR2qW1MVB9eFWkVLtwnYVUlZ8zM3QEdIg/WhcT0iKLVxANr52znGYOcYx9KBxG/uWwA0xaWR2Pb3omr1KtZsoOa7t2PXGfai3DSua17xA090L5SPCKjoIJGOUH6elLfCdk+I55OqmJzBmCP6fWgjiyWx5LKhojcZ+p+v0rO0mrZW3BiGzn350S4t6FtLcBYWwxLyty64IBHULOQPWkOECHuweVt8g/ykEEHqMUDVcRuXBDMY7DAPvHP60GwlKWZ2JwO4qXAXMKAZME/wnmBzpng+sKB5G5X+YcvqPWDSCiH5c66JU45HlVSGlreNBVZLdpVVgwMkyZEDlWTw4Owe2hHmWSDGQmQB686rqEJ6Se1bPBOCX7bFyoUbGwxgmV5QOR/SibmWXoWinrj4pHhuma4wAxyknAAJiTWnrNEgtF0u7ivzCIEnsaNY+F9QgGnVhzNxhy/0jr9OVI2+Vamku2hpgboZgLjEKCILbRAP0n94oure3e0rXRbW2yOFASBIxz6nnUsZdmwzkhFJjnHT3PSpqdI9oxcUqfofzFbi2NliztueEHBa4/8AGZghUjP/AOfvncYa5cVH2kWl8ilz52JElmnJJ/tVsZhNcLVUrVGrSOlqlLk1KD32m0tPJp6iYq5u186MYh9ecpldVFWmlzfrO4lxhLQlm9h1J9BWv8ZnW5ad7UADnFeL+IPiEvKWjC8iw6+g9KT4pxhrwPRe3f3rMYjFdGHF9lx8vP8AMQl1DWirpG4EwSJ5j1pBhLfrXoODWQ92CoI2uYIkfKYJHpWCgzXrPrkl6T4Xv7WNtvlugoe0wdsj6nnSz6c2nZG5qSPtSwJG2OYyPetv4h2u1u6py6AsMSGHf3H6VPq/Cdtq7qlO5QQcwc9qHp7ZJA7kD7mtPj3/AJkr0RQB9p/r+VU+EmXJNRTVpxQjQkYcRuKsK7AHoP3is+6SSSTJPMnP3rTThVxyigDzLuBkRHr2qmu4c1uBIYEYZZg4Bj86iTckNOYNaKmqcX4f4N02xJKgEzE59unWtjwFW9pgFiVtMw7ljmhjDHa0zGFBY9gJpW3JIAEkmAOs9or0t/iQt3VS2IXf+JOd0nzA9wAY/ea2baLxBgRjBEY8zIuRHTJOKWs47AscEcf5jpbOcMw5gDGD6/lV+G6I3GgGAMlucAdfWq3eG33uM10bMk7mwAB0X0gYpjgmpVS6scMNs/l+lGogcaGwzqqlmIBLThTCnlyPOKxxBH6Vv2LVqwxLXQxIKjbkAEczmvNqYkUhcmzwG2PxLkS1tZXrnP8Ab86pwa1duXWuPJG1pLdZHJQcVn6HU3Ff8KSxkQBMiMiPaaHreL3nIJcjbgBcAYj6/WlJemn8N7WS6hncwWAOZGccsc+frRuI6QBSLjLZtrJS2h3Fm7s0eY5HevN6e4QcYoz5zVou4N6Z7JsolxiIusxgZ2+HAz1zXdbxBWUW7S7bY7xLR39JJNIMtCFIhLa2j43dsrtWCBy3Zj2E0nf11y587ExyHQewpYmauoq0W49DNEJobGqBGpXCKlEt7oagmuNepDWa23ZH4jZ/lGSfYV5jinHmuyqjYnbqf9x/pXBhx5ZPq8nNhh/rY4px7bK2zLdT0H9zXk9XeZn3MSxPf0qLmu6mxiR0rrxwjGNPncnLln6Mp8k1wGpaB8MT61ErbzHtXCuQYOf0rPsGW+tbfDQNmoZoxaKgET5nIAjtFYujEtUn1JPk5re4e3j2DZ/ity6HuP5e/NqwwtO8K1JtXUacSAf9pwaLDmhuhXUnkCCfYGa0eNWQXa8txWDxifNnH9J+ooHF7IS60CFaWXnyJ6ekzWavSh5o6mRQkXNEtnFVsPk+5oNbjGtZLFm2phWQM0YJjETPKh6i4P8ACac9QzCfbp+lZ+u1JaAT8ogegqzaVlW2xOHBK88QYPP2qUt7bGvW1cf/ABD3QFOCkDdjkAJ95oOs4jb8a1dQGF2kryja0xy7Ggrpg1sjr0rPReh9qUSvrL+52YYliw+pJoWq1TPcN04YkHyyIIECDM9BRtbpvDbbuDcjK8s1S1pHcEqjMBzIExRmUu664+HdmHYkmi2GpS9pnRlVlgsFYAxlW+U+k1u6bgzAnxWFtVMbjmSCB5e/MZ5VViyrcqTuGDT2qCgkIdy9CcVXhejF24d3yIpdo5wP2ftRZE+HgTqEwSPNMT1RgMjlmkbVsuIAk8gBzra4Txdrl5baKFt+Y7QOgUkTGOYHTrXPhlcXWHzBcE8hIOT9qlrXxkvwm6g3MuInBUkDuQDNBmtpLTkMloM73B+JdfAC9UWf1rFqwlUqarsowoioOZqhZVirMatcYSIoRNBwmqk10ihuaqOEipQy1SgzEndJz3Jz+ZphLOc8q4izRwgHPNKVJC8hQbzk+1cuPNcmiWvZfEdqlVt1e3ak1EH0+oKq4jDrtP8AQ+9KaG3mtvh2g3JcYmAiE+56CszTmCYoTBtBVmAoaGuO9FbnE28TSWX5tbm2fbpP5VhrzFbPw+fFW7YJ+cSv+4dP0+1ZI5kEZ/tUgn9mbZxSpbM/vnRxS4GKqSa0+guXpKKSBzPIfetTiena0unS4RhG+WTGRii8Y8VPBsWQ0bQTsB8zHnn6A8+tB4raNtLCOPMoaRzE7hgHqcdP6Vn1qj6WLaKhusZf5USCxHL1rK4xpBbuEKZA+8x1r0OpVX/FtvbtkgDxD5mQZ8qL/CfX1rz/ABDwp2W2Z8Hc7fxE9VpDWScSsqLyqBtUhJyMTzyP3yo/xBxV1uGxZGxFAACgbm3KJyOf0oPxMIvDvsQ/WP8AiuWuP3ee1S4G0MRkDqfc96MWt8RWyNSs9Bb6zgfp1onxBrSb7KZAQwAfYEk+ppO7fa4264QWAAkCOXLl1zzpTXMS5YksTkk5JoTJpXFE0Or8JySu5WBVh6HtOMetZiXaJM1U7NzTcZVGVdLY5mWGWdwomMSYHP6Vn8N17WjK4P8Ac8qJ8PKRqEI6B8kGB+G1JWlmFWSTyAFRq5aeq11y6oBaB1C4B9450l4QrSPC7qLLJgCTkGPcTiqabhzXFdl/g2yP905n0gmqtEuXas+88mvQcU0ti0hXxC9yOnyg/uetYKW80ZmHFou3FQLVwapEKEUC6aPcNJ3GqkhGpTCWhGRUohIagAYoIuTS+6jWULYAoCCoKafh7qJYqB23Z/8AjzpcUpFrYrQsoAZJx+tZ+naDRmuzRYalviQW3dQD5wApB7GTPpWVbgU9wrS+J42Adtp3zONsZEdazCKhMyfUVS5igLdgUNnqJZ/Qatrbq681M/8Ab9a0+NaZTt1Fr5LnPurzkGsKya9BwAh1uWGI848knAfuPU4+1RY3pnI1EJFCa2VJU8wSD7iuFq0NC3x28qhFeABAMCYxiY9BS3jbgNxYxMSZiTJj3rug4e94/hqTHM8gPc1fV6BraBmiCWUZkypgn71F2omoWI5+4pnhdi27zcbYqjce7f6VHWicN4MrIl25cCo0kjqYYqAvPtTut4ba8IXLZOGgg/keQ9PvUtYiWTr7puOznqf+BVBZr0WuFqwdwUG4wBA5Kqx25yfpS2m1PjXkNyM4wOwMAD3ih1U0fArhG8rA7HBOO3ak7OmD3AhxJg9Y71v3Lr7iVDNcyBPyIvIEnkTHSs3RWTb1KhiN27nMySKW1MQ7Y4Ratuq3slsBVPIE4JP2oei4WDedTlbYLnpIABAPacUsl/8AHLN0eSemG/T+1aKa1RfuOButsNuP5YAkT7USKTQcVa5eS2ihLWYAEkBVYgkkxM0v8K24N1hG8LCTylpye3IfSaM3FktYs2wFmWLfMwjkSOk5rH0Gve0+5fzyD9KFxD01tH2siEuW+ZzO31Cz+tJ6Ym3ZvsCQRsGOzEg1deLPdEMYHYYGaT16CCZpTcsq800e0tkNbnewj8QDHm7L9a54eKG1qtPNYXE8PaF824ncT/D0WKoFxXAIq7PigU1DUvbEmiXhVtMuCarP0SpXa5Rtg6TTbiJO1Zyx5D3r0nCdVbTxTbErbQnf8pZ8ACTyFeTOpJULOB/Xr602nED4BsgQC+8mecCAIqWzE09DxIWLdzZdsOpIB3rcLnIkESIbnWNqgoaLbFl6FhtPsRNO8N40GQWdQviW8BW5MmejRND4lwl7Q3jz2ulxflOJ6cqkE7JWlPOrg0IXoFBa561bZbPCuJiy5LAlWUqwGMH9azd9McG0vi3CrfKqOxjoFWZ/SkwKh8EBorCAO5z/AEoVqi3eY9h37UQXTJWxwnRs90bSBt8xY8gAeZrS03BtPft7lR7J8uTugSYBgnM9faj/AArZCtei54m11G4kQQD5YB6zn6VL03GOzOr4ClxjdLkBo5LgGMliTA5DPrWBxbgly0GbBQGN2JzykDlXtwxJG2SDtJMAzyG2DMGOeO3vSvHSPBuZBGwSOcZ8p98DFZiZemWMUwOKW7iW7K2lIRlBJQk7mAxMcuZ+9A45bKaewGBkBwZ5gyDtPr/el9Jxa7bUojwvaAft1FK6vUM+1WYnJInpPOtPOZimzo9PvsaYTmLx82Bhx/bkO1Ma26gQWkMgGWaIk9h6f9qS1qf+H05B5eLj/wB9IKGNGrozxniAe7uHYD7CKDZ1cMCMRn60MaXvREsjrVZ23Bxh3UDdA9OfKOdY2reWntV7dnPWuaixAJo1M2XH+Wzd6LZc7RmlneUC00iQBRmAXzzqgtUwbdQJVUIkrEGmEDEZNL3T5hTO8dKEDWU71a6ooKmaozjqaNW4yilr7iYqXTLYoyWx1onrNvGjrgRTL2lroQVSilcoxf0qUKeLFFShA1u8A4d41vUuxIFq0XEH+IcgR2xWWGfbrS4bxy7ZlVIZDhrbjchn/T/WsxCattqpdN7/AK1prk+Lo1B72iU/L7123odFcyt97XpcWeg6j1nrXnlFEU+lSlt6fh+nsW98akedShhSCA3UHkfb1odvhem5nVdThUJx0P8AxSPw/ZV76KRuEny94E7frFLXfmPucfXlSi9eNa9Z0SN/mXbgkfKAvTPMVx+MWkH4NkbxydiSRHLA/eKyLVhndUQSzYA7n6167h3CYsD/ABVtF2k+GSQCxIJ2nac5j86kkXJPiXG/wVRXLO/muOMfMMoAMAfvrS3w9xXwXIb/AC3gNiYE84n6fWq/EGiuIyl7SWwR5QhBBHeR1rLoTMxL6f8A9Utm2W8RR1ChhkA8uXYZrznxBxYXCUtSEmWP856fTApLgejF25bRvliT7Af8ULVbQ7BeQJA9gaRDc5TMFBXQciugEnFd8Ak1XmPcvMVCkmByGcTEwPWKNeIBgcsVW3YY4iu3tKywGx1o1ss7E8po9uwfWm7emAEmq3L38tCid1COU4qja3yxVNRqjmKRnNGZn9H9M0nNaarisbTkzTl3U4qrjNQdEd66CvU1nWjjczBVmAYJJP8AKqqCWPtRXss07DuMBtsMrbSSskMMZBqNdhdR4ZOCaWujsaqukvfyN9qIlok7d43yBtCu20n+F2UEKfr1ol2B4jVz3o7aO4PlQsDBBAMEHlzoTaW7B8kehIkxzgdYojlgyx6RTkis+zp7jAMqsQesc6Y/wN6CdjY9KqxI6letX1ai3G4c+WZ9+VIaWyQS10FQsQDiSZPPsIPKtZRbuBpggS3KIL+Y7WkZyOhGR3qr2+Mj/Gjov51KaXhaMNy3DB5ShP5jFShcvH+EK9b8M7bWl1NxlLqSiFZgGQZHrzFSpTJnH0P/AKvp9o26VQcySQQZnGAMCcewqtzjSwANNZ9yuc9yKlSlQTlKh4hYaN+mWYjyMUBMcyB65ro1elA/8sSe5cj7AfSpUrKWvZ4taXI0qA/wkMwI9ZHX1qy8S0//AKQf/Yx+ualSlHaUPG7KEbdKk+rE/btV7nxDbYy2lQ+7Ej6A8q7UqUneVDx0RHgW4zE5jtAPLn+Qo6cXQ+VtNaj0kHvz9eVSpVpe0trguosvcUiztYgj5vLtjMAZmK89fuAsxPUk/c1KlIamdA+N/Lip4x7n712pVYXW5mnrTzzrlSjeIt29uEDpSequbRFcqUWWey0NRmpUo8h1xXJmpUoG7N3CQwV0DqJBKlbkTlSCrCOYod+2CBN7cdiqd6uQdquNxzJ8zSPapUqU3arWrf8A/QR+FzRj/liPrIA8vLrijLeAgLdKoGuMBtcMTcnyvB2sAzTPPFSpSluQHtpkeJI2lQdrboKqsEzEABoj+aiW2tK6uhWVN0qGQwBcjYBB5iM+5qVKUty7e1Ns+J5hLxDbG3CNv4ZzHh+XkOhqiNZIhmkdAFMLN3ewQTgQAo+vepUoWo1615bZkKGdgy8lLsWC7DMqBA+laj2hbBdzjmDHMkc9o5n3wKlSnjM7Ztzjjz5SVHRRgAdAAPSpUqUXt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49862" name="Picture 6" descr="http://blogs.opinionmalaga.com/eladarve/files/2009/02/quien-se-atreve-a-ensenar.jpg"/>
          <p:cNvPicPr>
            <a:picLocks noChangeAspect="1" noChangeArrowheads="1"/>
          </p:cNvPicPr>
          <p:nvPr/>
        </p:nvPicPr>
        <p:blipFill>
          <a:blip r:embed="rId4" cstate="print"/>
          <a:srcRect/>
          <a:stretch>
            <a:fillRect/>
          </a:stretch>
        </p:blipFill>
        <p:spPr bwMode="auto">
          <a:xfrm>
            <a:off x="3779912" y="332656"/>
            <a:ext cx="4746104" cy="1844824"/>
          </a:xfrm>
          <a:prstGeom prst="rect">
            <a:avLst/>
          </a:prstGeom>
          <a:noFill/>
        </p:spPr>
      </p:pic>
      <p:graphicFrame>
        <p:nvGraphicFramePr>
          <p:cNvPr id="2050" name="Object 2"/>
          <p:cNvGraphicFramePr>
            <a:graphicFrameLocks noChangeAspect="1"/>
          </p:cNvGraphicFramePr>
          <p:nvPr/>
        </p:nvGraphicFramePr>
        <p:xfrm>
          <a:off x="2143108" y="5786454"/>
          <a:ext cx="4319587" cy="685800"/>
        </p:xfrm>
        <a:graphic>
          <a:graphicData uri="http://schemas.openxmlformats.org/presentationml/2006/ole">
            <p:oleObj spid="_x0000_s2053" name="Objeto empaquetador del shell" showAsIcon="1" r:id="rId5" imgW="4305300" imgH="673100" progId="Package">
              <p:embed/>
            </p:oleObj>
          </a:graphicData>
        </a:graphic>
      </p:graphicFrame>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sz="3600" b="1" smtClean="0"/>
              <a:t> </a:t>
            </a:r>
          </a:p>
        </p:txBody>
      </p:sp>
      <p:sp>
        <p:nvSpPr>
          <p:cNvPr id="75779" name="Rectangle 3"/>
          <p:cNvSpPr>
            <a:spLocks noGrp="1" noChangeArrowheads="1"/>
          </p:cNvSpPr>
          <p:nvPr>
            <p:ph type="body" idx="4294967295"/>
          </p:nvPr>
        </p:nvSpPr>
        <p:spPr bwMode="auto">
          <a:xfrm>
            <a:off x="457200" y="1706563"/>
            <a:ext cx="8229600" cy="4530725"/>
          </a:xfrm>
          <a:prstGeom prst="rect">
            <a:avLst/>
          </a:prstGeom>
          <a:solidFill>
            <a:srgbClr val="FFFF99"/>
          </a:solidFill>
          <a:ln>
            <a:solidFill>
              <a:srgbClr val="000000"/>
            </a:solidFill>
            <a:miter lim="800000"/>
            <a:headEnd/>
            <a:tailEnd/>
          </a:ln>
        </p:spPr>
        <p:txBody>
          <a:bodyPr/>
          <a:lstStyle/>
          <a:p>
            <a:pPr marL="533400" indent="-533400" algn="ctr" eaLnBrk="1" hangingPunct="1">
              <a:buFont typeface="Wingdings" pitchFamily="2" charset="2"/>
              <a:buNone/>
            </a:pPr>
            <a:r>
              <a:rPr lang="es-ES" altLang="es-ES" sz="2400" b="1" smtClean="0">
                <a:solidFill>
                  <a:srgbClr val="000099"/>
                </a:solidFill>
              </a:rPr>
              <a:t>CREAR EXPECTATIVAS</a:t>
            </a:r>
            <a:r>
              <a:rPr lang="es-ES" altLang="es-ES" sz="2400" smtClean="0"/>
              <a:t>.</a:t>
            </a:r>
          </a:p>
          <a:p>
            <a:pPr marL="914400" lvl="1" indent="-457200" algn="ctr" eaLnBrk="1" hangingPunct="1">
              <a:buFont typeface="Wingdings" pitchFamily="2" charset="2"/>
              <a:buNone/>
            </a:pPr>
            <a:r>
              <a:rPr lang="es-ES" altLang="es-ES" sz="2000" smtClean="0"/>
              <a:t>Adaptación de objetivos.</a:t>
            </a:r>
          </a:p>
          <a:p>
            <a:pPr marL="914400" lvl="1" indent="-457200" algn="ctr" eaLnBrk="1" hangingPunct="1">
              <a:buFont typeface="Wingdings" pitchFamily="2" charset="2"/>
              <a:buNone/>
            </a:pPr>
            <a:r>
              <a:rPr lang="es-ES" altLang="es-ES" sz="2000" smtClean="0"/>
              <a:t>Criterios de evaluación.</a:t>
            </a:r>
          </a:p>
          <a:p>
            <a:pPr marL="914400" lvl="1" indent="-457200" algn="ctr" eaLnBrk="1" hangingPunct="1">
              <a:buFont typeface="Wingdings" pitchFamily="2" charset="2"/>
              <a:buNone/>
            </a:pPr>
            <a:r>
              <a:rPr lang="es-ES" altLang="es-ES" sz="2000" smtClean="0"/>
              <a:t>Autoeficacia.</a:t>
            </a:r>
          </a:p>
          <a:p>
            <a:pPr marL="914400" lvl="1" indent="-457200" algn="ctr" eaLnBrk="1" hangingPunct="1">
              <a:buFont typeface="Wingdings" pitchFamily="2" charset="2"/>
              <a:buNone/>
            </a:pPr>
            <a:endParaRPr lang="es-ES" altLang="es-ES" sz="700" smtClean="0"/>
          </a:p>
          <a:p>
            <a:pPr marL="533400" indent="-533400" algn="ctr" eaLnBrk="1" hangingPunct="1">
              <a:buFont typeface="Wingdings" pitchFamily="2" charset="2"/>
              <a:buNone/>
            </a:pPr>
            <a:r>
              <a:rPr lang="es-ES" altLang="es-ES" sz="2400" b="1" smtClean="0">
                <a:solidFill>
                  <a:srgbClr val="000099"/>
                </a:solidFill>
              </a:rPr>
              <a:t>MOTIVACIÓN</a:t>
            </a:r>
          </a:p>
          <a:p>
            <a:pPr marL="914400" lvl="1" indent="-457200" algn="ctr" eaLnBrk="1" hangingPunct="1">
              <a:buFont typeface="Wingdings" pitchFamily="2" charset="2"/>
              <a:buNone/>
            </a:pPr>
            <a:r>
              <a:rPr lang="es-ES" altLang="es-ES" sz="2000" smtClean="0"/>
              <a:t>Interés por la materia.</a:t>
            </a:r>
          </a:p>
          <a:p>
            <a:pPr marL="914400" lvl="1" indent="-457200" algn="ctr" eaLnBrk="1" hangingPunct="1">
              <a:buFont typeface="Wingdings" pitchFamily="2" charset="2"/>
              <a:buNone/>
            </a:pPr>
            <a:r>
              <a:rPr lang="es-ES" altLang="es-ES" sz="2000" smtClean="0"/>
              <a:t>Motivación de logro.</a:t>
            </a:r>
          </a:p>
          <a:p>
            <a:pPr marL="914400" lvl="1" indent="-457200" algn="ctr" eaLnBrk="1" hangingPunct="1">
              <a:buFont typeface="Wingdings" pitchFamily="2" charset="2"/>
              <a:buNone/>
            </a:pPr>
            <a:r>
              <a:rPr lang="es-ES" altLang="es-ES" sz="2000" smtClean="0"/>
              <a:t>Calificaciones como incentivo.</a:t>
            </a:r>
            <a:endParaRPr lang="es-ES" altLang="es-ES" sz="700" smtClean="0"/>
          </a:p>
          <a:p>
            <a:pPr marL="914400" lvl="1" indent="-457200" algn="ctr" eaLnBrk="1" hangingPunct="1">
              <a:buFontTx/>
              <a:buNone/>
            </a:pPr>
            <a:endParaRPr lang="es-ES" altLang="es-ES" sz="700" smtClean="0"/>
          </a:p>
          <a:p>
            <a:pPr marL="533400" indent="-533400" algn="ctr" eaLnBrk="1" hangingPunct="1">
              <a:buFont typeface="Wingdings" pitchFamily="2" charset="2"/>
              <a:buNone/>
            </a:pPr>
            <a:r>
              <a:rPr lang="es-ES" altLang="es-ES" sz="2400" b="1" smtClean="0">
                <a:solidFill>
                  <a:srgbClr val="000099"/>
                </a:solidFill>
              </a:rPr>
              <a:t>AUTOCONCEPTO</a:t>
            </a:r>
          </a:p>
          <a:p>
            <a:pPr marL="533400" indent="-533400" algn="ctr" eaLnBrk="1" hangingPunct="1">
              <a:buFont typeface="Wingdings" pitchFamily="2" charset="2"/>
              <a:buNone/>
            </a:pPr>
            <a:r>
              <a:rPr lang="es-ES" altLang="es-ES" sz="2400" b="1" smtClean="0">
                <a:solidFill>
                  <a:srgbClr val="000099"/>
                </a:solidFill>
              </a:rPr>
              <a:t>COMPROMISOS</a:t>
            </a:r>
          </a:p>
        </p:txBody>
      </p:sp>
      <p:sp>
        <p:nvSpPr>
          <p:cNvPr id="75780" name="Rectangle 4"/>
          <p:cNvSpPr>
            <a:spLocks noChangeArrowheads="1"/>
          </p:cNvSpPr>
          <p:nvPr/>
        </p:nvSpPr>
        <p:spPr bwMode="auto">
          <a:xfrm>
            <a:off x="395288" y="260350"/>
            <a:ext cx="8229600" cy="1139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es-ES" sz="3600" b="1">
                <a:solidFill>
                  <a:schemeClr val="tx2"/>
                </a:solidFill>
                <a:latin typeface="Garamond" pitchFamily="18" charset="0"/>
              </a:rPr>
              <a:t>ESTRATEGIAS INSTRUCCIONALES.</a:t>
            </a:r>
          </a:p>
        </p:txBody>
      </p:sp>
    </p:spTree>
    <p:extLst>
      <p:ext uri="{BB962C8B-B14F-4D97-AF65-F5344CB8AC3E}">
        <p14:creationId xmlns:p14="http://schemas.microsoft.com/office/powerpoint/2010/main" xmlns="" val="15179257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smtClean="0"/>
              <a:t>1. CREAR EXPECTATIVAS</a:t>
            </a:r>
          </a:p>
        </p:txBody>
      </p:sp>
      <p:sp>
        <p:nvSpPr>
          <p:cNvPr id="7782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endParaRPr lang="es-ES" altLang="es-ES" dirty="0" smtClean="0"/>
          </a:p>
          <a:p>
            <a:pPr marL="0" indent="0" algn="ctr" eaLnBrk="1" hangingPunct="1">
              <a:buFontTx/>
              <a:buNone/>
            </a:pPr>
            <a:r>
              <a:rPr lang="es-ES" altLang="es-ES" dirty="0" smtClean="0"/>
              <a:t>CURIOSIDAD: </a:t>
            </a:r>
            <a:r>
              <a:rPr lang="es-ES" altLang="es-ES" dirty="0" err="1" smtClean="0"/>
              <a:t>espectativa</a:t>
            </a:r>
            <a:r>
              <a:rPr lang="es-ES" altLang="es-ES" dirty="0" smtClean="0"/>
              <a:t> de pasarlo bien .</a:t>
            </a:r>
          </a:p>
          <a:p>
            <a:pPr marL="0" indent="0" algn="ctr" eaLnBrk="1" hangingPunct="1">
              <a:buFontTx/>
              <a:buNone/>
            </a:pPr>
            <a:endParaRPr lang="es-ES" altLang="es-ES" dirty="0" smtClean="0"/>
          </a:p>
          <a:p>
            <a:pPr marL="0" indent="0" algn="ctr" eaLnBrk="1" hangingPunct="1">
              <a:buFontTx/>
              <a:buNone/>
            </a:pPr>
            <a:r>
              <a:rPr lang="es-ES" altLang="es-ES" dirty="0" smtClean="0"/>
              <a:t>COMPETENCIA: expectativa de aprender, hacer y ser felicitado.</a:t>
            </a:r>
          </a:p>
          <a:p>
            <a:pPr marL="0" indent="0" algn="ctr" eaLnBrk="1" hangingPunct="1">
              <a:buFontTx/>
              <a:buNone/>
            </a:pPr>
            <a:endParaRPr lang="es-ES" altLang="es-ES" dirty="0" smtClean="0"/>
          </a:p>
          <a:p>
            <a:pPr marL="0" indent="0" algn="ctr" eaLnBrk="1" hangingPunct="1">
              <a:buFontTx/>
              <a:buNone/>
            </a:pPr>
            <a:r>
              <a:rPr lang="es-ES" altLang="es-ES" dirty="0" smtClean="0"/>
              <a:t>AFECTO Y CONTROL: expectativa de no meterse en muchos problemas, salir de ellos sin lesiones emocionales y ser ayudado y no solo castigado</a:t>
            </a:r>
          </a:p>
          <a:p>
            <a:pPr marL="0" indent="0" algn="ctr" eaLnBrk="1" hangingPunct="1">
              <a:buFontTx/>
              <a:buNone/>
            </a:pPr>
            <a:endParaRPr lang="es-ES" altLang="es-ES" dirty="0" smtClean="0"/>
          </a:p>
          <a:p>
            <a:pPr marL="0" indent="0" algn="ctr" eaLnBrk="1" hangingPunct="1">
              <a:buFontTx/>
              <a:buNone/>
            </a:pPr>
            <a:endParaRPr lang="es-ES" altLang="es-ES" dirty="0" smtClean="0"/>
          </a:p>
          <a:p>
            <a:pPr marL="0" indent="0" algn="ctr" eaLnBrk="1" hangingPunct="1">
              <a:buFontTx/>
              <a:buNone/>
            </a:pPr>
            <a:endParaRPr lang="es-ES" altLang="es-ES" sz="1800" b="1" dirty="0" smtClean="0"/>
          </a:p>
        </p:txBody>
      </p:sp>
    </p:spTree>
    <p:extLst>
      <p:ext uri="{BB962C8B-B14F-4D97-AF65-F5344CB8AC3E}">
        <p14:creationId xmlns:p14="http://schemas.microsoft.com/office/powerpoint/2010/main" xmlns="" val="814516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smtClean="0"/>
              <a:t>1. CREAR EXPECTATIVAS</a:t>
            </a:r>
          </a:p>
        </p:txBody>
      </p:sp>
      <p:sp>
        <p:nvSpPr>
          <p:cNvPr id="7782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dirty="0" smtClean="0"/>
              <a:t> Definición:</a:t>
            </a:r>
          </a:p>
          <a:p>
            <a:pPr marL="0" indent="0" algn="ctr" eaLnBrk="1" hangingPunct="1">
              <a:buFontTx/>
              <a:buNone/>
            </a:pPr>
            <a:endParaRPr lang="es-ES" altLang="es-ES" dirty="0" smtClean="0"/>
          </a:p>
          <a:p>
            <a:pPr marL="457200" lvl="1" indent="0" algn="ctr" eaLnBrk="1" hangingPunct="1">
              <a:buFontTx/>
              <a:buNone/>
            </a:pPr>
            <a:r>
              <a:rPr lang="es-ES" altLang="es-ES" b="1" dirty="0" smtClean="0">
                <a:solidFill>
                  <a:srgbClr val="002060"/>
                </a:solidFill>
              </a:rPr>
              <a:t>Probabilidad subjetivamente</a:t>
            </a:r>
            <a:r>
              <a:rPr lang="es-ES" altLang="es-ES" dirty="0" smtClean="0">
                <a:solidFill>
                  <a:srgbClr val="002060"/>
                </a:solidFill>
              </a:rPr>
              <a:t> estimada por el individuo, </a:t>
            </a:r>
            <a:r>
              <a:rPr lang="es-ES" altLang="es-ES" b="1" dirty="0" smtClean="0">
                <a:solidFill>
                  <a:srgbClr val="002060"/>
                </a:solidFill>
              </a:rPr>
              <a:t>de poder alcanzar un objetivo</a:t>
            </a:r>
            <a:r>
              <a:rPr lang="es-ES" altLang="es-ES" dirty="0" smtClean="0">
                <a:solidFill>
                  <a:srgbClr val="002060"/>
                </a:solidFill>
              </a:rPr>
              <a:t> </a:t>
            </a:r>
            <a:r>
              <a:rPr lang="es-ES" altLang="es-ES" dirty="0" smtClean="0"/>
              <a:t>concreto con una acción y en una situación específica.</a:t>
            </a:r>
          </a:p>
          <a:p>
            <a:pPr marL="457200" lvl="1" indent="0" algn="ctr" eaLnBrk="1" hangingPunct="1">
              <a:buFontTx/>
              <a:buNone/>
            </a:pPr>
            <a:endParaRPr lang="es-ES" altLang="es-ES" dirty="0" smtClean="0"/>
          </a:p>
          <a:p>
            <a:pPr marL="457200" lvl="1" indent="0" algn="ctr" eaLnBrk="1" hangingPunct="1">
              <a:buFontTx/>
              <a:buNone/>
            </a:pPr>
            <a:r>
              <a:rPr lang="es-ES" altLang="es-ES" dirty="0" smtClean="0"/>
              <a:t>Nadie se sumerge en una actividad por propia voluntad si de ella no espera nada útil o agradable.</a:t>
            </a:r>
          </a:p>
          <a:p>
            <a:pPr marL="0" indent="0" algn="ctr" eaLnBrk="1" hangingPunct="1">
              <a:buFontTx/>
              <a:buNone/>
            </a:pPr>
            <a:endParaRPr lang="es-ES" altLang="es-ES" sz="1800" b="1" dirty="0" smtClean="0"/>
          </a:p>
        </p:txBody>
      </p:sp>
    </p:spTree>
    <p:extLst>
      <p:ext uri="{BB962C8B-B14F-4D97-AF65-F5344CB8AC3E}">
        <p14:creationId xmlns:p14="http://schemas.microsoft.com/office/powerpoint/2010/main" xmlns="" val="8145161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smtClean="0"/>
              <a:t>1. CREAR EXPECTATIVAS</a:t>
            </a:r>
          </a:p>
        </p:txBody>
      </p:sp>
      <p:sp>
        <p:nvSpPr>
          <p:cNvPr id="78851"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lnSpc>
                <a:spcPct val="90000"/>
              </a:lnSpc>
              <a:buFontTx/>
              <a:buNone/>
            </a:pPr>
            <a:r>
              <a:rPr lang="es-ES" altLang="es-ES" dirty="0" smtClean="0"/>
              <a:t> Determinante:</a:t>
            </a:r>
          </a:p>
          <a:p>
            <a:pPr marL="0" indent="0" algn="ctr" eaLnBrk="1" hangingPunct="1">
              <a:lnSpc>
                <a:spcPct val="90000"/>
              </a:lnSpc>
              <a:buFontTx/>
              <a:buNone/>
            </a:pPr>
            <a:endParaRPr lang="es-ES" altLang="es-ES" sz="900" dirty="0" smtClean="0"/>
          </a:p>
          <a:p>
            <a:pPr marL="457200" lvl="1" indent="0" algn="ctr" eaLnBrk="1" hangingPunct="1">
              <a:lnSpc>
                <a:spcPct val="90000"/>
              </a:lnSpc>
              <a:buFontTx/>
              <a:buNone/>
            </a:pPr>
            <a:r>
              <a:rPr lang="es-ES" altLang="es-ES" b="1" dirty="0" smtClean="0">
                <a:solidFill>
                  <a:srgbClr val="002060"/>
                </a:solidFill>
              </a:rPr>
              <a:t>Experiencia previa</a:t>
            </a:r>
            <a:r>
              <a:rPr lang="es-ES" altLang="es-ES" dirty="0" smtClean="0">
                <a:solidFill>
                  <a:srgbClr val="002060"/>
                </a:solidFill>
              </a:rPr>
              <a:t> </a:t>
            </a:r>
            <a:r>
              <a:rPr lang="es-ES" altLang="es-ES" dirty="0" smtClean="0"/>
              <a:t>de éxito y fracaso en actividades similares.</a:t>
            </a:r>
          </a:p>
          <a:p>
            <a:pPr marL="457200" lvl="1" indent="0" algn="ctr" eaLnBrk="1" hangingPunct="1">
              <a:lnSpc>
                <a:spcPct val="90000"/>
              </a:lnSpc>
              <a:buFontTx/>
              <a:buNone/>
            </a:pPr>
            <a:endParaRPr lang="es-ES" altLang="es-ES" sz="800" dirty="0" smtClean="0"/>
          </a:p>
          <a:p>
            <a:pPr marL="457200" lvl="1" indent="0" algn="ctr" eaLnBrk="1" hangingPunct="1">
              <a:lnSpc>
                <a:spcPct val="90000"/>
              </a:lnSpc>
              <a:buFontTx/>
              <a:buNone/>
            </a:pPr>
            <a:r>
              <a:rPr lang="es-ES" altLang="es-ES" b="1" dirty="0" smtClean="0">
                <a:solidFill>
                  <a:srgbClr val="002060"/>
                </a:solidFill>
              </a:rPr>
              <a:t>Mensajes y exigencia</a:t>
            </a:r>
            <a:r>
              <a:rPr lang="es-ES" altLang="es-ES" dirty="0" smtClean="0">
                <a:solidFill>
                  <a:srgbClr val="002060"/>
                </a:solidFill>
              </a:rPr>
              <a:t> </a:t>
            </a:r>
            <a:r>
              <a:rPr lang="es-ES" altLang="es-ES" b="1" dirty="0" smtClean="0">
                <a:solidFill>
                  <a:srgbClr val="002060"/>
                </a:solidFill>
              </a:rPr>
              <a:t>del profesor</a:t>
            </a:r>
            <a:r>
              <a:rPr lang="es-ES" altLang="es-ES" dirty="0" smtClean="0">
                <a:solidFill>
                  <a:srgbClr val="002060"/>
                </a:solidFill>
              </a:rPr>
              <a:t> </a:t>
            </a:r>
            <a:r>
              <a:rPr lang="es-ES" altLang="es-ES" dirty="0" smtClean="0"/>
              <a:t>a la clase y a cada alumno particular.</a:t>
            </a:r>
          </a:p>
          <a:p>
            <a:pPr marL="457200" lvl="1" indent="0" algn="ctr" eaLnBrk="1" hangingPunct="1">
              <a:lnSpc>
                <a:spcPct val="90000"/>
              </a:lnSpc>
              <a:buFontTx/>
              <a:buNone/>
            </a:pPr>
            <a:endParaRPr lang="es-ES" altLang="es-ES" dirty="0" smtClean="0"/>
          </a:p>
          <a:p>
            <a:pPr marL="0" indent="0" algn="ctr" eaLnBrk="1" hangingPunct="1">
              <a:lnSpc>
                <a:spcPct val="90000"/>
              </a:lnSpc>
              <a:buFontTx/>
              <a:buNone/>
            </a:pPr>
            <a:r>
              <a:rPr lang="es-ES" altLang="es-ES" dirty="0" smtClean="0"/>
              <a:t>Actitud inicial:</a:t>
            </a:r>
          </a:p>
          <a:p>
            <a:pPr marL="0" indent="0" algn="ctr" eaLnBrk="1" hangingPunct="1">
              <a:lnSpc>
                <a:spcPct val="90000"/>
              </a:lnSpc>
              <a:buFontTx/>
              <a:buNone/>
            </a:pPr>
            <a:endParaRPr lang="es-ES" altLang="es-ES" sz="800" dirty="0" smtClean="0"/>
          </a:p>
          <a:p>
            <a:pPr marL="457200" lvl="1" indent="0" algn="ctr" eaLnBrk="1" hangingPunct="1">
              <a:lnSpc>
                <a:spcPct val="90000"/>
              </a:lnSpc>
              <a:buFontTx/>
              <a:buNone/>
            </a:pPr>
            <a:r>
              <a:rPr lang="es-ES" altLang="es-ES" b="1" dirty="0" smtClean="0">
                <a:solidFill>
                  <a:srgbClr val="800000"/>
                </a:solidFill>
              </a:rPr>
              <a:t>Éxito probable.</a:t>
            </a:r>
          </a:p>
          <a:p>
            <a:pPr marL="457200" lvl="1" indent="0" algn="ctr" eaLnBrk="1" hangingPunct="1">
              <a:lnSpc>
                <a:spcPct val="90000"/>
              </a:lnSpc>
              <a:buFontTx/>
              <a:buNone/>
            </a:pPr>
            <a:endParaRPr lang="es-ES" altLang="es-ES" sz="800" b="1" dirty="0" smtClean="0">
              <a:solidFill>
                <a:srgbClr val="800000"/>
              </a:solidFill>
            </a:endParaRPr>
          </a:p>
          <a:p>
            <a:pPr marL="457200" lvl="1" indent="0" algn="ctr" eaLnBrk="1" hangingPunct="1">
              <a:lnSpc>
                <a:spcPct val="90000"/>
              </a:lnSpc>
              <a:buFontTx/>
              <a:buNone/>
            </a:pPr>
            <a:r>
              <a:rPr lang="es-ES" altLang="es-ES" b="1" dirty="0" smtClean="0">
                <a:solidFill>
                  <a:srgbClr val="800000"/>
                </a:solidFill>
              </a:rPr>
              <a:t>Fracaso seguro.</a:t>
            </a:r>
          </a:p>
          <a:p>
            <a:pPr marL="0" indent="0" algn="ctr" eaLnBrk="1" hangingPunct="1">
              <a:lnSpc>
                <a:spcPct val="90000"/>
              </a:lnSpc>
              <a:buFontTx/>
              <a:buNone/>
            </a:pPr>
            <a:endParaRPr lang="es-ES" altLang="es-ES" sz="1800" b="1" dirty="0" smtClean="0">
              <a:solidFill>
                <a:srgbClr val="800000"/>
              </a:solidFill>
            </a:endParaRPr>
          </a:p>
        </p:txBody>
      </p:sp>
    </p:spTree>
    <p:extLst>
      <p:ext uri="{BB962C8B-B14F-4D97-AF65-F5344CB8AC3E}">
        <p14:creationId xmlns:p14="http://schemas.microsoft.com/office/powerpoint/2010/main" xmlns="" val="1948461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a:bodyPr>
          <a:lstStyle/>
          <a:p>
            <a:pPr eaLnBrk="1" hangingPunct="1"/>
            <a:r>
              <a:rPr lang="es-ES" altLang="es-ES" sz="3600" b="1" dirty="0" smtClean="0"/>
              <a:t> </a:t>
            </a:r>
            <a:r>
              <a:rPr lang="es-ES" altLang="es-ES" sz="4000" b="1" dirty="0" smtClean="0">
                <a:solidFill>
                  <a:srgbClr val="000099"/>
                </a:solidFill>
              </a:rPr>
              <a:t>Adaptación de objetivos</a:t>
            </a:r>
            <a:r>
              <a:rPr lang="es-ES" altLang="es-ES" sz="4000" dirty="0" smtClean="0"/>
              <a:t>:</a:t>
            </a:r>
          </a:p>
        </p:txBody>
      </p:sp>
      <p:sp>
        <p:nvSpPr>
          <p:cNvPr id="80899"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lnSpc>
                <a:spcPct val="90000"/>
              </a:lnSpc>
              <a:buFontTx/>
              <a:buNone/>
            </a:pPr>
            <a:endParaRPr lang="es-ES" altLang="es-ES" dirty="0" smtClean="0"/>
          </a:p>
          <a:p>
            <a:pPr marL="457200" lvl="1" indent="0" algn="ctr" eaLnBrk="1" hangingPunct="1">
              <a:lnSpc>
                <a:spcPct val="90000"/>
              </a:lnSpc>
              <a:buFontTx/>
              <a:buNone/>
            </a:pPr>
            <a:r>
              <a:rPr lang="es-ES" altLang="es-ES" dirty="0" smtClean="0">
                <a:solidFill>
                  <a:srgbClr val="002060"/>
                </a:solidFill>
              </a:rPr>
              <a:t>Tareas superables </a:t>
            </a:r>
            <a:r>
              <a:rPr lang="es-ES" altLang="es-ES" dirty="0" smtClean="0"/>
              <a:t>con un esfuerzo razonable.</a:t>
            </a:r>
          </a:p>
          <a:p>
            <a:pPr marL="457200" lvl="1" indent="0" algn="ctr" eaLnBrk="1" hangingPunct="1">
              <a:lnSpc>
                <a:spcPct val="90000"/>
              </a:lnSpc>
              <a:buFontTx/>
              <a:buNone/>
            </a:pPr>
            <a:r>
              <a:rPr lang="es-ES" altLang="es-ES" dirty="0" smtClean="0">
                <a:solidFill>
                  <a:srgbClr val="002060"/>
                </a:solidFill>
              </a:rPr>
              <a:t>Persuadir</a:t>
            </a:r>
            <a:r>
              <a:rPr lang="es-ES" altLang="es-ES" dirty="0" smtClean="0"/>
              <a:t> de que son posibles:</a:t>
            </a:r>
          </a:p>
          <a:p>
            <a:pPr marL="914400" lvl="2" indent="0" algn="ctr" eaLnBrk="1" hangingPunct="1">
              <a:lnSpc>
                <a:spcPct val="90000"/>
              </a:lnSpc>
              <a:buFontTx/>
              <a:buNone/>
            </a:pPr>
            <a:r>
              <a:rPr lang="es-ES" altLang="es-ES" dirty="0" smtClean="0"/>
              <a:t>Mensajes del profesor y logros personales.</a:t>
            </a:r>
          </a:p>
          <a:p>
            <a:pPr marL="1371600" lvl="3" indent="0" algn="ctr" eaLnBrk="1" hangingPunct="1">
              <a:lnSpc>
                <a:spcPct val="90000"/>
              </a:lnSpc>
              <a:buFontTx/>
              <a:buNone/>
            </a:pPr>
            <a:r>
              <a:rPr lang="es-ES" altLang="es-ES" sz="1800" dirty="0" smtClean="0"/>
              <a:t>“Esto lo podéis superar o entender todos”</a:t>
            </a:r>
          </a:p>
          <a:p>
            <a:pPr marL="1371600" lvl="3" indent="0" algn="ctr" eaLnBrk="1" hangingPunct="1">
              <a:lnSpc>
                <a:spcPct val="90000"/>
              </a:lnSpc>
              <a:buFontTx/>
              <a:buNone/>
            </a:pPr>
            <a:r>
              <a:rPr lang="es-ES" altLang="es-ES" sz="1800" dirty="0" smtClean="0"/>
              <a:t>“Si os esforzáis un poco”</a:t>
            </a:r>
          </a:p>
          <a:p>
            <a:pPr marL="457200" lvl="1" indent="0" algn="ctr" eaLnBrk="1" hangingPunct="1">
              <a:lnSpc>
                <a:spcPct val="90000"/>
              </a:lnSpc>
              <a:buFontTx/>
              <a:buNone/>
            </a:pPr>
            <a:r>
              <a:rPr lang="es-ES" altLang="es-ES" dirty="0" smtClean="0">
                <a:solidFill>
                  <a:srgbClr val="002060"/>
                </a:solidFill>
              </a:rPr>
              <a:t>Diversificarlos</a:t>
            </a:r>
            <a:r>
              <a:rPr lang="es-ES" altLang="es-ES" dirty="0" smtClean="0"/>
              <a:t>: cognitivos, afectivos, relación…</a:t>
            </a:r>
          </a:p>
          <a:p>
            <a:pPr marL="457200" lvl="1" indent="0" algn="ctr" eaLnBrk="1" hangingPunct="1">
              <a:lnSpc>
                <a:spcPct val="90000"/>
              </a:lnSpc>
              <a:buFontTx/>
              <a:buNone/>
            </a:pPr>
            <a:r>
              <a:rPr lang="es-ES" altLang="es-ES" dirty="0" smtClean="0">
                <a:solidFill>
                  <a:srgbClr val="002060"/>
                </a:solidFill>
              </a:rPr>
              <a:t>Graduarlos</a:t>
            </a:r>
            <a:r>
              <a:rPr lang="es-ES" altLang="es-ES" dirty="0" smtClean="0"/>
              <a:t>.</a:t>
            </a:r>
          </a:p>
          <a:p>
            <a:pPr marL="457200" lvl="1" indent="0" algn="ctr" eaLnBrk="1" hangingPunct="1">
              <a:lnSpc>
                <a:spcPct val="90000"/>
              </a:lnSpc>
              <a:buFontTx/>
              <a:buNone/>
            </a:pPr>
            <a:r>
              <a:rPr lang="es-ES" altLang="es-ES" dirty="0" smtClean="0">
                <a:solidFill>
                  <a:srgbClr val="002060"/>
                </a:solidFill>
              </a:rPr>
              <a:t>Flexibles</a:t>
            </a:r>
            <a:r>
              <a:rPr lang="es-ES" altLang="es-ES" dirty="0" smtClean="0">
                <a:solidFill>
                  <a:srgbClr val="CC3300"/>
                </a:solidFill>
              </a:rPr>
              <a:t>:</a:t>
            </a:r>
            <a:r>
              <a:rPr lang="es-ES" altLang="es-ES" dirty="0" smtClean="0"/>
              <a:t> Evitar objetivos rígidos e inflexibles (</a:t>
            </a:r>
            <a:r>
              <a:rPr lang="es-ES" altLang="es-ES" sz="2000" dirty="0" smtClean="0"/>
              <a:t>igual para todos, incomprensibles o muy teóricos).</a:t>
            </a:r>
          </a:p>
          <a:p>
            <a:pPr marL="457200" lvl="1" indent="0" algn="ctr" eaLnBrk="1" hangingPunct="1">
              <a:lnSpc>
                <a:spcPct val="90000"/>
              </a:lnSpc>
              <a:buFontTx/>
              <a:buNone/>
            </a:pPr>
            <a:r>
              <a:rPr lang="es-ES" altLang="es-ES" dirty="0" smtClean="0">
                <a:solidFill>
                  <a:srgbClr val="002060"/>
                </a:solidFill>
              </a:rPr>
              <a:t>Conocidos</a:t>
            </a:r>
            <a:r>
              <a:rPr lang="es-ES" altLang="es-ES" dirty="0" smtClean="0"/>
              <a:t> claramente por los alumnos.</a:t>
            </a:r>
          </a:p>
          <a:p>
            <a:pPr marL="0" indent="0" algn="ctr" eaLnBrk="1" hangingPunct="1">
              <a:lnSpc>
                <a:spcPct val="90000"/>
              </a:lnSpc>
              <a:buFontTx/>
              <a:buNone/>
            </a:pPr>
            <a:endParaRPr lang="es-ES" altLang="es-ES" sz="900" dirty="0" smtClean="0"/>
          </a:p>
          <a:p>
            <a:pPr marL="0" indent="0" algn="ctr" eaLnBrk="1" hangingPunct="1">
              <a:lnSpc>
                <a:spcPct val="90000"/>
              </a:lnSpc>
              <a:buFontTx/>
              <a:buNone/>
            </a:pPr>
            <a:endParaRPr lang="es-ES" altLang="es-ES" sz="1800" b="1" dirty="0" smtClean="0"/>
          </a:p>
        </p:txBody>
      </p:sp>
    </p:spTree>
    <p:extLst>
      <p:ext uri="{BB962C8B-B14F-4D97-AF65-F5344CB8AC3E}">
        <p14:creationId xmlns:p14="http://schemas.microsoft.com/office/powerpoint/2010/main" xmlns="" val="28652981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4000" b="1" dirty="0" smtClean="0"/>
              <a:t/>
            </a:r>
            <a:br>
              <a:rPr lang="es-ES" altLang="es-ES" sz="4000" b="1" dirty="0" smtClean="0"/>
            </a:br>
            <a:r>
              <a:rPr lang="es-ES" altLang="es-ES" sz="4000" b="1" dirty="0" smtClean="0">
                <a:solidFill>
                  <a:srgbClr val="000099"/>
                </a:solidFill>
              </a:rPr>
              <a:t>Criterios de evaluación</a:t>
            </a:r>
          </a:p>
        </p:txBody>
      </p:sp>
      <p:sp>
        <p:nvSpPr>
          <p:cNvPr id="8294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b="1" dirty="0" smtClean="0">
                <a:solidFill>
                  <a:srgbClr val="002060"/>
                </a:solidFill>
              </a:rPr>
              <a:t>Variables académicas:</a:t>
            </a:r>
          </a:p>
          <a:p>
            <a:pPr marL="457200" lvl="1" indent="0" algn="ctr" eaLnBrk="1" hangingPunct="1">
              <a:buFontTx/>
              <a:buNone/>
            </a:pPr>
            <a:r>
              <a:rPr lang="es-ES" altLang="es-ES" sz="2000" dirty="0" smtClean="0"/>
              <a:t>Valorar criterios académicos exclusivamente producen desenganche automático si son vistos como que requieren un esfuerzo desmesurado.</a:t>
            </a:r>
          </a:p>
          <a:p>
            <a:pPr marL="0" indent="0" algn="ctr" eaLnBrk="1" hangingPunct="1">
              <a:buFontTx/>
              <a:buNone/>
            </a:pPr>
            <a:endParaRPr lang="es-ES" altLang="es-ES" sz="2400" dirty="0" smtClean="0"/>
          </a:p>
          <a:p>
            <a:pPr marL="0" indent="0" algn="ctr" eaLnBrk="1" hangingPunct="1">
              <a:buFontTx/>
              <a:buNone/>
            </a:pPr>
            <a:r>
              <a:rPr lang="es-ES" altLang="es-ES" b="1" dirty="0" smtClean="0">
                <a:solidFill>
                  <a:srgbClr val="002060"/>
                </a:solidFill>
              </a:rPr>
              <a:t>Variables universales</a:t>
            </a:r>
            <a:r>
              <a:rPr lang="es-ES" altLang="es-ES" dirty="0" smtClean="0">
                <a:solidFill>
                  <a:srgbClr val="002060"/>
                </a:solidFill>
              </a:rPr>
              <a:t>:</a:t>
            </a:r>
          </a:p>
          <a:p>
            <a:pPr marL="457200" lvl="1" indent="0" algn="ctr" eaLnBrk="1" hangingPunct="1">
              <a:buFontTx/>
              <a:buNone/>
            </a:pPr>
            <a:r>
              <a:rPr lang="es-ES" altLang="es-ES" sz="2000" dirty="0" smtClean="0"/>
              <a:t>Enganchar a todos requiere pedir y valorar variables de carácter universal, alcanzable por todos.</a:t>
            </a:r>
          </a:p>
          <a:p>
            <a:pPr marL="457200" lvl="1" indent="0" algn="ctr" eaLnBrk="1" hangingPunct="1">
              <a:buFontTx/>
              <a:buNone/>
            </a:pPr>
            <a:r>
              <a:rPr lang="es-ES" altLang="es-ES" sz="2000" dirty="0" smtClean="0"/>
              <a:t>Objetivo: ligar los éxitos y fracasos con causas internas, controlables y estables.</a:t>
            </a:r>
          </a:p>
          <a:p>
            <a:pPr marL="457200" lvl="1" indent="0" algn="ctr" eaLnBrk="1" hangingPunct="1">
              <a:buFontTx/>
              <a:buNone/>
            </a:pPr>
            <a:endParaRPr lang="es-ES" altLang="es-ES" sz="2000" dirty="0" smtClean="0"/>
          </a:p>
        </p:txBody>
      </p:sp>
    </p:spTree>
    <p:extLst>
      <p:ext uri="{BB962C8B-B14F-4D97-AF65-F5344CB8AC3E}">
        <p14:creationId xmlns:p14="http://schemas.microsoft.com/office/powerpoint/2010/main" xmlns="" val="3556865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a:bodyPr>
          <a:lstStyle/>
          <a:p>
            <a:pPr eaLnBrk="1" hangingPunct="1"/>
            <a:r>
              <a:rPr lang="es-ES" altLang="es-ES" sz="4000" b="1" dirty="0" smtClean="0">
                <a:solidFill>
                  <a:srgbClr val="000099"/>
                </a:solidFill>
              </a:rPr>
              <a:t>Criterios de evaluación</a:t>
            </a:r>
          </a:p>
        </p:txBody>
      </p:sp>
      <p:sp>
        <p:nvSpPr>
          <p:cNvPr id="83971"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533400" indent="-533400" algn="ctr" eaLnBrk="1" hangingPunct="1">
              <a:lnSpc>
                <a:spcPct val="90000"/>
              </a:lnSpc>
              <a:buFontTx/>
              <a:buNone/>
            </a:pPr>
            <a:r>
              <a:rPr lang="es-ES" altLang="es-ES" b="1" dirty="0" smtClean="0">
                <a:solidFill>
                  <a:srgbClr val="002060"/>
                </a:solidFill>
              </a:rPr>
              <a:t>Tipología</a:t>
            </a:r>
            <a:r>
              <a:rPr lang="es-ES" altLang="es-ES" dirty="0" smtClean="0"/>
              <a:t> </a:t>
            </a:r>
            <a:r>
              <a:rPr lang="es-ES" altLang="es-ES" b="1" dirty="0" smtClean="0">
                <a:solidFill>
                  <a:srgbClr val="002060"/>
                </a:solidFill>
              </a:rPr>
              <a:t>de variables universales</a:t>
            </a:r>
            <a:r>
              <a:rPr lang="es-ES" altLang="es-ES" dirty="0" smtClean="0"/>
              <a:t>:</a:t>
            </a:r>
          </a:p>
          <a:p>
            <a:pPr marL="533400" indent="-533400" algn="ctr" eaLnBrk="1" hangingPunct="1">
              <a:lnSpc>
                <a:spcPct val="90000"/>
              </a:lnSpc>
              <a:buFontTx/>
              <a:buNone/>
            </a:pPr>
            <a:endParaRPr lang="es-ES" altLang="es-ES" dirty="0" smtClean="0"/>
          </a:p>
          <a:p>
            <a:pPr marL="914400" lvl="1" indent="-457200" algn="ctr" eaLnBrk="1" hangingPunct="1">
              <a:lnSpc>
                <a:spcPct val="90000"/>
              </a:lnSpc>
              <a:buFontTx/>
              <a:buNone/>
            </a:pPr>
            <a:r>
              <a:rPr lang="es-ES" altLang="es-ES" dirty="0" smtClean="0"/>
              <a:t>Conocimientos básicos </a:t>
            </a:r>
            <a:r>
              <a:rPr lang="es-ES" altLang="es-ES" sz="1600" dirty="0" smtClean="0"/>
              <a:t>(conceptos, procedimientos, actitudes).</a:t>
            </a:r>
          </a:p>
          <a:p>
            <a:pPr marL="914400" lvl="1" indent="-457200" algn="ctr" eaLnBrk="1" hangingPunct="1">
              <a:lnSpc>
                <a:spcPct val="90000"/>
              </a:lnSpc>
              <a:buFontTx/>
              <a:buNone/>
            </a:pPr>
            <a:r>
              <a:rPr lang="es-ES" altLang="es-ES" dirty="0" smtClean="0"/>
              <a:t>Esfuerzo habitual</a:t>
            </a:r>
          </a:p>
          <a:p>
            <a:pPr marL="914400" lvl="1" indent="-457200" algn="ctr" eaLnBrk="1" hangingPunct="1">
              <a:lnSpc>
                <a:spcPct val="90000"/>
              </a:lnSpc>
              <a:buFontTx/>
              <a:buNone/>
            </a:pPr>
            <a:r>
              <a:rPr lang="es-ES" altLang="es-ES" dirty="0" smtClean="0"/>
              <a:t>Hábitos de trabajo</a:t>
            </a:r>
          </a:p>
          <a:p>
            <a:pPr marL="914400" lvl="1" indent="-457200" algn="ctr" eaLnBrk="1" hangingPunct="1">
              <a:lnSpc>
                <a:spcPct val="90000"/>
              </a:lnSpc>
              <a:buFontTx/>
              <a:buNone/>
            </a:pPr>
            <a:r>
              <a:rPr lang="es-ES" altLang="es-ES" dirty="0" smtClean="0"/>
              <a:t>Progreso y mejora</a:t>
            </a:r>
          </a:p>
          <a:p>
            <a:pPr marL="914400" lvl="1" indent="-457200" algn="ctr" eaLnBrk="1" hangingPunct="1">
              <a:lnSpc>
                <a:spcPct val="90000"/>
              </a:lnSpc>
              <a:buFontTx/>
              <a:buNone/>
            </a:pPr>
            <a:r>
              <a:rPr lang="es-ES" altLang="es-ES" dirty="0" smtClean="0"/>
              <a:t>Contribución a la convivencia</a:t>
            </a:r>
          </a:p>
          <a:p>
            <a:pPr marL="914400" lvl="1" indent="-457200" algn="ctr" eaLnBrk="1" hangingPunct="1">
              <a:lnSpc>
                <a:spcPct val="90000"/>
              </a:lnSpc>
              <a:buFontTx/>
              <a:buNone/>
            </a:pPr>
            <a:endParaRPr lang="es-ES" altLang="es-ES" dirty="0" smtClean="0"/>
          </a:p>
          <a:p>
            <a:pPr marL="533400" indent="-533400" algn="ctr" eaLnBrk="1" hangingPunct="1">
              <a:lnSpc>
                <a:spcPct val="90000"/>
              </a:lnSpc>
              <a:buFontTx/>
              <a:buNone/>
            </a:pPr>
            <a:r>
              <a:rPr lang="es-ES" altLang="es-ES" b="1" dirty="0" smtClean="0">
                <a:solidFill>
                  <a:srgbClr val="002060"/>
                </a:solidFill>
              </a:rPr>
              <a:t>Porcentaje</a:t>
            </a:r>
            <a:r>
              <a:rPr lang="es-ES" altLang="es-ES" dirty="0" smtClean="0"/>
              <a:t> variable en la calificación global.</a:t>
            </a:r>
          </a:p>
        </p:txBody>
      </p:sp>
    </p:spTree>
    <p:extLst>
      <p:ext uri="{BB962C8B-B14F-4D97-AF65-F5344CB8AC3E}">
        <p14:creationId xmlns:p14="http://schemas.microsoft.com/office/powerpoint/2010/main" xmlns="" val="34603270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a:bodyPr>
          <a:lstStyle/>
          <a:p>
            <a:pPr eaLnBrk="1" hangingPunct="1"/>
            <a:r>
              <a:rPr lang="es-ES" altLang="es-ES" sz="4000" b="1" dirty="0" smtClean="0">
                <a:solidFill>
                  <a:srgbClr val="000099"/>
                </a:solidFill>
              </a:rPr>
              <a:t>Percepción </a:t>
            </a:r>
            <a:r>
              <a:rPr lang="es-ES" altLang="es-ES" sz="4000" b="1" dirty="0" err="1" smtClean="0">
                <a:solidFill>
                  <a:srgbClr val="000099"/>
                </a:solidFill>
              </a:rPr>
              <a:t>autoeficacia</a:t>
            </a:r>
            <a:endParaRPr lang="es-ES" altLang="es-ES" sz="4000" b="1" dirty="0" smtClean="0">
              <a:solidFill>
                <a:srgbClr val="000099"/>
              </a:solidFill>
            </a:endParaRPr>
          </a:p>
        </p:txBody>
      </p:sp>
      <p:sp>
        <p:nvSpPr>
          <p:cNvPr id="86019"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533400" indent="-533400" algn="ctr" eaLnBrk="1" hangingPunct="1">
              <a:lnSpc>
                <a:spcPct val="90000"/>
              </a:lnSpc>
              <a:buFontTx/>
              <a:buNone/>
            </a:pPr>
            <a:r>
              <a:rPr lang="es-ES" altLang="es-ES" smtClean="0"/>
              <a:t>Sensación de “</a:t>
            </a:r>
            <a:r>
              <a:rPr lang="es-ES" altLang="es-ES" b="1" smtClean="0">
                <a:solidFill>
                  <a:srgbClr val="CC3300"/>
                </a:solidFill>
              </a:rPr>
              <a:t>ser capaz de...</a:t>
            </a:r>
            <a:r>
              <a:rPr lang="es-ES" altLang="es-ES" smtClean="0"/>
              <a:t> “.</a:t>
            </a:r>
          </a:p>
          <a:p>
            <a:pPr marL="533400" indent="-533400" algn="ctr" eaLnBrk="1" hangingPunct="1">
              <a:lnSpc>
                <a:spcPct val="90000"/>
              </a:lnSpc>
              <a:buFontTx/>
              <a:buNone/>
            </a:pPr>
            <a:r>
              <a:rPr lang="es-ES" altLang="es-ES" b="1" smtClean="0">
                <a:solidFill>
                  <a:srgbClr val="CC3300"/>
                </a:solidFill>
              </a:rPr>
              <a:t>Origen</a:t>
            </a:r>
            <a:r>
              <a:rPr lang="es-ES" altLang="es-ES" smtClean="0"/>
              <a:t>:</a:t>
            </a:r>
          </a:p>
          <a:p>
            <a:pPr marL="1295400" lvl="2" indent="-381000" algn="ctr" eaLnBrk="1" hangingPunct="1">
              <a:lnSpc>
                <a:spcPct val="90000"/>
              </a:lnSpc>
              <a:buFontTx/>
              <a:buNone/>
            </a:pPr>
            <a:r>
              <a:rPr lang="es-ES" altLang="es-ES" smtClean="0"/>
              <a:t>Éxitos en la actuación.</a:t>
            </a:r>
          </a:p>
          <a:p>
            <a:pPr marL="1295400" lvl="2" indent="-381000" algn="ctr" eaLnBrk="1" hangingPunct="1">
              <a:lnSpc>
                <a:spcPct val="90000"/>
              </a:lnSpc>
              <a:buFontTx/>
              <a:buNone/>
            </a:pPr>
            <a:r>
              <a:rPr lang="es-ES" altLang="es-ES" smtClean="0"/>
              <a:t>Persuasión verbal.</a:t>
            </a:r>
          </a:p>
          <a:p>
            <a:pPr marL="1295400" lvl="2" indent="-381000" algn="ctr" eaLnBrk="1" hangingPunct="1">
              <a:lnSpc>
                <a:spcPct val="90000"/>
              </a:lnSpc>
              <a:buFontTx/>
              <a:buNone/>
            </a:pPr>
            <a:r>
              <a:rPr lang="es-ES" altLang="es-ES" smtClean="0"/>
              <a:t>Aprendizaje vicario,.</a:t>
            </a:r>
          </a:p>
          <a:p>
            <a:pPr marL="533400" indent="-533400" algn="ctr" eaLnBrk="1" hangingPunct="1">
              <a:lnSpc>
                <a:spcPct val="90000"/>
              </a:lnSpc>
              <a:buFontTx/>
              <a:buNone/>
            </a:pPr>
            <a:r>
              <a:rPr lang="es-ES" altLang="es-ES" b="1" smtClean="0">
                <a:solidFill>
                  <a:srgbClr val="CC3300"/>
                </a:solidFill>
              </a:rPr>
              <a:t>Evoluciona</a:t>
            </a:r>
            <a:r>
              <a:rPr lang="es-ES" altLang="es-ES" smtClean="0"/>
              <a:t> por éxitos y fracasos.</a:t>
            </a:r>
          </a:p>
          <a:p>
            <a:pPr marL="533400" indent="-533400" algn="ctr" eaLnBrk="1" hangingPunct="1">
              <a:lnSpc>
                <a:spcPct val="90000"/>
              </a:lnSpc>
              <a:buFontTx/>
              <a:buNone/>
            </a:pPr>
            <a:r>
              <a:rPr lang="es-ES" altLang="es-ES" b="1" smtClean="0">
                <a:solidFill>
                  <a:srgbClr val="CC3300"/>
                </a:solidFill>
              </a:rPr>
              <a:t>Extrategias</a:t>
            </a:r>
            <a:r>
              <a:rPr lang="es-ES" altLang="es-ES" smtClean="0"/>
              <a:t>: </a:t>
            </a:r>
            <a:r>
              <a:rPr lang="es-ES" altLang="es-ES" sz="2000" smtClean="0"/>
              <a:t>facilitar logros iniciales a los alumnos con historial de fracasos previos o desenganchados:</a:t>
            </a:r>
          </a:p>
          <a:p>
            <a:pPr marL="1295400" lvl="2" indent="-381000" algn="ctr" eaLnBrk="1" hangingPunct="1">
              <a:lnSpc>
                <a:spcPct val="90000"/>
              </a:lnSpc>
              <a:buFontTx/>
              <a:buNone/>
            </a:pPr>
            <a:r>
              <a:rPr lang="es-ES" altLang="es-ES" smtClean="0"/>
              <a:t>Tareas más sencillas.</a:t>
            </a:r>
          </a:p>
          <a:p>
            <a:pPr marL="1295400" lvl="2" indent="-381000" algn="ctr" eaLnBrk="1" hangingPunct="1">
              <a:lnSpc>
                <a:spcPct val="90000"/>
              </a:lnSpc>
              <a:buFontTx/>
              <a:buNone/>
            </a:pPr>
            <a:r>
              <a:rPr lang="es-ES" altLang="es-ES" smtClean="0"/>
              <a:t>Facilitación de ayudas.</a:t>
            </a:r>
          </a:p>
          <a:p>
            <a:pPr marL="1295400" lvl="2" indent="-381000" algn="ctr" eaLnBrk="1" hangingPunct="1">
              <a:lnSpc>
                <a:spcPct val="90000"/>
              </a:lnSpc>
              <a:buFontTx/>
              <a:buNone/>
            </a:pPr>
            <a:r>
              <a:rPr lang="es-ES" altLang="es-ES" smtClean="0"/>
              <a:t>Estrategia Pigmalión.</a:t>
            </a:r>
          </a:p>
          <a:p>
            <a:pPr marL="533400" indent="-533400" algn="ctr" eaLnBrk="1" hangingPunct="1">
              <a:lnSpc>
                <a:spcPct val="90000"/>
              </a:lnSpc>
              <a:buFontTx/>
              <a:buNone/>
            </a:pPr>
            <a:endParaRPr lang="es-ES" altLang="es-ES" smtClean="0"/>
          </a:p>
          <a:p>
            <a:pPr marL="533400" indent="-533400" algn="ctr" eaLnBrk="1" hangingPunct="1">
              <a:lnSpc>
                <a:spcPct val="90000"/>
              </a:lnSpc>
              <a:buFontTx/>
              <a:buNone/>
            </a:pPr>
            <a:endParaRPr lang="es-ES" altLang="es-ES" smtClean="0"/>
          </a:p>
        </p:txBody>
      </p:sp>
    </p:spTree>
    <p:extLst>
      <p:ext uri="{BB962C8B-B14F-4D97-AF65-F5344CB8AC3E}">
        <p14:creationId xmlns:p14="http://schemas.microsoft.com/office/powerpoint/2010/main" xmlns="" val="941529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2 MOTIVACIÓN</a:t>
            </a:r>
          </a:p>
        </p:txBody>
      </p:sp>
      <p:sp>
        <p:nvSpPr>
          <p:cNvPr id="8806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b="1" dirty="0" smtClean="0">
                <a:solidFill>
                  <a:srgbClr val="000099"/>
                </a:solidFill>
              </a:rPr>
              <a:t>Punto de partida:</a:t>
            </a:r>
          </a:p>
          <a:p>
            <a:pPr marL="0" indent="0" algn="ctr" eaLnBrk="1" hangingPunct="1">
              <a:buFontTx/>
              <a:buNone/>
            </a:pPr>
            <a:endParaRPr lang="es-ES" altLang="es-ES" sz="900" b="1" dirty="0" smtClean="0">
              <a:solidFill>
                <a:srgbClr val="000099"/>
              </a:solidFill>
            </a:endParaRPr>
          </a:p>
          <a:p>
            <a:pPr marL="457200" lvl="1" indent="0" algn="ctr" eaLnBrk="1" hangingPunct="1">
              <a:buFontTx/>
              <a:buNone/>
            </a:pPr>
            <a:r>
              <a:rPr lang="es-ES" altLang="es-ES" dirty="0" smtClean="0"/>
              <a:t>La motivación no siempre se da por generación espontánea en niveles obligatorios.</a:t>
            </a:r>
          </a:p>
          <a:p>
            <a:pPr marL="457200" lvl="1" indent="0" algn="ctr" eaLnBrk="1" hangingPunct="1">
              <a:buFontTx/>
              <a:buNone/>
            </a:pPr>
            <a:endParaRPr lang="es-ES" altLang="es-ES" sz="800" dirty="0" smtClean="0">
              <a:solidFill>
                <a:srgbClr val="000099"/>
              </a:solidFill>
            </a:endParaRPr>
          </a:p>
          <a:p>
            <a:pPr marL="457200" lvl="1" indent="0" algn="ctr" eaLnBrk="1" hangingPunct="1">
              <a:buFontTx/>
              <a:buNone/>
            </a:pPr>
            <a:r>
              <a:rPr lang="es-ES" altLang="es-ES" dirty="0" smtClean="0"/>
              <a:t>Las tareas escolares compiten con otras actividades alternativas de mayor interés para el alumno.</a:t>
            </a:r>
          </a:p>
          <a:p>
            <a:pPr marL="457200" lvl="1" indent="0" algn="ctr" eaLnBrk="1" hangingPunct="1">
              <a:buFontTx/>
              <a:buNone/>
            </a:pPr>
            <a:endParaRPr lang="es-ES" altLang="es-ES" sz="800" dirty="0" smtClean="0"/>
          </a:p>
          <a:p>
            <a:pPr marL="457200" lvl="1" indent="0" algn="ctr" eaLnBrk="1" hangingPunct="1">
              <a:buFontTx/>
              <a:buNone/>
            </a:pPr>
            <a:r>
              <a:rPr lang="es-ES" altLang="es-ES" dirty="0" smtClean="0"/>
              <a:t>La </a:t>
            </a:r>
            <a:r>
              <a:rPr lang="es-ES" altLang="es-ES" b="1" dirty="0" smtClean="0">
                <a:solidFill>
                  <a:srgbClr val="002060"/>
                </a:solidFill>
              </a:rPr>
              <a:t>disposición hacia la acción</a:t>
            </a:r>
            <a:r>
              <a:rPr lang="es-ES" altLang="es-ES" dirty="0" smtClean="0">
                <a:solidFill>
                  <a:srgbClr val="002060"/>
                </a:solidFill>
              </a:rPr>
              <a:t> </a:t>
            </a:r>
            <a:r>
              <a:rPr lang="es-ES" altLang="es-ES" dirty="0" smtClean="0"/>
              <a:t>depende de:</a:t>
            </a:r>
          </a:p>
          <a:p>
            <a:pPr marL="914400" lvl="2" indent="0" algn="ctr" eaLnBrk="1" hangingPunct="1">
              <a:buFontTx/>
              <a:buNone/>
            </a:pPr>
            <a:r>
              <a:rPr lang="es-ES" altLang="es-ES" dirty="0" smtClean="0">
                <a:solidFill>
                  <a:srgbClr val="000099"/>
                </a:solidFill>
              </a:rPr>
              <a:t>Motivación para el éxito.</a:t>
            </a:r>
          </a:p>
          <a:p>
            <a:pPr marL="914400" lvl="2" indent="0" algn="ctr" eaLnBrk="1" hangingPunct="1">
              <a:buFontTx/>
              <a:buNone/>
            </a:pPr>
            <a:r>
              <a:rPr lang="es-ES" altLang="es-ES" dirty="0" smtClean="0">
                <a:solidFill>
                  <a:srgbClr val="000099"/>
                </a:solidFill>
              </a:rPr>
              <a:t>Expectativas de éxito.</a:t>
            </a:r>
          </a:p>
          <a:p>
            <a:pPr marL="914400" lvl="2" indent="0" algn="ctr" eaLnBrk="1" hangingPunct="1">
              <a:buFontTx/>
              <a:buNone/>
            </a:pPr>
            <a:r>
              <a:rPr lang="es-ES" altLang="es-ES" dirty="0" smtClean="0">
                <a:solidFill>
                  <a:srgbClr val="000099"/>
                </a:solidFill>
              </a:rPr>
              <a:t>Valor individual de dicho éxito.</a:t>
            </a:r>
          </a:p>
        </p:txBody>
      </p:sp>
    </p:spTree>
    <p:extLst>
      <p:ext uri="{BB962C8B-B14F-4D97-AF65-F5344CB8AC3E}">
        <p14:creationId xmlns:p14="http://schemas.microsoft.com/office/powerpoint/2010/main" xmlns="" val="2374714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smtClean="0"/>
              <a:t>MOTIVACIÓN</a:t>
            </a:r>
          </a:p>
        </p:txBody>
      </p:sp>
      <p:sp>
        <p:nvSpPr>
          <p:cNvPr id="89091" name="Rectangle 3"/>
          <p:cNvSpPr>
            <a:spLocks noGrp="1" noChangeArrowheads="1"/>
          </p:cNvSpPr>
          <p:nvPr>
            <p:ph type="body" idx="4294967295"/>
          </p:nvPr>
        </p:nvSpPr>
        <p:spPr bwMode="auto">
          <a:xfrm>
            <a:off x="457200" y="1600201"/>
            <a:ext cx="8229600" cy="3773016"/>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b="1" dirty="0" smtClean="0">
                <a:solidFill>
                  <a:srgbClr val="000099"/>
                </a:solidFill>
              </a:rPr>
              <a:t>Campos motivacionales:</a:t>
            </a:r>
          </a:p>
          <a:p>
            <a:pPr marL="0" indent="0" algn="ctr" eaLnBrk="1" hangingPunct="1">
              <a:buFontTx/>
              <a:buNone/>
            </a:pPr>
            <a:endParaRPr lang="es-ES" altLang="es-ES" sz="1000" dirty="0" smtClean="0">
              <a:solidFill>
                <a:srgbClr val="000099"/>
              </a:solidFill>
            </a:endParaRPr>
          </a:p>
          <a:p>
            <a:pPr marL="457200" lvl="1" indent="0" algn="ctr" eaLnBrk="1" hangingPunct="1">
              <a:buFontTx/>
              <a:buNone/>
            </a:pPr>
            <a:r>
              <a:rPr lang="es-ES" altLang="es-ES" b="1" dirty="0" err="1" smtClean="0">
                <a:solidFill>
                  <a:srgbClr val="002060"/>
                </a:solidFill>
              </a:rPr>
              <a:t>Mot</a:t>
            </a:r>
            <a:r>
              <a:rPr lang="es-ES" altLang="es-ES" b="1" dirty="0" smtClean="0">
                <a:solidFill>
                  <a:srgbClr val="002060"/>
                </a:solidFill>
              </a:rPr>
              <a:t>. </a:t>
            </a:r>
            <a:r>
              <a:rPr lang="es-ES" altLang="es-ES" b="1" dirty="0" err="1" smtClean="0">
                <a:solidFill>
                  <a:srgbClr val="002060"/>
                </a:solidFill>
              </a:rPr>
              <a:t>Intínseca</a:t>
            </a:r>
            <a:r>
              <a:rPr lang="es-ES" altLang="es-ES" dirty="0" smtClean="0">
                <a:solidFill>
                  <a:srgbClr val="CC3300"/>
                </a:solidFill>
              </a:rPr>
              <a:t>: </a:t>
            </a:r>
            <a:r>
              <a:rPr lang="es-ES" altLang="es-ES" dirty="0" smtClean="0"/>
              <a:t>interés en la materia.</a:t>
            </a:r>
          </a:p>
          <a:p>
            <a:pPr marL="457200" lvl="1" indent="0" algn="ctr" eaLnBrk="1" hangingPunct="1">
              <a:buFontTx/>
              <a:buNone/>
            </a:pPr>
            <a:r>
              <a:rPr lang="es-ES" altLang="es-ES" b="1" dirty="0" err="1" smtClean="0">
                <a:solidFill>
                  <a:srgbClr val="002060"/>
                </a:solidFill>
              </a:rPr>
              <a:t>Mot</a:t>
            </a:r>
            <a:r>
              <a:rPr lang="es-ES" altLang="es-ES" b="1" dirty="0" smtClean="0">
                <a:solidFill>
                  <a:srgbClr val="002060"/>
                </a:solidFill>
              </a:rPr>
              <a:t>. de logro</a:t>
            </a:r>
            <a:r>
              <a:rPr lang="es-ES" altLang="es-ES" dirty="0" smtClean="0">
                <a:solidFill>
                  <a:srgbClr val="CC3300"/>
                </a:solidFill>
              </a:rPr>
              <a:t>: </a:t>
            </a:r>
            <a:r>
              <a:rPr lang="es-ES" altLang="es-ES" dirty="0" smtClean="0"/>
              <a:t>satisfacción por las actividades realizadas con éxito.</a:t>
            </a:r>
          </a:p>
          <a:p>
            <a:pPr marL="457200" lvl="1" indent="0" algn="ctr" eaLnBrk="1" hangingPunct="1">
              <a:buFontTx/>
              <a:buNone/>
            </a:pPr>
            <a:r>
              <a:rPr lang="es-ES" altLang="es-ES" b="1" dirty="0" smtClean="0">
                <a:solidFill>
                  <a:srgbClr val="002060"/>
                </a:solidFill>
              </a:rPr>
              <a:t>Motivación extrínseca</a:t>
            </a:r>
            <a:r>
              <a:rPr lang="es-ES" altLang="es-ES" dirty="0" smtClean="0">
                <a:solidFill>
                  <a:srgbClr val="002060"/>
                </a:solidFill>
              </a:rPr>
              <a:t>: </a:t>
            </a:r>
            <a:r>
              <a:rPr lang="es-ES" altLang="es-ES" dirty="0" smtClean="0"/>
              <a:t>derivada de la obtención de recompensas como las calificaciones.</a:t>
            </a:r>
            <a:endParaRPr lang="es-ES" altLang="es-ES" dirty="0" smtClean="0">
              <a:solidFill>
                <a:srgbClr val="CC3300"/>
              </a:solidFill>
            </a:endParaRPr>
          </a:p>
          <a:p>
            <a:pPr marL="0" indent="0" algn="ctr" eaLnBrk="1" hangingPunct="1">
              <a:buFontTx/>
              <a:buNone/>
            </a:pPr>
            <a:endParaRPr lang="es-ES" altLang="es-ES" dirty="0" smtClean="0">
              <a:solidFill>
                <a:srgbClr val="CC3300"/>
              </a:solidFill>
            </a:endParaRPr>
          </a:p>
          <a:p>
            <a:pPr marL="0" indent="0" algn="ctr" eaLnBrk="1" hangingPunct="1">
              <a:buFontTx/>
              <a:buNone/>
            </a:pPr>
            <a:endParaRPr lang="es-ES" altLang="es-ES" dirty="0" smtClean="0"/>
          </a:p>
        </p:txBody>
      </p:sp>
    </p:spTree>
    <p:extLst>
      <p:ext uri="{BB962C8B-B14F-4D97-AF65-F5344CB8AC3E}">
        <p14:creationId xmlns:p14="http://schemas.microsoft.com/office/powerpoint/2010/main" xmlns="" val="1232900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u="sng" dirty="0" smtClean="0"/>
              <a:t>Concepto de gestión:</a:t>
            </a:r>
            <a:endParaRPr lang="es-ES" sz="3600" b="1" dirty="0"/>
          </a:p>
        </p:txBody>
      </p:sp>
      <p:sp>
        <p:nvSpPr>
          <p:cNvPr id="3" name="2 Marcador de contenido"/>
          <p:cNvSpPr>
            <a:spLocks noGrp="1"/>
          </p:cNvSpPr>
          <p:nvPr>
            <p:ph sz="quarter" idx="1"/>
          </p:nvPr>
        </p:nvSpPr>
        <p:spPr>
          <a:xfrm>
            <a:off x="539552" y="2204864"/>
            <a:ext cx="7467600" cy="2592288"/>
          </a:xfrm>
        </p:spPr>
        <p:style>
          <a:lnRef idx="2">
            <a:schemeClr val="accent2"/>
          </a:lnRef>
          <a:fillRef idx="1">
            <a:schemeClr val="lt1"/>
          </a:fillRef>
          <a:effectRef idx="0">
            <a:schemeClr val="accent2"/>
          </a:effectRef>
          <a:fontRef idx="minor">
            <a:schemeClr val="dk1"/>
          </a:fontRef>
        </p:style>
        <p:txBody>
          <a:bodyPr/>
          <a:lstStyle/>
          <a:p>
            <a:r>
              <a:rPr lang="es-ES" b="1" dirty="0" smtClean="0"/>
              <a:t>Manejo de los recursos de que disponemos </a:t>
            </a:r>
            <a:r>
              <a:rPr lang="es-ES" dirty="0" smtClean="0"/>
              <a:t>para conseguir o resolver una cosa.</a:t>
            </a:r>
          </a:p>
          <a:p>
            <a:pPr>
              <a:buNone/>
            </a:pPr>
            <a:endParaRPr lang="es-ES" dirty="0" smtClean="0"/>
          </a:p>
          <a:p>
            <a:r>
              <a:rPr lang="es-ES" dirty="0" smtClean="0"/>
              <a:t>Implica </a:t>
            </a:r>
            <a:r>
              <a:rPr lang="es-ES" b="1" dirty="0" smtClean="0"/>
              <a:t>tomar decisiones </a:t>
            </a:r>
            <a:r>
              <a:rPr lang="es-ES" dirty="0" smtClean="0"/>
              <a:t>para </a:t>
            </a:r>
            <a:r>
              <a:rPr lang="es-ES" b="1" dirty="0" smtClean="0"/>
              <a:t>satisfacer las necesidades</a:t>
            </a:r>
            <a:r>
              <a:rPr lang="es-ES" dirty="0" smtClean="0"/>
              <a:t> de los consumidores. (alumnos y familias)</a:t>
            </a:r>
          </a:p>
          <a:p>
            <a:endParaRPr lang="es-ES" dirty="0"/>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MOTIVACIÓN: estrategias</a:t>
            </a:r>
          </a:p>
        </p:txBody>
      </p:sp>
      <p:sp>
        <p:nvSpPr>
          <p:cNvPr id="91139" name="Rectangle 3"/>
          <p:cNvSpPr>
            <a:spLocks noGrp="1" noChangeArrowheads="1"/>
          </p:cNvSpPr>
          <p:nvPr>
            <p:ph type="body" idx="4294967295"/>
          </p:nvPr>
        </p:nvSpPr>
        <p:spPr bwMode="auto">
          <a:xfrm>
            <a:off x="395536" y="1772816"/>
            <a:ext cx="8229600" cy="3882653"/>
          </a:xfrm>
          <a:prstGeom prst="rect">
            <a:avLst/>
          </a:prstGeom>
          <a:solidFill>
            <a:srgbClr val="FFFFFF"/>
          </a:solidFill>
          <a:ln>
            <a:solidFill>
              <a:srgbClr val="000000"/>
            </a:solidFill>
            <a:miter lim="800000"/>
            <a:headEnd/>
            <a:tailEnd/>
          </a:ln>
        </p:spPr>
        <p:txBody>
          <a:bodyPr/>
          <a:lstStyle/>
          <a:p>
            <a:pPr marL="0" indent="0" algn="ctr" eaLnBrk="1" hangingPunct="1">
              <a:buFontTx/>
              <a:buNone/>
            </a:pPr>
            <a:endParaRPr lang="es-ES" altLang="es-ES" smtClean="0"/>
          </a:p>
          <a:p>
            <a:pPr marL="0" indent="0" algn="ctr" eaLnBrk="1" hangingPunct="1">
              <a:buFontTx/>
              <a:buNone/>
            </a:pPr>
            <a:r>
              <a:rPr lang="es-ES" altLang="es-ES" smtClean="0"/>
              <a:t>Auspiciar la </a:t>
            </a:r>
            <a:r>
              <a:rPr lang="es-ES" altLang="es-ES" b="1" smtClean="0">
                <a:solidFill>
                  <a:srgbClr val="000099"/>
                </a:solidFill>
              </a:rPr>
              <a:t>motivación de logro</a:t>
            </a:r>
            <a:r>
              <a:rPr lang="es-ES" altLang="es-ES" b="1" smtClean="0"/>
              <a:t>.</a:t>
            </a:r>
          </a:p>
          <a:p>
            <a:pPr marL="0" indent="0" algn="ctr" eaLnBrk="1" hangingPunct="1">
              <a:buFontTx/>
              <a:buNone/>
            </a:pPr>
            <a:endParaRPr lang="es-ES" altLang="es-ES" b="1" smtClean="0"/>
          </a:p>
          <a:p>
            <a:pPr marL="457200" lvl="1" indent="0" algn="ctr" eaLnBrk="1" hangingPunct="1">
              <a:buFontTx/>
              <a:buNone/>
            </a:pPr>
            <a:r>
              <a:rPr lang="es-ES" altLang="es-ES" smtClean="0"/>
              <a:t>Propiciar experiencias de éxito.</a:t>
            </a:r>
          </a:p>
          <a:p>
            <a:pPr marL="457200" lvl="1" indent="0" algn="ctr" eaLnBrk="1" hangingPunct="1">
              <a:buFontTx/>
              <a:buNone/>
            </a:pPr>
            <a:r>
              <a:rPr lang="es-ES" altLang="es-ES" smtClean="0"/>
              <a:t>Mensajes de valoración y de competencia.</a:t>
            </a:r>
          </a:p>
          <a:p>
            <a:pPr marL="457200" lvl="1" indent="0" algn="ctr" eaLnBrk="1" hangingPunct="1">
              <a:buFontTx/>
              <a:buNone/>
            </a:pPr>
            <a:r>
              <a:rPr lang="es-ES" altLang="es-ES" smtClean="0"/>
              <a:t>Abundancia de actividades autorreforzantes.</a:t>
            </a:r>
          </a:p>
          <a:p>
            <a:pPr marL="457200" lvl="1" indent="0" algn="ctr" eaLnBrk="1" hangingPunct="1">
              <a:buFontTx/>
              <a:buNone/>
            </a:pPr>
            <a:r>
              <a:rPr lang="es-ES" altLang="es-ES" smtClean="0"/>
              <a:t>Tareas con nivel de dificultad diversa.</a:t>
            </a:r>
          </a:p>
          <a:p>
            <a:pPr marL="457200" lvl="1" indent="0" algn="ctr" eaLnBrk="1" hangingPunct="1">
              <a:buFontTx/>
              <a:buNone/>
            </a:pPr>
            <a:r>
              <a:rPr lang="es-ES" altLang="es-ES" smtClean="0"/>
              <a:t>Tiempo extra de realización.</a:t>
            </a:r>
          </a:p>
          <a:p>
            <a:pPr marL="457200" lvl="1" indent="0" algn="ctr" eaLnBrk="1" hangingPunct="1">
              <a:buFontTx/>
              <a:buNone/>
            </a:pPr>
            <a:r>
              <a:rPr lang="es-ES" altLang="es-ES" smtClean="0"/>
              <a:t>Retroalimentación frecuente.</a:t>
            </a:r>
          </a:p>
        </p:txBody>
      </p:sp>
    </p:spTree>
    <p:extLst>
      <p:ext uri="{BB962C8B-B14F-4D97-AF65-F5344CB8AC3E}">
        <p14:creationId xmlns:p14="http://schemas.microsoft.com/office/powerpoint/2010/main" xmlns="" val="14266673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b="1" dirty="0" smtClean="0"/>
              <a:t>MOTIVACIÓN: estrategias</a:t>
            </a:r>
          </a:p>
        </p:txBody>
      </p:sp>
      <p:sp>
        <p:nvSpPr>
          <p:cNvPr id="93187"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457200" lvl="1" indent="0" algn="ctr" eaLnBrk="1" hangingPunct="1">
              <a:buFontTx/>
              <a:buNone/>
            </a:pPr>
            <a:endParaRPr lang="es-ES" altLang="es-ES" smtClean="0"/>
          </a:p>
          <a:p>
            <a:pPr marL="0" indent="0" algn="ctr" eaLnBrk="1" hangingPunct="1">
              <a:buFontTx/>
              <a:buNone/>
            </a:pPr>
            <a:r>
              <a:rPr lang="es-ES" altLang="es-ES" smtClean="0"/>
              <a:t>Usar la </a:t>
            </a:r>
            <a:r>
              <a:rPr lang="es-ES" altLang="es-ES" b="1" smtClean="0">
                <a:solidFill>
                  <a:srgbClr val="000099"/>
                </a:solidFill>
              </a:rPr>
              <a:t>calificaciones como incentivo</a:t>
            </a:r>
            <a:r>
              <a:rPr lang="es-ES" altLang="es-ES" b="1" smtClean="0"/>
              <a:t>.</a:t>
            </a:r>
          </a:p>
          <a:p>
            <a:pPr marL="0" indent="0" algn="ctr" eaLnBrk="1" hangingPunct="1">
              <a:buFontTx/>
              <a:buNone/>
            </a:pPr>
            <a:endParaRPr lang="es-ES" altLang="es-ES" b="1" smtClean="0"/>
          </a:p>
          <a:p>
            <a:pPr marL="457200" lvl="1" indent="0" algn="ctr" eaLnBrk="1" hangingPunct="1">
              <a:buFontTx/>
              <a:buNone/>
            </a:pPr>
            <a:r>
              <a:rPr lang="es-ES" altLang="es-ES" smtClean="0"/>
              <a:t>Evaluación continua, diversificada, frecuentes, comentadas y que lleven a compromisos.</a:t>
            </a:r>
          </a:p>
          <a:p>
            <a:pPr marL="457200" lvl="1" indent="0" algn="ctr" eaLnBrk="1" hangingPunct="1">
              <a:buFontTx/>
              <a:buNone/>
            </a:pPr>
            <a:r>
              <a:rPr lang="es-ES" altLang="es-ES" smtClean="0"/>
              <a:t>Información personalizado.</a:t>
            </a:r>
          </a:p>
        </p:txBody>
      </p:sp>
    </p:spTree>
    <p:extLst>
      <p:ext uri="{BB962C8B-B14F-4D97-AF65-F5344CB8AC3E}">
        <p14:creationId xmlns:p14="http://schemas.microsoft.com/office/powerpoint/2010/main" xmlns="" val="2816663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476672"/>
            <a:ext cx="5949280" cy="594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631992"/>
            <a:ext cx="7200800" cy="5484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036866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7539" y="476672"/>
            <a:ext cx="7840872"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50173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3600" b="1" smtClean="0"/>
              <a:t>3. AUTOCONCEPTO Y AUTOESTIMA</a:t>
            </a:r>
          </a:p>
        </p:txBody>
      </p:sp>
      <p:sp>
        <p:nvSpPr>
          <p:cNvPr id="95235" name="Rectangle 3"/>
          <p:cNvSpPr>
            <a:spLocks noGrp="1" noChangeArrowheads="1"/>
          </p:cNvSpPr>
          <p:nvPr>
            <p:ph type="body" idx="4294967295"/>
          </p:nvPr>
        </p:nvSpPr>
        <p:spPr bwMode="auto">
          <a:xfrm>
            <a:off x="457200" y="1600200"/>
            <a:ext cx="8229600" cy="4530725"/>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b="1" smtClean="0">
                <a:solidFill>
                  <a:srgbClr val="000099"/>
                </a:solidFill>
              </a:rPr>
              <a:t>Conjunto de opiniones sobre uno mismo</a:t>
            </a:r>
            <a:r>
              <a:rPr lang="es-ES" altLang="es-ES" smtClean="0"/>
              <a:t>.</a:t>
            </a:r>
          </a:p>
          <a:p>
            <a:pPr marL="0" indent="0" algn="ctr" eaLnBrk="1" hangingPunct="1">
              <a:buFontTx/>
              <a:buNone/>
            </a:pPr>
            <a:endParaRPr lang="es-ES" altLang="es-ES" sz="1200" smtClean="0"/>
          </a:p>
          <a:p>
            <a:pPr marL="0" indent="0" algn="ctr" eaLnBrk="1" hangingPunct="1">
              <a:buFontTx/>
              <a:buNone/>
            </a:pPr>
            <a:r>
              <a:rPr lang="es-ES" altLang="es-ES" b="1" smtClean="0">
                <a:solidFill>
                  <a:srgbClr val="000099"/>
                </a:solidFill>
              </a:rPr>
              <a:t>Relevancia</a:t>
            </a:r>
            <a:r>
              <a:rPr lang="es-ES" altLang="es-ES" smtClean="0"/>
              <a:t>:</a:t>
            </a:r>
          </a:p>
          <a:p>
            <a:pPr marL="0" indent="0" algn="ctr" eaLnBrk="1" hangingPunct="1">
              <a:buFontTx/>
              <a:buNone/>
            </a:pPr>
            <a:endParaRPr lang="es-ES" altLang="es-ES" sz="900" smtClean="0"/>
          </a:p>
          <a:p>
            <a:pPr marL="457200" lvl="1" indent="0" algn="ctr" eaLnBrk="1" hangingPunct="1">
              <a:buFontTx/>
              <a:buNone/>
            </a:pPr>
            <a:r>
              <a:rPr lang="es-ES" altLang="es-ES" sz="2000" smtClean="0"/>
              <a:t>Si se valoran </a:t>
            </a:r>
            <a:r>
              <a:rPr lang="es-ES" altLang="es-ES" sz="2000" b="1" smtClean="0">
                <a:solidFill>
                  <a:srgbClr val="CC3300"/>
                </a:solidFill>
              </a:rPr>
              <a:t>por debajo</a:t>
            </a:r>
            <a:r>
              <a:rPr lang="es-ES" altLang="es-ES" sz="2000" smtClean="0"/>
              <a:t> de su capacidad real, </a:t>
            </a:r>
            <a:r>
              <a:rPr lang="es-ES" altLang="es-ES" sz="2000" b="1" smtClean="0">
                <a:solidFill>
                  <a:srgbClr val="CC3300"/>
                </a:solidFill>
              </a:rPr>
              <a:t>evitarán</a:t>
            </a:r>
            <a:r>
              <a:rPr lang="es-ES" altLang="es-ES" sz="2000" smtClean="0"/>
              <a:t> ambientes y actividades que le supongan un riesgo para su autoimagen.</a:t>
            </a:r>
          </a:p>
          <a:p>
            <a:pPr marL="457200" lvl="1" indent="0" algn="ctr" eaLnBrk="1" hangingPunct="1">
              <a:buFontTx/>
              <a:buNone/>
            </a:pPr>
            <a:endParaRPr lang="es-ES" altLang="es-ES" sz="800" smtClean="0"/>
          </a:p>
          <a:p>
            <a:pPr marL="457200" lvl="1" indent="0" algn="ctr" eaLnBrk="1" hangingPunct="1">
              <a:buFontTx/>
              <a:buNone/>
            </a:pPr>
            <a:r>
              <a:rPr lang="es-ES" altLang="es-ES" sz="2000" smtClean="0"/>
              <a:t>Si se valoran </a:t>
            </a:r>
            <a:r>
              <a:rPr lang="es-ES" altLang="es-ES" sz="2000" b="1" smtClean="0">
                <a:solidFill>
                  <a:srgbClr val="CC3300"/>
                </a:solidFill>
              </a:rPr>
              <a:t>por exceso</a:t>
            </a:r>
            <a:r>
              <a:rPr lang="es-ES" altLang="es-ES" sz="2000" smtClean="0"/>
              <a:t> tienden a implicarse en acciones por encima de sus posibilidades y sufrir </a:t>
            </a:r>
            <a:r>
              <a:rPr lang="es-ES" altLang="es-ES" sz="2000" b="1" smtClean="0">
                <a:solidFill>
                  <a:srgbClr val="CC3300"/>
                </a:solidFill>
              </a:rPr>
              <a:t>frustraciones y desengaños</a:t>
            </a:r>
            <a:r>
              <a:rPr lang="es-ES" altLang="es-ES" sz="2000" smtClean="0"/>
              <a:t>.</a:t>
            </a:r>
            <a:endParaRPr lang="es-ES" altLang="es-ES" smtClean="0"/>
          </a:p>
        </p:txBody>
      </p:sp>
    </p:spTree>
    <p:extLst>
      <p:ext uri="{BB962C8B-B14F-4D97-AF65-F5344CB8AC3E}">
        <p14:creationId xmlns:p14="http://schemas.microsoft.com/office/powerpoint/2010/main" xmlns="" val="521308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3600" b="1" smtClean="0"/>
              <a:t>3. AUTOCONCEPTO Y AUTOESTIMA</a:t>
            </a:r>
          </a:p>
        </p:txBody>
      </p:sp>
      <p:sp>
        <p:nvSpPr>
          <p:cNvPr id="97283" name="Rectangle 3"/>
          <p:cNvSpPr>
            <a:spLocks noGrp="1" noChangeArrowheads="1"/>
          </p:cNvSpPr>
          <p:nvPr>
            <p:ph type="body" idx="4294967295"/>
          </p:nvPr>
        </p:nvSpPr>
        <p:spPr bwMode="auto">
          <a:xfrm>
            <a:off x="457200" y="1600200"/>
            <a:ext cx="8229600" cy="4781550"/>
          </a:xfrm>
          <a:prstGeom prst="rect">
            <a:avLst/>
          </a:prstGeom>
          <a:solidFill>
            <a:srgbClr val="FFFFFF"/>
          </a:solidFill>
          <a:ln>
            <a:solidFill>
              <a:srgbClr val="000000"/>
            </a:solidFill>
            <a:miter lim="800000"/>
            <a:headEnd/>
            <a:tailEnd/>
          </a:ln>
        </p:spPr>
        <p:txBody>
          <a:bodyPr/>
          <a:lstStyle/>
          <a:p>
            <a:pPr marL="0" indent="0" algn="ctr" eaLnBrk="1" hangingPunct="1">
              <a:buFontTx/>
              <a:buNone/>
            </a:pPr>
            <a:endParaRPr lang="es-ES" altLang="es-ES" sz="1400" dirty="0" smtClean="0"/>
          </a:p>
          <a:p>
            <a:pPr marL="0" indent="0" algn="ctr" eaLnBrk="1" hangingPunct="1">
              <a:buFontTx/>
              <a:buNone/>
            </a:pPr>
            <a:r>
              <a:rPr lang="es-ES" altLang="es-ES" b="1" dirty="0" smtClean="0">
                <a:solidFill>
                  <a:srgbClr val="000099"/>
                </a:solidFill>
              </a:rPr>
              <a:t>Estrategias</a:t>
            </a:r>
            <a:r>
              <a:rPr lang="es-ES" altLang="es-ES" sz="1200" dirty="0" smtClean="0"/>
              <a:t>:</a:t>
            </a:r>
          </a:p>
          <a:p>
            <a:pPr marL="0" indent="0" algn="ctr" eaLnBrk="1" hangingPunct="1">
              <a:buFontTx/>
              <a:buNone/>
            </a:pPr>
            <a:endParaRPr lang="es-ES" altLang="es-ES" sz="1200" dirty="0" smtClean="0"/>
          </a:p>
          <a:p>
            <a:pPr marL="457200" lvl="1" indent="0" algn="ctr" eaLnBrk="1" hangingPunct="1">
              <a:buFontTx/>
              <a:buNone/>
            </a:pPr>
            <a:r>
              <a:rPr lang="es-ES" altLang="es-ES" dirty="0" smtClean="0">
                <a:solidFill>
                  <a:srgbClr val="002060"/>
                </a:solidFill>
              </a:rPr>
              <a:t>Relativizar</a:t>
            </a:r>
            <a:r>
              <a:rPr lang="es-ES" altLang="es-ES" dirty="0" smtClean="0"/>
              <a:t> éxitos y fracasos.</a:t>
            </a:r>
          </a:p>
          <a:p>
            <a:pPr marL="457200" lvl="1" indent="0" algn="ctr" eaLnBrk="1" hangingPunct="1">
              <a:buFontTx/>
              <a:buNone/>
            </a:pPr>
            <a:r>
              <a:rPr lang="es-ES" altLang="es-ES" dirty="0" smtClean="0"/>
              <a:t>Asociar valía personal a </a:t>
            </a:r>
            <a:r>
              <a:rPr lang="es-ES" altLang="es-ES" dirty="0" smtClean="0">
                <a:solidFill>
                  <a:srgbClr val="002060"/>
                </a:solidFill>
              </a:rPr>
              <a:t>factores internos, estables y controlables </a:t>
            </a:r>
            <a:r>
              <a:rPr lang="es-ES" altLang="es-ES" dirty="0" smtClean="0"/>
              <a:t>como el esfuerzo la persistencia y la cap. de superar obstáculos.</a:t>
            </a:r>
          </a:p>
          <a:p>
            <a:pPr marL="457200" lvl="1" indent="0" algn="ctr" eaLnBrk="1" hangingPunct="1">
              <a:buFontTx/>
              <a:buNone/>
            </a:pPr>
            <a:r>
              <a:rPr lang="es-ES" altLang="es-ES" dirty="0" smtClean="0">
                <a:solidFill>
                  <a:srgbClr val="002060"/>
                </a:solidFill>
              </a:rPr>
              <a:t>Proactividad</a:t>
            </a:r>
            <a:r>
              <a:rPr lang="es-ES" altLang="es-ES" dirty="0" smtClean="0"/>
              <a:t>: Ante la falta de resultados positivo centrarse la atención en qué se puede hacer para superar las dificultades.</a:t>
            </a:r>
          </a:p>
          <a:p>
            <a:pPr marL="457200" lvl="1" indent="0" algn="ctr" eaLnBrk="1" hangingPunct="1">
              <a:buFontTx/>
              <a:buNone/>
            </a:pPr>
            <a:r>
              <a:rPr lang="es-ES" altLang="es-ES" dirty="0" smtClean="0">
                <a:solidFill>
                  <a:srgbClr val="002060"/>
                </a:solidFill>
              </a:rPr>
              <a:t>Aprender de los errores.</a:t>
            </a:r>
          </a:p>
          <a:p>
            <a:pPr marL="457200" lvl="1" indent="0" algn="ctr" eaLnBrk="1" hangingPunct="1">
              <a:buFontTx/>
              <a:buNone/>
            </a:pPr>
            <a:r>
              <a:rPr lang="es-ES" altLang="es-ES" dirty="0" smtClean="0"/>
              <a:t>Entrenar el </a:t>
            </a:r>
            <a:r>
              <a:rPr lang="es-ES" altLang="es-ES" dirty="0" smtClean="0">
                <a:solidFill>
                  <a:srgbClr val="002060"/>
                </a:solidFill>
              </a:rPr>
              <a:t>afán de superación.</a:t>
            </a:r>
          </a:p>
          <a:p>
            <a:pPr marL="457200" lvl="1" indent="0" algn="ctr" eaLnBrk="1" hangingPunct="1">
              <a:buFontTx/>
              <a:buNone/>
            </a:pPr>
            <a:endParaRPr lang="es-ES" altLang="es-ES" sz="1200" dirty="0" smtClean="0"/>
          </a:p>
          <a:p>
            <a:pPr marL="457200" lvl="1" indent="0" algn="ctr" eaLnBrk="1" hangingPunct="1">
              <a:buFontTx/>
              <a:buNone/>
            </a:pPr>
            <a:endParaRPr lang="es-ES" altLang="es-ES" sz="1200" dirty="0" smtClean="0"/>
          </a:p>
        </p:txBody>
      </p:sp>
    </p:spTree>
    <p:extLst>
      <p:ext uri="{BB962C8B-B14F-4D97-AF65-F5344CB8AC3E}">
        <p14:creationId xmlns:p14="http://schemas.microsoft.com/office/powerpoint/2010/main" xmlns="" val="2140859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normAutofit fontScale="90000"/>
          </a:bodyPr>
          <a:lstStyle/>
          <a:p>
            <a:pPr eaLnBrk="1" hangingPunct="1"/>
            <a:r>
              <a:rPr lang="es-ES" altLang="es-ES" sz="3600" b="1" smtClean="0"/>
              <a:t>3. AUTOCONCEPTO Y AUTOESTIMA</a:t>
            </a:r>
          </a:p>
        </p:txBody>
      </p:sp>
      <p:sp>
        <p:nvSpPr>
          <p:cNvPr id="98307" name="Rectangle 3"/>
          <p:cNvSpPr>
            <a:spLocks noGrp="1" noChangeArrowheads="1"/>
          </p:cNvSpPr>
          <p:nvPr>
            <p:ph type="body" idx="4294967295"/>
          </p:nvPr>
        </p:nvSpPr>
        <p:spPr bwMode="auto">
          <a:xfrm>
            <a:off x="457200" y="1600200"/>
            <a:ext cx="8229600" cy="4781550"/>
          </a:xfrm>
          <a:prstGeom prst="rect">
            <a:avLst/>
          </a:prstGeom>
          <a:solidFill>
            <a:srgbClr val="FFFFFF"/>
          </a:solidFill>
          <a:ln>
            <a:solidFill>
              <a:srgbClr val="000000"/>
            </a:solidFill>
            <a:miter lim="800000"/>
            <a:headEnd/>
            <a:tailEnd/>
          </a:ln>
        </p:spPr>
        <p:txBody>
          <a:bodyPr/>
          <a:lstStyle/>
          <a:p>
            <a:pPr marL="0" indent="0" algn="ctr" eaLnBrk="1" hangingPunct="1">
              <a:lnSpc>
                <a:spcPct val="90000"/>
              </a:lnSpc>
              <a:buFontTx/>
              <a:buNone/>
            </a:pPr>
            <a:endParaRPr lang="es-ES" altLang="es-ES" sz="1400" dirty="0" smtClean="0"/>
          </a:p>
          <a:p>
            <a:pPr marL="0" indent="0" algn="ctr" eaLnBrk="1" hangingPunct="1">
              <a:lnSpc>
                <a:spcPct val="90000"/>
              </a:lnSpc>
              <a:buFontTx/>
              <a:buNone/>
            </a:pPr>
            <a:r>
              <a:rPr lang="es-ES" altLang="es-ES" b="1" dirty="0" smtClean="0">
                <a:solidFill>
                  <a:srgbClr val="000099"/>
                </a:solidFill>
              </a:rPr>
              <a:t>Estrategias</a:t>
            </a:r>
            <a:r>
              <a:rPr lang="es-ES" altLang="es-ES" sz="1200" dirty="0" smtClean="0"/>
              <a:t>:</a:t>
            </a:r>
          </a:p>
          <a:p>
            <a:pPr marL="0" indent="0" algn="ctr" eaLnBrk="1" hangingPunct="1">
              <a:lnSpc>
                <a:spcPct val="90000"/>
              </a:lnSpc>
              <a:buFontTx/>
              <a:buNone/>
            </a:pPr>
            <a:endParaRPr lang="es-ES" altLang="es-ES" sz="1200" dirty="0" smtClean="0"/>
          </a:p>
          <a:p>
            <a:pPr marL="457200" lvl="1" indent="0" algn="ctr" eaLnBrk="1" hangingPunct="1">
              <a:lnSpc>
                <a:spcPct val="90000"/>
              </a:lnSpc>
              <a:buFontTx/>
              <a:buNone/>
            </a:pPr>
            <a:r>
              <a:rPr lang="es-ES" altLang="es-ES" dirty="0" smtClean="0">
                <a:solidFill>
                  <a:srgbClr val="002060"/>
                </a:solidFill>
              </a:rPr>
              <a:t>Plantear objetivos realistas.</a:t>
            </a:r>
          </a:p>
          <a:p>
            <a:pPr marL="457200" lvl="1" indent="0" algn="ctr" eaLnBrk="1" hangingPunct="1">
              <a:lnSpc>
                <a:spcPct val="90000"/>
              </a:lnSpc>
              <a:buFontTx/>
              <a:buNone/>
            </a:pPr>
            <a:r>
              <a:rPr lang="es-ES" altLang="es-ES" dirty="0" smtClean="0">
                <a:solidFill>
                  <a:srgbClr val="002060"/>
                </a:solidFill>
              </a:rPr>
              <a:t>Facilitar ayudas necesarias.</a:t>
            </a:r>
          </a:p>
          <a:p>
            <a:pPr marL="457200" lvl="1" indent="0" algn="ctr" eaLnBrk="1" hangingPunct="1">
              <a:lnSpc>
                <a:spcPct val="90000"/>
              </a:lnSpc>
              <a:buFontTx/>
              <a:buNone/>
            </a:pPr>
            <a:r>
              <a:rPr lang="es-ES" altLang="es-ES" dirty="0" smtClean="0">
                <a:solidFill>
                  <a:srgbClr val="002060"/>
                </a:solidFill>
              </a:rPr>
              <a:t>Favorecer el sentimiento de aceptación personal.</a:t>
            </a:r>
          </a:p>
          <a:p>
            <a:pPr marL="457200" lvl="1" indent="0" algn="ctr" eaLnBrk="1" hangingPunct="1">
              <a:lnSpc>
                <a:spcPct val="90000"/>
              </a:lnSpc>
              <a:buFontTx/>
              <a:buNone/>
            </a:pPr>
            <a:r>
              <a:rPr lang="es-ES" altLang="es-ES" dirty="0" smtClean="0">
                <a:solidFill>
                  <a:srgbClr val="002060"/>
                </a:solidFill>
              </a:rPr>
              <a:t>Mantener conversaciones informales.</a:t>
            </a:r>
          </a:p>
          <a:p>
            <a:pPr marL="457200" lvl="1" indent="0" algn="ctr" eaLnBrk="1" hangingPunct="1">
              <a:lnSpc>
                <a:spcPct val="90000"/>
              </a:lnSpc>
              <a:buFontTx/>
              <a:buNone/>
            </a:pPr>
            <a:r>
              <a:rPr lang="es-ES" altLang="es-ES" dirty="0" smtClean="0">
                <a:solidFill>
                  <a:srgbClr val="002060"/>
                </a:solidFill>
              </a:rPr>
              <a:t>Dar responsabilidades.</a:t>
            </a:r>
          </a:p>
          <a:p>
            <a:pPr marL="457200" lvl="1" indent="0" algn="ctr" eaLnBrk="1" hangingPunct="1">
              <a:lnSpc>
                <a:spcPct val="90000"/>
              </a:lnSpc>
              <a:buFontTx/>
              <a:buNone/>
            </a:pPr>
            <a:r>
              <a:rPr lang="es-ES" altLang="es-ES" dirty="0" smtClean="0">
                <a:solidFill>
                  <a:srgbClr val="002060"/>
                </a:solidFill>
              </a:rPr>
              <a:t>Proporcionar refuerzos sociales, físico o verbales, inmediatos, concretos, subjetivos y limitados.</a:t>
            </a:r>
            <a:endParaRPr lang="es-ES" altLang="es-ES" sz="1200" dirty="0" smtClean="0">
              <a:solidFill>
                <a:srgbClr val="002060"/>
              </a:solidFill>
            </a:endParaRPr>
          </a:p>
          <a:p>
            <a:pPr marL="457200" lvl="1" indent="0" algn="ctr" eaLnBrk="1" hangingPunct="1">
              <a:lnSpc>
                <a:spcPct val="90000"/>
              </a:lnSpc>
              <a:buFontTx/>
              <a:buNone/>
            </a:pPr>
            <a:endParaRPr lang="es-ES" altLang="es-ES" sz="1200" dirty="0" smtClean="0"/>
          </a:p>
          <a:p>
            <a:pPr marL="457200" lvl="1" indent="0" algn="ctr" eaLnBrk="1" hangingPunct="1">
              <a:lnSpc>
                <a:spcPct val="90000"/>
              </a:lnSpc>
              <a:buFontTx/>
              <a:buNone/>
            </a:pPr>
            <a:endParaRPr lang="es-ES" altLang="es-ES" sz="1200" dirty="0" smtClean="0"/>
          </a:p>
        </p:txBody>
      </p:sp>
    </p:spTree>
    <p:extLst>
      <p:ext uri="{BB962C8B-B14F-4D97-AF65-F5344CB8AC3E}">
        <p14:creationId xmlns:p14="http://schemas.microsoft.com/office/powerpoint/2010/main" xmlns="" val="19875721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sz="3600" b="1" smtClean="0"/>
              <a:t>4. COMPROMISOS</a:t>
            </a:r>
          </a:p>
        </p:txBody>
      </p:sp>
      <p:sp>
        <p:nvSpPr>
          <p:cNvPr id="100355" name="Rectangle 3"/>
          <p:cNvSpPr>
            <a:spLocks noGrp="1" noChangeArrowheads="1"/>
          </p:cNvSpPr>
          <p:nvPr>
            <p:ph type="body" idx="4294967295"/>
          </p:nvPr>
        </p:nvSpPr>
        <p:spPr bwMode="auto">
          <a:xfrm>
            <a:off x="457200" y="1600200"/>
            <a:ext cx="8229600" cy="4781550"/>
          </a:xfrm>
          <a:prstGeom prst="rect">
            <a:avLst/>
          </a:prstGeom>
          <a:solidFill>
            <a:srgbClr val="FFFFFF"/>
          </a:solidFill>
          <a:ln>
            <a:solidFill>
              <a:srgbClr val="000000"/>
            </a:solidFill>
            <a:miter lim="800000"/>
            <a:headEnd/>
            <a:tailEnd/>
          </a:ln>
        </p:spPr>
        <p:txBody>
          <a:bodyPr/>
          <a:lstStyle/>
          <a:p>
            <a:pPr marL="0" indent="0" eaLnBrk="1" hangingPunct="1">
              <a:buFontTx/>
              <a:buNone/>
            </a:pPr>
            <a:r>
              <a:rPr lang="es-ES" altLang="es-ES" dirty="0" smtClean="0"/>
              <a:t>Pedir soluciones</a:t>
            </a:r>
            <a:r>
              <a:rPr lang="es-ES" altLang="es-ES" sz="2000" dirty="0" smtClean="0"/>
              <a:t>:“¿Qué propones?”, “¿Qué podemos hacer?”, “¿A qué te comprometes?”.</a:t>
            </a:r>
          </a:p>
          <a:p>
            <a:pPr marL="0" indent="0" eaLnBrk="1" hangingPunct="1">
              <a:buFontTx/>
              <a:buNone/>
            </a:pPr>
            <a:r>
              <a:rPr lang="es-ES" altLang="es-ES" dirty="0" smtClean="0"/>
              <a:t>Compromiso público ante el grupo.</a:t>
            </a:r>
          </a:p>
          <a:p>
            <a:pPr marL="0" indent="0" eaLnBrk="1" hangingPunct="1">
              <a:buFontTx/>
              <a:buNone/>
            </a:pPr>
            <a:r>
              <a:rPr lang="es-ES" altLang="es-ES" dirty="0" smtClean="0"/>
              <a:t>Cambiar verbos: </a:t>
            </a:r>
            <a:r>
              <a:rPr lang="es-ES" altLang="es-ES" sz="2000" dirty="0" smtClean="0"/>
              <a:t>“Lo que hice hoy…. / lo que haré mañana…”</a:t>
            </a:r>
          </a:p>
          <a:p>
            <a:pPr marL="0" indent="0" eaLnBrk="1" hangingPunct="1">
              <a:buFontTx/>
              <a:buNone/>
            </a:pPr>
            <a:r>
              <a:rPr lang="es-ES" altLang="es-ES" dirty="0" smtClean="0"/>
              <a:t>Agenda o diario del alumno.</a:t>
            </a:r>
          </a:p>
          <a:p>
            <a:pPr marL="0" indent="0" eaLnBrk="1" hangingPunct="1">
              <a:buFontTx/>
              <a:buNone/>
            </a:pPr>
            <a:r>
              <a:rPr lang="es-ES" altLang="es-ES" dirty="0" err="1" smtClean="0"/>
              <a:t>Autoinstrucciones</a:t>
            </a:r>
            <a:r>
              <a:rPr lang="es-ES" altLang="es-ES" dirty="0" smtClean="0"/>
              <a:t> del alumno.</a:t>
            </a:r>
          </a:p>
          <a:p>
            <a:pPr marL="0" indent="0" eaLnBrk="1" hangingPunct="1">
              <a:buFontTx/>
              <a:buNone/>
            </a:pPr>
            <a:r>
              <a:rPr lang="es-ES" altLang="es-ES" dirty="0" smtClean="0"/>
              <a:t>Contrato de conducta o rendimiento</a:t>
            </a:r>
          </a:p>
          <a:p>
            <a:pPr marL="0" indent="0" eaLnBrk="1" hangingPunct="1">
              <a:buFontTx/>
              <a:buNone/>
            </a:pPr>
            <a:r>
              <a:rPr lang="es-ES" altLang="es-ES" dirty="0" smtClean="0"/>
              <a:t>Aplazamiento de medidas.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4005064"/>
            <a:ext cx="2371725" cy="1933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015434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bwMode="auto">
          <a:xfrm>
            <a:off x="457200" y="277813"/>
            <a:ext cx="8229600" cy="1139825"/>
          </a:xfrm>
          <a:prstGeom prst="rect">
            <a:avLst/>
          </a:prstGeom>
          <a:solidFill>
            <a:srgbClr val="FFFFFF"/>
          </a:solidFill>
          <a:ln>
            <a:solidFill>
              <a:srgbClr val="000000"/>
            </a:solidFill>
            <a:miter lim="800000"/>
            <a:headEnd/>
            <a:tailEnd/>
          </a:ln>
        </p:spPr>
        <p:txBody>
          <a:bodyPr anchor="b"/>
          <a:lstStyle/>
          <a:p>
            <a:pPr eaLnBrk="1" hangingPunct="1"/>
            <a:r>
              <a:rPr lang="es-ES" altLang="es-ES" sz="3600" b="1" smtClean="0"/>
              <a:t>4. COMPROMISOS</a:t>
            </a:r>
          </a:p>
        </p:txBody>
      </p:sp>
      <p:sp>
        <p:nvSpPr>
          <p:cNvPr id="101379" name="Rectangle 3"/>
          <p:cNvSpPr>
            <a:spLocks noGrp="1" noChangeArrowheads="1"/>
          </p:cNvSpPr>
          <p:nvPr>
            <p:ph type="body" idx="4294967295"/>
          </p:nvPr>
        </p:nvSpPr>
        <p:spPr bwMode="auto">
          <a:xfrm>
            <a:off x="457200" y="1600200"/>
            <a:ext cx="8229600" cy="4781550"/>
          </a:xfrm>
          <a:prstGeom prst="rect">
            <a:avLst/>
          </a:prstGeom>
          <a:solidFill>
            <a:srgbClr val="FFFFFF"/>
          </a:solidFill>
          <a:ln>
            <a:solidFill>
              <a:srgbClr val="000000"/>
            </a:solidFill>
            <a:miter lim="800000"/>
            <a:headEnd/>
            <a:tailEnd/>
          </a:ln>
        </p:spPr>
        <p:txBody>
          <a:bodyPr/>
          <a:lstStyle/>
          <a:p>
            <a:pPr marL="0" indent="0" algn="ctr" eaLnBrk="1" hangingPunct="1">
              <a:buFontTx/>
              <a:buNone/>
            </a:pPr>
            <a:r>
              <a:rPr lang="es-ES" altLang="es-ES" smtClean="0"/>
              <a:t>Principio de Premack.</a:t>
            </a:r>
          </a:p>
          <a:p>
            <a:pPr marL="0" indent="0" algn="ctr" eaLnBrk="1" hangingPunct="1">
              <a:buFontTx/>
              <a:buNone/>
            </a:pPr>
            <a:r>
              <a:rPr lang="es-ES" altLang="es-ES" smtClean="0"/>
              <a:t>Asamblea de clase y compromisos colectivos.</a:t>
            </a:r>
          </a:p>
          <a:p>
            <a:pPr marL="0" indent="0" algn="ctr" eaLnBrk="1" hangingPunct="1">
              <a:buFontTx/>
              <a:buNone/>
            </a:pPr>
            <a:r>
              <a:rPr lang="es-ES" altLang="es-ES" smtClean="0"/>
              <a:t>La  semana para cambiar.</a:t>
            </a:r>
          </a:p>
          <a:p>
            <a:pPr marL="0" indent="0" algn="ctr" eaLnBrk="1" hangingPunct="1">
              <a:buFontTx/>
              <a:buNone/>
            </a:pPr>
            <a:r>
              <a:rPr lang="es-ES" altLang="es-ES" smtClean="0"/>
              <a:t>La próxima vez…</a:t>
            </a:r>
          </a:p>
          <a:p>
            <a:pPr marL="0" indent="0" algn="ctr" eaLnBrk="1" hangingPunct="1">
              <a:buFontTx/>
              <a:buNone/>
            </a:pPr>
            <a:r>
              <a:rPr lang="es-ES" altLang="es-ES" smtClean="0"/>
              <a:t>La clase ayuda a…</a:t>
            </a:r>
          </a:p>
          <a:p>
            <a:pPr marL="0" indent="0" algn="ctr" eaLnBrk="1" hangingPunct="1">
              <a:buFontTx/>
              <a:buNone/>
            </a:pPr>
            <a:r>
              <a:rPr lang="es-ES" altLang="es-ES" smtClean="0"/>
              <a:t>Realización voluntaria de tareas comunitarias…</a:t>
            </a:r>
          </a:p>
          <a:p>
            <a:pPr marL="0" indent="0" algn="ctr" eaLnBrk="1" hangingPunct="1">
              <a:buFontTx/>
              <a:buNone/>
            </a:pPr>
            <a:endParaRPr lang="es-ES" altLang="es-ES" sz="200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2313" y="4509120"/>
            <a:ext cx="2619375"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61575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s-ES" altLang="es-ES" sz="2800" b="1" dirty="0">
                <a:solidFill>
                  <a:srgbClr val="FF00FF"/>
                </a:solidFill>
              </a:rPr>
              <a:t>PARTE </a:t>
            </a:r>
            <a:r>
              <a:rPr lang="es-ES" altLang="es-ES" sz="2800" b="1" dirty="0" smtClean="0">
                <a:solidFill>
                  <a:srgbClr val="FF00FF"/>
                </a:solidFill>
              </a:rPr>
              <a:t>6</a:t>
            </a:r>
            <a:endParaRPr lang="es-ES" altLang="es-ES" sz="2800" b="1" dirty="0"/>
          </a:p>
        </p:txBody>
      </p:sp>
      <p:sp>
        <p:nvSpPr>
          <p:cNvPr id="2" name="1 Marcador de contenido"/>
          <p:cNvSpPr>
            <a:spLocks noGrp="1"/>
          </p:cNvSpPr>
          <p:nvPr>
            <p:ph sz="quarter" idx="1"/>
          </p:nvPr>
        </p:nvSpPr>
        <p:spPr/>
        <p:txBody>
          <a:bodyPr/>
          <a:lstStyle/>
          <a:p>
            <a:r>
              <a:rPr lang="es-ES" altLang="es-ES" b="1" dirty="0"/>
              <a:t>AFRONTAMIENTO DE LOS CONFLICTOS: ACTITUDES BÁSICAS DEL PROFESOR</a:t>
            </a:r>
            <a:endParaRPr lang="es-E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2694176"/>
            <a:ext cx="4104456"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532888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iterate type="lt">
                                    <p:tmAbs val="75"/>
                                  </p:iterate>
                                  <p:childTnLst>
                                    <p:set>
                                      <p:cBhvr>
                                        <p:cTn id="6"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b="1" u="sng" dirty="0" smtClean="0"/>
              <a:t>Concepto de Aula:</a:t>
            </a:r>
            <a:endParaRPr lang="es-ES" sz="3600" b="1" u="sng" dirty="0"/>
          </a:p>
        </p:txBody>
      </p:sp>
      <p:sp>
        <p:nvSpPr>
          <p:cNvPr id="3" name="2 Marcador de contenido"/>
          <p:cNvSpPr>
            <a:spLocks noGrp="1"/>
          </p:cNvSpPr>
          <p:nvPr>
            <p:ph sz="quarter" idx="1"/>
          </p:nvPr>
        </p:nvSpPr>
        <p:spPr>
          <a:xfrm>
            <a:off x="467544" y="1984248"/>
            <a:ext cx="7787208" cy="4873752"/>
          </a:xfrm>
        </p:spPr>
        <p:txBody>
          <a:bodyPr>
            <a:normAutofit/>
          </a:bodyPr>
          <a:lstStyle/>
          <a:p>
            <a:r>
              <a:rPr lang="es-ES" dirty="0" smtClean="0"/>
              <a:t>Es el</a:t>
            </a:r>
            <a:r>
              <a:rPr lang="es-ES" dirty="0" smtClean="0">
                <a:solidFill>
                  <a:schemeClr val="tx1">
                    <a:lumMod val="95000"/>
                    <a:lumOff val="5000"/>
                  </a:schemeClr>
                </a:solidFill>
              </a:rPr>
              <a:t> </a:t>
            </a:r>
            <a:r>
              <a:rPr lang="es-ES" b="1" dirty="0" smtClean="0">
                <a:solidFill>
                  <a:schemeClr val="tx1">
                    <a:lumMod val="95000"/>
                    <a:lumOff val="5000"/>
                  </a:schemeClr>
                </a:solidFill>
              </a:rPr>
              <a:t>espacio</a:t>
            </a:r>
            <a:r>
              <a:rPr lang="es-ES" dirty="0" smtClean="0"/>
              <a:t> donde se desarrolla el proceso de enseñanza-aprendizaje formal.</a:t>
            </a:r>
          </a:p>
          <a:p>
            <a:endParaRPr lang="es-ES" dirty="0" smtClean="0"/>
          </a:p>
          <a:p>
            <a:r>
              <a:rPr lang="es-ES" dirty="0" smtClean="0"/>
              <a:t>El aula es generalmente un </a:t>
            </a:r>
            <a:r>
              <a:rPr lang="es-ES" b="1" dirty="0" smtClean="0"/>
              <a:t>salón </a:t>
            </a:r>
            <a:r>
              <a:rPr lang="es-ES" dirty="0" smtClean="0"/>
              <a:t>de dimensiones variables que debe contar con espacio suficiente como para albergar a los sujetos intervinientes en el mencionado proceso: </a:t>
            </a:r>
            <a:r>
              <a:rPr lang="es-ES" b="1" u="sng" dirty="0" smtClean="0">
                <a:solidFill>
                  <a:schemeClr val="accent1"/>
                </a:solidFill>
              </a:rPr>
              <a:t>el docente y los alumnos</a:t>
            </a:r>
            <a:r>
              <a:rPr lang="es-ES" dirty="0" smtClean="0"/>
              <a:t>. </a:t>
            </a:r>
            <a:br>
              <a:rPr lang="es-ES" dirty="0" smtClean="0"/>
            </a:br>
            <a:endParaRPr lang="es-ES" dirty="0" smtClean="0"/>
          </a:p>
          <a:p>
            <a:endParaRPr lang="es-ES" dirty="0"/>
          </a:p>
        </p:txBody>
      </p:sp>
      <p:sp>
        <p:nvSpPr>
          <p:cNvPr id="4" name="3 Flecha derecha"/>
          <p:cNvSpPr/>
          <p:nvPr/>
        </p:nvSpPr>
        <p:spPr>
          <a:xfrm>
            <a:off x="5580112" y="5589240"/>
            <a:ext cx="187220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fontScale="90000"/>
          </a:bodyPr>
          <a:lstStyle/>
          <a:p>
            <a:pPr algn="ctr"/>
            <a:r>
              <a:rPr lang="es-ES" altLang="es-ES" sz="3600" b="1" dirty="0">
                <a:solidFill>
                  <a:srgbClr val="FF00FF"/>
                </a:solidFill>
              </a:rPr>
              <a:t/>
            </a:r>
            <a:br>
              <a:rPr lang="es-ES" altLang="es-ES" sz="3600" b="1" dirty="0">
                <a:solidFill>
                  <a:srgbClr val="FF00FF"/>
                </a:solidFill>
              </a:rPr>
            </a:br>
            <a:endParaRPr lang="es-ES" altLang="es-ES" sz="3600" b="1" dirty="0">
              <a:solidFill>
                <a:srgbClr val="FF00FF"/>
              </a:solidFill>
            </a:endParaRPr>
          </a:p>
        </p:txBody>
      </p:sp>
      <p:sp>
        <p:nvSpPr>
          <p:cNvPr id="2" name="1 Marcador de contenido"/>
          <p:cNvSpPr>
            <a:spLocks noGrp="1"/>
          </p:cNvSpPr>
          <p:nvPr>
            <p:ph sz="quarter" idx="1"/>
          </p:nvPr>
        </p:nvSpPr>
        <p:spPr/>
        <p:txBody>
          <a:bodyPr/>
          <a:lstStyle/>
          <a:p>
            <a:endParaRPr lang="es-ES"/>
          </a:p>
        </p:txBody>
      </p:sp>
      <p:sp>
        <p:nvSpPr>
          <p:cNvPr id="6" name="Rectangle 3"/>
          <p:cNvSpPr txBox="1">
            <a:spLocks noChangeArrowheads="1"/>
          </p:cNvSpPr>
          <p:nvPr/>
        </p:nvSpPr>
        <p:spPr>
          <a:xfrm>
            <a:off x="457200" y="1600200"/>
            <a:ext cx="7467600" cy="4873752"/>
          </a:xfrm>
          <a:prstGeom prst="rect">
            <a:avLst/>
          </a:prstGeom>
          <a:solidFill>
            <a:srgbClr val="FFFF99"/>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457200" indent="-457200">
              <a:buFont typeface="Wingdings" pitchFamily="2" charset="2"/>
              <a:buAutoNum type="arabicPeriod"/>
            </a:pPr>
            <a:r>
              <a:rPr lang="es-ES" altLang="es-ES" smtClean="0"/>
              <a:t>Los conflictos como ocasión de crecer.</a:t>
            </a:r>
          </a:p>
          <a:p>
            <a:pPr marL="457200" indent="-457200">
              <a:buFont typeface="Wingdings" pitchFamily="2" charset="2"/>
              <a:buAutoNum type="arabicPeriod"/>
            </a:pPr>
            <a:r>
              <a:rPr lang="es-ES" altLang="es-ES" smtClean="0"/>
              <a:t>Tratar los resfriados evita las pulmonías.</a:t>
            </a:r>
          </a:p>
          <a:p>
            <a:pPr marL="457200" indent="-457200">
              <a:buFont typeface="Wingdings" pitchFamily="2" charset="2"/>
              <a:buAutoNum type="arabicPeriod"/>
            </a:pPr>
            <a:r>
              <a:rPr lang="es-ES" altLang="es-ES" smtClean="0"/>
              <a:t>Condiciones favorables a la convivencia.</a:t>
            </a:r>
          </a:p>
          <a:p>
            <a:pPr marL="457200" indent="-457200">
              <a:buFont typeface="Wingdings" pitchFamily="2" charset="2"/>
              <a:buAutoNum type="arabicPeriod"/>
            </a:pPr>
            <a:r>
              <a:rPr lang="es-ES" altLang="es-ES" smtClean="0"/>
              <a:t>Desnudar el problema.</a:t>
            </a:r>
          </a:p>
          <a:p>
            <a:pPr marL="457200" indent="-457200">
              <a:buFont typeface="Wingdings" pitchFamily="2" charset="2"/>
              <a:buAutoNum type="arabicPeriod"/>
            </a:pPr>
            <a:r>
              <a:rPr lang="es-ES" altLang="es-ES" smtClean="0"/>
              <a:t>Averiguar las causas.</a:t>
            </a:r>
          </a:p>
          <a:p>
            <a:pPr marL="457200" indent="-457200">
              <a:buFont typeface="Wingdings" pitchFamily="2" charset="2"/>
              <a:buAutoNum type="arabicPeriod"/>
            </a:pPr>
            <a:r>
              <a:rPr lang="es-ES" altLang="es-ES" smtClean="0"/>
              <a:t>Despersonalizar los conflictos.</a:t>
            </a:r>
          </a:p>
          <a:p>
            <a:pPr marL="457200" indent="-457200">
              <a:buFont typeface="Wingdings" pitchFamily="2" charset="2"/>
              <a:buAutoNum type="arabicPeriod"/>
            </a:pPr>
            <a:r>
              <a:rPr lang="es-ES" altLang="es-ES" smtClean="0"/>
              <a:t>Actitud proactiva.</a:t>
            </a:r>
          </a:p>
          <a:p>
            <a:pPr marL="457200" indent="-457200">
              <a:buFont typeface="Wingdings" pitchFamily="2" charset="2"/>
              <a:buAutoNum type="arabicPeriod"/>
            </a:pPr>
            <a:r>
              <a:rPr lang="es-ES" altLang="es-ES" smtClean="0"/>
              <a:t>Actuar por principios.</a:t>
            </a:r>
          </a:p>
          <a:p>
            <a:pPr marL="457200" indent="-457200">
              <a:buFont typeface="Wingdings" pitchFamily="2" charset="2"/>
              <a:buAutoNum type="arabicPeriod"/>
            </a:pPr>
            <a:r>
              <a:rPr lang="es-ES" altLang="es-ES" smtClean="0"/>
              <a:t>Cambiar las trayectorias.</a:t>
            </a:r>
          </a:p>
          <a:p>
            <a:pPr marL="457200" indent="-457200">
              <a:buFont typeface="Wingdings" pitchFamily="2" charset="2"/>
              <a:buAutoNum type="arabicPeriod"/>
            </a:pPr>
            <a:r>
              <a:rPr lang="es-ES" altLang="es-ES" smtClean="0"/>
              <a:t>Punición  como último recurso.</a:t>
            </a:r>
            <a:endParaRPr lang="es-ES" altLang="es-ES" dirty="0"/>
          </a:p>
        </p:txBody>
      </p:sp>
    </p:spTree>
    <p:extLst>
      <p:ext uri="{BB962C8B-B14F-4D97-AF65-F5344CB8AC3E}">
        <p14:creationId xmlns:p14="http://schemas.microsoft.com/office/powerpoint/2010/main" xmlns="" val="3530023529"/>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normAutofit fontScale="90000"/>
          </a:bodyPr>
          <a:lstStyle/>
          <a:p>
            <a:pPr algn="ctr"/>
            <a:r>
              <a:rPr lang="es-ES" altLang="es-ES" sz="3600" b="1" dirty="0">
                <a:solidFill>
                  <a:srgbClr val="FF00FF"/>
                </a:solidFill>
              </a:rPr>
              <a:t>PARTE 7</a:t>
            </a:r>
            <a:br>
              <a:rPr lang="es-ES" altLang="es-ES" sz="3600" b="1" dirty="0">
                <a:solidFill>
                  <a:srgbClr val="FF00FF"/>
                </a:solidFill>
              </a:rPr>
            </a:br>
            <a:endParaRPr lang="es-ES" altLang="es-ES" sz="3600" b="1" dirty="0">
              <a:solidFill>
                <a:srgbClr val="FF00FF"/>
              </a:solidFill>
            </a:endParaRPr>
          </a:p>
        </p:txBody>
      </p:sp>
      <p:sp>
        <p:nvSpPr>
          <p:cNvPr id="242691" name="Text Box 3"/>
          <p:cNvSpPr txBox="1">
            <a:spLocks noChangeArrowheads="1"/>
          </p:cNvSpPr>
          <p:nvPr/>
        </p:nvSpPr>
        <p:spPr bwMode="auto">
          <a:xfrm>
            <a:off x="1600200" y="1143000"/>
            <a:ext cx="5562600" cy="1465263"/>
          </a:xfrm>
          <a:prstGeom prst="rect">
            <a:avLst/>
          </a:prstGeom>
          <a:gradFill rotWithShape="0">
            <a:gsLst>
              <a:gs pos="0">
                <a:srgbClr val="FFFFCC">
                  <a:gamma/>
                  <a:tint val="9412"/>
                  <a:invGamma/>
                </a:srgbClr>
              </a:gs>
              <a:gs pos="100000">
                <a:srgbClr val="FFFFCC"/>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b="1" dirty="0"/>
              <a:t> </a:t>
            </a:r>
          </a:p>
          <a:p>
            <a:pPr algn="ctr">
              <a:spcBef>
                <a:spcPct val="50000"/>
              </a:spcBef>
            </a:pPr>
            <a:r>
              <a:rPr lang="es-ES_tradnl" altLang="es-ES" b="1" dirty="0"/>
              <a:t> </a:t>
            </a:r>
            <a:r>
              <a:rPr lang="es-ES" altLang="es-ES" sz="2800" b="1" dirty="0"/>
              <a:t> ESCUCHA </a:t>
            </a:r>
            <a:r>
              <a:rPr lang="es-ES" altLang="es-ES" sz="2800" b="1" dirty="0" smtClean="0"/>
              <a:t> ACTIVA</a:t>
            </a:r>
            <a:endParaRPr lang="es-ES_tradnl" altLang="es-ES" sz="2800" b="1" dirty="0"/>
          </a:p>
          <a:p>
            <a:pPr algn="ctr">
              <a:spcBef>
                <a:spcPct val="50000"/>
              </a:spcBef>
            </a:pPr>
            <a:r>
              <a:rPr lang="es-ES_tradnl" altLang="es-ES" sz="2000" b="1" dirty="0">
                <a:latin typeface="Arial" charset="0"/>
              </a:rPr>
              <a:t> </a:t>
            </a:r>
            <a:endParaRPr lang="es-ES" altLang="es-ES" sz="2000" b="1" dirty="0">
              <a:latin typeface="Arial" charset="0"/>
            </a:endParaRPr>
          </a:p>
        </p:txBody>
      </p:sp>
      <p:pic>
        <p:nvPicPr>
          <p:cNvPr id="242692"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627313" y="3716338"/>
            <a:ext cx="3748087" cy="2257425"/>
          </a:xfrm>
          <a:noFill/>
          <a:ln/>
        </p:spPr>
      </p:pic>
    </p:spTree>
    <p:extLst>
      <p:ext uri="{BB962C8B-B14F-4D97-AF65-F5344CB8AC3E}">
        <p14:creationId xmlns:p14="http://schemas.microsoft.com/office/powerpoint/2010/main" xmlns="" val="1980250737"/>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normAutofit fontScale="90000"/>
          </a:bodyPr>
          <a:lstStyle/>
          <a:p>
            <a:r>
              <a:rPr lang="es-ES" altLang="es-ES" sz="4000"/>
              <a:t> </a:t>
            </a:r>
            <a:r>
              <a:rPr lang="es-ES" altLang="es-ES" sz="3600" b="1"/>
              <a:t>REGLAS DE LA COMUNICACIÓN</a:t>
            </a:r>
          </a:p>
        </p:txBody>
      </p:sp>
      <p:sp>
        <p:nvSpPr>
          <p:cNvPr id="215043" name="Rectangle 3"/>
          <p:cNvSpPr>
            <a:spLocks noGrp="1" noChangeArrowheads="1"/>
          </p:cNvSpPr>
          <p:nvPr>
            <p:ph type="body" idx="1"/>
          </p:nvPr>
        </p:nvSpPr>
        <p:spPr/>
        <p:txBody>
          <a:bodyPr/>
          <a:lstStyle/>
          <a:p>
            <a:endParaRPr lang="es-ES" altLang="es-ES" sz="900"/>
          </a:p>
          <a:p>
            <a:r>
              <a:rPr lang="es-ES" altLang="es-ES" sz="2400" b="1"/>
              <a:t>Es imposible no comunicarse</a:t>
            </a:r>
            <a:r>
              <a:rPr lang="es-ES" altLang="es-ES" sz="2400"/>
              <a:t>, todo comunica algo. </a:t>
            </a:r>
          </a:p>
          <a:p>
            <a:pPr lvl="1"/>
            <a:r>
              <a:rPr lang="es-ES" altLang="es-ES" sz="2000"/>
              <a:t>Por ejemplo: un niño pequeño callado.</a:t>
            </a:r>
          </a:p>
          <a:p>
            <a:endParaRPr lang="es-ES" altLang="es-ES" sz="900"/>
          </a:p>
          <a:p>
            <a:r>
              <a:rPr lang="es-ES" altLang="es-ES" sz="2400" b="1"/>
              <a:t>En la comunicación hay dos componentes:</a:t>
            </a:r>
          </a:p>
          <a:p>
            <a:endParaRPr lang="es-ES" altLang="es-ES" sz="900"/>
          </a:p>
          <a:p>
            <a:pPr lvl="1"/>
            <a:r>
              <a:rPr lang="es-ES" altLang="es-ES" sz="2000" b="1"/>
              <a:t>El mensaje</a:t>
            </a:r>
            <a:r>
              <a:rPr lang="es-ES" altLang="es-ES" sz="2000"/>
              <a:t>, la información, el contenido. Transmitido mediante el canal verbal.</a:t>
            </a:r>
          </a:p>
          <a:p>
            <a:pPr lvl="1"/>
            <a:endParaRPr lang="es-ES" altLang="es-ES" sz="2000"/>
          </a:p>
          <a:p>
            <a:pPr lvl="1"/>
            <a:r>
              <a:rPr lang="es-ES" altLang="es-ES" sz="2000" b="1"/>
              <a:t>La</a:t>
            </a:r>
            <a:r>
              <a:rPr lang="es-ES" altLang="es-ES" sz="2000"/>
              <a:t> </a:t>
            </a:r>
            <a:r>
              <a:rPr lang="es-ES" altLang="es-ES" sz="2000" b="1"/>
              <a:t>relación</a:t>
            </a:r>
            <a:r>
              <a:rPr lang="es-ES" altLang="es-ES" sz="2000"/>
              <a:t> entre los miembros, el metalenguaje.</a:t>
            </a:r>
            <a:br>
              <a:rPr lang="es-ES" altLang="es-ES" sz="2000"/>
            </a:br>
            <a:r>
              <a:rPr lang="es-ES" altLang="es-ES" sz="2000"/>
              <a:t>Los sentimientos se transmiten mediante  el canal no verbal.</a:t>
            </a:r>
          </a:p>
          <a:p>
            <a:endParaRPr lang="es-ES" altLang="es-ES" sz="2400"/>
          </a:p>
        </p:txBody>
      </p:sp>
    </p:spTree>
    <p:extLst>
      <p:ext uri="{BB962C8B-B14F-4D97-AF65-F5344CB8AC3E}">
        <p14:creationId xmlns:p14="http://schemas.microsoft.com/office/powerpoint/2010/main" xmlns="" val="402444259"/>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s-ES" altLang="es-ES" b="1"/>
              <a:t>DEFINICIÓN</a:t>
            </a:r>
          </a:p>
        </p:txBody>
      </p:sp>
      <p:sp>
        <p:nvSpPr>
          <p:cNvPr id="264195" name="Rectangle 3"/>
          <p:cNvSpPr>
            <a:spLocks noGrp="1" noChangeArrowheads="1"/>
          </p:cNvSpPr>
          <p:nvPr>
            <p:ph type="body" idx="1"/>
          </p:nvPr>
        </p:nvSpPr>
        <p:spPr/>
        <p:txBody>
          <a:bodyPr/>
          <a:lstStyle/>
          <a:p>
            <a:pPr>
              <a:lnSpc>
                <a:spcPct val="80000"/>
              </a:lnSpc>
            </a:pPr>
            <a:r>
              <a:rPr lang="es-ES" altLang="es-ES" sz="2000" b="1" dirty="0"/>
              <a:t>La escucha activa significa:</a:t>
            </a:r>
          </a:p>
          <a:p>
            <a:pPr>
              <a:lnSpc>
                <a:spcPct val="80000"/>
              </a:lnSpc>
            </a:pPr>
            <a:endParaRPr lang="es-ES" altLang="es-ES" sz="2000" b="1" dirty="0"/>
          </a:p>
          <a:p>
            <a:pPr lvl="1">
              <a:lnSpc>
                <a:spcPct val="80000"/>
              </a:lnSpc>
            </a:pPr>
            <a:r>
              <a:rPr lang="es-ES" altLang="es-ES" sz="1800" b="1" dirty="0"/>
              <a:t>Escuchar y entender la comunicación desde el punto de vista del que habla.</a:t>
            </a:r>
            <a:r>
              <a:rPr lang="es-ES" altLang="es-ES" sz="1800" dirty="0"/>
              <a:t> </a:t>
            </a:r>
          </a:p>
          <a:p>
            <a:pPr lvl="1">
              <a:lnSpc>
                <a:spcPct val="80000"/>
              </a:lnSpc>
            </a:pPr>
            <a:endParaRPr lang="es-ES" altLang="es-ES" sz="1800" dirty="0"/>
          </a:p>
          <a:p>
            <a:pPr lvl="2">
              <a:lnSpc>
                <a:spcPct val="80000"/>
              </a:lnSpc>
            </a:pPr>
            <a:r>
              <a:rPr lang="es-ES" altLang="es-ES" sz="1600" dirty="0"/>
              <a:t>La escucha activa se refiere a la habilidad de escuchar no sólo lo que la persona está expresando directamente, sino también los sentimientos, ideas o pensamientos que subyacen a lo que se está diciendo. Para llegar a entender a alguien se precisa asimismo cierta empatía, es decir, saber ponerse en el lugar de la otra persona.</a:t>
            </a:r>
          </a:p>
          <a:p>
            <a:pPr lvl="2">
              <a:lnSpc>
                <a:spcPct val="80000"/>
              </a:lnSpc>
            </a:pPr>
            <a:endParaRPr lang="es-ES" altLang="es-ES" sz="1600" dirty="0"/>
          </a:p>
          <a:p>
            <a:pPr lvl="1">
              <a:lnSpc>
                <a:spcPct val="80000"/>
              </a:lnSpc>
            </a:pPr>
            <a:r>
              <a:rPr lang="es-ES" altLang="es-ES" sz="1800" b="1" dirty="0"/>
              <a:t>Hacer que la otra persona se sienta escuchada </a:t>
            </a:r>
          </a:p>
          <a:p>
            <a:pPr>
              <a:lnSpc>
                <a:spcPct val="80000"/>
              </a:lnSpc>
            </a:pPr>
            <a:endParaRPr lang="es-ES" altLang="es-ES" sz="800" dirty="0"/>
          </a:p>
          <a:p>
            <a:pPr lvl="2">
              <a:lnSpc>
                <a:spcPct val="80000"/>
              </a:lnSpc>
            </a:pPr>
            <a:r>
              <a:rPr lang="es-ES" altLang="es-ES" sz="1600" dirty="0"/>
              <a:t>Se da escucha activa cuando tu interlocutor, en el momento que está hablando, ve y siente que le escuchas de verdad, que te interesa lo que dice y se siente cómodo, atendido, reconfortado, en una palabra estás 100% con él. </a:t>
            </a:r>
          </a:p>
        </p:txBody>
      </p:sp>
    </p:spTree>
    <p:extLst>
      <p:ext uri="{BB962C8B-B14F-4D97-AF65-F5344CB8AC3E}">
        <p14:creationId xmlns:p14="http://schemas.microsoft.com/office/powerpoint/2010/main" xmlns="" val="1195625092"/>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20" name="Rectangle 4"/>
          <p:cNvSpPr>
            <a:spLocks noGrp="1" noChangeArrowheads="1"/>
          </p:cNvSpPr>
          <p:nvPr>
            <p:ph type="title"/>
          </p:nvPr>
        </p:nvSpPr>
        <p:spPr/>
        <p:txBody>
          <a:bodyPr/>
          <a:lstStyle/>
          <a:p>
            <a:r>
              <a:rPr lang="es-ES" altLang="es-ES" b="1" dirty="0" smtClean="0"/>
              <a:t>TENER </a:t>
            </a:r>
            <a:r>
              <a:rPr lang="es-ES" altLang="es-ES" b="1" dirty="0"/>
              <a:t>EN CUENTA</a:t>
            </a:r>
          </a:p>
        </p:txBody>
      </p:sp>
      <p:sp>
        <p:nvSpPr>
          <p:cNvPr id="265221" name="Rectangle 5"/>
          <p:cNvSpPr>
            <a:spLocks noGrp="1" noChangeArrowheads="1"/>
          </p:cNvSpPr>
          <p:nvPr>
            <p:ph type="body" sz="half" idx="1"/>
          </p:nvPr>
        </p:nvSpPr>
        <p:spPr/>
        <p:txBody>
          <a:bodyPr/>
          <a:lstStyle/>
          <a:p>
            <a:pPr>
              <a:lnSpc>
                <a:spcPct val="80000"/>
              </a:lnSpc>
            </a:pPr>
            <a:r>
              <a:rPr lang="es-ES" altLang="es-ES" sz="1600" b="1">
                <a:solidFill>
                  <a:srgbClr val="FF3300"/>
                </a:solidFill>
              </a:rPr>
              <a:t>FACILITADORES</a:t>
            </a:r>
          </a:p>
          <a:p>
            <a:pPr>
              <a:lnSpc>
                <a:spcPct val="80000"/>
              </a:lnSpc>
            </a:pPr>
            <a:endParaRPr lang="es-ES" altLang="es-ES" sz="1400" b="1"/>
          </a:p>
          <a:p>
            <a:pPr>
              <a:lnSpc>
                <a:spcPct val="80000"/>
              </a:lnSpc>
              <a:buFontTx/>
              <a:buChar char="-"/>
            </a:pPr>
            <a:r>
              <a:rPr lang="es-ES" altLang="es-ES" sz="1600" b="1">
                <a:solidFill>
                  <a:srgbClr val="000099"/>
                </a:solidFill>
              </a:rPr>
              <a:t>Disposición psicológica</a:t>
            </a:r>
            <a:r>
              <a:rPr lang="es-ES" altLang="es-ES" sz="1600">
                <a:solidFill>
                  <a:srgbClr val="000099"/>
                </a:solidFill>
              </a:rPr>
              <a:t>:</a:t>
            </a:r>
            <a:r>
              <a:rPr lang="es-ES" altLang="es-ES" sz="1600"/>
              <a:t> </a:t>
            </a:r>
            <a:r>
              <a:rPr lang="es-ES" altLang="es-ES" sz="1000"/>
              <a:t>(prepararse interiormente para escuchar).</a:t>
            </a:r>
          </a:p>
          <a:p>
            <a:pPr>
              <a:lnSpc>
                <a:spcPct val="80000"/>
              </a:lnSpc>
              <a:buFontTx/>
              <a:buChar char="-"/>
            </a:pPr>
            <a:endParaRPr lang="es-ES" altLang="es-ES" sz="1000"/>
          </a:p>
          <a:p>
            <a:pPr>
              <a:lnSpc>
                <a:spcPct val="80000"/>
              </a:lnSpc>
              <a:buFontTx/>
              <a:buChar char="-"/>
            </a:pPr>
            <a:r>
              <a:rPr lang="es-ES" altLang="es-ES" sz="1600" b="1">
                <a:solidFill>
                  <a:srgbClr val="000099"/>
                </a:solidFill>
              </a:rPr>
              <a:t>Observar al otro</a:t>
            </a:r>
            <a:r>
              <a:rPr lang="es-ES" altLang="es-ES" sz="1600">
                <a:solidFill>
                  <a:srgbClr val="000099"/>
                </a:solidFill>
              </a:rPr>
              <a:t>:</a:t>
            </a:r>
            <a:r>
              <a:rPr lang="es-ES" altLang="es-ES" sz="1600"/>
              <a:t> </a:t>
            </a:r>
          </a:p>
          <a:p>
            <a:pPr lvl="1">
              <a:lnSpc>
                <a:spcPct val="80000"/>
              </a:lnSpc>
              <a:buFontTx/>
              <a:buChar char="-"/>
            </a:pPr>
            <a:r>
              <a:rPr lang="es-ES" altLang="es-ES" sz="1400"/>
              <a:t>identificar el </a:t>
            </a:r>
            <a:r>
              <a:rPr lang="es-ES" altLang="es-ES" sz="1400" b="1">
                <a:solidFill>
                  <a:srgbClr val="FF3300"/>
                </a:solidFill>
              </a:rPr>
              <a:t>contenido</a:t>
            </a:r>
            <a:r>
              <a:rPr lang="es-ES" altLang="es-ES" sz="1400"/>
              <a:t>, </a:t>
            </a:r>
          </a:p>
          <a:p>
            <a:pPr lvl="1">
              <a:lnSpc>
                <a:spcPct val="80000"/>
              </a:lnSpc>
              <a:buFontTx/>
              <a:buChar char="-"/>
            </a:pPr>
            <a:r>
              <a:rPr lang="es-ES" altLang="es-ES" sz="1400"/>
              <a:t>los </a:t>
            </a:r>
            <a:r>
              <a:rPr lang="es-ES" altLang="es-ES" sz="1400" b="1">
                <a:solidFill>
                  <a:srgbClr val="FF3300"/>
                </a:solidFill>
              </a:rPr>
              <a:t>objetivos</a:t>
            </a:r>
            <a:r>
              <a:rPr lang="es-ES" altLang="es-ES" sz="1400"/>
              <a:t> y </a:t>
            </a:r>
          </a:p>
          <a:p>
            <a:pPr lvl="1">
              <a:lnSpc>
                <a:spcPct val="80000"/>
              </a:lnSpc>
              <a:buFontTx/>
              <a:buChar char="-"/>
            </a:pPr>
            <a:r>
              <a:rPr lang="es-ES" altLang="es-ES" sz="1400"/>
              <a:t>los </a:t>
            </a:r>
            <a:r>
              <a:rPr lang="es-ES" altLang="es-ES" sz="1400" b="1">
                <a:solidFill>
                  <a:srgbClr val="FF3300"/>
                </a:solidFill>
              </a:rPr>
              <a:t>sentimientos</a:t>
            </a:r>
            <a:r>
              <a:rPr lang="es-ES" altLang="es-ES" sz="1400"/>
              <a:t>.</a:t>
            </a:r>
          </a:p>
          <a:p>
            <a:pPr>
              <a:lnSpc>
                <a:spcPct val="80000"/>
              </a:lnSpc>
              <a:buFontTx/>
              <a:buChar char="-"/>
            </a:pPr>
            <a:endParaRPr lang="es-ES" altLang="es-ES" sz="1000"/>
          </a:p>
          <a:p>
            <a:pPr>
              <a:lnSpc>
                <a:spcPct val="80000"/>
              </a:lnSpc>
              <a:buFontTx/>
              <a:buChar char="-"/>
            </a:pPr>
            <a:r>
              <a:rPr lang="es-ES" altLang="es-ES" sz="1600" b="1">
                <a:solidFill>
                  <a:srgbClr val="000099"/>
                </a:solidFill>
              </a:rPr>
              <a:t>Demostrarle que le escuchas</a:t>
            </a:r>
            <a:r>
              <a:rPr lang="es-ES" altLang="es-ES" sz="1600"/>
              <a:t>:</a:t>
            </a:r>
            <a:endParaRPr lang="es-ES" altLang="es-ES" sz="900"/>
          </a:p>
          <a:p>
            <a:pPr>
              <a:lnSpc>
                <a:spcPct val="80000"/>
              </a:lnSpc>
              <a:buFontTx/>
              <a:buNone/>
            </a:pPr>
            <a:endParaRPr lang="es-ES" altLang="es-ES" sz="900"/>
          </a:p>
          <a:p>
            <a:pPr lvl="1">
              <a:lnSpc>
                <a:spcPct val="80000"/>
              </a:lnSpc>
              <a:buFontTx/>
              <a:buChar char="-"/>
            </a:pPr>
            <a:r>
              <a:rPr lang="es-ES" altLang="es-ES" sz="1400" b="1"/>
              <a:t>comunicación </a:t>
            </a:r>
            <a:r>
              <a:rPr lang="es-ES" altLang="es-ES" sz="1400" b="1">
                <a:solidFill>
                  <a:srgbClr val="FF3300"/>
                </a:solidFill>
              </a:rPr>
              <a:t>verbal</a:t>
            </a:r>
            <a:r>
              <a:rPr lang="es-ES" altLang="es-ES" sz="1400"/>
              <a:t> </a:t>
            </a:r>
            <a:r>
              <a:rPr lang="es-ES" altLang="es-ES" sz="1200"/>
              <a:t>(ya veo, umm, uh, etc.) </a:t>
            </a:r>
          </a:p>
          <a:p>
            <a:pPr lvl="1">
              <a:lnSpc>
                <a:spcPct val="80000"/>
              </a:lnSpc>
              <a:buFontTx/>
              <a:buChar char="-"/>
            </a:pPr>
            <a:r>
              <a:rPr lang="es-ES" altLang="es-ES" sz="1400" b="1"/>
              <a:t>y </a:t>
            </a:r>
            <a:r>
              <a:rPr lang="es-ES" altLang="es-ES" sz="1400" b="1">
                <a:solidFill>
                  <a:srgbClr val="FF3300"/>
                </a:solidFill>
              </a:rPr>
              <a:t>no verbal</a:t>
            </a:r>
            <a:r>
              <a:rPr lang="es-ES" altLang="es-ES" sz="1400"/>
              <a:t> </a:t>
            </a:r>
            <a:r>
              <a:rPr lang="es-ES" altLang="es-ES" sz="1200"/>
              <a:t>(contacto visual, gestos, inclinación del cuerpo, proximidad y contacto físico etc.).</a:t>
            </a:r>
          </a:p>
        </p:txBody>
      </p:sp>
      <p:sp>
        <p:nvSpPr>
          <p:cNvPr id="265222" name="Rectangle 6"/>
          <p:cNvSpPr>
            <a:spLocks noGrp="1" noChangeArrowheads="1"/>
          </p:cNvSpPr>
          <p:nvPr>
            <p:ph type="body" sz="half" idx="2"/>
          </p:nvPr>
        </p:nvSpPr>
        <p:spPr>
          <a:xfrm>
            <a:off x="4648200" y="1600200"/>
            <a:ext cx="4038600" cy="5257800"/>
          </a:xfrm>
        </p:spPr>
        <p:txBody>
          <a:bodyPr/>
          <a:lstStyle/>
          <a:p>
            <a:pPr>
              <a:lnSpc>
                <a:spcPct val="80000"/>
              </a:lnSpc>
            </a:pPr>
            <a:r>
              <a:rPr lang="es-ES" altLang="es-ES" sz="1600" b="1">
                <a:solidFill>
                  <a:srgbClr val="FF3300"/>
                </a:solidFill>
              </a:rPr>
              <a:t>OBSTÁCULOS</a:t>
            </a:r>
          </a:p>
          <a:p>
            <a:pPr>
              <a:lnSpc>
                <a:spcPct val="80000"/>
              </a:lnSpc>
            </a:pPr>
            <a:endParaRPr lang="es-ES" altLang="es-ES" sz="1600">
              <a:solidFill>
                <a:srgbClr val="FF3300"/>
              </a:solidFill>
            </a:endParaRPr>
          </a:p>
          <a:p>
            <a:pPr>
              <a:lnSpc>
                <a:spcPct val="80000"/>
              </a:lnSpc>
              <a:buFontTx/>
              <a:buChar char="-"/>
            </a:pPr>
            <a:r>
              <a:rPr lang="es-ES" altLang="es-ES" sz="1600" b="1">
                <a:solidFill>
                  <a:srgbClr val="000099"/>
                </a:solidFill>
              </a:rPr>
              <a:t>Distraernos</a:t>
            </a:r>
            <a:r>
              <a:rPr lang="es-ES" altLang="es-ES" sz="1600"/>
              <a:t>. </a:t>
            </a:r>
            <a:r>
              <a:rPr lang="es-ES" altLang="es-ES" sz="1200"/>
              <a:t>Expecialmente hacia la mitad del mensaje  - Interrumpir al que habla.</a:t>
            </a:r>
          </a:p>
          <a:p>
            <a:pPr>
              <a:lnSpc>
                <a:spcPct val="80000"/>
              </a:lnSpc>
              <a:buFontTx/>
              <a:buChar char="-"/>
            </a:pPr>
            <a:endParaRPr lang="es-ES" altLang="es-ES" sz="1000"/>
          </a:p>
          <a:p>
            <a:pPr>
              <a:lnSpc>
                <a:spcPct val="80000"/>
              </a:lnSpc>
              <a:buFontTx/>
              <a:buChar char="-"/>
            </a:pPr>
            <a:r>
              <a:rPr lang="es-ES" altLang="es-ES" sz="1600" b="1">
                <a:solidFill>
                  <a:srgbClr val="000099"/>
                </a:solidFill>
              </a:rPr>
              <a:t>Juzgar</a:t>
            </a:r>
            <a:r>
              <a:rPr lang="es-ES" altLang="es-ES" sz="1600"/>
              <a:t>.</a:t>
            </a:r>
          </a:p>
          <a:p>
            <a:pPr>
              <a:lnSpc>
                <a:spcPct val="80000"/>
              </a:lnSpc>
              <a:buFontTx/>
              <a:buChar char="-"/>
            </a:pPr>
            <a:endParaRPr lang="es-ES" altLang="es-ES" sz="1000"/>
          </a:p>
          <a:p>
            <a:pPr>
              <a:lnSpc>
                <a:spcPct val="80000"/>
              </a:lnSpc>
              <a:buFontTx/>
              <a:buChar char="-"/>
            </a:pPr>
            <a:r>
              <a:rPr lang="es-ES" altLang="es-ES" sz="1600" b="1">
                <a:solidFill>
                  <a:srgbClr val="000099"/>
                </a:solidFill>
              </a:rPr>
              <a:t>Ofrecer</a:t>
            </a:r>
            <a:r>
              <a:rPr lang="es-ES" altLang="es-ES" sz="1600" b="1"/>
              <a:t> </a:t>
            </a:r>
            <a:r>
              <a:rPr lang="es-ES" altLang="es-ES" sz="1600" b="1">
                <a:solidFill>
                  <a:srgbClr val="000099"/>
                </a:solidFill>
              </a:rPr>
              <a:t>soluciones prematuras</a:t>
            </a:r>
            <a:r>
              <a:rPr lang="es-ES" altLang="es-ES" sz="1600"/>
              <a:t>.</a:t>
            </a:r>
          </a:p>
          <a:p>
            <a:pPr>
              <a:lnSpc>
                <a:spcPct val="80000"/>
              </a:lnSpc>
              <a:buFontTx/>
              <a:buChar char="-"/>
            </a:pPr>
            <a:endParaRPr lang="es-ES" altLang="es-ES" sz="1000"/>
          </a:p>
          <a:p>
            <a:pPr>
              <a:lnSpc>
                <a:spcPct val="80000"/>
              </a:lnSpc>
              <a:buFontTx/>
              <a:buChar char="-"/>
            </a:pPr>
            <a:r>
              <a:rPr lang="es-ES" altLang="es-ES" sz="1600" b="1">
                <a:solidFill>
                  <a:srgbClr val="000099"/>
                </a:solidFill>
              </a:rPr>
              <a:t>Rechazar lo que el otro esté sintiendo</a:t>
            </a:r>
            <a:r>
              <a:rPr lang="es-ES" altLang="es-ES" sz="1600">
                <a:solidFill>
                  <a:srgbClr val="000099"/>
                </a:solidFill>
              </a:rPr>
              <a:t>,</a:t>
            </a:r>
            <a:r>
              <a:rPr lang="es-ES" altLang="es-ES" sz="1600"/>
              <a:t> </a:t>
            </a:r>
            <a:r>
              <a:rPr lang="es-ES" altLang="es-ES" sz="1200"/>
              <a:t>por ejemplo: "no te preocupes, eso no es nada".</a:t>
            </a:r>
          </a:p>
          <a:p>
            <a:pPr>
              <a:lnSpc>
                <a:spcPct val="80000"/>
              </a:lnSpc>
              <a:buFontTx/>
              <a:buChar char="-"/>
            </a:pPr>
            <a:endParaRPr lang="es-ES" altLang="es-ES" sz="1000"/>
          </a:p>
          <a:p>
            <a:pPr>
              <a:lnSpc>
                <a:spcPct val="80000"/>
              </a:lnSpc>
              <a:buFontTx/>
              <a:buChar char="-"/>
            </a:pPr>
            <a:r>
              <a:rPr lang="es-ES" altLang="es-ES" sz="1600" b="1">
                <a:solidFill>
                  <a:srgbClr val="000099"/>
                </a:solidFill>
              </a:rPr>
              <a:t>Contar "tu historia"</a:t>
            </a:r>
            <a:r>
              <a:rPr lang="es-ES" altLang="es-ES" sz="1600"/>
              <a:t> cuando el otro necesita hablarte.</a:t>
            </a:r>
          </a:p>
          <a:p>
            <a:pPr>
              <a:lnSpc>
                <a:spcPct val="80000"/>
              </a:lnSpc>
              <a:buFontTx/>
              <a:buChar char="-"/>
            </a:pPr>
            <a:endParaRPr lang="es-ES" altLang="es-ES" sz="1000"/>
          </a:p>
          <a:p>
            <a:pPr>
              <a:lnSpc>
                <a:spcPct val="80000"/>
              </a:lnSpc>
              <a:buFontTx/>
              <a:buChar char="-"/>
            </a:pPr>
            <a:r>
              <a:rPr lang="es-ES" altLang="es-ES" sz="1600" b="1">
                <a:solidFill>
                  <a:srgbClr val="000099"/>
                </a:solidFill>
              </a:rPr>
              <a:t>Contraargumentar</a:t>
            </a:r>
            <a:r>
              <a:rPr lang="es-ES" altLang="es-ES" sz="1600"/>
              <a:t>. </a:t>
            </a:r>
            <a:r>
              <a:rPr lang="es-ES" altLang="es-ES" sz="1200"/>
              <a:t>Por ejemplo: el otro dice "me siento mal" y tú respondes "y yo también".</a:t>
            </a:r>
          </a:p>
          <a:p>
            <a:pPr>
              <a:lnSpc>
                <a:spcPct val="80000"/>
              </a:lnSpc>
              <a:buFontTx/>
              <a:buChar char="-"/>
            </a:pPr>
            <a:endParaRPr lang="es-ES" altLang="es-ES" sz="1000"/>
          </a:p>
          <a:p>
            <a:pPr>
              <a:lnSpc>
                <a:spcPct val="80000"/>
              </a:lnSpc>
              <a:buFontTx/>
              <a:buChar char="-"/>
            </a:pPr>
            <a:r>
              <a:rPr lang="es-ES" altLang="es-ES" sz="1600" b="1">
                <a:solidFill>
                  <a:srgbClr val="000099"/>
                </a:solidFill>
              </a:rPr>
              <a:t>El "síndrome del experto</a:t>
            </a:r>
            <a:r>
              <a:rPr lang="es-ES" altLang="es-ES" sz="1600">
                <a:solidFill>
                  <a:srgbClr val="000099"/>
                </a:solidFill>
              </a:rPr>
              <a:t>":</a:t>
            </a:r>
            <a:r>
              <a:rPr lang="es-ES" altLang="es-ES" sz="1600"/>
              <a:t> tener las respuestas al problema de la otra persona, antes incluso de que te haya contado la mitad.</a:t>
            </a:r>
          </a:p>
        </p:txBody>
      </p:sp>
    </p:spTree>
    <p:extLst>
      <p:ext uri="{BB962C8B-B14F-4D97-AF65-F5344CB8AC3E}">
        <p14:creationId xmlns:p14="http://schemas.microsoft.com/office/powerpoint/2010/main" xmlns="" val="1320255815"/>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s-ES" altLang="es-ES" b="1" dirty="0">
                <a:solidFill>
                  <a:srgbClr val="002060"/>
                </a:solidFill>
              </a:rPr>
              <a:t> </a:t>
            </a:r>
            <a:r>
              <a:rPr lang="es-ES" altLang="es-ES" b="1" dirty="0" smtClean="0">
                <a:solidFill>
                  <a:srgbClr val="002060"/>
                </a:solidFill>
              </a:rPr>
              <a:t>ESTRATEGIAS DE </a:t>
            </a:r>
            <a:r>
              <a:rPr lang="es-ES" altLang="es-ES" b="1" dirty="0">
                <a:solidFill>
                  <a:srgbClr val="002060"/>
                </a:solidFill>
              </a:rPr>
              <a:t>ESCUCHA</a:t>
            </a:r>
          </a:p>
        </p:txBody>
      </p:sp>
      <p:sp>
        <p:nvSpPr>
          <p:cNvPr id="240643" name="Rectangle 3"/>
          <p:cNvSpPr>
            <a:spLocks noGrp="1" noChangeArrowheads="1"/>
          </p:cNvSpPr>
          <p:nvPr>
            <p:ph type="body" idx="1"/>
          </p:nvPr>
        </p:nvSpPr>
        <p:spPr/>
        <p:txBody>
          <a:bodyPr/>
          <a:lstStyle/>
          <a:p>
            <a:pPr>
              <a:lnSpc>
                <a:spcPct val="80000"/>
              </a:lnSpc>
              <a:spcBef>
                <a:spcPct val="50000"/>
              </a:spcBef>
              <a:buClrTx/>
              <a:buSzTx/>
              <a:buFont typeface="Wingdings" pitchFamily="2" charset="2"/>
              <a:buChar char="q"/>
            </a:pPr>
            <a:endParaRPr lang="es-ES" altLang="es-ES" sz="1800" dirty="0">
              <a:solidFill>
                <a:srgbClr val="002060"/>
              </a:solidFill>
            </a:endParaRPr>
          </a:p>
          <a:p>
            <a:pPr>
              <a:lnSpc>
                <a:spcPct val="80000"/>
              </a:lnSpc>
            </a:pPr>
            <a:r>
              <a:rPr lang="es-ES" altLang="es-ES" sz="2400" b="1" dirty="0">
                <a:solidFill>
                  <a:srgbClr val="002060"/>
                </a:solidFill>
              </a:rPr>
              <a:t>PARAFRASEO:</a:t>
            </a:r>
          </a:p>
          <a:p>
            <a:pPr>
              <a:lnSpc>
                <a:spcPct val="80000"/>
              </a:lnSpc>
            </a:pPr>
            <a:endParaRPr lang="es-ES" altLang="es-ES" sz="2400" b="1" dirty="0">
              <a:solidFill>
                <a:schemeClr val="bg2"/>
              </a:solidFill>
            </a:endParaRPr>
          </a:p>
          <a:p>
            <a:pPr lvl="1">
              <a:lnSpc>
                <a:spcPct val="80000"/>
              </a:lnSpc>
            </a:pPr>
            <a:r>
              <a:rPr lang="es-ES" altLang="es-ES" sz="1600" dirty="0"/>
              <a:t>Consiste en repetir textualmente alguna de las frases que contienen las ideas esenciales que nos trasmite el alumno/a. Muestra que hemos oído exactamente el mensaje Contacto visual </a:t>
            </a:r>
          </a:p>
          <a:p>
            <a:pPr lvl="1">
              <a:lnSpc>
                <a:spcPct val="80000"/>
              </a:lnSpc>
              <a:buFont typeface="Wingdings" pitchFamily="2" charset="2"/>
              <a:buNone/>
            </a:pPr>
            <a:endParaRPr lang="es-ES" altLang="es-ES" sz="1600" b="1" dirty="0"/>
          </a:p>
          <a:p>
            <a:pPr>
              <a:lnSpc>
                <a:spcPct val="80000"/>
              </a:lnSpc>
            </a:pPr>
            <a:r>
              <a:rPr lang="es-ES" altLang="es-ES" sz="2400" b="1" dirty="0">
                <a:solidFill>
                  <a:srgbClr val="002060"/>
                </a:solidFill>
              </a:rPr>
              <a:t>REFORMULACIONES</a:t>
            </a:r>
            <a:r>
              <a:rPr lang="es-ES" altLang="es-ES" sz="1800" dirty="0">
                <a:solidFill>
                  <a:srgbClr val="002060"/>
                </a:solidFill>
              </a:rPr>
              <a:t> </a:t>
            </a:r>
          </a:p>
          <a:p>
            <a:pPr>
              <a:lnSpc>
                <a:spcPct val="80000"/>
              </a:lnSpc>
            </a:pPr>
            <a:endParaRPr lang="es-ES" altLang="es-ES" sz="1800" dirty="0"/>
          </a:p>
          <a:p>
            <a:pPr lvl="1">
              <a:lnSpc>
                <a:spcPct val="80000"/>
              </a:lnSpc>
            </a:pPr>
            <a:r>
              <a:rPr lang="es-ES" altLang="es-ES" sz="1600" dirty="0"/>
              <a:t>Al reformular expresamos con nuestras palabras y de forma breve, lo que hemos captado del mensaje. </a:t>
            </a:r>
          </a:p>
          <a:p>
            <a:pPr lvl="1">
              <a:lnSpc>
                <a:spcPct val="80000"/>
              </a:lnSpc>
            </a:pPr>
            <a:r>
              <a:rPr lang="es-ES" altLang="es-ES" sz="1600" dirty="0"/>
              <a:t>Interesa iniciar la reformulación con frases como: </a:t>
            </a:r>
            <a:r>
              <a:rPr lang="es-ES" altLang="es-ES" sz="1600" b="1" dirty="0">
                <a:solidFill>
                  <a:srgbClr val="000099"/>
                </a:solidFill>
              </a:rPr>
              <a:t>“Esto quiere decir que…”, “He de entender que?””¿Estoy acertado si entiendo que…?</a:t>
            </a:r>
            <a:r>
              <a:rPr lang="es-ES" altLang="es-ES" sz="1600" dirty="0"/>
              <a:t> </a:t>
            </a:r>
          </a:p>
          <a:p>
            <a:pPr lvl="1">
              <a:lnSpc>
                <a:spcPct val="80000"/>
              </a:lnSpc>
            </a:pPr>
            <a:r>
              <a:rPr lang="es-ES" altLang="es-ES" sz="1600" dirty="0"/>
              <a:t>Al reflejar con nuestra palabras su mensaje retroalimentamos al interlocutor, que puede precisar más su mensaje. </a:t>
            </a:r>
          </a:p>
          <a:p>
            <a:pPr lvl="1">
              <a:lnSpc>
                <a:spcPct val="80000"/>
              </a:lnSpc>
            </a:pPr>
            <a:r>
              <a:rPr lang="es-ES" altLang="es-ES" sz="1600" dirty="0"/>
              <a:t>CONFIMAMOS EL MENSAJE PERCIBIDO Y ANIMAMOS A CONTINUAR</a:t>
            </a:r>
          </a:p>
          <a:p>
            <a:pPr>
              <a:lnSpc>
                <a:spcPct val="80000"/>
              </a:lnSpc>
            </a:pPr>
            <a:endParaRPr lang="es-ES" altLang="es-ES" sz="1800" dirty="0"/>
          </a:p>
        </p:txBody>
      </p:sp>
    </p:spTree>
    <p:extLst>
      <p:ext uri="{BB962C8B-B14F-4D97-AF65-F5344CB8AC3E}">
        <p14:creationId xmlns:p14="http://schemas.microsoft.com/office/powerpoint/2010/main" xmlns="" val="5288662"/>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s-ES" altLang="es-ES" b="1" dirty="0">
                <a:solidFill>
                  <a:schemeClr val="bg2"/>
                </a:solidFill>
              </a:rPr>
              <a:t> </a:t>
            </a:r>
            <a:r>
              <a:rPr lang="es-ES" altLang="es-ES" b="1" dirty="0">
                <a:solidFill>
                  <a:srgbClr val="002060"/>
                </a:solidFill>
              </a:rPr>
              <a:t>ESTRATEGIAS DE ESCUCHA</a:t>
            </a:r>
          </a:p>
        </p:txBody>
      </p:sp>
      <p:sp>
        <p:nvSpPr>
          <p:cNvPr id="241667" name="Rectangle 3"/>
          <p:cNvSpPr>
            <a:spLocks noGrp="1" noChangeArrowheads="1"/>
          </p:cNvSpPr>
          <p:nvPr>
            <p:ph type="body" idx="1"/>
          </p:nvPr>
        </p:nvSpPr>
        <p:spPr/>
        <p:txBody>
          <a:bodyPr/>
          <a:lstStyle/>
          <a:p>
            <a:pPr>
              <a:lnSpc>
                <a:spcPct val="80000"/>
              </a:lnSpc>
              <a:spcBef>
                <a:spcPct val="50000"/>
              </a:spcBef>
              <a:buClrTx/>
              <a:buSzTx/>
              <a:buFont typeface="Wingdings" pitchFamily="2" charset="2"/>
              <a:buChar char="q"/>
            </a:pPr>
            <a:endParaRPr lang="es-ES" altLang="es-ES" sz="1800" dirty="0"/>
          </a:p>
          <a:p>
            <a:pPr>
              <a:lnSpc>
                <a:spcPct val="80000"/>
              </a:lnSpc>
            </a:pPr>
            <a:r>
              <a:rPr lang="es-ES" altLang="es-ES" sz="2400" b="1" dirty="0">
                <a:solidFill>
                  <a:srgbClr val="002060"/>
                </a:solidFill>
              </a:rPr>
              <a:t>APERTURAS (efecto </a:t>
            </a:r>
            <a:r>
              <a:rPr lang="es-ES" altLang="es-ES" sz="2400" b="1" dirty="0" err="1">
                <a:solidFill>
                  <a:srgbClr val="002060"/>
                </a:solidFill>
              </a:rPr>
              <a:t>abrepuertas</a:t>
            </a:r>
            <a:r>
              <a:rPr lang="es-ES" altLang="es-ES" sz="2400" b="1" dirty="0">
                <a:solidFill>
                  <a:srgbClr val="002060"/>
                </a:solidFill>
              </a:rPr>
              <a:t>):</a:t>
            </a:r>
          </a:p>
          <a:p>
            <a:pPr>
              <a:lnSpc>
                <a:spcPct val="80000"/>
              </a:lnSpc>
            </a:pPr>
            <a:endParaRPr lang="es-ES" altLang="es-ES" sz="800" b="1" dirty="0">
              <a:solidFill>
                <a:schemeClr val="bg2"/>
              </a:solidFill>
            </a:endParaRPr>
          </a:p>
          <a:p>
            <a:pPr lvl="1">
              <a:lnSpc>
                <a:spcPct val="80000"/>
              </a:lnSpc>
            </a:pPr>
            <a:r>
              <a:rPr lang="es-ES" altLang="es-ES" sz="1600" dirty="0"/>
              <a:t>Se invita así al interlocutor a ampliar su mensaje a </a:t>
            </a:r>
            <a:r>
              <a:rPr lang="es-ES" altLang="es-ES" sz="1600" dirty="0" err="1"/>
              <a:t>seguír</a:t>
            </a:r>
            <a:r>
              <a:rPr lang="es-ES" altLang="es-ES" sz="1600" dirty="0"/>
              <a:t> comunicando.</a:t>
            </a:r>
          </a:p>
          <a:p>
            <a:pPr lvl="1">
              <a:lnSpc>
                <a:spcPct val="80000"/>
              </a:lnSpc>
            </a:pPr>
            <a:r>
              <a:rPr lang="es-ES" altLang="es-ES" sz="1600" dirty="0"/>
              <a:t>Directamente: </a:t>
            </a:r>
            <a:r>
              <a:rPr lang="es-ES" altLang="es-ES" sz="1600" b="1" dirty="0">
                <a:solidFill>
                  <a:srgbClr val="000099"/>
                </a:solidFill>
              </a:rPr>
              <a:t>“¡Qué interesante!¡Cuéntamelo en detalle!.</a:t>
            </a:r>
          </a:p>
          <a:p>
            <a:pPr lvl="1">
              <a:lnSpc>
                <a:spcPct val="80000"/>
              </a:lnSpc>
            </a:pPr>
            <a:r>
              <a:rPr lang="es-ES" altLang="es-ES" sz="1600" dirty="0"/>
              <a:t>A través de preguntas generalmente abiertas: </a:t>
            </a:r>
            <a:r>
              <a:rPr lang="es-ES" altLang="es-ES" sz="1600" b="1" dirty="0">
                <a:solidFill>
                  <a:srgbClr val="000099"/>
                </a:solidFill>
              </a:rPr>
              <a:t>¿Y qué sucedió entonces?, ¿Por qué crees que…? ¿Y cómo te sentiste? ¿cuándo pasó?</a:t>
            </a:r>
            <a:r>
              <a:rPr lang="es-ES" altLang="es-ES" sz="1600" dirty="0"/>
              <a:t> </a:t>
            </a:r>
          </a:p>
          <a:p>
            <a:pPr lvl="1">
              <a:lnSpc>
                <a:spcPct val="80000"/>
              </a:lnSpc>
              <a:buFont typeface="Wingdings" pitchFamily="2" charset="2"/>
              <a:buNone/>
            </a:pPr>
            <a:endParaRPr lang="es-ES" altLang="es-ES" sz="1600" b="1" dirty="0"/>
          </a:p>
          <a:p>
            <a:pPr>
              <a:lnSpc>
                <a:spcPct val="80000"/>
              </a:lnSpc>
            </a:pPr>
            <a:r>
              <a:rPr lang="es-ES" altLang="es-ES" sz="2400" b="1" dirty="0">
                <a:solidFill>
                  <a:schemeClr val="bg2"/>
                </a:solidFill>
              </a:rPr>
              <a:t> </a:t>
            </a:r>
            <a:r>
              <a:rPr lang="es-ES" altLang="es-ES" sz="2400" b="1" dirty="0">
                <a:solidFill>
                  <a:srgbClr val="002060"/>
                </a:solidFill>
              </a:rPr>
              <a:t>REFLEJO DE SENTIMIENTOS</a:t>
            </a:r>
            <a:endParaRPr lang="es-ES" altLang="es-ES" sz="1800" dirty="0">
              <a:solidFill>
                <a:srgbClr val="002060"/>
              </a:solidFill>
            </a:endParaRPr>
          </a:p>
          <a:p>
            <a:pPr lvl="1">
              <a:lnSpc>
                <a:spcPct val="80000"/>
              </a:lnSpc>
            </a:pPr>
            <a:endParaRPr lang="es-ES" altLang="es-ES" sz="800" dirty="0"/>
          </a:p>
          <a:p>
            <a:pPr lvl="1">
              <a:lnSpc>
                <a:spcPct val="80000"/>
              </a:lnSpc>
            </a:pPr>
            <a:r>
              <a:rPr lang="es-ES" altLang="es-ES" sz="1600" dirty="0"/>
              <a:t>Al Expresamos de forma breve las emociones y sentimiento que percibimos en le interlocutor en relación con el mensaje: </a:t>
            </a:r>
            <a:r>
              <a:rPr lang="es-ES" altLang="es-ES" sz="1600" b="1" dirty="0">
                <a:solidFill>
                  <a:srgbClr val="000099"/>
                </a:solidFill>
              </a:rPr>
              <a:t>“Al escucharte te noto…” “ Con todo esto supongo que te sentirás…” </a:t>
            </a:r>
          </a:p>
          <a:p>
            <a:pPr lvl="1">
              <a:lnSpc>
                <a:spcPct val="80000"/>
              </a:lnSpc>
            </a:pPr>
            <a:r>
              <a:rPr lang="es-ES" altLang="es-ES" sz="1600" dirty="0"/>
              <a:t>El reflejo no siempre es una muestra de empatía, en ocasiones sólo es muestra de que hemos percibido y comprendido sus emociones en sus circunstancias.</a:t>
            </a:r>
          </a:p>
        </p:txBody>
      </p:sp>
    </p:spTree>
    <p:extLst>
      <p:ext uri="{BB962C8B-B14F-4D97-AF65-F5344CB8AC3E}">
        <p14:creationId xmlns:p14="http://schemas.microsoft.com/office/powerpoint/2010/main" xmlns="" val="2291349115"/>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fontScale="90000"/>
          </a:bodyPr>
          <a:lstStyle/>
          <a:p>
            <a:pPr algn="ctr"/>
            <a:r>
              <a:rPr lang="es-ES" altLang="es-ES" sz="3600" b="1" dirty="0" smtClean="0">
                <a:solidFill>
                  <a:srgbClr val="FF00FF"/>
                </a:solidFill>
              </a:rPr>
              <a:t> </a:t>
            </a:r>
            <a:r>
              <a:rPr lang="es-ES" altLang="es-ES" sz="3600" b="1" dirty="0">
                <a:solidFill>
                  <a:srgbClr val="FF00FF"/>
                </a:solidFill>
              </a:rPr>
              <a:t/>
            </a:r>
            <a:br>
              <a:rPr lang="es-ES" altLang="es-ES" sz="3600" b="1" dirty="0">
                <a:solidFill>
                  <a:srgbClr val="FF00FF"/>
                </a:solidFill>
              </a:rPr>
            </a:br>
            <a:endParaRPr lang="es-ES" altLang="es-ES" sz="3600" b="1" dirty="0">
              <a:solidFill>
                <a:srgbClr val="FF00FF"/>
              </a:solidFill>
            </a:endParaRPr>
          </a:p>
        </p:txBody>
      </p:sp>
      <p:sp>
        <p:nvSpPr>
          <p:cNvPr id="243715" name="Text Box 3"/>
          <p:cNvSpPr txBox="1">
            <a:spLocks noChangeArrowheads="1"/>
          </p:cNvSpPr>
          <p:nvPr/>
        </p:nvSpPr>
        <p:spPr bwMode="auto">
          <a:xfrm>
            <a:off x="1600200" y="1143000"/>
            <a:ext cx="5562600" cy="1892300"/>
          </a:xfrm>
          <a:prstGeom prst="rect">
            <a:avLst/>
          </a:prstGeom>
          <a:gradFill rotWithShape="0">
            <a:gsLst>
              <a:gs pos="0">
                <a:srgbClr val="FFFFCC">
                  <a:gamma/>
                  <a:tint val="9412"/>
                  <a:invGamma/>
                </a:srgbClr>
              </a:gs>
              <a:gs pos="100000">
                <a:srgbClr val="FFFFCC"/>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b="1"/>
              <a:t> </a:t>
            </a:r>
          </a:p>
          <a:p>
            <a:pPr algn="ctr">
              <a:spcBef>
                <a:spcPct val="50000"/>
              </a:spcBef>
            </a:pPr>
            <a:r>
              <a:rPr lang="es-ES_tradnl" altLang="es-ES" b="1"/>
              <a:t> </a:t>
            </a:r>
            <a:r>
              <a:rPr lang="es-ES" altLang="es-ES" sz="2800" b="1"/>
              <a:t> OPERATIVAMENTE HABLANDO</a:t>
            </a:r>
            <a:endParaRPr lang="es-ES_tradnl" altLang="es-ES" sz="2800" b="1"/>
          </a:p>
          <a:p>
            <a:pPr algn="ctr">
              <a:spcBef>
                <a:spcPct val="50000"/>
              </a:spcBef>
            </a:pPr>
            <a:r>
              <a:rPr lang="es-ES_tradnl" altLang="es-ES" sz="2000" b="1">
                <a:latin typeface="Arial" charset="0"/>
              </a:rPr>
              <a:t> </a:t>
            </a:r>
            <a:endParaRPr lang="es-ES" altLang="es-ES" sz="2000" b="1">
              <a:latin typeface="Arial" charset="0"/>
            </a:endParaRPr>
          </a:p>
        </p:txBody>
      </p:sp>
      <p:pic>
        <p:nvPicPr>
          <p:cNvPr id="243716"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627313" y="3716338"/>
            <a:ext cx="3748087" cy="2257425"/>
          </a:xfrm>
          <a:noFill/>
          <a:ln/>
        </p:spPr>
      </p:pic>
    </p:spTree>
    <p:extLst>
      <p:ext uri="{BB962C8B-B14F-4D97-AF65-F5344CB8AC3E}">
        <p14:creationId xmlns:p14="http://schemas.microsoft.com/office/powerpoint/2010/main" xmlns="" val="3214217599"/>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fontScale="90000"/>
          </a:bodyPr>
          <a:lstStyle/>
          <a:p>
            <a:r>
              <a:rPr lang="es-ES" altLang="es-ES" sz="3600" b="1"/>
              <a:t>OPERATIVAMENTE HABLANDO</a:t>
            </a:r>
          </a:p>
        </p:txBody>
      </p:sp>
      <p:sp>
        <p:nvSpPr>
          <p:cNvPr id="209923" name="Rectangle 3"/>
          <p:cNvSpPr>
            <a:spLocks noGrp="1" noChangeArrowheads="1"/>
          </p:cNvSpPr>
          <p:nvPr>
            <p:ph type="body" idx="1"/>
          </p:nvPr>
        </p:nvSpPr>
        <p:spPr/>
        <p:txBody>
          <a:bodyPr/>
          <a:lstStyle/>
          <a:p>
            <a:r>
              <a:rPr lang="es-ES" altLang="es-ES" sz="2400" dirty="0"/>
              <a:t>Qué desea decir, por qué va </a:t>
            </a:r>
            <a:r>
              <a:rPr lang="es-ES" altLang="es-ES" sz="2400" dirty="0" smtClean="0"/>
              <a:t>a </a:t>
            </a:r>
            <a:r>
              <a:rPr lang="es-ES" altLang="es-ES" sz="2400" dirty="0"/>
              <a:t>decirlo y cómo va a hacerlo.</a:t>
            </a:r>
          </a:p>
          <a:p>
            <a:r>
              <a:rPr lang="es-ES" altLang="es-ES" sz="2400" dirty="0"/>
              <a:t>Hablar del pasado, presente o futuro.</a:t>
            </a:r>
          </a:p>
          <a:p>
            <a:r>
              <a:rPr lang="es-ES" altLang="es-ES" sz="2400" dirty="0"/>
              <a:t>Ser específico.</a:t>
            </a:r>
          </a:p>
          <a:p>
            <a:r>
              <a:rPr lang="es-ES" altLang="es-ES" sz="2400" dirty="0"/>
              <a:t>Ser breve.</a:t>
            </a:r>
          </a:p>
          <a:p>
            <a:r>
              <a:rPr lang="es-ES" altLang="es-ES" sz="2400" dirty="0"/>
              <a:t>Expresiones tipo “NUNCA”, “SIEMPRE”</a:t>
            </a:r>
          </a:p>
          <a:p>
            <a:r>
              <a:rPr lang="es-ES" altLang="es-ES" sz="2400" dirty="0"/>
              <a:t>Verbos: “SER”, “ESTAR”.</a:t>
            </a:r>
          </a:p>
          <a:p>
            <a:r>
              <a:rPr lang="es-ES" altLang="es-ES" sz="2400" dirty="0"/>
              <a:t>Juicios de valor</a:t>
            </a:r>
            <a:r>
              <a:rPr lang="es-ES" altLang="es-ES" sz="2400" dirty="0" smtClean="0"/>
              <a:t>.</a:t>
            </a:r>
          </a:p>
          <a:p>
            <a:r>
              <a:rPr lang="es-ES" altLang="es-ES" dirty="0" smtClean="0"/>
              <a:t>Asumir responsabilidad por lo ocurrido.</a:t>
            </a:r>
            <a:endParaRPr lang="es-ES" altLang="es-ES" sz="2400" dirty="0"/>
          </a:p>
          <a:p>
            <a:r>
              <a:rPr lang="es-ES" altLang="es-ES" sz="2400" dirty="0"/>
              <a:t>Ser flexible.</a:t>
            </a:r>
          </a:p>
          <a:p>
            <a:r>
              <a:rPr lang="es-ES" altLang="es-ES" sz="2400" dirty="0"/>
              <a:t>Ser positivo.</a:t>
            </a:r>
          </a:p>
          <a:p>
            <a:endParaRPr lang="es-ES" altLang="es-ES" sz="2400" dirty="0"/>
          </a:p>
        </p:txBody>
      </p:sp>
    </p:spTree>
    <p:extLst>
      <p:ext uri="{BB962C8B-B14F-4D97-AF65-F5344CB8AC3E}">
        <p14:creationId xmlns:p14="http://schemas.microsoft.com/office/powerpoint/2010/main" xmlns="" val="2082606913"/>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514118" cy="5321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51401909"/>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16832"/>
            <a:ext cx="7467600" cy="1143000"/>
          </a:xfrm>
        </p:spPr>
        <p:txBody>
          <a:bodyPr>
            <a:normAutofit fontScale="90000"/>
          </a:bodyPr>
          <a:lstStyle/>
          <a:p>
            <a:r>
              <a:rPr lang="es-ES" sz="4400" b="1" u="sng" dirty="0" smtClean="0"/>
              <a:t/>
            </a:r>
            <a:br>
              <a:rPr lang="es-ES" sz="4400" b="1" u="sng" dirty="0" smtClean="0"/>
            </a:br>
            <a:r>
              <a:rPr lang="es-ES" sz="4400" b="1" u="sng" dirty="0" smtClean="0"/>
              <a:t/>
            </a:r>
            <a:br>
              <a:rPr lang="es-ES" sz="4400" b="1" u="sng" dirty="0" smtClean="0"/>
            </a:br>
            <a:r>
              <a:rPr lang="es-ES" sz="4400" b="1" u="sng" dirty="0" smtClean="0"/>
              <a:t/>
            </a:r>
            <a:br>
              <a:rPr lang="es-ES" sz="4400" b="1" u="sng" dirty="0" smtClean="0"/>
            </a:br>
            <a:r>
              <a:rPr lang="es-ES" sz="4400" b="1" u="sng" dirty="0" smtClean="0"/>
              <a:t/>
            </a:r>
            <a:br>
              <a:rPr lang="es-ES" sz="4400" b="1" u="sng" dirty="0" smtClean="0"/>
            </a:br>
            <a:r>
              <a:rPr lang="es-ES" sz="4400" b="1" u="sng" dirty="0" smtClean="0"/>
              <a:t>ESPACIO DE APRENDIZAJE</a:t>
            </a:r>
            <a:r>
              <a:rPr lang="es-ES" dirty="0" smtClean="0"/>
              <a:t>: adquisición de destrezas, conocimientos, conductas o valores  Y  </a:t>
            </a:r>
            <a:r>
              <a:rPr lang="es-ES" sz="4400" b="1" u="sng" dirty="0" smtClean="0"/>
              <a:t>CONVIVENCIA:</a:t>
            </a:r>
            <a:endParaRPr lang="es-ES" sz="4400" b="1" u="sng" dirty="0"/>
          </a:p>
        </p:txBody>
      </p:sp>
      <p:sp>
        <p:nvSpPr>
          <p:cNvPr id="3" name="2 Marcador de contenido"/>
          <p:cNvSpPr>
            <a:spLocks noGrp="1"/>
          </p:cNvSpPr>
          <p:nvPr>
            <p:ph sz="quarter" idx="1"/>
          </p:nvPr>
        </p:nvSpPr>
        <p:spPr>
          <a:xfrm>
            <a:off x="611560" y="3501008"/>
            <a:ext cx="7200800" cy="3096344"/>
          </a:xfrm>
          <a:solidFill>
            <a:schemeClr val="accent1">
              <a:lumMod val="20000"/>
              <a:lumOff val="80000"/>
            </a:schemeClr>
          </a:solidFill>
          <a:ln>
            <a:solidFill>
              <a:schemeClr val="accent1">
                <a:lumMod val="20000"/>
                <a:lumOff val="80000"/>
              </a:schemeClr>
            </a:solidFill>
          </a:ln>
        </p:spPr>
        <p:txBody>
          <a:bodyPr>
            <a:normAutofit/>
          </a:bodyPr>
          <a:lstStyle/>
          <a:p>
            <a:pPr algn="just">
              <a:buNone/>
            </a:pPr>
            <a:r>
              <a:rPr lang="es-ES" sz="3200" i="1" dirty="0" smtClean="0">
                <a:solidFill>
                  <a:schemeClr val="tx1">
                    <a:lumMod val="95000"/>
                    <a:lumOff val="5000"/>
                  </a:schemeClr>
                </a:solidFill>
                <a:latin typeface="Albertus Extra Bold" pitchFamily="34" charset="0"/>
              </a:rPr>
              <a:t>“ejercicio de </a:t>
            </a:r>
            <a:r>
              <a:rPr lang="es-ES" sz="3200" i="1" u="sng" dirty="0" smtClean="0">
                <a:solidFill>
                  <a:schemeClr val="tx1">
                    <a:lumMod val="95000"/>
                    <a:lumOff val="5000"/>
                  </a:schemeClr>
                </a:solidFill>
                <a:latin typeface="Albertus Extra Bold" pitchFamily="34" charset="0"/>
              </a:rPr>
              <a:t>resolución de conflictos,</a:t>
            </a:r>
            <a:r>
              <a:rPr lang="es-ES" sz="3200" i="1" dirty="0" smtClean="0">
                <a:solidFill>
                  <a:schemeClr val="tx1">
                    <a:lumMod val="95000"/>
                    <a:lumOff val="5000"/>
                  </a:schemeClr>
                </a:solidFill>
                <a:latin typeface="Albertus Extra Bold" pitchFamily="34" charset="0"/>
              </a:rPr>
              <a:t> proceso creativo y respetuoso que intenta </a:t>
            </a:r>
            <a:r>
              <a:rPr lang="es-ES" sz="3200" i="1" u="sng" dirty="0" smtClean="0">
                <a:solidFill>
                  <a:schemeClr val="tx1">
                    <a:lumMod val="95000"/>
                    <a:lumOff val="5000"/>
                  </a:schemeClr>
                </a:solidFill>
                <a:latin typeface="Albertus Extra Bold" pitchFamily="34" charset="0"/>
              </a:rPr>
              <a:t>prevenir</a:t>
            </a:r>
            <a:r>
              <a:rPr lang="es-ES" sz="3200" i="1" dirty="0" smtClean="0">
                <a:solidFill>
                  <a:schemeClr val="tx1">
                    <a:lumMod val="95000"/>
                    <a:lumOff val="5000"/>
                  </a:schemeClr>
                </a:solidFill>
                <a:latin typeface="Albertus Extra Bold" pitchFamily="34" charset="0"/>
              </a:rPr>
              <a:t> su aparición o </a:t>
            </a:r>
            <a:r>
              <a:rPr lang="es-ES" sz="3200" i="1" u="sng" dirty="0" smtClean="0">
                <a:solidFill>
                  <a:schemeClr val="tx1">
                    <a:lumMod val="95000"/>
                    <a:lumOff val="5000"/>
                  </a:schemeClr>
                </a:solidFill>
                <a:latin typeface="Albertus Extra Bold" pitchFamily="34" charset="0"/>
              </a:rPr>
              <a:t>evitar su escalada</a:t>
            </a:r>
            <a:r>
              <a:rPr lang="es-ES" sz="3200" i="1" dirty="0" smtClean="0">
                <a:solidFill>
                  <a:schemeClr val="tx1">
                    <a:lumMod val="95000"/>
                    <a:lumOff val="5000"/>
                  </a:schemeClr>
                </a:solidFill>
                <a:latin typeface="Albertus Extra Bold" pitchFamily="34" charset="0"/>
              </a:rPr>
              <a:t> cuando éstos ya han surgido”.</a:t>
            </a:r>
            <a:r>
              <a:rPr lang="es-ES" sz="3200" dirty="0" smtClean="0">
                <a:solidFill>
                  <a:schemeClr val="tx1">
                    <a:lumMod val="95000"/>
                    <a:lumOff val="5000"/>
                  </a:schemeClr>
                </a:solidFill>
                <a:latin typeface="Albertus Extra Bold" pitchFamily="34" charset="0"/>
              </a:rPr>
              <a:t>  </a:t>
            </a:r>
            <a:r>
              <a:rPr lang="es-ES" dirty="0" smtClean="0">
                <a:solidFill>
                  <a:schemeClr val="tx1">
                    <a:lumMod val="95000"/>
                    <a:lumOff val="5000"/>
                  </a:schemeClr>
                </a:solidFill>
                <a:latin typeface="Albertus Extra Bold" pitchFamily="34" charset="0"/>
              </a:rPr>
              <a:t>(Juan Carlos Torrego Seijo).</a:t>
            </a:r>
          </a:p>
          <a:p>
            <a:endParaRPr lang="es-ES" dirty="0"/>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xmlns="" val="3726912244"/>
              </p:ext>
            </p:extLst>
          </p:nvPr>
        </p:nvGraphicFramePr>
        <p:xfrm>
          <a:off x="395536" y="692696"/>
          <a:ext cx="8219256" cy="4968240"/>
        </p:xfrm>
        <a:graphic>
          <a:graphicData uri="http://schemas.openxmlformats.org/drawingml/2006/table">
            <a:tbl>
              <a:tblPr firstRow="1" bandRow="1">
                <a:tableStyleId>{5C22544A-7EE6-4342-B048-85BDC9FD1C3A}</a:tableStyleId>
              </a:tblPr>
              <a:tblGrid>
                <a:gridCol w="2674640"/>
                <a:gridCol w="2016224"/>
                <a:gridCol w="3528392"/>
              </a:tblGrid>
              <a:tr h="370840">
                <a:tc>
                  <a:txBody>
                    <a:bodyPr/>
                    <a:lstStyle/>
                    <a:p>
                      <a:r>
                        <a:rPr lang="es-ES" sz="2400" dirty="0" smtClean="0"/>
                        <a:t>CLIMA DE AULA</a:t>
                      </a:r>
                      <a:endParaRPr lang="es-ES" sz="2400" dirty="0"/>
                    </a:p>
                  </a:txBody>
                  <a:tcPr/>
                </a:tc>
                <a:tc>
                  <a:txBody>
                    <a:bodyPr/>
                    <a:lstStyle/>
                    <a:p>
                      <a:r>
                        <a:rPr lang="es-ES" sz="2400" dirty="0" smtClean="0"/>
                        <a:t>GESTIÓN AULA</a:t>
                      </a:r>
                      <a:endParaRPr lang="es-ES" sz="2400" dirty="0"/>
                    </a:p>
                  </a:txBody>
                  <a:tcPr/>
                </a:tc>
                <a:tc>
                  <a:txBody>
                    <a:bodyPr/>
                    <a:lstStyle/>
                    <a:p>
                      <a:r>
                        <a:rPr lang="es-ES" sz="2400" dirty="0" smtClean="0"/>
                        <a:t>EST.RATEGIAS</a:t>
                      </a:r>
                      <a:r>
                        <a:rPr lang="es-ES" sz="2400" baseline="0" dirty="0" smtClean="0"/>
                        <a:t> </a:t>
                      </a:r>
                      <a:r>
                        <a:rPr lang="es-ES" sz="2400" dirty="0" smtClean="0"/>
                        <a:t>INSTRUCCIONALES</a:t>
                      </a:r>
                    </a:p>
                    <a:p>
                      <a:endParaRPr lang="es-ES" sz="2400" dirty="0"/>
                    </a:p>
                  </a:txBody>
                  <a:tcPr/>
                </a:tc>
              </a:tr>
              <a:tr h="370840">
                <a:tc>
                  <a:txBody>
                    <a:bodyPr/>
                    <a:lstStyle/>
                    <a:p>
                      <a:r>
                        <a:rPr lang="es-ES" sz="2800" dirty="0" smtClean="0"/>
                        <a:t>Límites y norma</a:t>
                      </a:r>
                      <a:endParaRPr lang="es-ES" sz="2800" dirty="0"/>
                    </a:p>
                  </a:txBody>
                  <a:tcPr/>
                </a:tc>
                <a:tc>
                  <a:txBody>
                    <a:bodyPr/>
                    <a:lstStyle/>
                    <a:p>
                      <a:r>
                        <a:rPr lang="es-ES" sz="2800" dirty="0" smtClean="0"/>
                        <a:t>Inicio</a:t>
                      </a:r>
                      <a:endParaRPr lang="es-ES" sz="2800" dirty="0"/>
                    </a:p>
                  </a:txBody>
                  <a:tcPr/>
                </a:tc>
                <a:tc>
                  <a:txBody>
                    <a:bodyPr/>
                    <a:lstStyle/>
                    <a:p>
                      <a:r>
                        <a:rPr lang="es-ES" sz="2800" dirty="0" smtClean="0"/>
                        <a:t>Expectativas</a:t>
                      </a:r>
                      <a:endParaRPr lang="es-ES" sz="2800" dirty="0"/>
                    </a:p>
                  </a:txBody>
                  <a:tcPr/>
                </a:tc>
              </a:tr>
              <a:tr h="370840">
                <a:tc>
                  <a:txBody>
                    <a:bodyPr/>
                    <a:lstStyle/>
                    <a:p>
                      <a:r>
                        <a:rPr lang="es-ES" sz="2800" dirty="0" smtClean="0"/>
                        <a:t>Reciprocidad</a:t>
                      </a:r>
                      <a:endParaRPr lang="es-ES" sz="2800" dirty="0"/>
                    </a:p>
                  </a:txBody>
                  <a:tcPr/>
                </a:tc>
                <a:tc>
                  <a:txBody>
                    <a:bodyPr/>
                    <a:lstStyle/>
                    <a:p>
                      <a:r>
                        <a:rPr lang="es-ES" sz="2800" dirty="0" smtClean="0"/>
                        <a:t>Desarrollo</a:t>
                      </a:r>
                      <a:endParaRPr lang="es-ES" sz="2800" dirty="0"/>
                    </a:p>
                  </a:txBody>
                  <a:tcPr/>
                </a:tc>
                <a:tc>
                  <a:txBody>
                    <a:bodyPr/>
                    <a:lstStyle/>
                    <a:p>
                      <a:r>
                        <a:rPr lang="es-ES" sz="2800" dirty="0" smtClean="0"/>
                        <a:t>Motivación</a:t>
                      </a:r>
                    </a:p>
                    <a:p>
                      <a:endParaRPr lang="es-ES" sz="2800" dirty="0"/>
                    </a:p>
                  </a:txBody>
                  <a:tcPr/>
                </a:tc>
              </a:tr>
              <a:tr h="370840">
                <a:tc>
                  <a:txBody>
                    <a:bodyPr/>
                    <a:lstStyle/>
                    <a:p>
                      <a:r>
                        <a:rPr lang="es-ES" sz="2800" dirty="0" smtClean="0"/>
                        <a:t>Empatía</a:t>
                      </a:r>
                      <a:endParaRPr lang="es-ES" sz="2800" dirty="0"/>
                    </a:p>
                  </a:txBody>
                  <a:tcPr/>
                </a:tc>
                <a:tc>
                  <a:txBody>
                    <a:bodyPr/>
                    <a:lstStyle/>
                    <a:p>
                      <a:r>
                        <a:rPr lang="es-ES" sz="2800" dirty="0" smtClean="0"/>
                        <a:t>Cierre</a:t>
                      </a:r>
                      <a:endParaRPr lang="es-ES" sz="2800" dirty="0"/>
                    </a:p>
                  </a:txBody>
                  <a:tcPr/>
                </a:tc>
                <a:tc>
                  <a:txBody>
                    <a:bodyPr/>
                    <a:lstStyle/>
                    <a:p>
                      <a:r>
                        <a:rPr lang="es-ES" sz="2800" dirty="0" err="1" smtClean="0"/>
                        <a:t>Autoconcepto</a:t>
                      </a:r>
                      <a:endParaRPr lang="es-ES" sz="2800" dirty="0" smtClean="0"/>
                    </a:p>
                    <a:p>
                      <a:endParaRPr lang="es-ES" sz="2800" dirty="0"/>
                    </a:p>
                  </a:txBody>
                  <a:tcPr/>
                </a:tc>
              </a:tr>
              <a:tr h="370840">
                <a:tc>
                  <a:txBody>
                    <a:bodyPr/>
                    <a:lstStyle/>
                    <a:p>
                      <a:r>
                        <a:rPr lang="es-ES" sz="2800" dirty="0" smtClean="0"/>
                        <a:t>Roles y grupos</a:t>
                      </a:r>
                      <a:endParaRPr lang="es-ES" sz="2800" dirty="0"/>
                    </a:p>
                  </a:txBody>
                  <a:tcPr/>
                </a:tc>
                <a:tc>
                  <a:txBody>
                    <a:bodyPr/>
                    <a:lstStyle/>
                    <a:p>
                      <a:endParaRPr lang="es-ES" sz="2800"/>
                    </a:p>
                  </a:txBody>
                  <a:tcPr/>
                </a:tc>
                <a:tc>
                  <a:txBody>
                    <a:bodyPr/>
                    <a:lstStyle/>
                    <a:p>
                      <a:r>
                        <a:rPr lang="es-ES" sz="2800" dirty="0" smtClean="0"/>
                        <a:t>Compromisos</a:t>
                      </a:r>
                    </a:p>
                    <a:p>
                      <a:endParaRPr lang="es-ES" sz="2800" dirty="0"/>
                    </a:p>
                  </a:txBody>
                  <a:tcPr/>
                </a:tc>
              </a:tr>
            </a:tbl>
          </a:graphicData>
        </a:graphic>
      </p:graphicFrame>
    </p:spTree>
    <p:extLst>
      <p:ext uri="{BB962C8B-B14F-4D97-AF65-F5344CB8AC3E}">
        <p14:creationId xmlns:p14="http://schemas.microsoft.com/office/powerpoint/2010/main" xmlns="" val="1142542755"/>
      </p:ext>
    </p:extLst>
  </p:cSld>
  <p:clrMapOvr>
    <a:masterClrMapping/>
  </p:clrMapOvr>
  <p:transition>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r>
              <a:rPr lang="es-ES" dirty="0" smtClean="0"/>
              <a:t> </a:t>
            </a:r>
          </a:p>
          <a:p>
            <a:pPr>
              <a:buNone/>
            </a:pPr>
            <a:endParaRPr lang="es-ES" dirty="0"/>
          </a:p>
        </p:txBody>
      </p:sp>
      <p:sp>
        <p:nvSpPr>
          <p:cNvPr id="4" name="WordArt 4" descr="Vertical estrecha"/>
          <p:cNvSpPr>
            <a:spLocks noChangeArrowheads="1" noChangeShapeType="1" noTextEdit="1"/>
          </p:cNvSpPr>
          <p:nvPr/>
        </p:nvSpPr>
        <p:spPr bwMode="auto">
          <a:xfrm>
            <a:off x="971550" y="1484313"/>
            <a:ext cx="7056438" cy="4465637"/>
          </a:xfrm>
          <a:prstGeom prst="rect">
            <a:avLst/>
          </a:prstGeom>
        </p:spPr>
        <p:txBody>
          <a:bodyPr wrap="none" fromWordArt="1">
            <a:prstTxWarp prst="textCurveUp">
              <a:avLst>
                <a:gd name="adj" fmla="val 40356"/>
              </a:avLst>
            </a:prstTxWarp>
          </a:bodyPr>
          <a:lstStyle/>
          <a:p>
            <a:pPr algn="ctr"/>
            <a:r>
              <a:rPr lang="es-E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A-A-A</a:t>
            </a:r>
          </a:p>
        </p:txBody>
      </p:sp>
    </p:spTree>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s-ES" smtClean="0"/>
          </a:p>
        </p:txBody>
      </p:sp>
      <p:sp>
        <p:nvSpPr>
          <p:cNvPr id="102403" name="Rectangle 3"/>
          <p:cNvSpPr>
            <a:spLocks noGrp="1" noChangeArrowheads="1"/>
          </p:cNvSpPr>
          <p:nvPr>
            <p:ph type="body" idx="1"/>
          </p:nvPr>
        </p:nvSpPr>
        <p:spPr/>
        <p:txBody>
          <a:bodyPr/>
          <a:lstStyle/>
          <a:p>
            <a:endParaRPr lang="es-ES" smtClean="0"/>
          </a:p>
        </p:txBody>
      </p:sp>
      <p:pic>
        <p:nvPicPr>
          <p:cNvPr id="102404" name="Picture 5" descr="776005_1024x102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819472"/>
            <a:ext cx="8496944" cy="849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983766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endParaRPr lang="es-ES" smtClean="0"/>
          </a:p>
        </p:txBody>
      </p:sp>
      <p:sp>
        <p:nvSpPr>
          <p:cNvPr id="107523" name="Rectangle 3"/>
          <p:cNvSpPr>
            <a:spLocks noGrp="1" noChangeArrowheads="1"/>
          </p:cNvSpPr>
          <p:nvPr>
            <p:ph type="body" idx="1"/>
          </p:nvPr>
        </p:nvSpPr>
        <p:spPr/>
        <p:txBody>
          <a:bodyPr/>
          <a:lstStyle/>
          <a:p>
            <a:endParaRPr lang="es-ES" smtClean="0"/>
          </a:p>
        </p:txBody>
      </p:sp>
      <p:pic>
        <p:nvPicPr>
          <p:cNvPr id="107524" name="Picture 5" descr="3R_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450" y="0"/>
            <a:ext cx="6913563" cy="678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34818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quarter" idx="1"/>
          </p:nvPr>
        </p:nvSpPr>
        <p:spPr/>
        <p:txBody>
          <a:bodyPr/>
          <a:lstStyle/>
          <a:p>
            <a:endParaRPr lang="es-E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76672"/>
            <a:ext cx="7488832" cy="6381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5964215"/>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algn="ctr"/>
            <a:r>
              <a:rPr lang="es-ES" altLang="es-ES" sz="3600" b="1">
                <a:solidFill>
                  <a:srgbClr val="FF00FF"/>
                </a:solidFill>
              </a:rPr>
              <a:t>PARTE B.4</a:t>
            </a:r>
            <a:br>
              <a:rPr lang="es-ES" altLang="es-ES" sz="3600" b="1">
                <a:solidFill>
                  <a:srgbClr val="FF00FF"/>
                </a:solidFill>
              </a:rPr>
            </a:br>
            <a:endParaRPr lang="es-ES" altLang="es-ES" sz="3600" b="1">
              <a:solidFill>
                <a:srgbClr val="FF00FF"/>
              </a:solidFill>
            </a:endParaRPr>
          </a:p>
        </p:txBody>
      </p:sp>
      <p:sp>
        <p:nvSpPr>
          <p:cNvPr id="261123" name="Text Box 3"/>
          <p:cNvSpPr txBox="1">
            <a:spLocks noChangeArrowheads="1"/>
          </p:cNvSpPr>
          <p:nvPr/>
        </p:nvSpPr>
        <p:spPr bwMode="auto">
          <a:xfrm>
            <a:off x="1600200" y="1143000"/>
            <a:ext cx="5562600" cy="1892300"/>
          </a:xfrm>
          <a:prstGeom prst="rect">
            <a:avLst/>
          </a:prstGeom>
          <a:gradFill rotWithShape="0">
            <a:gsLst>
              <a:gs pos="0">
                <a:srgbClr val="FFFFCC">
                  <a:gamma/>
                  <a:tint val="9412"/>
                  <a:invGamma/>
                </a:srgbClr>
              </a:gs>
              <a:gs pos="100000">
                <a:srgbClr val="FFFFCC"/>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b="1" dirty="0"/>
              <a:t> </a:t>
            </a:r>
          </a:p>
          <a:p>
            <a:pPr algn="ctr">
              <a:spcBef>
                <a:spcPct val="50000"/>
              </a:spcBef>
            </a:pPr>
            <a:r>
              <a:rPr lang="es-ES_tradnl" altLang="es-ES" b="1" dirty="0"/>
              <a:t> </a:t>
            </a:r>
            <a:r>
              <a:rPr lang="es-ES" altLang="es-ES" sz="2800" b="1" dirty="0"/>
              <a:t> HABILIDADES PARA </a:t>
            </a:r>
            <a:r>
              <a:rPr lang="es-ES" altLang="es-ES" sz="2800" b="1" dirty="0" smtClean="0"/>
              <a:t>EXPRESAR </a:t>
            </a:r>
            <a:r>
              <a:rPr lang="es-ES" altLang="es-ES" sz="2800" b="1" dirty="0"/>
              <a:t>CRÍTICAS</a:t>
            </a:r>
            <a:endParaRPr lang="es-ES_tradnl" altLang="es-ES" sz="2800" b="1" dirty="0"/>
          </a:p>
          <a:p>
            <a:pPr algn="ctr">
              <a:spcBef>
                <a:spcPct val="50000"/>
              </a:spcBef>
            </a:pPr>
            <a:r>
              <a:rPr lang="es-ES_tradnl" altLang="es-ES" sz="2000" b="1" dirty="0">
                <a:latin typeface="Arial" charset="0"/>
              </a:rPr>
              <a:t> </a:t>
            </a:r>
            <a:endParaRPr lang="es-ES" altLang="es-ES" sz="2000" b="1" dirty="0">
              <a:latin typeface="Arial" charset="0"/>
            </a:endParaRPr>
          </a:p>
        </p:txBody>
      </p:sp>
      <p:pic>
        <p:nvPicPr>
          <p:cNvPr id="261124"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627313" y="3716338"/>
            <a:ext cx="3748087" cy="2257425"/>
          </a:xfrm>
          <a:noFill/>
          <a:ln/>
        </p:spPr>
      </p:pic>
    </p:spTree>
    <p:extLst>
      <p:ext uri="{BB962C8B-B14F-4D97-AF65-F5344CB8AC3E}">
        <p14:creationId xmlns:p14="http://schemas.microsoft.com/office/powerpoint/2010/main" xmlns="" val="2577940962"/>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normAutofit fontScale="90000"/>
          </a:bodyPr>
          <a:lstStyle/>
          <a:p>
            <a:r>
              <a:rPr lang="es-ES" altLang="es-ES" sz="4000" b="1"/>
              <a:t>CRÍTICAS CONSTRUCTIVAS</a:t>
            </a:r>
          </a:p>
        </p:txBody>
      </p:sp>
      <p:sp>
        <p:nvSpPr>
          <p:cNvPr id="262147" name="Rectangle 3"/>
          <p:cNvSpPr>
            <a:spLocks noGrp="1" noChangeArrowheads="1"/>
          </p:cNvSpPr>
          <p:nvPr>
            <p:ph type="body" idx="1"/>
          </p:nvPr>
        </p:nvSpPr>
        <p:spPr/>
        <p:txBody>
          <a:bodyPr/>
          <a:lstStyle/>
          <a:p>
            <a:pPr>
              <a:lnSpc>
                <a:spcPct val="80000"/>
              </a:lnSpc>
            </a:pPr>
            <a:endParaRPr lang="es-ES" altLang="es-ES" sz="800"/>
          </a:p>
          <a:p>
            <a:pPr>
              <a:lnSpc>
                <a:spcPct val="80000"/>
              </a:lnSpc>
            </a:pPr>
            <a:r>
              <a:rPr lang="es-ES" altLang="es-ES" sz="2400" b="1">
                <a:solidFill>
                  <a:srgbClr val="FF3300"/>
                </a:solidFill>
              </a:rPr>
              <a:t>Describir</a:t>
            </a:r>
            <a:r>
              <a:rPr lang="es-ES" altLang="es-ES" sz="2400"/>
              <a:t> la conducta que nos molesta lo más objetivamente posible.</a:t>
            </a:r>
          </a:p>
          <a:p>
            <a:pPr>
              <a:lnSpc>
                <a:spcPct val="80000"/>
              </a:lnSpc>
            </a:pPr>
            <a:endParaRPr lang="es-ES" altLang="es-ES" sz="800"/>
          </a:p>
          <a:p>
            <a:pPr>
              <a:lnSpc>
                <a:spcPct val="80000"/>
              </a:lnSpc>
            </a:pPr>
            <a:r>
              <a:rPr lang="es-ES" altLang="es-ES" sz="2400" b="1">
                <a:solidFill>
                  <a:srgbClr val="FF3300"/>
                </a:solidFill>
              </a:rPr>
              <a:t>Expresar</a:t>
            </a:r>
            <a:r>
              <a:rPr lang="es-ES" altLang="es-ES" sz="2400"/>
              <a:t> como nos sentimos en esos casos y cómo nos afecta dicha conducta.</a:t>
            </a:r>
          </a:p>
          <a:p>
            <a:pPr>
              <a:lnSpc>
                <a:spcPct val="80000"/>
              </a:lnSpc>
            </a:pPr>
            <a:endParaRPr lang="es-ES" altLang="es-ES" sz="800"/>
          </a:p>
          <a:p>
            <a:pPr>
              <a:lnSpc>
                <a:spcPct val="80000"/>
              </a:lnSpc>
            </a:pPr>
            <a:r>
              <a:rPr lang="es-ES" altLang="es-ES" sz="2400" b="1">
                <a:solidFill>
                  <a:srgbClr val="FF3300"/>
                </a:solidFill>
              </a:rPr>
              <a:t>Pedir</a:t>
            </a:r>
            <a:r>
              <a:rPr lang="es-ES" altLang="es-ES" sz="2400"/>
              <a:t> cambios concretos, o demandar opciones para solucionar el problema.</a:t>
            </a:r>
          </a:p>
          <a:p>
            <a:pPr>
              <a:lnSpc>
                <a:spcPct val="80000"/>
              </a:lnSpc>
            </a:pPr>
            <a:endParaRPr lang="es-ES" altLang="es-ES" sz="800"/>
          </a:p>
          <a:p>
            <a:pPr>
              <a:lnSpc>
                <a:spcPct val="80000"/>
              </a:lnSpc>
            </a:pPr>
            <a:r>
              <a:rPr lang="es-ES" altLang="es-ES" sz="2400" b="1">
                <a:solidFill>
                  <a:srgbClr val="FF3300"/>
                </a:solidFill>
              </a:rPr>
              <a:t>Confiar</a:t>
            </a:r>
            <a:r>
              <a:rPr lang="es-ES" altLang="es-ES" sz="2400"/>
              <a:t> en la eficacia del procedimiento a pesar de que las primeras reacciones no parezcan muy satisfactorias.</a:t>
            </a:r>
          </a:p>
          <a:p>
            <a:pPr>
              <a:lnSpc>
                <a:spcPct val="80000"/>
              </a:lnSpc>
            </a:pPr>
            <a:endParaRPr lang="es-ES" altLang="es-ES" sz="800"/>
          </a:p>
          <a:p>
            <a:pPr>
              <a:lnSpc>
                <a:spcPct val="80000"/>
              </a:lnSpc>
            </a:pPr>
            <a:r>
              <a:rPr lang="es-ES" altLang="es-ES" sz="2400" b="1">
                <a:solidFill>
                  <a:srgbClr val="FF3300"/>
                </a:solidFill>
              </a:rPr>
              <a:t>Insistir</a:t>
            </a:r>
            <a:r>
              <a:rPr lang="es-ES" altLang="es-ES" sz="2400"/>
              <a:t> si es necesario de manera serena pero firme. </a:t>
            </a:r>
          </a:p>
        </p:txBody>
      </p:sp>
    </p:spTree>
    <p:extLst>
      <p:ext uri="{BB962C8B-B14F-4D97-AF65-F5344CB8AC3E}">
        <p14:creationId xmlns:p14="http://schemas.microsoft.com/office/powerpoint/2010/main" xmlns="" val="920359478"/>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fontScale="90000"/>
          </a:bodyPr>
          <a:lstStyle/>
          <a:p>
            <a:pPr algn="ctr"/>
            <a:r>
              <a:rPr lang="es-ES" altLang="es-ES" sz="3600" b="1">
                <a:solidFill>
                  <a:srgbClr val="FF00FF"/>
                </a:solidFill>
              </a:rPr>
              <a:t>PARTE B.4</a:t>
            </a:r>
            <a:br>
              <a:rPr lang="es-ES" altLang="es-ES" sz="3600" b="1">
                <a:solidFill>
                  <a:srgbClr val="FF00FF"/>
                </a:solidFill>
              </a:rPr>
            </a:br>
            <a:endParaRPr lang="es-ES" altLang="es-ES" sz="3600" b="1">
              <a:solidFill>
                <a:srgbClr val="FF00FF"/>
              </a:solidFill>
            </a:endParaRPr>
          </a:p>
        </p:txBody>
      </p:sp>
      <p:sp>
        <p:nvSpPr>
          <p:cNvPr id="244739" name="Text Box 3"/>
          <p:cNvSpPr txBox="1">
            <a:spLocks noChangeArrowheads="1"/>
          </p:cNvSpPr>
          <p:nvPr/>
        </p:nvSpPr>
        <p:spPr bwMode="auto">
          <a:xfrm>
            <a:off x="1600200" y="1143000"/>
            <a:ext cx="5562600" cy="1892300"/>
          </a:xfrm>
          <a:prstGeom prst="rect">
            <a:avLst/>
          </a:prstGeom>
          <a:gradFill rotWithShape="0">
            <a:gsLst>
              <a:gs pos="0">
                <a:srgbClr val="FFFFCC">
                  <a:gamma/>
                  <a:tint val="9412"/>
                  <a:invGamma/>
                </a:srgbClr>
              </a:gs>
              <a:gs pos="100000">
                <a:srgbClr val="FFFFCC"/>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s-ES_tradnl" altLang="es-ES" b="1"/>
              <a:t> </a:t>
            </a:r>
          </a:p>
          <a:p>
            <a:pPr algn="ctr">
              <a:spcBef>
                <a:spcPct val="50000"/>
              </a:spcBef>
            </a:pPr>
            <a:r>
              <a:rPr lang="es-ES_tradnl" altLang="es-ES" b="1"/>
              <a:t> </a:t>
            </a:r>
            <a:r>
              <a:rPr lang="es-ES" altLang="es-ES" sz="2800" b="1"/>
              <a:t> HABILIDADES PARA AFRONTAR CRÍTICAS</a:t>
            </a:r>
            <a:endParaRPr lang="es-ES_tradnl" altLang="es-ES" sz="2800" b="1"/>
          </a:p>
          <a:p>
            <a:pPr algn="ctr">
              <a:spcBef>
                <a:spcPct val="50000"/>
              </a:spcBef>
            </a:pPr>
            <a:r>
              <a:rPr lang="es-ES_tradnl" altLang="es-ES" sz="2000" b="1">
                <a:latin typeface="Arial" charset="0"/>
              </a:rPr>
              <a:t> </a:t>
            </a:r>
            <a:endParaRPr lang="es-ES" altLang="es-ES" sz="2000" b="1">
              <a:latin typeface="Arial" charset="0"/>
            </a:endParaRPr>
          </a:p>
        </p:txBody>
      </p:sp>
      <p:pic>
        <p:nvPicPr>
          <p:cNvPr id="244740"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627313" y="3716338"/>
            <a:ext cx="3748087" cy="2257425"/>
          </a:xfrm>
          <a:noFill/>
          <a:ln/>
        </p:spPr>
      </p:pic>
    </p:spTree>
    <p:extLst>
      <p:ext uri="{BB962C8B-B14F-4D97-AF65-F5344CB8AC3E}">
        <p14:creationId xmlns:p14="http://schemas.microsoft.com/office/powerpoint/2010/main" xmlns="" val="1940192726"/>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endParaRPr lang="es-ES" altLang="es-ES"/>
          </a:p>
        </p:txBody>
      </p:sp>
      <p:pic>
        <p:nvPicPr>
          <p:cNvPr id="23245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1096963719"/>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endParaRPr lang="es-ES" altLang="es-ES"/>
          </a:p>
        </p:txBody>
      </p:sp>
      <p:pic>
        <p:nvPicPr>
          <p:cNvPr id="197635"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457200" y="549275"/>
            <a:ext cx="8229600" cy="5581650"/>
          </a:xfrm>
        </p:spPr>
      </p:pic>
    </p:spTree>
    <p:extLst>
      <p:ext uri="{BB962C8B-B14F-4D97-AF65-F5344CB8AC3E}">
        <p14:creationId xmlns:p14="http://schemas.microsoft.com/office/powerpoint/2010/main" xmlns="" val="2405063067"/>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7467600" cy="1143000"/>
          </a:xfrm>
        </p:spPr>
        <p:txBody>
          <a:bodyPr/>
          <a:lstStyle/>
          <a:p>
            <a:r>
              <a:rPr lang="es-ES" b="1" dirty="0" smtClean="0"/>
              <a:t>Por tanto la GESTIÓN DE AULA:</a:t>
            </a:r>
            <a:br>
              <a:rPr lang="es-ES" b="1" dirty="0" smtClean="0"/>
            </a:br>
            <a:endParaRPr lang="es-ES" dirty="0"/>
          </a:p>
        </p:txBody>
      </p:sp>
      <p:sp>
        <p:nvSpPr>
          <p:cNvPr id="3" name="2 Marcador de contenido"/>
          <p:cNvSpPr>
            <a:spLocks noGrp="1"/>
          </p:cNvSpPr>
          <p:nvPr>
            <p:ph sz="quarter" idx="1"/>
          </p:nvPr>
        </p:nvSpPr>
        <p:spPr>
          <a:xfrm>
            <a:off x="467544" y="2132856"/>
            <a:ext cx="7467600" cy="3528392"/>
          </a:xfrm>
        </p:spPr>
        <p:style>
          <a:lnRef idx="3">
            <a:schemeClr val="lt1"/>
          </a:lnRef>
          <a:fillRef idx="1">
            <a:schemeClr val="accent2"/>
          </a:fillRef>
          <a:effectRef idx="1">
            <a:schemeClr val="accent2"/>
          </a:effectRef>
          <a:fontRef idx="minor">
            <a:schemeClr val="lt1"/>
          </a:fontRef>
        </p:style>
        <p:txBody>
          <a:bodyPr/>
          <a:lstStyle/>
          <a:p>
            <a:pPr>
              <a:buNone/>
            </a:pPr>
            <a:r>
              <a:rPr lang="es-ES" sz="4000" dirty="0" smtClean="0"/>
              <a:t>Sería el correcto manejo de los recursos y toma de decisiones para favorecer el APRENDIZAJE Y LA CONVIVENCIA.</a:t>
            </a:r>
          </a:p>
          <a:p>
            <a:endParaRPr lang="es-E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endParaRPr lang="es-ES" altLang="es-ES"/>
          </a:p>
        </p:txBody>
      </p:sp>
      <p:pic>
        <p:nvPicPr>
          <p:cNvPr id="19865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122292205"/>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endParaRPr lang="es-ES" altLang="es-ES"/>
          </a:p>
        </p:txBody>
      </p:sp>
      <p:pic>
        <p:nvPicPr>
          <p:cNvPr id="19353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333375"/>
            <a:ext cx="8229600" cy="5797550"/>
          </a:xfrm>
        </p:spPr>
      </p:pic>
    </p:spTree>
    <p:extLst>
      <p:ext uri="{BB962C8B-B14F-4D97-AF65-F5344CB8AC3E}">
        <p14:creationId xmlns:p14="http://schemas.microsoft.com/office/powerpoint/2010/main" xmlns="" val="2121508309"/>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endParaRPr lang="es-ES" altLang="es-ES"/>
          </a:p>
        </p:txBody>
      </p:sp>
      <p:pic>
        <p:nvPicPr>
          <p:cNvPr id="194563"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3335257275"/>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endParaRPr lang="es-ES" altLang="es-ES"/>
          </a:p>
        </p:txBody>
      </p:sp>
      <p:pic>
        <p:nvPicPr>
          <p:cNvPr id="20173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2964612818"/>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endParaRPr lang="es-ES" altLang="es-ES"/>
          </a:p>
        </p:txBody>
      </p:sp>
      <p:pic>
        <p:nvPicPr>
          <p:cNvPr id="202755"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156669456"/>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endParaRPr lang="es-ES" altLang="es-ES"/>
          </a:p>
        </p:txBody>
      </p:sp>
      <p:pic>
        <p:nvPicPr>
          <p:cNvPr id="199683"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3360927766"/>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endParaRPr lang="es-ES" altLang="es-ES"/>
          </a:p>
        </p:txBody>
      </p:sp>
      <p:pic>
        <p:nvPicPr>
          <p:cNvPr id="18125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551189625"/>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endParaRPr lang="es-ES" altLang="es-ES"/>
          </a:p>
        </p:txBody>
      </p:sp>
      <p:pic>
        <p:nvPicPr>
          <p:cNvPr id="200707"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533954999"/>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endParaRPr lang="es-ES" altLang="es-ES"/>
          </a:p>
        </p:txBody>
      </p:sp>
      <p:pic>
        <p:nvPicPr>
          <p:cNvPr id="180227"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2393603330"/>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endParaRPr lang="es-ES" altLang="es-ES"/>
          </a:p>
        </p:txBody>
      </p:sp>
      <p:pic>
        <p:nvPicPr>
          <p:cNvPr id="195587"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457200" y="260350"/>
            <a:ext cx="8229600" cy="5870575"/>
          </a:xfrm>
        </p:spPr>
      </p:pic>
    </p:spTree>
    <p:extLst>
      <p:ext uri="{BB962C8B-B14F-4D97-AF65-F5344CB8AC3E}">
        <p14:creationId xmlns:p14="http://schemas.microsoft.com/office/powerpoint/2010/main" xmlns="" val="1953824809"/>
      </p:ext>
    </p:extLst>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1097</TotalTime>
  <Words>4117</Words>
  <Application>Microsoft Office PowerPoint</Application>
  <PresentationFormat>Presentación en pantalla (4:3)</PresentationFormat>
  <Paragraphs>709</Paragraphs>
  <Slides>100</Slides>
  <Notes>64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100</vt:i4>
      </vt:variant>
    </vt:vector>
  </HeadingPairs>
  <TitlesOfParts>
    <vt:vector size="102" baseType="lpstr">
      <vt:lpstr>Mirador</vt:lpstr>
      <vt:lpstr>Objeto empaquetador del shell</vt:lpstr>
      <vt:lpstr>gestión de problemas de conducta en el aula: estrategias básicas para el profesorado</vt:lpstr>
      <vt:lpstr>Diapositiva 2</vt:lpstr>
      <vt:lpstr>Propuesta de trabajo:</vt:lpstr>
      <vt:lpstr>1.¿Qué es la gestión de aula?: reflexiones previas.</vt:lpstr>
      <vt:lpstr>Diapositiva 5</vt:lpstr>
      <vt:lpstr>Concepto de gestión:</vt:lpstr>
      <vt:lpstr>Concepto de Aula:</vt:lpstr>
      <vt:lpstr>    ESPACIO DE APRENDIZAJE: adquisición de destrezas, conocimientos, conductas o valores  Y  CONVIVENCIA:</vt:lpstr>
      <vt:lpstr>Por tanto la GESTIÓN DE AULA: </vt:lpstr>
      <vt:lpstr>Evaluar-reflexionar</vt:lpstr>
      <vt:lpstr>Diapositiva 11</vt:lpstr>
      <vt:lpstr>2. ¿qué OPCIONES TENEMOS? </vt:lpstr>
      <vt:lpstr>Diapositiva 13</vt:lpstr>
      <vt:lpstr>Diapositiva 14</vt:lpstr>
      <vt:lpstr>3. Estrategias para mejorar el clima del aula</vt:lpstr>
      <vt:lpstr>Diapositiva 16</vt:lpstr>
      <vt:lpstr>Las NORMAS:</vt:lpstr>
      <vt:lpstr>Diapositiva 18</vt:lpstr>
      <vt:lpstr>Resumiendo:</vt:lpstr>
      <vt:lpstr>Diapositiva 20</vt:lpstr>
      <vt:lpstr>Diapositiva 21</vt:lpstr>
      <vt:lpstr>EMPATÍA</vt:lpstr>
      <vt:lpstr>EMPATÍA</vt:lpstr>
      <vt:lpstr>EMPATÍA ante las dificultades</vt:lpstr>
      <vt:lpstr>4.2. EMPATÍA: estrategias.</vt:lpstr>
      <vt:lpstr>4.3. EMPATÍA: estrategias.</vt:lpstr>
      <vt:lpstr>EMPATÍA</vt:lpstr>
      <vt:lpstr>ROLES DE LOS ALUMNOS</vt:lpstr>
      <vt:lpstr>GRUPOS PERTURBADORES</vt:lpstr>
      <vt:lpstr> </vt:lpstr>
      <vt:lpstr>Diapositiva 31</vt:lpstr>
      <vt:lpstr>4. Gestión de una clase  </vt:lpstr>
      <vt:lpstr>GESTIÓN DEL AULA: INICIO</vt:lpstr>
      <vt:lpstr>  ATENCIÓN INICIO CLASE</vt:lpstr>
      <vt:lpstr>  2.2. INICIO DE CLASE: recomendaciones.</vt:lpstr>
      <vt:lpstr>GESTIÓN DEL AULA: desarrollo</vt:lpstr>
      <vt:lpstr>TEORÍA ATENCIÓN EN CLASE</vt:lpstr>
      <vt:lpstr>3NIVEL ATENCIONAL</vt:lpstr>
      <vt:lpstr>CORRIENTES ATENCIONALES </vt:lpstr>
      <vt:lpstr>ATENCIÓN POSITIVA Y NEGATIVA</vt:lpstr>
      <vt:lpstr>INDICE DE ACTIVIDAD  </vt:lpstr>
      <vt:lpstr>INDICIOS DE DISTRACCIÓN</vt:lpstr>
      <vt:lpstr>GESTIÓN DEL AULA: desarrollo “RESOLUCIÓN DE BAJO NIVEL”</vt:lpstr>
      <vt:lpstr>Diapositiva 44</vt:lpstr>
      <vt:lpstr>   GESTIÓN DEL AULA: desarrollo “RESOLUCIÓN DE BAJO NIVEL”</vt:lpstr>
      <vt:lpstr>GESTIÓN DEL AULA: final</vt:lpstr>
      <vt:lpstr>PLANIFICACIÓN DE UNA CLASE</vt:lpstr>
      <vt:lpstr>Diapositiva 48</vt:lpstr>
      <vt:lpstr>ESTRATEGIAS INSTRUCCIONALES.</vt:lpstr>
      <vt:lpstr> </vt:lpstr>
      <vt:lpstr>1. CREAR EXPECTATIVAS</vt:lpstr>
      <vt:lpstr>1. CREAR EXPECTATIVAS</vt:lpstr>
      <vt:lpstr>1. CREAR EXPECTATIVAS</vt:lpstr>
      <vt:lpstr> Adaptación de objetivos:</vt:lpstr>
      <vt:lpstr> Criterios de evaluación</vt:lpstr>
      <vt:lpstr>Criterios de evaluación</vt:lpstr>
      <vt:lpstr>Percepción autoeficacia</vt:lpstr>
      <vt:lpstr>2 MOTIVACIÓN</vt:lpstr>
      <vt:lpstr>MOTIVACIÓN</vt:lpstr>
      <vt:lpstr>MOTIVACIÓN: estrategias</vt:lpstr>
      <vt:lpstr>MOTIVACIÓN: estrategias</vt:lpstr>
      <vt:lpstr>Diapositiva 62</vt:lpstr>
      <vt:lpstr>Diapositiva 63</vt:lpstr>
      <vt:lpstr>3. AUTOCONCEPTO Y AUTOESTIMA</vt:lpstr>
      <vt:lpstr>3. AUTOCONCEPTO Y AUTOESTIMA</vt:lpstr>
      <vt:lpstr>3. AUTOCONCEPTO Y AUTOESTIMA</vt:lpstr>
      <vt:lpstr>4. COMPROMISOS</vt:lpstr>
      <vt:lpstr>4. COMPROMISOS</vt:lpstr>
      <vt:lpstr>PARTE 6</vt:lpstr>
      <vt:lpstr> </vt:lpstr>
      <vt:lpstr>PARTE 7 </vt:lpstr>
      <vt:lpstr> REGLAS DE LA COMUNICACIÓN</vt:lpstr>
      <vt:lpstr>DEFINICIÓN</vt:lpstr>
      <vt:lpstr>TENER EN CUENTA</vt:lpstr>
      <vt:lpstr> ESTRATEGIAS DE ESCUCHA</vt:lpstr>
      <vt:lpstr> ESTRATEGIAS DE ESCUCHA</vt:lpstr>
      <vt:lpstr>  </vt:lpstr>
      <vt:lpstr>OPERATIVAMENTE HABLANDO</vt:lpstr>
      <vt:lpstr>Diapositiva 79</vt:lpstr>
      <vt:lpstr>Diapositiva 80</vt:lpstr>
      <vt:lpstr>Diapositiva 81</vt:lpstr>
      <vt:lpstr>Diapositiva 82</vt:lpstr>
      <vt:lpstr>Diapositiva 83</vt:lpstr>
      <vt:lpstr>Diapositiva 84</vt:lpstr>
      <vt:lpstr>PARTE B.4 </vt:lpstr>
      <vt:lpstr>CRÍTICAS CONSTRUCTIVAS</vt:lpstr>
      <vt:lpstr>PARTE B.4 </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Y PARA FINALIZAR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de aula. Prevención de la disrupción.</dc:title>
  <dc:creator>Administrador</dc:creator>
  <cp:lastModifiedBy>CFIE</cp:lastModifiedBy>
  <cp:revision>51</cp:revision>
  <dcterms:created xsi:type="dcterms:W3CDTF">2013-01-28T15:30:28Z</dcterms:created>
  <dcterms:modified xsi:type="dcterms:W3CDTF">2015-11-12T19:30:15Z</dcterms:modified>
</cp:coreProperties>
</file>