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4" r:id="rId2"/>
    <p:sldId id="390" r:id="rId3"/>
    <p:sldId id="460" r:id="rId4"/>
    <p:sldId id="458" r:id="rId5"/>
    <p:sldId id="459" r:id="rId6"/>
    <p:sldId id="461" r:id="rId7"/>
    <p:sldId id="462" r:id="rId8"/>
    <p:sldId id="464" r:id="rId9"/>
    <p:sldId id="467" r:id="rId10"/>
    <p:sldId id="465" r:id="rId11"/>
    <p:sldId id="468" r:id="rId12"/>
    <p:sldId id="469" r:id="rId13"/>
    <p:sldId id="470" r:id="rId14"/>
    <p:sldId id="473" r:id="rId15"/>
    <p:sldId id="471" r:id="rId16"/>
    <p:sldId id="472" r:id="rId17"/>
    <p:sldId id="474" r:id="rId18"/>
    <p:sldId id="476" r:id="rId19"/>
    <p:sldId id="477" r:id="rId20"/>
    <p:sldId id="478" r:id="rId21"/>
    <p:sldId id="479" r:id="rId22"/>
    <p:sldId id="480" r:id="rId23"/>
    <p:sldId id="481" r:id="rId24"/>
    <p:sldId id="482" r:id="rId25"/>
    <p:sldId id="484" r:id="rId26"/>
    <p:sldId id="483" r:id="rId27"/>
    <p:sldId id="367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an" initials="J" lastIdx="0" clrIdx="0">
    <p:extLst>
      <p:ext uri="{19B8F6BF-5375-455C-9EA6-DF929625EA0E}">
        <p15:presenceInfo xmlns:p15="http://schemas.microsoft.com/office/powerpoint/2012/main" xmlns="" userId="Jose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D51"/>
    <a:srgbClr val="EBF59D"/>
    <a:srgbClr val="D07C6E"/>
    <a:srgbClr val="87957B"/>
    <a:srgbClr val="596450"/>
    <a:srgbClr val="F5FACE"/>
    <a:srgbClr val="A4AF9B"/>
    <a:srgbClr val="B3BCAC"/>
    <a:srgbClr val="DBE0D8"/>
    <a:srgbClr val="B9C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62362" autoAdjust="0"/>
  </p:normalViewPr>
  <p:slideViewPr>
    <p:cSldViewPr>
      <p:cViewPr varScale="1">
        <p:scale>
          <a:sx n="44" d="100"/>
          <a:sy n="44" d="100"/>
        </p:scale>
        <p:origin x="-21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C36B5-0A43-458F-A700-B78FE5BD6620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A1665-53D9-4CE2-AB65-3912C27FE2E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44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opezdoriga.com/internacional/la-isla-que-desaparece-y-sus-pobladores-prefieren-rezar-que-abandonarla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740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22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453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137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020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726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612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036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1028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55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223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03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970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8939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12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agricultura reproducimos este fenómeno en la SIEMBRA que consiste en enterrar o esparcir las semillas de las plantas que queremos cultivar, buscando las mejores </a:t>
            </a:r>
            <a:r>
              <a:rPr lang="es-E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condiciones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ello: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0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Esperar a que la tierra esté lo suficientemente caliente para que </a:t>
            </a:r>
            <a:r>
              <a:rPr lang="es-ES" sz="10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germinación sea más rápida.</a:t>
            </a:r>
            <a:endParaRPr lang="es-E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0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.Tener en cuenta la profundidad de siembra. Suele aconsejarse sembrar a la profundidad de </a:t>
            </a:r>
            <a:r>
              <a:rPr lang="es-ES" sz="10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tres veces el tamaño de la semilla</a:t>
            </a:r>
            <a:endParaRPr lang="es-E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0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Presionar la tierra tras la siembra para </a:t>
            </a:r>
            <a:r>
              <a:rPr lang="es-ES" sz="10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poner en contacto la semilla con la tierra</a:t>
            </a:r>
            <a:r>
              <a:rPr lang="es-ES" sz="10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0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.Regar abundantemente después para </a:t>
            </a:r>
            <a:r>
              <a:rPr lang="es-ES" sz="10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 el inicio de la germinación</a:t>
            </a:r>
            <a:r>
              <a:rPr lang="es-ES" sz="10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campo podemos realizar diferentes tipos de siembra como puede observarse en los dibujos: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0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línea</a:t>
            </a:r>
            <a:r>
              <a:rPr lang="es-E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realiza en plantas que no hay que trasplantar. </a:t>
            </a:r>
            <a:r>
              <a:rPr lang="es-E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habas, alubias, maíz...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0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voleo</a:t>
            </a:r>
            <a:r>
              <a:rPr lang="es-E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Se reparten las semillas regularmente por la superficie, teniendo cuidado de no poner demasiadas, un truco es mezclarlas con arena de río. </a:t>
            </a:r>
            <a:r>
              <a:rPr lang="es-E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Trigo</a:t>
            </a:r>
          </a:p>
          <a:p>
            <a:r>
              <a:rPr lang="es-ES" sz="10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hoyos</a:t>
            </a:r>
            <a:r>
              <a:rPr lang="es-E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Cavaremos hoyos donde se deposita compost muy fermentado. Después se colocan las semillas. </a:t>
            </a:r>
            <a:r>
              <a:rPr lang="es-E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0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melones,etc</a:t>
            </a:r>
            <a:endParaRPr lang="es-E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condiciones de humedad y temperatura favorables las semillas germinan.</a:t>
            </a:r>
            <a:r>
              <a:rPr lang="es-E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la germinación la semilla se hincha y se rompe, y el embrión crece hasta desarrollar una nueva planta.</a:t>
            </a:r>
            <a:endParaRPr lang="es-E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 abundantemente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Apretar  la tierra ligeramente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Colocarlo en un agujero.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Sacar  el cepellón del semillero</a:t>
            </a: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Debido a nuestro clima, nosotros sembraremos </a:t>
            </a:r>
            <a:r>
              <a:rPr lang="es-E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semillero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dentro del invernadero, logrando con ello un adelanto en la fecha de germinación que se adaptará mejor a nuestro calendario escolar.</a:t>
            </a:r>
            <a:r>
              <a:rPr lang="es-ES" dirty="0" smtClean="0">
                <a:effectLst/>
              </a:rPr>
              <a:t> </a:t>
            </a:r>
            <a:r>
              <a:rPr lang="es-E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realización de siembra por semillero implica la necesidad de</a:t>
            </a:r>
            <a:r>
              <a:rPr lang="es-ES" sz="1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trasplante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debe realizarse en un día nublado  y teniendo ciertos cuidados.</a:t>
            </a:r>
          </a:p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45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01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"Las plantas representan el 80% de la dieta humana. Se conocen 30.000 plantas terrestres comestibles. Siete mil son cultivadas o recolectadas por los humanos como alimento. Treinta tipos de cultivo alimentan al mundo. Cinco cereales (arroz, mijo, maíz, sorgo y trigo) proporcionan el 60% de la energía alimentaria a la población mundial. Hay 7,4 millones de muestras de diversidad de cultivos en 1.750 bancos genéticos en todo el mundo. Los cultivos mejorados representan el 50% de los alimentos mundiales.</a:t>
            </a:r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  <a:p>
            <a:r>
              <a:rPr lang="es-ES" dirty="0"/>
              <a:t>Solo el 14 de las más de 30 especies de mamíferos y aves domesticadas proporcionan el 90% de los recursos ganaderos. Hay Más de 8.800 razas de las que el 7% se han extinguido y el 17% están en peligro de extinción."</a:t>
            </a:r>
          </a:p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49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pintura del siglo XVII de Giovanni </a:t>
            </a:r>
            <a:r>
              <a:rPr lang="es-ES" dirty="0" err="1"/>
              <a:t>Stanchi</a:t>
            </a:r>
            <a:r>
              <a:rPr lang="es-ES" dirty="0"/>
              <a:t>, nos permite ver una sandía cortada transversalmente, y que muestra unas formas en espiral en el interior que, hoy en día, no reconocemos en las sandías actuales.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A1665-53D9-4CE2-AB65-3912C27FE2E1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7556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Hace aproximadamente siete mil años, se cultivaron los primeros plátanos en las tierras que ahora pertenecen a </a:t>
            </a:r>
            <a:r>
              <a:rPr lang="es-ES" dirty="0">
                <a:hlinkClick r:id="rId3"/>
              </a:rPr>
              <a:t>Papúa Nueva Guinea</a:t>
            </a:r>
            <a:r>
              <a:rPr lang="es-ES" dirty="0"/>
              <a:t> y en el sudeste asiático. La variedad de plátanos actuales más habitual procede de dos variedades salvajes, ‘Musa </a:t>
            </a:r>
            <a:r>
              <a:rPr lang="es-ES" dirty="0" err="1"/>
              <a:t>acuminata</a:t>
            </a:r>
            <a:r>
              <a:rPr lang="es-ES" dirty="0"/>
              <a:t>’ y ‘Musa </a:t>
            </a:r>
            <a:r>
              <a:rPr lang="es-ES" dirty="0" err="1"/>
              <a:t>balbisiana</a:t>
            </a:r>
            <a:r>
              <a:rPr lang="es-ES" dirty="0"/>
              <a:t>’, que tenían semillas duras y grandes como el de la fotografía del plátano primitivo.</a:t>
            </a:r>
          </a:p>
          <a:p>
            <a:endParaRPr lang="es-ES" dirty="0"/>
          </a:p>
          <a:p>
            <a:r>
              <a:rPr lang="es-ES" dirty="0">
                <a:effectLst/>
              </a:rPr>
              <a:t> Berenjena Primitiva</a:t>
            </a:r>
          </a:p>
          <a:p>
            <a:r>
              <a:rPr lang="es-ES" dirty="0"/>
              <a:t>Otro ejemplo de esta modificación vegetal son las berenjenas. Las primeras variedades se cultivaron en China y, aún hoy, sigue existiendo una amplia variedad de formas y colores como el blanco, azul, púrpura y amarillo, aunque las versiones primitivas solían tener espinas entre el tallo de la planta y la flor.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A1665-53D9-4CE2-AB65-3912C27FE2E1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88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híbrido F1 es la primera generación resultante del cruce entre dos variedades diferentes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poseen alguna característica especial que se quiere transmitir a la descendencia. La diferencia con el proceso tradicional de hibridación entre variedades es que, para producir el híbrido F1, las plantas madres deben descender de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líneas puras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así poder transmitir las cualidades deseadas.</a:t>
            </a:r>
          </a:p>
          <a:p>
            <a:pPr fontAlgn="base"/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conseguir estas líneas puras, las plantas son </a:t>
            </a:r>
            <a:r>
              <a:rPr lang="es-E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autofecundadas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 veces a mano)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durante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varias generaciones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los científicos pueden tardar hasta 8 años en conseguir una línea pura. Una vez conseguidas, las cruzan, resultando en el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híbrido F1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una variedad con alto rendimiento inicial 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(vigor híbrido)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 dependiente de productos químicos. Al cultivar el híbrido F1,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se guarda semilla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 éste se obtiene semilla F2, de segunda generación, y que presentaría características diferentes al F1 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(con muchas plantas malformadas, enanas o poco productivas)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 lo que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debe comprar la semilla cada año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Introducidas a partir de 1940, con la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“Revolución Verde”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el proceso de conversión de un sistema agrícola tradicional a uno moderno e industrializado, a través de la introducción de semillas modernas, agroquímicos y maquinaria.</a:t>
            </a:r>
          </a:p>
          <a:p>
            <a:pPr fontAlgn="base"/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selección de las semillas pasó de realizarse en los campos a manos de agricultores/as –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buscaban cualidades como el sabor, resistencia a plagas o enfermedades, adaptación al clima local, etc.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a realizarse por científicos en laboratorios, buscando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cualidades más adecuadas para la industrialización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la uniformidad, resistencia a largos transportes 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E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p.e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tomates con la piel más dura)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adaptación a la cosecha mecanizada 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(como </a:t>
            </a:r>
            <a:r>
              <a:rPr lang="es-E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p.e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guisantes que maduren todos a la vez, lo cual no le interesa al pequeño agricultor)…</a:t>
            </a:r>
            <a:endParaRPr lang="es-E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 motivo más oscuro es el intento de las grandes compañías de semillas de obtener el poder sobre el mercado de la alimentación, una necesidad básica de la Humanidad. A éstas no les interesa producir semillas de polinización abierta 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(las tradicionales)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ya que el campesino/a puede guardar la semilla y entonces se les acaba el negocio. En un intento de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controlar la base de la cadena alimentaria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crearon estas semillas, que deben comprarse cada año. Debido al largo proceso de creación de un híbrido, estas semillas son más caras que las tradicionales.</a:t>
            </a:r>
          </a:p>
          <a:p>
            <a:pPr fontAlgn="base"/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híbridos F1 son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 de un modelo agrícola dependiente de grandes cantidades de productos químicos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fertilizantes, pesticidas, y plaguicidas, resultando también en un provechoso negocio para las compañías que los producen 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(que en muchos casos son las mismas que producen las semillas)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Las compañías petroleras también resultaron beneficiadas, al tratarse de un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 industrializado dependiente de petróleo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la introducción de grande maquinaria agrícola.</a:t>
            </a:r>
          </a:p>
          <a:p>
            <a:pPr fontAlgn="base"/>
            <a:r>
              <a:rPr lang="es-ES" sz="1200" b="1" i="0" kern="1200" cap="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¿CUAL ES EL PROBLEMA DE LAS SEMILLAS HÍBRIDAS?</a:t>
            </a:r>
          </a:p>
          <a:p>
            <a:pPr fontAlgn="base"/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 inicialmente los híbridos produzcan un mejor rendimiento de las cosechas, el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 coste social, económico y ambiental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 provocan no compensa este incremento de cosechas. A inicio de los años 80, los campesinos/as ya empezaron a encontrar problemas. Los híbridos estaban diseñados para producir bien en condiciones de laboratorio.</a:t>
            </a:r>
          </a:p>
          <a:p>
            <a:pPr fontAlgn="base"/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Mientras que antes los campesinos/as seleccionaban las semillas que mejor se adaptaran a su granja, ahora debían adaptar sus granjas a estas semillas, añadiendo químicos, sistemas de irrigación y un gran surtido de maquinaria agrícola. Como resultado, el uso de grandes cantidades de agua y agroquímicos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contaminó altamente los suelos y el agua y empobreció la tierra, dejando suelos menos fértiles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(desde la II Guerra Mundial, se ha erosionado suelo cultivable equivalente a la superficie de China e India juntas por la acción humana, debido, entre otras causas, al abuso de agroquímicos)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La contaminación de suelos y agua tiene y tendrá grandes </a:t>
            </a:r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consecuencias para nuestra salud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35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6936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i="1" dirty="0" smtClean="0"/>
              <a:t>http://www.mapama.gob.es/es/agricultura/temas/medios-de-produccion/semillas-y-plantas-de-vivero/registro-de-variedades/</a:t>
            </a:r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0821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211E7-E06C-4C92-840E-2A5F38EFDC46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95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://www.sesbe.org/evosite/evohome.html" TargetMode="Externa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dsemillas.info/" TargetMode="External"/><Relationship Id="rId5" Type="http://schemas.openxmlformats.org/officeDocument/2006/relationships/hyperlink" Target="http://amayuelas.es/" TargetMode="External"/><Relationship Id="rId4" Type="http://schemas.openxmlformats.org/officeDocument/2006/relationships/hyperlink" Target="http://www.centrozahoz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grama.gob.es/es/agricultura/temas/medios-de-produccion/semillas-y-plantas-de-vivero/registro-de-variedades/reg-de-variedades-comerciales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endParaRPr lang="es-ES" sz="2400" dirty="0">
              <a:solidFill>
                <a:prstClr val="black"/>
              </a:solidFill>
            </a:endParaRPr>
          </a:p>
          <a:p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3200" b="1" dirty="0"/>
              <a:t>GUARDIANES DE BIODIVERSIDAD</a:t>
            </a:r>
          </a:p>
        </p:txBody>
      </p:sp>
      <p:pic>
        <p:nvPicPr>
          <p:cNvPr id="13" name="12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-36512" y="5085184"/>
            <a:ext cx="9180512" cy="2285964"/>
          </a:xfrm>
          <a:prstGeom prst="rect">
            <a:avLst/>
          </a:prstGeom>
        </p:spPr>
      </p:pic>
      <p:pic>
        <p:nvPicPr>
          <p:cNvPr id="6" name="Picture 2" descr="C:\Users\Celta\Dropbox\ERDE\0 - ERDE\IMAGEN CORPORATIVA\LOG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5085184"/>
            <a:ext cx="2588825" cy="913151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467544" y="6273225"/>
            <a:ext cx="4067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596450"/>
                </a:solidFill>
              </a:rPr>
              <a:t>David Tutor</a:t>
            </a:r>
            <a:endParaRPr lang="es-ES_tradnl" sz="3200" b="1" dirty="0">
              <a:solidFill>
                <a:srgbClr val="59645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984776" y="6309320"/>
            <a:ext cx="2195736" cy="5078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700" b="1" dirty="0">
                <a:solidFill>
                  <a:srgbClr val="596450"/>
                </a:solidFill>
              </a:rPr>
              <a:t>www.erde.es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t="8128" b="10671"/>
          <a:stretch/>
        </p:blipFill>
        <p:spPr>
          <a:xfrm>
            <a:off x="-36512" y="557391"/>
            <a:ext cx="9180512" cy="44730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¿POR QUÉ CONSERVAR VARIEDADES TRADICIONALES?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69667" y="764704"/>
            <a:ext cx="3602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Banco de diversidad genética…</a:t>
            </a:r>
            <a:endParaRPr lang="es-ES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26" y="1841413"/>
            <a:ext cx="5441562" cy="3691916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6444208" y="696107"/>
            <a:ext cx="2287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i="1" dirty="0"/>
              <a:t>Quien guarda haya.</a:t>
            </a:r>
            <a:endParaRPr lang="es-ES" sz="2000" i="1" dirty="0"/>
          </a:p>
        </p:txBody>
      </p:sp>
      <p:sp>
        <p:nvSpPr>
          <p:cNvPr id="19" name="15 CuadroTexto"/>
          <p:cNvSpPr txBox="1"/>
          <p:nvPr/>
        </p:nvSpPr>
        <p:spPr>
          <a:xfrm>
            <a:off x="1794734" y="1268760"/>
            <a:ext cx="5441561" cy="400110"/>
          </a:xfrm>
          <a:prstGeom prst="rect">
            <a:avLst/>
          </a:prstGeom>
          <a:noFill/>
          <a:ln w="38100">
            <a:solidFill>
              <a:srgbClr val="C3EA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/>
              <a:t>LA HAMBRUNA DE IRLANDA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883593" y="5661248"/>
            <a:ext cx="5376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Comprendiendo la evolución: </a:t>
            </a:r>
            <a:r>
              <a:rPr lang="es-ES" dirty="0">
                <a:hlinkClick r:id="rId5"/>
              </a:rPr>
              <a:t>http://www.sesbe.org/evosite/evohome.html</a:t>
            </a:r>
            <a:endParaRPr lang="es-ES" dirty="0"/>
          </a:p>
          <a:p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2048555"/>
            <a:ext cx="16383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¿POR QUÉ CONSERVAR VARIEDADES TRADICIONALES?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69667" y="724634"/>
            <a:ext cx="3602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Banco de diversidad genética…</a:t>
            </a:r>
            <a:endParaRPr lang="es-ES" sz="2000" dirty="0"/>
          </a:p>
        </p:txBody>
      </p:sp>
      <p:sp>
        <p:nvSpPr>
          <p:cNvPr id="18" name="Rectángulo 17"/>
          <p:cNvSpPr/>
          <p:nvPr/>
        </p:nvSpPr>
        <p:spPr>
          <a:xfrm>
            <a:off x="6444208" y="696107"/>
            <a:ext cx="2287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i="1" dirty="0"/>
              <a:t>Quien guarda haya.</a:t>
            </a:r>
            <a:endParaRPr lang="es-ES" sz="2000" i="1" dirty="0"/>
          </a:p>
        </p:txBody>
      </p:sp>
      <p:sp>
        <p:nvSpPr>
          <p:cNvPr id="19" name="15 CuadroTexto"/>
          <p:cNvSpPr txBox="1"/>
          <p:nvPr/>
        </p:nvSpPr>
        <p:spPr>
          <a:xfrm>
            <a:off x="1794734" y="1268760"/>
            <a:ext cx="5441561" cy="400110"/>
          </a:xfrm>
          <a:prstGeom prst="rect">
            <a:avLst/>
          </a:prstGeom>
          <a:noFill/>
          <a:ln w="38100">
            <a:solidFill>
              <a:srgbClr val="C3EA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/>
              <a:t>EL VIRUS DEL MOSAICO DEL MELÓN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91" y="1931839"/>
            <a:ext cx="1698036" cy="30015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1" y="1931838"/>
            <a:ext cx="3409940" cy="295090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701272" y="4933417"/>
            <a:ext cx="55605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/>
              <a:t>Ven a ver mis melones -dijo el agricultor-. Nunca se enferman". El estudiante acompañó al viejo a su finca. El viejo agricultor le dio algunas semillas, que el joven se llevó para analizarlas en el laboratorio. Las semillas contenían un gen resistente a un hongo del melón, y este gen se transfirió a otros melones, lo que benefició a los agricultores de todo el mundo.</a:t>
            </a:r>
          </a:p>
        </p:txBody>
      </p:sp>
    </p:spTree>
    <p:extLst>
      <p:ext uri="{BB962C8B-B14F-4D97-AF65-F5344CB8AC3E}">
        <p14:creationId xmlns:p14="http://schemas.microsoft.com/office/powerpoint/2010/main" val="206052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¿POR QUÉ CONSERVAR VARIEDADES TRADICIONALES?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38196" y="620688"/>
            <a:ext cx="5100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Por sus mayores propiedades organolépticas…</a:t>
            </a:r>
            <a:endParaRPr lang="es-E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49" y="1096329"/>
            <a:ext cx="2963463" cy="255141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97903" y="3822792"/>
            <a:ext cx="8148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…cuando hemos cambiado calidad y diversidad por cantidad y uniformidad.</a:t>
            </a:r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816" y="4222902"/>
            <a:ext cx="3571106" cy="20073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1124744"/>
            <a:ext cx="1930632" cy="25741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928" y="1119499"/>
            <a:ext cx="1930632" cy="25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¿POR QUÉ CONSERVAR VARIEDADES TRADICIONALES?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38196" y="620688"/>
            <a:ext cx="338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Por sus útiles peculiaridades…</a:t>
            </a:r>
            <a:endParaRPr lang="es-ES" sz="2000" dirty="0"/>
          </a:p>
        </p:txBody>
      </p:sp>
      <p:sp>
        <p:nvSpPr>
          <p:cNvPr id="12" name="Rectángulo 11"/>
          <p:cNvSpPr/>
          <p:nvPr/>
        </p:nvSpPr>
        <p:spPr>
          <a:xfrm>
            <a:off x="938196" y="3741958"/>
            <a:ext cx="22133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Por valor cultural…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23" y="4217706"/>
            <a:ext cx="1730244" cy="200461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912856" y="2596842"/>
            <a:ext cx="2726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Porque son rentables…</a:t>
            </a:r>
            <a:endParaRPr lang="es-E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61357" b="45270"/>
          <a:stretch/>
        </p:blipFill>
        <p:spPr>
          <a:xfrm>
            <a:off x="3639308" y="2415938"/>
            <a:ext cx="3092524" cy="9811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832" y="2113158"/>
            <a:ext cx="2154898" cy="16288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8867" y="4217707"/>
            <a:ext cx="2672821" cy="200461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678773"/>
            <a:ext cx="1955599" cy="15200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1688" y="4187854"/>
            <a:ext cx="3003912" cy="20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¿DÓNDE CONSEGUIRLAS?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619672" y="836712"/>
            <a:ext cx="59046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Centro </a:t>
            </a:r>
            <a:r>
              <a:rPr lang="es-ES" dirty="0" err="1"/>
              <a:t>Zahoz</a:t>
            </a:r>
            <a:r>
              <a:rPr lang="es-ES" dirty="0"/>
              <a:t> de Conservación de la etnobotánica y la </a:t>
            </a:r>
            <a:r>
              <a:rPr lang="es-ES" dirty="0" err="1"/>
              <a:t>agrobiodiversidad</a:t>
            </a:r>
            <a:r>
              <a:rPr lang="es-ES" dirty="0"/>
              <a:t> de las sierras de Béjar y Francia (Salamanca):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s-ES" dirty="0">
                <a:hlinkClick r:id="rId4"/>
              </a:rPr>
              <a:t>http://www.centrozahoz.org/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Banco de semillas de Amayuelas de Abajo (Palencia)</a:t>
            </a:r>
          </a:p>
          <a:p>
            <a:endParaRPr lang="es-ES" dirty="0"/>
          </a:p>
          <a:p>
            <a:r>
              <a:rPr lang="es-ES" dirty="0">
                <a:hlinkClick r:id="rId5"/>
              </a:rPr>
              <a:t>http://amayuelas.es</a:t>
            </a:r>
            <a:endParaRPr lang="es-ES" dirty="0"/>
          </a:p>
          <a:p>
            <a:endParaRPr lang="es-ES" dirty="0"/>
          </a:p>
          <a:p>
            <a:r>
              <a:rPr lang="es-ES" dirty="0"/>
              <a:t>“Sembrando Pueblos” en </a:t>
            </a:r>
            <a:r>
              <a:rPr lang="es-ES" dirty="0" err="1"/>
              <a:t>Piñel</a:t>
            </a:r>
            <a:r>
              <a:rPr lang="es-ES" dirty="0"/>
              <a:t> de Abajo (Valladolid)</a:t>
            </a:r>
          </a:p>
          <a:p>
            <a:endParaRPr lang="es-ES" dirty="0"/>
          </a:p>
          <a:p>
            <a:r>
              <a:rPr lang="es-ES" dirty="0"/>
              <a:t>Red estatal de semillas </a:t>
            </a:r>
          </a:p>
          <a:p>
            <a:endParaRPr lang="es-ES" dirty="0">
              <a:hlinkClick r:id="rId6"/>
            </a:endParaRPr>
          </a:p>
          <a:p>
            <a:r>
              <a:rPr lang="es-ES" dirty="0">
                <a:hlinkClick r:id="rId6"/>
              </a:rPr>
              <a:t>http://www.redsemillas.info/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8459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¿DÓNDE CONSEGUIRLAS?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3888432" cy="55540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185" y="692696"/>
            <a:ext cx="3886863" cy="55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26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¿CÓMO REPRODUCIRLAS?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72716" y="1345850"/>
            <a:ext cx="739856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En la selección de semillas de variedades se debe seguir una serie de criterios para mejorar la línea de descendencia y potenciar sus cualidades. En líneas generales, conservaremos las semillas de las plantas que: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Presenten en primer lugar una buena germinación, adaptadas a las condiciones de terreno y climatología presentes en nuestra zona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Tengan un crecimiento regular, tanto en tiempo como en morfología adecuada.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Hayan sido resistentes a lo largo de su desarrollo a la climatología, enfermedades y parásitos.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Cumpla con unos criterios tanto cualitativos como cuantitativos, previamente establecidos por nosotros mismos en cuanto a condiciones adecuadas de forma, color, sabor, rendimiento de la cosecha, conservación, etc..</a:t>
            </a:r>
          </a:p>
        </p:txBody>
      </p:sp>
      <p:sp>
        <p:nvSpPr>
          <p:cNvPr id="9" name="11 CuadroTexto"/>
          <p:cNvSpPr txBox="1"/>
          <p:nvPr/>
        </p:nvSpPr>
        <p:spPr>
          <a:xfrm>
            <a:off x="287524" y="692696"/>
            <a:ext cx="8568952" cy="430887"/>
          </a:xfrm>
          <a:prstGeom prst="rect">
            <a:avLst/>
          </a:prstGeom>
          <a:noFill/>
          <a:ln w="38100">
            <a:solidFill>
              <a:srgbClr val="5964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>
                <a:solidFill>
                  <a:srgbClr val="596450"/>
                </a:solidFill>
              </a:rPr>
              <a:t>Criterios de selección</a:t>
            </a:r>
            <a:endParaRPr lang="es-ES_tradnl" sz="2400" b="1" dirty="0">
              <a:solidFill>
                <a:srgbClr val="5964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¿CÓMO REPRODUCIRLAS?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9" name="11 CuadroTexto"/>
          <p:cNvSpPr txBox="1"/>
          <p:nvPr/>
        </p:nvSpPr>
        <p:spPr>
          <a:xfrm>
            <a:off x="287524" y="692696"/>
            <a:ext cx="8568952" cy="430887"/>
          </a:xfrm>
          <a:prstGeom prst="rect">
            <a:avLst/>
          </a:prstGeom>
          <a:noFill/>
          <a:ln w="38100">
            <a:solidFill>
              <a:srgbClr val="5964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>
                <a:solidFill>
                  <a:srgbClr val="596450"/>
                </a:solidFill>
              </a:rPr>
              <a:t>LOS CICLOS BIOLÓGICOS</a:t>
            </a:r>
            <a:endParaRPr lang="es-ES_tradnl" sz="2400" b="1" dirty="0">
              <a:solidFill>
                <a:srgbClr val="59645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0075" t="24788" r="48425" b="33192"/>
          <a:stretch/>
        </p:blipFill>
        <p:spPr>
          <a:xfrm>
            <a:off x="882050" y="1354614"/>
            <a:ext cx="3437921" cy="25784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22438" t="28990" r="46850" b="29129"/>
          <a:stretch/>
        </p:blipFill>
        <p:spPr>
          <a:xfrm>
            <a:off x="4657550" y="1365345"/>
            <a:ext cx="3161266" cy="24236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035" y="4030803"/>
            <a:ext cx="4073872" cy="21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6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¿CÓMO REPRODUCIRLAS?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9" name="11 CuadroTexto"/>
          <p:cNvSpPr txBox="1"/>
          <p:nvPr/>
        </p:nvSpPr>
        <p:spPr>
          <a:xfrm>
            <a:off x="287524" y="692696"/>
            <a:ext cx="8568952" cy="430887"/>
          </a:xfrm>
          <a:prstGeom prst="rect">
            <a:avLst/>
          </a:prstGeom>
          <a:noFill/>
          <a:ln w="38100">
            <a:solidFill>
              <a:srgbClr val="5964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>
                <a:solidFill>
                  <a:srgbClr val="596450"/>
                </a:solidFill>
              </a:rPr>
              <a:t>SELECCIÓN PLANTAS MADRE</a:t>
            </a:r>
            <a:endParaRPr lang="es-ES_tradnl" sz="2400" b="1" dirty="0">
              <a:solidFill>
                <a:srgbClr val="59645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6093" t="11228" r="13583" b="10335"/>
          <a:stretch/>
        </p:blipFill>
        <p:spPr>
          <a:xfrm>
            <a:off x="899592" y="1354614"/>
            <a:ext cx="734481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¿CÓMO REPRODUCIRLAS?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9" name="11 CuadroTexto"/>
          <p:cNvSpPr txBox="1"/>
          <p:nvPr/>
        </p:nvSpPr>
        <p:spPr>
          <a:xfrm>
            <a:off x="287524" y="692696"/>
            <a:ext cx="8568952" cy="430887"/>
          </a:xfrm>
          <a:prstGeom prst="rect">
            <a:avLst/>
          </a:prstGeom>
          <a:noFill/>
          <a:ln w="38100">
            <a:solidFill>
              <a:srgbClr val="5964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>
                <a:solidFill>
                  <a:srgbClr val="596450"/>
                </a:solidFill>
              </a:rPr>
              <a:t>LA COSECHA</a:t>
            </a:r>
            <a:endParaRPr lang="es-ES_tradnl" sz="2400" b="1" dirty="0">
              <a:solidFill>
                <a:srgbClr val="59645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7524" y="138625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Se deben de recoger las semillas, dependiendo</a:t>
            </a:r>
          </a:p>
          <a:p>
            <a:r>
              <a:rPr lang="es-ES" dirty="0"/>
              <a:t>del tipo de planta, dejando que la planta</a:t>
            </a:r>
          </a:p>
          <a:p>
            <a:r>
              <a:rPr lang="es-ES" dirty="0"/>
              <a:t>espigue o el fruto madure. En el caso de frutos</a:t>
            </a:r>
          </a:p>
          <a:p>
            <a:r>
              <a:rPr lang="es-ES" dirty="0"/>
              <a:t>(calabaza, tomate, etc.) se dejan madurar una</a:t>
            </a:r>
          </a:p>
          <a:p>
            <a:r>
              <a:rPr lang="es-ES" dirty="0"/>
              <a:t>vez recolectados de la planta y se dejan en</a:t>
            </a:r>
          </a:p>
          <a:p>
            <a:r>
              <a:rPr lang="es-ES" dirty="0"/>
              <a:t>un lugar sombreado para terminar de madurar,</a:t>
            </a:r>
          </a:p>
          <a:p>
            <a:r>
              <a:rPr lang="es-ES" dirty="0"/>
              <a:t>mientras que las inflorescencias, arrancaremos las plantas para terminar de dejar de secar en lugar ventilados.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354614"/>
            <a:ext cx="2664296" cy="35523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t="51050"/>
          <a:stretch/>
        </p:blipFill>
        <p:spPr>
          <a:xfrm>
            <a:off x="1403648" y="3984427"/>
            <a:ext cx="3289124" cy="214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¿CUÁNTA BIODIVERSIDAD COMEMOS?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20688"/>
            <a:ext cx="2399928" cy="17999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620688"/>
            <a:ext cx="3429443" cy="17999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623823"/>
            <a:ext cx="2395932" cy="179694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141" y="2420634"/>
            <a:ext cx="2348809" cy="23502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8950" y="2403574"/>
            <a:ext cx="3179194" cy="23843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0360" y="2403607"/>
            <a:ext cx="3262811" cy="23843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0359" y="2356029"/>
            <a:ext cx="3239741" cy="2429806"/>
          </a:xfrm>
          <a:prstGeom prst="rect">
            <a:avLst/>
          </a:prstGeom>
        </p:spPr>
      </p:pic>
      <p:sp>
        <p:nvSpPr>
          <p:cNvPr id="15" name="15 CuadroTexto"/>
          <p:cNvSpPr txBox="1"/>
          <p:nvPr/>
        </p:nvSpPr>
        <p:spPr>
          <a:xfrm>
            <a:off x="899592" y="4869160"/>
            <a:ext cx="3960440" cy="400110"/>
          </a:xfrm>
          <a:prstGeom prst="rect">
            <a:avLst/>
          </a:prstGeom>
          <a:noFill/>
          <a:ln w="38100">
            <a:solidFill>
              <a:srgbClr val="C3EA36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/>
              <a:t>50.000 especies comestibles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899592" y="5405154"/>
            <a:ext cx="3960440" cy="400110"/>
          </a:xfrm>
          <a:prstGeom prst="rect">
            <a:avLst/>
          </a:prstGeom>
          <a:noFill/>
          <a:ln w="38100">
            <a:solidFill>
              <a:srgbClr val="C3EA36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/>
              <a:t>10.000 especies hemos consumido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8039" y="4966578"/>
            <a:ext cx="1219200" cy="121920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5051200" y="4937612"/>
            <a:ext cx="2401120" cy="1077218"/>
          </a:xfrm>
          <a:prstGeom prst="rect">
            <a:avLst/>
          </a:prstGeom>
          <a:ln>
            <a:solidFill>
              <a:srgbClr val="DAED5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“El 75% de las variedades agrícolas del mundo se perdieron entre 1900 y 2000”. FAO</a:t>
            </a:r>
          </a:p>
        </p:txBody>
      </p:sp>
    </p:spTree>
    <p:extLst>
      <p:ext uri="{BB962C8B-B14F-4D97-AF65-F5344CB8AC3E}">
        <p14:creationId xmlns:p14="http://schemas.microsoft.com/office/powerpoint/2010/main" val="40178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¿CÓMO REPRODUCIRLAS?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9" name="11 CuadroTexto"/>
          <p:cNvSpPr txBox="1"/>
          <p:nvPr/>
        </p:nvSpPr>
        <p:spPr>
          <a:xfrm>
            <a:off x="287524" y="692696"/>
            <a:ext cx="8568952" cy="430887"/>
          </a:xfrm>
          <a:prstGeom prst="rect">
            <a:avLst/>
          </a:prstGeom>
          <a:noFill/>
          <a:ln w="38100">
            <a:solidFill>
              <a:srgbClr val="5964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>
                <a:solidFill>
                  <a:srgbClr val="596450"/>
                </a:solidFill>
              </a:rPr>
              <a:t>LA COSECHA</a:t>
            </a:r>
            <a:endParaRPr lang="es-ES_tradnl" sz="2400" b="1" dirty="0">
              <a:solidFill>
                <a:srgbClr val="59645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7524" y="138625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Se deben de recoger las semillas, dependiendo</a:t>
            </a:r>
          </a:p>
          <a:p>
            <a:r>
              <a:rPr lang="es-ES" dirty="0"/>
              <a:t>del tipo de planta, dejando que la planta</a:t>
            </a:r>
          </a:p>
          <a:p>
            <a:r>
              <a:rPr lang="es-ES" dirty="0"/>
              <a:t>espigue o el fruto madure. En el caso de frutos</a:t>
            </a:r>
          </a:p>
          <a:p>
            <a:r>
              <a:rPr lang="es-ES" dirty="0"/>
              <a:t>(calabaza, tomate, etc.) se dejan madurar una</a:t>
            </a:r>
          </a:p>
          <a:p>
            <a:r>
              <a:rPr lang="es-ES" dirty="0"/>
              <a:t>vez recolectados de la planta y se dejan en</a:t>
            </a:r>
          </a:p>
          <a:p>
            <a:r>
              <a:rPr lang="es-ES" dirty="0"/>
              <a:t>un lugar sombreado para terminar de madurar,</a:t>
            </a:r>
          </a:p>
          <a:p>
            <a:r>
              <a:rPr lang="es-ES" dirty="0"/>
              <a:t>mientras que las inflorescencias, arrancaremos las plantas para terminar de dejar de secar en lugar ventilados.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354614"/>
            <a:ext cx="2664296" cy="35523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t="51050"/>
          <a:stretch/>
        </p:blipFill>
        <p:spPr>
          <a:xfrm>
            <a:off x="1403648" y="3984427"/>
            <a:ext cx="3289124" cy="214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¿CÓMO REPRODUCIRLAS?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9" name="11 CuadroTexto"/>
          <p:cNvSpPr txBox="1"/>
          <p:nvPr/>
        </p:nvSpPr>
        <p:spPr>
          <a:xfrm>
            <a:off x="287524" y="692696"/>
            <a:ext cx="8568952" cy="430887"/>
          </a:xfrm>
          <a:prstGeom prst="rect">
            <a:avLst/>
          </a:prstGeom>
          <a:noFill/>
          <a:ln w="38100">
            <a:solidFill>
              <a:srgbClr val="5964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>
                <a:solidFill>
                  <a:srgbClr val="596450"/>
                </a:solidFill>
              </a:rPr>
              <a:t>LA EXTRACIÓN</a:t>
            </a:r>
            <a:endParaRPr lang="es-ES_tradnl" sz="2400" b="1" dirty="0">
              <a:solidFill>
                <a:srgbClr val="59645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901" t="17784" r="64962" b="28990"/>
          <a:stretch/>
        </p:blipFill>
        <p:spPr>
          <a:xfrm>
            <a:off x="287524" y="1251518"/>
            <a:ext cx="4356484" cy="44742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3387" t="71434" r="66138" b="7556"/>
          <a:stretch/>
        </p:blipFill>
        <p:spPr>
          <a:xfrm>
            <a:off x="4067944" y="5034038"/>
            <a:ext cx="1872208" cy="10801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36762" t="31694" r="44338" b="37492"/>
          <a:stretch/>
        </p:blipFill>
        <p:spPr>
          <a:xfrm>
            <a:off x="7289794" y="3789039"/>
            <a:ext cx="1728192" cy="15841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35038" t="64319" r="35825" b="7980"/>
          <a:stretch/>
        </p:blipFill>
        <p:spPr>
          <a:xfrm>
            <a:off x="4355976" y="1242551"/>
            <a:ext cx="5004556" cy="267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¿CÓMO REPRODUCIRLAS?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9" name="11 CuadroTexto"/>
          <p:cNvSpPr txBox="1"/>
          <p:nvPr/>
        </p:nvSpPr>
        <p:spPr>
          <a:xfrm>
            <a:off x="287524" y="692696"/>
            <a:ext cx="8568952" cy="430887"/>
          </a:xfrm>
          <a:prstGeom prst="rect">
            <a:avLst/>
          </a:prstGeom>
          <a:noFill/>
          <a:ln w="38100">
            <a:solidFill>
              <a:srgbClr val="5964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>
                <a:solidFill>
                  <a:srgbClr val="596450"/>
                </a:solidFill>
              </a:rPr>
              <a:t>EL ALMACENAJE</a:t>
            </a:r>
            <a:endParaRPr lang="es-ES_tradnl" sz="2400" b="1" dirty="0">
              <a:solidFill>
                <a:srgbClr val="59645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6612" t="48629" r="14563" b="23358"/>
          <a:stretch/>
        </p:blipFill>
        <p:spPr>
          <a:xfrm>
            <a:off x="827583" y="2321286"/>
            <a:ext cx="7488833" cy="24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3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¿CÓMO REPRODUCIRLAS?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9" name="11 CuadroTexto"/>
          <p:cNvSpPr txBox="1"/>
          <p:nvPr/>
        </p:nvSpPr>
        <p:spPr>
          <a:xfrm>
            <a:off x="287524" y="692696"/>
            <a:ext cx="8568952" cy="430887"/>
          </a:xfrm>
          <a:prstGeom prst="rect">
            <a:avLst/>
          </a:prstGeom>
          <a:noFill/>
          <a:ln w="38100">
            <a:solidFill>
              <a:srgbClr val="5964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200" b="1" dirty="0">
                <a:solidFill>
                  <a:srgbClr val="596450"/>
                </a:solidFill>
              </a:rPr>
              <a:t>EL ETIQUETADO</a:t>
            </a:r>
            <a:endParaRPr lang="es-ES_tradnl" sz="2400" b="1" dirty="0">
              <a:solidFill>
                <a:srgbClr val="59645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45275" t="28990" r="19288" b="14983"/>
          <a:stretch/>
        </p:blipFill>
        <p:spPr>
          <a:xfrm>
            <a:off x="2195736" y="1354614"/>
            <a:ext cx="4740100" cy="42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1" y="5458771"/>
            <a:ext cx="9144000" cy="227687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116338" y="323945"/>
            <a:ext cx="7776145" cy="584763"/>
          </a:xfrm>
          <a:prstGeom prst="rect">
            <a:avLst/>
          </a:prstGeom>
          <a:solidFill>
            <a:srgbClr val="C3EA36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s-ES_tradnl" sz="3200" b="1" dirty="0"/>
              <a:t>REPRODUCCIÓN SEXUAL SEMILLAS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/>
          <a:srcRect l="50345" t="18208" r="7467" b="56479"/>
          <a:stretch>
            <a:fillRect/>
          </a:stretch>
        </p:blipFill>
        <p:spPr bwMode="auto">
          <a:xfrm>
            <a:off x="1116338" y="1046602"/>
            <a:ext cx="6220190" cy="247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338" y="3703892"/>
            <a:ext cx="3002552" cy="249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85608" y="3978784"/>
            <a:ext cx="2906403" cy="186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14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1" y="5458771"/>
            <a:ext cx="9144000" cy="227687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7" y="5657327"/>
            <a:ext cx="7716486" cy="10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116338" y="323945"/>
            <a:ext cx="7776145" cy="584763"/>
          </a:xfrm>
          <a:prstGeom prst="rect">
            <a:avLst/>
          </a:prstGeom>
          <a:solidFill>
            <a:srgbClr val="C3EA36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s-ES_tradnl" sz="3200" b="1" dirty="0" smtClean="0"/>
              <a:t>CALENDARIO DE SIEMBRA</a:t>
            </a:r>
            <a:endParaRPr lang="es-ES_tradnl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3" y="982423"/>
            <a:ext cx="7716486" cy="469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77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1" y="5458771"/>
            <a:ext cx="9144000" cy="227687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116338" y="323945"/>
            <a:ext cx="7776145" cy="584763"/>
          </a:xfrm>
          <a:prstGeom prst="rect">
            <a:avLst/>
          </a:prstGeom>
          <a:solidFill>
            <a:srgbClr val="C3EA36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s-ES_tradnl" sz="3200" b="1" dirty="0"/>
              <a:t>CALENDARIO SIEMBRA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6190" t="39033" r="41908" b="22008"/>
          <a:stretch/>
        </p:blipFill>
        <p:spPr>
          <a:xfrm>
            <a:off x="1339443" y="1388075"/>
            <a:ext cx="7329935" cy="40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8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Celta\Pictures\ERDE-FOTOS\02 - HUERTOS\2014_3_25 - IES A. TOVAR - Realización de semilleros\IMG_1165.JPG"/>
          <p:cNvPicPr>
            <a:picLocks noChangeAspect="1" noChangeArrowheads="1"/>
          </p:cNvPicPr>
          <p:nvPr/>
        </p:nvPicPr>
        <p:blipFill>
          <a:blip r:embed="rId3" cstate="print"/>
          <a:srcRect l="21367" r="3833"/>
          <a:stretch>
            <a:fillRect/>
          </a:stretch>
        </p:blipFill>
        <p:spPr bwMode="auto">
          <a:xfrm>
            <a:off x="0" y="0"/>
            <a:ext cx="9144000" cy="6862974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endParaRPr lang="es-ES" sz="2400" dirty="0">
              <a:solidFill>
                <a:prstClr val="black"/>
              </a:solidFill>
            </a:endParaRPr>
          </a:p>
          <a:p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solidFill>
            <a:srgbClr val="C3EA36"/>
          </a:solidFill>
          <a:ln>
            <a:solidFill>
              <a:srgbClr val="C3EA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14846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¿CUÁNTA BIODIVERSIDAD COMEMOS?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971600" y="1124744"/>
            <a:ext cx="4536504" cy="400110"/>
          </a:xfrm>
          <a:prstGeom prst="rect">
            <a:avLst/>
          </a:prstGeom>
          <a:noFill/>
          <a:ln w="38100">
            <a:solidFill>
              <a:srgbClr val="C3EA36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/>
              <a:t>200 especies importantes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41277" y="706124"/>
            <a:ext cx="2073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En la actualidad…</a:t>
            </a:r>
            <a:endParaRPr lang="es-E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836712"/>
            <a:ext cx="2524125" cy="2286000"/>
          </a:xfrm>
          <a:prstGeom prst="rect">
            <a:avLst/>
          </a:prstGeom>
        </p:spPr>
      </p:pic>
      <p:sp>
        <p:nvSpPr>
          <p:cNvPr id="17" name="15 CuadroTexto"/>
          <p:cNvSpPr txBox="1"/>
          <p:nvPr/>
        </p:nvSpPr>
        <p:spPr>
          <a:xfrm>
            <a:off x="945445" y="1628800"/>
            <a:ext cx="4536504" cy="400110"/>
          </a:xfrm>
          <a:prstGeom prst="rect">
            <a:avLst/>
          </a:prstGeom>
          <a:noFill/>
          <a:ln w="38100">
            <a:solidFill>
              <a:srgbClr val="C3EA36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/>
              <a:t>100 presentes en los mercados</a:t>
            </a:r>
          </a:p>
        </p:txBody>
      </p:sp>
      <p:sp>
        <p:nvSpPr>
          <p:cNvPr id="18" name="15 CuadroTexto"/>
          <p:cNvSpPr txBox="1"/>
          <p:nvPr/>
        </p:nvSpPr>
        <p:spPr>
          <a:xfrm>
            <a:off x="971600" y="2132856"/>
            <a:ext cx="4922699" cy="707886"/>
          </a:xfrm>
          <a:prstGeom prst="rect">
            <a:avLst/>
          </a:prstGeom>
          <a:noFill/>
          <a:ln w="38100">
            <a:solidFill>
              <a:srgbClr val="C3EA36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/>
              <a:t>De 20 especies depende el 80 % de nuestra alimentación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841276" y="3140968"/>
            <a:ext cx="7130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…de tan solo 4 especies depende el 50 % de nuestra alimentación.</a:t>
            </a:r>
            <a:endParaRPr lang="es-ES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76" y="3641803"/>
            <a:ext cx="2776136" cy="17430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0617" y="3573016"/>
            <a:ext cx="2766078" cy="174307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362" y="3573016"/>
            <a:ext cx="2953438" cy="174307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2952" y="3573015"/>
            <a:ext cx="2657400" cy="1741391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971600" y="5517232"/>
            <a:ext cx="6539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¿Cuántos cultivos diferentes comemos a lo largo de un año?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0159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0" y="0"/>
            <a:ext cx="3672408" cy="566936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atin typeface="Corbel" pitchFamily="34" charset="0"/>
              </a:rPr>
              <a:t>Historia de la alimentación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LA DOMESTICACIÓN DE LAS PLANTAS</a:t>
            </a:r>
          </a:p>
        </p:txBody>
      </p:sp>
      <p:pic>
        <p:nvPicPr>
          <p:cNvPr id="9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93652"/>
            <a:ext cx="3278397" cy="22151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593652"/>
            <a:ext cx="3278396" cy="22151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489" y="3429000"/>
            <a:ext cx="3317936" cy="2241849"/>
          </a:xfrm>
          <a:prstGeom prst="rect">
            <a:avLst/>
          </a:prstGeom>
        </p:spPr>
      </p:pic>
      <p:sp>
        <p:nvSpPr>
          <p:cNvPr id="12" name="Flecha: a la derecha con bandas 11"/>
          <p:cNvSpPr/>
          <p:nvPr/>
        </p:nvSpPr>
        <p:spPr>
          <a:xfrm>
            <a:off x="3995936" y="1390701"/>
            <a:ext cx="1152128" cy="504056"/>
          </a:xfrm>
          <a:prstGeom prst="stripedRightArrow">
            <a:avLst/>
          </a:prstGeom>
          <a:solidFill>
            <a:srgbClr val="DAE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lopezdoriga.com/wp-content/uploads/2016/02/Tomate-Actu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096344" cy="20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: a la derecha con bandas 5"/>
          <p:cNvSpPr/>
          <p:nvPr/>
        </p:nvSpPr>
        <p:spPr>
          <a:xfrm>
            <a:off x="3996425" y="4297896"/>
            <a:ext cx="1152128" cy="504056"/>
          </a:xfrm>
          <a:prstGeom prst="stripedRightArrow">
            <a:avLst/>
          </a:prstGeom>
          <a:solidFill>
            <a:srgbClr val="DAE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80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0" y="0"/>
            <a:ext cx="3672408" cy="566936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atin typeface="Corbel" pitchFamily="34" charset="0"/>
              </a:rPr>
              <a:t>Historia de la alimentación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LA DOMESTICACIÓN DE LAS PLANTAS</a:t>
            </a:r>
          </a:p>
        </p:txBody>
      </p:sp>
      <p:pic>
        <p:nvPicPr>
          <p:cNvPr id="9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586027"/>
            <a:ext cx="3528392" cy="2384049"/>
          </a:xfrm>
          <a:prstGeom prst="rect">
            <a:avLst/>
          </a:prstGeom>
        </p:spPr>
      </p:pic>
      <p:pic>
        <p:nvPicPr>
          <p:cNvPr id="2050" name="Picture 2" descr="http://lopezdoriga.com/wp-content/uploads/2016/02/Pl%C3%A1tano-Actu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86027"/>
            <a:ext cx="3527136" cy="23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echa: a la derecha con bandas 11"/>
          <p:cNvSpPr/>
          <p:nvPr/>
        </p:nvSpPr>
        <p:spPr>
          <a:xfrm>
            <a:off x="3995936" y="1390701"/>
            <a:ext cx="1152128" cy="504056"/>
          </a:xfrm>
          <a:prstGeom prst="stripedRightArrow">
            <a:avLst/>
          </a:prstGeom>
          <a:solidFill>
            <a:srgbClr val="DAE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3229242"/>
            <a:ext cx="3528392" cy="23840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32" y="3229242"/>
            <a:ext cx="3527136" cy="2383200"/>
          </a:xfrm>
          <a:prstGeom prst="rect">
            <a:avLst/>
          </a:prstGeom>
        </p:spPr>
      </p:pic>
      <p:sp>
        <p:nvSpPr>
          <p:cNvPr id="6" name="Flecha: a la derecha con bandas 5"/>
          <p:cNvSpPr/>
          <p:nvPr/>
        </p:nvSpPr>
        <p:spPr>
          <a:xfrm>
            <a:off x="3995936" y="4049017"/>
            <a:ext cx="1152128" cy="504056"/>
          </a:xfrm>
          <a:prstGeom prst="stripedRightArrow">
            <a:avLst/>
          </a:prstGeom>
          <a:solidFill>
            <a:srgbClr val="DAE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32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SEMILLAS HÍBRIDAS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746316"/>
            <a:ext cx="4104456" cy="54726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5" y="746316"/>
            <a:ext cx="3384376" cy="37930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4539371"/>
            <a:ext cx="2069332" cy="177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SEMILLAS TRANGÉNICAS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11151" b="11151"/>
          <a:stretch/>
        </p:blipFill>
        <p:spPr>
          <a:xfrm>
            <a:off x="899592" y="764704"/>
            <a:ext cx="7339087" cy="477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SEMILLAS TRADICIONALES, LOCALES, ANTIGUAS, CRIOLLAS…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806" y="1507201"/>
            <a:ext cx="4450674" cy="29299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50" y="1340768"/>
            <a:ext cx="4104456" cy="307834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419872" y="4509120"/>
            <a:ext cx="2298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No comercializables</a:t>
            </a:r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3726821" y="764704"/>
            <a:ext cx="1734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¿Quiénes son?</a:t>
            </a:r>
            <a:endParaRPr lang="es-ES" sz="2000" dirty="0"/>
          </a:p>
        </p:txBody>
      </p:sp>
      <p:sp>
        <p:nvSpPr>
          <p:cNvPr id="4" name="Rectángulo 3"/>
          <p:cNvSpPr/>
          <p:nvPr/>
        </p:nvSpPr>
        <p:spPr>
          <a:xfrm>
            <a:off x="827584" y="4976837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REGISTRO DE VARIEDADES: </a:t>
            </a:r>
            <a:r>
              <a:rPr lang="es-ES" dirty="0">
                <a:hlinkClick r:id="rId6"/>
              </a:rPr>
              <a:t>http://www.magrama.gob.es/es/agricultura/temas/medios-de-produccion/semillas-y-plantas-de-vivero/registro-de-variedades/reg-de-variedades-comerciales/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27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AED5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400" b="1" dirty="0"/>
              <a:t>¿POR QUÉ CONSERVAR VARIEDADES TRADICIONALES?</a:t>
            </a:r>
          </a:p>
        </p:txBody>
      </p:sp>
      <p:pic>
        <p:nvPicPr>
          <p:cNvPr id="6" name="6 Imagen" descr="pie página paint.jpg"/>
          <p:cNvPicPr>
            <a:picLocks noChangeAspect="1"/>
          </p:cNvPicPr>
          <p:nvPr/>
        </p:nvPicPr>
        <p:blipFill>
          <a:blip r:embed="rId3" cstate="print"/>
          <a:srcRect b="18126"/>
          <a:stretch>
            <a:fillRect/>
          </a:stretch>
        </p:blipFill>
        <p:spPr>
          <a:xfrm>
            <a:off x="0" y="5373216"/>
            <a:ext cx="9144000" cy="227687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71600" y="724130"/>
            <a:ext cx="6276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Son imprescindibles para la agricultura ecológica por su…</a:t>
            </a:r>
            <a:endParaRPr lang="es-E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573016"/>
            <a:ext cx="5163976" cy="2762727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619672" y="1588730"/>
            <a:ext cx="2484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/>
              <a:t>…resistencia a plagas.</a:t>
            </a:r>
            <a:endParaRPr lang="es-ES" sz="2000" dirty="0"/>
          </a:p>
        </p:txBody>
      </p:sp>
      <p:sp>
        <p:nvSpPr>
          <p:cNvPr id="14" name="Rectángulo 13"/>
          <p:cNvSpPr/>
          <p:nvPr/>
        </p:nvSpPr>
        <p:spPr>
          <a:xfrm>
            <a:off x="1619672" y="2050746"/>
            <a:ext cx="3348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/>
              <a:t>…resistencia a enfermedades.</a:t>
            </a:r>
            <a:endParaRPr lang="es-ES" sz="2000" dirty="0"/>
          </a:p>
        </p:txBody>
      </p:sp>
      <p:sp>
        <p:nvSpPr>
          <p:cNvPr id="15" name="Rectángulo 14"/>
          <p:cNvSpPr/>
          <p:nvPr/>
        </p:nvSpPr>
        <p:spPr>
          <a:xfrm>
            <a:off x="1619672" y="2482794"/>
            <a:ext cx="3783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/>
              <a:t>…adaptación histórica al territorio.</a:t>
            </a:r>
            <a:endParaRPr lang="es-ES" sz="2000" dirty="0"/>
          </a:p>
        </p:txBody>
      </p:sp>
      <p:sp>
        <p:nvSpPr>
          <p:cNvPr id="16" name="Rectángulo 15"/>
          <p:cNvSpPr/>
          <p:nvPr/>
        </p:nvSpPr>
        <p:spPr>
          <a:xfrm>
            <a:off x="1619672" y="1186650"/>
            <a:ext cx="5307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dirty="0"/>
              <a:t>…memoria genética anterior a los agroquímicos.</a:t>
            </a:r>
            <a:endParaRPr lang="es-ES" sz="2000" dirty="0"/>
          </a:p>
        </p:txBody>
      </p:sp>
      <p:sp>
        <p:nvSpPr>
          <p:cNvPr id="17" name="Rectángulo 16"/>
          <p:cNvSpPr/>
          <p:nvPr/>
        </p:nvSpPr>
        <p:spPr>
          <a:xfrm>
            <a:off x="971600" y="2982449"/>
            <a:ext cx="2826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/>
              <a:t>¿Las semillas ecológicas?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0035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1008</Words>
  <Application>Microsoft Office PowerPoint</Application>
  <PresentationFormat>Presentación en pantalla (4:3)</PresentationFormat>
  <Paragraphs>176</Paragraphs>
  <Slides>27</Slides>
  <Notes>27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Presentación de PowerPoint</vt:lpstr>
      <vt:lpstr>Presentación de PowerPoint</vt:lpstr>
      <vt:lpstr>Presentación de PowerPoint</vt:lpstr>
      <vt:lpstr>Historia de la alimentación</vt:lpstr>
      <vt:lpstr>Historia de la alimentación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Celta</dc:creator>
  <cp:lastModifiedBy>USUARO1</cp:lastModifiedBy>
  <cp:revision>360</cp:revision>
  <dcterms:modified xsi:type="dcterms:W3CDTF">2018-10-08T16:00:26Z</dcterms:modified>
</cp:coreProperties>
</file>