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sldIdLst>
    <p:sldId id="256" r:id="rId2"/>
    <p:sldId id="257" r:id="rId3"/>
    <p:sldId id="271" r:id="rId4"/>
    <p:sldId id="263" r:id="rId5"/>
    <p:sldId id="272" r:id="rId6"/>
    <p:sldId id="275" r:id="rId7"/>
    <p:sldId id="259" r:id="rId8"/>
    <p:sldId id="261" r:id="rId9"/>
    <p:sldId id="274" r:id="rId10"/>
    <p:sldId id="27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6D21E74E-7893-4A72-BB50-01F39E8AB2C0}" type="datetimeFigureOut">
              <a:rPr lang="es-ES" smtClean="0"/>
              <a:t>11/12/2016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2C665C4-5604-40EF-88E4-8D88F2A824F8}" type="slidenum">
              <a:rPr lang="es-ES" smtClean="0"/>
              <a:t>‹Nº›</a:t>
            </a:fld>
            <a:endParaRPr lang="es-ES"/>
          </a:p>
        </p:txBody>
      </p:sp>
    </p:spTree>
    <p:extLst>
      <p:ext uri="{BB962C8B-B14F-4D97-AF65-F5344CB8AC3E}">
        <p14:creationId xmlns:p14="http://schemas.microsoft.com/office/powerpoint/2010/main" val="4035697305"/>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6D21E74E-7893-4A72-BB50-01F39E8AB2C0}" type="datetimeFigureOut">
              <a:rPr lang="es-ES" smtClean="0"/>
              <a:t>11/12/2016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2C665C4-5604-40EF-88E4-8D88F2A824F8}" type="slidenum">
              <a:rPr lang="es-ES" smtClean="0"/>
              <a:t>‹Nº›</a:t>
            </a:fld>
            <a:endParaRPr lang="es-ES"/>
          </a:p>
        </p:txBody>
      </p:sp>
    </p:spTree>
    <p:extLst>
      <p:ext uri="{BB962C8B-B14F-4D97-AF65-F5344CB8AC3E}">
        <p14:creationId xmlns:p14="http://schemas.microsoft.com/office/powerpoint/2010/main" val="82091832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a:t>Editar el estilo de texto del patrón</a:t>
            </a:r>
          </a:p>
        </p:txBody>
      </p:sp>
      <p:sp>
        <p:nvSpPr>
          <p:cNvPr id="4" name="Date Placeholder 3"/>
          <p:cNvSpPr>
            <a:spLocks noGrp="1"/>
          </p:cNvSpPr>
          <p:nvPr>
            <p:ph type="dt" sz="half" idx="10"/>
          </p:nvPr>
        </p:nvSpPr>
        <p:spPr/>
        <p:txBody>
          <a:bodyPr/>
          <a:lstStyle/>
          <a:p>
            <a:fld id="{6D21E74E-7893-4A72-BB50-01F39E8AB2C0}" type="datetimeFigureOut">
              <a:rPr lang="es-ES" smtClean="0"/>
              <a:t>11/12/2016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2C665C4-5604-40EF-88E4-8D88F2A824F8}" type="slidenum">
              <a:rPr lang="es-ES" smtClean="0"/>
              <a:t>‹Nº›</a:t>
            </a:fld>
            <a:endParaRPr lang="es-ES"/>
          </a:p>
        </p:txBody>
      </p:sp>
    </p:spTree>
    <p:extLst>
      <p:ext uri="{BB962C8B-B14F-4D97-AF65-F5344CB8AC3E}">
        <p14:creationId xmlns:p14="http://schemas.microsoft.com/office/powerpoint/2010/main" val="143662133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a:t>Editar el estilo de texto del patrón</a:t>
            </a:r>
          </a:p>
        </p:txBody>
      </p:sp>
      <p:sp>
        <p:nvSpPr>
          <p:cNvPr id="2" name="Date Placeholder 1"/>
          <p:cNvSpPr>
            <a:spLocks noGrp="1"/>
          </p:cNvSpPr>
          <p:nvPr>
            <p:ph type="dt" sz="half" idx="10"/>
          </p:nvPr>
        </p:nvSpPr>
        <p:spPr/>
        <p:txBody>
          <a:bodyPr/>
          <a:lstStyle/>
          <a:p>
            <a:fld id="{6D21E74E-7893-4A72-BB50-01F39E8AB2C0}" type="datetimeFigureOut">
              <a:rPr lang="es-ES" smtClean="0"/>
              <a:t>11/12/2016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2C665C4-5604-40EF-88E4-8D88F2A824F8}" type="slidenum">
              <a:rPr lang="es-ES" smtClean="0"/>
              <a:t>‹Nº›</a:t>
            </a:fld>
            <a:endParaRPr lang="es-ES"/>
          </a:p>
        </p:txBody>
      </p:sp>
    </p:spTree>
    <p:extLst>
      <p:ext uri="{BB962C8B-B14F-4D97-AF65-F5344CB8AC3E}">
        <p14:creationId xmlns:p14="http://schemas.microsoft.com/office/powerpoint/2010/main" val="37584758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21E74E-7893-4A72-BB50-01F39E8AB2C0}" type="datetimeFigureOut">
              <a:rPr lang="es-ES" smtClean="0"/>
              <a:t>11/12/2016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2C665C4-5604-40EF-88E4-8D88F2A824F8}" type="slidenum">
              <a:rPr lang="es-ES" smtClean="0"/>
              <a:t>‹Nº›</a:t>
            </a:fld>
            <a:endParaRPr lang="es-ES"/>
          </a:p>
        </p:txBody>
      </p:sp>
    </p:spTree>
    <p:extLst>
      <p:ext uri="{BB962C8B-B14F-4D97-AF65-F5344CB8AC3E}">
        <p14:creationId xmlns:p14="http://schemas.microsoft.com/office/powerpoint/2010/main" val="2247203140"/>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21E74E-7893-4A72-BB50-01F39E8AB2C0}" type="datetimeFigureOut">
              <a:rPr lang="es-ES" smtClean="0"/>
              <a:t>11/12/2016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2C665C4-5604-40EF-88E4-8D88F2A824F8}" type="slidenum">
              <a:rPr lang="es-ES" smtClean="0"/>
              <a:t>‹Nº›</a:t>
            </a:fld>
            <a:endParaRPr lang="es-ES"/>
          </a:p>
        </p:txBody>
      </p:sp>
    </p:spTree>
    <p:extLst>
      <p:ext uri="{BB962C8B-B14F-4D97-AF65-F5344CB8AC3E}">
        <p14:creationId xmlns:p14="http://schemas.microsoft.com/office/powerpoint/2010/main" val="415959216"/>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21E74E-7893-4A72-BB50-01F39E8AB2C0}" type="datetimeFigureOut">
              <a:rPr lang="es-ES" smtClean="0"/>
              <a:t>11/12/2016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2C665C4-5604-40EF-88E4-8D88F2A824F8}" type="slidenum">
              <a:rPr lang="es-ES" smtClean="0"/>
              <a:t>‹Nº›</a:t>
            </a:fld>
            <a:endParaRPr lang="es-ES"/>
          </a:p>
        </p:txBody>
      </p:sp>
    </p:spTree>
    <p:extLst>
      <p:ext uri="{BB962C8B-B14F-4D97-AF65-F5344CB8AC3E}">
        <p14:creationId xmlns:p14="http://schemas.microsoft.com/office/powerpoint/2010/main" val="3899800985"/>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D21E74E-7893-4A72-BB50-01F39E8AB2C0}" type="datetimeFigureOut">
              <a:rPr lang="es-ES" smtClean="0"/>
              <a:t>11/12/2016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2C665C4-5604-40EF-88E4-8D88F2A824F8}" type="slidenum">
              <a:rPr lang="es-ES" smtClean="0"/>
              <a:t>‹Nº›</a:t>
            </a:fld>
            <a:endParaRPr lang="es-ES"/>
          </a:p>
        </p:txBody>
      </p:sp>
    </p:spTree>
    <p:extLst>
      <p:ext uri="{BB962C8B-B14F-4D97-AF65-F5344CB8AC3E}">
        <p14:creationId xmlns:p14="http://schemas.microsoft.com/office/powerpoint/2010/main" val="282764214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D21E74E-7893-4A72-BB50-01F39E8AB2C0}" type="datetimeFigureOut">
              <a:rPr lang="es-ES" smtClean="0"/>
              <a:t>11/12/2016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2C665C4-5604-40EF-88E4-8D88F2A824F8}" type="slidenum">
              <a:rPr lang="es-ES" smtClean="0"/>
              <a:t>‹Nº›</a:t>
            </a:fld>
            <a:endParaRPr lang="es-ES"/>
          </a:p>
        </p:txBody>
      </p:sp>
    </p:spTree>
    <p:extLst>
      <p:ext uri="{BB962C8B-B14F-4D97-AF65-F5344CB8AC3E}">
        <p14:creationId xmlns:p14="http://schemas.microsoft.com/office/powerpoint/2010/main" val="299797074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D21E74E-7893-4A72-BB50-01F39E8AB2C0}" type="datetimeFigureOut">
              <a:rPr lang="es-ES" smtClean="0"/>
              <a:t>11/12/2016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2C665C4-5604-40EF-88E4-8D88F2A824F8}" type="slidenum">
              <a:rPr lang="es-ES" smtClean="0"/>
              <a:t>‹Nº›</a:t>
            </a:fld>
            <a:endParaRPr lang="es-ES"/>
          </a:p>
        </p:txBody>
      </p:sp>
    </p:spTree>
    <p:extLst>
      <p:ext uri="{BB962C8B-B14F-4D97-AF65-F5344CB8AC3E}">
        <p14:creationId xmlns:p14="http://schemas.microsoft.com/office/powerpoint/2010/main" val="1610420476"/>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D21E74E-7893-4A72-BB50-01F39E8AB2C0}" type="datetimeFigureOut">
              <a:rPr lang="es-ES" smtClean="0"/>
              <a:t>11/12/2016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2C665C4-5604-40EF-88E4-8D88F2A824F8}" type="slidenum">
              <a:rPr lang="es-ES" smtClean="0"/>
              <a:t>‹Nº›</a:t>
            </a:fld>
            <a:endParaRPr lang="es-ES"/>
          </a:p>
        </p:txBody>
      </p:sp>
    </p:spTree>
    <p:extLst>
      <p:ext uri="{BB962C8B-B14F-4D97-AF65-F5344CB8AC3E}">
        <p14:creationId xmlns:p14="http://schemas.microsoft.com/office/powerpoint/2010/main" val="2988608426"/>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1E74E-7893-4A72-BB50-01F39E8AB2C0}" type="datetimeFigureOut">
              <a:rPr lang="es-ES" smtClean="0"/>
              <a:t>11/12/2016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2C665C4-5604-40EF-88E4-8D88F2A824F8}" type="slidenum">
              <a:rPr lang="es-ES" smtClean="0"/>
              <a:t>‹Nº›</a:t>
            </a:fld>
            <a:endParaRPr lang="es-ES"/>
          </a:p>
        </p:txBody>
      </p:sp>
    </p:spTree>
    <p:extLst>
      <p:ext uri="{BB962C8B-B14F-4D97-AF65-F5344CB8AC3E}">
        <p14:creationId xmlns:p14="http://schemas.microsoft.com/office/powerpoint/2010/main" val="318847429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6D21E74E-7893-4A72-BB50-01F39E8AB2C0}" type="datetimeFigureOut">
              <a:rPr lang="es-ES" smtClean="0"/>
              <a:t>11/12/2016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2C665C4-5604-40EF-88E4-8D88F2A824F8}" type="slidenum">
              <a:rPr lang="es-ES" smtClean="0"/>
              <a:t>‹Nº›</a:t>
            </a:fld>
            <a:endParaRPr lang="es-ES"/>
          </a:p>
        </p:txBody>
      </p:sp>
    </p:spTree>
    <p:extLst>
      <p:ext uri="{BB962C8B-B14F-4D97-AF65-F5344CB8AC3E}">
        <p14:creationId xmlns:p14="http://schemas.microsoft.com/office/powerpoint/2010/main" val="354032516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3885810" y="6041362"/>
            <a:ext cx="976879" cy="365125"/>
          </a:xfrm>
        </p:spPr>
        <p:txBody>
          <a:bodyPr/>
          <a:lstStyle/>
          <a:p>
            <a:fld id="{6D21E74E-7893-4A72-BB50-01F39E8AB2C0}" type="datetimeFigureOut">
              <a:rPr lang="es-ES" smtClean="0"/>
              <a:t>11/12/2016</a:t>
            </a:fld>
            <a:endParaRPr lang="es-ES"/>
          </a:p>
        </p:txBody>
      </p:sp>
      <p:sp>
        <p:nvSpPr>
          <p:cNvPr id="6" name="Footer Placeholder 5"/>
          <p:cNvSpPr>
            <a:spLocks noGrp="1"/>
          </p:cNvSpPr>
          <p:nvPr>
            <p:ph type="ftr" sz="quarter" idx="11"/>
          </p:nvPr>
        </p:nvSpPr>
        <p:spPr>
          <a:xfrm>
            <a:off x="590396" y="6041362"/>
            <a:ext cx="3295413" cy="365125"/>
          </a:xfrm>
        </p:spPr>
        <p:txBody>
          <a:bodyPr/>
          <a:lstStyle/>
          <a:p>
            <a:endParaRPr lang="es-ES"/>
          </a:p>
        </p:txBody>
      </p:sp>
      <p:sp>
        <p:nvSpPr>
          <p:cNvPr id="7" name="Slide Number Placeholder 6"/>
          <p:cNvSpPr>
            <a:spLocks noGrp="1"/>
          </p:cNvSpPr>
          <p:nvPr>
            <p:ph type="sldNum" sz="quarter" idx="12"/>
          </p:nvPr>
        </p:nvSpPr>
        <p:spPr>
          <a:xfrm>
            <a:off x="4862689" y="5915888"/>
            <a:ext cx="1062155" cy="490599"/>
          </a:xfrm>
        </p:spPr>
        <p:txBody>
          <a:bodyPr/>
          <a:lstStyle/>
          <a:p>
            <a:fld id="{92C665C4-5604-40EF-88E4-8D88F2A824F8}" type="slidenum">
              <a:rPr lang="es-ES" smtClean="0"/>
              <a:t>‹Nº›</a:t>
            </a:fld>
            <a:endParaRPr lang="es-ES"/>
          </a:p>
        </p:txBody>
      </p:sp>
    </p:spTree>
    <p:extLst>
      <p:ext uri="{BB962C8B-B14F-4D97-AF65-F5344CB8AC3E}">
        <p14:creationId xmlns:p14="http://schemas.microsoft.com/office/powerpoint/2010/main" val="1400401166"/>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s-E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6D21E74E-7893-4A72-BB50-01F39E8AB2C0}" type="datetimeFigureOut">
              <a:rPr lang="es-ES" smtClean="0"/>
              <a:t>11/12/2016</a:t>
            </a:fld>
            <a:endParaRPr lang="es-E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92C665C4-5604-40EF-88E4-8D88F2A824F8}" type="slidenum">
              <a:rPr lang="es-ES" smtClean="0"/>
              <a:t>‹Nº›</a:t>
            </a:fld>
            <a:endParaRPr lang="es-ES"/>
          </a:p>
        </p:txBody>
      </p:sp>
    </p:spTree>
    <p:extLst>
      <p:ext uri="{BB962C8B-B14F-4D97-AF65-F5344CB8AC3E}">
        <p14:creationId xmlns:p14="http://schemas.microsoft.com/office/powerpoint/2010/main" val="4061925909"/>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Lst>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evernote.com/shard/s718/nl/155491224/dca725e9-050e-4b4b-bc83-7ad475e5f5ad?title=Pit%C3%A1goras"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10001" y="3731919"/>
            <a:ext cx="10572000" cy="1039971"/>
          </a:xfrm>
        </p:spPr>
        <p:txBody>
          <a:bodyPr/>
          <a:lstStyle/>
          <a:p>
            <a:r>
              <a:rPr lang="es-ES" dirty="0"/>
              <a:t>HISTORIA DE LAS MATEMÁTICAS</a:t>
            </a:r>
          </a:p>
        </p:txBody>
      </p:sp>
      <p:sp>
        <p:nvSpPr>
          <p:cNvPr id="3" name="Subtítulo 2"/>
          <p:cNvSpPr>
            <a:spLocks noGrp="1"/>
          </p:cNvSpPr>
          <p:nvPr>
            <p:ph type="subTitle" idx="1"/>
          </p:nvPr>
        </p:nvSpPr>
        <p:spPr>
          <a:xfrm>
            <a:off x="810001" y="5280847"/>
            <a:ext cx="10572000" cy="864976"/>
          </a:xfrm>
        </p:spPr>
        <p:txBody>
          <a:bodyPr>
            <a:normAutofit fontScale="92500" lnSpcReduction="20000"/>
          </a:bodyPr>
          <a:lstStyle/>
          <a:p>
            <a:r>
              <a:rPr lang="es-ES" sz="2400" b="1" dirty="0"/>
              <a:t>GLORIA GARCÍA SOLER</a:t>
            </a:r>
          </a:p>
          <a:p>
            <a:r>
              <a:rPr lang="es-ES" sz="2400" u="sng" dirty="0"/>
              <a:t>CURSO: </a:t>
            </a:r>
            <a:r>
              <a:rPr lang="es-ES" sz="2400" dirty="0"/>
              <a:t>MOBILE LEARNING Y REALIDAD AUMENTADA</a:t>
            </a:r>
          </a:p>
          <a:p>
            <a:endParaRPr lang="es-ES" sz="2400" dirty="0"/>
          </a:p>
          <a:p>
            <a:endParaRPr lang="es-ES" sz="2400" dirty="0"/>
          </a:p>
          <a:p>
            <a:endParaRPr lang="es-ES" sz="3200" dirty="0"/>
          </a:p>
          <a:p>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5327324"/>
            <a:ext cx="2355685" cy="818499"/>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377573"/>
            <a:ext cx="4752601" cy="3486357"/>
          </a:xfrm>
          <a:prstGeom prst="rect">
            <a:avLst/>
          </a:prstGeom>
        </p:spPr>
      </p:pic>
      <p:pic>
        <p:nvPicPr>
          <p:cNvPr id="9" name="Marcador de contenido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155" y="710505"/>
            <a:ext cx="5628736" cy="2766935"/>
          </a:xfrm>
          <a:prstGeom prst="rect">
            <a:avLst/>
          </a:prstGeom>
          <a:effectLst>
            <a:outerShdw blurRad="50800" dir="14400000">
              <a:srgbClr val="000000">
                <a:alpha val="40000"/>
              </a:srgbClr>
            </a:outerShdw>
          </a:effectLst>
        </p:spPr>
      </p:pic>
    </p:spTree>
    <p:extLst>
      <p:ext uri="{BB962C8B-B14F-4D97-AF65-F5344CB8AC3E}">
        <p14:creationId xmlns:p14="http://schemas.microsoft.com/office/powerpoint/2010/main" val="4015072356"/>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MODELO DEL PROYECTO:</a:t>
            </a:r>
          </a:p>
        </p:txBody>
      </p:sp>
      <p:sp>
        <p:nvSpPr>
          <p:cNvPr id="3" name="Marcador de contenido 2"/>
          <p:cNvSpPr>
            <a:spLocks noGrp="1"/>
          </p:cNvSpPr>
          <p:nvPr>
            <p:ph idx="1"/>
          </p:nvPr>
        </p:nvSpPr>
        <p:spPr>
          <a:xfrm>
            <a:off x="748454" y="4545623"/>
            <a:ext cx="10554574" cy="2795954"/>
          </a:xfrm>
        </p:spPr>
        <p:txBody>
          <a:bodyPr>
            <a:noAutofit/>
          </a:bodyPr>
          <a:lstStyle/>
          <a:p>
            <a:r>
              <a:rPr lang="es-ES" sz="2400" u="sng" dirty="0"/>
              <a:t>ACTIVIDAD FINAL: </a:t>
            </a:r>
          </a:p>
          <a:p>
            <a:pPr marL="0" indent="0">
              <a:buNone/>
            </a:pPr>
            <a:r>
              <a:rPr lang="es-ES" sz="2400" dirty="0"/>
              <a:t>       ENTRADA DEL BLOG:</a:t>
            </a:r>
          </a:p>
          <a:p>
            <a:pPr marL="0" indent="0">
              <a:buNone/>
            </a:pPr>
            <a:endParaRPr lang="es-ES" sz="2400" dirty="0"/>
          </a:p>
          <a:p>
            <a:pPr marL="0" indent="0">
              <a:buNone/>
            </a:pPr>
            <a:endParaRPr lang="es-ES" sz="2400" dirty="0"/>
          </a:p>
          <a:p>
            <a:pPr marL="0" indent="0">
              <a:buNone/>
            </a:pPr>
            <a:endParaRPr lang="es-ES" sz="2400" dirty="0"/>
          </a:p>
          <a:p>
            <a:pPr marL="0" indent="0">
              <a:buNone/>
            </a:pPr>
            <a:endParaRPr lang="es-ES" sz="2400" dirty="0"/>
          </a:p>
          <a:p>
            <a:pPr marL="0" indent="0">
              <a:buNone/>
            </a:pPr>
            <a:endParaRPr lang="es-ES" sz="2400" dirty="0"/>
          </a:p>
          <a:p>
            <a:pPr marL="0" indent="0">
              <a:buNone/>
            </a:pPr>
            <a:r>
              <a:rPr lang="es-ES" sz="1100" dirty="0"/>
              <a:t>https://wordpress.com/post/problemasmatematicasblog.wordpress.com</a:t>
            </a:r>
            <a:endParaRPr lang="es-ES" sz="1100" dirty="0"/>
          </a:p>
          <a:p>
            <a:pPr marL="0" indent="0">
              <a:buNone/>
            </a:pPr>
            <a:endParaRPr lang="es-ES" sz="2400" dirty="0"/>
          </a:p>
          <a:p>
            <a:pPr marL="0" indent="0">
              <a:buNone/>
            </a:pPr>
            <a:endParaRPr lang="es-ES" sz="2400" dirty="0"/>
          </a:p>
          <a:p>
            <a:pPr marL="0" indent="0">
              <a:buNone/>
            </a:pPr>
            <a:endParaRPr lang="es-ES" sz="2400" dirty="0"/>
          </a:p>
          <a:p>
            <a:pPr marL="0" indent="0">
              <a:buNone/>
            </a:pPr>
            <a:endParaRPr lang="es-ES" sz="2400" dirty="0"/>
          </a:p>
          <a:p>
            <a:pPr marL="0" indent="0">
              <a:buNone/>
            </a:pPr>
            <a:endParaRPr lang="es-ES" sz="1200" dirty="0"/>
          </a:p>
          <a:p>
            <a:pPr marL="0" indent="0">
              <a:buNone/>
            </a:pPr>
            <a:endParaRPr lang="es-ES" sz="2400" dirty="0"/>
          </a:p>
          <a:p>
            <a:pPr marL="0" indent="0">
              <a:buNone/>
            </a:pPr>
            <a:endParaRPr lang="es-ES" sz="2400" dirty="0"/>
          </a:p>
        </p:txBody>
      </p:sp>
      <p:pic>
        <p:nvPicPr>
          <p:cNvPr id="4" name="Imagen 3"/>
          <p:cNvPicPr>
            <a:picLocks noChangeAspect="1"/>
          </p:cNvPicPr>
          <p:nvPr/>
        </p:nvPicPr>
        <p:blipFill rotWithShape="1">
          <a:blip r:embed="rId2"/>
          <a:srcRect l="25745" t="17948" r="26803" b="15641"/>
          <a:stretch/>
        </p:blipFill>
        <p:spPr>
          <a:xfrm>
            <a:off x="6025741" y="2046441"/>
            <a:ext cx="5785338" cy="4554416"/>
          </a:xfrm>
          <a:prstGeom prst="rect">
            <a:avLst/>
          </a:prstGeom>
        </p:spPr>
      </p:pic>
    </p:spTree>
    <p:extLst>
      <p:ext uri="{BB962C8B-B14F-4D97-AF65-F5344CB8AC3E}">
        <p14:creationId xmlns:p14="http://schemas.microsoft.com/office/powerpoint/2010/main" val="271910610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800" dirty="0"/>
              <a:t>PROYECTO HISTORIA DE LAS MATEMÁTICAS:</a:t>
            </a:r>
          </a:p>
        </p:txBody>
      </p:sp>
      <p:sp>
        <p:nvSpPr>
          <p:cNvPr id="3" name="Marcador de contenido 2"/>
          <p:cNvSpPr>
            <a:spLocks noGrp="1"/>
          </p:cNvSpPr>
          <p:nvPr>
            <p:ph idx="1"/>
          </p:nvPr>
        </p:nvSpPr>
        <p:spPr>
          <a:xfrm>
            <a:off x="818711" y="2222287"/>
            <a:ext cx="11033320" cy="4204890"/>
          </a:xfrm>
        </p:spPr>
        <p:txBody>
          <a:bodyPr>
            <a:noAutofit/>
          </a:bodyPr>
          <a:lstStyle/>
          <a:p>
            <a:pPr algn="just"/>
            <a:r>
              <a:rPr lang="es-ES" sz="2000" u="sng" dirty="0"/>
              <a:t>ALUMNADO:</a:t>
            </a:r>
            <a:r>
              <a:rPr lang="es-ES" sz="2000" dirty="0"/>
              <a:t> 27 ALUMNOS DE 3º ESO (14 Y 15 AÑOS).</a:t>
            </a:r>
          </a:p>
          <a:p>
            <a:pPr algn="just"/>
            <a:r>
              <a:rPr lang="es-ES" sz="2000" u="sng" dirty="0"/>
              <a:t>MATERIA:</a:t>
            </a:r>
            <a:r>
              <a:rPr lang="es-ES" sz="2000" dirty="0"/>
              <a:t> MATEMÁTICAS ORIENTADAS A LAS ENSEÑANZAS ACADÉMICAS.</a:t>
            </a:r>
          </a:p>
          <a:p>
            <a:pPr algn="just"/>
            <a:r>
              <a:rPr lang="es-ES" sz="2000" u="sng" dirty="0"/>
              <a:t>OBJETIVOS:</a:t>
            </a:r>
          </a:p>
          <a:p>
            <a:pPr lvl="1" algn="just">
              <a:buFont typeface="Wingdings" panose="05000000000000000000" pitchFamily="2" charset="2"/>
              <a:buChar char="§"/>
            </a:pPr>
            <a:r>
              <a:rPr lang="es-ES" sz="2000" dirty="0"/>
              <a:t>CONOCER HISTORIA DE LAS MATEMÁTICAS.</a:t>
            </a:r>
          </a:p>
          <a:p>
            <a:pPr lvl="1" algn="just">
              <a:buFont typeface="Wingdings" panose="05000000000000000000" pitchFamily="2" charset="2"/>
              <a:buChar char="§"/>
            </a:pPr>
            <a:r>
              <a:rPr lang="es-ES" sz="2000" dirty="0"/>
              <a:t>MOTIVAR A LOS ALUMNOS EN EL APRENDIZAJE DE LAS MATEMÁTICAS.</a:t>
            </a:r>
          </a:p>
          <a:p>
            <a:pPr lvl="1" algn="just">
              <a:buFont typeface="Wingdings" panose="05000000000000000000" pitchFamily="2" charset="2"/>
              <a:buChar char="§"/>
            </a:pPr>
            <a:r>
              <a:rPr lang="es-ES" sz="2000" dirty="0"/>
              <a:t>APRENDER A RESOLVER PROBLEMAS.</a:t>
            </a:r>
          </a:p>
          <a:p>
            <a:pPr lvl="1" algn="just">
              <a:buFont typeface="Wingdings" panose="05000000000000000000" pitchFamily="2" charset="2"/>
              <a:buChar char="§"/>
            </a:pPr>
            <a:r>
              <a:rPr lang="es-ES" sz="2000" dirty="0"/>
              <a:t>APRENDER A UTILIZAR DIVERSAS APLICACIONES.</a:t>
            </a:r>
          </a:p>
        </p:txBody>
      </p:sp>
    </p:spTree>
    <p:extLst>
      <p:ext uri="{BB962C8B-B14F-4D97-AF65-F5344CB8AC3E}">
        <p14:creationId xmlns:p14="http://schemas.microsoft.com/office/powerpoint/2010/main" val="232720448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800" dirty="0"/>
              <a:t>PROYECTO HISTORIA DE LAS MATEMÁTICAS:</a:t>
            </a:r>
          </a:p>
        </p:txBody>
      </p:sp>
      <p:sp>
        <p:nvSpPr>
          <p:cNvPr id="3" name="Marcador de contenido 2"/>
          <p:cNvSpPr>
            <a:spLocks noGrp="1"/>
          </p:cNvSpPr>
          <p:nvPr>
            <p:ph sz="half" idx="1"/>
          </p:nvPr>
        </p:nvSpPr>
        <p:spPr/>
        <p:txBody>
          <a:bodyPr>
            <a:noAutofit/>
          </a:bodyPr>
          <a:lstStyle/>
          <a:p>
            <a:pPr algn="just"/>
            <a:r>
              <a:rPr lang="es-ES" sz="2000" u="sng" dirty="0"/>
              <a:t>CONTENIDOS:</a:t>
            </a:r>
          </a:p>
          <a:p>
            <a:pPr lvl="1" algn="just">
              <a:buFont typeface="Wingdings" panose="05000000000000000000" pitchFamily="2" charset="2"/>
              <a:buChar char="§"/>
            </a:pPr>
            <a:r>
              <a:rPr lang="es-ES" sz="2000" dirty="0"/>
              <a:t>NÚMEROS.</a:t>
            </a:r>
          </a:p>
          <a:p>
            <a:pPr lvl="1" algn="just">
              <a:buFont typeface="Wingdings" panose="05000000000000000000" pitchFamily="2" charset="2"/>
              <a:buChar char="§"/>
            </a:pPr>
            <a:r>
              <a:rPr lang="es-ES" sz="2000" dirty="0"/>
              <a:t>GEOMETRÍA.</a:t>
            </a:r>
          </a:p>
          <a:p>
            <a:pPr lvl="1" algn="just">
              <a:buFont typeface="Wingdings" panose="05000000000000000000" pitchFamily="2" charset="2"/>
              <a:buChar char="§"/>
            </a:pPr>
            <a:r>
              <a:rPr lang="es-ES" sz="2000" dirty="0"/>
              <a:t>FUNCIONES.</a:t>
            </a:r>
          </a:p>
          <a:p>
            <a:pPr lvl="1" algn="just">
              <a:buFont typeface="Wingdings" panose="05000000000000000000" pitchFamily="2" charset="2"/>
              <a:buChar char="§"/>
            </a:pPr>
            <a:r>
              <a:rPr lang="es-ES" sz="2000" dirty="0"/>
              <a:t>PROBABILIDAD Y ESTADÍSTICA.</a:t>
            </a:r>
          </a:p>
          <a:p>
            <a:pPr lvl="1" algn="just">
              <a:buFont typeface="Wingdings" panose="05000000000000000000" pitchFamily="2" charset="2"/>
              <a:buChar char="§"/>
            </a:pPr>
            <a:r>
              <a:rPr lang="es-ES" sz="2000" dirty="0"/>
              <a:t>HISTORIA DE LAS MATEMÁTICAS.</a:t>
            </a:r>
          </a:p>
        </p:txBody>
      </p:sp>
      <p:sp>
        <p:nvSpPr>
          <p:cNvPr id="7" name="Marcador de contenido 6"/>
          <p:cNvSpPr>
            <a:spLocks noGrp="1"/>
          </p:cNvSpPr>
          <p:nvPr>
            <p:ph sz="half" idx="2"/>
          </p:nvPr>
        </p:nvSpPr>
        <p:spPr>
          <a:xfrm>
            <a:off x="6187415" y="1978754"/>
            <a:ext cx="5194583" cy="4800115"/>
          </a:xfrm>
        </p:spPr>
        <p:txBody>
          <a:bodyPr>
            <a:normAutofit/>
          </a:bodyPr>
          <a:lstStyle/>
          <a:p>
            <a:pPr algn="just">
              <a:buFont typeface="Courier New" panose="02070309020205020404" pitchFamily="49" charset="0"/>
              <a:buChar char="o"/>
            </a:pPr>
            <a:r>
              <a:rPr lang="es-ES" sz="2200" u="sng" dirty="0"/>
              <a:t>APPS UTILIZADAS:</a:t>
            </a:r>
          </a:p>
          <a:p>
            <a:pPr lvl="1" algn="just">
              <a:buFont typeface="Wingdings" panose="05000000000000000000" pitchFamily="2" charset="2"/>
              <a:buChar char="§"/>
            </a:pPr>
            <a:r>
              <a:rPr lang="es-ES" sz="2000" dirty="0"/>
              <a:t>EVERNOTE </a:t>
            </a:r>
          </a:p>
          <a:p>
            <a:pPr lvl="1" algn="just">
              <a:buFont typeface="Wingdings" panose="05000000000000000000" pitchFamily="2" charset="2"/>
              <a:buChar char="§"/>
            </a:pPr>
            <a:endParaRPr lang="es-ES" sz="2000" dirty="0"/>
          </a:p>
          <a:p>
            <a:pPr lvl="1" algn="just">
              <a:buFont typeface="Wingdings" panose="05000000000000000000" pitchFamily="2" charset="2"/>
              <a:buChar char="§"/>
            </a:pPr>
            <a:endParaRPr lang="es-ES" sz="2000" dirty="0"/>
          </a:p>
          <a:p>
            <a:pPr lvl="1" algn="just">
              <a:buFont typeface="Wingdings" panose="05000000000000000000" pitchFamily="2" charset="2"/>
              <a:buChar char="§"/>
            </a:pPr>
            <a:r>
              <a:rPr lang="es-ES" sz="2000" dirty="0"/>
              <a:t>QR DROID</a:t>
            </a:r>
          </a:p>
          <a:p>
            <a:pPr lvl="1" algn="just">
              <a:buFont typeface="Wingdings" panose="05000000000000000000" pitchFamily="2" charset="2"/>
              <a:buChar char="§"/>
            </a:pPr>
            <a:endParaRPr lang="es-ES" sz="2000" dirty="0"/>
          </a:p>
          <a:p>
            <a:pPr lvl="1" algn="just">
              <a:buFont typeface="Wingdings" panose="05000000000000000000" pitchFamily="2" charset="2"/>
              <a:buChar char="§"/>
            </a:pPr>
            <a:endParaRPr lang="es-ES" sz="2000" dirty="0"/>
          </a:p>
          <a:p>
            <a:pPr lvl="1" algn="just">
              <a:buFont typeface="Wingdings" panose="05000000000000000000" pitchFamily="2" charset="2"/>
              <a:buChar char="§"/>
            </a:pPr>
            <a:r>
              <a:rPr lang="es-ES" sz="2000" dirty="0"/>
              <a:t>GEOGEBRA</a:t>
            </a:r>
          </a:p>
          <a:p>
            <a:pPr lvl="1" algn="just">
              <a:buFont typeface="Wingdings" panose="05000000000000000000" pitchFamily="2" charset="2"/>
              <a:buChar char="§"/>
            </a:pPr>
            <a:endParaRPr lang="es-ES" sz="2000" dirty="0"/>
          </a:p>
          <a:p>
            <a:pPr lvl="1" algn="just">
              <a:buFont typeface="Wingdings" panose="05000000000000000000" pitchFamily="2" charset="2"/>
              <a:buChar char="§"/>
            </a:pPr>
            <a:r>
              <a:rPr lang="es-ES" sz="2000" dirty="0"/>
              <a:t>WORDPRESS </a:t>
            </a:r>
          </a:p>
          <a:p>
            <a:endParaRPr lang="es-ES" dirty="0"/>
          </a:p>
        </p:txBody>
      </p:sp>
      <p:pic>
        <p:nvPicPr>
          <p:cNvPr id="2052" name="Picture 4" descr="Resultado de imagen de evern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0255" y="1978754"/>
            <a:ext cx="1017184" cy="101718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ector recto de flecha 9"/>
          <p:cNvCxnSpPr/>
          <p:nvPr/>
        </p:nvCxnSpPr>
        <p:spPr>
          <a:xfrm>
            <a:off x="8413025" y="2664978"/>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8413025" y="4008584"/>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4" name="Picture 6" descr="Resultado de imagen de qr dro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7425" y="2995938"/>
            <a:ext cx="1469373" cy="1469373"/>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ector recto de flecha 13"/>
          <p:cNvCxnSpPr/>
          <p:nvPr/>
        </p:nvCxnSpPr>
        <p:spPr>
          <a:xfrm>
            <a:off x="8558866" y="5302080"/>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6" name="Picture 8" descr="http://allanavendano.info/wp-content/uploads/sites/1452/2016/05/geogebra-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5763" y="4448407"/>
            <a:ext cx="1094917" cy="109491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altamiraweb.net/wp-content/uploads/2015/05/ventajas-wordpre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4215" y="5629620"/>
            <a:ext cx="1377377" cy="983447"/>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ector recto de flecha 16"/>
          <p:cNvCxnSpPr/>
          <p:nvPr/>
        </p:nvCxnSpPr>
        <p:spPr>
          <a:xfrm>
            <a:off x="8595855" y="6271138"/>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718135"/>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ACTIVIDAD INICIAL:</a:t>
            </a:r>
          </a:p>
        </p:txBody>
      </p:sp>
      <p:sp>
        <p:nvSpPr>
          <p:cNvPr id="3" name="Marcador de contenido 2"/>
          <p:cNvSpPr>
            <a:spLocks noGrp="1"/>
          </p:cNvSpPr>
          <p:nvPr>
            <p:ph idx="1"/>
          </p:nvPr>
        </p:nvSpPr>
        <p:spPr>
          <a:xfrm>
            <a:off x="810000" y="2626733"/>
            <a:ext cx="10554574" cy="3659767"/>
          </a:xfrm>
        </p:spPr>
        <p:txBody>
          <a:bodyPr>
            <a:normAutofit/>
          </a:bodyPr>
          <a:lstStyle/>
          <a:p>
            <a:pPr algn="just"/>
            <a:r>
              <a:rPr lang="es-ES" sz="2400" dirty="0"/>
              <a:t>LOS ALUMNOS SE DIVIDEN EN GRUPOS DE 3.</a:t>
            </a:r>
          </a:p>
          <a:p>
            <a:pPr algn="just"/>
            <a:r>
              <a:rPr lang="es-ES" sz="2400" dirty="0"/>
              <a:t>CADA GRUPO ELIGE UN MATEMÁTICO/A RELEVANTE PARA LA HISTORIA DE LAS MATEMÁTICAS. </a:t>
            </a:r>
          </a:p>
          <a:p>
            <a:pPr algn="just"/>
            <a:r>
              <a:rPr lang="es-ES" sz="2400" dirty="0"/>
              <a:t>LOS ALUMNOS DEBEN CREAR EN EVERNOTE UNA BREVE RESEÑA HISTÓRICA DEL MATEMÁTICO/A ELEGIDO CON UNA APORTACIÓN DEL MISMO A LAS MATEMÁTICAS.</a:t>
            </a:r>
          </a:p>
          <a:p>
            <a:pPr marL="0" indent="0" algn="just">
              <a:buNone/>
            </a:pPr>
            <a:endParaRPr lang="es-ES" sz="2400" dirty="0"/>
          </a:p>
        </p:txBody>
      </p:sp>
    </p:spTree>
    <p:extLst>
      <p:ext uri="{BB962C8B-B14F-4D97-AF65-F5344CB8AC3E}">
        <p14:creationId xmlns:p14="http://schemas.microsoft.com/office/powerpoint/2010/main" val="4079920680"/>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ACTIVIDAD INTERMEDIA:</a:t>
            </a:r>
          </a:p>
        </p:txBody>
      </p:sp>
      <p:sp>
        <p:nvSpPr>
          <p:cNvPr id="3" name="Marcador de contenido 2"/>
          <p:cNvSpPr>
            <a:spLocks noGrp="1"/>
          </p:cNvSpPr>
          <p:nvPr>
            <p:ph idx="1"/>
          </p:nvPr>
        </p:nvSpPr>
        <p:spPr>
          <a:xfrm>
            <a:off x="730789" y="2189286"/>
            <a:ext cx="10554574" cy="4334608"/>
          </a:xfrm>
        </p:spPr>
        <p:txBody>
          <a:bodyPr>
            <a:normAutofit/>
          </a:bodyPr>
          <a:lstStyle/>
          <a:p>
            <a:pPr algn="just"/>
            <a:r>
              <a:rPr lang="es-ES" sz="2400" dirty="0"/>
              <a:t>LOS ALUMNOS TIENEN QUE PLANTEAR 3 PROBLEMAS QUE RESOLVIÓ EL MATEMÁTICO/A ELEGIDO Y QUE SEAN ADECUADOS PARA RESOLVERLOS CON SUS CONOCIMIENTOS.</a:t>
            </a:r>
          </a:p>
          <a:p>
            <a:pPr algn="just"/>
            <a:r>
              <a:rPr lang="es-ES" sz="2400" dirty="0"/>
              <a:t>DEBEN RESOLVERLOS Y CREAR 3 CÓDIGOS QR CON LOS ENUNCIADOS DE LOS PROBLEMAS QUE ELLOS HAN PLANTEADO.</a:t>
            </a:r>
          </a:p>
          <a:p>
            <a:pPr algn="just"/>
            <a:r>
              <a:rPr lang="es-ES" sz="2400" dirty="0"/>
              <a:t>DEBEN IMPRIMIR LOS CÓDIGOS QR Y COLGARLOS POR DISTINTOS SITIOS DEL INSTITUTO.</a:t>
            </a:r>
          </a:p>
          <a:p>
            <a:pPr algn="just"/>
            <a:endParaRPr lang="es-ES" sz="2400" dirty="0"/>
          </a:p>
          <a:p>
            <a:pPr marL="0" indent="0" algn="just">
              <a:buNone/>
            </a:pPr>
            <a:endParaRPr lang="es-ES" sz="2400" dirty="0"/>
          </a:p>
        </p:txBody>
      </p:sp>
    </p:spTree>
    <p:extLst>
      <p:ext uri="{BB962C8B-B14F-4D97-AF65-F5344CB8AC3E}">
        <p14:creationId xmlns:p14="http://schemas.microsoft.com/office/powerpoint/2010/main" val="274704992"/>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ACTIVIDAD FINAL:</a:t>
            </a:r>
          </a:p>
        </p:txBody>
      </p:sp>
      <p:sp>
        <p:nvSpPr>
          <p:cNvPr id="3" name="Marcador de contenido 2"/>
          <p:cNvSpPr>
            <a:spLocks noGrp="1"/>
          </p:cNvSpPr>
          <p:nvPr>
            <p:ph idx="1"/>
          </p:nvPr>
        </p:nvSpPr>
        <p:spPr>
          <a:xfrm>
            <a:off x="730789" y="2864126"/>
            <a:ext cx="10554574" cy="3659767"/>
          </a:xfrm>
        </p:spPr>
        <p:txBody>
          <a:bodyPr>
            <a:normAutofit lnSpcReduction="10000"/>
          </a:bodyPr>
          <a:lstStyle/>
          <a:p>
            <a:pPr algn="just"/>
            <a:r>
              <a:rPr lang="es-ES" sz="2400" dirty="0"/>
              <a:t>CADA GRUPO DEBE CREAR UN POST EN EL BLOG DE LA CLASE CON LOS ENUNCIADOS DE LOS TRES PROBLEMAS PLANTEADOS.</a:t>
            </a:r>
          </a:p>
          <a:p>
            <a:pPr algn="just"/>
            <a:r>
              <a:rPr lang="es-ES" sz="2400" dirty="0"/>
              <a:t>CADA ALUMNO TIENE QUE ENCONTRAR TRES CÓDIGOS QR </a:t>
            </a:r>
            <a:r>
              <a:rPr lang="es-ES" sz="2400" dirty="0"/>
              <a:t>POR EL CENTRO </a:t>
            </a:r>
            <a:r>
              <a:rPr lang="es-ES" sz="2400" dirty="0"/>
              <a:t>PARA RESOLVER LOS PROBLEMAS PLANTEADOS EN LOS MISMOS.</a:t>
            </a:r>
          </a:p>
          <a:p>
            <a:pPr algn="just"/>
            <a:r>
              <a:rPr lang="es-ES" sz="2400" dirty="0"/>
              <a:t>DESPUÉS DEBE ENTRAR AL BLOG DE WORDPRESS Y RESPONDER LAS SOLUCIONES A LOS PROBLEMAS.</a:t>
            </a:r>
          </a:p>
          <a:p>
            <a:pPr algn="just"/>
            <a:r>
              <a:rPr lang="es-ES" sz="2400" dirty="0"/>
              <a:t>PARA FINALIZAR EL GRUPO DEBE PUBLICAR LA RESOLUCIÓN DE LOS PROBLEMAS Y CONTESTAR A LOS COMPAÑEROS.</a:t>
            </a:r>
          </a:p>
          <a:p>
            <a:pPr algn="just"/>
            <a:endParaRPr lang="es-ES" sz="2400" dirty="0"/>
          </a:p>
          <a:p>
            <a:pPr marL="0" indent="0" algn="just">
              <a:buNone/>
            </a:pPr>
            <a:endParaRPr lang="es-ES" sz="2400" dirty="0"/>
          </a:p>
        </p:txBody>
      </p:sp>
    </p:spTree>
    <p:extLst>
      <p:ext uri="{BB962C8B-B14F-4D97-AF65-F5344CB8AC3E}">
        <p14:creationId xmlns:p14="http://schemas.microsoft.com/office/powerpoint/2010/main" val="1515597960"/>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EVALUACIÓN DEL PROYECTO:</a:t>
            </a:r>
            <a:endParaRPr lang="es-ES" dirty="0"/>
          </a:p>
        </p:txBody>
      </p:sp>
      <p:sp>
        <p:nvSpPr>
          <p:cNvPr id="3" name="Marcador de contenido 2"/>
          <p:cNvSpPr>
            <a:spLocks noGrp="1"/>
          </p:cNvSpPr>
          <p:nvPr>
            <p:ph idx="1"/>
          </p:nvPr>
        </p:nvSpPr>
        <p:spPr>
          <a:xfrm>
            <a:off x="810000" y="2345380"/>
            <a:ext cx="10554574" cy="4248852"/>
          </a:xfrm>
        </p:spPr>
        <p:txBody>
          <a:bodyPr>
            <a:normAutofit/>
          </a:bodyPr>
          <a:lstStyle/>
          <a:p>
            <a:pPr algn="just"/>
            <a:r>
              <a:rPr lang="es-ES" sz="1700" dirty="0"/>
              <a:t>LA EVALUACIÓN DEL TRABAJO DE LOS ALUMNOS ES:</a:t>
            </a:r>
          </a:p>
          <a:p>
            <a:pPr lvl="1" algn="just">
              <a:buFont typeface="+mj-lt"/>
              <a:buAutoNum type="arabicPeriod"/>
            </a:pPr>
            <a:r>
              <a:rPr lang="es-ES" u="sng" dirty="0"/>
              <a:t>ACTIVIDAD INICIAL:</a:t>
            </a:r>
            <a:r>
              <a:rPr lang="es-ES" dirty="0"/>
              <a:t> Se valora que cada grupo tenga la reseña del matemático y contenga la información adecuada. Se valora positivamente que la información sea correcta y que incluya imágenes o videos.</a:t>
            </a:r>
          </a:p>
          <a:p>
            <a:pPr lvl="1" algn="just">
              <a:buFont typeface="+mj-lt"/>
              <a:buAutoNum type="arabicPeriod"/>
            </a:pPr>
            <a:r>
              <a:rPr lang="es-ES" dirty="0"/>
              <a:t> </a:t>
            </a:r>
            <a:r>
              <a:rPr lang="es-ES" u="sng" dirty="0"/>
              <a:t>ACTIVIDAD INTERMEDIA:</a:t>
            </a:r>
            <a:r>
              <a:rPr lang="es-ES" dirty="0"/>
              <a:t> Se valora que cada alumno publiquen los códigos de los enunciados en QR por el centro. Además se valora que los problemas planteados sean adecuados para su nivel y la creatividad de los mismos.</a:t>
            </a:r>
          </a:p>
          <a:p>
            <a:pPr lvl="1" algn="just">
              <a:buFont typeface="+mj-lt"/>
              <a:buAutoNum type="arabicPeriod"/>
            </a:pPr>
            <a:r>
              <a:rPr lang="es-ES" u="sng" dirty="0"/>
              <a:t>ACTIVIDAD FINAL:</a:t>
            </a:r>
            <a:r>
              <a:rPr lang="es-ES" dirty="0"/>
              <a:t> Se valora que cada grupo cree su entrada en el blog con los enunciados de los problemas y además que cada alumno resuelva al menos tres problemas de los planteados de sus compañeros. Además se valora si los problemas están bien resueltos. Se valora si el grupo ha publicado las soluciones de los problemas y ha contestado a los compañeros.</a:t>
            </a:r>
            <a:endParaRPr lang="es-ES" u="sng" dirty="0"/>
          </a:p>
          <a:p>
            <a:pPr algn="just"/>
            <a:endParaRPr lang="es-ES" sz="1700" dirty="0"/>
          </a:p>
          <a:p>
            <a:endParaRPr lang="es-ES" dirty="0"/>
          </a:p>
        </p:txBody>
      </p:sp>
    </p:spTree>
    <p:extLst>
      <p:ext uri="{BB962C8B-B14F-4D97-AF65-F5344CB8AC3E}">
        <p14:creationId xmlns:p14="http://schemas.microsoft.com/office/powerpoint/2010/main" val="2103823602"/>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MODELO DEL PROYECTO:</a:t>
            </a:r>
          </a:p>
        </p:txBody>
      </p:sp>
      <p:sp>
        <p:nvSpPr>
          <p:cNvPr id="3" name="Marcador de contenido 2"/>
          <p:cNvSpPr>
            <a:spLocks noGrp="1"/>
          </p:cNvSpPr>
          <p:nvPr>
            <p:ph idx="1"/>
          </p:nvPr>
        </p:nvSpPr>
        <p:spPr>
          <a:xfrm>
            <a:off x="818712" y="2222287"/>
            <a:ext cx="10554574" cy="5295136"/>
          </a:xfrm>
        </p:spPr>
        <p:txBody>
          <a:bodyPr>
            <a:noAutofit/>
          </a:bodyPr>
          <a:lstStyle/>
          <a:p>
            <a:r>
              <a:rPr lang="es-ES" sz="2400" u="sng" dirty="0"/>
              <a:t>ACTIVIDAD INICIAL: </a:t>
            </a:r>
          </a:p>
          <a:p>
            <a:pPr marL="0" indent="0">
              <a:buNone/>
            </a:pPr>
            <a:r>
              <a:rPr lang="es-ES" sz="2400" dirty="0"/>
              <a:t>       BIOGRAFÍA DE PITÁGORAS</a:t>
            </a:r>
          </a:p>
          <a:p>
            <a:endParaRPr lang="es-ES" sz="2400" dirty="0"/>
          </a:p>
          <a:p>
            <a:endParaRPr lang="es-ES" sz="2400" dirty="0"/>
          </a:p>
          <a:p>
            <a:endParaRPr lang="es-ES" sz="2400" dirty="0"/>
          </a:p>
          <a:p>
            <a:endParaRPr lang="es-ES" sz="2400" dirty="0"/>
          </a:p>
          <a:p>
            <a:endParaRPr lang="es-ES" sz="2400" dirty="0"/>
          </a:p>
          <a:p>
            <a:endParaRPr lang="es-ES" sz="2400" dirty="0"/>
          </a:p>
          <a:p>
            <a:pPr marL="0" indent="0">
              <a:buNone/>
            </a:pPr>
            <a:r>
              <a:rPr lang="es-ES" sz="1200" dirty="0">
                <a:hlinkClick r:id="rId2"/>
              </a:rPr>
              <a:t>https://www.evernote.com/shard/s718/nl/155491224/dca725e9-050e-4b4b-bc83-7ad475e5f5ad?title=Pit%C3%A1goras</a:t>
            </a:r>
            <a:endParaRPr lang="es-ES" sz="1200" dirty="0"/>
          </a:p>
          <a:p>
            <a:pPr marL="0" indent="0">
              <a:buNone/>
            </a:pPr>
            <a:endParaRPr lang="es-ES" sz="2400" dirty="0"/>
          </a:p>
          <a:p>
            <a:pPr marL="0" indent="0">
              <a:buNone/>
            </a:pPr>
            <a:endParaRPr lang="es-ES" sz="2400" dirty="0"/>
          </a:p>
        </p:txBody>
      </p:sp>
      <p:pic>
        <p:nvPicPr>
          <p:cNvPr id="4" name="Imagen 3"/>
          <p:cNvPicPr>
            <a:picLocks noChangeAspect="1"/>
          </p:cNvPicPr>
          <p:nvPr/>
        </p:nvPicPr>
        <p:blipFill rotWithShape="1">
          <a:blip r:embed="rId3"/>
          <a:srcRect l="26899" t="20671" r="27957" b="12179"/>
          <a:stretch/>
        </p:blipFill>
        <p:spPr>
          <a:xfrm>
            <a:off x="1934308" y="3174023"/>
            <a:ext cx="3481754" cy="2913126"/>
          </a:xfrm>
          <a:prstGeom prst="rect">
            <a:avLst/>
          </a:prstGeom>
        </p:spPr>
      </p:pic>
      <p:pic>
        <p:nvPicPr>
          <p:cNvPr id="5" name="Imagen 4"/>
          <p:cNvPicPr>
            <a:picLocks noChangeAspect="1"/>
          </p:cNvPicPr>
          <p:nvPr/>
        </p:nvPicPr>
        <p:blipFill rotWithShape="1">
          <a:blip r:embed="rId4"/>
          <a:srcRect l="34327" t="22178" r="35889" b="16924"/>
          <a:stretch/>
        </p:blipFill>
        <p:spPr>
          <a:xfrm>
            <a:off x="6252277" y="2057017"/>
            <a:ext cx="3608651" cy="4150386"/>
          </a:xfrm>
          <a:prstGeom prst="rect">
            <a:avLst/>
          </a:prstGeom>
        </p:spPr>
      </p:pic>
    </p:spTree>
    <p:extLst>
      <p:ext uri="{BB962C8B-B14F-4D97-AF65-F5344CB8AC3E}">
        <p14:creationId xmlns:p14="http://schemas.microsoft.com/office/powerpoint/2010/main" val="408114770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MODELO DEL PROYECTO:</a:t>
            </a:r>
          </a:p>
        </p:txBody>
      </p:sp>
      <p:sp>
        <p:nvSpPr>
          <p:cNvPr id="3" name="Marcador de contenido 2"/>
          <p:cNvSpPr>
            <a:spLocks noGrp="1"/>
          </p:cNvSpPr>
          <p:nvPr>
            <p:ph idx="1"/>
          </p:nvPr>
        </p:nvSpPr>
        <p:spPr>
          <a:xfrm>
            <a:off x="748454" y="2046441"/>
            <a:ext cx="10554574" cy="5295136"/>
          </a:xfrm>
        </p:spPr>
        <p:txBody>
          <a:bodyPr>
            <a:noAutofit/>
          </a:bodyPr>
          <a:lstStyle/>
          <a:p>
            <a:r>
              <a:rPr lang="es-ES" sz="2400" u="sng" dirty="0"/>
              <a:t>ACTIVIDAD INTERMEDIA: </a:t>
            </a:r>
          </a:p>
          <a:p>
            <a:pPr marL="0" indent="0">
              <a:buNone/>
            </a:pPr>
            <a:r>
              <a:rPr lang="es-ES" sz="2400" dirty="0"/>
              <a:t>       PROBLEMAS DE PITÁGORAS:</a:t>
            </a:r>
          </a:p>
          <a:p>
            <a:pPr marL="0" indent="0">
              <a:buNone/>
            </a:pPr>
            <a:r>
              <a:rPr lang="es-ES" sz="1400" dirty="0"/>
              <a:t>PROBLEMA 1: </a:t>
            </a:r>
            <a:r>
              <a:rPr lang="es-ES" sz="1200" dirty="0"/>
              <a:t>Una escalera de 10 m de longitud está apoyada sobre la pared. </a:t>
            </a:r>
          </a:p>
          <a:p>
            <a:pPr marL="0" indent="0">
              <a:buNone/>
            </a:pPr>
            <a:r>
              <a:rPr lang="es-ES" sz="1200" dirty="0"/>
              <a:t>El pie de la escalera dista 6 m de la pared. </a:t>
            </a:r>
          </a:p>
          <a:p>
            <a:pPr marL="0" indent="0">
              <a:buNone/>
            </a:pPr>
            <a:r>
              <a:rPr lang="es-ES" sz="1200" dirty="0"/>
              <a:t>¿Qué altura alcanza la escalera sobre la pared?</a:t>
            </a:r>
          </a:p>
          <a:p>
            <a:pPr marL="0" indent="0">
              <a:buNone/>
            </a:pPr>
            <a:endParaRPr lang="es-ES" sz="1200" dirty="0"/>
          </a:p>
          <a:p>
            <a:pPr marL="0" indent="0">
              <a:buNone/>
            </a:pPr>
            <a:endParaRPr lang="es-ES" sz="1200" dirty="0"/>
          </a:p>
          <a:p>
            <a:pPr marL="0" indent="0">
              <a:buNone/>
            </a:pPr>
            <a:endParaRPr lang="es-ES" sz="1200" dirty="0"/>
          </a:p>
          <a:p>
            <a:pPr marL="0" indent="0">
              <a:buNone/>
            </a:pPr>
            <a:r>
              <a:rPr lang="es-ES" sz="1200" dirty="0"/>
              <a:t>SOLUCIÓN PROBLEMA 1: </a:t>
            </a:r>
          </a:p>
          <a:p>
            <a:pPr marL="0" indent="0">
              <a:buNone/>
            </a:pPr>
            <a:endParaRPr lang="es-ES" sz="1200" dirty="0"/>
          </a:p>
          <a:p>
            <a:pPr marL="0" indent="0">
              <a:buNone/>
            </a:pPr>
            <a:endParaRPr lang="es-ES" sz="2400" dirty="0"/>
          </a:p>
          <a:p>
            <a:pPr marL="0" indent="0">
              <a:buNone/>
            </a:pPr>
            <a:endParaRPr lang="es-ES" sz="2400" dirty="0"/>
          </a:p>
        </p:txBody>
      </p:sp>
      <p:pic>
        <p:nvPicPr>
          <p:cNvPr id="1029" name="Picture 5" descr="solu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397" y="5273809"/>
            <a:ext cx="16002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buj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534" y="4594460"/>
            <a:ext cx="1816413" cy="18920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enerador de Códigos QR Co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7687" y="2283802"/>
            <a:ext cx="348615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50772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Ci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Ci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docProps/app.xml><?xml version="1.0" encoding="utf-8"?>
<Properties xmlns="http://schemas.openxmlformats.org/officeDocument/2006/extended-properties" xmlns:vt="http://schemas.openxmlformats.org/officeDocument/2006/docPropsVTypes">
  <Template>TM03457503[[fn=Citable]]</Template>
  <TotalTime>190</TotalTime>
  <Words>521</Words>
  <Application>Microsoft Office PowerPoint</Application>
  <PresentationFormat>Panorámica</PresentationFormat>
  <Paragraphs>83</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Century Gothic</vt:lpstr>
      <vt:lpstr>Courier New</vt:lpstr>
      <vt:lpstr>Wingdings</vt:lpstr>
      <vt:lpstr>Wingdings 2</vt:lpstr>
      <vt:lpstr>Citable</vt:lpstr>
      <vt:lpstr>HISTORIA DE LAS MATEMÁTICAS</vt:lpstr>
      <vt:lpstr>PROYECTO HISTORIA DE LAS MATEMÁTICAS:</vt:lpstr>
      <vt:lpstr>PROYECTO HISTORIA DE LAS MATEMÁTICAS:</vt:lpstr>
      <vt:lpstr>ACTIVIDAD INICIAL:</vt:lpstr>
      <vt:lpstr>ACTIVIDAD INTERMEDIA:</vt:lpstr>
      <vt:lpstr>ACTIVIDAD FINAL:</vt:lpstr>
      <vt:lpstr>EVALUACIÓN DEL PROYECTO:</vt:lpstr>
      <vt:lpstr>MODELO DEL PROYECTO:</vt:lpstr>
      <vt:lpstr>MODELO DEL PROYECTO:</vt:lpstr>
      <vt:lpstr>MODELO DEL PROYECTO: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CIBERACOSO</dc:title>
  <dc:creator>Gloria García Soler</dc:creator>
  <cp:lastModifiedBy>Gloria García Soler</cp:lastModifiedBy>
  <cp:revision>22</cp:revision>
  <dcterms:created xsi:type="dcterms:W3CDTF">2016-12-03T18:00:36Z</dcterms:created>
  <dcterms:modified xsi:type="dcterms:W3CDTF">2016-12-11T19:52:55Z</dcterms:modified>
</cp:coreProperties>
</file>