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74" r:id="rId7"/>
    <p:sldId id="260" r:id="rId8"/>
    <p:sldId id="261" r:id="rId9"/>
    <p:sldId id="262" r:id="rId10"/>
    <p:sldId id="263" r:id="rId11"/>
    <p:sldId id="265" r:id="rId12"/>
    <p:sldId id="267" r:id="rId13"/>
    <p:sldId id="268" r:id="rId14"/>
    <p:sldId id="269" r:id="rId15"/>
    <p:sldId id="270" r:id="rId16"/>
    <p:sldId id="271" r:id="rId17"/>
    <p:sldId id="276" r:id="rId18"/>
    <p:sldId id="277" r:id="rId19"/>
    <p:sldId id="275"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CF61E0-419B-4AFE-8B6E-BAFF1362F023}" v="2" dt="2021-01-14T17:19:00.191"/>
    <p1510:client id="{28B189C2-FEA8-8FE6-8DD1-0ECA76781C18}" v="859" dt="2021-01-14T16:34:59.761"/>
    <p1510:client id="{54E4D010-9103-1383-4650-82A8D07C6B5F}" v="5" dt="2021-01-12T16:27:22.543"/>
    <p1510:client id="{6E754CF3-5DA7-8F5F-4EF5-75B4D6155700}" v="13" dt="2021-01-12T11:37:39.196"/>
    <p1510:client id="{99CB534B-1971-4E87-BC6C-5B309E6EA36B}" v="328" dt="2020-12-29T16:50:53.226"/>
    <p1510:client id="{C1FCBA4C-3FBB-C596-EEE1-EE1EF00CBFD4}" v="1024" dt="2021-01-07T18:30:15.197"/>
    <p1510:client id="{DDFD66B4-171C-880C-8223-C7F46F200F2E}" v="5" dt="2021-01-13T17:57:27.547"/>
    <p1510:client id="{ECF0B2C2-9C4B-B79B-1363-365872BFF91A}" v="1428" dt="2021-01-10T11:46:26.57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 CABEZON GONZALEZ" userId="S::rosa.cabgon@educa.jcyl.es::0a00e01a-2be8-4a37-a1f1-dc3085fc4674" providerId="AD" clId="Web-{22CF61E0-419B-4AFE-8B6E-BAFF1362F023}"/>
    <pc:docChg chg="addSld delSld">
      <pc:chgData name="ROSA CABEZON GONZALEZ" userId="S::rosa.cabgon@educa.jcyl.es::0a00e01a-2be8-4a37-a1f1-dc3085fc4674" providerId="AD" clId="Web-{22CF61E0-419B-4AFE-8B6E-BAFF1362F023}" dt="2021-01-14T17:19:00.191" v="1"/>
      <pc:docMkLst>
        <pc:docMk/>
      </pc:docMkLst>
      <pc:sldChg chg="new del">
        <pc:chgData name="ROSA CABEZON GONZALEZ" userId="S::rosa.cabgon@educa.jcyl.es::0a00e01a-2be8-4a37-a1f1-dc3085fc4674" providerId="AD" clId="Web-{22CF61E0-419B-4AFE-8B6E-BAFF1362F023}" dt="2021-01-14T17:19:00.191" v="1"/>
        <pc:sldMkLst>
          <pc:docMk/>
          <pc:sldMk cId="4022480489"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101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7760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32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6306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460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326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417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0317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3785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0776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362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262018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educajcyl-my.sharepoint.com/personal/danutai_tur_educa_jcyl_es/_layouts/15/doc.aspx?sourcedoc=%7b28fb1c0c-03a0-44d8-9c0d-01cf1fa6c30a%7d&amp;action=ed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educajcyl-my.sharepoint.com/:w:/r/personal/danutai_tur_educa_jcyl_es/_layouts/15/Doc.aspx?sourcedoc=%7BD0D2D756-F6DD-43E4-8D08-DB78058903EE%7D&amp;file=Communication%20Skills.docx&amp;action=default&amp;mobileredirect=tru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p:cNvSpPr>
            <a:spLocks noGrp="1"/>
          </p:cNvSpPr>
          <p:nvPr>
            <p:ph type="title"/>
          </p:nvPr>
        </p:nvSpPr>
        <p:spPr>
          <a:xfrm>
            <a:off x="958506" y="800392"/>
            <a:ext cx="10264697" cy="1212102"/>
          </a:xfrm>
        </p:spPr>
        <p:txBody>
          <a:bodyPr vert="horz" lIns="91440" tIns="45720" rIns="91440" bIns="45720" rtlCol="0" anchor="ctr">
            <a:normAutofit/>
          </a:bodyPr>
          <a:lstStyle/>
          <a:p>
            <a:r>
              <a:rPr lang="en-GB" sz="4000" kern="1200">
                <a:solidFill>
                  <a:srgbClr val="FFFFFF"/>
                </a:solidFill>
                <a:latin typeface="+mj-lt"/>
                <a:ea typeface="+mj-ea"/>
                <a:cs typeface="+mj-cs"/>
              </a:rPr>
              <a:t>What are your skills?- </a:t>
            </a:r>
            <a:endParaRPr lang="en-GB" sz="4000" kern="1200">
              <a:solidFill>
                <a:srgbClr val="FFFFFF"/>
              </a:solidFill>
              <a:latin typeface="+mj-lt"/>
              <a:cs typeface="Calibri Light"/>
            </a:endParaRPr>
          </a:p>
        </p:txBody>
      </p:sp>
      <p:sp>
        <p:nvSpPr>
          <p:cNvPr id="3" name="Subtítulo 2"/>
          <p:cNvSpPr>
            <a:spLocks noGrp="1"/>
          </p:cNvSpPr>
          <p:nvPr>
            <p:ph sz="half" idx="1"/>
          </p:nvPr>
        </p:nvSpPr>
        <p:spPr>
          <a:xfrm>
            <a:off x="1367624" y="2490436"/>
            <a:ext cx="9708995" cy="3567173"/>
          </a:xfrm>
        </p:spPr>
        <p:txBody>
          <a:bodyPr vert="horz" lIns="91440" tIns="45720" rIns="91440" bIns="45720" rtlCol="0" anchor="ctr">
            <a:normAutofit lnSpcReduction="10000"/>
          </a:bodyPr>
          <a:lstStyle/>
          <a:p>
            <a:pPr marL="0" indent="0" algn="ctr">
              <a:buNone/>
            </a:pPr>
            <a:r>
              <a:rPr lang="en-GB" sz="3000" b="1"/>
              <a:t>Soft Skills </a:t>
            </a:r>
            <a:r>
              <a:rPr lang="en-GB" sz="3000"/>
              <a:t>and</a:t>
            </a:r>
            <a:r>
              <a:rPr lang="en-GB" sz="3000" b="1"/>
              <a:t> Hard Skills</a:t>
            </a:r>
            <a:endParaRPr lang="en-GB" sz="3000" b="1">
              <a:cs typeface="Calibri"/>
            </a:endParaRPr>
          </a:p>
          <a:p>
            <a:r>
              <a:rPr lang="en-GB" sz="2400" b="1">
                <a:solidFill>
                  <a:srgbClr val="FF0000"/>
                </a:solidFill>
              </a:rPr>
              <a:t>Soft skills</a:t>
            </a:r>
            <a:r>
              <a:rPr lang="en-GB" sz="2400"/>
              <a:t> relate more to emotional intelligence and are natural abilities that help us interact well with others. </a:t>
            </a:r>
            <a:endParaRPr lang="en-GB" sz="2400">
              <a:cs typeface="Calibri" panose="020F0502020204030204"/>
            </a:endParaRPr>
          </a:p>
          <a:p>
            <a:pPr algn="ctr"/>
            <a:endParaRPr lang="en-GB" sz="2400">
              <a:cs typeface="Calibri" panose="020F0502020204030204"/>
            </a:endParaRPr>
          </a:p>
          <a:p>
            <a:r>
              <a:rPr lang="en-GB" sz="2400" b="1">
                <a:solidFill>
                  <a:srgbClr val="FF0000"/>
                </a:solidFill>
              </a:rPr>
              <a:t>Hard skills</a:t>
            </a:r>
            <a:r>
              <a:rPr lang="en-GB" sz="2400"/>
              <a:t>, on the other hand, are usually job-specific skills that are learned through education or training.</a:t>
            </a:r>
            <a:endParaRPr lang="en-GB" sz="2400">
              <a:cs typeface="Calibri" panose="020F0502020204030204"/>
            </a:endParaRPr>
          </a:p>
          <a:p>
            <a:pPr marL="0" indent="0" algn="ctr">
              <a:buNone/>
            </a:pPr>
            <a:endParaRPr lang="en-GB" sz="2400">
              <a:cs typeface="Calibri" panose="020F0502020204030204"/>
            </a:endParaRPr>
          </a:p>
          <a:p>
            <a:pPr marL="0" indent="0">
              <a:buNone/>
            </a:pPr>
            <a:r>
              <a:rPr lang="en-GB" sz="2000" b="1">
                <a:solidFill>
                  <a:srgbClr val="002060"/>
                </a:solidFill>
              </a:rPr>
              <a:t>*A survey presented by SMB World found that nearly 72% of CEOs believe that soft skills are more important to the success of their business than hard skills.</a:t>
            </a:r>
            <a:endParaRPr lang="en-GB" sz="2000" b="1">
              <a:solidFill>
                <a:srgbClr val="002060"/>
              </a:solidFill>
              <a:cs typeface="Calibri" panose="020F0502020204030204"/>
            </a:endParaRPr>
          </a:p>
          <a:p>
            <a:pPr algn="ctr"/>
            <a:endParaRPr lang="en-US" sz="2400"/>
          </a:p>
        </p:txBody>
      </p:sp>
    </p:spTree>
    <p:extLst>
      <p:ext uri="{BB962C8B-B14F-4D97-AF65-F5344CB8AC3E}">
        <p14:creationId xmlns:p14="http://schemas.microsoft.com/office/powerpoint/2010/main" val="240627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0">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12" name="Rectangle 11">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3" name="Rectangle 12">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solidFill>
                  <a:schemeClr val="tx1"/>
                </a:solidFill>
              </a:endParaRPr>
            </a:p>
          </p:txBody>
        </p:sp>
      </p:grpSp>
      <p:sp useBgFill="1">
        <p:nvSpPr>
          <p:cNvPr id="8" name="Freeform: Shape 14">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766762" y="662399"/>
            <a:ext cx="10780830" cy="1494000"/>
          </a:xfrm>
        </p:spPr>
        <p:txBody>
          <a:bodyPr vert="horz" lIns="91440" tIns="45720" rIns="91440" bIns="45720" rtlCol="0" anchor="t">
            <a:normAutofit fontScale="90000"/>
          </a:bodyPr>
          <a:lstStyle/>
          <a:p>
            <a:br>
              <a:rPr lang="es-ES" sz="1800" b="1"/>
            </a:br>
            <a:r>
              <a:rPr lang="es-ES" sz="3100" b="1">
                <a:solidFill>
                  <a:srgbClr val="FF0000"/>
                </a:solidFill>
                <a:hlinkClick r:id="rId2">
                  <a:extLst>
                    <a:ext uri="{A12FA001-AC4F-418D-AE19-62706E023703}">
                      <ahyp:hlinkClr xmlns:ahyp="http://schemas.microsoft.com/office/drawing/2018/hyperlinkcolor" val="tx"/>
                    </a:ext>
                  </a:extLst>
                </a:hlinkClick>
              </a:rPr>
              <a:t>7-</a:t>
            </a:r>
            <a:r>
              <a:rPr lang="en-GB" sz="3100" b="1">
                <a:solidFill>
                  <a:srgbClr val="FF0000"/>
                </a:solidFill>
                <a:hlinkClick r:id="rId2">
                  <a:extLst>
                    <a:ext uri="{A12FA001-AC4F-418D-AE19-62706E023703}">
                      <ahyp:hlinkClr xmlns:ahyp="http://schemas.microsoft.com/office/drawing/2018/hyperlinkcolor" val="tx"/>
                    </a:ext>
                  </a:extLst>
                </a:hlinkClick>
              </a:rPr>
              <a:t> SOCIAL AND EMOTIONAL INTELLIGENCE SKILLS</a:t>
            </a:r>
            <a:br>
              <a:rPr lang="es-ES" sz="1800" b="1"/>
            </a:br>
            <a:br>
              <a:rPr lang="es-ES" sz="1800" b="1"/>
            </a:br>
            <a:br>
              <a:rPr lang="es-ES" sz="1800" b="1"/>
            </a:br>
            <a:endParaRPr lang="es-ES" sz="1800" b="1">
              <a:cs typeface="Calibri Light"/>
            </a:endParaRPr>
          </a:p>
          <a:p>
            <a:endParaRPr lang="es-ES" sz="1800" b="1"/>
          </a:p>
          <a:p>
            <a:endParaRPr lang="es-ES" sz="1800" b="1"/>
          </a:p>
          <a:p>
            <a:endParaRPr lang="es-ES" sz="1800" b="1">
              <a:cs typeface="Calibri Light"/>
            </a:endParaRPr>
          </a:p>
          <a:p>
            <a:endParaRPr lang="es-ES" sz="1800" b="1">
              <a:cs typeface="Calibri Light"/>
            </a:endParaRPr>
          </a:p>
          <a:p>
            <a:endParaRPr lang="es-ES" sz="1800" b="1">
              <a:cs typeface="Calibri Light"/>
            </a:endParaRPr>
          </a:p>
          <a:p>
            <a:endParaRPr lang="es-ES" sz="1800">
              <a:cs typeface="Calibri Light"/>
            </a:endParaRPr>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766763" y="2286002"/>
            <a:ext cx="5014912" cy="3322800"/>
          </a:xfrm>
        </p:spPr>
        <p:txBody>
          <a:bodyPr vert="horz" lIns="91440" tIns="45720" rIns="91440" bIns="45720" rtlCol="0">
            <a:normAutofit/>
          </a:bodyPr>
          <a:lstStyle/>
          <a:p>
            <a:pPr marL="0" indent="0">
              <a:buNone/>
            </a:pPr>
            <a:r>
              <a:rPr lang="en-GB" sz="1700">
                <a:solidFill>
                  <a:schemeClr val="tx1">
                    <a:alpha val="60000"/>
                  </a:schemeClr>
                </a:solidFill>
                <a:ea typeface="+mn-lt"/>
                <a:cs typeface="+mn-lt"/>
              </a:rPr>
              <a:t>Feelings like stress and frustration affect performance as a teacher and interactions with students. Show:</a:t>
            </a:r>
            <a:endParaRPr lang="en-GB" sz="1700">
              <a:solidFill>
                <a:schemeClr val="tx1">
                  <a:alpha val="60000"/>
                </a:schemeClr>
              </a:solidFill>
              <a:cs typeface="Calibri"/>
            </a:endParaRPr>
          </a:p>
          <a:p>
            <a:pPr marL="285750" indent="-285750">
              <a:buFont typeface="Wingdings" panose="020B0604020202020204" pitchFamily="34" charset="0"/>
              <a:buChar char="Ø"/>
            </a:pPr>
            <a:r>
              <a:rPr lang="en-GB" sz="1700">
                <a:solidFill>
                  <a:schemeClr val="tx1">
                    <a:alpha val="60000"/>
                  </a:schemeClr>
                </a:solidFill>
                <a:ea typeface="+mn-lt"/>
                <a:cs typeface="+mn-lt"/>
              </a:rPr>
              <a:t>You're capable of managing your own emotions in high-pressure situations without becoming overwhelmed.</a:t>
            </a:r>
            <a:endParaRPr lang="en-GB" sz="1700">
              <a:solidFill>
                <a:schemeClr val="tx1">
                  <a:alpha val="60000"/>
                </a:schemeClr>
              </a:solidFill>
              <a:cs typeface="Calibri"/>
            </a:endParaRPr>
          </a:p>
          <a:p>
            <a:pPr marL="285750" indent="-285750">
              <a:buFont typeface="Wingdings" panose="020B0604020202020204" pitchFamily="34" charset="0"/>
              <a:buChar char="Ø"/>
            </a:pPr>
            <a:r>
              <a:rPr lang="en-GB" sz="1700">
                <a:solidFill>
                  <a:schemeClr val="tx1">
                    <a:alpha val="60000"/>
                  </a:schemeClr>
                </a:solidFill>
                <a:ea typeface="+mn-lt"/>
                <a:cs typeface="+mn-lt"/>
              </a:rPr>
              <a:t>You can connect with students and create an emotional bond to facilitate a safe, calm and supportive classroom environment. Teachers must be able to de-escalate conflicts, empathize with students who are experiencing extreme emotions, and build trust to facilitate learning. </a:t>
            </a:r>
            <a:endParaRPr lang="en-GB" sz="1700">
              <a:solidFill>
                <a:schemeClr val="tx1">
                  <a:alpha val="60000"/>
                </a:schemeClr>
              </a:solidFill>
              <a:cs typeface="Calibri"/>
            </a:endParaRPr>
          </a:p>
          <a:p>
            <a:endParaRPr lang="es-ES" sz="1700">
              <a:solidFill>
                <a:schemeClr val="tx1">
                  <a:alpha val="60000"/>
                </a:schemeClr>
              </a:solidFill>
              <a:cs typeface="Calibri"/>
            </a:endParaRPr>
          </a:p>
          <a:p>
            <a:endParaRPr lang="es-ES" sz="1700">
              <a:solidFill>
                <a:schemeClr val="tx1">
                  <a:alpha val="60000"/>
                </a:schemeClr>
              </a:solidFill>
              <a:cs typeface="Calibri"/>
            </a:endParaRPr>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1219579525"/>
              </p:ext>
            </p:extLst>
          </p:nvPr>
        </p:nvGraphicFramePr>
        <p:xfrm>
          <a:off x="6096000" y="2364120"/>
          <a:ext cx="5451593" cy="3167987"/>
        </p:xfrm>
        <a:graphic>
          <a:graphicData uri="http://schemas.openxmlformats.org/drawingml/2006/table">
            <a:tbl>
              <a:tblPr firstRow="1" bandRow="1">
                <a:noFill/>
                <a:tableStyleId>{5C22544A-7EE6-4342-B048-85BDC9FD1C3A}</a:tableStyleId>
              </a:tblPr>
              <a:tblGrid>
                <a:gridCol w="2720358">
                  <a:extLst>
                    <a:ext uri="{9D8B030D-6E8A-4147-A177-3AD203B41FA5}">
                      <a16:colId xmlns:a16="http://schemas.microsoft.com/office/drawing/2014/main" val="464573450"/>
                    </a:ext>
                  </a:extLst>
                </a:gridCol>
                <a:gridCol w="2731235">
                  <a:extLst>
                    <a:ext uri="{9D8B030D-6E8A-4147-A177-3AD203B41FA5}">
                      <a16:colId xmlns:a16="http://schemas.microsoft.com/office/drawing/2014/main" val="1860617200"/>
                    </a:ext>
                  </a:extLst>
                </a:gridCol>
              </a:tblGrid>
              <a:tr h="3167987">
                <a:tc>
                  <a:txBody>
                    <a:bodyPr/>
                    <a:lstStyle/>
                    <a:p>
                      <a:pPr marL="285750" marR="0" lvl="0" indent="-285750" algn="l">
                        <a:lnSpc>
                          <a:spcPct val="150000"/>
                        </a:lnSpc>
                        <a:spcBef>
                          <a:spcPts val="1000"/>
                        </a:spcBef>
                        <a:spcAft>
                          <a:spcPts val="0"/>
                        </a:spcAft>
                        <a:buFont typeface="Wingdings"/>
                        <a:buChar char="Ø"/>
                      </a:pPr>
                      <a:r>
                        <a:rPr lang="en-GB" sz="2100" b="1" i="0" u="none" strike="noStrike" cap="none" spc="60" noProof="0">
                          <a:solidFill>
                            <a:schemeClr val="tx1"/>
                          </a:solidFill>
                          <a:latin typeface="Calibri"/>
                        </a:rPr>
                        <a:t>Empathy </a:t>
                      </a:r>
                    </a:p>
                    <a:p>
                      <a:pPr marL="285750" marR="0" lvl="0" indent="-285750" algn="l">
                        <a:lnSpc>
                          <a:spcPct val="150000"/>
                        </a:lnSpc>
                        <a:spcBef>
                          <a:spcPts val="0"/>
                        </a:spcBef>
                        <a:spcAft>
                          <a:spcPts val="0"/>
                        </a:spcAft>
                        <a:buFont typeface="Wingdings"/>
                        <a:buChar char="Ø"/>
                      </a:pPr>
                      <a:r>
                        <a:rPr lang="en-GB" sz="2100" b="1" i="0" u="none" strike="noStrike" cap="none" spc="60" noProof="0">
                          <a:solidFill>
                            <a:schemeClr val="tx1"/>
                          </a:solidFill>
                        </a:rPr>
                        <a:t>Humour</a:t>
                      </a:r>
                      <a:endParaRPr lang="en-GB" sz="2100" b="1" i="0" u="none" strike="noStrike" cap="none" spc="60" noProof="0" err="1">
                        <a:solidFill>
                          <a:schemeClr val="tx1"/>
                        </a:solidFill>
                        <a:latin typeface="Calibri"/>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rPr>
                        <a:t>Mentoring</a:t>
                      </a:r>
                      <a:endParaRPr lang="en-GB" sz="2100" b="1"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rPr>
                        <a:t>Networking</a:t>
                      </a:r>
                      <a:endParaRPr lang="en-GB" sz="2100" b="1"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rPr>
                        <a:t>Sensitivity</a:t>
                      </a:r>
                      <a:endParaRPr lang="en-GB" sz="2100" b="1" noProof="0">
                        <a:solidFill>
                          <a:schemeClr val="tx1"/>
                        </a:solidFill>
                      </a:endParaRPr>
                    </a:p>
                  </a:txBody>
                  <a:tcPr marL="191390" marR="191390" marT="125551" marB="125551">
                    <a:lnL w="12700" cmpd="sng">
                      <a:noFill/>
                    </a:lnL>
                    <a:lnR w="12700" cmpd="sng">
                      <a:noFill/>
                    </a:lnR>
                    <a:lnT w="12700" cmpd="sng">
                      <a:noFill/>
                    </a:lnT>
                    <a:lnB w="38100" cmpd="sng">
                      <a:noFill/>
                    </a:lnB>
                    <a:solidFill>
                      <a:schemeClr val="accent6">
                        <a:lumMod val="40000"/>
                        <a:lumOff val="60000"/>
                      </a:schemeClr>
                    </a:solidFill>
                  </a:tcPr>
                </a:tc>
                <a:tc>
                  <a:txBody>
                    <a:bodyPr/>
                    <a:lstStyle/>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latin typeface="Calibri"/>
                        </a:rPr>
                        <a:t>Patience</a:t>
                      </a:r>
                      <a:endParaRPr lang="en-GB" sz="2100" b="1" i="0" u="none" strike="noStrike" cap="none" spc="60"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latin typeface="Calibri"/>
                        </a:rPr>
                        <a:t>Tolerance</a:t>
                      </a:r>
                      <a:endParaRPr lang="en-GB" sz="2100" b="1"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latin typeface="Calibri"/>
                        </a:rPr>
                        <a:t>Public speaking</a:t>
                      </a:r>
                      <a:endParaRPr lang="en-GB" sz="2100" b="1"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latin typeface="Calibri"/>
                        </a:rPr>
                        <a:t>Positive reinforcement</a:t>
                      </a:r>
                      <a:endParaRPr lang="en-GB" sz="2100" b="1" noProof="0">
                        <a:solidFill>
                          <a:schemeClr val="tx1"/>
                        </a:solidFill>
                      </a:endParaRPr>
                    </a:p>
                    <a:p>
                      <a:pPr marL="285750" lvl="0" indent="-285750" algn="l">
                        <a:lnSpc>
                          <a:spcPct val="150000"/>
                        </a:lnSpc>
                        <a:spcBef>
                          <a:spcPts val="0"/>
                        </a:spcBef>
                        <a:spcAft>
                          <a:spcPts val="0"/>
                        </a:spcAft>
                        <a:buFont typeface="Wingdings"/>
                        <a:buChar char="Ø"/>
                      </a:pPr>
                      <a:r>
                        <a:rPr lang="en-GB" sz="2100" b="1" i="0" u="none" strike="noStrike" cap="none" spc="60" noProof="0">
                          <a:solidFill>
                            <a:schemeClr val="tx1"/>
                          </a:solidFill>
                          <a:latin typeface="Calibri"/>
                        </a:rPr>
                        <a:t>Diplomacy</a:t>
                      </a:r>
                      <a:endParaRPr lang="en-GB" sz="2100" b="1" noProof="0">
                        <a:solidFill>
                          <a:schemeClr val="tx1"/>
                        </a:solidFill>
                      </a:endParaRPr>
                    </a:p>
                  </a:txBody>
                  <a:tcPr marL="191390" marR="191390" marT="125551" marB="125551">
                    <a:lnL w="12700" cmpd="sng">
                      <a:noFill/>
                    </a:lnL>
                    <a:lnR w="12700" cmpd="sng">
                      <a:noFill/>
                    </a:lnR>
                    <a:lnT w="12700" cmpd="sng">
                      <a:noFill/>
                    </a:lnT>
                    <a:lnB w="38100" cmpd="sng">
                      <a:noFill/>
                    </a:lnB>
                    <a:solidFill>
                      <a:schemeClr val="accent6">
                        <a:lumMod val="40000"/>
                        <a:lumOff val="60000"/>
                      </a:schemeClr>
                    </a:solid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625633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1043631" y="873940"/>
            <a:ext cx="5052369" cy="1035781"/>
          </a:xfrm>
        </p:spPr>
        <p:txBody>
          <a:bodyPr vert="horz" lIns="91440" tIns="45720" rIns="91440" bIns="45720" rtlCol="0" anchor="ctr">
            <a:normAutofit fontScale="90000"/>
          </a:bodyPr>
          <a:lstStyle/>
          <a:p>
            <a:br>
              <a:rPr lang="es-ES" sz="1700" b="1"/>
            </a:br>
            <a:br>
              <a:rPr lang="es-ES" sz="1700" b="1"/>
            </a:br>
            <a:br>
              <a:rPr lang="es-ES" sz="1700" b="1"/>
            </a:br>
            <a:endParaRPr lang="es-ES" sz="1700" b="1">
              <a:cs typeface="Calibri Light"/>
            </a:endParaRPr>
          </a:p>
          <a:p>
            <a:endParaRPr lang="es-ES" sz="1700" b="1"/>
          </a:p>
          <a:p>
            <a:r>
              <a:rPr lang="es-ES" sz="3100" b="1">
                <a:solidFill>
                  <a:srgbClr val="FF0000"/>
                </a:solidFill>
                <a:cs typeface="Calibri Light"/>
              </a:rPr>
              <a:t>8- TIME MANAGEMENT </a:t>
            </a:r>
          </a:p>
          <a:p>
            <a:endParaRPr lang="es-ES" sz="1700" b="1">
              <a:cs typeface="Calibri Light"/>
            </a:endParaRPr>
          </a:p>
          <a:p>
            <a:endParaRPr lang="es-ES" sz="1700" b="1">
              <a:cs typeface="Calibri Light"/>
            </a:endParaRPr>
          </a:p>
          <a:p>
            <a:endParaRPr lang="es-ES" sz="1700" b="1">
              <a:cs typeface="Calibri Light"/>
            </a:endParaRPr>
          </a:p>
          <a:p>
            <a:endParaRPr lang="es-ES" sz="1700">
              <a:cs typeface="Calibri Light"/>
            </a:endParaRPr>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283029" y="2524721"/>
            <a:ext cx="6181601" cy="3677123"/>
          </a:xfrm>
        </p:spPr>
        <p:txBody>
          <a:bodyPr vert="horz" lIns="91440" tIns="45720" rIns="91440" bIns="45720" rtlCol="0" anchor="ctr">
            <a:normAutofit/>
          </a:bodyPr>
          <a:lstStyle/>
          <a:p>
            <a:pPr marL="0" indent="0">
              <a:buNone/>
            </a:pPr>
            <a:r>
              <a:rPr lang="en-GB" sz="2000">
                <a:ea typeface="+mn-lt"/>
                <a:cs typeface="+mn-lt"/>
              </a:rPr>
              <a:t>Time management skills demonstrate your ability to work efficiently and productively by using your time wisely.</a:t>
            </a:r>
          </a:p>
          <a:p>
            <a:pPr marL="0" indent="0">
              <a:buNone/>
            </a:pPr>
            <a:r>
              <a:rPr lang="en-GB" sz="2000">
                <a:ea typeface="+mn-lt"/>
                <a:cs typeface="+mn-lt"/>
              </a:rPr>
              <a:t>Employers need to know that you can </a:t>
            </a:r>
            <a:r>
              <a:rPr lang="en-GB" sz="2000" b="1">
                <a:ea typeface="+mn-lt"/>
                <a:cs typeface="+mn-lt"/>
              </a:rPr>
              <a:t>manage </a:t>
            </a:r>
            <a:r>
              <a:rPr lang="en-GB" sz="2000">
                <a:ea typeface="+mn-lt"/>
                <a:cs typeface="+mn-lt"/>
              </a:rPr>
              <a:t>your </a:t>
            </a:r>
            <a:r>
              <a:rPr lang="en-GB" sz="2000" b="1">
                <a:ea typeface="+mn-lt"/>
                <a:cs typeface="+mn-lt"/>
              </a:rPr>
              <a:t>time </a:t>
            </a:r>
            <a:r>
              <a:rPr lang="en-GB" sz="2000">
                <a:ea typeface="+mn-lt"/>
                <a:cs typeface="+mn-lt"/>
              </a:rPr>
              <a:t>and responsibilities concerning your students and your school. The best teachers are self-motivated and find time to go above and beyond for their students</a:t>
            </a:r>
            <a:endParaRPr lang="en-GB" sz="2000">
              <a:cs typeface="Calibri"/>
            </a:endParaRPr>
          </a:p>
          <a:p>
            <a:endParaRPr lang="es-ES" sz="1800">
              <a:ea typeface="+mn-lt"/>
              <a:cs typeface="+mn-lt"/>
            </a:endParaRPr>
          </a:p>
          <a:p>
            <a:endParaRPr lang="es-ES" sz="1800">
              <a:cs typeface="Calibri"/>
            </a:endParaRPr>
          </a:p>
        </p:txBody>
      </p:sp>
      <p:sp>
        <p:nvSpPr>
          <p:cNvPr id="18" name="Rectangle 17">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745586399"/>
              </p:ext>
            </p:extLst>
          </p:nvPr>
        </p:nvGraphicFramePr>
        <p:xfrm>
          <a:off x="6930493" y="1891771"/>
          <a:ext cx="4662303" cy="3134743"/>
        </p:xfrm>
        <a:graphic>
          <a:graphicData uri="http://schemas.openxmlformats.org/drawingml/2006/table">
            <a:tbl>
              <a:tblPr firstRow="1" bandRow="1">
                <a:noFill/>
                <a:tableStyleId>{5C22544A-7EE6-4342-B048-85BDC9FD1C3A}</a:tableStyleId>
              </a:tblPr>
              <a:tblGrid>
                <a:gridCol w="2276649">
                  <a:extLst>
                    <a:ext uri="{9D8B030D-6E8A-4147-A177-3AD203B41FA5}">
                      <a16:colId xmlns:a16="http://schemas.microsoft.com/office/drawing/2014/main" val="464573450"/>
                    </a:ext>
                  </a:extLst>
                </a:gridCol>
                <a:gridCol w="2385654">
                  <a:extLst>
                    <a:ext uri="{9D8B030D-6E8A-4147-A177-3AD203B41FA5}">
                      <a16:colId xmlns:a16="http://schemas.microsoft.com/office/drawing/2014/main" val="1860617200"/>
                    </a:ext>
                  </a:extLst>
                </a:gridCol>
              </a:tblGrid>
              <a:tr h="3134743">
                <a:tc>
                  <a:txBody>
                    <a:bodyPr/>
                    <a:lstStyle/>
                    <a:p>
                      <a:pPr marL="285750" marR="0" lvl="0" indent="-285750" algn="l">
                        <a:lnSpc>
                          <a:spcPct val="150000"/>
                        </a:lnSpc>
                        <a:spcBef>
                          <a:spcPts val="1000"/>
                        </a:spcBef>
                        <a:spcAft>
                          <a:spcPts val="0"/>
                        </a:spcAft>
                        <a:buFont typeface="Wingdings"/>
                        <a:buChar char="Ø"/>
                      </a:pPr>
                      <a:r>
                        <a:rPr lang="en-GB" sz="1800" b="1" i="0" u="none" strike="noStrike" cap="none" spc="0" noProof="0">
                          <a:solidFill>
                            <a:schemeClr val="tx1"/>
                          </a:solidFill>
                        </a:rPr>
                        <a:t>Goal setting</a:t>
                      </a:r>
                      <a:endParaRPr lang="en-GB" sz="1800" b="1" i="0" u="none" strike="noStrike" cap="none" spc="0" noProof="0">
                        <a:solidFill>
                          <a:schemeClr val="tx1"/>
                        </a:solidFill>
                        <a:latin typeface="Calibri"/>
                      </a:endParaRP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latin typeface="Calibri"/>
                        </a:rPr>
                        <a:t>Prioritizing</a:t>
                      </a: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latin typeface="Calibri"/>
                        </a:rPr>
                        <a:t>Self-starter</a:t>
                      </a:r>
                      <a:endParaRPr lang="en-GB" sz="18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latin typeface="Calibri"/>
                        </a:rPr>
                        <a:t>Planning</a:t>
                      </a:r>
                      <a:endParaRPr lang="en-GB" sz="18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latin typeface="Calibri"/>
                        </a:rPr>
                        <a:t>Decision making</a:t>
                      </a:r>
                      <a:endParaRPr lang="en-GB" sz="1800" b="1" cap="none" spc="0" noProof="0">
                        <a:solidFill>
                          <a:schemeClr val="tx1"/>
                        </a:solidFill>
                      </a:endParaRPr>
                    </a:p>
                    <a:p>
                      <a:pPr marL="285750" marR="0" lvl="0" indent="-285750" algn="l">
                        <a:lnSpc>
                          <a:spcPct val="150000"/>
                        </a:lnSpc>
                        <a:spcBef>
                          <a:spcPts val="0"/>
                        </a:spcBef>
                        <a:spcAft>
                          <a:spcPts val="0"/>
                        </a:spcAft>
                        <a:buFont typeface="Wingdings"/>
                        <a:buChar char="Ø"/>
                      </a:pPr>
                      <a:endParaRPr lang="en-GB" sz="1800" b="1" i="0" u="none" strike="noStrike" cap="none" spc="0" noProof="0">
                        <a:solidFill>
                          <a:schemeClr val="tx1"/>
                        </a:solidFill>
                      </a:endParaRPr>
                    </a:p>
                  </a:txBody>
                  <a:tcPr marL="0" marR="81249" marT="32500" marB="243747">
                    <a:lnL w="12700" cmpd="sng">
                      <a:noFill/>
                      <a:prstDash val="solid"/>
                    </a:lnL>
                    <a:lnR w="12700" cmpd="sng">
                      <a:noFill/>
                      <a:prstDash val="solid"/>
                    </a:lnR>
                    <a:lnT w="28575" cap="flat" cmpd="sng" algn="ctr">
                      <a:solidFill>
                        <a:schemeClr val="tx1"/>
                      </a:solidFill>
                      <a:prstDash val="solid"/>
                    </a:lnT>
                    <a:lnB w="12700" cmpd="sng">
                      <a:noFill/>
                      <a:prstDash val="solid"/>
                    </a:lnB>
                    <a:noFill/>
                  </a:tcPr>
                </a:tc>
                <a:tc>
                  <a:txBody>
                    <a:bodyPr/>
                    <a:lstStyle/>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rPr>
                        <a:t>Focus</a:t>
                      </a: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rPr>
                        <a:t>Delegation</a:t>
                      </a: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rPr>
                        <a:t>Stress management</a:t>
                      </a:r>
                      <a:endParaRPr lang="en-GB" sz="18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rPr>
                        <a:t>Coping</a:t>
                      </a:r>
                      <a:endParaRPr lang="en-GB" sz="18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800" b="1" i="0" u="none" strike="noStrike" cap="none" spc="0" noProof="0">
                          <a:solidFill>
                            <a:schemeClr val="tx1"/>
                          </a:solidFill>
                        </a:rPr>
                        <a:t>Organization</a:t>
                      </a:r>
                      <a:endParaRPr lang="en-GB" sz="1800" b="1" cap="none" spc="0" noProof="0">
                        <a:solidFill>
                          <a:schemeClr val="tx1"/>
                        </a:solidFill>
                      </a:endParaRPr>
                    </a:p>
                  </a:txBody>
                  <a:tcPr marL="0" marR="81249" marT="32500" marB="243747">
                    <a:lnL w="12700" cmpd="sng">
                      <a:noFill/>
                      <a:prstDash val="solid"/>
                    </a:lnL>
                    <a:lnR w="12700" cmpd="sng">
                      <a:noFill/>
                      <a:prstDash val="solid"/>
                    </a:lnR>
                    <a:lnT w="28575" cap="flat" cmpd="sng" algn="ctr">
                      <a:solidFill>
                        <a:schemeClr val="tx1"/>
                      </a:solidFill>
                      <a:prstDash val="solid"/>
                    </a:lnT>
                    <a:lnB w="12700" cmpd="sng">
                      <a:noFill/>
                      <a:prstDash val="solid"/>
                    </a:lnB>
                    <a:no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16221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793662" y="386930"/>
            <a:ext cx="10066122" cy="1298448"/>
          </a:xfrm>
        </p:spPr>
        <p:txBody>
          <a:bodyPr vert="horz" lIns="91440" tIns="45720" rIns="91440" bIns="45720" rtlCol="0" anchor="ctr">
            <a:normAutofit fontScale="90000"/>
          </a:bodyPr>
          <a:lstStyle/>
          <a:p>
            <a:br>
              <a:rPr lang="es-ES" sz="1200" b="1"/>
            </a:br>
            <a:br>
              <a:rPr lang="es-ES" sz="1200" b="1"/>
            </a:br>
            <a:br>
              <a:rPr lang="es-ES" sz="1200" b="1"/>
            </a:br>
            <a:br>
              <a:rPr lang="es-ES" sz="1200" b="1"/>
            </a:br>
            <a:br>
              <a:rPr lang="es-ES" sz="3600" b="1">
                <a:solidFill>
                  <a:srgbClr val="FF0000"/>
                </a:solidFill>
              </a:rPr>
            </a:br>
            <a:r>
              <a:rPr lang="es-ES" sz="3600" b="1">
                <a:solidFill>
                  <a:srgbClr val="FF0000"/>
                </a:solidFill>
              </a:rPr>
              <a:t>9 – </a:t>
            </a:r>
            <a:r>
              <a:rPr lang="es-ES" sz="3100" b="1" err="1">
                <a:solidFill>
                  <a:srgbClr val="FF0000"/>
                </a:solidFill>
              </a:rPr>
              <a:t>LEADERSHIP</a:t>
            </a:r>
            <a:endParaRPr lang="es-ES" sz="3100" b="1">
              <a:solidFill>
                <a:srgbClr val="FF0000"/>
              </a:solidFill>
              <a:cs typeface="Calibri Light"/>
            </a:endParaRPr>
          </a:p>
          <a:p>
            <a:endParaRPr lang="es-ES" sz="1200" b="1"/>
          </a:p>
          <a:p>
            <a:endParaRPr lang="es-ES" sz="1200" b="1"/>
          </a:p>
          <a:p>
            <a:endParaRPr lang="es-ES" sz="1200" b="1"/>
          </a:p>
          <a:p>
            <a:endParaRPr lang="es-ES" sz="1200" b="1">
              <a:cs typeface="Calibri Light"/>
            </a:endParaRPr>
          </a:p>
          <a:p>
            <a:endParaRPr lang="es-ES" sz="1200" b="1">
              <a:cs typeface="Calibri Light"/>
            </a:endParaRPr>
          </a:p>
          <a:p>
            <a:endParaRPr lang="es-ES" sz="1200" b="1">
              <a:cs typeface="Calibri Light"/>
            </a:endParaRPr>
          </a:p>
          <a:p>
            <a:endParaRPr lang="es-ES" sz="1200">
              <a:cs typeface="Calibri Light"/>
            </a:endParaRP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793661" y="2599509"/>
            <a:ext cx="4530898" cy="3639450"/>
          </a:xfrm>
        </p:spPr>
        <p:txBody>
          <a:bodyPr vert="horz" lIns="91440" tIns="45720" rIns="91440" bIns="45720" rtlCol="0" anchor="t">
            <a:normAutofit/>
          </a:bodyPr>
          <a:lstStyle/>
          <a:p>
            <a:pPr marL="0" indent="0">
              <a:buNone/>
            </a:pPr>
            <a:r>
              <a:rPr lang="en-GB" sz="2000">
                <a:ea typeface="+mn-lt"/>
                <a:cs typeface="+mn-lt"/>
              </a:rPr>
              <a:t>Leadership is a soft skill that enables you to guide others while you fulfil the goals and mission of your organization. Leadership is critical for entrepreneurs, all types of management, and careers in </a:t>
            </a:r>
            <a:r>
              <a:rPr lang="en-GB" sz="2000" u="sng">
                <a:ea typeface="+mn-lt"/>
                <a:cs typeface="+mn-lt"/>
              </a:rPr>
              <a:t>teaching.</a:t>
            </a:r>
            <a:endParaRPr lang="en-GB" sz="2000" u="sng">
              <a:cs typeface="Calibri"/>
            </a:endParaRPr>
          </a:p>
          <a:p>
            <a:endParaRPr lang="es-ES" sz="2000">
              <a:ea typeface="+mn-lt"/>
              <a:cs typeface="+mn-lt"/>
            </a:endParaRPr>
          </a:p>
          <a:p>
            <a:endParaRPr lang="es-ES" sz="2000">
              <a:cs typeface="Calibri"/>
            </a:endParaRPr>
          </a:p>
        </p:txBody>
      </p:sp>
      <p:sp>
        <p:nvSpPr>
          <p:cNvPr id="10"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2513639295"/>
              </p:ext>
            </p:extLst>
          </p:nvPr>
        </p:nvGraphicFramePr>
        <p:xfrm>
          <a:off x="5911532" y="2661731"/>
          <a:ext cx="5150278" cy="3359293"/>
        </p:xfrm>
        <a:graphic>
          <a:graphicData uri="http://schemas.openxmlformats.org/drawingml/2006/table">
            <a:tbl>
              <a:tblPr firstRow="1" bandRow="1">
                <a:solidFill>
                  <a:schemeClr val="bg1">
                    <a:lumMod val="95000"/>
                  </a:schemeClr>
                </a:solidFill>
                <a:tableStyleId>{5C22544A-7EE6-4342-B048-85BDC9FD1C3A}</a:tableStyleId>
              </a:tblPr>
              <a:tblGrid>
                <a:gridCol w="2617517">
                  <a:extLst>
                    <a:ext uri="{9D8B030D-6E8A-4147-A177-3AD203B41FA5}">
                      <a16:colId xmlns:a16="http://schemas.microsoft.com/office/drawing/2014/main" val="464573450"/>
                    </a:ext>
                  </a:extLst>
                </a:gridCol>
                <a:gridCol w="2532761">
                  <a:extLst>
                    <a:ext uri="{9D8B030D-6E8A-4147-A177-3AD203B41FA5}">
                      <a16:colId xmlns:a16="http://schemas.microsoft.com/office/drawing/2014/main" val="1860617200"/>
                    </a:ext>
                  </a:extLst>
                </a:gridCol>
              </a:tblGrid>
              <a:tr h="3359293">
                <a:tc>
                  <a:txBody>
                    <a:bodyPr/>
                    <a:lstStyle/>
                    <a:p>
                      <a:pPr marL="285750" marR="0" lvl="0" indent="-285750" algn="l">
                        <a:lnSpc>
                          <a:spcPct val="100000"/>
                        </a:lnSpc>
                        <a:spcBef>
                          <a:spcPts val="1000"/>
                        </a:spcBef>
                        <a:spcAft>
                          <a:spcPts val="0"/>
                        </a:spcAft>
                        <a:buFont typeface="Wingdings"/>
                        <a:buChar char="Ø"/>
                      </a:pPr>
                      <a:r>
                        <a:rPr lang="en-GB" sz="1700" b="1" i="0" u="none" strike="noStrike" cap="none" spc="0" noProof="0">
                          <a:solidFill>
                            <a:schemeClr val="tx1"/>
                          </a:solidFill>
                          <a:latin typeface="Calibri"/>
                        </a:rPr>
                        <a:t>Project management</a:t>
                      </a:r>
                      <a:endParaRPr lang="en-GB" sz="1700" b="1" i="0" u="none" strike="noStrike" cap="none" spc="0" noProof="0">
                        <a:solidFill>
                          <a:schemeClr val="tx1"/>
                        </a:solidFill>
                      </a:endParaRPr>
                    </a:p>
                    <a:p>
                      <a:pPr marL="285750" marR="0" lvl="0" indent="-285750" algn="l">
                        <a:lnSpc>
                          <a:spcPct val="100000"/>
                        </a:lnSpc>
                        <a:spcBef>
                          <a:spcPts val="1000"/>
                        </a:spcBef>
                        <a:spcAft>
                          <a:spcPts val="0"/>
                        </a:spcAft>
                        <a:buFont typeface="Wingdings"/>
                        <a:buChar char="Ø"/>
                      </a:pPr>
                      <a:r>
                        <a:rPr lang="en-GB" sz="1700" b="1" i="0" u="none" strike="noStrike" cap="none" spc="0" noProof="0">
                          <a:solidFill>
                            <a:schemeClr val="tx1"/>
                          </a:solidFill>
                          <a:latin typeface="Calibri"/>
                        </a:rPr>
                        <a:t>Empathy</a:t>
                      </a:r>
                    </a:p>
                    <a:p>
                      <a:pPr marL="285750" marR="0" lvl="0" indent="-285750" algn="l">
                        <a:lnSpc>
                          <a:spcPct val="150000"/>
                        </a:lnSpc>
                        <a:spcBef>
                          <a:spcPts val="0"/>
                        </a:spcBef>
                        <a:spcAft>
                          <a:spcPts val="0"/>
                        </a:spcAft>
                        <a:buFont typeface="Wingdings"/>
                        <a:buChar char="Ø"/>
                      </a:pPr>
                      <a:r>
                        <a:rPr lang="en-GB" sz="1700" b="1" i="0" u="none" strike="noStrike" cap="none" spc="0" noProof="0">
                          <a:solidFill>
                            <a:schemeClr val="tx1"/>
                          </a:solidFill>
                        </a:rPr>
                        <a:t>Selflessness</a:t>
                      </a:r>
                      <a:endParaRPr lang="en-GB" sz="1700" b="1" i="0" u="none" strike="noStrike" cap="none" spc="0" noProof="0">
                        <a:solidFill>
                          <a:schemeClr val="tx1"/>
                        </a:solidFill>
                        <a:latin typeface="Calibri"/>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rPr>
                        <a:t>Agility</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rPr>
                        <a:t>Listening</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rPr>
                        <a:t>Humility</a:t>
                      </a:r>
                      <a:endParaRPr lang="en-GB" sz="1700" b="1" cap="none" spc="0" noProof="0">
                        <a:solidFill>
                          <a:schemeClr val="tx1"/>
                        </a:solidFill>
                      </a:endParaRPr>
                    </a:p>
                    <a:p>
                      <a:pPr marL="285750" marR="0" lvl="0" indent="-285750" algn="l">
                        <a:lnSpc>
                          <a:spcPct val="150000"/>
                        </a:lnSpc>
                        <a:spcBef>
                          <a:spcPts val="1000"/>
                        </a:spcBef>
                        <a:spcAft>
                          <a:spcPts val="0"/>
                        </a:spcAft>
                        <a:buFont typeface="Wingdings"/>
                        <a:buChar char="Ø"/>
                      </a:pPr>
                      <a:endParaRPr lang="en-GB" sz="1700" b="1" i="0" u="none" strike="noStrike" cap="none" spc="0" noProof="0">
                        <a:solidFill>
                          <a:schemeClr val="tx1"/>
                        </a:solidFill>
                        <a:latin typeface="Calibri"/>
                      </a:endParaRPr>
                    </a:p>
                    <a:p>
                      <a:pPr marL="285750" marR="0" lvl="0" indent="-285750" algn="l">
                        <a:lnSpc>
                          <a:spcPct val="150000"/>
                        </a:lnSpc>
                        <a:spcBef>
                          <a:spcPts val="0"/>
                        </a:spcBef>
                        <a:spcAft>
                          <a:spcPts val="0"/>
                        </a:spcAft>
                        <a:buFont typeface="Wingdings"/>
                        <a:buChar char="Ø"/>
                      </a:pPr>
                      <a:endParaRPr lang="en-GB" sz="1700" b="1" i="0" u="none" strike="noStrike" cap="none" spc="0" noProof="0">
                        <a:solidFill>
                          <a:schemeClr val="tx1"/>
                        </a:solidFill>
                      </a:endParaRPr>
                    </a:p>
                  </a:txBody>
                  <a:tcPr marL="69743" marR="175955" marT="19927" marB="149449" anchor="b">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95000"/>
                      </a:schemeClr>
                    </a:solidFill>
                  </a:tcPr>
                </a:tc>
                <a:tc>
                  <a:txBody>
                    <a:bodyPr/>
                    <a:lstStyle/>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latin typeface="Calibri"/>
                        </a:rPr>
                        <a:t>Cultural intelligence</a:t>
                      </a:r>
                      <a:endParaRPr lang="en-GB" sz="1700" b="1" i="0" u="none" strike="noStrike"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latin typeface="Calibri"/>
                        </a:rPr>
                        <a:t>Authenticity</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latin typeface="Calibri"/>
                        </a:rPr>
                        <a:t>Versatility</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latin typeface="Calibri"/>
                        </a:rPr>
                        <a:t>Generosity</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r>
                        <a:rPr lang="en-GB" sz="1700" b="1" i="0" u="none" strike="noStrike" cap="none" spc="0" noProof="0">
                          <a:solidFill>
                            <a:schemeClr val="tx1"/>
                          </a:solidFill>
                          <a:latin typeface="Calibri"/>
                        </a:rPr>
                        <a:t>Trust</a:t>
                      </a:r>
                      <a:endParaRPr lang="en-GB" sz="1700" b="1" cap="none" spc="0" noProof="0">
                        <a:solidFill>
                          <a:schemeClr val="tx1"/>
                        </a:solidFill>
                      </a:endParaRPr>
                    </a:p>
                    <a:p>
                      <a:pPr marL="285750" lvl="0" indent="-285750" algn="l">
                        <a:lnSpc>
                          <a:spcPct val="150000"/>
                        </a:lnSpc>
                        <a:spcBef>
                          <a:spcPts val="0"/>
                        </a:spcBef>
                        <a:spcAft>
                          <a:spcPts val="0"/>
                        </a:spcAft>
                        <a:buFont typeface="Wingdings"/>
                        <a:buChar char="Ø"/>
                      </a:pPr>
                      <a:endParaRPr lang="en-GB" sz="1700" b="1" i="0" u="none" strike="noStrike" cap="none" spc="0" noProof="0">
                        <a:solidFill>
                          <a:schemeClr val="tx1"/>
                        </a:solidFill>
                      </a:endParaRPr>
                    </a:p>
                  </a:txBody>
                  <a:tcPr marL="69743" marR="175955" marT="19927" marB="149449">
                    <a:lnL w="12700" cmpd="sng">
                      <a:noFill/>
                      <a:prstDash val="solid"/>
                    </a:lnL>
                    <a:lnR w="12700" cmpd="sng">
                      <a:noFill/>
                      <a:prstDash val="solid"/>
                    </a:lnR>
                    <a:lnT w="9525"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2383334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793662" y="386930"/>
            <a:ext cx="10066122" cy="1298448"/>
          </a:xfrm>
        </p:spPr>
        <p:txBody>
          <a:bodyPr vert="horz" lIns="91440" tIns="45720" rIns="91440" bIns="45720" rtlCol="0" anchor="ctr">
            <a:normAutofit fontScale="90000"/>
          </a:bodyPr>
          <a:lstStyle/>
          <a:p>
            <a:br>
              <a:rPr lang="es-ES" sz="1200" b="1"/>
            </a:br>
            <a:br>
              <a:rPr lang="es-ES" sz="1200" b="1"/>
            </a:br>
            <a:br>
              <a:rPr lang="es-ES" sz="1200" b="1"/>
            </a:br>
            <a:br>
              <a:rPr lang="es-ES" sz="1200" b="1"/>
            </a:br>
            <a:br>
              <a:rPr lang="es-ES" sz="1200" b="1"/>
            </a:br>
            <a:br>
              <a:rPr lang="es-ES" sz="1200" b="1"/>
            </a:br>
            <a:br>
              <a:rPr lang="es-ES" sz="3100" b="1"/>
            </a:br>
            <a:r>
              <a:rPr lang="es-ES" sz="3100" b="1">
                <a:solidFill>
                  <a:srgbClr val="FF0000"/>
                </a:solidFill>
              </a:rPr>
              <a:t>10 – </a:t>
            </a:r>
            <a:r>
              <a:rPr lang="es-ES" sz="3100" b="1" err="1">
                <a:solidFill>
                  <a:srgbClr val="FF0000"/>
                </a:solidFill>
              </a:rPr>
              <a:t>ATTENTION</a:t>
            </a:r>
            <a:r>
              <a:rPr lang="es-ES" sz="3100" b="1">
                <a:solidFill>
                  <a:srgbClr val="FF0000"/>
                </a:solidFill>
              </a:rPr>
              <a:t> </a:t>
            </a:r>
            <a:r>
              <a:rPr lang="es-ES" sz="3100" b="1" err="1">
                <a:solidFill>
                  <a:srgbClr val="FF0000"/>
                </a:solidFill>
              </a:rPr>
              <a:t>TO</a:t>
            </a:r>
            <a:r>
              <a:rPr lang="es-ES" sz="3100" b="1">
                <a:solidFill>
                  <a:srgbClr val="FF0000"/>
                </a:solidFill>
              </a:rPr>
              <a:t> </a:t>
            </a:r>
            <a:r>
              <a:rPr lang="es-ES" sz="3100" b="1" err="1">
                <a:solidFill>
                  <a:srgbClr val="FF0000"/>
                </a:solidFill>
              </a:rPr>
              <a:t>DETAIL</a:t>
            </a:r>
            <a:endParaRPr lang="es-ES" sz="3100" b="1">
              <a:solidFill>
                <a:srgbClr val="FF0000"/>
              </a:solidFill>
              <a:cs typeface="Calibri Light"/>
            </a:endParaRPr>
          </a:p>
          <a:p>
            <a:endParaRPr lang="es-ES" sz="1200" b="1"/>
          </a:p>
          <a:p>
            <a:endParaRPr lang="es-ES" sz="1200" b="1"/>
          </a:p>
          <a:p>
            <a:endParaRPr lang="es-ES" sz="1200" b="1"/>
          </a:p>
          <a:p>
            <a:endParaRPr lang="es-ES" sz="1200" b="1"/>
          </a:p>
          <a:p>
            <a:endParaRPr lang="es-ES" sz="1200" b="1">
              <a:cs typeface="Calibri Light"/>
            </a:endParaRPr>
          </a:p>
          <a:p>
            <a:endParaRPr lang="es-ES" sz="1200" b="1">
              <a:cs typeface="Calibri Light"/>
            </a:endParaRPr>
          </a:p>
          <a:p>
            <a:endParaRPr lang="es-ES" sz="1200" b="1">
              <a:cs typeface="Calibri Light"/>
            </a:endParaRPr>
          </a:p>
          <a:p>
            <a:endParaRPr lang="es-ES" sz="1200">
              <a:cs typeface="Calibri Light"/>
            </a:endParaRP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793661" y="2599509"/>
            <a:ext cx="4530898" cy="3639450"/>
          </a:xfrm>
        </p:spPr>
        <p:txBody>
          <a:bodyPr vert="horz" lIns="91440" tIns="45720" rIns="91440" bIns="45720" rtlCol="0" anchor="t">
            <a:normAutofit/>
          </a:bodyPr>
          <a:lstStyle/>
          <a:p>
            <a:pPr marL="0" indent="0">
              <a:buNone/>
            </a:pPr>
            <a:r>
              <a:rPr lang="es-ES" sz="2400" err="1">
                <a:ea typeface="+mn-lt"/>
                <a:cs typeface="+mn-lt"/>
              </a:rPr>
              <a:t>Attention</a:t>
            </a:r>
            <a:r>
              <a:rPr lang="es-ES" sz="2400">
                <a:ea typeface="+mn-lt"/>
                <a:cs typeface="+mn-lt"/>
              </a:rPr>
              <a:t> </a:t>
            </a:r>
            <a:r>
              <a:rPr lang="es-ES" sz="2400" err="1">
                <a:ea typeface="+mn-lt"/>
                <a:cs typeface="+mn-lt"/>
              </a:rPr>
              <a:t>to</a:t>
            </a:r>
            <a:r>
              <a:rPr lang="es-ES" sz="2400">
                <a:ea typeface="+mn-lt"/>
                <a:cs typeface="+mn-lt"/>
              </a:rPr>
              <a:t> </a:t>
            </a:r>
            <a:r>
              <a:rPr lang="es-ES" sz="2400" err="1">
                <a:ea typeface="+mn-lt"/>
                <a:cs typeface="+mn-lt"/>
              </a:rPr>
              <a:t>detail</a:t>
            </a:r>
            <a:r>
              <a:rPr lang="es-ES" sz="2400">
                <a:ea typeface="+mn-lt"/>
                <a:cs typeface="+mn-lt"/>
              </a:rPr>
              <a:t> </a:t>
            </a:r>
            <a:r>
              <a:rPr lang="es-ES" sz="2400" err="1">
                <a:ea typeface="+mn-lt"/>
                <a:cs typeface="+mn-lt"/>
              </a:rPr>
              <a:t>allows</a:t>
            </a:r>
            <a:r>
              <a:rPr lang="es-ES" sz="2400">
                <a:ea typeface="+mn-lt"/>
                <a:cs typeface="+mn-lt"/>
              </a:rPr>
              <a:t> </a:t>
            </a:r>
            <a:r>
              <a:rPr lang="es-ES" sz="2400" err="1">
                <a:ea typeface="+mn-lt"/>
                <a:cs typeface="+mn-lt"/>
              </a:rPr>
              <a:t>you</a:t>
            </a:r>
            <a:r>
              <a:rPr lang="es-ES" sz="2400">
                <a:ea typeface="+mn-lt"/>
                <a:cs typeface="+mn-lt"/>
              </a:rPr>
              <a:t> </a:t>
            </a:r>
            <a:r>
              <a:rPr lang="es-ES" sz="2400" err="1">
                <a:ea typeface="+mn-lt"/>
                <a:cs typeface="+mn-lt"/>
              </a:rPr>
              <a:t>to</a:t>
            </a:r>
            <a:r>
              <a:rPr lang="es-ES" sz="2400">
                <a:ea typeface="+mn-lt"/>
                <a:cs typeface="+mn-lt"/>
              </a:rPr>
              <a:t> be </a:t>
            </a:r>
            <a:r>
              <a:rPr lang="es-ES" sz="2400" err="1">
                <a:ea typeface="+mn-lt"/>
                <a:cs typeface="+mn-lt"/>
              </a:rPr>
              <a:t>both</a:t>
            </a:r>
            <a:r>
              <a:rPr lang="es-ES" sz="2400">
                <a:ea typeface="+mn-lt"/>
                <a:cs typeface="+mn-lt"/>
              </a:rPr>
              <a:t> </a:t>
            </a:r>
            <a:r>
              <a:rPr lang="es-ES" sz="2400" err="1">
                <a:ea typeface="+mn-lt"/>
                <a:cs typeface="+mn-lt"/>
              </a:rPr>
              <a:t>thorough</a:t>
            </a:r>
            <a:r>
              <a:rPr lang="es-ES" sz="2400">
                <a:ea typeface="+mn-lt"/>
                <a:cs typeface="+mn-lt"/>
              </a:rPr>
              <a:t> and </a:t>
            </a:r>
            <a:r>
              <a:rPr lang="es-ES" sz="2400" err="1">
                <a:ea typeface="+mn-lt"/>
                <a:cs typeface="+mn-lt"/>
              </a:rPr>
              <a:t>accurate</a:t>
            </a:r>
            <a:r>
              <a:rPr lang="es-ES" sz="2400">
                <a:ea typeface="+mn-lt"/>
                <a:cs typeface="+mn-lt"/>
              </a:rPr>
              <a:t> in </a:t>
            </a:r>
            <a:r>
              <a:rPr lang="es-ES" sz="2400" err="1">
                <a:ea typeface="+mn-lt"/>
                <a:cs typeface="+mn-lt"/>
              </a:rPr>
              <a:t>your</a:t>
            </a:r>
            <a:r>
              <a:rPr lang="es-ES" sz="2400">
                <a:ea typeface="+mn-lt"/>
                <a:cs typeface="+mn-lt"/>
              </a:rPr>
              <a:t> </a:t>
            </a:r>
            <a:r>
              <a:rPr lang="es-ES" sz="2400" err="1">
                <a:ea typeface="+mn-lt"/>
                <a:cs typeface="+mn-lt"/>
              </a:rPr>
              <a:t>work</a:t>
            </a:r>
            <a:r>
              <a:rPr lang="es-ES" sz="2400">
                <a:ea typeface="+mn-lt"/>
                <a:cs typeface="+mn-lt"/>
              </a:rPr>
              <a:t>.</a:t>
            </a:r>
          </a:p>
          <a:p>
            <a:endParaRPr lang="es-ES" sz="2400">
              <a:ea typeface="+mn-lt"/>
              <a:cs typeface="+mn-lt"/>
            </a:endParaRPr>
          </a:p>
          <a:p>
            <a:endParaRPr lang="es-ES" sz="2000">
              <a:cs typeface="Calibri"/>
            </a:endParaRPr>
          </a:p>
        </p:txBody>
      </p:sp>
      <p:sp>
        <p:nvSpPr>
          <p:cNvPr id="6"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2974606625"/>
              </p:ext>
            </p:extLst>
          </p:nvPr>
        </p:nvGraphicFramePr>
        <p:xfrm>
          <a:off x="6482219" y="2484328"/>
          <a:ext cx="4736845" cy="3714244"/>
        </p:xfrm>
        <a:graphic>
          <a:graphicData uri="http://schemas.openxmlformats.org/drawingml/2006/table">
            <a:tbl>
              <a:tblPr firstRow="1" bandRow="1">
                <a:noFill/>
                <a:tableStyleId>{5C22544A-7EE6-4342-B048-85BDC9FD1C3A}</a:tableStyleId>
              </a:tblPr>
              <a:tblGrid>
                <a:gridCol w="2390515">
                  <a:extLst>
                    <a:ext uri="{9D8B030D-6E8A-4147-A177-3AD203B41FA5}">
                      <a16:colId xmlns:a16="http://schemas.microsoft.com/office/drawing/2014/main" val="464573450"/>
                    </a:ext>
                  </a:extLst>
                </a:gridCol>
                <a:gridCol w="2346330">
                  <a:extLst>
                    <a:ext uri="{9D8B030D-6E8A-4147-A177-3AD203B41FA5}">
                      <a16:colId xmlns:a16="http://schemas.microsoft.com/office/drawing/2014/main" val="1860617200"/>
                    </a:ext>
                  </a:extLst>
                </a:gridCol>
              </a:tblGrid>
              <a:tr h="3714244">
                <a:tc>
                  <a:txBody>
                    <a:bodyPr/>
                    <a:lstStyle/>
                    <a:p>
                      <a:pPr marL="285750" marR="0" lvl="0" indent="-285750" algn="l">
                        <a:lnSpc>
                          <a:spcPct val="150000"/>
                        </a:lnSpc>
                        <a:spcBef>
                          <a:spcPts val="1000"/>
                        </a:spcBef>
                        <a:spcAft>
                          <a:spcPts val="0"/>
                        </a:spcAft>
                        <a:buFont typeface="Wingdings"/>
                        <a:buChar char="Ø"/>
                      </a:pPr>
                      <a:r>
                        <a:rPr lang="es-ES" sz="1900" b="1" i="0" u="none" strike="noStrike" cap="none" spc="60" noProof="0" err="1">
                          <a:solidFill>
                            <a:schemeClr val="tx1"/>
                          </a:solidFill>
                        </a:rPr>
                        <a:t>Critical</a:t>
                      </a:r>
                      <a:r>
                        <a:rPr lang="es-ES" sz="1900" b="1" i="0" u="none" strike="noStrike" cap="none" spc="60" noProof="0">
                          <a:solidFill>
                            <a:schemeClr val="tx1"/>
                          </a:solidFill>
                        </a:rPr>
                        <a:t> </a:t>
                      </a:r>
                      <a:r>
                        <a:rPr lang="es-ES" sz="1900" b="1" i="0" u="none" strike="noStrike" cap="none" spc="60" noProof="0" err="1">
                          <a:solidFill>
                            <a:schemeClr val="tx1"/>
                          </a:solidFill>
                        </a:rPr>
                        <a:t>observation</a:t>
                      </a:r>
                      <a:r>
                        <a:rPr lang="es-ES" sz="1900" b="1" i="0" u="none" strike="noStrike" cap="none" spc="60" noProof="0">
                          <a:solidFill>
                            <a:schemeClr val="tx1"/>
                          </a:solidFill>
                        </a:rPr>
                        <a:t> </a:t>
                      </a:r>
                    </a:p>
                    <a:p>
                      <a:pPr marL="285750" marR="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Listening</a:t>
                      </a:r>
                      <a:endParaRPr lang="es-ES" sz="1900" b="1" i="0" u="none" strike="noStrike" cap="none" spc="60" noProof="0"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Organization</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Scheduling</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Analysis</a:t>
                      </a:r>
                      <a:endParaRPr lang="es-ES" sz="1900" b="1" err="1">
                        <a:solidFill>
                          <a:schemeClr val="tx1"/>
                        </a:solidFill>
                      </a:endParaRPr>
                    </a:p>
                    <a:p>
                      <a:pPr marL="0" lvl="0" indent="0" algn="l">
                        <a:lnSpc>
                          <a:spcPct val="150000"/>
                        </a:lnSpc>
                        <a:spcBef>
                          <a:spcPts val="0"/>
                        </a:spcBef>
                        <a:spcAft>
                          <a:spcPts val="0"/>
                        </a:spcAft>
                        <a:buNone/>
                      </a:pPr>
                      <a:endParaRPr lang="es-ES" sz="1900" b="1" i="0" u="none" strike="noStrike" cap="none" spc="60" noProof="0">
                        <a:solidFill>
                          <a:schemeClr val="tx1"/>
                        </a:solidFill>
                        <a:latin typeface="Calibri"/>
                      </a:endParaRPr>
                    </a:p>
                    <a:p>
                      <a:pPr marL="285750" marR="0" lvl="0" indent="-285750" algn="l">
                        <a:lnSpc>
                          <a:spcPct val="150000"/>
                        </a:lnSpc>
                        <a:spcBef>
                          <a:spcPts val="0"/>
                        </a:spcBef>
                        <a:spcAft>
                          <a:spcPts val="0"/>
                        </a:spcAft>
                        <a:buFont typeface="Wingdings"/>
                        <a:buChar char="Ø"/>
                      </a:pPr>
                      <a:endParaRPr lang="es-ES" sz="1900" b="1" i="0" u="none" strike="noStrike" cap="none" spc="60" noProof="0">
                        <a:solidFill>
                          <a:schemeClr val="tx1"/>
                        </a:solidFill>
                      </a:endParaRPr>
                    </a:p>
                  </a:txBody>
                  <a:tcPr marL="171887" marR="171887" marT="112757" marB="112757">
                    <a:lnL w="12700" cmpd="sng">
                      <a:noFill/>
                    </a:lnL>
                    <a:lnR w="12700" cmpd="sng">
                      <a:noFill/>
                    </a:lnR>
                    <a:lnT w="12700" cmpd="sng">
                      <a:noFill/>
                    </a:lnT>
                    <a:lnB w="38100" cmpd="sng">
                      <a:noFill/>
                    </a:lnB>
                    <a:solidFill>
                      <a:schemeClr val="accent6">
                        <a:lumMod val="40000"/>
                        <a:lumOff val="60000"/>
                      </a:schemeClr>
                    </a:solidFill>
                  </a:tcPr>
                </a:tc>
                <a:tc>
                  <a:txBody>
                    <a:bodyPr/>
                    <a:lstStyle/>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Introspection</a:t>
                      </a:r>
                      <a:endParaRPr lang="es-ES" sz="1900" b="1" i="0" u="none" strike="noStrike" cap="none" spc="60" noProof="0"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Memory</a:t>
                      </a:r>
                    </a:p>
                    <a:p>
                      <a:pPr marL="285750" lvl="0" indent="-285750" algn="l">
                        <a:lnSpc>
                          <a:spcPct val="150000"/>
                        </a:lnSpc>
                        <a:spcBef>
                          <a:spcPts val="0"/>
                        </a:spcBef>
                        <a:spcAft>
                          <a:spcPts val="0"/>
                        </a:spcAft>
                        <a:buFont typeface="Wingdings"/>
                        <a:buChar char="Ø"/>
                      </a:pPr>
                      <a:r>
                        <a:rPr lang="es-ES" sz="1900" b="1" i="0" u="none" strike="noStrike" cap="none" spc="60" noProof="0">
                          <a:solidFill>
                            <a:schemeClr val="tx1"/>
                          </a:solidFill>
                        </a:rPr>
                        <a:t>Acuity</a:t>
                      </a:r>
                      <a:endParaRPr lang="es-ES" sz="1900" b="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Recall</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Questioning</a:t>
                      </a:r>
                      <a:endParaRPr lang="es-ES" sz="1900" b="1" err="1">
                        <a:solidFill>
                          <a:schemeClr val="tx1"/>
                        </a:solidFill>
                      </a:endParaRPr>
                    </a:p>
                    <a:p>
                      <a:pPr marL="0" lvl="0" indent="0" algn="l">
                        <a:lnSpc>
                          <a:spcPct val="150000"/>
                        </a:lnSpc>
                        <a:spcBef>
                          <a:spcPts val="0"/>
                        </a:spcBef>
                        <a:spcAft>
                          <a:spcPts val="0"/>
                        </a:spcAft>
                        <a:buNone/>
                      </a:pPr>
                      <a:endParaRPr lang="es-ES" sz="1900" b="1" i="0" u="none" strike="noStrike" cap="none" spc="60" noProof="0">
                        <a:solidFill>
                          <a:schemeClr val="tx1"/>
                        </a:solidFill>
                        <a:latin typeface="Calibri"/>
                      </a:endParaRPr>
                    </a:p>
                  </a:txBody>
                  <a:tcPr marL="171887" marR="171887" marT="112757" marB="112757">
                    <a:lnL w="12700" cmpd="sng">
                      <a:noFill/>
                    </a:lnL>
                    <a:lnR w="12700" cmpd="sng">
                      <a:noFill/>
                    </a:lnR>
                    <a:lnT w="12700" cmpd="sng">
                      <a:noFill/>
                    </a:lnT>
                    <a:lnB w="38100" cmpd="sng">
                      <a:noFill/>
                    </a:lnB>
                    <a:solidFill>
                      <a:schemeClr val="accent6">
                        <a:lumMod val="40000"/>
                        <a:lumOff val="60000"/>
                      </a:schemeClr>
                    </a:solid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48638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BDBCE12-647A-4F3B-ACBA-4B80E3A4A34A}"/>
              </a:ext>
            </a:extLst>
          </p:cNvPr>
          <p:cNvSpPr>
            <a:spLocks noGrp="1"/>
          </p:cNvSpPr>
          <p:nvPr>
            <p:ph type="title"/>
          </p:nvPr>
        </p:nvSpPr>
        <p:spPr>
          <a:xfrm>
            <a:off x="-3003" y="586855"/>
            <a:ext cx="4255638" cy="3387497"/>
          </a:xfrm>
        </p:spPr>
        <p:txBody>
          <a:bodyPr vert="horz" lIns="91440" tIns="45720" rIns="91440" bIns="45720" rtlCol="0" anchor="ctr">
            <a:normAutofit/>
          </a:bodyPr>
          <a:lstStyle/>
          <a:p>
            <a:r>
              <a:rPr lang="es-ES" sz="3200" b="1">
                <a:solidFill>
                  <a:srgbClr val="FFFFFF"/>
                </a:solidFill>
                <a:ea typeface="+mj-lt"/>
                <a:cs typeface="+mj-lt"/>
              </a:rPr>
              <a:t>Your English teacher </a:t>
            </a:r>
            <a:br>
              <a:rPr lang="es-ES" sz="3200" b="1">
                <a:solidFill>
                  <a:srgbClr val="FFFFFF"/>
                </a:solidFill>
                <a:ea typeface="+mj-lt"/>
                <a:cs typeface="+mj-lt"/>
              </a:rPr>
            </a:br>
            <a:r>
              <a:rPr lang="es-ES" sz="3200" b="1">
                <a:solidFill>
                  <a:srgbClr val="FFFFFF"/>
                </a:solidFill>
                <a:ea typeface="+mj-lt"/>
                <a:cs typeface="+mj-lt"/>
              </a:rPr>
              <a:t>resume will focus on </a:t>
            </a:r>
            <a:br>
              <a:rPr lang="es-ES" sz="3200" b="1">
                <a:solidFill>
                  <a:srgbClr val="FFFFFF"/>
                </a:solidFill>
                <a:ea typeface="+mj-lt"/>
                <a:cs typeface="+mj-lt"/>
              </a:rPr>
            </a:br>
            <a:r>
              <a:rPr lang="es-ES" sz="3200" b="1">
                <a:solidFill>
                  <a:srgbClr val="FFFFFF"/>
                </a:solidFill>
                <a:ea typeface="+mj-lt"/>
                <a:cs typeface="+mj-lt"/>
              </a:rPr>
              <a:t>the key duties including:</a:t>
            </a:r>
            <a:endParaRPr lang="es-ES"/>
          </a:p>
        </p:txBody>
      </p:sp>
      <p:sp>
        <p:nvSpPr>
          <p:cNvPr id="3" name="Marcador de contenido 2">
            <a:extLst>
              <a:ext uri="{FF2B5EF4-FFF2-40B4-BE49-F238E27FC236}">
                <a16:creationId xmlns:a16="http://schemas.microsoft.com/office/drawing/2014/main" id="{3B6D2444-7F85-40B0-8F75-DDD9598EB1F3}"/>
              </a:ext>
            </a:extLst>
          </p:cNvPr>
          <p:cNvSpPr>
            <a:spLocks noGrp="1"/>
          </p:cNvSpPr>
          <p:nvPr>
            <p:ph idx="1"/>
          </p:nvPr>
        </p:nvSpPr>
        <p:spPr>
          <a:xfrm>
            <a:off x="4444917" y="659918"/>
            <a:ext cx="7432168" cy="5546047"/>
          </a:xfrm>
        </p:spPr>
        <p:txBody>
          <a:bodyPr vert="horz" lIns="91440" tIns="45720" rIns="91440" bIns="45720" rtlCol="0" anchor="ctr">
            <a:normAutofit/>
          </a:bodyPr>
          <a:lstStyle/>
          <a:p>
            <a:r>
              <a:rPr lang="es-ES" sz="2400" b="1">
                <a:ea typeface="+mn-lt"/>
                <a:cs typeface="+mn-lt"/>
              </a:rPr>
              <a:t>Preparing </a:t>
            </a:r>
            <a:r>
              <a:rPr lang="es-ES" sz="2400">
                <a:ea typeface="+mn-lt"/>
                <a:cs typeface="+mn-lt"/>
              </a:rPr>
              <a:t>appropriate lesson plans</a:t>
            </a:r>
          </a:p>
          <a:p>
            <a:r>
              <a:rPr lang="es-ES" sz="2400" b="1">
                <a:ea typeface="+mn-lt"/>
                <a:cs typeface="+mn-lt"/>
              </a:rPr>
              <a:t>Using </a:t>
            </a:r>
            <a:r>
              <a:rPr lang="es-ES" sz="2400">
                <a:ea typeface="+mn-lt"/>
                <a:cs typeface="+mn-lt"/>
              </a:rPr>
              <a:t>differentiated learning strategies and techniques</a:t>
            </a:r>
          </a:p>
          <a:p>
            <a:r>
              <a:rPr lang="es-ES" sz="2400" b="1">
                <a:ea typeface="+mn-lt"/>
                <a:cs typeface="+mn-lt"/>
              </a:rPr>
              <a:t>Creating </a:t>
            </a:r>
            <a:r>
              <a:rPr lang="es-ES" sz="2400">
                <a:ea typeface="+mn-lt"/>
                <a:cs typeface="+mn-lt"/>
              </a:rPr>
              <a:t>a student - centered  classroom environment</a:t>
            </a:r>
          </a:p>
          <a:p>
            <a:r>
              <a:rPr lang="es-ES" sz="2400" b="1">
                <a:ea typeface="+mn-lt"/>
                <a:cs typeface="+mn-lt"/>
              </a:rPr>
              <a:t>Conducting </a:t>
            </a:r>
            <a:r>
              <a:rPr lang="es-ES" sz="2400">
                <a:ea typeface="+mn-lt"/>
                <a:cs typeface="+mn-lt"/>
              </a:rPr>
              <a:t>assessments and preparing students for </a:t>
            </a:r>
          </a:p>
          <a:p>
            <a:pPr marL="0" indent="0">
              <a:buNone/>
            </a:pPr>
            <a:r>
              <a:rPr lang="es-ES" sz="2400">
                <a:ea typeface="+mn-lt"/>
                <a:cs typeface="+mn-lt"/>
              </a:rPr>
              <a:t>testing</a:t>
            </a:r>
            <a:endParaRPr lang="es-ES" sz="2400">
              <a:cs typeface="Calibri" panose="020F0502020204030204"/>
            </a:endParaRPr>
          </a:p>
          <a:p>
            <a:r>
              <a:rPr lang="es-ES" sz="2400" b="1">
                <a:ea typeface="+mn-lt"/>
                <a:cs typeface="+mn-lt"/>
              </a:rPr>
              <a:t>Establishing </a:t>
            </a:r>
            <a:r>
              <a:rPr lang="es-ES" sz="2400">
                <a:ea typeface="+mn-lt"/>
                <a:cs typeface="+mn-lt"/>
              </a:rPr>
              <a:t>cooperative relations with others</a:t>
            </a:r>
          </a:p>
          <a:p>
            <a:endParaRPr lang="es-ES" sz="2000">
              <a:cs typeface="Calibri"/>
            </a:endParaRPr>
          </a:p>
        </p:txBody>
      </p:sp>
    </p:spTree>
    <p:extLst>
      <p:ext uri="{BB962C8B-B14F-4D97-AF65-F5344CB8AC3E}">
        <p14:creationId xmlns:p14="http://schemas.microsoft.com/office/powerpoint/2010/main" val="3559736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4BC20-F6F5-46B9-9DE3-0CBD7AB6CF28}"/>
              </a:ext>
            </a:extLst>
          </p:cNvPr>
          <p:cNvSpPr>
            <a:spLocks noGrp="1"/>
          </p:cNvSpPr>
          <p:nvPr>
            <p:ph type="title"/>
          </p:nvPr>
        </p:nvSpPr>
        <p:spPr/>
        <p:txBody>
          <a:bodyPr/>
          <a:lstStyle/>
          <a:p>
            <a:r>
              <a:rPr lang="es-ES" b="1">
                <a:cs typeface="Calibri Light"/>
              </a:rPr>
              <a:t>How to express these skills through examples</a:t>
            </a:r>
            <a:endParaRPr lang="es-ES" b="1"/>
          </a:p>
        </p:txBody>
      </p:sp>
      <p:sp>
        <p:nvSpPr>
          <p:cNvPr id="3" name="Marcador de contenido 2">
            <a:extLst>
              <a:ext uri="{FF2B5EF4-FFF2-40B4-BE49-F238E27FC236}">
                <a16:creationId xmlns:a16="http://schemas.microsoft.com/office/drawing/2014/main" id="{01155A46-BEA4-40FC-A511-CE60B0685B6A}"/>
              </a:ext>
            </a:extLst>
          </p:cNvPr>
          <p:cNvSpPr>
            <a:spLocks noGrp="1"/>
          </p:cNvSpPr>
          <p:nvPr>
            <p:ph idx="1"/>
          </p:nvPr>
        </p:nvSpPr>
        <p:spPr>
          <a:xfrm>
            <a:off x="838200" y="1449845"/>
            <a:ext cx="10515600" cy="4977638"/>
          </a:xfrm>
        </p:spPr>
        <p:txBody>
          <a:bodyPr vert="horz" lIns="91440" tIns="45720" rIns="91440" bIns="45720" rtlCol="0" anchor="t">
            <a:normAutofit fontScale="77500" lnSpcReduction="20000"/>
          </a:bodyPr>
          <a:lstStyle/>
          <a:p>
            <a:r>
              <a:rPr lang="es-ES" b="1">
                <a:cs typeface="Calibri"/>
              </a:rPr>
              <a:t>Coordinated</a:t>
            </a:r>
            <a:r>
              <a:rPr lang="es-ES">
                <a:cs typeface="Calibri"/>
              </a:rPr>
              <a:t>, scheduled and arranged meetings and travel calendars</a:t>
            </a:r>
          </a:p>
          <a:p>
            <a:r>
              <a:rPr lang="es-ES" b="1">
                <a:cs typeface="Calibri"/>
              </a:rPr>
              <a:t>Interacted </a:t>
            </a:r>
            <a:r>
              <a:rPr lang="es-ES">
                <a:cs typeface="Calibri"/>
              </a:rPr>
              <a:t>with students and parents profesionally by phone, e-mail or in-person to provide information </a:t>
            </a:r>
          </a:p>
          <a:p>
            <a:r>
              <a:rPr lang="es-ES" b="1">
                <a:cs typeface="Calibri"/>
              </a:rPr>
              <a:t>Worked </a:t>
            </a:r>
            <a:r>
              <a:rPr lang="es-ES">
                <a:cs typeface="Calibri"/>
              </a:rPr>
              <a:t>with students with special educational needs</a:t>
            </a:r>
          </a:p>
          <a:p>
            <a:r>
              <a:rPr lang="es-ES" b="1">
                <a:cs typeface="Calibri"/>
              </a:rPr>
              <a:t>Dealt </a:t>
            </a:r>
            <a:r>
              <a:rPr lang="es-ES">
                <a:cs typeface="Calibri"/>
              </a:rPr>
              <a:t>with problematic situations, such as fights, bullying and </a:t>
            </a:r>
            <a:r>
              <a:rPr lang="es-ES">
                <a:ea typeface="+mn-lt"/>
                <a:cs typeface="+mn-lt"/>
              </a:rPr>
              <a:t>harassment.</a:t>
            </a:r>
          </a:p>
          <a:p>
            <a:r>
              <a:rPr lang="es-ES" b="1">
                <a:ea typeface="+mn-lt"/>
                <a:cs typeface="+mn-lt"/>
              </a:rPr>
              <a:t>Mentored </a:t>
            </a:r>
            <a:r>
              <a:rPr lang="es-ES">
                <a:ea typeface="+mn-lt"/>
                <a:cs typeface="+mn-lt"/>
              </a:rPr>
              <a:t>troubled students</a:t>
            </a:r>
          </a:p>
          <a:p>
            <a:r>
              <a:rPr lang="es-ES" b="1">
                <a:ea typeface="+mn-lt"/>
                <a:cs typeface="+mn-lt"/>
              </a:rPr>
              <a:t>Adopted </a:t>
            </a:r>
            <a:r>
              <a:rPr lang="es-ES">
                <a:ea typeface="+mn-lt"/>
                <a:cs typeface="+mn-lt"/>
              </a:rPr>
              <a:t>distinctive teaching methodologies  </a:t>
            </a:r>
          </a:p>
          <a:p>
            <a:r>
              <a:rPr lang="es-ES" b="1">
                <a:ea typeface="+mn-lt"/>
                <a:cs typeface="+mn-lt"/>
              </a:rPr>
              <a:t>Implemented </a:t>
            </a:r>
            <a:r>
              <a:rPr lang="es-ES">
                <a:ea typeface="+mn-lt"/>
                <a:cs typeface="+mn-lt"/>
              </a:rPr>
              <a:t>a new way of educating students to help them become critical thinkers</a:t>
            </a:r>
          </a:p>
          <a:p>
            <a:r>
              <a:rPr lang="es-ES" b="1">
                <a:ea typeface="+mn-lt"/>
                <a:cs typeface="+mn-lt"/>
              </a:rPr>
              <a:t>Developed </a:t>
            </a:r>
            <a:r>
              <a:rPr lang="es-ES">
                <a:ea typeface="+mn-lt"/>
                <a:cs typeface="+mn-lt"/>
              </a:rPr>
              <a:t>learning programs for individual needs and adapt appropriate materials accordingly</a:t>
            </a:r>
          </a:p>
          <a:p>
            <a:r>
              <a:rPr lang="es-ES" b="1">
                <a:ea typeface="+mn-lt"/>
                <a:cs typeface="+mn-lt"/>
              </a:rPr>
              <a:t>Monitored </a:t>
            </a:r>
            <a:r>
              <a:rPr lang="es-ES">
                <a:ea typeface="+mn-lt"/>
                <a:cs typeface="+mn-lt"/>
              </a:rPr>
              <a:t>and supported the social and emotional needs of students</a:t>
            </a:r>
          </a:p>
          <a:p>
            <a:r>
              <a:rPr lang="es-ES" b="1">
                <a:ea typeface="+mn-lt"/>
                <a:cs typeface="+mn-lt"/>
              </a:rPr>
              <a:t>Maintained </a:t>
            </a:r>
            <a:r>
              <a:rPr lang="es-ES">
                <a:ea typeface="+mn-lt"/>
                <a:cs typeface="+mn-lt"/>
              </a:rPr>
              <a:t>discipline in accordance with the rules and disciplinary systems of the school</a:t>
            </a:r>
          </a:p>
          <a:p>
            <a:r>
              <a:rPr lang="es-ES" b="1">
                <a:ea typeface="+mn-lt"/>
                <a:cs typeface="+mn-lt"/>
              </a:rPr>
              <a:t>Collaborated </a:t>
            </a:r>
            <a:r>
              <a:rPr lang="es-ES">
                <a:ea typeface="+mn-lt"/>
                <a:cs typeface="+mn-lt"/>
              </a:rPr>
              <a:t>regularly with staff members to chart the progress of each child</a:t>
            </a:r>
          </a:p>
          <a:p>
            <a:r>
              <a:rPr lang="es-ES" b="1">
                <a:ea typeface="+mn-lt"/>
                <a:cs typeface="+mn-lt"/>
              </a:rPr>
              <a:t>Planned </a:t>
            </a:r>
            <a:r>
              <a:rPr lang="es-ES">
                <a:ea typeface="+mn-lt"/>
                <a:cs typeface="+mn-lt"/>
              </a:rPr>
              <a:t>and implemented a protocol for laboratory work</a:t>
            </a:r>
          </a:p>
          <a:p>
            <a:endParaRPr lang="es-ES">
              <a:ea typeface="+mn-lt"/>
              <a:cs typeface="+mn-lt"/>
            </a:endParaRPr>
          </a:p>
          <a:p>
            <a:endParaRPr lang="es-ES">
              <a:ea typeface="+mn-lt"/>
              <a:cs typeface="+mn-lt"/>
            </a:endParaRPr>
          </a:p>
          <a:p>
            <a:endParaRPr lang="es-ES">
              <a:ea typeface="+mn-lt"/>
              <a:cs typeface="+mn-lt"/>
            </a:endParaRPr>
          </a:p>
          <a:p>
            <a:endParaRPr lang="es-ES">
              <a:ea typeface="+mn-lt"/>
              <a:cs typeface="+mn-lt"/>
            </a:endParaRPr>
          </a:p>
          <a:p>
            <a:endParaRPr lang="es-ES">
              <a:ea typeface="+mn-lt"/>
              <a:cs typeface="+mn-lt"/>
            </a:endParaRPr>
          </a:p>
        </p:txBody>
      </p:sp>
    </p:spTree>
    <p:extLst>
      <p:ext uri="{BB962C8B-B14F-4D97-AF65-F5344CB8AC3E}">
        <p14:creationId xmlns:p14="http://schemas.microsoft.com/office/powerpoint/2010/main" val="1915606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2">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4">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4"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51563363-8D77-4835-B857-E9C2F38F9211}"/>
              </a:ext>
            </a:extLst>
          </p:cNvPr>
          <p:cNvSpPr>
            <a:spLocks noGrp="1"/>
          </p:cNvSpPr>
          <p:nvPr>
            <p:ph type="title"/>
          </p:nvPr>
        </p:nvSpPr>
        <p:spPr>
          <a:xfrm>
            <a:off x="1047280" y="759805"/>
            <a:ext cx="10306520" cy="1325563"/>
          </a:xfrm>
        </p:spPr>
        <p:txBody>
          <a:bodyPr vert="horz" lIns="91440" tIns="45720" rIns="91440" bIns="45720" rtlCol="0">
            <a:normAutofit/>
          </a:bodyPr>
          <a:lstStyle/>
          <a:p>
            <a:r>
              <a:rPr lang="es-ES" sz="4000" b="1">
                <a:solidFill>
                  <a:srgbClr val="FFFFFF"/>
                </a:solidFill>
                <a:latin typeface="Calibri"/>
                <a:cs typeface="Calibri"/>
              </a:rPr>
              <a:t>Communications skills interview</a:t>
            </a:r>
            <a:endParaRPr lang="es-ES" sz="4000" b="1">
              <a:solidFill>
                <a:srgbClr val="FFFFFF"/>
              </a:solidFill>
            </a:endParaRPr>
          </a:p>
        </p:txBody>
      </p:sp>
      <p:pic>
        <p:nvPicPr>
          <p:cNvPr id="6" name="Picture 4">
            <a:extLst>
              <a:ext uri="{FF2B5EF4-FFF2-40B4-BE49-F238E27FC236}">
                <a16:creationId xmlns:a16="http://schemas.microsoft.com/office/drawing/2014/main" id="{01B2E4CE-15F1-40A7-8A05-B2684C122280}"/>
              </a:ext>
            </a:extLst>
          </p:cNvPr>
          <p:cNvPicPr>
            <a:picLocks noChangeAspect="1"/>
          </p:cNvPicPr>
          <p:nvPr/>
        </p:nvPicPr>
        <p:blipFill rotWithShape="1">
          <a:blip r:embed="rId2"/>
          <a:srcRect l="39873"/>
          <a:stretch/>
        </p:blipFill>
        <p:spPr>
          <a:xfrm>
            <a:off x="1424902" y="2492376"/>
            <a:ext cx="3209779" cy="3563372"/>
          </a:xfrm>
          <a:prstGeom prst="rect">
            <a:avLst/>
          </a:prstGeom>
        </p:spPr>
      </p:pic>
      <p:sp>
        <p:nvSpPr>
          <p:cNvPr id="3" name="Marcador de contenido 2">
            <a:extLst>
              <a:ext uri="{FF2B5EF4-FFF2-40B4-BE49-F238E27FC236}">
                <a16:creationId xmlns:a16="http://schemas.microsoft.com/office/drawing/2014/main" id="{66D4E267-4421-44B6-A7C7-37D3144B3978}"/>
              </a:ext>
            </a:extLst>
          </p:cNvPr>
          <p:cNvSpPr>
            <a:spLocks noGrp="1"/>
          </p:cNvSpPr>
          <p:nvPr>
            <p:ph idx="1"/>
          </p:nvPr>
        </p:nvSpPr>
        <p:spPr>
          <a:xfrm>
            <a:off x="4836282" y="2494450"/>
            <a:ext cx="7298240" cy="3563159"/>
          </a:xfrm>
        </p:spPr>
        <p:txBody>
          <a:bodyPr vert="horz" lIns="91440" tIns="45720" rIns="91440" bIns="45720" rtlCol="0" anchor="t">
            <a:noAutofit/>
          </a:bodyPr>
          <a:lstStyle/>
          <a:p>
            <a:pPr marL="0" indent="0">
              <a:buNone/>
            </a:pPr>
            <a:endParaRPr lang="es-ES" sz="1300">
              <a:ea typeface="+mn-lt"/>
              <a:cs typeface="+mn-lt"/>
            </a:endParaRPr>
          </a:p>
          <a:p>
            <a:pPr marL="514350" indent="-514350">
              <a:buAutoNum type="arabicPeriod"/>
            </a:pPr>
            <a:r>
              <a:rPr lang="es-ES" sz="1300" err="1">
                <a:ea typeface="+mn-lt"/>
                <a:cs typeface="+mn-lt"/>
              </a:rPr>
              <a:t>T</a:t>
            </a:r>
            <a:r>
              <a:rPr lang="es-ES" sz="1600" err="1">
                <a:ea typeface="+mn-lt"/>
                <a:cs typeface="+mn-lt"/>
              </a:rPr>
              <a:t>alk</a:t>
            </a:r>
            <a:r>
              <a:rPr lang="es-ES" sz="1600">
                <a:ea typeface="+mn-lt"/>
                <a:cs typeface="+mn-lt"/>
              </a:rPr>
              <a:t> </a:t>
            </a:r>
            <a:r>
              <a:rPr lang="es-ES" sz="1600" err="1">
                <a:ea typeface="+mn-lt"/>
                <a:cs typeface="+mn-lt"/>
              </a:rPr>
              <a:t>about</a:t>
            </a:r>
            <a:r>
              <a:rPr lang="es-ES" sz="1600">
                <a:ea typeface="+mn-lt"/>
                <a:cs typeface="+mn-lt"/>
              </a:rPr>
              <a:t> a </a:t>
            </a:r>
            <a:r>
              <a:rPr lang="es-ES" sz="1600" err="1">
                <a:ea typeface="+mn-lt"/>
                <a:cs typeface="+mn-lt"/>
              </a:rPr>
              <a:t>successful</a:t>
            </a:r>
            <a:r>
              <a:rPr lang="es-ES" sz="1600">
                <a:ea typeface="+mn-lt"/>
                <a:cs typeface="+mn-lt"/>
              </a:rPr>
              <a:t> </a:t>
            </a:r>
            <a:r>
              <a:rPr lang="es-ES" sz="1600" err="1">
                <a:ea typeface="+mn-lt"/>
                <a:cs typeface="+mn-lt"/>
              </a:rPr>
              <a:t>presentation</a:t>
            </a:r>
            <a:r>
              <a:rPr lang="es-ES" sz="1600">
                <a:ea typeface="+mn-lt"/>
                <a:cs typeface="+mn-lt"/>
              </a:rPr>
              <a:t> </a:t>
            </a:r>
            <a:r>
              <a:rPr lang="es-ES" sz="1600" err="1">
                <a:ea typeface="+mn-lt"/>
                <a:cs typeface="+mn-lt"/>
              </a:rPr>
              <a:t>you</a:t>
            </a:r>
            <a:r>
              <a:rPr lang="es-ES" sz="1600">
                <a:ea typeface="+mn-lt"/>
                <a:cs typeface="+mn-lt"/>
              </a:rPr>
              <a:t> </a:t>
            </a:r>
            <a:r>
              <a:rPr lang="es-ES" sz="1600" err="1">
                <a:ea typeface="+mn-lt"/>
                <a:cs typeface="+mn-lt"/>
              </a:rPr>
              <a:t>gave</a:t>
            </a:r>
            <a:r>
              <a:rPr lang="es-ES" sz="1600">
                <a:ea typeface="+mn-lt"/>
                <a:cs typeface="+mn-lt"/>
              </a:rPr>
              <a:t> and </a:t>
            </a:r>
            <a:r>
              <a:rPr lang="es-ES" sz="1600" err="1">
                <a:ea typeface="+mn-lt"/>
                <a:cs typeface="+mn-lt"/>
              </a:rPr>
              <a:t>why</a:t>
            </a:r>
            <a:r>
              <a:rPr lang="es-ES" sz="1600">
                <a:ea typeface="+mn-lt"/>
                <a:cs typeface="+mn-lt"/>
              </a:rPr>
              <a:t> </a:t>
            </a:r>
            <a:r>
              <a:rPr lang="es-ES" sz="1600" err="1">
                <a:ea typeface="+mn-lt"/>
                <a:cs typeface="+mn-lt"/>
              </a:rPr>
              <a:t>you</a:t>
            </a:r>
            <a:r>
              <a:rPr lang="es-ES" sz="1600">
                <a:ea typeface="+mn-lt"/>
                <a:cs typeface="+mn-lt"/>
              </a:rPr>
              <a:t> </a:t>
            </a:r>
            <a:r>
              <a:rPr lang="es-ES" sz="1600" err="1">
                <a:ea typeface="+mn-lt"/>
                <a:cs typeface="+mn-lt"/>
              </a:rPr>
              <a:t>think</a:t>
            </a:r>
            <a:r>
              <a:rPr lang="es-ES" sz="1600">
                <a:ea typeface="+mn-lt"/>
                <a:cs typeface="+mn-lt"/>
              </a:rPr>
              <a:t> </a:t>
            </a:r>
            <a:r>
              <a:rPr lang="es-ES" sz="1600" err="1">
                <a:ea typeface="+mn-lt"/>
                <a:cs typeface="+mn-lt"/>
              </a:rPr>
              <a:t>it</a:t>
            </a:r>
            <a:r>
              <a:rPr lang="es-ES" sz="1600">
                <a:ea typeface="+mn-lt"/>
                <a:cs typeface="+mn-lt"/>
              </a:rPr>
              <a:t> </a:t>
            </a:r>
            <a:r>
              <a:rPr lang="es-ES" sz="1600" err="1">
                <a:ea typeface="+mn-lt"/>
                <a:cs typeface="+mn-lt"/>
              </a:rPr>
              <a:t>did</a:t>
            </a:r>
            <a:r>
              <a:rPr lang="es-ES" sz="1600">
                <a:ea typeface="+mn-lt"/>
                <a:cs typeface="+mn-lt"/>
              </a:rPr>
              <a:t> </a:t>
            </a:r>
            <a:r>
              <a:rPr lang="es-ES" sz="1600" err="1">
                <a:ea typeface="+mn-lt"/>
                <a:cs typeface="+mn-lt"/>
              </a:rPr>
              <a:t>well</a:t>
            </a:r>
            <a:r>
              <a:rPr lang="es-ES" sz="1600">
                <a:ea typeface="+mn-lt"/>
                <a:cs typeface="+mn-lt"/>
              </a:rPr>
              <a:t>.</a:t>
            </a:r>
          </a:p>
          <a:p>
            <a:pPr marL="514350" indent="-514350">
              <a:buAutoNum type="arabicPeriod"/>
            </a:pPr>
            <a:r>
              <a:rPr lang="es-ES" sz="1600">
                <a:ea typeface="+mn-lt"/>
                <a:cs typeface="+mn-lt"/>
              </a:rPr>
              <a:t>Do </a:t>
            </a:r>
            <a:r>
              <a:rPr lang="es-ES" sz="1600" err="1">
                <a:ea typeface="+mn-lt"/>
                <a:cs typeface="+mn-lt"/>
              </a:rPr>
              <a:t>you</a:t>
            </a:r>
            <a:r>
              <a:rPr lang="es-ES" sz="1600">
                <a:ea typeface="+mn-lt"/>
                <a:cs typeface="+mn-lt"/>
              </a:rPr>
              <a:t> </a:t>
            </a:r>
            <a:r>
              <a:rPr lang="es-ES" sz="1600" err="1">
                <a:ea typeface="+mn-lt"/>
                <a:cs typeface="+mn-lt"/>
              </a:rPr>
              <a:t>prefer</a:t>
            </a:r>
            <a:r>
              <a:rPr lang="es-ES" sz="1600">
                <a:ea typeface="+mn-lt"/>
                <a:cs typeface="+mn-lt"/>
              </a:rPr>
              <a:t> </a:t>
            </a:r>
            <a:r>
              <a:rPr lang="es-ES" sz="1600" err="1">
                <a:ea typeface="+mn-lt"/>
                <a:cs typeface="+mn-lt"/>
              </a:rPr>
              <a:t>written</a:t>
            </a:r>
            <a:r>
              <a:rPr lang="es-ES" sz="1600">
                <a:ea typeface="+mn-lt"/>
                <a:cs typeface="+mn-lt"/>
              </a:rPr>
              <a:t> </a:t>
            </a:r>
            <a:r>
              <a:rPr lang="es-ES" sz="1600" err="1">
                <a:ea typeface="+mn-lt"/>
                <a:cs typeface="+mn-lt"/>
              </a:rPr>
              <a:t>or</a:t>
            </a:r>
            <a:r>
              <a:rPr lang="es-ES" sz="1600">
                <a:ea typeface="+mn-lt"/>
                <a:cs typeface="+mn-lt"/>
              </a:rPr>
              <a:t> verbal </a:t>
            </a:r>
            <a:r>
              <a:rPr lang="es-ES" sz="1600" err="1">
                <a:ea typeface="+mn-lt"/>
                <a:cs typeface="+mn-lt"/>
              </a:rPr>
              <a:t>communication</a:t>
            </a:r>
            <a:r>
              <a:rPr lang="es-ES" sz="1600">
                <a:ea typeface="+mn-lt"/>
                <a:cs typeface="+mn-lt"/>
              </a:rPr>
              <a:t>? </a:t>
            </a:r>
            <a:r>
              <a:rPr lang="es-ES" sz="1600" err="1">
                <a:ea typeface="+mn-lt"/>
                <a:cs typeface="+mn-lt"/>
              </a:rPr>
              <a:t>Why</a:t>
            </a:r>
            <a:r>
              <a:rPr lang="es-ES" sz="1600">
                <a:ea typeface="+mn-lt"/>
                <a:cs typeface="+mn-lt"/>
              </a:rPr>
              <a:t>?</a:t>
            </a:r>
          </a:p>
          <a:p>
            <a:pPr marL="514350" indent="-514350">
              <a:buAutoNum type="arabicPeriod"/>
            </a:pPr>
            <a:r>
              <a:rPr lang="es-ES" sz="1600">
                <a:ea typeface="+mn-lt"/>
                <a:cs typeface="+mn-lt"/>
              </a:rPr>
              <a:t>Describe a time </a:t>
            </a:r>
            <a:r>
              <a:rPr lang="es-ES" sz="1600" err="1">
                <a:ea typeface="+mn-lt"/>
                <a:cs typeface="+mn-lt"/>
              </a:rPr>
              <a:t>when</a:t>
            </a:r>
            <a:r>
              <a:rPr lang="es-ES" sz="1600">
                <a:ea typeface="+mn-lt"/>
                <a:cs typeface="+mn-lt"/>
              </a:rPr>
              <a:t> </a:t>
            </a:r>
            <a:r>
              <a:rPr lang="es-ES" sz="1600" err="1">
                <a:ea typeface="+mn-lt"/>
                <a:cs typeface="+mn-lt"/>
              </a:rPr>
              <a:t>you</a:t>
            </a:r>
            <a:r>
              <a:rPr lang="es-ES" sz="1600">
                <a:ea typeface="+mn-lt"/>
                <a:cs typeface="+mn-lt"/>
              </a:rPr>
              <a:t> </a:t>
            </a:r>
            <a:r>
              <a:rPr lang="es-ES" sz="1600" err="1">
                <a:ea typeface="+mn-lt"/>
                <a:cs typeface="+mn-lt"/>
              </a:rPr>
              <a:t>had</a:t>
            </a:r>
            <a:r>
              <a:rPr lang="es-ES" sz="1600">
                <a:ea typeface="+mn-lt"/>
                <a:cs typeface="+mn-lt"/>
              </a:rPr>
              <a:t> </a:t>
            </a:r>
            <a:r>
              <a:rPr lang="es-ES" sz="1600" err="1">
                <a:ea typeface="+mn-lt"/>
                <a:cs typeface="+mn-lt"/>
              </a:rPr>
              <a:t>to</a:t>
            </a:r>
            <a:r>
              <a:rPr lang="es-ES" sz="1600">
                <a:ea typeface="+mn-lt"/>
                <a:cs typeface="+mn-lt"/>
              </a:rPr>
              <a:t> be </a:t>
            </a:r>
            <a:r>
              <a:rPr lang="es-ES" sz="1600" err="1">
                <a:ea typeface="+mn-lt"/>
                <a:cs typeface="+mn-lt"/>
              </a:rPr>
              <a:t>careful</a:t>
            </a:r>
            <a:r>
              <a:rPr lang="es-ES" sz="1600">
                <a:ea typeface="+mn-lt"/>
                <a:cs typeface="+mn-lt"/>
              </a:rPr>
              <a:t> </a:t>
            </a:r>
            <a:r>
              <a:rPr lang="es-ES" sz="1600" err="1">
                <a:ea typeface="+mn-lt"/>
                <a:cs typeface="+mn-lt"/>
              </a:rPr>
              <a:t>talking</a:t>
            </a:r>
            <a:r>
              <a:rPr lang="es-ES" sz="1600">
                <a:ea typeface="+mn-lt"/>
                <a:cs typeface="+mn-lt"/>
              </a:rPr>
              <a:t> </a:t>
            </a:r>
            <a:r>
              <a:rPr lang="es-ES" sz="1600" err="1">
                <a:ea typeface="+mn-lt"/>
                <a:cs typeface="+mn-lt"/>
              </a:rPr>
              <a:t>about</a:t>
            </a:r>
            <a:r>
              <a:rPr lang="es-ES" sz="1600">
                <a:ea typeface="+mn-lt"/>
                <a:cs typeface="+mn-lt"/>
              </a:rPr>
              <a:t> </a:t>
            </a:r>
            <a:r>
              <a:rPr lang="es-ES" sz="1600" err="1">
                <a:ea typeface="+mn-lt"/>
                <a:cs typeface="+mn-lt"/>
              </a:rPr>
              <a:t>sensitive</a:t>
            </a:r>
            <a:r>
              <a:rPr lang="es-ES" sz="1600">
                <a:ea typeface="+mn-lt"/>
                <a:cs typeface="+mn-lt"/>
              </a:rPr>
              <a:t> </a:t>
            </a:r>
            <a:r>
              <a:rPr lang="es-ES" sz="1600" err="1">
                <a:ea typeface="+mn-lt"/>
                <a:cs typeface="+mn-lt"/>
              </a:rPr>
              <a:t>information</a:t>
            </a:r>
            <a:r>
              <a:rPr lang="es-ES" sz="1600">
                <a:ea typeface="+mn-lt"/>
                <a:cs typeface="+mn-lt"/>
              </a:rPr>
              <a:t>. </a:t>
            </a:r>
            <a:r>
              <a:rPr lang="es-ES" sz="1600" err="1">
                <a:ea typeface="+mn-lt"/>
                <a:cs typeface="+mn-lt"/>
              </a:rPr>
              <a:t>How</a:t>
            </a:r>
            <a:r>
              <a:rPr lang="es-ES" sz="1600">
                <a:ea typeface="+mn-lt"/>
                <a:cs typeface="+mn-lt"/>
              </a:rPr>
              <a:t> </a:t>
            </a:r>
            <a:r>
              <a:rPr lang="es-ES" sz="1600" err="1">
                <a:ea typeface="+mn-lt"/>
                <a:cs typeface="+mn-lt"/>
              </a:rPr>
              <a:t>did</a:t>
            </a:r>
            <a:r>
              <a:rPr lang="es-ES" sz="1600">
                <a:ea typeface="+mn-lt"/>
                <a:cs typeface="+mn-lt"/>
              </a:rPr>
              <a:t> </a:t>
            </a:r>
            <a:r>
              <a:rPr lang="es-ES" sz="1600" err="1">
                <a:ea typeface="+mn-lt"/>
                <a:cs typeface="+mn-lt"/>
              </a:rPr>
              <a:t>you</a:t>
            </a:r>
            <a:r>
              <a:rPr lang="es-ES" sz="1600">
                <a:ea typeface="+mn-lt"/>
                <a:cs typeface="+mn-lt"/>
              </a:rPr>
              <a:t> do </a:t>
            </a:r>
            <a:r>
              <a:rPr lang="es-ES" sz="1600" err="1">
                <a:ea typeface="+mn-lt"/>
                <a:cs typeface="+mn-lt"/>
              </a:rPr>
              <a:t>it</a:t>
            </a:r>
            <a:r>
              <a:rPr lang="es-ES" sz="1600">
                <a:ea typeface="+mn-lt"/>
                <a:cs typeface="+mn-lt"/>
              </a:rPr>
              <a:t>?</a:t>
            </a:r>
            <a:endParaRPr lang="es-ES" sz="1600">
              <a:cs typeface="Calibri"/>
            </a:endParaRPr>
          </a:p>
          <a:p>
            <a:pPr marL="514350" indent="-514350">
              <a:buAutoNum type="arabicPeriod"/>
            </a:pPr>
            <a:r>
              <a:rPr lang="es-ES" sz="1600" err="1">
                <a:ea typeface="+mn-lt"/>
                <a:cs typeface="+mn-lt"/>
              </a:rPr>
              <a:t>Is</a:t>
            </a:r>
            <a:r>
              <a:rPr lang="es-ES" sz="1600">
                <a:ea typeface="+mn-lt"/>
                <a:cs typeface="+mn-lt"/>
              </a:rPr>
              <a:t> </a:t>
            </a:r>
            <a:r>
              <a:rPr lang="es-ES" sz="1600" err="1">
                <a:ea typeface="+mn-lt"/>
                <a:cs typeface="+mn-lt"/>
              </a:rPr>
              <a:t>it</a:t>
            </a:r>
            <a:r>
              <a:rPr lang="es-ES" sz="1600">
                <a:ea typeface="+mn-lt"/>
                <a:cs typeface="+mn-lt"/>
              </a:rPr>
              <a:t> more </a:t>
            </a:r>
            <a:r>
              <a:rPr lang="es-ES" sz="1600" err="1">
                <a:ea typeface="+mn-lt"/>
                <a:cs typeface="+mn-lt"/>
              </a:rPr>
              <a:t>important</a:t>
            </a:r>
            <a:r>
              <a:rPr lang="es-ES" sz="1600">
                <a:ea typeface="+mn-lt"/>
                <a:cs typeface="+mn-lt"/>
              </a:rPr>
              <a:t> </a:t>
            </a:r>
            <a:r>
              <a:rPr lang="es-ES" sz="1600" err="1">
                <a:ea typeface="+mn-lt"/>
                <a:cs typeface="+mn-lt"/>
              </a:rPr>
              <a:t>to</a:t>
            </a:r>
            <a:r>
              <a:rPr lang="es-ES" sz="1600">
                <a:ea typeface="+mn-lt"/>
                <a:cs typeface="+mn-lt"/>
              </a:rPr>
              <a:t> be a </a:t>
            </a:r>
            <a:r>
              <a:rPr lang="es-ES" sz="1600" err="1">
                <a:ea typeface="+mn-lt"/>
                <a:cs typeface="+mn-lt"/>
              </a:rPr>
              <a:t>good</a:t>
            </a:r>
            <a:r>
              <a:rPr lang="es-ES" sz="1600">
                <a:ea typeface="+mn-lt"/>
                <a:cs typeface="+mn-lt"/>
              </a:rPr>
              <a:t> </a:t>
            </a:r>
            <a:r>
              <a:rPr lang="es-ES" sz="1600" err="1">
                <a:ea typeface="+mn-lt"/>
                <a:cs typeface="+mn-lt"/>
              </a:rPr>
              <a:t>listener</a:t>
            </a:r>
            <a:r>
              <a:rPr lang="es-ES" sz="1600">
                <a:ea typeface="+mn-lt"/>
                <a:cs typeface="+mn-lt"/>
              </a:rPr>
              <a:t> </a:t>
            </a:r>
            <a:r>
              <a:rPr lang="es-ES" sz="1600" err="1">
                <a:ea typeface="+mn-lt"/>
                <a:cs typeface="+mn-lt"/>
              </a:rPr>
              <a:t>or</a:t>
            </a:r>
            <a:r>
              <a:rPr lang="es-ES" sz="1600">
                <a:ea typeface="+mn-lt"/>
                <a:cs typeface="+mn-lt"/>
              </a:rPr>
              <a:t> a </a:t>
            </a:r>
            <a:r>
              <a:rPr lang="es-ES" sz="1600" err="1">
                <a:ea typeface="+mn-lt"/>
                <a:cs typeface="+mn-lt"/>
              </a:rPr>
              <a:t>good</a:t>
            </a:r>
            <a:r>
              <a:rPr lang="es-ES" sz="1600">
                <a:ea typeface="+mn-lt"/>
                <a:cs typeface="+mn-lt"/>
              </a:rPr>
              <a:t> </a:t>
            </a:r>
            <a:r>
              <a:rPr lang="es-ES" sz="1600" err="1">
                <a:ea typeface="+mn-lt"/>
                <a:cs typeface="+mn-lt"/>
              </a:rPr>
              <a:t>communicator</a:t>
            </a:r>
            <a:r>
              <a:rPr lang="es-ES" sz="1600">
                <a:ea typeface="+mn-lt"/>
                <a:cs typeface="+mn-lt"/>
              </a:rPr>
              <a:t>?</a:t>
            </a:r>
          </a:p>
          <a:p>
            <a:pPr marL="514350" indent="-514350">
              <a:buAutoNum type="arabicPeriod"/>
            </a:pPr>
            <a:r>
              <a:rPr lang="es-ES" sz="1600">
                <a:ea typeface="+mn-lt"/>
                <a:cs typeface="+mn-lt"/>
              </a:rPr>
              <a:t>Tell me </a:t>
            </a:r>
            <a:r>
              <a:rPr lang="es-ES" sz="1600" err="1">
                <a:ea typeface="+mn-lt"/>
                <a:cs typeface="+mn-lt"/>
              </a:rPr>
              <a:t>about</a:t>
            </a:r>
            <a:r>
              <a:rPr lang="es-ES" sz="1600">
                <a:ea typeface="+mn-lt"/>
                <a:cs typeface="+mn-lt"/>
              </a:rPr>
              <a:t> a time </a:t>
            </a:r>
            <a:r>
              <a:rPr lang="es-ES" sz="1600" err="1">
                <a:ea typeface="+mn-lt"/>
                <a:cs typeface="+mn-lt"/>
              </a:rPr>
              <a:t>you</a:t>
            </a:r>
            <a:r>
              <a:rPr lang="es-ES" sz="1600">
                <a:ea typeface="+mn-lt"/>
                <a:cs typeface="+mn-lt"/>
              </a:rPr>
              <a:t> </a:t>
            </a:r>
            <a:r>
              <a:rPr lang="es-ES" sz="1600" err="1">
                <a:ea typeface="+mn-lt"/>
                <a:cs typeface="+mn-lt"/>
              </a:rPr>
              <a:t>had</a:t>
            </a:r>
            <a:r>
              <a:rPr lang="es-ES" sz="1600">
                <a:ea typeface="+mn-lt"/>
                <a:cs typeface="+mn-lt"/>
              </a:rPr>
              <a:t> </a:t>
            </a:r>
            <a:r>
              <a:rPr lang="es-ES" sz="1600" err="1">
                <a:ea typeface="+mn-lt"/>
                <a:cs typeface="+mn-lt"/>
              </a:rPr>
              <a:t>to</a:t>
            </a:r>
            <a:r>
              <a:rPr lang="es-ES" sz="1600">
                <a:ea typeface="+mn-lt"/>
                <a:cs typeface="+mn-lt"/>
              </a:rPr>
              <a:t> </a:t>
            </a:r>
            <a:r>
              <a:rPr lang="es-ES" sz="1600" err="1">
                <a:ea typeface="+mn-lt"/>
                <a:cs typeface="+mn-lt"/>
              </a:rPr>
              <a:t>relay</a:t>
            </a:r>
            <a:r>
              <a:rPr lang="es-ES" sz="1600">
                <a:ea typeface="+mn-lt"/>
                <a:cs typeface="+mn-lt"/>
              </a:rPr>
              <a:t> </a:t>
            </a:r>
            <a:r>
              <a:rPr lang="es-ES" sz="1600" err="1">
                <a:ea typeface="+mn-lt"/>
                <a:cs typeface="+mn-lt"/>
              </a:rPr>
              <a:t>bad</a:t>
            </a:r>
            <a:r>
              <a:rPr lang="es-ES" sz="1600">
                <a:ea typeface="+mn-lt"/>
                <a:cs typeface="+mn-lt"/>
              </a:rPr>
              <a:t> </a:t>
            </a:r>
            <a:r>
              <a:rPr lang="es-ES" sz="1600" err="1">
                <a:ea typeface="+mn-lt"/>
                <a:cs typeface="+mn-lt"/>
              </a:rPr>
              <a:t>news</a:t>
            </a:r>
            <a:r>
              <a:rPr lang="es-ES" sz="1600">
                <a:ea typeface="+mn-lt"/>
                <a:cs typeface="+mn-lt"/>
              </a:rPr>
              <a:t> </a:t>
            </a:r>
            <a:r>
              <a:rPr lang="es-ES" sz="1600" err="1">
                <a:ea typeface="+mn-lt"/>
                <a:cs typeface="+mn-lt"/>
              </a:rPr>
              <a:t>to</a:t>
            </a:r>
            <a:r>
              <a:rPr lang="es-ES" sz="1600">
                <a:ea typeface="+mn-lt"/>
                <a:cs typeface="+mn-lt"/>
              </a:rPr>
              <a:t> a </a:t>
            </a:r>
            <a:r>
              <a:rPr lang="es-ES" sz="1600" err="1">
                <a:ea typeface="+mn-lt"/>
                <a:cs typeface="+mn-lt"/>
              </a:rPr>
              <a:t>friend</a:t>
            </a:r>
            <a:r>
              <a:rPr lang="es-ES" sz="1600">
                <a:ea typeface="+mn-lt"/>
                <a:cs typeface="+mn-lt"/>
              </a:rPr>
              <a:t> </a:t>
            </a:r>
            <a:r>
              <a:rPr lang="es-ES" sz="1600" err="1">
                <a:ea typeface="+mn-lt"/>
                <a:cs typeface="+mn-lt"/>
              </a:rPr>
              <a:t>or</a:t>
            </a:r>
            <a:r>
              <a:rPr lang="es-ES" sz="1600">
                <a:ea typeface="+mn-lt"/>
                <a:cs typeface="+mn-lt"/>
              </a:rPr>
              <a:t> </a:t>
            </a:r>
            <a:r>
              <a:rPr lang="es-ES" sz="1600" err="1">
                <a:ea typeface="+mn-lt"/>
                <a:cs typeface="+mn-lt"/>
              </a:rPr>
              <a:t>colleague</a:t>
            </a:r>
            <a:r>
              <a:rPr lang="es-ES" sz="1600">
                <a:ea typeface="+mn-lt"/>
                <a:cs typeface="+mn-lt"/>
              </a:rPr>
              <a:t>.</a:t>
            </a:r>
          </a:p>
          <a:p>
            <a:pPr marL="514350" indent="-514350">
              <a:buAutoNum type="arabicPeriod"/>
            </a:pPr>
            <a:r>
              <a:rPr lang="es-ES" sz="1600" err="1">
                <a:ea typeface="+mn-lt"/>
                <a:cs typeface="+mn-lt"/>
              </a:rPr>
              <a:t>Rate</a:t>
            </a:r>
            <a:r>
              <a:rPr lang="es-ES" sz="1600">
                <a:ea typeface="+mn-lt"/>
                <a:cs typeface="+mn-lt"/>
              </a:rPr>
              <a:t> </a:t>
            </a:r>
            <a:r>
              <a:rPr lang="es-ES" sz="1600" err="1">
                <a:ea typeface="+mn-lt"/>
                <a:cs typeface="+mn-lt"/>
              </a:rPr>
              <a:t>your</a:t>
            </a:r>
            <a:r>
              <a:rPr lang="es-ES" sz="1600">
                <a:ea typeface="+mn-lt"/>
                <a:cs typeface="+mn-lt"/>
              </a:rPr>
              <a:t> </a:t>
            </a:r>
            <a:r>
              <a:rPr lang="es-ES" sz="1600" err="1">
                <a:ea typeface="+mn-lt"/>
                <a:cs typeface="+mn-lt"/>
              </a:rPr>
              <a:t>communication</a:t>
            </a:r>
            <a:r>
              <a:rPr lang="es-ES" sz="1600">
                <a:ea typeface="+mn-lt"/>
                <a:cs typeface="+mn-lt"/>
              </a:rPr>
              <a:t> </a:t>
            </a:r>
            <a:r>
              <a:rPr lang="es-ES" sz="1600" err="1">
                <a:ea typeface="+mn-lt"/>
                <a:cs typeface="+mn-lt"/>
              </a:rPr>
              <a:t>skills</a:t>
            </a:r>
            <a:r>
              <a:rPr lang="es-ES" sz="1600">
                <a:ea typeface="+mn-lt"/>
                <a:cs typeface="+mn-lt"/>
              </a:rPr>
              <a:t> </a:t>
            </a:r>
            <a:r>
              <a:rPr lang="es-ES" sz="1600" err="1">
                <a:ea typeface="+mn-lt"/>
                <a:cs typeface="+mn-lt"/>
              </a:rPr>
              <a:t>on</a:t>
            </a:r>
            <a:r>
              <a:rPr lang="es-ES" sz="1600">
                <a:ea typeface="+mn-lt"/>
                <a:cs typeface="+mn-lt"/>
              </a:rPr>
              <a:t> a </a:t>
            </a:r>
            <a:r>
              <a:rPr lang="es-ES" sz="1600" err="1">
                <a:ea typeface="+mn-lt"/>
                <a:cs typeface="+mn-lt"/>
              </a:rPr>
              <a:t>scale</a:t>
            </a:r>
            <a:r>
              <a:rPr lang="es-ES" sz="1600">
                <a:ea typeface="+mn-lt"/>
                <a:cs typeface="+mn-lt"/>
              </a:rPr>
              <a:t> </a:t>
            </a:r>
            <a:r>
              <a:rPr lang="es-ES" sz="1600" err="1">
                <a:ea typeface="+mn-lt"/>
                <a:cs typeface="+mn-lt"/>
              </a:rPr>
              <a:t>of</a:t>
            </a:r>
            <a:r>
              <a:rPr lang="es-ES" sz="1600">
                <a:ea typeface="+mn-lt"/>
                <a:cs typeface="+mn-lt"/>
              </a:rPr>
              <a:t> 1 </a:t>
            </a:r>
            <a:r>
              <a:rPr lang="es-ES" sz="1600" err="1">
                <a:ea typeface="+mn-lt"/>
                <a:cs typeface="+mn-lt"/>
              </a:rPr>
              <a:t>to</a:t>
            </a:r>
            <a:r>
              <a:rPr lang="es-ES" sz="1600">
                <a:ea typeface="+mn-lt"/>
                <a:cs typeface="+mn-lt"/>
              </a:rPr>
              <a:t> 10. </a:t>
            </a:r>
            <a:r>
              <a:rPr lang="es-ES" sz="1600" err="1">
                <a:ea typeface="+mn-lt"/>
                <a:cs typeface="+mn-lt"/>
              </a:rPr>
              <a:t>Give</a:t>
            </a:r>
            <a:r>
              <a:rPr lang="es-ES" sz="1600">
                <a:ea typeface="+mn-lt"/>
                <a:cs typeface="+mn-lt"/>
              </a:rPr>
              <a:t> </a:t>
            </a:r>
            <a:r>
              <a:rPr lang="es-ES" sz="1600" err="1">
                <a:ea typeface="+mn-lt"/>
                <a:cs typeface="+mn-lt"/>
              </a:rPr>
              <a:t>examples</a:t>
            </a:r>
            <a:r>
              <a:rPr lang="es-ES" sz="1600">
                <a:ea typeface="+mn-lt"/>
                <a:cs typeface="+mn-lt"/>
              </a:rPr>
              <a:t> </a:t>
            </a:r>
            <a:r>
              <a:rPr lang="es-ES" sz="1600" err="1">
                <a:ea typeface="+mn-lt"/>
                <a:cs typeface="+mn-lt"/>
              </a:rPr>
              <a:t>of</a:t>
            </a:r>
          </a:p>
          <a:p>
            <a:pPr marL="0" indent="0">
              <a:buNone/>
            </a:pPr>
            <a:r>
              <a:rPr lang="es-ES" sz="1600">
                <a:ea typeface="+mn-lt"/>
                <a:cs typeface="+mn-lt"/>
              </a:rPr>
              <a:t> </a:t>
            </a:r>
            <a:r>
              <a:rPr lang="es-ES" sz="1600" err="1">
                <a:ea typeface="+mn-lt"/>
                <a:cs typeface="+mn-lt"/>
              </a:rPr>
              <a:t>experiences</a:t>
            </a:r>
            <a:r>
              <a:rPr lang="es-ES" sz="1600">
                <a:ea typeface="+mn-lt"/>
                <a:cs typeface="+mn-lt"/>
              </a:rPr>
              <a:t> </a:t>
            </a:r>
            <a:r>
              <a:rPr lang="es-ES" sz="1600" err="1">
                <a:ea typeface="+mn-lt"/>
                <a:cs typeface="+mn-lt"/>
              </a:rPr>
              <a:t>that</a:t>
            </a:r>
            <a:r>
              <a:rPr lang="es-ES" sz="1600">
                <a:ea typeface="+mn-lt"/>
                <a:cs typeface="+mn-lt"/>
              </a:rPr>
              <a:t> </a:t>
            </a:r>
            <a:r>
              <a:rPr lang="es-ES" sz="1600" err="1">
                <a:ea typeface="+mn-lt"/>
                <a:cs typeface="+mn-lt"/>
              </a:rPr>
              <a:t>demonstrate</a:t>
            </a:r>
            <a:r>
              <a:rPr lang="es-ES" sz="1600">
                <a:ea typeface="+mn-lt"/>
                <a:cs typeface="+mn-lt"/>
              </a:rPr>
              <a:t> </a:t>
            </a:r>
            <a:r>
              <a:rPr lang="es-ES" sz="1600" err="1">
                <a:ea typeface="+mn-lt"/>
                <a:cs typeface="+mn-lt"/>
              </a:rPr>
              <a:t>the</a:t>
            </a:r>
            <a:r>
              <a:rPr lang="es-ES" sz="1600">
                <a:ea typeface="+mn-lt"/>
                <a:cs typeface="+mn-lt"/>
              </a:rPr>
              <a:t> rating </a:t>
            </a:r>
            <a:r>
              <a:rPr lang="es-ES" sz="1600" err="1">
                <a:ea typeface="+mn-lt"/>
                <a:cs typeface="+mn-lt"/>
              </a:rPr>
              <a:t>is</a:t>
            </a:r>
            <a:r>
              <a:rPr lang="es-ES" sz="1600">
                <a:ea typeface="+mn-lt"/>
                <a:cs typeface="+mn-lt"/>
              </a:rPr>
              <a:t> </a:t>
            </a:r>
            <a:r>
              <a:rPr lang="es-ES" sz="1600" err="1">
                <a:ea typeface="+mn-lt"/>
                <a:cs typeface="+mn-lt"/>
              </a:rPr>
              <a:t>accurate</a:t>
            </a:r>
            <a:r>
              <a:rPr lang="es-ES" sz="1600">
                <a:ea typeface="+mn-lt"/>
                <a:cs typeface="+mn-lt"/>
              </a:rPr>
              <a:t>.</a:t>
            </a:r>
          </a:p>
          <a:p>
            <a:pPr marL="514350" indent="-514350">
              <a:buAutoNum type="arabicPeriod"/>
            </a:pPr>
            <a:r>
              <a:rPr lang="es-ES" sz="1600">
                <a:ea typeface="+mn-lt"/>
                <a:cs typeface="+mn-lt"/>
              </a:rPr>
              <a:t>Describe </a:t>
            </a:r>
            <a:r>
              <a:rPr lang="es-ES" sz="1600" err="1">
                <a:ea typeface="+mn-lt"/>
                <a:cs typeface="+mn-lt"/>
              </a:rPr>
              <a:t>your</a:t>
            </a:r>
            <a:r>
              <a:rPr lang="es-ES" sz="1600">
                <a:ea typeface="+mn-lt"/>
                <a:cs typeface="+mn-lt"/>
              </a:rPr>
              <a:t> </a:t>
            </a:r>
            <a:r>
              <a:rPr lang="es-ES" sz="1600" err="1">
                <a:ea typeface="+mn-lt"/>
                <a:cs typeface="+mn-lt"/>
              </a:rPr>
              <a:t>communication</a:t>
            </a:r>
            <a:r>
              <a:rPr lang="es-ES" sz="1600">
                <a:ea typeface="+mn-lt"/>
                <a:cs typeface="+mn-lt"/>
              </a:rPr>
              <a:t> </a:t>
            </a:r>
            <a:r>
              <a:rPr lang="es-ES" sz="1600" err="1">
                <a:ea typeface="+mn-lt"/>
                <a:cs typeface="+mn-lt"/>
              </a:rPr>
              <a:t>skills</a:t>
            </a:r>
            <a:r>
              <a:rPr lang="es-ES" sz="1600">
                <a:ea typeface="+mn-lt"/>
                <a:cs typeface="+mn-lt"/>
              </a:rPr>
              <a:t>.</a:t>
            </a:r>
          </a:p>
          <a:p>
            <a:pPr marL="514350" indent="-514350">
              <a:buAutoNum type="arabicPeriod"/>
            </a:pPr>
            <a:r>
              <a:rPr lang="es-ES" sz="1600" i="1">
                <a:ea typeface="+mn-lt"/>
                <a:cs typeface="+mn-lt"/>
              </a:rPr>
              <a:t>Describe </a:t>
            </a:r>
            <a:r>
              <a:rPr lang="es-ES" sz="1600" i="1" err="1">
                <a:ea typeface="+mn-lt"/>
                <a:cs typeface="+mn-lt"/>
              </a:rPr>
              <a:t>your</a:t>
            </a:r>
            <a:r>
              <a:rPr lang="es-ES" sz="1600" i="1">
                <a:ea typeface="+mn-lt"/>
                <a:cs typeface="+mn-lt"/>
              </a:rPr>
              <a:t> </a:t>
            </a:r>
            <a:r>
              <a:rPr lang="es-ES" sz="1600" i="1" err="1">
                <a:ea typeface="+mn-lt"/>
                <a:cs typeface="+mn-lt"/>
              </a:rPr>
              <a:t>planning</a:t>
            </a:r>
            <a:r>
              <a:rPr lang="es-ES" sz="1600" i="1">
                <a:ea typeface="+mn-lt"/>
                <a:cs typeface="+mn-lt"/>
              </a:rPr>
              <a:t> </a:t>
            </a:r>
            <a:r>
              <a:rPr lang="es-ES" sz="1600" i="1" err="1">
                <a:ea typeface="+mn-lt"/>
                <a:cs typeface="+mn-lt"/>
              </a:rPr>
              <a:t>process</a:t>
            </a:r>
            <a:r>
              <a:rPr lang="es-ES" sz="1600" i="1">
                <a:ea typeface="+mn-lt"/>
                <a:cs typeface="+mn-lt"/>
              </a:rPr>
              <a:t> </a:t>
            </a:r>
            <a:r>
              <a:rPr lang="es-ES" sz="1600" i="1" err="1">
                <a:ea typeface="+mn-lt"/>
                <a:cs typeface="+mn-lt"/>
              </a:rPr>
              <a:t>for</a:t>
            </a:r>
            <a:r>
              <a:rPr lang="es-ES" sz="1600" i="1">
                <a:ea typeface="+mn-lt"/>
                <a:cs typeface="+mn-lt"/>
              </a:rPr>
              <a:t> a new </a:t>
            </a:r>
            <a:r>
              <a:rPr lang="es-ES" sz="1600" i="1" err="1">
                <a:ea typeface="+mn-lt"/>
                <a:cs typeface="+mn-lt"/>
              </a:rPr>
              <a:t>project</a:t>
            </a:r>
            <a:r>
              <a:rPr lang="es-ES" sz="1600" i="1">
                <a:ea typeface="+mn-lt"/>
                <a:cs typeface="+mn-lt"/>
              </a:rPr>
              <a:t> </a:t>
            </a:r>
            <a:r>
              <a:rPr lang="es-ES" sz="1600" i="1" err="1">
                <a:ea typeface="+mn-lt"/>
                <a:cs typeface="+mn-lt"/>
              </a:rPr>
              <a:t>or</a:t>
            </a:r>
            <a:r>
              <a:rPr lang="es-ES" sz="1600" i="1">
                <a:ea typeface="+mn-lt"/>
                <a:cs typeface="+mn-lt"/>
              </a:rPr>
              <a:t> </a:t>
            </a:r>
            <a:r>
              <a:rPr lang="es-ES" sz="1600" i="1" err="1">
                <a:ea typeface="+mn-lt"/>
                <a:cs typeface="+mn-lt"/>
              </a:rPr>
              <a:t>study</a:t>
            </a:r>
            <a:r>
              <a:rPr lang="es-ES" sz="1600" i="1">
                <a:ea typeface="+mn-lt"/>
                <a:cs typeface="+mn-lt"/>
              </a:rPr>
              <a:t> </a:t>
            </a:r>
            <a:r>
              <a:rPr lang="es-ES" sz="1600" i="1" err="1">
                <a:ea typeface="+mn-lt"/>
                <a:cs typeface="+mn-lt"/>
              </a:rPr>
              <a:t>unit</a:t>
            </a:r>
            <a:endParaRPr lang="es-ES" sz="1600" err="1">
              <a:ea typeface="+mn-lt"/>
              <a:cs typeface="+mn-lt"/>
            </a:endParaRPr>
          </a:p>
          <a:p>
            <a:endParaRPr lang="es-ES" sz="1300">
              <a:cs typeface="Calibri"/>
            </a:endParaRPr>
          </a:p>
        </p:txBody>
      </p:sp>
      <p:pic>
        <p:nvPicPr>
          <p:cNvPr id="4" name="Imagen 4" descr="Imagen que contiene Texto&#10;&#10;Descripción generada automáticamente">
            <a:extLst>
              <a:ext uri="{FF2B5EF4-FFF2-40B4-BE49-F238E27FC236}">
                <a16:creationId xmlns:a16="http://schemas.microsoft.com/office/drawing/2014/main" id="{AFB2378B-91F3-476F-807A-02C2471C8CC9}"/>
              </a:ext>
            </a:extLst>
          </p:cNvPr>
          <p:cNvPicPr>
            <a:picLocks noChangeAspect="1"/>
          </p:cNvPicPr>
          <p:nvPr/>
        </p:nvPicPr>
        <p:blipFill>
          <a:blip r:embed="rId3"/>
          <a:stretch>
            <a:fillRect/>
          </a:stretch>
        </p:blipFill>
        <p:spPr>
          <a:xfrm>
            <a:off x="0" y="5943600"/>
            <a:ext cx="12192000" cy="1828800"/>
          </a:xfrm>
          <a:prstGeom prst="rect">
            <a:avLst/>
          </a:prstGeom>
        </p:spPr>
      </p:pic>
    </p:spTree>
    <p:extLst>
      <p:ext uri="{BB962C8B-B14F-4D97-AF65-F5344CB8AC3E}">
        <p14:creationId xmlns:p14="http://schemas.microsoft.com/office/powerpoint/2010/main" val="278394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DDED6B5-E5B7-418C-88DA-73C40819B75B}"/>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kern="1200">
                <a:solidFill>
                  <a:schemeClr val="tx1"/>
                </a:solidFill>
                <a:latin typeface="+mj-lt"/>
                <a:ea typeface="+mj-ea"/>
                <a:cs typeface="+mj-cs"/>
              </a:rPr>
              <a:t>Some soft skills examples</a:t>
            </a:r>
          </a:p>
        </p:txBody>
      </p:sp>
      <p:sp>
        <p:nvSpPr>
          <p:cNvPr id="15" name="Rectangle 1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79B670C-0174-438E-A267-B75024AFD6CD}"/>
              </a:ext>
            </a:extLst>
          </p:cNvPr>
          <p:cNvSpPr>
            <a:spLocks noGrp="1"/>
          </p:cNvSpPr>
          <p:nvPr>
            <p:ph sz="half" idx="1"/>
          </p:nvPr>
        </p:nvSpPr>
        <p:spPr>
          <a:xfrm>
            <a:off x="104730" y="2599509"/>
            <a:ext cx="5553855" cy="3639450"/>
          </a:xfrm>
        </p:spPr>
        <p:txBody>
          <a:bodyPr vert="horz" lIns="91440" tIns="45720" rIns="91440" bIns="45720" rtlCol="0" anchor="ctr">
            <a:normAutofit/>
          </a:bodyPr>
          <a:lstStyle/>
          <a:p>
            <a:pPr marL="0"/>
            <a:endParaRPr lang="en-US" sz="1600"/>
          </a:p>
          <a:p>
            <a:r>
              <a:rPr lang="en-US" sz="1600"/>
              <a:t>Ability to </a:t>
            </a:r>
            <a:r>
              <a:rPr lang="en-US" sz="1600" b="1"/>
              <a:t>multi-task</a:t>
            </a:r>
            <a:endParaRPr lang="en-US" sz="1600" b="1">
              <a:cs typeface="Calibri"/>
            </a:endParaRPr>
          </a:p>
          <a:p>
            <a:r>
              <a:rPr lang="en-US" sz="1600" b="1"/>
              <a:t>Excellent communication skills</a:t>
            </a:r>
            <a:r>
              <a:rPr lang="en-US" sz="1600"/>
              <a:t> (being both a good listener </a:t>
            </a:r>
          </a:p>
          <a:p>
            <a:pPr marL="0" indent="0">
              <a:buNone/>
            </a:pPr>
            <a:r>
              <a:rPr lang="en-US" sz="1600"/>
              <a:t>and speaker)</a:t>
            </a:r>
            <a:endParaRPr lang="en-US">
              <a:cs typeface="Calibri" panose="020F0502020204030204"/>
            </a:endParaRPr>
          </a:p>
          <a:p>
            <a:pPr>
              <a:lnSpc>
                <a:spcPct val="110000"/>
              </a:lnSpc>
            </a:pPr>
            <a:r>
              <a:rPr lang="en-US" sz="1600" b="1"/>
              <a:t>Strong work ethic</a:t>
            </a:r>
            <a:r>
              <a:rPr lang="en-US" sz="1600"/>
              <a:t> (including motivation and determination)</a:t>
            </a:r>
            <a:endParaRPr lang="en-US">
              <a:cs typeface="Calibri" panose="020F0502020204030204"/>
            </a:endParaRPr>
          </a:p>
          <a:p>
            <a:r>
              <a:rPr lang="en-US" sz="1600" b="1" err="1"/>
              <a:t>Team</a:t>
            </a:r>
            <a:r>
              <a:rPr lang="en-US" sz="1600" b="1"/>
              <a:t> </a:t>
            </a:r>
            <a:r>
              <a:rPr lang="en-US" sz="1600" b="1" err="1"/>
              <a:t>work</a:t>
            </a:r>
            <a:r>
              <a:rPr lang="en-US" sz="1600"/>
              <a:t> (</a:t>
            </a:r>
            <a:r>
              <a:rPr lang="en-US" sz="1600" err="1"/>
              <a:t>ability</a:t>
            </a:r>
            <a:r>
              <a:rPr lang="en-US" sz="1600"/>
              <a:t> </a:t>
            </a:r>
            <a:r>
              <a:rPr lang="en-US" sz="1600" err="1"/>
              <a:t>to</a:t>
            </a:r>
            <a:r>
              <a:rPr lang="en-US" sz="1600"/>
              <a:t> </a:t>
            </a:r>
            <a:r>
              <a:rPr lang="en-US" sz="1600" err="1"/>
              <a:t>perform</a:t>
            </a:r>
            <a:r>
              <a:rPr lang="en-US" sz="1600"/>
              <a:t> in </a:t>
            </a:r>
            <a:r>
              <a:rPr lang="en-US" sz="1600" err="1"/>
              <a:t>groups</a:t>
            </a:r>
            <a:r>
              <a:rPr lang="en-US" sz="1600"/>
              <a:t> </a:t>
            </a:r>
            <a:r>
              <a:rPr lang="en-US" sz="1600" err="1"/>
              <a:t>through</a:t>
            </a:r>
            <a:r>
              <a:rPr lang="en-US" sz="1600"/>
              <a:t> </a:t>
            </a:r>
            <a:r>
              <a:rPr lang="en-US" sz="1600" err="1"/>
              <a:t>cooperation</a:t>
            </a:r>
            <a:r>
              <a:rPr lang="en-US" sz="1600"/>
              <a:t> and </a:t>
            </a:r>
            <a:r>
              <a:rPr lang="en-US" sz="1600" err="1"/>
              <a:t>leadership</a:t>
            </a:r>
            <a:r>
              <a:rPr lang="en-US" sz="1600"/>
              <a:t>)</a:t>
            </a:r>
          </a:p>
          <a:p>
            <a:r>
              <a:rPr lang="en-US" sz="1600" b="1"/>
              <a:t>Flexibility and adaptability</a:t>
            </a:r>
            <a:r>
              <a:rPr lang="en-US" sz="1600"/>
              <a:t> and ability to work under pressure</a:t>
            </a:r>
          </a:p>
          <a:p>
            <a:r>
              <a:rPr lang="en-US" sz="1600" b="1" err="1"/>
              <a:t>Positivity</a:t>
            </a:r>
            <a:r>
              <a:rPr lang="en-US" sz="1600" b="1"/>
              <a:t> and </a:t>
            </a:r>
            <a:r>
              <a:rPr lang="en-US" sz="1600" b="1" err="1"/>
              <a:t>enthusiasm</a:t>
            </a:r>
            <a:endParaRPr lang="en-US" sz="1600" err="1"/>
          </a:p>
          <a:p>
            <a:r>
              <a:rPr lang="en-US" sz="1600" b="1" err="1"/>
              <a:t>Patience</a:t>
            </a:r>
            <a:endParaRPr lang="en-US" sz="1600" b="1" err="1">
              <a:cs typeface="Calibri"/>
            </a:endParaRPr>
          </a:p>
          <a:p>
            <a:endParaRPr lang="en-US" sz="1600"/>
          </a:p>
        </p:txBody>
      </p:sp>
      <p:pic>
        <p:nvPicPr>
          <p:cNvPr id="7" name="Picture 4">
            <a:extLst>
              <a:ext uri="{FF2B5EF4-FFF2-40B4-BE49-F238E27FC236}">
                <a16:creationId xmlns:a16="http://schemas.microsoft.com/office/drawing/2014/main" id="{E2AE5991-2B41-48CC-9687-4B302DFCB532}"/>
              </a:ext>
            </a:extLst>
          </p:cNvPr>
          <p:cNvPicPr>
            <a:picLocks noChangeAspect="1"/>
          </p:cNvPicPr>
          <p:nvPr/>
        </p:nvPicPr>
        <p:blipFill rotWithShape="1">
          <a:blip r:embed="rId2"/>
          <a:srcRect l="9092" t="4756" r="-7" b="4329"/>
          <a:stretch/>
        </p:blipFill>
        <p:spPr>
          <a:xfrm>
            <a:off x="5911532" y="2892861"/>
            <a:ext cx="5150277" cy="2897031"/>
          </a:xfrm>
          <a:prstGeom prst="rect">
            <a:avLst/>
          </a:prstGeom>
        </p:spPr>
      </p:pic>
      <p:sp>
        <p:nvSpPr>
          <p:cNvPr id="19" name="Rectangle 1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508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0" name="Straight Connector 9">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7551B19-6D03-4F00-8A76-F12FC9068098}"/>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kern="1200">
                <a:latin typeface="+mj-lt"/>
                <a:ea typeface="+mj-ea"/>
                <a:cs typeface="+mj-cs"/>
              </a:rPr>
              <a:t>10 </a:t>
            </a:r>
            <a:r>
              <a:rPr lang="en-US" sz="6600"/>
              <a:t>Soft</a:t>
            </a:r>
            <a:r>
              <a:rPr lang="en-US" sz="6600" kern="1200">
                <a:latin typeface="+mj-lt"/>
                <a:ea typeface="+mj-ea"/>
                <a:cs typeface="+mj-cs"/>
              </a:rPr>
              <a:t> </a:t>
            </a:r>
            <a:r>
              <a:rPr lang="en-US" sz="6600"/>
              <a:t>Skills</a:t>
            </a:r>
            <a:r>
              <a:rPr lang="en-US" sz="6600" kern="1200">
                <a:latin typeface="+mj-lt"/>
                <a:ea typeface="+mj-ea"/>
                <a:cs typeface="+mj-cs"/>
              </a:rPr>
              <a:t> for </a:t>
            </a:r>
            <a:r>
              <a:rPr lang="en-US" sz="6600"/>
              <a:t>Teaching</a:t>
            </a:r>
            <a:endParaRPr lang="en-US" sz="6600" kern="1200">
              <a:latin typeface="+mj-lt"/>
              <a:ea typeface="+mj-ea"/>
              <a:cs typeface="+mj-cs"/>
            </a:endParaRPr>
          </a:p>
        </p:txBody>
      </p:sp>
    </p:spTree>
    <p:extLst>
      <p:ext uri="{BB962C8B-B14F-4D97-AF65-F5344CB8AC3E}">
        <p14:creationId xmlns:p14="http://schemas.microsoft.com/office/powerpoint/2010/main" val="316709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D00018E-14CE-4905-9AA3-27509074D61C}"/>
              </a:ext>
            </a:extLst>
          </p:cNvPr>
          <p:cNvSpPr>
            <a:spLocks noGrp="1"/>
          </p:cNvSpPr>
          <p:nvPr>
            <p:ph type="title"/>
          </p:nvPr>
        </p:nvSpPr>
        <p:spPr>
          <a:xfrm>
            <a:off x="793662" y="386930"/>
            <a:ext cx="10066122" cy="1298448"/>
          </a:xfrm>
        </p:spPr>
        <p:txBody>
          <a:bodyPr anchor="b">
            <a:normAutofit/>
          </a:bodyPr>
          <a:lstStyle/>
          <a:p>
            <a:r>
              <a:rPr lang="es-ES" sz="2600" b="1">
                <a:solidFill>
                  <a:srgbClr val="FF0000"/>
                </a:solidFill>
                <a:cs typeface="Calibri Light"/>
              </a:rPr>
              <a:t>1.</a:t>
            </a:r>
            <a:r>
              <a:rPr lang="es-ES" sz="2600" b="1">
                <a:solidFill>
                  <a:srgbClr val="FF0000"/>
                </a:solidFill>
                <a:cs typeface="Calibri Light"/>
                <a:hlinkClick r:id="rId2"/>
              </a:rPr>
              <a:t>COMMUNICATION</a:t>
            </a:r>
            <a:r>
              <a:rPr lang="es-ES" sz="2600" b="1">
                <a:cs typeface="Calibri Light"/>
              </a:rPr>
              <a:t>: </a:t>
            </a:r>
            <a:r>
              <a:rPr lang="es-ES" sz="2600" b="1">
                <a:latin typeface="Calibri Light"/>
                <a:cs typeface="Calibri Light"/>
              </a:rPr>
              <a:t> </a:t>
            </a:r>
            <a:r>
              <a:rPr lang="es-ES" sz="2600" b="1" err="1">
                <a:latin typeface="Calibri Light"/>
                <a:cs typeface="Calibri Light"/>
              </a:rPr>
              <a:t>Receptive</a:t>
            </a:r>
            <a:r>
              <a:rPr lang="es-ES" sz="2600" b="1">
                <a:latin typeface="Calibri Light"/>
                <a:cs typeface="Calibri Light"/>
              </a:rPr>
              <a:t> and </a:t>
            </a:r>
            <a:r>
              <a:rPr lang="es-ES" sz="2600" b="1" err="1">
                <a:latin typeface="Calibri Light"/>
                <a:cs typeface="Calibri Light"/>
              </a:rPr>
              <a:t>Expressive</a:t>
            </a:r>
            <a:endParaRPr lang="en-GB" sz="2600" err="1">
              <a:latin typeface="Calibri"/>
              <a:cs typeface="Calibri"/>
            </a:endParaRPr>
          </a:p>
        </p:txBody>
      </p:sp>
      <p:sp>
        <p:nvSpPr>
          <p:cNvPr id="14"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0A40041E-955A-41C5-AB77-E8EAD29E9C46}"/>
              </a:ext>
            </a:extLst>
          </p:cNvPr>
          <p:cNvSpPr>
            <a:spLocks noGrp="1"/>
          </p:cNvSpPr>
          <p:nvPr>
            <p:ph idx="1"/>
          </p:nvPr>
        </p:nvSpPr>
        <p:spPr>
          <a:xfrm>
            <a:off x="793661" y="2599509"/>
            <a:ext cx="4969308" cy="3639450"/>
          </a:xfrm>
        </p:spPr>
        <p:txBody>
          <a:bodyPr vert="horz" lIns="91440" tIns="45720" rIns="91440" bIns="45720" rtlCol="0" anchor="ctr">
            <a:normAutofit fontScale="92500" lnSpcReduction="20000"/>
          </a:bodyPr>
          <a:lstStyle/>
          <a:p>
            <a:pPr marL="0" indent="0">
              <a:buNone/>
            </a:pPr>
            <a:endParaRPr lang="en-GB" sz="2000" b="1">
              <a:ea typeface="+mn-lt"/>
              <a:cs typeface="+mn-lt"/>
            </a:endParaRPr>
          </a:p>
          <a:p>
            <a:pPr marL="0" indent="0">
              <a:buNone/>
            </a:pPr>
            <a:r>
              <a:rPr lang="en-GB" sz="2000" b="1">
                <a:ea typeface="+mn-lt"/>
                <a:cs typeface="+mn-lt"/>
              </a:rPr>
              <a:t>Communication skills</a:t>
            </a:r>
            <a:endParaRPr lang="en-GB" sz="2000" b="1">
              <a:cs typeface="Calibri"/>
            </a:endParaRPr>
          </a:p>
          <a:p>
            <a:pPr marL="0" indent="0">
              <a:buNone/>
            </a:pPr>
            <a:r>
              <a:rPr lang="en-GB" sz="2000">
                <a:ea typeface="+mn-lt"/>
                <a:cs typeface="+mn-lt"/>
              </a:rPr>
              <a:t>You may have experienced:</a:t>
            </a:r>
          </a:p>
          <a:p>
            <a:pPr>
              <a:buFont typeface="Arial"/>
              <a:buChar char="•"/>
            </a:pPr>
            <a:r>
              <a:rPr lang="en-GB" sz="2000">
                <a:ea typeface="+mn-lt"/>
                <a:cs typeface="+mn-lt"/>
              </a:rPr>
              <a:t>Providing written and verbal feedback</a:t>
            </a:r>
            <a:endParaRPr lang="en-GB" sz="2000">
              <a:cs typeface="Calibri"/>
            </a:endParaRPr>
          </a:p>
          <a:p>
            <a:pPr>
              <a:buFont typeface="Arial"/>
              <a:buChar char="•"/>
            </a:pPr>
            <a:r>
              <a:rPr lang="en-GB" sz="2000">
                <a:ea typeface="+mn-lt"/>
                <a:cs typeface="+mn-lt"/>
              </a:rPr>
              <a:t>Interacting with parents, students and the administration</a:t>
            </a:r>
            <a:endParaRPr lang="en-GB" sz="2000">
              <a:cs typeface="Calibri"/>
            </a:endParaRPr>
          </a:p>
          <a:p>
            <a:pPr>
              <a:buFont typeface="Arial"/>
              <a:buChar char="•"/>
            </a:pPr>
            <a:r>
              <a:rPr lang="en-GB" sz="2000">
                <a:ea typeface="+mn-lt"/>
                <a:cs typeface="+mn-lt"/>
              </a:rPr>
              <a:t>Running meetings </a:t>
            </a:r>
            <a:endParaRPr lang="en-GB" sz="2000">
              <a:cs typeface="Calibri"/>
            </a:endParaRPr>
          </a:p>
          <a:p>
            <a:pPr>
              <a:buFont typeface="Arial"/>
              <a:buChar char="•"/>
            </a:pPr>
            <a:r>
              <a:rPr lang="en-GB" sz="2000">
                <a:ea typeface="+mn-lt"/>
                <a:cs typeface="+mn-lt"/>
              </a:rPr>
              <a:t>Organizing teams</a:t>
            </a:r>
            <a:endParaRPr lang="en-GB" sz="2000">
              <a:cs typeface="Calibri"/>
            </a:endParaRPr>
          </a:p>
          <a:p>
            <a:pPr>
              <a:buFont typeface="Arial"/>
              <a:buChar char="•"/>
            </a:pPr>
            <a:r>
              <a:rPr lang="en-GB" sz="2000">
                <a:ea typeface="+mn-lt"/>
                <a:cs typeface="+mn-lt"/>
              </a:rPr>
              <a:t>Collaborating with other schools</a:t>
            </a:r>
          </a:p>
          <a:p>
            <a:pPr marL="0" indent="0">
              <a:buNone/>
            </a:pPr>
            <a:endParaRPr lang="en-GB" sz="2000">
              <a:cs typeface="Calibri"/>
            </a:endParaRPr>
          </a:p>
          <a:p>
            <a:pPr marL="0" indent="0">
              <a:buNone/>
            </a:pPr>
            <a:r>
              <a:rPr lang="es-ES" sz="2000">
                <a:cs typeface="Calibri"/>
              </a:rPr>
              <a:t>* </a:t>
            </a:r>
            <a:r>
              <a:rPr lang="es-ES" sz="1700">
                <a:solidFill>
                  <a:srgbClr val="FF0000"/>
                </a:solidFill>
                <a:cs typeface="Calibri"/>
              </a:rPr>
              <a:t>Children are  now more comfortable texting and using technology than speaking face to face</a:t>
            </a:r>
            <a:endParaRPr lang="es-ES" sz="2000">
              <a:solidFill>
                <a:srgbClr val="000000"/>
              </a:solidFill>
              <a:ea typeface="+mn-lt"/>
              <a:cs typeface="+mn-lt"/>
            </a:endParaRPr>
          </a:p>
          <a:p>
            <a:endParaRPr lang="es-ES" sz="2000">
              <a:cs typeface="Calibri"/>
            </a:endParaRPr>
          </a:p>
          <a:p>
            <a:pPr lvl="2">
              <a:buFont typeface="Wingdings" panose="020B0604020202020204" pitchFamily="34" charset="0"/>
              <a:buChar char="q"/>
            </a:pPr>
            <a:endParaRPr lang="es-ES">
              <a:cs typeface="Calibri"/>
            </a:endParaRPr>
          </a:p>
          <a:p>
            <a:endParaRPr lang="es-ES" sz="2000">
              <a:cs typeface="Calibri"/>
            </a:endParaRPr>
          </a:p>
        </p:txBody>
      </p:sp>
      <p:sp>
        <p:nvSpPr>
          <p:cNvPr id="2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430CAD08-1F5B-4D35-A144-923C28A51924}"/>
              </a:ext>
            </a:extLst>
          </p:cNvPr>
          <p:cNvGraphicFramePr>
            <a:graphicFrameLocks noGrp="1"/>
          </p:cNvGraphicFramePr>
          <p:nvPr>
            <p:extLst>
              <p:ext uri="{D42A27DB-BD31-4B8C-83A1-F6EECF244321}">
                <p14:modId xmlns:p14="http://schemas.microsoft.com/office/powerpoint/2010/main" val="4026008471"/>
              </p:ext>
            </p:extLst>
          </p:nvPr>
        </p:nvGraphicFramePr>
        <p:xfrm>
          <a:off x="6167656" y="2484255"/>
          <a:ext cx="4638030" cy="3714244"/>
        </p:xfrm>
        <a:graphic>
          <a:graphicData uri="http://schemas.openxmlformats.org/drawingml/2006/table">
            <a:tbl>
              <a:tblPr firstRow="1" bandRow="1">
                <a:tableStyleId>{5C22544A-7EE6-4342-B048-85BDC9FD1C3A}</a:tableStyleId>
              </a:tblPr>
              <a:tblGrid>
                <a:gridCol w="1788691">
                  <a:extLst>
                    <a:ext uri="{9D8B030D-6E8A-4147-A177-3AD203B41FA5}">
                      <a16:colId xmlns:a16="http://schemas.microsoft.com/office/drawing/2014/main" val="1690274803"/>
                    </a:ext>
                  </a:extLst>
                </a:gridCol>
                <a:gridCol w="2849339">
                  <a:extLst>
                    <a:ext uri="{9D8B030D-6E8A-4147-A177-3AD203B41FA5}">
                      <a16:colId xmlns:a16="http://schemas.microsoft.com/office/drawing/2014/main" val="1189350817"/>
                    </a:ext>
                  </a:extLst>
                </a:gridCol>
              </a:tblGrid>
              <a:tr h="3714244">
                <a:tc>
                  <a:txBody>
                    <a:bodyPr/>
                    <a:lstStyle/>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Clarity</a:t>
                      </a:r>
                    </a:p>
                    <a:p>
                      <a:pPr marL="342900" marR="0" lvl="0" indent="-342900" algn="l">
                        <a:lnSpc>
                          <a:spcPct val="150000"/>
                        </a:lnSpc>
                        <a:spcBef>
                          <a:spcPts val="500"/>
                        </a:spcBef>
                        <a:spcAft>
                          <a:spcPts val="0"/>
                        </a:spcAft>
                        <a:buClr>
                          <a:srgbClr val="FFFFFF"/>
                        </a:buClr>
                        <a:buFont typeface="Wingdings"/>
                        <a:buChar char="v"/>
                      </a:pPr>
                      <a:r>
                        <a:rPr lang="en-GB" sz="1800" b="1" i="0" u="none" strike="noStrike" noProof="0">
                          <a:solidFill>
                            <a:schemeClr val="tx1"/>
                          </a:solidFill>
                          <a:latin typeface="Calibri"/>
                        </a:rPr>
                        <a:t>Confidence</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Respect</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Empathy</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Listening</a:t>
                      </a:r>
                    </a:p>
                    <a:p>
                      <a:pPr marL="342900" lvl="0" indent="-342900">
                        <a:lnSpc>
                          <a:spcPct val="150000"/>
                        </a:lnSpc>
                        <a:buFont typeface="Wingdings"/>
                        <a:buChar char="v"/>
                      </a:pPr>
                      <a:endParaRPr lang="es-ES" sz="1800" b="1">
                        <a:solidFill>
                          <a:schemeClr val="tx1"/>
                        </a:solidFill>
                      </a:endParaRPr>
                    </a:p>
                  </a:txBody>
                  <a:tcPr marL="80345" marR="80345" marT="40173" marB="40173">
                    <a:solidFill>
                      <a:schemeClr val="bg1">
                        <a:lumMod val="75000"/>
                      </a:schemeClr>
                    </a:solidFill>
                  </a:tcPr>
                </a:tc>
                <a:tc>
                  <a:txBody>
                    <a:bodyPr/>
                    <a:lstStyle/>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a:solidFill>
                            <a:schemeClr val="tx1"/>
                          </a:solidFill>
                          <a:latin typeface="Calibri"/>
                        </a:rPr>
                        <a:t>Verbal </a:t>
                      </a:r>
                      <a:r>
                        <a:rPr lang="es-ES" sz="1800" b="1" i="0" u="none" strike="noStrike" noProof="0" err="1">
                          <a:solidFill>
                            <a:schemeClr val="tx1"/>
                          </a:solidFill>
                          <a:latin typeface="Calibri"/>
                        </a:rPr>
                        <a:t>communication</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a:solidFill>
                            <a:schemeClr val="tx1"/>
                          </a:solidFill>
                          <a:latin typeface="Calibri"/>
                        </a:rPr>
                        <a:t>Non-verbal </a:t>
                      </a:r>
                      <a:r>
                        <a:rPr lang="es-ES" sz="1800" b="1" i="0" u="none" strike="noStrike" noProof="0" err="1">
                          <a:solidFill>
                            <a:schemeClr val="tx1"/>
                          </a:solidFill>
                          <a:latin typeface="Calibri"/>
                        </a:rPr>
                        <a:t>communication</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Written</a:t>
                      </a:r>
                      <a:r>
                        <a:rPr lang="es-ES" sz="1800" b="1" i="0" u="none" strike="noStrike" noProof="0">
                          <a:solidFill>
                            <a:schemeClr val="tx1"/>
                          </a:solidFill>
                          <a:latin typeface="Calibri"/>
                        </a:rPr>
                        <a:t> </a:t>
                      </a:r>
                      <a:r>
                        <a:rPr lang="es-ES" sz="1800" b="1" i="0" u="none" strike="noStrike" noProof="0" err="1">
                          <a:solidFill>
                            <a:schemeClr val="tx1"/>
                          </a:solidFill>
                          <a:latin typeface="Calibri"/>
                        </a:rPr>
                        <a:t>communication</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Constructive</a:t>
                      </a:r>
                      <a:r>
                        <a:rPr lang="es-ES" sz="1800" b="1" i="0" u="none" strike="noStrike" noProof="0">
                          <a:solidFill>
                            <a:schemeClr val="tx1"/>
                          </a:solidFill>
                          <a:latin typeface="Calibri"/>
                        </a:rPr>
                        <a:t> </a:t>
                      </a:r>
                      <a:r>
                        <a:rPr lang="es-ES" sz="1800" b="1" i="0" u="none" strike="noStrike" noProof="0" err="1">
                          <a:solidFill>
                            <a:schemeClr val="tx1"/>
                          </a:solidFill>
                          <a:latin typeface="Calibri"/>
                        </a:rPr>
                        <a:t>feedback</a:t>
                      </a:r>
                    </a:p>
                    <a:p>
                      <a:pPr marL="342900" marR="0" lvl="0" indent="-342900" algn="l">
                        <a:lnSpc>
                          <a:spcPct val="150000"/>
                        </a:lnSpc>
                        <a:spcBef>
                          <a:spcPts val="500"/>
                        </a:spcBef>
                        <a:spcAft>
                          <a:spcPts val="0"/>
                        </a:spcAft>
                        <a:buClr>
                          <a:srgbClr val="FFFFFF"/>
                        </a:buClr>
                        <a:buFont typeface="Wingdings"/>
                        <a:buChar char="v"/>
                      </a:pPr>
                      <a:r>
                        <a:rPr lang="es-ES" sz="1800" b="1" i="0" u="none" strike="noStrike" noProof="0" err="1">
                          <a:solidFill>
                            <a:schemeClr val="tx1"/>
                          </a:solidFill>
                          <a:latin typeface="Calibri"/>
                        </a:rPr>
                        <a:t>Friendliness</a:t>
                      </a:r>
                    </a:p>
                    <a:p>
                      <a:pPr marL="342900" lvl="0" indent="-342900">
                        <a:lnSpc>
                          <a:spcPct val="150000"/>
                        </a:lnSpc>
                        <a:buFont typeface="Wingdings"/>
                        <a:buChar char="v"/>
                      </a:pPr>
                      <a:endParaRPr lang="es-ES" sz="1800" b="1">
                        <a:solidFill>
                          <a:schemeClr val="tx1"/>
                        </a:solidFill>
                      </a:endParaRPr>
                    </a:p>
                  </a:txBody>
                  <a:tcPr marL="80345" marR="80345" marT="40173" marB="40173">
                    <a:solidFill>
                      <a:schemeClr val="bg1">
                        <a:lumMod val="75000"/>
                      </a:schemeClr>
                    </a:solidFill>
                  </a:tcPr>
                </a:tc>
                <a:extLst>
                  <a:ext uri="{0D108BD9-81ED-4DB2-BD59-A6C34878D82A}">
                    <a16:rowId xmlns:a16="http://schemas.microsoft.com/office/drawing/2014/main" val="1563027088"/>
                  </a:ext>
                </a:extLst>
              </a:tr>
            </a:tbl>
          </a:graphicData>
        </a:graphic>
      </p:graphicFrame>
    </p:spTree>
    <p:extLst>
      <p:ext uri="{BB962C8B-B14F-4D97-AF65-F5344CB8AC3E}">
        <p14:creationId xmlns:p14="http://schemas.microsoft.com/office/powerpoint/2010/main" val="393902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E6D20C1-8B3D-4A8B-AC14-34193A9B9AC2}"/>
              </a:ext>
            </a:extLst>
          </p:cNvPr>
          <p:cNvSpPr>
            <a:spLocks noGrp="1"/>
          </p:cNvSpPr>
          <p:nvPr>
            <p:ph type="title"/>
          </p:nvPr>
        </p:nvSpPr>
        <p:spPr>
          <a:xfrm>
            <a:off x="793662" y="386930"/>
            <a:ext cx="10066122" cy="1298448"/>
          </a:xfrm>
        </p:spPr>
        <p:txBody>
          <a:bodyPr vert="horz" lIns="91440" tIns="45720" rIns="91440" bIns="45720" rtlCol="0" anchor="b">
            <a:normAutofit/>
          </a:bodyPr>
          <a:lstStyle/>
          <a:p>
            <a:pPr algn="ctr"/>
            <a:r>
              <a:rPr lang="es-ES" sz="2800" b="1">
                <a:solidFill>
                  <a:srgbClr val="FF0000"/>
                </a:solidFill>
              </a:rPr>
              <a:t>2 – TEAMWORK</a:t>
            </a:r>
            <a:endParaRPr lang="es-ES" sz="2400" err="1">
              <a:solidFill>
                <a:srgbClr val="FF0000"/>
              </a:solidFill>
              <a:cs typeface="Calibri Light" panose="020F0302020204030204"/>
            </a:endParaRPr>
          </a:p>
          <a:p>
            <a:endParaRPr lang="es-ES" sz="4800">
              <a:cs typeface="Calibri Light"/>
            </a:endParaRP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F46356CF-5C07-4BAA-A233-6CCD8E6E296F}"/>
              </a:ext>
            </a:extLst>
          </p:cNvPr>
          <p:cNvSpPr>
            <a:spLocks noGrp="1"/>
          </p:cNvSpPr>
          <p:nvPr>
            <p:ph idx="1"/>
          </p:nvPr>
        </p:nvSpPr>
        <p:spPr>
          <a:xfrm>
            <a:off x="793661" y="2599509"/>
            <a:ext cx="4530898" cy="3639450"/>
          </a:xfrm>
        </p:spPr>
        <p:txBody>
          <a:bodyPr vert="horz" lIns="91440" tIns="45720" rIns="91440" bIns="45720" rtlCol="0" anchor="t">
            <a:normAutofit/>
          </a:bodyPr>
          <a:lstStyle/>
          <a:p>
            <a:r>
              <a:rPr lang="es-ES" sz="2400" err="1">
                <a:ea typeface="+mn-lt"/>
                <a:cs typeface="+mn-lt"/>
              </a:rPr>
              <a:t>Teamwork</a:t>
            </a:r>
            <a:r>
              <a:rPr lang="es-ES" sz="2400">
                <a:ea typeface="+mn-lt"/>
                <a:cs typeface="+mn-lt"/>
              </a:rPr>
              <a:t> </a:t>
            </a:r>
            <a:r>
              <a:rPr lang="es-ES" sz="2400" err="1">
                <a:ea typeface="+mn-lt"/>
                <a:cs typeface="+mn-lt"/>
              </a:rPr>
              <a:t>skills</a:t>
            </a:r>
            <a:r>
              <a:rPr lang="es-ES" sz="2400">
                <a:ea typeface="+mn-lt"/>
                <a:cs typeface="+mn-lt"/>
              </a:rPr>
              <a:t> </a:t>
            </a:r>
            <a:r>
              <a:rPr lang="es-ES" sz="2400" err="1">
                <a:ea typeface="+mn-lt"/>
                <a:cs typeface="+mn-lt"/>
              </a:rPr>
              <a:t>allow</a:t>
            </a:r>
            <a:r>
              <a:rPr lang="es-ES" sz="2400">
                <a:ea typeface="+mn-lt"/>
                <a:cs typeface="+mn-lt"/>
              </a:rPr>
              <a:t> </a:t>
            </a:r>
            <a:r>
              <a:rPr lang="es-ES" sz="2400" err="1">
                <a:ea typeface="+mn-lt"/>
                <a:cs typeface="+mn-lt"/>
              </a:rPr>
              <a:t>you</a:t>
            </a:r>
            <a:r>
              <a:rPr lang="es-ES" sz="2400">
                <a:ea typeface="+mn-lt"/>
                <a:cs typeface="+mn-lt"/>
              </a:rPr>
              <a:t> </a:t>
            </a:r>
            <a:r>
              <a:rPr lang="es-ES" sz="2400" err="1">
                <a:ea typeface="+mn-lt"/>
                <a:cs typeface="+mn-lt"/>
              </a:rPr>
              <a:t>to</a:t>
            </a:r>
            <a:r>
              <a:rPr lang="es-ES" sz="2400">
                <a:ea typeface="+mn-lt"/>
                <a:cs typeface="+mn-lt"/>
              </a:rPr>
              <a:t> </a:t>
            </a:r>
            <a:r>
              <a:rPr lang="es-ES" sz="2400" err="1">
                <a:ea typeface="+mn-lt"/>
                <a:cs typeface="+mn-lt"/>
              </a:rPr>
              <a:t>operate</a:t>
            </a:r>
            <a:r>
              <a:rPr lang="es-ES" sz="2400">
                <a:ea typeface="+mn-lt"/>
                <a:cs typeface="+mn-lt"/>
              </a:rPr>
              <a:t> </a:t>
            </a:r>
            <a:r>
              <a:rPr lang="es-ES" sz="2400" err="1">
                <a:ea typeface="+mn-lt"/>
                <a:cs typeface="+mn-lt"/>
              </a:rPr>
              <a:t>well</a:t>
            </a:r>
            <a:r>
              <a:rPr lang="es-ES" sz="2400">
                <a:ea typeface="+mn-lt"/>
                <a:cs typeface="+mn-lt"/>
              </a:rPr>
              <a:t> in a </a:t>
            </a:r>
            <a:r>
              <a:rPr lang="es-ES" sz="2400" err="1">
                <a:ea typeface="+mn-lt"/>
                <a:cs typeface="+mn-lt"/>
              </a:rPr>
              <a:t>group</a:t>
            </a:r>
            <a:r>
              <a:rPr lang="es-ES" sz="2400">
                <a:ea typeface="+mn-lt"/>
                <a:cs typeface="+mn-lt"/>
              </a:rPr>
              <a:t> </a:t>
            </a:r>
            <a:r>
              <a:rPr lang="es-ES" sz="2400" err="1">
                <a:ea typeface="+mn-lt"/>
                <a:cs typeface="+mn-lt"/>
              </a:rPr>
              <a:t>setting</a:t>
            </a:r>
            <a:r>
              <a:rPr lang="es-ES" sz="2400">
                <a:ea typeface="+mn-lt"/>
                <a:cs typeface="+mn-lt"/>
              </a:rPr>
              <a:t> in </a:t>
            </a:r>
            <a:r>
              <a:rPr lang="es-ES" sz="2400" err="1">
                <a:ea typeface="+mn-lt"/>
                <a:cs typeface="+mn-lt"/>
              </a:rPr>
              <a:t>the</a:t>
            </a:r>
            <a:r>
              <a:rPr lang="es-ES" sz="2400">
                <a:ea typeface="+mn-lt"/>
                <a:cs typeface="+mn-lt"/>
              </a:rPr>
              <a:t> </a:t>
            </a:r>
            <a:r>
              <a:rPr lang="es-ES" sz="2400" err="1">
                <a:ea typeface="+mn-lt"/>
                <a:cs typeface="+mn-lt"/>
              </a:rPr>
              <a:t>workplace</a:t>
            </a:r>
            <a:r>
              <a:rPr lang="es-ES" sz="2400">
                <a:ea typeface="+mn-lt"/>
                <a:cs typeface="+mn-lt"/>
              </a:rPr>
              <a:t> </a:t>
            </a:r>
            <a:r>
              <a:rPr lang="es-ES" sz="2400" err="1">
                <a:ea typeface="+mn-lt"/>
                <a:cs typeface="+mn-lt"/>
              </a:rPr>
              <a:t>to</a:t>
            </a:r>
            <a:r>
              <a:rPr lang="es-ES" sz="2400">
                <a:ea typeface="+mn-lt"/>
                <a:cs typeface="+mn-lt"/>
              </a:rPr>
              <a:t> </a:t>
            </a:r>
            <a:r>
              <a:rPr lang="es-ES" sz="2400" err="1">
                <a:ea typeface="+mn-lt"/>
                <a:cs typeface="+mn-lt"/>
              </a:rPr>
              <a:t>quickly</a:t>
            </a:r>
            <a:r>
              <a:rPr lang="es-ES" sz="2400">
                <a:ea typeface="+mn-lt"/>
                <a:cs typeface="+mn-lt"/>
              </a:rPr>
              <a:t> and </a:t>
            </a:r>
            <a:r>
              <a:rPr lang="es-ES" sz="2400" err="1">
                <a:ea typeface="+mn-lt"/>
                <a:cs typeface="+mn-lt"/>
              </a:rPr>
              <a:t>effectively</a:t>
            </a:r>
            <a:r>
              <a:rPr lang="es-ES" sz="2400">
                <a:ea typeface="+mn-lt"/>
                <a:cs typeface="+mn-lt"/>
              </a:rPr>
              <a:t> </a:t>
            </a:r>
            <a:r>
              <a:rPr lang="es-ES" sz="2400" err="1">
                <a:ea typeface="+mn-lt"/>
                <a:cs typeface="+mn-lt"/>
              </a:rPr>
              <a:t>accomplish</a:t>
            </a:r>
            <a:r>
              <a:rPr lang="es-ES" sz="2400">
                <a:ea typeface="+mn-lt"/>
                <a:cs typeface="+mn-lt"/>
              </a:rPr>
              <a:t> </a:t>
            </a:r>
            <a:r>
              <a:rPr lang="es-ES" sz="2400" err="1">
                <a:ea typeface="+mn-lt"/>
                <a:cs typeface="+mn-lt"/>
              </a:rPr>
              <a:t>tasks</a:t>
            </a:r>
            <a:r>
              <a:rPr lang="es-ES" sz="2400">
                <a:ea typeface="+mn-lt"/>
                <a:cs typeface="+mn-lt"/>
              </a:rPr>
              <a:t>.</a:t>
            </a:r>
          </a:p>
          <a:p>
            <a:endParaRPr lang="es-ES" sz="2000">
              <a:cs typeface="Calibri"/>
            </a:endParaRPr>
          </a:p>
        </p:txBody>
      </p:sp>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E3D714C0-9F1D-40C9-9BFF-C9F83E18273B}"/>
              </a:ext>
            </a:extLst>
          </p:cNvPr>
          <p:cNvSpPr txBox="1"/>
          <p:nvPr/>
        </p:nvSpPr>
        <p:spPr>
          <a:xfrm>
            <a:off x="2511468" y="5935249"/>
            <a:ext cx="87661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s-ES" b="1">
                <a:solidFill>
                  <a:srgbClr val="FF0000"/>
                </a:solidFill>
                <a:ea typeface="+mn-lt"/>
                <a:cs typeface="+mn-lt"/>
              </a:rPr>
              <a:t>*Remember that having solid communication skills is the foundation of strong teamwork</a:t>
            </a:r>
            <a:r>
              <a:rPr lang="es-ES">
                <a:solidFill>
                  <a:srgbClr val="FF0000"/>
                </a:solidFill>
                <a:ea typeface="+mn-lt"/>
                <a:cs typeface="+mn-lt"/>
              </a:rPr>
              <a:t>.</a:t>
            </a:r>
            <a:endParaRPr lang="es-ES">
              <a:solidFill>
                <a:srgbClr val="FF0000"/>
              </a:solidFill>
            </a:endParaRPr>
          </a:p>
        </p:txBody>
      </p:sp>
      <p:graphicFrame>
        <p:nvGraphicFramePr>
          <p:cNvPr id="4" name="Tabla 4">
            <a:extLst>
              <a:ext uri="{FF2B5EF4-FFF2-40B4-BE49-F238E27FC236}">
                <a16:creationId xmlns:a16="http://schemas.microsoft.com/office/drawing/2014/main" id="{392A7700-8A2C-42D4-985D-0070D202DC9B}"/>
              </a:ext>
            </a:extLst>
          </p:cNvPr>
          <p:cNvGraphicFramePr>
            <a:graphicFrameLocks noGrp="1"/>
          </p:cNvGraphicFramePr>
          <p:nvPr>
            <p:extLst>
              <p:ext uri="{D42A27DB-BD31-4B8C-83A1-F6EECF244321}">
                <p14:modId xmlns:p14="http://schemas.microsoft.com/office/powerpoint/2010/main" val="4280729999"/>
              </p:ext>
            </p:extLst>
          </p:nvPr>
        </p:nvGraphicFramePr>
        <p:xfrm>
          <a:off x="5911532" y="2757503"/>
          <a:ext cx="5150278" cy="3167748"/>
        </p:xfrm>
        <a:graphic>
          <a:graphicData uri="http://schemas.openxmlformats.org/drawingml/2006/table">
            <a:tbl>
              <a:tblPr firstRow="1" bandRow="1">
                <a:tableStyleId>{69012ECD-51FC-41F1-AA8D-1B2483CD663E}</a:tableStyleId>
              </a:tblPr>
              <a:tblGrid>
                <a:gridCol w="2510928">
                  <a:extLst>
                    <a:ext uri="{9D8B030D-6E8A-4147-A177-3AD203B41FA5}">
                      <a16:colId xmlns:a16="http://schemas.microsoft.com/office/drawing/2014/main" val="891861525"/>
                    </a:ext>
                  </a:extLst>
                </a:gridCol>
                <a:gridCol w="2639350">
                  <a:extLst>
                    <a:ext uri="{9D8B030D-6E8A-4147-A177-3AD203B41FA5}">
                      <a16:colId xmlns:a16="http://schemas.microsoft.com/office/drawing/2014/main" val="2088439903"/>
                    </a:ext>
                  </a:extLst>
                </a:gridCol>
              </a:tblGrid>
              <a:tr h="3167748">
                <a:tc>
                  <a:txBody>
                    <a:bodyPr/>
                    <a:lstStyle/>
                    <a:p>
                      <a:pPr marL="285750" lvl="0" indent="-285750">
                        <a:buFont typeface="Arial"/>
                        <a:buChar char="•"/>
                      </a:pPr>
                      <a:r>
                        <a:rPr lang="es-ES" sz="2200" b="1" u="none" strike="noStrike" noProof="0">
                          <a:solidFill>
                            <a:schemeClr val="tx1"/>
                          </a:solidFill>
                        </a:rPr>
                        <a:t>Conflict management</a:t>
                      </a:r>
                    </a:p>
                    <a:p>
                      <a:pPr marL="285750" lvl="0" indent="-285750" algn="l">
                        <a:lnSpc>
                          <a:spcPct val="100000"/>
                        </a:lnSpc>
                        <a:spcBef>
                          <a:spcPts val="0"/>
                        </a:spcBef>
                        <a:spcAft>
                          <a:spcPts val="0"/>
                        </a:spcAft>
                        <a:buFont typeface="Arial"/>
                        <a:buChar char="•"/>
                      </a:pPr>
                      <a:r>
                        <a:rPr lang="es-ES" sz="2200" b="1" u="none" strike="noStrike" noProof="0">
                          <a:solidFill>
                            <a:schemeClr val="tx1"/>
                          </a:solidFill>
                        </a:rPr>
                        <a:t>Delegation</a:t>
                      </a:r>
                      <a:endParaRPr lang="es-ES" sz="2200" b="1">
                        <a:solidFill>
                          <a:schemeClr val="tx1"/>
                        </a:solidFill>
                      </a:endParaRPr>
                    </a:p>
                    <a:p>
                      <a:pPr marL="285750" lvl="0" indent="-285750" algn="l">
                        <a:lnSpc>
                          <a:spcPct val="100000"/>
                        </a:lnSpc>
                        <a:spcBef>
                          <a:spcPts val="0"/>
                        </a:spcBef>
                        <a:spcAft>
                          <a:spcPts val="0"/>
                        </a:spcAft>
                        <a:buFont typeface="Arial"/>
                        <a:buChar char="•"/>
                      </a:pPr>
                      <a:r>
                        <a:rPr lang="es-ES" sz="2200" b="1" u="none" strike="noStrike" noProof="0">
                          <a:solidFill>
                            <a:schemeClr val="tx1"/>
                          </a:solidFill>
                        </a:rPr>
                        <a:t>Listening</a:t>
                      </a:r>
                      <a:endParaRPr lang="es-ES" sz="2200" b="1">
                        <a:solidFill>
                          <a:schemeClr val="tx1"/>
                        </a:solidFill>
                      </a:endParaRPr>
                    </a:p>
                    <a:p>
                      <a:pPr marL="285750" lvl="0" indent="-285750" algn="l">
                        <a:lnSpc>
                          <a:spcPct val="100000"/>
                        </a:lnSpc>
                        <a:spcBef>
                          <a:spcPts val="0"/>
                        </a:spcBef>
                        <a:spcAft>
                          <a:spcPts val="0"/>
                        </a:spcAft>
                        <a:buFont typeface="Arial"/>
                        <a:buChar char="•"/>
                      </a:pPr>
                      <a:r>
                        <a:rPr lang="es-ES" sz="2200" b="1" u="none" strike="noStrike" noProof="0">
                          <a:solidFill>
                            <a:schemeClr val="tx1"/>
                          </a:solidFill>
                        </a:rPr>
                        <a:t>Active listening</a:t>
                      </a:r>
                      <a:endParaRPr lang="es-ES" sz="2200" b="1">
                        <a:solidFill>
                          <a:schemeClr val="tx1"/>
                        </a:solidFill>
                      </a:endParaRPr>
                    </a:p>
                    <a:p>
                      <a:pPr marL="285750" lvl="0" indent="-285750" algn="l">
                        <a:lnSpc>
                          <a:spcPct val="100000"/>
                        </a:lnSpc>
                        <a:spcBef>
                          <a:spcPts val="0"/>
                        </a:spcBef>
                        <a:spcAft>
                          <a:spcPts val="0"/>
                        </a:spcAft>
                        <a:buFont typeface="Arial"/>
                        <a:buChar char="•"/>
                      </a:pPr>
                      <a:r>
                        <a:rPr lang="es-ES" sz="2200" b="1" u="none" strike="noStrike" noProof="0">
                          <a:solidFill>
                            <a:schemeClr val="tx1"/>
                          </a:solidFill>
                        </a:rPr>
                        <a:t>Collaboration</a:t>
                      </a:r>
                      <a:endParaRPr lang="es-ES" sz="2200" b="1">
                        <a:solidFill>
                          <a:schemeClr val="tx1"/>
                        </a:solidFill>
                      </a:endParaRPr>
                    </a:p>
                    <a:p>
                      <a:pPr marL="0" lvl="0" indent="0" algn="l">
                        <a:lnSpc>
                          <a:spcPct val="100000"/>
                        </a:lnSpc>
                        <a:spcBef>
                          <a:spcPts val="0"/>
                        </a:spcBef>
                        <a:spcAft>
                          <a:spcPts val="0"/>
                        </a:spcAft>
                        <a:buNone/>
                      </a:pPr>
                      <a:endParaRPr lang="es-ES" sz="2200" b="1" u="none" strike="noStrike" noProof="0">
                        <a:solidFill>
                          <a:schemeClr val="tx1"/>
                        </a:solidFill>
                      </a:endParaRPr>
                    </a:p>
                    <a:p>
                      <a:pPr marL="285750" lvl="0" indent="-285750" algn="l">
                        <a:lnSpc>
                          <a:spcPct val="100000"/>
                        </a:lnSpc>
                        <a:spcBef>
                          <a:spcPts val="0"/>
                        </a:spcBef>
                        <a:spcAft>
                          <a:spcPts val="0"/>
                        </a:spcAft>
                        <a:buFont typeface="Arial"/>
                        <a:buChar char="•"/>
                      </a:pPr>
                      <a:endParaRPr lang="es-ES" sz="2200" b="1" i="0" u="none" strike="noStrike" noProof="0">
                        <a:latin typeface="Calibri"/>
                      </a:endParaRPr>
                    </a:p>
                  </a:txBody>
                  <a:tcPr marL="112331" marR="112331" marT="56166" marB="56166"/>
                </a:tc>
                <a:tc>
                  <a:txBody>
                    <a:bodyPr/>
                    <a:lstStyle/>
                    <a:p>
                      <a:pPr marL="285750" lvl="0" indent="-285750" algn="l">
                        <a:lnSpc>
                          <a:spcPct val="100000"/>
                        </a:lnSpc>
                        <a:spcBef>
                          <a:spcPts val="0"/>
                        </a:spcBef>
                        <a:spcAft>
                          <a:spcPts val="0"/>
                        </a:spcAft>
                        <a:buClr>
                          <a:srgbClr val="FFFFFF"/>
                        </a:buClr>
                        <a:buFont typeface="Arial,Sans-Serif"/>
                        <a:buChar char="•"/>
                      </a:pPr>
                      <a:r>
                        <a:rPr lang="es-ES" sz="2200" b="1" u="none" strike="noStrike" noProof="0">
                          <a:solidFill>
                            <a:schemeClr val="tx1"/>
                          </a:solidFill>
                        </a:rPr>
                        <a:t>Cooperation</a:t>
                      </a:r>
                    </a:p>
                    <a:p>
                      <a:pPr marL="285750" lvl="0" indent="-285750" algn="l">
                        <a:lnSpc>
                          <a:spcPct val="100000"/>
                        </a:lnSpc>
                        <a:spcBef>
                          <a:spcPts val="0"/>
                        </a:spcBef>
                        <a:spcAft>
                          <a:spcPts val="0"/>
                        </a:spcAft>
                        <a:buClr>
                          <a:srgbClr val="FFFFFF"/>
                        </a:buClr>
                        <a:buFont typeface="Arial,Sans-Serif"/>
                        <a:buChar char="•"/>
                      </a:pPr>
                      <a:r>
                        <a:rPr lang="es-ES" sz="2200" b="1" u="none" strike="noStrike" noProof="0">
                          <a:solidFill>
                            <a:schemeClr val="tx1"/>
                          </a:solidFill>
                        </a:rPr>
                        <a:t>Coordination</a:t>
                      </a:r>
                    </a:p>
                    <a:p>
                      <a:pPr marL="285750" lvl="0" indent="-285750" algn="l">
                        <a:lnSpc>
                          <a:spcPct val="100000"/>
                        </a:lnSpc>
                        <a:spcBef>
                          <a:spcPts val="0"/>
                        </a:spcBef>
                        <a:spcAft>
                          <a:spcPts val="0"/>
                        </a:spcAft>
                        <a:buClr>
                          <a:srgbClr val="FFFFFF"/>
                        </a:buClr>
                        <a:buFont typeface="Arial,Sans-Serif"/>
                        <a:buChar char="•"/>
                      </a:pPr>
                      <a:r>
                        <a:rPr lang="es-ES" sz="2200" b="1" u="none" strike="noStrike" noProof="0">
                          <a:solidFill>
                            <a:schemeClr val="tx1"/>
                          </a:solidFill>
                        </a:rPr>
                        <a:t>Idea exchange</a:t>
                      </a:r>
                    </a:p>
                    <a:p>
                      <a:pPr marL="285750" lvl="0" indent="-285750" algn="l">
                        <a:lnSpc>
                          <a:spcPct val="100000"/>
                        </a:lnSpc>
                        <a:spcBef>
                          <a:spcPts val="0"/>
                        </a:spcBef>
                        <a:spcAft>
                          <a:spcPts val="0"/>
                        </a:spcAft>
                        <a:buClr>
                          <a:srgbClr val="FFFFFF"/>
                        </a:buClr>
                        <a:buFont typeface="Arial,Sans-Serif"/>
                        <a:buChar char="•"/>
                      </a:pPr>
                      <a:r>
                        <a:rPr lang="es-ES" sz="2200" b="1" u="none" strike="noStrike" noProof="0">
                          <a:solidFill>
                            <a:schemeClr val="tx1"/>
                          </a:solidFill>
                        </a:rPr>
                        <a:t>Mediation</a:t>
                      </a:r>
                    </a:p>
                    <a:p>
                      <a:pPr marL="285750" lvl="0" indent="-285750" algn="l">
                        <a:lnSpc>
                          <a:spcPct val="100000"/>
                        </a:lnSpc>
                        <a:spcBef>
                          <a:spcPts val="0"/>
                        </a:spcBef>
                        <a:spcAft>
                          <a:spcPts val="0"/>
                        </a:spcAft>
                        <a:buClr>
                          <a:srgbClr val="FFFFFF"/>
                        </a:buClr>
                        <a:buFont typeface="Arial,Sans-Serif"/>
                        <a:buChar char="•"/>
                      </a:pPr>
                      <a:r>
                        <a:rPr lang="es-ES" sz="2200" b="1" u="none" strike="noStrike" noProof="0">
                          <a:solidFill>
                            <a:schemeClr val="tx1"/>
                          </a:solidFill>
                        </a:rPr>
                        <a:t>Negotiating</a:t>
                      </a:r>
                    </a:p>
                    <a:p>
                      <a:pPr lvl="0">
                        <a:buNone/>
                      </a:pPr>
                      <a:endParaRPr lang="es-ES" sz="2200" b="1"/>
                    </a:p>
                  </a:txBody>
                  <a:tcPr marL="112331" marR="112331" marT="56166" marB="56166"/>
                </a:tc>
                <a:extLst>
                  <a:ext uri="{0D108BD9-81ED-4DB2-BD59-A6C34878D82A}">
                    <a16:rowId xmlns:a16="http://schemas.microsoft.com/office/drawing/2014/main" val="3867324320"/>
                  </a:ext>
                </a:extLst>
              </a:tr>
            </a:tbl>
          </a:graphicData>
        </a:graphic>
      </p:graphicFrame>
    </p:spTree>
    <p:extLst>
      <p:ext uri="{BB962C8B-B14F-4D97-AF65-F5344CB8AC3E}">
        <p14:creationId xmlns:p14="http://schemas.microsoft.com/office/powerpoint/2010/main" val="96171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648929" y="629266"/>
            <a:ext cx="3505495" cy="1622321"/>
          </a:xfrm>
        </p:spPr>
        <p:txBody>
          <a:bodyPr>
            <a:normAutofit/>
          </a:bodyPr>
          <a:lstStyle/>
          <a:p>
            <a:r>
              <a:rPr lang="es-ES" b="1"/>
              <a:t>3 – ADAPTABILITY</a:t>
            </a:r>
            <a:endParaRPr lang="es-ES">
              <a:cs typeface="Calibri Light"/>
            </a:endParaRPr>
          </a:p>
          <a:p>
            <a:endParaRPr lang="es-ES">
              <a:cs typeface="Calibri Light"/>
            </a:endParaRPr>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648931" y="2438400"/>
            <a:ext cx="3505494" cy="3785419"/>
          </a:xfrm>
        </p:spPr>
        <p:txBody>
          <a:bodyPr vert="horz" lIns="91440" tIns="45720" rIns="91440" bIns="45720" rtlCol="0">
            <a:normAutofit/>
          </a:bodyPr>
          <a:lstStyle/>
          <a:p>
            <a:r>
              <a:rPr lang="en-GB" sz="2000">
                <a:ea typeface="+mn-lt"/>
                <a:cs typeface="+mn-lt"/>
              </a:rPr>
              <a:t>Adaptability and flexibility are related skills and are about embracing and rolling with change.</a:t>
            </a:r>
          </a:p>
          <a:p>
            <a:endParaRPr lang="es-ES" sz="2000">
              <a:ea typeface="+mn-lt"/>
              <a:cs typeface="+mn-lt"/>
            </a:endParaRPr>
          </a:p>
          <a:p>
            <a:endParaRPr lang="es-ES" sz="2000">
              <a:cs typeface="Calibri"/>
            </a:endParaRPr>
          </a:p>
        </p:txBody>
      </p:sp>
      <p:sp>
        <p:nvSpPr>
          <p:cNvPr id="20" name="Rectangle 22">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2279141454"/>
              </p:ext>
            </p:extLst>
          </p:nvPr>
        </p:nvGraphicFramePr>
        <p:xfrm>
          <a:off x="5789267" y="807593"/>
          <a:ext cx="5252522" cy="5239568"/>
        </p:xfrm>
        <a:graphic>
          <a:graphicData uri="http://schemas.openxmlformats.org/drawingml/2006/table">
            <a:tbl>
              <a:tblPr firstRow="1" bandRow="1">
                <a:noFill/>
                <a:tableStyleId>{5C22544A-7EE6-4342-B048-85BDC9FD1C3A}</a:tableStyleId>
              </a:tblPr>
              <a:tblGrid>
                <a:gridCol w="4158283">
                  <a:extLst>
                    <a:ext uri="{9D8B030D-6E8A-4147-A177-3AD203B41FA5}">
                      <a16:colId xmlns:a16="http://schemas.microsoft.com/office/drawing/2014/main" val="464573450"/>
                    </a:ext>
                  </a:extLst>
                </a:gridCol>
                <a:gridCol w="1094239">
                  <a:extLst>
                    <a:ext uri="{9D8B030D-6E8A-4147-A177-3AD203B41FA5}">
                      <a16:colId xmlns:a16="http://schemas.microsoft.com/office/drawing/2014/main" val="1860617200"/>
                    </a:ext>
                  </a:extLst>
                </a:gridCol>
              </a:tblGrid>
              <a:tr h="5239568">
                <a:tc>
                  <a:txBody>
                    <a:bodyPr/>
                    <a:lstStyle/>
                    <a:p>
                      <a:pPr marL="0" marR="0" lvl="0" indent="0" algn="l">
                        <a:lnSpc>
                          <a:spcPct val="100000"/>
                        </a:lnSpc>
                        <a:spcBef>
                          <a:spcPts val="0"/>
                        </a:spcBef>
                        <a:spcAft>
                          <a:spcPts val="0"/>
                        </a:spcAft>
                        <a:buNone/>
                      </a:pPr>
                      <a:r>
                        <a:rPr lang="en-GB" sz="2000" b="1" i="0" u="none" strike="noStrike" cap="all" spc="60" noProof="0">
                          <a:solidFill>
                            <a:schemeClr val="tx1"/>
                          </a:solidFill>
                        </a:rPr>
                        <a:t>5 Strategies to Teach This Skill of the Future</a:t>
                      </a:r>
                    </a:p>
                    <a:p>
                      <a:pPr marL="0" marR="0" lvl="0" indent="0" algn="l">
                        <a:lnSpc>
                          <a:spcPct val="100000"/>
                        </a:lnSpc>
                        <a:spcBef>
                          <a:spcPts val="0"/>
                        </a:spcBef>
                        <a:spcAft>
                          <a:spcPts val="0"/>
                        </a:spcAft>
                        <a:buNone/>
                      </a:pPr>
                      <a:endParaRPr lang="en-GB" sz="2000" b="1" i="0" u="none" strike="noStrike" cap="all" spc="60" noProof="0">
                        <a:solidFill>
                          <a:schemeClr val="tx1"/>
                        </a:solidFill>
                      </a:endParaRPr>
                    </a:p>
                    <a:p>
                      <a:pPr marL="0" lvl="0" indent="0" algn="l">
                        <a:lnSpc>
                          <a:spcPct val="100000"/>
                        </a:lnSpc>
                        <a:spcBef>
                          <a:spcPts val="0"/>
                        </a:spcBef>
                        <a:spcAft>
                          <a:spcPts val="0"/>
                        </a:spcAft>
                        <a:buFont typeface="Arial"/>
                        <a:buChar char="•"/>
                      </a:pPr>
                      <a:r>
                        <a:rPr lang="en-GB" sz="2400" b="0" i="0" u="none" strike="noStrike" cap="none" spc="60" noProof="0">
                          <a:solidFill>
                            <a:schemeClr val="tx1"/>
                          </a:solidFill>
                        </a:rPr>
                        <a:t>Focus on interdisciplinary learning. </a:t>
                      </a:r>
                    </a:p>
                    <a:p>
                      <a:pPr marL="0" lvl="0" indent="0" algn="l">
                        <a:lnSpc>
                          <a:spcPct val="100000"/>
                        </a:lnSpc>
                        <a:spcBef>
                          <a:spcPts val="0"/>
                        </a:spcBef>
                        <a:spcAft>
                          <a:spcPts val="0"/>
                        </a:spcAft>
                        <a:buFont typeface="Arial"/>
                        <a:buChar char="•"/>
                      </a:pPr>
                      <a:r>
                        <a:rPr lang="en-GB" sz="2400" b="0" i="0" u="none" strike="noStrike" cap="none" spc="60" noProof="0">
                          <a:solidFill>
                            <a:schemeClr val="tx1"/>
                          </a:solidFill>
                        </a:rPr>
                        <a:t>Teach resilience. </a:t>
                      </a:r>
                      <a:endParaRPr lang="en-GB" sz="2400" cap="none">
                        <a:solidFill>
                          <a:schemeClr val="tx1"/>
                        </a:solidFill>
                      </a:endParaRPr>
                    </a:p>
                    <a:p>
                      <a:pPr marL="0" lvl="0" indent="0" algn="l">
                        <a:lnSpc>
                          <a:spcPct val="100000"/>
                        </a:lnSpc>
                        <a:spcBef>
                          <a:spcPts val="0"/>
                        </a:spcBef>
                        <a:spcAft>
                          <a:spcPts val="0"/>
                        </a:spcAft>
                        <a:buFont typeface="Arial"/>
                        <a:buChar char="•"/>
                      </a:pPr>
                      <a:r>
                        <a:rPr lang="en-GB" sz="2400" b="0" i="0" u="none" strike="noStrike" cap="none" spc="60" noProof="0">
                          <a:solidFill>
                            <a:schemeClr val="tx1"/>
                          </a:solidFill>
                        </a:rPr>
                        <a:t>Promote self-regulation. </a:t>
                      </a:r>
                      <a:endParaRPr lang="en-GB" sz="2400" cap="none">
                        <a:solidFill>
                          <a:schemeClr val="tx1"/>
                        </a:solidFill>
                      </a:endParaRPr>
                    </a:p>
                    <a:p>
                      <a:pPr marL="0" lvl="0" indent="0" algn="l">
                        <a:lnSpc>
                          <a:spcPct val="100000"/>
                        </a:lnSpc>
                        <a:spcBef>
                          <a:spcPts val="0"/>
                        </a:spcBef>
                        <a:spcAft>
                          <a:spcPts val="0"/>
                        </a:spcAft>
                        <a:buFont typeface="Arial"/>
                        <a:buChar char="•"/>
                      </a:pPr>
                      <a:r>
                        <a:rPr lang="en-GB" sz="2400" b="0" i="0" u="none" strike="noStrike" cap="none" spc="60" noProof="0">
                          <a:solidFill>
                            <a:schemeClr val="tx1"/>
                          </a:solidFill>
                        </a:rPr>
                        <a:t>Dispel the fear of failure. </a:t>
                      </a:r>
                      <a:endParaRPr lang="en-GB" sz="2400" cap="none">
                        <a:solidFill>
                          <a:schemeClr val="tx1"/>
                        </a:solidFill>
                      </a:endParaRPr>
                    </a:p>
                    <a:p>
                      <a:pPr marL="0" lvl="0" indent="0" algn="l">
                        <a:lnSpc>
                          <a:spcPct val="100000"/>
                        </a:lnSpc>
                        <a:spcBef>
                          <a:spcPts val="0"/>
                        </a:spcBef>
                        <a:spcAft>
                          <a:spcPts val="0"/>
                        </a:spcAft>
                        <a:buFont typeface="Arial"/>
                        <a:buChar char="•"/>
                      </a:pPr>
                      <a:r>
                        <a:rPr lang="en-GB" sz="2400" b="0" i="0" u="none" strike="noStrike" cap="none" spc="60" noProof="0">
                          <a:solidFill>
                            <a:schemeClr val="tx1"/>
                          </a:solidFill>
                        </a:rPr>
                        <a:t>Encourage continuous learning.</a:t>
                      </a:r>
                      <a:endParaRPr lang="en-GB" sz="2400" cap="none">
                        <a:solidFill>
                          <a:schemeClr val="tx1"/>
                        </a:solidFill>
                      </a:endParaRPr>
                    </a:p>
                    <a:p>
                      <a:pPr marL="285750" marR="0" lvl="0" indent="-285750" algn="l">
                        <a:lnSpc>
                          <a:spcPct val="90000"/>
                        </a:lnSpc>
                        <a:spcBef>
                          <a:spcPts val="1000"/>
                        </a:spcBef>
                        <a:spcAft>
                          <a:spcPts val="0"/>
                        </a:spcAft>
                        <a:buFont typeface="Arial"/>
                        <a:buChar char="•"/>
                      </a:pPr>
                      <a:endParaRPr lang="en-GB" sz="1700" b="1" i="0" u="none" strike="noStrike" cap="all" spc="60" noProof="0">
                        <a:solidFill>
                          <a:schemeClr val="tx1"/>
                        </a:solidFill>
                        <a:latin typeface="Calibri"/>
                      </a:endParaRPr>
                    </a:p>
                  </a:txBody>
                  <a:tcPr marL="228339" marR="228339" marT="129295" marB="129295">
                    <a:lnL w="12700" cap="flat" cmpd="sng" algn="ctr">
                      <a:noFill/>
                      <a:prstDash val="solid"/>
                    </a:lnL>
                    <a:lnR w="12700" cmpd="sng">
                      <a:noFill/>
                      <a:prstDash val="solid"/>
                    </a:lnR>
                    <a:lnT w="12700" cap="flat" cmpd="sng" algn="ctr">
                      <a:noFill/>
                      <a:prstDash val="solid"/>
                    </a:lnT>
                    <a:lnB w="12700" cap="flat" cmpd="sng" algn="ctr">
                      <a:noFill/>
                      <a:prstDash val="solid"/>
                    </a:lnB>
                    <a:noFill/>
                  </a:tcPr>
                </a:tc>
                <a:tc>
                  <a:txBody>
                    <a:bodyPr/>
                    <a:lstStyle/>
                    <a:p>
                      <a:pPr marL="285750" marR="0" lvl="0" indent="-285750" algn="l">
                        <a:lnSpc>
                          <a:spcPct val="90000"/>
                        </a:lnSpc>
                        <a:spcBef>
                          <a:spcPts val="1000"/>
                        </a:spcBef>
                        <a:spcAft>
                          <a:spcPts val="0"/>
                        </a:spcAft>
                        <a:buFont typeface="Arial"/>
                        <a:buChar char="•"/>
                      </a:pPr>
                      <a:endParaRPr lang="en-GB" sz="1700" b="1" i="0" u="none" strike="noStrike" cap="all" spc="60" noProof="0">
                        <a:solidFill>
                          <a:schemeClr val="tx1"/>
                        </a:solidFill>
                        <a:latin typeface="Calibri"/>
                      </a:endParaRPr>
                    </a:p>
                  </a:txBody>
                  <a:tcPr marL="228339" marR="228339" marT="129295" marB="129295" anchor="b">
                    <a:lnL w="12700" cmpd="sng">
                      <a:noFill/>
                      <a:prstDash val="solid"/>
                    </a:lnL>
                    <a:lnR w="12700" cmpd="sng">
                      <a:noFill/>
                      <a:prstDash val="solid"/>
                    </a:lnR>
                    <a:lnT w="12700" cap="flat" cmpd="sng" algn="ctr">
                      <a:noFill/>
                      <a:prstDash val="solid"/>
                    </a:lnT>
                    <a:lnB w="12700" cap="flat" cmpd="sng" algn="ctr">
                      <a:noFill/>
                      <a:prstDash val="solid"/>
                    </a:lnB>
                    <a:no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237731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GB" sz="3200" b="1">
                <a:solidFill>
                  <a:srgbClr val="FF0000"/>
                </a:solidFill>
              </a:rPr>
              <a:t>4 –</a:t>
            </a:r>
            <a:r>
              <a:rPr lang="en-GB" sz="3200" b="1"/>
              <a:t> </a:t>
            </a:r>
            <a:r>
              <a:rPr lang="en-GB" sz="3200" b="1">
                <a:solidFill>
                  <a:srgbClr val="FF0000"/>
                </a:solidFill>
              </a:rPr>
              <a:t>PROBLEM SOLVING</a:t>
            </a:r>
            <a:endParaRPr lang="en-GB" sz="4800" b="1">
              <a:cs typeface="Calibri Light"/>
            </a:endParaRPr>
          </a:p>
        </p:txBody>
      </p:sp>
      <p:sp>
        <p:nvSpPr>
          <p:cNvPr id="14"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229990" y="2599509"/>
            <a:ext cx="5094569" cy="3639450"/>
          </a:xfrm>
        </p:spPr>
        <p:txBody>
          <a:bodyPr vert="horz" lIns="91440" tIns="45720" rIns="91440" bIns="45720" rtlCol="0" anchor="ctr">
            <a:normAutofit/>
          </a:bodyPr>
          <a:lstStyle/>
          <a:p>
            <a:pPr>
              <a:buNone/>
            </a:pPr>
            <a:r>
              <a:rPr lang="en-GB" sz="2000">
                <a:latin typeface="Times"/>
                <a:ea typeface="+mn-lt"/>
                <a:cs typeface="+mn-lt"/>
              </a:rPr>
              <a:t>Students</a:t>
            </a:r>
            <a:r>
              <a:rPr lang="en-GB" sz="2000">
                <a:latin typeface="Times"/>
                <a:ea typeface="+mn-lt"/>
                <a:cs typeface="Calibri Light"/>
              </a:rPr>
              <a:t>, administrators and fellow teachers continually call on a teacher to solve problems as part of their day-to-day work. It might be differentiating instruction for diverse learners within the classroom or adjusting to the ever-changing demands of the public education system. Problem-solving skills allow teachers to ensure that every student gets what they need to succeed in the education system.</a:t>
            </a:r>
            <a:endParaRPr lang="es-ES" sz="2000">
              <a:latin typeface="Times"/>
              <a:ea typeface="+mn-lt"/>
              <a:cs typeface="+mn-lt"/>
            </a:endParaRPr>
          </a:p>
          <a:p>
            <a:pPr marL="0" indent="0">
              <a:buNone/>
            </a:pPr>
            <a:endParaRPr lang="es-ES" sz="2000">
              <a:ea typeface="+mn-lt"/>
              <a:cs typeface="+mn-lt"/>
            </a:endParaRPr>
          </a:p>
          <a:p>
            <a:endParaRPr lang="es-ES" sz="2000">
              <a:ea typeface="+mn-lt"/>
              <a:cs typeface="+mn-lt"/>
            </a:endParaRPr>
          </a:p>
          <a:p>
            <a:endParaRPr lang="es-ES" sz="2000">
              <a:cs typeface="Calibri"/>
            </a:endParaRPr>
          </a:p>
        </p:txBody>
      </p:sp>
      <p:sp>
        <p:nvSpPr>
          <p:cNvPr id="2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1064540243"/>
              </p:ext>
            </p:extLst>
          </p:nvPr>
        </p:nvGraphicFramePr>
        <p:xfrm>
          <a:off x="6117085" y="2484255"/>
          <a:ext cx="4739172" cy="3714244"/>
        </p:xfrm>
        <a:graphic>
          <a:graphicData uri="http://schemas.openxmlformats.org/drawingml/2006/table">
            <a:tbl>
              <a:tblPr firstRow="1" bandRow="1">
                <a:noFill/>
                <a:tableStyleId>{5C22544A-7EE6-4342-B048-85BDC9FD1C3A}</a:tableStyleId>
              </a:tblPr>
              <a:tblGrid>
                <a:gridCol w="2357480">
                  <a:extLst>
                    <a:ext uri="{9D8B030D-6E8A-4147-A177-3AD203B41FA5}">
                      <a16:colId xmlns:a16="http://schemas.microsoft.com/office/drawing/2014/main" val="464573450"/>
                    </a:ext>
                  </a:extLst>
                </a:gridCol>
                <a:gridCol w="2381692">
                  <a:extLst>
                    <a:ext uri="{9D8B030D-6E8A-4147-A177-3AD203B41FA5}">
                      <a16:colId xmlns:a16="http://schemas.microsoft.com/office/drawing/2014/main" val="1860617200"/>
                    </a:ext>
                  </a:extLst>
                </a:gridCol>
              </a:tblGrid>
              <a:tr h="3714244">
                <a:tc>
                  <a:txBody>
                    <a:bodyPr/>
                    <a:lstStyle/>
                    <a:p>
                      <a:pPr marL="285750" marR="0" lvl="0" indent="-285750" algn="l">
                        <a:lnSpc>
                          <a:spcPct val="150000"/>
                        </a:lnSpc>
                        <a:spcBef>
                          <a:spcPts val="1000"/>
                        </a:spcBef>
                        <a:spcAft>
                          <a:spcPts val="0"/>
                        </a:spcAft>
                        <a:buFont typeface="Wingdings"/>
                        <a:buChar char="Ø"/>
                      </a:pPr>
                      <a:r>
                        <a:rPr lang="en-GB" sz="1400" b="1" i="0" u="none" strike="noStrike" cap="none" spc="60" noProof="0">
                          <a:solidFill>
                            <a:schemeClr val="tx1"/>
                          </a:solidFill>
                        </a:rPr>
                        <a:t>Analysis </a:t>
                      </a:r>
                    </a:p>
                    <a:p>
                      <a:pPr marL="285750" marR="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Lateral thinking</a:t>
                      </a:r>
                      <a:endParaRPr lang="en-GB" sz="1400" b="1" i="0" u="none" strike="noStrike" cap="none" spc="60"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Logical reasoning</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Initiative</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Persistence</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Observation</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Persuasion</a:t>
                      </a: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Negotiation</a:t>
                      </a:r>
                    </a:p>
                  </a:txBody>
                  <a:tcPr marL="137771" marR="137771" marT="90377" marB="90377">
                    <a:lnL w="12700" cmpd="sng">
                      <a:noFill/>
                    </a:lnL>
                    <a:lnR w="12700" cmpd="sng">
                      <a:noFill/>
                    </a:lnR>
                    <a:lnT w="12700" cmpd="sng">
                      <a:noFill/>
                    </a:lnT>
                    <a:lnB w="38100" cmpd="sng">
                      <a:noFill/>
                    </a:lnB>
                    <a:solidFill>
                      <a:schemeClr val="accent6">
                        <a:lumMod val="40000"/>
                        <a:lumOff val="60000"/>
                      </a:schemeClr>
                    </a:solidFill>
                  </a:tcPr>
                </a:tc>
                <a:tc>
                  <a:txBody>
                    <a:bodyPr/>
                    <a:lstStyle/>
                    <a:p>
                      <a:pPr marL="0" marR="0" lvl="0" indent="0" algn="l">
                        <a:lnSpc>
                          <a:spcPct val="150000"/>
                        </a:lnSpc>
                        <a:spcBef>
                          <a:spcPts val="0"/>
                        </a:spcBef>
                        <a:spcAft>
                          <a:spcPts val="0"/>
                        </a:spcAft>
                        <a:buNone/>
                      </a:pPr>
                      <a:endParaRPr lang="en-GB" sz="1400" b="1" i="0" u="none" strike="noStrike" cap="none" spc="60"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rPr>
                        <a:t>Brainstorming</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rPr>
                        <a:t>Decision making</a:t>
                      </a:r>
                      <a:endParaRPr lang="en-GB" sz="1500" b="1" cap="none" noProof="0">
                        <a:solidFill>
                          <a:schemeClr val="tx1"/>
                        </a:solidFill>
                      </a:endParaRP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rPr>
                        <a:t>Supporting studendts with special needs</a:t>
                      </a:r>
                    </a:p>
                    <a:p>
                      <a:pPr marL="285750" lvl="0" indent="-285750" algn="l">
                        <a:lnSpc>
                          <a:spcPct val="150000"/>
                        </a:lnSpc>
                        <a:spcBef>
                          <a:spcPts val="0"/>
                        </a:spcBef>
                        <a:spcAft>
                          <a:spcPts val="0"/>
                        </a:spcAft>
                        <a:buFont typeface="Wingdings"/>
                        <a:buChar char="Ø"/>
                      </a:pPr>
                      <a:r>
                        <a:rPr lang="en-GB" sz="1400" b="1" i="0" u="none" strike="noStrike" cap="none" spc="60" noProof="0">
                          <a:solidFill>
                            <a:schemeClr val="tx1"/>
                          </a:solidFill>
                          <a:latin typeface="Calibri"/>
                        </a:rPr>
                        <a:t>Maximizing the potential of gifted and talented students</a:t>
                      </a:r>
                      <a:endParaRPr lang="en-GB" sz="1400" b="1" i="0" u="none" strike="noStrike" cap="none" spc="60" noProof="0">
                        <a:solidFill>
                          <a:schemeClr val="tx1"/>
                        </a:solidFill>
                      </a:endParaRPr>
                    </a:p>
                    <a:p>
                      <a:pPr marL="285750" marR="0" lvl="0" indent="-285750" algn="l">
                        <a:lnSpc>
                          <a:spcPct val="150000"/>
                        </a:lnSpc>
                        <a:spcBef>
                          <a:spcPts val="1000"/>
                        </a:spcBef>
                        <a:spcAft>
                          <a:spcPts val="0"/>
                        </a:spcAft>
                        <a:buFont typeface="Wingdings"/>
                        <a:buChar char="Ø"/>
                      </a:pPr>
                      <a:endParaRPr lang="en-GB" sz="1400" b="1" i="0" u="none" strike="noStrike" cap="all" spc="60" noProof="0">
                        <a:solidFill>
                          <a:schemeClr val="tx1"/>
                        </a:solidFill>
                        <a:latin typeface="Calibri"/>
                      </a:endParaRPr>
                    </a:p>
                    <a:p>
                      <a:pPr marL="285750" lvl="0" indent="-285750">
                        <a:lnSpc>
                          <a:spcPct val="150000"/>
                        </a:lnSpc>
                        <a:buFont typeface="Wingdings"/>
                        <a:buChar char="Ø"/>
                      </a:pPr>
                      <a:endParaRPr lang="en-GB" sz="1400" b="1" cap="all" spc="60" noProof="0">
                        <a:solidFill>
                          <a:schemeClr val="tx1"/>
                        </a:solidFill>
                      </a:endParaRPr>
                    </a:p>
                  </a:txBody>
                  <a:tcPr marL="137771" marR="137771" marT="90377" marB="90377">
                    <a:lnL w="12700" cmpd="sng">
                      <a:noFill/>
                    </a:lnL>
                    <a:lnR w="12700" cmpd="sng">
                      <a:noFill/>
                    </a:lnR>
                    <a:lnT w="12700" cmpd="sng">
                      <a:noFill/>
                    </a:lnT>
                    <a:lnB w="38100" cmpd="sng">
                      <a:noFill/>
                    </a:lnB>
                    <a:solidFill>
                      <a:schemeClr val="accent6">
                        <a:lumMod val="40000"/>
                        <a:lumOff val="60000"/>
                      </a:schemeClr>
                    </a:solid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3503469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1045029" y="2524721"/>
            <a:ext cx="4991629" cy="3677123"/>
          </a:xfrm>
        </p:spPr>
        <p:txBody>
          <a:bodyPr vert="horz" lIns="91440" tIns="45720" rIns="91440" bIns="45720" rtlCol="0" anchor="t">
            <a:normAutofit/>
          </a:bodyPr>
          <a:lstStyle/>
          <a:p>
            <a:pPr marL="0" indent="0">
              <a:buNone/>
            </a:pPr>
            <a:r>
              <a:rPr lang="es-ES" sz="2400" err="1">
                <a:ea typeface="+mn-lt"/>
                <a:cs typeface="+mn-lt"/>
              </a:rPr>
              <a:t>Creativity</a:t>
            </a:r>
            <a:r>
              <a:rPr lang="es-ES" sz="2400">
                <a:ea typeface="+mn-lt"/>
                <a:cs typeface="+mn-lt"/>
              </a:rPr>
              <a:t> </a:t>
            </a:r>
            <a:r>
              <a:rPr lang="es-ES" sz="2400" err="1">
                <a:ea typeface="+mn-lt"/>
                <a:cs typeface="+mn-lt"/>
              </a:rPr>
              <a:t>is</a:t>
            </a:r>
            <a:r>
              <a:rPr lang="es-ES" sz="2400">
                <a:ea typeface="+mn-lt"/>
                <a:cs typeface="+mn-lt"/>
              </a:rPr>
              <a:t> a </a:t>
            </a:r>
            <a:r>
              <a:rPr lang="es-ES" sz="2400" err="1">
                <a:ea typeface="+mn-lt"/>
                <a:cs typeface="+mn-lt"/>
              </a:rPr>
              <a:t>broad</a:t>
            </a:r>
            <a:r>
              <a:rPr lang="es-ES" sz="2400">
                <a:ea typeface="+mn-lt"/>
                <a:cs typeface="+mn-lt"/>
              </a:rPr>
              <a:t> </a:t>
            </a:r>
            <a:r>
              <a:rPr lang="es-ES" sz="2400" err="1">
                <a:ea typeface="+mn-lt"/>
                <a:cs typeface="+mn-lt"/>
              </a:rPr>
              <a:t>type</a:t>
            </a:r>
            <a:r>
              <a:rPr lang="es-ES" sz="2400">
                <a:ea typeface="+mn-lt"/>
                <a:cs typeface="+mn-lt"/>
              </a:rPr>
              <a:t> </a:t>
            </a:r>
            <a:r>
              <a:rPr lang="es-ES" sz="2400" err="1">
                <a:ea typeface="+mn-lt"/>
                <a:cs typeface="+mn-lt"/>
              </a:rPr>
              <a:t>of</a:t>
            </a:r>
            <a:r>
              <a:rPr lang="es-ES" sz="2400">
                <a:ea typeface="+mn-lt"/>
                <a:cs typeface="+mn-lt"/>
              </a:rPr>
              <a:t> </a:t>
            </a:r>
            <a:r>
              <a:rPr lang="es-ES" sz="2400" err="1">
                <a:ea typeface="+mn-lt"/>
                <a:cs typeface="+mn-lt"/>
              </a:rPr>
              <a:t>soft</a:t>
            </a:r>
            <a:r>
              <a:rPr lang="es-ES" sz="2400">
                <a:ea typeface="+mn-lt"/>
                <a:cs typeface="+mn-lt"/>
              </a:rPr>
              <a:t> </a:t>
            </a:r>
            <a:r>
              <a:rPr lang="es-ES" sz="2400" err="1">
                <a:ea typeface="+mn-lt"/>
                <a:cs typeface="+mn-lt"/>
              </a:rPr>
              <a:t>skill</a:t>
            </a:r>
            <a:r>
              <a:rPr lang="es-ES" sz="2400">
                <a:ea typeface="+mn-lt"/>
                <a:cs typeface="+mn-lt"/>
              </a:rPr>
              <a:t> </a:t>
            </a:r>
            <a:r>
              <a:rPr lang="es-ES" sz="2400" err="1">
                <a:ea typeface="+mn-lt"/>
                <a:cs typeface="+mn-lt"/>
              </a:rPr>
              <a:t>that</a:t>
            </a:r>
            <a:r>
              <a:rPr lang="es-ES" sz="2400">
                <a:ea typeface="+mn-lt"/>
                <a:cs typeface="+mn-lt"/>
              </a:rPr>
              <a:t> can </a:t>
            </a:r>
            <a:r>
              <a:rPr lang="es-ES" sz="2400" err="1">
                <a:ea typeface="+mn-lt"/>
                <a:cs typeface="+mn-lt"/>
              </a:rPr>
              <a:t>help</a:t>
            </a:r>
            <a:r>
              <a:rPr lang="es-ES" sz="2400">
                <a:ea typeface="+mn-lt"/>
                <a:cs typeface="+mn-lt"/>
              </a:rPr>
              <a:t> </a:t>
            </a:r>
            <a:r>
              <a:rPr lang="es-ES" sz="2400" err="1">
                <a:ea typeface="+mn-lt"/>
                <a:cs typeface="+mn-lt"/>
              </a:rPr>
              <a:t>you</a:t>
            </a:r>
            <a:r>
              <a:rPr lang="es-ES" sz="2400">
                <a:ea typeface="+mn-lt"/>
                <a:cs typeface="+mn-lt"/>
              </a:rPr>
              <a:t> </a:t>
            </a:r>
            <a:r>
              <a:rPr lang="es-ES" sz="2400" err="1">
                <a:ea typeface="+mn-lt"/>
                <a:cs typeface="+mn-lt"/>
              </a:rPr>
              <a:t>develop</a:t>
            </a:r>
            <a:r>
              <a:rPr lang="es-ES" sz="2400">
                <a:ea typeface="+mn-lt"/>
                <a:cs typeface="+mn-lt"/>
              </a:rPr>
              <a:t> </a:t>
            </a:r>
            <a:r>
              <a:rPr lang="es-ES" sz="2400" err="1">
                <a:ea typeface="+mn-lt"/>
                <a:cs typeface="+mn-lt"/>
              </a:rPr>
              <a:t>innovative</a:t>
            </a:r>
            <a:r>
              <a:rPr lang="es-ES" sz="2400">
                <a:ea typeface="+mn-lt"/>
                <a:cs typeface="+mn-lt"/>
              </a:rPr>
              <a:t> </a:t>
            </a:r>
            <a:r>
              <a:rPr lang="es-ES" sz="2400" err="1">
                <a:ea typeface="+mn-lt"/>
                <a:cs typeface="+mn-lt"/>
              </a:rPr>
              <a:t>solutions</a:t>
            </a:r>
            <a:r>
              <a:rPr lang="es-ES" sz="2400">
                <a:ea typeface="+mn-lt"/>
                <a:cs typeface="+mn-lt"/>
              </a:rPr>
              <a:t> </a:t>
            </a:r>
            <a:r>
              <a:rPr lang="es-ES" sz="2400" err="1">
                <a:ea typeface="+mn-lt"/>
                <a:cs typeface="+mn-lt"/>
              </a:rPr>
              <a:t>to</a:t>
            </a:r>
            <a:r>
              <a:rPr lang="es-ES" sz="2400">
                <a:ea typeface="+mn-lt"/>
                <a:cs typeface="+mn-lt"/>
              </a:rPr>
              <a:t> </a:t>
            </a:r>
            <a:r>
              <a:rPr lang="es-ES" sz="2400" err="1">
                <a:ea typeface="+mn-lt"/>
                <a:cs typeface="+mn-lt"/>
              </a:rPr>
              <a:t>problems</a:t>
            </a:r>
            <a:r>
              <a:rPr lang="es-ES" sz="2400">
                <a:ea typeface="+mn-lt"/>
                <a:cs typeface="+mn-lt"/>
              </a:rPr>
              <a:t> at </a:t>
            </a:r>
            <a:r>
              <a:rPr lang="es-ES" sz="2400" err="1">
                <a:ea typeface="+mn-lt"/>
                <a:cs typeface="+mn-lt"/>
              </a:rPr>
              <a:t>work</a:t>
            </a:r>
            <a:r>
              <a:rPr lang="es-ES" sz="2400">
                <a:ea typeface="+mn-lt"/>
                <a:cs typeface="+mn-lt"/>
              </a:rPr>
              <a:t>. </a:t>
            </a:r>
            <a:r>
              <a:rPr lang="es-ES" sz="2400" err="1">
                <a:ea typeface="+mn-lt"/>
                <a:cs typeface="+mn-lt"/>
              </a:rPr>
              <a:t>Types</a:t>
            </a:r>
            <a:r>
              <a:rPr lang="es-ES" sz="2400">
                <a:ea typeface="+mn-lt"/>
                <a:cs typeface="+mn-lt"/>
              </a:rPr>
              <a:t> </a:t>
            </a:r>
            <a:r>
              <a:rPr lang="es-ES" sz="2400" err="1">
                <a:ea typeface="+mn-lt"/>
                <a:cs typeface="+mn-lt"/>
              </a:rPr>
              <a:t>of</a:t>
            </a:r>
            <a:r>
              <a:rPr lang="es-ES" sz="2400">
                <a:ea typeface="+mn-lt"/>
                <a:cs typeface="+mn-lt"/>
              </a:rPr>
              <a:t> </a:t>
            </a:r>
            <a:r>
              <a:rPr lang="es-ES" sz="2400" err="1">
                <a:ea typeface="+mn-lt"/>
                <a:cs typeface="+mn-lt"/>
              </a:rPr>
              <a:t>creative</a:t>
            </a:r>
            <a:r>
              <a:rPr lang="es-ES" sz="2400">
                <a:ea typeface="+mn-lt"/>
                <a:cs typeface="+mn-lt"/>
              </a:rPr>
              <a:t> </a:t>
            </a:r>
            <a:r>
              <a:rPr lang="es-ES" sz="2400" err="1">
                <a:ea typeface="+mn-lt"/>
                <a:cs typeface="+mn-lt"/>
              </a:rPr>
              <a:t>skills</a:t>
            </a:r>
            <a:r>
              <a:rPr lang="es-ES" sz="2400">
                <a:ea typeface="+mn-lt"/>
                <a:cs typeface="+mn-lt"/>
              </a:rPr>
              <a:t> </a:t>
            </a:r>
            <a:r>
              <a:rPr lang="es-ES" sz="2400" err="1">
                <a:ea typeface="+mn-lt"/>
                <a:cs typeface="+mn-lt"/>
              </a:rPr>
              <a:t>include</a:t>
            </a:r>
            <a:r>
              <a:rPr lang="es-ES" sz="2400">
                <a:ea typeface="+mn-lt"/>
                <a:cs typeface="+mn-lt"/>
              </a:rPr>
              <a:t>:</a:t>
            </a:r>
            <a:endParaRPr lang="es-ES" sz="2000">
              <a:cs typeface="Calibri" panose="020F0502020204030204"/>
            </a:endParaRPr>
          </a:p>
          <a:p>
            <a:endParaRPr lang="es-ES" sz="1800">
              <a:ea typeface="+mn-lt"/>
              <a:cs typeface="+mn-lt"/>
            </a:endParaRPr>
          </a:p>
          <a:p>
            <a:endParaRPr lang="es-ES" sz="1800">
              <a:cs typeface="Calibri"/>
            </a:endParaRPr>
          </a:p>
        </p:txBody>
      </p:sp>
      <p:sp>
        <p:nvSpPr>
          <p:cNvPr id="18" name="Rectangle 17">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1270937171"/>
              </p:ext>
            </p:extLst>
          </p:nvPr>
        </p:nvGraphicFramePr>
        <p:xfrm>
          <a:off x="6670109" y="1638821"/>
          <a:ext cx="4725134" cy="3633055"/>
        </p:xfrm>
        <a:graphic>
          <a:graphicData uri="http://schemas.openxmlformats.org/drawingml/2006/table">
            <a:tbl>
              <a:tblPr firstRow="1" bandRow="1">
                <a:tableStyleId>{69012ECD-51FC-41F1-AA8D-1B2483CD663E}</a:tableStyleId>
              </a:tblPr>
              <a:tblGrid>
                <a:gridCol w="2410509">
                  <a:extLst>
                    <a:ext uri="{9D8B030D-6E8A-4147-A177-3AD203B41FA5}">
                      <a16:colId xmlns:a16="http://schemas.microsoft.com/office/drawing/2014/main" val="464573450"/>
                    </a:ext>
                  </a:extLst>
                </a:gridCol>
                <a:gridCol w="2314625">
                  <a:extLst>
                    <a:ext uri="{9D8B030D-6E8A-4147-A177-3AD203B41FA5}">
                      <a16:colId xmlns:a16="http://schemas.microsoft.com/office/drawing/2014/main" val="1860617200"/>
                    </a:ext>
                  </a:extLst>
                </a:gridCol>
              </a:tblGrid>
              <a:tr h="3633055">
                <a:tc>
                  <a:txBody>
                    <a:bodyPr/>
                    <a:lstStyle/>
                    <a:p>
                      <a:pPr marL="285750" marR="0" lvl="0" indent="-285750" algn="l">
                        <a:lnSpc>
                          <a:spcPct val="150000"/>
                        </a:lnSpc>
                        <a:spcBef>
                          <a:spcPts val="1000"/>
                        </a:spcBef>
                        <a:spcAft>
                          <a:spcPts val="0"/>
                        </a:spcAft>
                        <a:buFont typeface="Wingdings"/>
                        <a:buChar char="Ø"/>
                      </a:pPr>
                      <a:r>
                        <a:rPr lang="es-ES" sz="1700" b="1" u="none" strike="noStrike" cap="none" spc="60" noProof="0" err="1">
                          <a:solidFill>
                            <a:schemeClr val="tx1"/>
                          </a:solidFill>
                        </a:rPr>
                        <a:t>Divergent</a:t>
                      </a:r>
                      <a:r>
                        <a:rPr lang="es-ES" sz="1700" b="1" u="none" strike="noStrike" cap="none" spc="60" noProof="0">
                          <a:solidFill>
                            <a:schemeClr val="tx1"/>
                          </a:solidFill>
                        </a:rPr>
                        <a:t> </a:t>
                      </a:r>
                      <a:r>
                        <a:rPr lang="es-ES" sz="1700" b="1" u="none" strike="noStrike" cap="none" spc="60" noProof="0" err="1">
                          <a:solidFill>
                            <a:schemeClr val="tx1"/>
                          </a:solidFill>
                        </a:rPr>
                        <a:t>thinking</a:t>
                      </a:r>
                    </a:p>
                    <a:p>
                      <a:pPr marL="285750" marR="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Inspiration</a:t>
                      </a: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Imagination</a:t>
                      </a:r>
                      <a:endParaRPr lang="es-ES" sz="1700" b="1" err="1">
                        <a:solidFill>
                          <a:schemeClr val="tx1"/>
                        </a:solidFill>
                      </a:endParaRP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Reframing</a:t>
                      </a:r>
                      <a:endParaRPr lang="es-ES" sz="1700" b="1" err="1">
                        <a:solidFill>
                          <a:schemeClr val="tx1"/>
                        </a:solidFill>
                      </a:endParaRP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Mind</a:t>
                      </a:r>
                      <a:r>
                        <a:rPr lang="es-ES" sz="1700" b="1" u="none" strike="noStrike" cap="none" spc="60" noProof="0">
                          <a:solidFill>
                            <a:schemeClr val="tx1"/>
                          </a:solidFill>
                        </a:rPr>
                        <a:t> </a:t>
                      </a:r>
                      <a:r>
                        <a:rPr lang="es-ES" sz="1700" b="1" u="none" strike="noStrike" cap="none" spc="60" noProof="0" err="1">
                          <a:solidFill>
                            <a:schemeClr val="tx1"/>
                          </a:solidFill>
                        </a:rPr>
                        <a:t>mapping</a:t>
                      </a:r>
                      <a:endParaRPr lang="es-ES" sz="1700" b="1" err="1">
                        <a:solidFill>
                          <a:schemeClr val="tx1"/>
                        </a:solidFill>
                      </a:endParaRP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Insight</a:t>
                      </a:r>
                      <a:endParaRPr lang="es-ES" sz="1700" b="1" err="1">
                        <a:solidFill>
                          <a:schemeClr val="tx1"/>
                        </a:solidFill>
                      </a:endParaRPr>
                    </a:p>
                    <a:p>
                      <a:pPr marL="285750" lvl="0" indent="-285750">
                        <a:lnSpc>
                          <a:spcPct val="150000"/>
                        </a:lnSpc>
                        <a:buFont typeface="Wingdings"/>
                        <a:buChar char="Ø"/>
                      </a:pPr>
                      <a:endParaRPr lang="es-ES" sz="1700" b="1" cap="all" spc="60">
                        <a:solidFill>
                          <a:schemeClr val="tx1"/>
                        </a:solidFill>
                      </a:endParaRPr>
                    </a:p>
                  </a:txBody>
                  <a:tcPr marL="150395" marR="150395" marT="98659" marB="98659"/>
                </a:tc>
                <a:tc>
                  <a:txBody>
                    <a:bodyPr/>
                    <a:lstStyle/>
                    <a:p>
                      <a:pPr marL="285750" marR="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Innovation</a:t>
                      </a: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Experimenting</a:t>
                      </a:r>
                      <a:endParaRPr lang="es-ES" sz="1700" b="1" err="1">
                        <a:solidFill>
                          <a:schemeClr val="tx1"/>
                        </a:solidFill>
                      </a:endParaRP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Questioning</a:t>
                      </a:r>
                      <a:endParaRPr lang="es-ES" sz="1700" b="1" err="1">
                        <a:solidFill>
                          <a:schemeClr val="tx1"/>
                        </a:solidFill>
                      </a:endParaRPr>
                    </a:p>
                    <a:p>
                      <a:pPr marL="285750" lvl="0" indent="-285750" algn="l">
                        <a:lnSpc>
                          <a:spcPct val="150000"/>
                        </a:lnSpc>
                        <a:spcBef>
                          <a:spcPts val="0"/>
                        </a:spcBef>
                        <a:spcAft>
                          <a:spcPts val="0"/>
                        </a:spcAft>
                        <a:buFont typeface="Wingdings"/>
                        <a:buChar char="Ø"/>
                      </a:pPr>
                      <a:r>
                        <a:rPr lang="es-ES" sz="1700" b="1" u="none" strike="noStrike" cap="none" spc="60" noProof="0" err="1">
                          <a:solidFill>
                            <a:schemeClr val="tx1"/>
                          </a:solidFill>
                        </a:rPr>
                        <a:t>Design</a:t>
                      </a:r>
                      <a:endParaRPr lang="es-ES" sz="1700" b="1" err="1">
                        <a:solidFill>
                          <a:schemeClr val="tx1"/>
                        </a:solidFill>
                      </a:endParaRPr>
                    </a:p>
                    <a:p>
                      <a:pPr marL="285750" lvl="0" indent="-285750">
                        <a:lnSpc>
                          <a:spcPct val="150000"/>
                        </a:lnSpc>
                        <a:buFont typeface="Wingdings"/>
                        <a:buChar char="Ø"/>
                      </a:pPr>
                      <a:endParaRPr lang="es-ES" sz="1700" b="1" cap="all" spc="60">
                        <a:solidFill>
                          <a:schemeClr val="tx1"/>
                        </a:solidFill>
                      </a:endParaRPr>
                    </a:p>
                  </a:txBody>
                  <a:tcPr marL="150395" marR="150395" marT="98659" marB="98659"/>
                </a:tc>
                <a:extLst>
                  <a:ext uri="{0D108BD9-81ED-4DB2-BD59-A6C34878D82A}">
                    <a16:rowId xmlns:a16="http://schemas.microsoft.com/office/drawing/2014/main" val="1975192386"/>
                  </a:ext>
                </a:extLst>
              </a:tr>
            </a:tbl>
          </a:graphicData>
        </a:graphic>
      </p:graphicFrame>
      <p:sp>
        <p:nvSpPr>
          <p:cNvPr id="15" name="Título 14">
            <a:extLst>
              <a:ext uri="{FF2B5EF4-FFF2-40B4-BE49-F238E27FC236}">
                <a16:creationId xmlns:a16="http://schemas.microsoft.com/office/drawing/2014/main" id="{E5FDB8A1-12E1-43FE-8CD0-C7E248CDC8D2}"/>
              </a:ext>
            </a:extLst>
          </p:cNvPr>
          <p:cNvSpPr>
            <a:spLocks noGrp="1"/>
          </p:cNvSpPr>
          <p:nvPr>
            <p:ph type="title"/>
          </p:nvPr>
        </p:nvSpPr>
        <p:spPr/>
        <p:txBody>
          <a:bodyPr>
            <a:normAutofit/>
          </a:bodyPr>
          <a:lstStyle/>
          <a:p>
            <a:r>
              <a:rPr lang="es-ES" sz="3200" b="1">
                <a:solidFill>
                  <a:srgbClr val="FF0000"/>
                </a:solidFill>
                <a:cs typeface="Calibri Light"/>
              </a:rPr>
              <a:t>5- CREATIVITY</a:t>
            </a:r>
            <a:endParaRPr lang="es-ES" sz="4000">
              <a:solidFill>
                <a:srgbClr val="FF0000"/>
              </a:solidFill>
              <a:cs typeface="Calibri Light" panose="020F0302020204030204"/>
            </a:endParaRPr>
          </a:p>
        </p:txBody>
      </p:sp>
    </p:spTree>
    <p:extLst>
      <p:ext uri="{BB962C8B-B14F-4D97-AF65-F5344CB8AC3E}">
        <p14:creationId xmlns:p14="http://schemas.microsoft.com/office/powerpoint/2010/main" val="293082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48C31BE-C32E-4F83-8119-B201CE48AF40}"/>
              </a:ext>
            </a:extLst>
          </p:cNvPr>
          <p:cNvSpPr>
            <a:spLocks noGrp="1"/>
          </p:cNvSpPr>
          <p:nvPr>
            <p:ph type="title"/>
          </p:nvPr>
        </p:nvSpPr>
        <p:spPr>
          <a:xfrm>
            <a:off x="793662" y="386930"/>
            <a:ext cx="10066122" cy="1298448"/>
          </a:xfrm>
        </p:spPr>
        <p:txBody>
          <a:bodyPr vert="horz" lIns="91440" tIns="45720" rIns="91440" bIns="45720" rtlCol="0" anchor="t">
            <a:normAutofit/>
          </a:bodyPr>
          <a:lstStyle/>
          <a:p>
            <a:br>
              <a:rPr lang="es-ES" sz="1900" b="1"/>
            </a:br>
            <a:br>
              <a:rPr lang="es-ES" sz="1900" b="1"/>
            </a:br>
            <a:br>
              <a:rPr lang="es-ES" sz="1900" b="1"/>
            </a:br>
            <a:r>
              <a:rPr lang="es-ES" sz="2800" b="1">
                <a:solidFill>
                  <a:srgbClr val="FF0000"/>
                </a:solidFill>
              </a:rPr>
              <a:t>6 – WORK ETHIC</a:t>
            </a:r>
            <a:endParaRPr lang="es-ES" sz="2800" b="1">
              <a:solidFill>
                <a:srgbClr val="FF0000"/>
              </a:solidFill>
              <a:cs typeface="Calibri Light"/>
            </a:endParaRPr>
          </a:p>
          <a:p>
            <a:endParaRPr lang="es-ES" sz="1900" b="1">
              <a:cs typeface="Calibri Light"/>
            </a:endParaRPr>
          </a:p>
          <a:p>
            <a:endParaRPr lang="es-ES" sz="1900" b="1">
              <a:cs typeface="Calibri Light"/>
            </a:endParaRPr>
          </a:p>
          <a:p>
            <a:endParaRPr lang="es-ES" sz="1900" b="1">
              <a:cs typeface="Calibri Light"/>
            </a:endParaRPr>
          </a:p>
          <a:p>
            <a:endParaRPr lang="es-ES" sz="1900">
              <a:cs typeface="Calibri Light"/>
            </a:endParaRP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9496745-4EAC-4CF5-8E69-316D4A0EFE23}"/>
              </a:ext>
            </a:extLst>
          </p:cNvPr>
          <p:cNvSpPr>
            <a:spLocks noGrp="1"/>
          </p:cNvSpPr>
          <p:nvPr>
            <p:ph idx="1"/>
          </p:nvPr>
        </p:nvSpPr>
        <p:spPr>
          <a:xfrm>
            <a:off x="793661" y="2599509"/>
            <a:ext cx="4530898" cy="3639450"/>
          </a:xfrm>
        </p:spPr>
        <p:txBody>
          <a:bodyPr vert="horz" lIns="91440" tIns="45720" rIns="91440" bIns="45720" rtlCol="0" anchor="ctr">
            <a:normAutofit/>
          </a:bodyPr>
          <a:lstStyle/>
          <a:p>
            <a:pPr marL="0" indent="0">
              <a:buNone/>
            </a:pPr>
            <a:r>
              <a:rPr lang="es-ES" sz="2000">
                <a:ea typeface="+mn-lt"/>
                <a:cs typeface="+mn-lt"/>
              </a:rPr>
              <a:t>Work ethic is a soft skill that proves your belief in the importance of work and its ability to strengthen your character. Demonstrating work ethic should be important in every career, but is vital for first responders, </a:t>
            </a:r>
            <a:r>
              <a:rPr lang="es-ES" sz="2000" b="1" u="sng">
                <a:ea typeface="+mn-lt"/>
                <a:cs typeface="+mn-lt"/>
              </a:rPr>
              <a:t>teachers</a:t>
            </a:r>
            <a:r>
              <a:rPr lang="es-ES" sz="2000">
                <a:ea typeface="+mn-lt"/>
                <a:cs typeface="+mn-lt"/>
              </a:rPr>
              <a:t>, and nurses. Soft skills examples related to work ethic include:</a:t>
            </a:r>
          </a:p>
          <a:p>
            <a:endParaRPr lang="es-ES" sz="2000">
              <a:ea typeface="+mn-lt"/>
              <a:cs typeface="+mn-lt"/>
            </a:endParaRPr>
          </a:p>
          <a:p>
            <a:endParaRPr lang="es-ES" sz="2000">
              <a:cs typeface="Calibri"/>
            </a:endParaRPr>
          </a:p>
        </p:txBody>
      </p:sp>
      <p:sp>
        <p:nvSpPr>
          <p:cNvPr id="6"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a 4">
            <a:extLst>
              <a:ext uri="{FF2B5EF4-FFF2-40B4-BE49-F238E27FC236}">
                <a16:creationId xmlns:a16="http://schemas.microsoft.com/office/drawing/2014/main" id="{F6796774-77EA-4A51-996D-A1F113EAF920}"/>
              </a:ext>
            </a:extLst>
          </p:cNvPr>
          <p:cNvGraphicFramePr>
            <a:graphicFrameLocks noGrp="1"/>
          </p:cNvGraphicFramePr>
          <p:nvPr>
            <p:extLst>
              <p:ext uri="{D42A27DB-BD31-4B8C-83A1-F6EECF244321}">
                <p14:modId xmlns:p14="http://schemas.microsoft.com/office/powerpoint/2010/main" val="3936518201"/>
              </p:ext>
            </p:extLst>
          </p:nvPr>
        </p:nvGraphicFramePr>
        <p:xfrm>
          <a:off x="5933207" y="2484255"/>
          <a:ext cx="5106928" cy="3714244"/>
        </p:xfrm>
        <a:graphic>
          <a:graphicData uri="http://schemas.openxmlformats.org/drawingml/2006/table">
            <a:tbl>
              <a:tblPr firstRow="1" bandRow="1">
                <a:noFill/>
                <a:tableStyleId>{5C22544A-7EE6-4342-B048-85BDC9FD1C3A}</a:tableStyleId>
              </a:tblPr>
              <a:tblGrid>
                <a:gridCol w="2317744">
                  <a:extLst>
                    <a:ext uri="{9D8B030D-6E8A-4147-A177-3AD203B41FA5}">
                      <a16:colId xmlns:a16="http://schemas.microsoft.com/office/drawing/2014/main" val="464573450"/>
                    </a:ext>
                  </a:extLst>
                </a:gridCol>
                <a:gridCol w="2789184">
                  <a:extLst>
                    <a:ext uri="{9D8B030D-6E8A-4147-A177-3AD203B41FA5}">
                      <a16:colId xmlns:a16="http://schemas.microsoft.com/office/drawing/2014/main" val="1860617200"/>
                    </a:ext>
                  </a:extLst>
                </a:gridCol>
              </a:tblGrid>
              <a:tr h="3714244">
                <a:tc>
                  <a:txBody>
                    <a:bodyPr/>
                    <a:lstStyle/>
                    <a:p>
                      <a:pPr marL="285750" marR="0" lvl="0" indent="-285750" algn="l">
                        <a:lnSpc>
                          <a:spcPct val="150000"/>
                        </a:lnSpc>
                        <a:spcBef>
                          <a:spcPts val="1000"/>
                        </a:spcBef>
                        <a:spcAft>
                          <a:spcPts val="0"/>
                        </a:spcAft>
                        <a:buFont typeface="Wingdings"/>
                        <a:buChar char="Ø"/>
                      </a:pPr>
                      <a:r>
                        <a:rPr lang="es-ES" sz="1900" b="1" i="0" u="none" strike="noStrike" cap="none" spc="60" noProof="0">
                          <a:solidFill>
                            <a:schemeClr val="tx1"/>
                          </a:solidFill>
                        </a:rPr>
                        <a:t>Dedication</a:t>
                      </a:r>
                    </a:p>
                    <a:p>
                      <a:pPr marL="285750" marR="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latin typeface="Calibri"/>
                        </a:rPr>
                        <a:t>Responsibility</a:t>
                      </a:r>
                      <a:endParaRPr lang="es-ES" sz="1900" b="1" i="0" u="none" strike="noStrike" cap="none" spc="60" noProof="0"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a:solidFill>
                            <a:schemeClr val="tx1"/>
                          </a:solidFill>
                          <a:latin typeface="Calibri"/>
                        </a:rPr>
                        <a:t>Discipline</a:t>
                      </a:r>
                      <a:endParaRPr lang="es-ES" sz="1900" b="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a:solidFill>
                            <a:schemeClr val="tx1"/>
                          </a:solidFill>
                          <a:latin typeface="Calibri"/>
                        </a:rPr>
                        <a:t>Initiative</a:t>
                      </a:r>
                      <a:endParaRPr lang="es-ES" sz="1900" b="1">
                        <a:solidFill>
                          <a:schemeClr val="tx1"/>
                        </a:solidFill>
                      </a:endParaRPr>
                    </a:p>
                    <a:p>
                      <a:pPr marL="0" marR="0" lvl="0" indent="0" algn="l">
                        <a:lnSpc>
                          <a:spcPct val="100000"/>
                        </a:lnSpc>
                        <a:spcBef>
                          <a:spcPts val="0"/>
                        </a:spcBef>
                        <a:spcAft>
                          <a:spcPts val="0"/>
                        </a:spcAft>
                        <a:buFont typeface="Arial"/>
                        <a:buChar char="•"/>
                      </a:pPr>
                      <a:endParaRPr lang="es-ES" sz="1900" b="0" i="0" u="none" strike="noStrike" cap="none" spc="60" noProof="0">
                        <a:latin typeface="Calibri"/>
                      </a:endParaRPr>
                    </a:p>
                    <a:p>
                      <a:pPr marL="285750" marR="0" lvl="0" indent="-285750" algn="l">
                        <a:lnSpc>
                          <a:spcPct val="150000"/>
                        </a:lnSpc>
                        <a:spcBef>
                          <a:spcPts val="1000"/>
                        </a:spcBef>
                        <a:spcAft>
                          <a:spcPts val="0"/>
                        </a:spcAft>
                        <a:buFont typeface="Wingdings"/>
                        <a:buChar char="Ø"/>
                      </a:pPr>
                      <a:endParaRPr lang="es-ES" sz="1900" b="1" i="0" u="none" strike="noStrike" cap="none" spc="60" noProof="0">
                        <a:solidFill>
                          <a:schemeClr val="tx1"/>
                        </a:solidFill>
                      </a:endParaRPr>
                    </a:p>
                    <a:p>
                      <a:pPr marL="285750" lvl="0" indent="-285750">
                        <a:lnSpc>
                          <a:spcPct val="150000"/>
                        </a:lnSpc>
                        <a:buFont typeface="Wingdings"/>
                        <a:buChar char="Ø"/>
                      </a:pPr>
                      <a:endParaRPr lang="es-ES" sz="1900" b="1" cap="all" spc="60">
                        <a:solidFill>
                          <a:schemeClr val="tx1"/>
                        </a:solidFill>
                      </a:endParaRPr>
                    </a:p>
                  </a:txBody>
                  <a:tcPr marL="171887" marR="171887" marT="112757" marB="112757">
                    <a:lnL w="12700" cmpd="sng">
                      <a:noFill/>
                    </a:lnL>
                    <a:lnR w="12700" cmpd="sng">
                      <a:noFill/>
                    </a:lnR>
                    <a:lnT w="12700" cmpd="sng">
                      <a:noFill/>
                    </a:lnT>
                    <a:lnB w="38100" cmpd="sng">
                      <a:noFill/>
                    </a:lnB>
                    <a:solidFill>
                      <a:schemeClr val="accent6">
                        <a:lumMod val="40000"/>
                        <a:lumOff val="60000"/>
                      </a:schemeClr>
                    </a:solidFill>
                  </a:tcPr>
                </a:tc>
                <a:tc>
                  <a:txBody>
                    <a:bodyPr/>
                    <a:lstStyle/>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Commitment</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Self-motivated</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Professionalism</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err="1">
                          <a:solidFill>
                            <a:schemeClr val="tx1"/>
                          </a:solidFill>
                        </a:rPr>
                        <a:t>Teamwork</a:t>
                      </a:r>
                      <a:endParaRPr lang="es-ES" sz="1900" b="1" err="1">
                        <a:solidFill>
                          <a:schemeClr val="tx1"/>
                        </a:solidFill>
                      </a:endParaRPr>
                    </a:p>
                    <a:p>
                      <a:pPr marL="285750" lvl="0" indent="-285750" algn="l">
                        <a:lnSpc>
                          <a:spcPct val="150000"/>
                        </a:lnSpc>
                        <a:spcBef>
                          <a:spcPts val="0"/>
                        </a:spcBef>
                        <a:spcAft>
                          <a:spcPts val="0"/>
                        </a:spcAft>
                        <a:buFont typeface="Wingdings"/>
                        <a:buChar char="Ø"/>
                      </a:pPr>
                      <a:r>
                        <a:rPr lang="es-ES" sz="1900" b="1" i="0" u="none" strike="noStrike" cap="none" spc="60" noProof="0">
                          <a:solidFill>
                            <a:schemeClr val="tx1"/>
                          </a:solidFill>
                        </a:rPr>
                        <a:t>Time-</a:t>
                      </a:r>
                      <a:r>
                        <a:rPr lang="es-ES" sz="1900" b="1" i="0" u="none" strike="noStrike" cap="none" spc="60" noProof="0" err="1">
                          <a:solidFill>
                            <a:schemeClr val="tx1"/>
                          </a:solidFill>
                        </a:rPr>
                        <a:t>management</a:t>
                      </a:r>
                      <a:endParaRPr lang="es-ES" sz="1900" b="1" err="1">
                        <a:solidFill>
                          <a:schemeClr val="tx1"/>
                        </a:solidFill>
                      </a:endParaRPr>
                    </a:p>
                    <a:p>
                      <a:pPr marL="285750" marR="0" lvl="0" indent="-285750" algn="l">
                        <a:lnSpc>
                          <a:spcPct val="150000"/>
                        </a:lnSpc>
                        <a:spcBef>
                          <a:spcPts val="0"/>
                        </a:spcBef>
                        <a:spcAft>
                          <a:spcPts val="0"/>
                        </a:spcAft>
                        <a:buFont typeface="Wingdings"/>
                        <a:buChar char="Ø"/>
                      </a:pPr>
                      <a:endParaRPr lang="es-ES" sz="1900" b="1" i="0" u="none" strike="noStrike" cap="none" spc="60" noProof="0">
                        <a:solidFill>
                          <a:schemeClr val="tx1"/>
                        </a:solidFill>
                        <a:latin typeface="Calibri"/>
                      </a:endParaRPr>
                    </a:p>
                    <a:p>
                      <a:pPr marL="285750" lvl="0" indent="-285750">
                        <a:lnSpc>
                          <a:spcPct val="150000"/>
                        </a:lnSpc>
                        <a:buFont typeface="Wingdings"/>
                        <a:buChar char="Ø"/>
                      </a:pPr>
                      <a:endParaRPr lang="es-ES" sz="1900" b="1" cap="all" spc="60">
                        <a:solidFill>
                          <a:schemeClr val="tx1"/>
                        </a:solidFill>
                      </a:endParaRPr>
                    </a:p>
                  </a:txBody>
                  <a:tcPr marL="171887" marR="171887" marT="112757" marB="112757">
                    <a:lnL w="12700" cmpd="sng">
                      <a:noFill/>
                    </a:lnL>
                    <a:lnR w="12700" cmpd="sng">
                      <a:noFill/>
                    </a:lnR>
                    <a:lnT w="12700" cmpd="sng">
                      <a:noFill/>
                    </a:lnT>
                    <a:lnB w="38100" cmpd="sng">
                      <a:noFill/>
                    </a:lnB>
                    <a:solidFill>
                      <a:schemeClr val="accent6">
                        <a:lumMod val="40000"/>
                        <a:lumOff val="60000"/>
                      </a:schemeClr>
                    </a:solidFill>
                  </a:tcPr>
                </a:tc>
                <a:extLst>
                  <a:ext uri="{0D108BD9-81ED-4DB2-BD59-A6C34878D82A}">
                    <a16:rowId xmlns:a16="http://schemas.microsoft.com/office/drawing/2014/main" val="1975192386"/>
                  </a:ext>
                </a:extLst>
              </a:tr>
            </a:tbl>
          </a:graphicData>
        </a:graphic>
      </p:graphicFrame>
    </p:spTree>
    <p:extLst>
      <p:ext uri="{BB962C8B-B14F-4D97-AF65-F5344CB8AC3E}">
        <p14:creationId xmlns:p14="http://schemas.microsoft.com/office/powerpoint/2010/main" val="3781319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5D8777E1A1E864B8CDB27E058122612" ma:contentTypeVersion="11" ma:contentTypeDescription="Crear nuevo documento." ma:contentTypeScope="" ma:versionID="3231e9636c2713ed2abada922811655c">
  <xsd:schema xmlns:xsd="http://www.w3.org/2001/XMLSchema" xmlns:xs="http://www.w3.org/2001/XMLSchema" xmlns:p="http://schemas.microsoft.com/office/2006/metadata/properties" xmlns:ns2="3e1cf4fb-bbfa-44e4-a71e-52965a8fea2f" xmlns:ns3="67401bdc-4120-499a-bd4d-95bc728db95f" targetNamespace="http://schemas.microsoft.com/office/2006/metadata/properties" ma:root="true" ma:fieldsID="d0cc69cfbdf1ecf0496d381e49a2fe4c" ns2:_="" ns3:_="">
    <xsd:import namespace="3e1cf4fb-bbfa-44e4-a71e-52965a8fea2f"/>
    <xsd:import namespace="67401bdc-4120-499a-bd4d-95bc728db9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1cf4fb-bbfa-44e4-a71e-52965a8fea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401bdc-4120-499a-bd4d-95bc728db95f"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4779C4-9D7C-4704-85A1-AFD15225704D}"/>
</file>

<file path=customXml/itemProps2.xml><?xml version="1.0" encoding="utf-8"?>
<ds:datastoreItem xmlns:ds="http://schemas.openxmlformats.org/officeDocument/2006/customXml" ds:itemID="{D6E2646D-F10E-4A83-AD37-36956E97F1F9}">
  <ds:schemaRefs>
    <ds:schemaRef ds:uri="http://schemas.microsoft.com/sharepoint/v3/contenttype/forms"/>
  </ds:schemaRefs>
</ds:datastoreItem>
</file>

<file path=customXml/itemProps3.xml><?xml version="1.0" encoding="utf-8"?>
<ds:datastoreItem xmlns:ds="http://schemas.openxmlformats.org/officeDocument/2006/customXml" ds:itemID="{A38D38A1-3C60-497C-B1BC-9297B520F54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What are your skills?- </vt:lpstr>
      <vt:lpstr>Some soft skills examples</vt:lpstr>
      <vt:lpstr>10 Soft Skills for Teaching</vt:lpstr>
      <vt:lpstr>1.COMMUNICATION:  Receptive and Expressive</vt:lpstr>
      <vt:lpstr>2 – TEAMWORK </vt:lpstr>
      <vt:lpstr>3 – ADAPTABILITY </vt:lpstr>
      <vt:lpstr>4 – PROBLEM SOLVING</vt:lpstr>
      <vt:lpstr>5- CREATIVITY</vt:lpstr>
      <vt:lpstr>   6 – WORK ETHIC    </vt:lpstr>
      <vt:lpstr> 7- SOCIAL AND EMOTIONAL INTELLIGENCE SKILLS         </vt:lpstr>
      <vt:lpstr>     8- TIME MANAGEMENT     </vt:lpstr>
      <vt:lpstr>     9 – LEADERSHIP       </vt:lpstr>
      <vt:lpstr>       10 – ATTENTION TO DETAIL        </vt:lpstr>
      <vt:lpstr>Your English teacher  resume will focus on  the key duties including:</vt:lpstr>
      <vt:lpstr>How to express these skills through examples</vt:lpstr>
      <vt:lpstr>Communications skills interview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Dana</dc:creator>
  <cp:revision>1</cp:revision>
  <dcterms:created xsi:type="dcterms:W3CDTF">2020-12-29T15:17:53Z</dcterms:created>
  <dcterms:modified xsi:type="dcterms:W3CDTF">2021-01-14T17:19:35Z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0x01010065D8777E1A1E864B8CDB27E058122612</vt:lpwstr>
  </property>
</Properties>
</file>