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2"/>
  </p:notesMasterIdLst>
  <p:handoutMasterIdLst>
    <p:handoutMasterId r:id="rId43"/>
  </p:handoutMasterIdLst>
  <p:sldIdLst>
    <p:sldId id="256" r:id="rId2"/>
    <p:sldId id="770" r:id="rId3"/>
    <p:sldId id="700" r:id="rId4"/>
    <p:sldId id="736" r:id="rId5"/>
    <p:sldId id="737" r:id="rId6"/>
    <p:sldId id="742" r:id="rId7"/>
    <p:sldId id="739" r:id="rId8"/>
    <p:sldId id="740" r:id="rId9"/>
    <p:sldId id="741" r:id="rId10"/>
    <p:sldId id="797" r:id="rId11"/>
    <p:sldId id="798" r:id="rId12"/>
    <p:sldId id="799" r:id="rId13"/>
    <p:sldId id="800" r:id="rId14"/>
    <p:sldId id="745" r:id="rId15"/>
    <p:sldId id="763" r:id="rId16"/>
    <p:sldId id="764" r:id="rId17"/>
    <p:sldId id="786" r:id="rId18"/>
    <p:sldId id="765" r:id="rId19"/>
    <p:sldId id="766" r:id="rId20"/>
    <p:sldId id="768" r:id="rId21"/>
    <p:sldId id="769" r:id="rId22"/>
    <p:sldId id="788" r:id="rId23"/>
    <p:sldId id="775" r:id="rId24"/>
    <p:sldId id="790" r:id="rId25"/>
    <p:sldId id="802" r:id="rId26"/>
    <p:sldId id="777" r:id="rId27"/>
    <p:sldId id="778" r:id="rId28"/>
    <p:sldId id="779" r:id="rId29"/>
    <p:sldId id="780" r:id="rId30"/>
    <p:sldId id="782" r:id="rId31"/>
    <p:sldId id="754" r:id="rId32"/>
    <p:sldId id="759" r:id="rId33"/>
    <p:sldId id="718" r:id="rId34"/>
    <p:sldId id="723" r:id="rId35"/>
    <p:sldId id="803" r:id="rId36"/>
    <p:sldId id="724" r:id="rId37"/>
    <p:sldId id="643" r:id="rId38"/>
    <p:sldId id="783" r:id="rId39"/>
    <p:sldId id="569" r:id="rId40"/>
    <p:sldId id="801" r:id="rId41"/>
  </p:sldIdLst>
  <p:sldSz cx="9144000" cy="6858000" type="screen4x3"/>
  <p:notesSz cx="6662738" cy="98329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  <a:srgbClr val="FF0000"/>
    <a:srgbClr val="FF3399"/>
    <a:srgbClr val="CC3300"/>
    <a:srgbClr val="F5FBA3"/>
    <a:srgbClr val="FF66CC"/>
    <a:srgbClr val="D1CDD0"/>
    <a:srgbClr val="FF9900"/>
    <a:srgbClr val="C7F9A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14" autoAdjust="0"/>
    <p:restoredTop sz="94667" autoAdjust="0"/>
  </p:normalViewPr>
  <p:slideViewPr>
    <p:cSldViewPr>
      <p:cViewPr>
        <p:scale>
          <a:sx n="75" d="100"/>
          <a:sy n="75" d="100"/>
        </p:scale>
        <p:origin x="-88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que.roca\Desktop\Documents\Union%20Euopea\Objetivos%20espa&#241;oles%202010\Inf%202009%20Obj%202010\borrador%20inf%2009\Tablas%202009%20Objetivos%202010.xls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enrique.roca\AppData\Local\Temp\Rar$DI42.548\Tablas%20y%20gr&#225;ficas%20cap%205%2031%20may%201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que.roca\AppData\Local\Temp\Rar$DI42.548\Tablas%20y%20gr&#225;ficas%20cap%205%2031%20may%2010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que.roca\Documents\Indicadores\INES%20OCDE\EaG%2009\Informe%20espa&#241;ol\Graficos%20EaG09%20todos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que.roca\Documents\Indicadores\INES%20OCDE\EaG%2009\Informe%20espa&#241;ol\Graficos%20EaG09%20todos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01\progdatos$\Datos\sfj\INCE\Indicadores\OCDE\OCDE-Indicadores\OCDE%202010\Informe%20espa&#241;ol%202010\libros%20excel\A6.2a%202010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01\progdatos$\Datos\sfj\INCE\Indicadores\OCDE\OCDE-Indicadores\OCDE%202010\Informe%20espa&#241;ol%202010\libros%20excel\A6.2a%202010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nas01\progdatos$\Datos\sfj\INCE\Indicadores\OCDE\OCDE-Indicadores\OCDE%202008-09\Informe%20espa&#241;ol\Graficos%20EaG09%20todos.xls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Users\enrique.roca\Desktop\Documents\Evaluacion%20diagnostico\EGD\EGD%2009\EGD%2009%20Informe\Documentos%20trabajo%20enero%20mayo\6%20junio%202010%20Final\tablas%20y%20graficas%203.1%20(10%20may%2010).xlsx" TargetMode="External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que.roca\Desktop\Documents\Union%20Euopea\Objetivos%20espa&#241;oles%202010\Inf%202009%20Obj%202010\borrador%20inf%2009\Tablas%202009%20Objetivos%202010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que.roca\AppData\Local\Temp\Rar$DI00.134\Tablas%20y%20gr&#225;ficas%20cap%205%2031%20may%201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Gr&#225;fico%20en%20Microsoft%20Office%20PowerPoint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rique.roca\Desktop\Documents\Union%20Euopea\Objetivos%20espa&#241;oles%202010\Inf%202009%20Obj%202010\borrador%20inf%2009\Tablas%202009%20Objetivos%202010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Office_Excel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plotArea>
      <c:layout/>
      <c:line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22 años EPA</c:v>
                </c:pt>
              </c:strCache>
            </c:strRef>
          </c:tx>
          <c:spPr>
            <a:ln w="12700">
              <a:solidFill>
                <a:srgbClr val="FFFF00"/>
              </a:solidFill>
            </a:ln>
          </c:spPr>
          <c:marker>
            <c:symbol val="diamond"/>
            <c:size val="15"/>
            <c:spPr>
              <a:solidFill>
                <a:srgbClr val="FFFF00"/>
              </a:solidFill>
              <a:ln w="12700">
                <a:solidFill>
                  <a:srgbClr val="FFFF00"/>
                </a:solidFill>
              </a:ln>
            </c:spPr>
          </c:marker>
          <c:cat>
            <c:numRef>
              <c:f>Hoja1!$A$2:$A$10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Hoja1!$B$2:$B$10</c:f>
              <c:numCache>
                <c:formatCode>General</c:formatCode>
                <c:ptCount val="9"/>
                <c:pt idx="0">
                  <c:v>90</c:v>
                </c:pt>
                <c:pt idx="1">
                  <c:v>92</c:v>
                </c:pt>
                <c:pt idx="2">
                  <c:v>89</c:v>
                </c:pt>
                <c:pt idx="3">
                  <c:v>90</c:v>
                </c:pt>
                <c:pt idx="4">
                  <c:v>90</c:v>
                </c:pt>
                <c:pt idx="5">
                  <c:v>90</c:v>
                </c:pt>
                <c:pt idx="6">
                  <c:v>87</c:v>
                </c:pt>
                <c:pt idx="7">
                  <c:v>85</c:v>
                </c:pt>
                <c:pt idx="8">
                  <c:v>84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T. ESO</c:v>
                </c:pt>
              </c:strCache>
            </c:strRef>
          </c:tx>
          <c:spPr>
            <a:ln w="12700">
              <a:solidFill>
                <a:srgbClr val="FF0000"/>
              </a:solidFill>
            </a:ln>
          </c:spPr>
          <c:marker>
            <c:symbol val="square"/>
            <c:size val="14"/>
            <c:spPr>
              <a:solidFill>
                <a:srgbClr val="FF0000"/>
              </a:solidFill>
              <a:ln w="12700">
                <a:solidFill>
                  <a:srgbClr val="FF0000"/>
                </a:solidFill>
              </a:ln>
            </c:spPr>
          </c:marker>
          <c:cat>
            <c:numRef>
              <c:f>Hoja1!$A$2:$A$10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Hoja1!$C$2:$C$10</c:f>
              <c:numCache>
                <c:formatCode>General</c:formatCode>
                <c:ptCount val="9"/>
                <c:pt idx="0">
                  <c:v>73</c:v>
                </c:pt>
                <c:pt idx="1">
                  <c:v>73</c:v>
                </c:pt>
                <c:pt idx="2">
                  <c:v>71</c:v>
                </c:pt>
                <c:pt idx="3">
                  <c:v>71</c:v>
                </c:pt>
                <c:pt idx="4">
                  <c:v>72</c:v>
                </c:pt>
                <c:pt idx="5">
                  <c:v>70</c:v>
                </c:pt>
                <c:pt idx="6">
                  <c:v>69</c:v>
                </c:pt>
                <c:pt idx="7">
                  <c:v>69</c:v>
                </c:pt>
                <c:pt idx="8">
                  <c:v>70</c:v>
                </c:pt>
              </c:numCache>
            </c:numRef>
          </c:val>
        </c:ser>
        <c:marker val="1"/>
        <c:axId val="82617088"/>
        <c:axId val="82619008"/>
      </c:lineChart>
      <c:catAx>
        <c:axId val="826170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s-ES"/>
          </a:p>
        </c:txPr>
        <c:crossAx val="82619008"/>
        <c:crosses val="autoZero"/>
        <c:auto val="1"/>
        <c:lblAlgn val="ctr"/>
        <c:lblOffset val="100"/>
      </c:catAx>
      <c:valAx>
        <c:axId val="82619008"/>
        <c:scaling>
          <c:orientation val="minMax"/>
          <c:min val="60"/>
        </c:scaling>
        <c:axPos val="l"/>
        <c:majorGridlines>
          <c:spPr>
            <a:ln w="3175">
              <a:solidFill>
                <a:srgbClr val="AAE2E2">
                  <a:lumMod val="20000"/>
                  <a:lumOff val="80000"/>
                  <a:alpha val="39000"/>
                </a:srgbClr>
              </a:solidFill>
            </a:ln>
          </c:spPr>
        </c:majorGridlines>
        <c:numFmt formatCode="#,##0" sourceLinked="0"/>
        <c:tickLblPos val="nextTo"/>
        <c:crossAx val="82617088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.27003298574164764"/>
          <c:y val="3.125E-2"/>
          <c:w val="0.51548958407225942"/>
          <c:h val="8.0284407808398933E-2"/>
        </c:manualLayout>
      </c:layout>
      <c:txPr>
        <a:bodyPr/>
        <a:lstStyle/>
        <a:p>
          <a:pPr>
            <a:defRPr sz="2400"/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/>
      <c:barChart>
        <c:barDir val="col"/>
        <c:grouping val="clustered"/>
        <c:ser>
          <c:idx val="1"/>
          <c:order val="0"/>
          <c:tx>
            <c:strRef>
              <c:f>Hoja1!$C$1</c:f>
              <c:strCache>
                <c:ptCount val="1"/>
                <c:pt idx="0">
                  <c:v>Abandono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Hoja1!$A$2:$A$18</c:f>
              <c:strCache>
                <c:ptCount val="17"/>
                <c:pt idx="0">
                  <c:v>Castilla y León</c:v>
                </c:pt>
                <c:pt idx="1">
                  <c:v>Rioja </c:v>
                </c:pt>
                <c:pt idx="2">
                  <c:v>Asturias </c:v>
                </c:pt>
                <c:pt idx="3">
                  <c:v>Galicia</c:v>
                </c:pt>
                <c:pt idx="4">
                  <c:v>País Vasco</c:v>
                </c:pt>
                <c:pt idx="5">
                  <c:v>Cataluña</c:v>
                </c:pt>
                <c:pt idx="6">
                  <c:v>ESPAÑA</c:v>
                </c:pt>
                <c:pt idx="7">
                  <c:v>Andalucía</c:v>
                </c:pt>
                <c:pt idx="10">
                  <c:v>UE</c:v>
                </c:pt>
                <c:pt idx="11">
                  <c:v>Finlandia</c:v>
                </c:pt>
                <c:pt idx="12">
                  <c:v>Alemania</c:v>
                </c:pt>
                <c:pt idx="13">
                  <c:v>Reino Unido</c:v>
                </c:pt>
                <c:pt idx="14">
                  <c:v>Francia</c:v>
                </c:pt>
                <c:pt idx="15">
                  <c:v>Italia</c:v>
                </c:pt>
                <c:pt idx="16">
                  <c:v>USA</c:v>
                </c:pt>
              </c:strCache>
            </c:strRef>
          </c:cat>
          <c:val>
            <c:numRef>
              <c:f>Hoja1!$C$2:$C$18</c:f>
              <c:numCache>
                <c:formatCode>0.0</c:formatCode>
                <c:ptCount val="17"/>
                <c:pt idx="0">
                  <c:v>26</c:v>
                </c:pt>
                <c:pt idx="1">
                  <c:v>37.200000000000003</c:v>
                </c:pt>
                <c:pt idx="2">
                  <c:v>19.7</c:v>
                </c:pt>
                <c:pt idx="3">
                  <c:v>24.1</c:v>
                </c:pt>
                <c:pt idx="4">
                  <c:v>14.7</c:v>
                </c:pt>
                <c:pt idx="5">
                  <c:v>33.200000000000003</c:v>
                </c:pt>
                <c:pt idx="6">
                  <c:v>31.9</c:v>
                </c:pt>
                <c:pt idx="7">
                  <c:v>38.5</c:v>
                </c:pt>
                <c:pt idx="10">
                  <c:v>14</c:v>
                </c:pt>
                <c:pt idx="11">
                  <c:v>10</c:v>
                </c:pt>
                <c:pt idx="12">
                  <c:v>11.8</c:v>
                </c:pt>
                <c:pt idx="13">
                  <c:v>17</c:v>
                </c:pt>
                <c:pt idx="14">
                  <c:v>11.8</c:v>
                </c:pt>
                <c:pt idx="15" formatCode="General">
                  <c:v>19.8</c:v>
                </c:pt>
                <c:pt idx="16" formatCode="General">
                  <c:v>8.7000000000000011</c:v>
                </c:pt>
              </c:numCache>
            </c:numRef>
          </c:val>
        </c:ser>
        <c:ser>
          <c:idx val="2"/>
          <c:order val="1"/>
          <c:tx>
            <c:strRef>
              <c:f>Hoja1!$D$1</c:f>
              <c:strCache>
                <c:ptCount val="1"/>
                <c:pt idx="0">
                  <c:v>Nivel 1 PISA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strRef>
              <c:f>Hoja1!$A$2:$A$18</c:f>
              <c:strCache>
                <c:ptCount val="17"/>
                <c:pt idx="0">
                  <c:v>Castilla y León</c:v>
                </c:pt>
                <c:pt idx="1">
                  <c:v>Rioja </c:v>
                </c:pt>
                <c:pt idx="2">
                  <c:v>Asturias </c:v>
                </c:pt>
                <c:pt idx="3">
                  <c:v>Galicia</c:v>
                </c:pt>
                <c:pt idx="4">
                  <c:v>País Vasco</c:v>
                </c:pt>
                <c:pt idx="5">
                  <c:v>Cataluña</c:v>
                </c:pt>
                <c:pt idx="6">
                  <c:v>ESPAÑA</c:v>
                </c:pt>
                <c:pt idx="7">
                  <c:v>Andalucía</c:v>
                </c:pt>
                <c:pt idx="10">
                  <c:v>UE</c:v>
                </c:pt>
                <c:pt idx="11">
                  <c:v>Finlandia</c:v>
                </c:pt>
                <c:pt idx="12">
                  <c:v>Alemania</c:v>
                </c:pt>
                <c:pt idx="13">
                  <c:v>Reino Unido</c:v>
                </c:pt>
                <c:pt idx="14">
                  <c:v>Francia</c:v>
                </c:pt>
                <c:pt idx="15">
                  <c:v>Italia</c:v>
                </c:pt>
                <c:pt idx="16">
                  <c:v>USA</c:v>
                </c:pt>
              </c:strCache>
            </c:strRef>
          </c:cat>
          <c:val>
            <c:numRef>
              <c:f>Hoja1!$D$2:$D$18</c:f>
              <c:numCache>
                <c:formatCode>0.0</c:formatCode>
                <c:ptCount val="17"/>
                <c:pt idx="0">
                  <c:v>9</c:v>
                </c:pt>
                <c:pt idx="1">
                  <c:v>10</c:v>
                </c:pt>
                <c:pt idx="2">
                  <c:v>12</c:v>
                </c:pt>
                <c:pt idx="3">
                  <c:v>14</c:v>
                </c:pt>
                <c:pt idx="4">
                  <c:v>16</c:v>
                </c:pt>
                <c:pt idx="5">
                  <c:v>19</c:v>
                </c:pt>
                <c:pt idx="6">
                  <c:v>20</c:v>
                </c:pt>
                <c:pt idx="7" formatCode="General">
                  <c:v>23</c:v>
                </c:pt>
                <c:pt idx="11" formatCode="General">
                  <c:v>5</c:v>
                </c:pt>
                <c:pt idx="12" formatCode="General">
                  <c:v>15</c:v>
                </c:pt>
                <c:pt idx="13" formatCode="General">
                  <c:v>17</c:v>
                </c:pt>
                <c:pt idx="14">
                  <c:v>22</c:v>
                </c:pt>
                <c:pt idx="15">
                  <c:v>25</c:v>
                </c:pt>
                <c:pt idx="16">
                  <c:v>23</c:v>
                </c:pt>
              </c:numCache>
            </c:numRef>
          </c:val>
        </c:ser>
        <c:axId val="81504128"/>
        <c:axId val="81505664"/>
      </c:barChart>
      <c:catAx>
        <c:axId val="81504128"/>
        <c:scaling>
          <c:orientation val="minMax"/>
        </c:scaling>
        <c:axPos val="b"/>
        <c:tickLblPos val="nextTo"/>
        <c:crossAx val="81505664"/>
        <c:crosses val="autoZero"/>
        <c:auto val="1"/>
        <c:lblAlgn val="ctr"/>
        <c:lblOffset val="100"/>
      </c:catAx>
      <c:valAx>
        <c:axId val="81505664"/>
        <c:scaling>
          <c:orientation val="minMax"/>
        </c:scaling>
        <c:axPos val="l"/>
        <c:majorGridlines/>
        <c:numFmt formatCode="0" sourceLinked="0"/>
        <c:tickLblPos val="nextTo"/>
        <c:spPr>
          <a:ln w="3175">
            <a:prstDash val="sysDot"/>
          </a:ln>
        </c:spPr>
        <c:crossAx val="81504128"/>
        <c:crosses val="autoZero"/>
        <c:crossBetween val="between"/>
      </c:valAx>
      <c:spPr>
        <a:noFill/>
        <a:ln>
          <a:solidFill>
            <a:srgbClr val="00CC99">
              <a:alpha val="15000"/>
            </a:srgbClr>
          </a:solidFill>
        </a:ln>
      </c:spPr>
    </c:plotArea>
    <c:legend>
      <c:legendPos val="t"/>
      <c:layout/>
    </c:legend>
    <c:plotVisOnly val="1"/>
  </c:chart>
  <c:txPr>
    <a:bodyPr/>
    <a:lstStyle/>
    <a:p>
      <a:pPr>
        <a:defRPr sz="1400">
          <a:solidFill>
            <a:schemeClr val="tx1"/>
          </a:solidFill>
          <a:latin typeface="Comic Sans MS" pitchFamily="66" charset="0"/>
        </a:defRPr>
      </a:pPr>
      <a:endParaRPr lang="es-E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8.2776306345071063E-2"/>
          <c:y val="2.9184812595183691E-2"/>
          <c:w val="0.88150521693206851"/>
          <c:h val="0.78488149243919192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</c:marker>
          <c:dLbls>
            <c:dLbl>
              <c:idx val="0"/>
              <c:layout>
                <c:manualLayout>
                  <c:x val="0"/>
                  <c:y val="-1.6555800380066567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ESPAÑA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1.0948192098961343E-2"/>
                  <c:y val="1.6555800380066567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Andalucía 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-3.9687196358734786E-2"/>
                  <c:y val="-2.4833700570100058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Aragón 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1.6422288148441971E-2"/>
                  <c:y val="-2.6903175617608268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Asturias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Baleares</a:t>
                    </a:r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Canarias</a:t>
                    </a:r>
                  </a:p>
                </c:rich>
              </c:tx>
              <c:showVal val="1"/>
            </c:dLbl>
            <c:dLbl>
              <c:idx val="6"/>
              <c:layout>
                <c:manualLayout>
                  <c:x val="-1.0035726823808826E-16"/>
                  <c:y val="-1.2416850285049821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Cantabria</a:t>
                    </a:r>
                  </a:p>
                </c:rich>
              </c:tx>
              <c:showVal val="1"/>
            </c:dLbl>
            <c:dLbl>
              <c:idx val="7"/>
              <c:layout>
                <c:manualLayout>
                  <c:x val="-0.34076258683796967"/>
                  <c:y val="8.2779001900332133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Castilla-La Mancha </a:t>
                    </a:r>
                  </a:p>
                </c:rich>
              </c:tx>
              <c:showVal val="1"/>
            </c:dLbl>
            <c:dLbl>
              <c:idx val="8"/>
              <c:layout>
                <c:manualLayout>
                  <c:x val="4.1055720371104845E-2"/>
                  <c:y val="-9.9334802280399911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Castilla y León</a:t>
                    </a:r>
                  </a:p>
                </c:rich>
              </c:tx>
              <c:showVal val="1"/>
            </c:dLbl>
            <c:dLbl>
              <c:idx val="9"/>
              <c:layout>
                <c:manualLayout>
                  <c:x val="-6.8426200618508801E-3"/>
                  <c:y val="1.2416850285049821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Cataluña   </a:t>
                    </a:r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C. Valenciana  </a:t>
                    </a:r>
                  </a:p>
                </c:rich>
              </c:tx>
              <c:showVal val="1"/>
            </c:dLbl>
            <c:dLbl>
              <c:idx val="11"/>
              <c:layout>
                <c:manualLayout>
                  <c:x val="0"/>
                  <c:y val="1.0247323451780095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Extremadura </a:t>
                    </a:r>
                  </a:p>
                </c:rich>
              </c:tx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Galicia   </a:t>
                    </a:r>
                  </a:p>
                </c:rich>
              </c:tx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Madrid</a:t>
                    </a:r>
                  </a:p>
                </c:rich>
              </c:tx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Murcia</a:t>
                    </a:r>
                  </a:p>
                </c:rich>
              </c:tx>
              <c:showVal val="1"/>
            </c:dLbl>
            <c:dLbl>
              <c:idx val="15"/>
              <c:layout>
                <c:manualLayout>
                  <c:x val="-6.4320736434109113E-2"/>
                  <c:y val="-2.0748685075608148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Navarra </a:t>
                    </a:r>
                  </a:p>
                </c:rich>
              </c:tx>
              <c:showVal val="1"/>
            </c:dLbl>
            <c:dLbl>
              <c:idx val="16"/>
              <c:layout>
                <c:manualLayout>
                  <c:x val="-4.1055720371104875E-3"/>
                  <c:y val="-1.4486325332558234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País Vasco</a:t>
                    </a:r>
                  </a:p>
                </c:rich>
              </c:tx>
              <c:showVal val="1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z="1200">
                        <a:latin typeface="Arial" pitchFamily="34" charset="0"/>
                        <a:cs typeface="Arial" pitchFamily="34" charset="0"/>
                      </a:rPr>
                      <a:t>La Rioja</a:t>
                    </a:r>
                  </a:p>
                </c:rich>
              </c:tx>
              <c:showVal val="1"/>
            </c:dLbl>
            <c:delete val="1"/>
          </c:dLbls>
          <c:trendline>
            <c:spPr>
              <a:ln w="25400">
                <a:solidFill>
                  <a:srgbClr val="C00000"/>
                </a:solidFill>
              </a:ln>
            </c:spPr>
            <c:trendlineType val="poly"/>
            <c:order val="2"/>
            <c:dispRSqr val="1"/>
            <c:trendlineLbl>
              <c:layout>
                <c:manualLayout>
                  <c:x val="0.73179429338419044"/>
                  <c:y val="-0.59226632286221337"/>
                </c:manualLayout>
              </c:layout>
              <c:numFmt formatCode="General" sourceLinked="0"/>
              <c:txPr>
                <a:bodyPr/>
                <a:lstStyle/>
                <a:p>
                  <a:pPr algn="ctr">
                    <a:defRPr/>
                  </a:pPr>
                  <a:endParaRPr lang="es-ES"/>
                </a:p>
              </c:txPr>
            </c:trendlineLbl>
          </c:trendline>
          <c:xVal>
            <c:numRef>
              <c:f>'5.12 Población adulta'!$O$4:$O$23</c:f>
              <c:numCache>
                <c:formatCode>0.0</c:formatCode>
                <c:ptCount val="20"/>
                <c:pt idx="0">
                  <c:v>21.303423614582886</c:v>
                </c:pt>
                <c:pt idx="1">
                  <c:v>25.407537248027886</c:v>
                </c:pt>
                <c:pt idx="2">
                  <c:v>20.01083130246413</c:v>
                </c:pt>
                <c:pt idx="3">
                  <c:v>18.520900321543408</c:v>
                </c:pt>
                <c:pt idx="4">
                  <c:v>17.309847878302627</c:v>
                </c:pt>
                <c:pt idx="5">
                  <c:v>26.110297706198235</c:v>
                </c:pt>
                <c:pt idx="6">
                  <c:v>16.429418742586002</c:v>
                </c:pt>
                <c:pt idx="7">
                  <c:v>22.199913953821888</c:v>
                </c:pt>
                <c:pt idx="8">
                  <c:v>27.374048568321829</c:v>
                </c:pt>
                <c:pt idx="9">
                  <c:v>23.765241732694406</c:v>
                </c:pt>
                <c:pt idx="10">
                  <c:v>21.455139569645652</c:v>
                </c:pt>
                <c:pt idx="11">
                  <c:v>21.306964746345695</c:v>
                </c:pt>
                <c:pt idx="12">
                  <c:v>19.367487304750274</c:v>
                </c:pt>
                <c:pt idx="13">
                  <c:v>14.602407020022326</c:v>
                </c:pt>
                <c:pt idx="14">
                  <c:v>26.191942836023046</c:v>
                </c:pt>
                <c:pt idx="15">
                  <c:v>14.085714285714324</c:v>
                </c:pt>
                <c:pt idx="16">
                  <c:v>12.543609261021254</c:v>
                </c:pt>
                <c:pt idx="17">
                  <c:v>21.349557522123789</c:v>
                </c:pt>
                <c:pt idx="18" formatCode="General">
                  <c:v>30.6</c:v>
                </c:pt>
                <c:pt idx="19">
                  <c:v>30.6</c:v>
                </c:pt>
              </c:numCache>
            </c:numRef>
          </c:xVal>
          <c:yVal>
            <c:numRef>
              <c:f>'5.12 Población adulta'!$P$4:$P$23</c:f>
              <c:numCache>
                <c:formatCode>0</c:formatCode>
                <c:ptCount val="20"/>
                <c:pt idx="0">
                  <c:v>500</c:v>
                </c:pt>
                <c:pt idx="1">
                  <c:v>488.21989758657429</c:v>
                </c:pt>
                <c:pt idx="2">
                  <c:v>523.3970789737466</c:v>
                </c:pt>
                <c:pt idx="3">
                  <c:v>524.60889388672774</c:v>
                </c:pt>
                <c:pt idx="4">
                  <c:v>488.61272575519627</c:v>
                </c:pt>
                <c:pt idx="5">
                  <c:v>463.08570129484934</c:v>
                </c:pt>
                <c:pt idx="6">
                  <c:v>524.9155207222027</c:v>
                </c:pt>
                <c:pt idx="7">
                  <c:v>525.34203303660877</c:v>
                </c:pt>
                <c:pt idx="8">
                  <c:v>501.46080667604991</c:v>
                </c:pt>
                <c:pt idx="9">
                  <c:v>500.02937782210893</c:v>
                </c:pt>
                <c:pt idx="10">
                  <c:v>483.48209578191694</c:v>
                </c:pt>
                <c:pt idx="11">
                  <c:v>494.72664630541504</c:v>
                </c:pt>
                <c:pt idx="12">
                  <c:v>498.58923627577929</c:v>
                </c:pt>
                <c:pt idx="13">
                  <c:v>521.07228328750318</c:v>
                </c:pt>
                <c:pt idx="14">
                  <c:v>494.461401569467</c:v>
                </c:pt>
                <c:pt idx="15">
                  <c:v>537.00672162125397</c:v>
                </c:pt>
                <c:pt idx="16">
                  <c:v>500.60318042523795</c:v>
                </c:pt>
                <c:pt idx="17">
                  <c:v>541.27226102620534</c:v>
                </c:pt>
                <c:pt idx="18">
                  <c:v>458.77432398783355</c:v>
                </c:pt>
                <c:pt idx="19">
                  <c:v>430.33981396524399</c:v>
                </c:pt>
              </c:numCache>
            </c:numRef>
          </c:yVal>
        </c:ser>
        <c:axId val="81759616"/>
        <c:axId val="81659392"/>
      </c:scatterChart>
      <c:valAx>
        <c:axId val="81759616"/>
        <c:scaling>
          <c:orientation val="maxMin"/>
          <c:max val="35"/>
          <c:min val="1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Porcentaje de población adulta (25-64 años) que sólo ha realizado estudios primarios o inferiores</a:t>
                </a:r>
              </a:p>
            </c:rich>
          </c:tx>
          <c:layout>
            <c:manualLayout>
              <c:xMode val="edge"/>
              <c:yMode val="edge"/>
              <c:x val="0.13123132355345141"/>
              <c:y val="0.92301552823269117"/>
            </c:manualLayout>
          </c:layout>
        </c:title>
        <c:numFmt formatCode="0" sourceLinked="0"/>
        <c:tickLblPos val="nextTo"/>
        <c:crossAx val="81659392"/>
        <c:crosses val="autoZero"/>
        <c:crossBetween val="midCat"/>
        <c:majorUnit val="5"/>
      </c:valAx>
      <c:valAx>
        <c:axId val="81659392"/>
        <c:scaling>
          <c:orientation val="minMax"/>
          <c:max val="600"/>
          <c:min val="400"/>
        </c:scaling>
        <c:delete val="1"/>
        <c:axPos val="r"/>
        <c:majorGridlines>
          <c:spPr>
            <a:ln>
              <a:solidFill>
                <a:srgbClr val="00CCCC">
                  <a:alpha val="41000"/>
                </a:srgb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ES"/>
                  <a:t>Resultados</a:t>
                </a:r>
              </a:p>
            </c:rich>
          </c:tx>
          <c:layout>
            <c:manualLayout>
              <c:xMode val="edge"/>
              <c:yMode val="edge"/>
              <c:x val="3.5776665932836078E-3"/>
              <c:y val="0.33855161515195048"/>
            </c:manualLayout>
          </c:layout>
        </c:title>
        <c:numFmt formatCode="0" sourceLinked="1"/>
        <c:tickLblPos val="high"/>
        <c:crossAx val="81759616"/>
        <c:crosses val="autoZero"/>
        <c:crossBetween val="midCat"/>
        <c:majorUnit val="100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400" b="0">
          <a:solidFill>
            <a:schemeClr val="tx1"/>
          </a:solidFill>
          <a:latin typeface="Comic Sans MS" pitchFamily="66" charset="0"/>
        </a:defRPr>
      </a:pPr>
      <a:endParaRPr lang="es-E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4127049557778063E-2"/>
          <c:y val="0.24871039557555452"/>
          <c:w val="0.91168109962479438"/>
          <c:h val="0.61638381139858234"/>
        </c:manualLayout>
      </c:layout>
      <c:barChart>
        <c:barDir val="col"/>
        <c:grouping val="clustered"/>
        <c:ser>
          <c:idx val="0"/>
          <c:order val="0"/>
          <c:tx>
            <c:strRef>
              <c:f>'5.5 Expectativas familias'!$A$5</c:f>
              <c:strCache>
                <c:ptCount val="1"/>
                <c:pt idx="0">
                  <c:v>Hasta terminar los estudios obligatorios (ESO)</c:v>
                </c:pt>
              </c:strCache>
            </c:strRef>
          </c:tx>
          <c:spPr>
            <a:solidFill>
              <a:srgbClr val="558ED5"/>
            </a:solidFill>
          </c:spPr>
          <c:dLbls>
            <c:showVal val="1"/>
          </c:dLbls>
          <c:cat>
            <c:strRef>
              <c:f>'[Tablas y gráficas cap 5 31 may 10.xlsx]5.5 Expectativas familias'!$B$3,'[Tablas y gráficas cap 5 31 may 10.xlsx]5.5 Expectativas familias'!$D$3,'[Tablas y gráficas cap 5 31 may 10.xlsx]5.5 Expectativas familias'!$F$3,'[Tablas y gráficas cap 5 31 may 10.xlsx]5.5 Expectativas familias'!$H$3</c:f>
              <c:strCache>
                <c:ptCount val="4"/>
                <c:pt idx="0">
                  <c:v>LING</c:v>
                </c:pt>
                <c:pt idx="1">
                  <c:v>MAT</c:v>
                </c:pt>
                <c:pt idx="2">
                  <c:v>MFIS</c:v>
                </c:pt>
                <c:pt idx="3">
                  <c:v>SyC</c:v>
                </c:pt>
              </c:strCache>
            </c:strRef>
          </c:cat>
          <c:val>
            <c:numRef>
              <c:f>'[Tablas y gráficas cap 5 31 may 10.xlsx]5.5 Expectativas familias'!$C$5,'[Tablas y gráficas cap 5 31 may 10.xlsx]5.5 Expectativas familias'!$E$5,'[Tablas y gráficas cap 5 31 may 10.xlsx]5.5 Expectativas familias'!$G$5,'[Tablas y gráficas cap 5 31 may 10.xlsx]5.5 Expectativas familias'!$I$5</c:f>
              <c:numCache>
                <c:formatCode>####</c:formatCode>
                <c:ptCount val="4"/>
                <c:pt idx="0">
                  <c:v>429.1241609699963</c:v>
                </c:pt>
                <c:pt idx="1">
                  <c:v>439.33511311244013</c:v>
                </c:pt>
                <c:pt idx="2">
                  <c:v>438.87911732941905</c:v>
                </c:pt>
                <c:pt idx="3">
                  <c:v>427.68192275573108</c:v>
                </c:pt>
              </c:numCache>
            </c:numRef>
          </c:val>
        </c:ser>
        <c:ser>
          <c:idx val="1"/>
          <c:order val="1"/>
          <c:tx>
            <c:strRef>
              <c:f>'5.5 Expectativas familias'!$A$6</c:f>
              <c:strCache>
                <c:ptCount val="1"/>
                <c:pt idx="0">
                  <c:v>Hasta terminar Bachillerato o un Ciclo Formativo de F. Profesional</c:v>
                </c:pt>
              </c:strCache>
            </c:strRef>
          </c:tx>
          <c:spPr>
            <a:solidFill>
              <a:srgbClr val="C00000"/>
            </a:solidFill>
          </c:spPr>
          <c:dLbls>
            <c:showVal val="1"/>
          </c:dLbls>
          <c:cat>
            <c:strRef>
              <c:f>'[Tablas y gráficas cap 5 31 may 10.xlsx]5.5 Expectativas familias'!$B$3,'[Tablas y gráficas cap 5 31 may 10.xlsx]5.5 Expectativas familias'!$D$3,'[Tablas y gráficas cap 5 31 may 10.xlsx]5.5 Expectativas familias'!$F$3,'[Tablas y gráficas cap 5 31 may 10.xlsx]5.5 Expectativas familias'!$H$3</c:f>
              <c:strCache>
                <c:ptCount val="4"/>
                <c:pt idx="0">
                  <c:v>LING</c:v>
                </c:pt>
                <c:pt idx="1">
                  <c:v>MAT</c:v>
                </c:pt>
                <c:pt idx="2">
                  <c:v>MFIS</c:v>
                </c:pt>
                <c:pt idx="3">
                  <c:v>SyC</c:v>
                </c:pt>
              </c:strCache>
            </c:strRef>
          </c:cat>
          <c:val>
            <c:numRef>
              <c:f>'[Tablas y gráficas cap 5 31 may 10.xlsx]5.5 Expectativas familias'!$C$6,'[Tablas y gráficas cap 5 31 may 10.xlsx]5.5 Expectativas familias'!$E$6,'[Tablas y gráficas cap 5 31 may 10.xlsx]5.5 Expectativas familias'!$G$6,'[Tablas y gráficas cap 5 31 may 10.xlsx]5.5 Expectativas familias'!$I$6</c:f>
              <c:numCache>
                <c:formatCode>###0</c:formatCode>
                <c:ptCount val="4"/>
                <c:pt idx="0">
                  <c:v>464.73071870825635</c:v>
                </c:pt>
                <c:pt idx="1">
                  <c:v>466.23570518402983</c:v>
                </c:pt>
                <c:pt idx="2">
                  <c:v>471.65133300949225</c:v>
                </c:pt>
                <c:pt idx="3">
                  <c:v>465.19851470924863</c:v>
                </c:pt>
              </c:numCache>
            </c:numRef>
          </c:val>
        </c:ser>
        <c:ser>
          <c:idx val="3"/>
          <c:order val="2"/>
          <c:tx>
            <c:strRef>
              <c:f>'5.5 Expectativas familias'!$A$7</c:f>
              <c:strCache>
                <c:ptCount val="1"/>
                <c:pt idx="0">
                  <c:v>Hasta terminar una carrera universitaria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'[Tablas y gráficas cap 5 31 may 10.xlsx]5.5 Expectativas familias'!$B$3,'[Tablas y gráficas cap 5 31 may 10.xlsx]5.5 Expectativas familias'!$D$3,'[Tablas y gráficas cap 5 31 may 10.xlsx]5.5 Expectativas familias'!$F$3,'[Tablas y gráficas cap 5 31 may 10.xlsx]5.5 Expectativas familias'!$H$3</c:f>
              <c:strCache>
                <c:ptCount val="4"/>
                <c:pt idx="0">
                  <c:v>LING</c:v>
                </c:pt>
                <c:pt idx="1">
                  <c:v>MAT</c:v>
                </c:pt>
                <c:pt idx="2">
                  <c:v>MFIS</c:v>
                </c:pt>
                <c:pt idx="3">
                  <c:v>SyC</c:v>
                </c:pt>
              </c:strCache>
            </c:strRef>
          </c:cat>
          <c:val>
            <c:numRef>
              <c:f>'[Tablas y gráficas cap 5 31 may 10.xlsx]5.5 Expectativas familias'!$C$7,'[Tablas y gráficas cap 5 31 may 10.xlsx]5.5 Expectativas familias'!$E$7,'[Tablas y gráficas cap 5 31 may 10.xlsx]5.5 Expectativas familias'!$G$7,'[Tablas y gráficas cap 5 31 may 10.xlsx]5.5 Expectativas familias'!$I$7</c:f>
              <c:numCache>
                <c:formatCode>####</c:formatCode>
                <c:ptCount val="4"/>
                <c:pt idx="0">
                  <c:v>516.39422945148249</c:v>
                </c:pt>
                <c:pt idx="1">
                  <c:v>514.49719585845719</c:v>
                </c:pt>
                <c:pt idx="2">
                  <c:v>514.51041804482941</c:v>
                </c:pt>
                <c:pt idx="3">
                  <c:v>516.90975754130852</c:v>
                </c:pt>
              </c:numCache>
            </c:numRef>
          </c:val>
        </c:ser>
        <c:axId val="69369856"/>
        <c:axId val="69371392"/>
      </c:barChart>
      <c:catAx>
        <c:axId val="69369856"/>
        <c:scaling>
          <c:orientation val="minMax"/>
        </c:scaling>
        <c:axPos val="b"/>
        <c:tickLblPos val="nextTo"/>
        <c:crossAx val="69371392"/>
        <c:crosses val="autoZero"/>
        <c:auto val="1"/>
        <c:lblAlgn val="ctr"/>
        <c:lblOffset val="100"/>
      </c:catAx>
      <c:valAx>
        <c:axId val="69371392"/>
        <c:scaling>
          <c:orientation val="minMax"/>
          <c:max val="550"/>
          <c:min val="400"/>
        </c:scaling>
        <c:axPos val="l"/>
        <c:numFmt formatCode="####" sourceLinked="1"/>
        <c:tickLblPos val="nextTo"/>
        <c:crossAx val="69369856"/>
        <c:crosses val="autoZero"/>
        <c:crossBetween val="between"/>
        <c:majorUnit val="20"/>
        <c:minorUnit val="4"/>
      </c:valAx>
    </c:plotArea>
    <c:legend>
      <c:legendPos val="t"/>
      <c:layout>
        <c:manualLayout>
          <c:xMode val="edge"/>
          <c:yMode val="edge"/>
          <c:x val="5.1926426713904496E-2"/>
          <c:y val="0"/>
          <c:w val="0.93632559141226257"/>
          <c:h val="0.20729923911026535"/>
        </c:manualLayout>
      </c:layout>
    </c:legend>
    <c:plotVisOnly val="1"/>
  </c:chart>
  <c:spPr>
    <a:ln>
      <a:noFill/>
    </a:ln>
  </c:spPr>
  <c:txPr>
    <a:bodyPr/>
    <a:lstStyle/>
    <a:p>
      <a:pPr>
        <a:defRPr sz="1600">
          <a:solidFill>
            <a:schemeClr val="bg1"/>
          </a:solidFill>
          <a:latin typeface="Comic Sans MS" pitchFamily="66" charset="0"/>
        </a:defRPr>
      </a:pPr>
      <a:endParaRPr lang="es-E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lineChart>
        <c:grouping val="standard"/>
        <c:ser>
          <c:idx val="0"/>
          <c:order val="0"/>
          <c:tx>
            <c:strRef>
              <c:f>Hoja1!$A$2</c:f>
              <c:strCache>
                <c:ptCount val="1"/>
                <c:pt idx="0">
                  <c:v>Ocupados</c:v>
                </c:pt>
              </c:strCache>
            </c:strRef>
          </c:tx>
          <c:spPr>
            <a:ln w="3175">
              <a:solidFill>
                <a:schemeClr val="accent1"/>
              </a:solidFill>
            </a:ln>
          </c:spPr>
          <c:marker>
            <c:symbol val="diamond"/>
            <c:size val="12"/>
            <c:spPr>
              <a:solidFill>
                <a:srgbClr val="CCFFFF"/>
              </a:solidFill>
              <a:ln w="28575">
                <a:noFill/>
              </a:ln>
            </c:spPr>
          </c:marker>
          <c:dLbls>
            <c:numFmt formatCode="#,##0.0" sourceLinked="0"/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dLblPos val="t"/>
            <c:showVal val="1"/>
          </c:dLbls>
          <c:cat>
            <c:strRef>
              <c:f>Hoja1!$B$1:$Q$1</c:f>
              <c:strCache>
                <c:ptCount val="16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Hoja1!$B$2:$Q$2</c:f>
              <c:numCache>
                <c:formatCode>General</c:formatCode>
                <c:ptCount val="16"/>
                <c:pt idx="0">
                  <c:v>12.3</c:v>
                </c:pt>
                <c:pt idx="1">
                  <c:v>12.6</c:v>
                </c:pt>
                <c:pt idx="2">
                  <c:v>13</c:v>
                </c:pt>
                <c:pt idx="3">
                  <c:v>13.5</c:v>
                </c:pt>
                <c:pt idx="4">
                  <c:v>14</c:v>
                </c:pt>
                <c:pt idx="5">
                  <c:v>14.9</c:v>
                </c:pt>
                <c:pt idx="6">
                  <c:v>15.7</c:v>
                </c:pt>
                <c:pt idx="7">
                  <c:v>16.3</c:v>
                </c:pt>
                <c:pt idx="8">
                  <c:v>16.8</c:v>
                </c:pt>
                <c:pt idx="9">
                  <c:v>17.5</c:v>
                </c:pt>
                <c:pt idx="10">
                  <c:v>18.2</c:v>
                </c:pt>
                <c:pt idx="11">
                  <c:v>19.2</c:v>
                </c:pt>
                <c:pt idx="12">
                  <c:v>19.899999999999999</c:v>
                </c:pt>
                <c:pt idx="13">
                  <c:v>20.5</c:v>
                </c:pt>
                <c:pt idx="14">
                  <c:v>20.3</c:v>
                </c:pt>
                <c:pt idx="15">
                  <c:v>18.899999999999999</c:v>
                </c:pt>
              </c:numCache>
            </c:numRef>
          </c:val>
        </c:ser>
        <c:marker val="1"/>
        <c:axId val="94467584"/>
        <c:axId val="94469120"/>
      </c:lineChart>
      <c:catAx>
        <c:axId val="9446758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s-ES"/>
          </a:p>
        </c:txPr>
        <c:crossAx val="94469120"/>
        <c:crosses val="autoZero"/>
        <c:auto val="1"/>
        <c:lblAlgn val="ctr"/>
        <c:lblOffset val="100"/>
      </c:catAx>
      <c:valAx>
        <c:axId val="94469120"/>
        <c:scaling>
          <c:orientation val="minMax"/>
          <c:max val="22"/>
          <c:min val="11"/>
        </c:scaling>
        <c:axPos val="l"/>
        <c:majorGridlines>
          <c:spPr>
            <a:ln>
              <a:solidFill>
                <a:srgbClr val="00CCCC">
                  <a:alpha val="36000"/>
                </a:srgbClr>
              </a:solidFill>
            </a:ln>
          </c:spPr>
        </c:majorGridlines>
        <c:numFmt formatCode="#,##0.0" sourceLinked="0"/>
        <c:tickLblPos val="nextTo"/>
        <c:crossAx val="94467584"/>
        <c:crosses val="autoZero"/>
        <c:crossBetween val="between"/>
        <c:majorUnit val="2"/>
        <c:minorUnit val="1"/>
      </c:valAx>
    </c:plotArea>
    <c:plotVisOnly val="1"/>
  </c:chart>
  <c:txPr>
    <a:bodyPr/>
    <a:lstStyle/>
    <a:p>
      <a:pPr>
        <a:defRPr sz="1800">
          <a:solidFill>
            <a:schemeClr val="tx1"/>
          </a:solidFill>
        </a:defRPr>
      </a:pPr>
      <a:endParaRPr lang="es-E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s-ES"/>
              <a:t>HOMBRES</a:t>
            </a:r>
          </a:p>
        </c:rich>
      </c:tx>
      <c:layout>
        <c:manualLayout>
          <c:xMode val="edge"/>
          <c:yMode val="edge"/>
          <c:x val="0.40476319191445104"/>
          <c:y val="3.191489361702128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4.4217833950608305E-2"/>
          <c:y val="0.13563847401522244"/>
          <c:w val="0.91496902559333015"/>
          <c:h val="0.78191590902892938"/>
        </c:manualLayout>
      </c:layout>
      <c:barChart>
        <c:barDir val="bar"/>
        <c:grouping val="clustered"/>
        <c:ser>
          <c:idx val="2"/>
          <c:order val="0"/>
          <c:tx>
            <c:strRef>
              <c:f>'A8.2a'!$A$34</c:f>
              <c:strCache>
                <c:ptCount val="1"/>
                <c:pt idx="0">
                  <c:v>UE-19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'A8.2a'!$B$31:$F$31</c:f>
              <c:strCache>
                <c:ptCount val="5"/>
                <c:pt idx="0">
                  <c:v>Educación preprimaria y primaria</c:v>
                </c:pt>
                <c:pt idx="1">
                  <c:v>Primera etapa de educación secundaria</c:v>
                </c:pt>
                <c:pt idx="2">
                  <c:v>Segunda etapa de educación secundaria (ISCED 3A)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'A8.2a'!$B$34:$F$34</c:f>
              <c:numCache>
                <c:formatCode>0.0</c:formatCode>
                <c:ptCount val="5"/>
                <c:pt idx="0">
                  <c:v>12.428554378919626</c:v>
                </c:pt>
                <c:pt idx="1">
                  <c:v>10.589213670288169</c:v>
                </c:pt>
                <c:pt idx="2">
                  <c:v>4.5174223768278798</c:v>
                </c:pt>
                <c:pt idx="3">
                  <c:v>3.4877226628392002</c:v>
                </c:pt>
                <c:pt idx="4">
                  <c:v>3.1078626286296678</c:v>
                </c:pt>
              </c:numCache>
            </c:numRef>
          </c:val>
        </c:ser>
        <c:ser>
          <c:idx val="1"/>
          <c:order val="1"/>
          <c:tx>
            <c:strRef>
              <c:f>'A8.2a'!$A$33</c:f>
              <c:strCache>
                <c:ptCount val="1"/>
                <c:pt idx="0">
                  <c:v>OCDE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'A8.2a'!$B$31:$F$31</c:f>
              <c:strCache>
                <c:ptCount val="5"/>
                <c:pt idx="0">
                  <c:v>Educación preprimaria y primaria</c:v>
                </c:pt>
                <c:pt idx="1">
                  <c:v>Primera etapa de educación secundaria</c:v>
                </c:pt>
                <c:pt idx="2">
                  <c:v>Segunda etapa de educación secundaria (ISCED 3A)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'A8.2a'!$B$33:$F$33</c:f>
              <c:numCache>
                <c:formatCode>0.0</c:formatCode>
                <c:ptCount val="5"/>
                <c:pt idx="0">
                  <c:v>10.571037723609466</c:v>
                </c:pt>
                <c:pt idx="1">
                  <c:v>8.9003679937443216</c:v>
                </c:pt>
                <c:pt idx="2">
                  <c:v>4.4231123681372253</c:v>
                </c:pt>
                <c:pt idx="3">
                  <c:v>3.345099390061911</c:v>
                </c:pt>
                <c:pt idx="4">
                  <c:v>2.9837462278872282</c:v>
                </c:pt>
              </c:numCache>
            </c:numRef>
          </c:val>
        </c:ser>
        <c:ser>
          <c:idx val="0"/>
          <c:order val="2"/>
          <c:tx>
            <c:strRef>
              <c:f>'A8.2a'!$A$32</c:f>
              <c:strCache>
                <c:ptCount val="1"/>
                <c:pt idx="0">
                  <c:v>ESPAÑA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dLbls>
            <c:numFmt formatCode="#,##0.0" sourceLinked="0"/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'A8.2a'!$B$31:$F$31</c:f>
              <c:strCache>
                <c:ptCount val="5"/>
                <c:pt idx="0">
                  <c:v>Educación preprimaria y primaria</c:v>
                </c:pt>
                <c:pt idx="1">
                  <c:v>Primera etapa de educación secundaria</c:v>
                </c:pt>
                <c:pt idx="2">
                  <c:v>Segunda etapa de educación secundaria (ISCED 3A)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'A8.2a'!$B$32:$F$32</c:f>
              <c:numCache>
                <c:formatCode>0.0</c:formatCode>
                <c:ptCount val="5"/>
                <c:pt idx="0">
                  <c:v>7.6452297029409424</c:v>
                </c:pt>
                <c:pt idx="1">
                  <c:v>5.811245258232371</c:v>
                </c:pt>
                <c:pt idx="2">
                  <c:v>5.2776429645237934</c:v>
                </c:pt>
                <c:pt idx="3">
                  <c:v>3.8591208143759608</c:v>
                </c:pt>
                <c:pt idx="4">
                  <c:v>3.7844807234823494</c:v>
                </c:pt>
              </c:numCache>
            </c:numRef>
          </c:val>
        </c:ser>
        <c:dLbls>
          <c:showVal val="1"/>
        </c:dLbls>
        <c:gapWidth val="70"/>
        <c:axId val="81932288"/>
        <c:axId val="81933824"/>
      </c:barChart>
      <c:catAx>
        <c:axId val="81932288"/>
        <c:scaling>
          <c:orientation val="minMax"/>
        </c:scaling>
        <c:axPos val="r"/>
        <c:tickLblPos val="none"/>
        <c:spPr>
          <a:ln w="3175">
            <a:solidFill>
              <a:srgbClr val="000000"/>
            </a:solidFill>
            <a:prstDash val="solid"/>
          </a:ln>
        </c:spPr>
        <c:crossAx val="81933824"/>
        <c:crosses val="autoZero"/>
        <c:auto val="1"/>
        <c:lblAlgn val="ctr"/>
        <c:lblOffset val="100"/>
        <c:tickMarkSkip val="1"/>
      </c:catAx>
      <c:valAx>
        <c:axId val="81933824"/>
        <c:scaling>
          <c:orientation val="maxMin"/>
          <c:max val="20"/>
          <c:min val="0"/>
        </c:scaling>
        <c:axPos val="b"/>
        <c:numFmt formatCode="0;[Red]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81932288"/>
        <c:crosses val="autoZero"/>
        <c:crossBetween val="between"/>
        <c:majorUnit val="5"/>
      </c:valAx>
      <c:spPr>
        <a:noFill/>
        <a:ln w="25400">
          <a:noFill/>
        </a:ln>
      </c:spPr>
    </c:plotArea>
    <c:legend>
      <c:legendPos val="l"/>
      <c:layout>
        <c:manualLayout>
          <c:xMode val="edge"/>
          <c:yMode val="edge"/>
          <c:x val="0.10370297787358901"/>
          <c:y val="0.38197546656236342"/>
          <c:w val="0.37491426131751826"/>
          <c:h val="0.19698929318795108"/>
        </c:manualLayout>
      </c:layout>
    </c:legend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s-ES"/>
              <a:t>MUJERES</a:t>
            </a:r>
          </a:p>
        </c:rich>
      </c:tx>
      <c:layout>
        <c:manualLayout>
          <c:xMode val="edge"/>
          <c:yMode val="edge"/>
          <c:x val="0.41296940494378531"/>
          <c:y val="3.191489361702128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4.4368600682593934E-2"/>
          <c:y val="0.13563847401522244"/>
          <c:w val="0.91467576791809813"/>
          <c:h val="0.78191590902892938"/>
        </c:manualLayout>
      </c:layout>
      <c:barChart>
        <c:barDir val="bar"/>
        <c:grouping val="clustered"/>
        <c:ser>
          <c:idx val="2"/>
          <c:order val="0"/>
          <c:tx>
            <c:strRef>
              <c:f>'A8.2a'!$A$40</c:f>
              <c:strCache>
                <c:ptCount val="1"/>
                <c:pt idx="0">
                  <c:v>UE-19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'A8.2a'!$B$37:$F$37</c:f>
              <c:strCache>
                <c:ptCount val="5"/>
                <c:pt idx="0">
                  <c:v>Educación pre-primaria y primaria</c:v>
                </c:pt>
                <c:pt idx="1">
                  <c:v>Primera etapa de educación secundaria</c:v>
                </c:pt>
                <c:pt idx="2">
                  <c:v>Segunda etapa de educación secundaria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'A8.2a'!$B$40:$F$40</c:f>
              <c:numCache>
                <c:formatCode>0.0</c:formatCode>
                <c:ptCount val="5"/>
                <c:pt idx="0">
                  <c:v>17.18470301609959</c:v>
                </c:pt>
                <c:pt idx="1">
                  <c:v>12.452954496872454</c:v>
                </c:pt>
                <c:pt idx="2">
                  <c:v>6.0046538177728221</c:v>
                </c:pt>
                <c:pt idx="3">
                  <c:v>4.6516419232132922</c:v>
                </c:pt>
                <c:pt idx="4">
                  <c:v>3.8625239909339197</c:v>
                </c:pt>
              </c:numCache>
            </c:numRef>
          </c:val>
        </c:ser>
        <c:ser>
          <c:idx val="1"/>
          <c:order val="1"/>
          <c:tx>
            <c:strRef>
              <c:f>'A8.2a'!$A$39</c:f>
              <c:strCache>
                <c:ptCount val="1"/>
                <c:pt idx="0">
                  <c:v>OCDE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25400">
              <a:noFill/>
            </a:ln>
          </c:spPr>
          <c:dLbls>
            <c:numFmt formatCode="#,##0.0" sourceLinked="0"/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'A8.2a'!$B$37:$F$37</c:f>
              <c:strCache>
                <c:ptCount val="5"/>
                <c:pt idx="0">
                  <c:v>Educación pre-primaria y primaria</c:v>
                </c:pt>
                <c:pt idx="1">
                  <c:v>Primera etapa de educación secundaria</c:v>
                </c:pt>
                <c:pt idx="2">
                  <c:v>Segunda etapa de educación secundaria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'A8.2a'!$B$39:$F$39</c:f>
              <c:numCache>
                <c:formatCode>@</c:formatCode>
                <c:ptCount val="5"/>
                <c:pt idx="0">
                  <c:v>13.552526907959876</c:v>
                </c:pt>
                <c:pt idx="1">
                  <c:v>10.306655291015502</c:v>
                </c:pt>
                <c:pt idx="2">
                  <c:v>5.7467610557757123</c:v>
                </c:pt>
                <c:pt idx="3">
                  <c:v>4.0088554137763959</c:v>
                </c:pt>
                <c:pt idx="4">
                  <c:v>3.7802858463948552</c:v>
                </c:pt>
              </c:numCache>
            </c:numRef>
          </c:val>
        </c:ser>
        <c:ser>
          <c:idx val="0"/>
          <c:order val="2"/>
          <c:tx>
            <c:strRef>
              <c:f>'A8.2a'!$A$38</c:f>
              <c:strCache>
                <c:ptCount val="1"/>
                <c:pt idx="0">
                  <c:v>ESPAÑA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'A8.2a'!$B$37:$F$37</c:f>
              <c:strCache>
                <c:ptCount val="5"/>
                <c:pt idx="0">
                  <c:v>Educación pre-primaria y primaria</c:v>
                </c:pt>
                <c:pt idx="1">
                  <c:v>Primera etapa de educación secundaria</c:v>
                </c:pt>
                <c:pt idx="2">
                  <c:v>Segunda etapa de educación secundaria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'A8.2a'!$B$38:$F$38</c:f>
              <c:numCache>
                <c:formatCode>0.0</c:formatCode>
                <c:ptCount val="5"/>
                <c:pt idx="0">
                  <c:v>14.067861910777799</c:v>
                </c:pt>
                <c:pt idx="1">
                  <c:v>12.852135927261848</c:v>
                </c:pt>
                <c:pt idx="2">
                  <c:v>8.7411012697233659</c:v>
                </c:pt>
                <c:pt idx="3">
                  <c:v>7.8634737406350075</c:v>
                </c:pt>
                <c:pt idx="4">
                  <c:v>5.2293388690749385</c:v>
                </c:pt>
              </c:numCache>
            </c:numRef>
          </c:val>
        </c:ser>
        <c:dLbls>
          <c:showVal val="1"/>
        </c:dLbls>
        <c:gapWidth val="70"/>
        <c:axId val="81858560"/>
        <c:axId val="81860096"/>
      </c:barChart>
      <c:catAx>
        <c:axId val="81858560"/>
        <c:scaling>
          <c:orientation val="minMax"/>
        </c:scaling>
        <c:axPos val="l"/>
        <c:tickLblPos val="none"/>
        <c:spPr>
          <a:ln w="3175">
            <a:solidFill>
              <a:srgbClr val="000000"/>
            </a:solidFill>
            <a:prstDash val="solid"/>
          </a:ln>
        </c:spPr>
        <c:crossAx val="81860096"/>
        <c:crosses val="autoZero"/>
        <c:auto val="1"/>
        <c:lblAlgn val="ctr"/>
        <c:lblOffset val="100"/>
        <c:tickMarkSkip val="1"/>
      </c:catAx>
      <c:valAx>
        <c:axId val="81860096"/>
        <c:scaling>
          <c:orientation val="minMax"/>
        </c:scaling>
        <c:axPos val="b"/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81858560"/>
        <c:crosses val="autoZero"/>
        <c:crossBetween val="between"/>
        <c:majorUnit val="5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s-ES"/>
              <a:t>MUJERES</a:t>
            </a:r>
          </a:p>
        </c:rich>
      </c:tx>
      <c:layout>
        <c:manualLayout>
          <c:xMode val="edge"/>
          <c:yMode val="edge"/>
          <c:x val="0.41296940494378531"/>
          <c:y val="3.191475692404120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4.4368600682593934E-2"/>
          <c:y val="0.10788777619480436"/>
          <c:w val="0.91467576791809246"/>
          <c:h val="0.80966649040310734"/>
        </c:manualLayout>
      </c:layout>
      <c:barChart>
        <c:barDir val="bar"/>
        <c:grouping val="clustered"/>
        <c:ser>
          <c:idx val="2"/>
          <c:order val="0"/>
          <c:tx>
            <c:strRef>
              <c:f>'cap2-A6.2a'!$A$40</c:f>
              <c:strCache>
                <c:ptCount val="1"/>
                <c:pt idx="0">
                  <c:v>UE-19</c:v>
                </c:pt>
              </c:strCache>
            </c:strRef>
          </c:tx>
          <c:spPr>
            <a:solidFill>
              <a:srgbClr val="ADADEB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'cap2-A6.2a'!$B$37:$F$37</c:f>
              <c:strCache>
                <c:ptCount val="5"/>
                <c:pt idx="0">
                  <c:v>Educación pre-primaria y primaria</c:v>
                </c:pt>
                <c:pt idx="1">
                  <c:v>Primera etapa de educación secundaria</c:v>
                </c:pt>
                <c:pt idx="2">
                  <c:v>Segunda etapa de educación secundaria (ISCED 3A)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'cap2-A6.2a'!$B$40:$F$40</c:f>
              <c:numCache>
                <c:formatCode>0.0</c:formatCode>
                <c:ptCount val="5"/>
                <c:pt idx="0">
                  <c:v>14.237114092855998</c:v>
                </c:pt>
                <c:pt idx="1">
                  <c:v>11.751570480999126</c:v>
                </c:pt>
                <c:pt idx="2">
                  <c:v>5.8127074251632864</c:v>
                </c:pt>
                <c:pt idx="3">
                  <c:v>4.3360165609500889</c:v>
                </c:pt>
                <c:pt idx="4">
                  <c:v>3.5637955759561235</c:v>
                </c:pt>
              </c:numCache>
            </c:numRef>
          </c:val>
        </c:ser>
        <c:ser>
          <c:idx val="1"/>
          <c:order val="1"/>
          <c:tx>
            <c:strRef>
              <c:f>'cap2-A6.2a'!$A$39</c:f>
              <c:strCache>
                <c:ptCount val="1"/>
                <c:pt idx="0">
                  <c:v>OCDE</c:v>
                </c:pt>
              </c:strCache>
            </c:strRef>
          </c:tx>
          <c:spPr>
            <a:solidFill>
              <a:srgbClr val="3232CD"/>
            </a:solidFill>
            <a:ln w="25400">
              <a:noFill/>
            </a:ln>
          </c:spPr>
          <c:dLbls>
            <c:numFmt formatCode="#,##0.0" sourceLinked="0"/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'cap2-A6.2a'!$B$37:$F$37</c:f>
              <c:strCache>
                <c:ptCount val="5"/>
                <c:pt idx="0">
                  <c:v>Educación pre-primaria y primaria</c:v>
                </c:pt>
                <c:pt idx="1">
                  <c:v>Primera etapa de educación secundaria</c:v>
                </c:pt>
                <c:pt idx="2">
                  <c:v>Segunda etapa de educación secundaria (ISCED 3A)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'cap2-A6.2a'!$B$39:$F$39</c:f>
              <c:numCache>
                <c:formatCode>0.0</c:formatCode>
                <c:ptCount val="5"/>
                <c:pt idx="0">
                  <c:v>11.383256837158623</c:v>
                </c:pt>
                <c:pt idx="1">
                  <c:v>10.035325266083893</c:v>
                </c:pt>
                <c:pt idx="2">
                  <c:v>5.6845596768186084</c:v>
                </c:pt>
                <c:pt idx="3">
                  <c:v>4.1556700037182663</c:v>
                </c:pt>
                <c:pt idx="4">
                  <c:v>3.5981533274356572</c:v>
                </c:pt>
              </c:numCache>
            </c:numRef>
          </c:val>
        </c:ser>
        <c:ser>
          <c:idx val="0"/>
          <c:order val="2"/>
          <c:tx>
            <c:strRef>
              <c:f>'cap2-A6.2a'!$A$38</c:f>
              <c:strCache>
                <c:ptCount val="1"/>
                <c:pt idx="0">
                  <c:v>ESPAÑA</c:v>
                </c:pt>
              </c:strCache>
            </c:strRef>
          </c:tx>
          <c:spPr>
            <a:solidFill>
              <a:srgbClr val="FF9933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'cap2-A6.2a'!$B$37:$F$37</c:f>
              <c:strCache>
                <c:ptCount val="5"/>
                <c:pt idx="0">
                  <c:v>Educación pre-primaria y primaria</c:v>
                </c:pt>
                <c:pt idx="1">
                  <c:v>Primera etapa de educación secundaria</c:v>
                </c:pt>
                <c:pt idx="2">
                  <c:v>Segunda etapa de educación secundaria (ISCED 3A)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'cap2-A6.2a'!$B$38:$F$38</c:f>
              <c:numCache>
                <c:formatCode>0.0</c:formatCode>
                <c:ptCount val="5"/>
                <c:pt idx="0">
                  <c:v>17.242874361575737</c:v>
                </c:pt>
                <c:pt idx="1">
                  <c:v>15.65414080358082</c:v>
                </c:pt>
                <c:pt idx="2">
                  <c:v>11.224899001901141</c:v>
                </c:pt>
                <c:pt idx="3">
                  <c:v>9.2838850644926314</c:v>
                </c:pt>
                <c:pt idx="4">
                  <c:v>6.1867271194624713</c:v>
                </c:pt>
              </c:numCache>
            </c:numRef>
          </c:val>
        </c:ser>
        <c:dLbls>
          <c:showVal val="1"/>
        </c:dLbls>
        <c:gapWidth val="70"/>
        <c:axId val="111319680"/>
        <c:axId val="111723264"/>
      </c:barChart>
      <c:catAx>
        <c:axId val="111319680"/>
        <c:scaling>
          <c:orientation val="minMax"/>
        </c:scaling>
        <c:axPos val="l"/>
        <c:numFmt formatCode="General" sourceLinked="1"/>
        <c:tickLblPos val="none"/>
        <c:spPr>
          <a:ln w="3175">
            <a:solidFill>
              <a:srgbClr val="C7C7FF"/>
            </a:solidFill>
            <a:prstDash val="solid"/>
          </a:ln>
        </c:spPr>
        <c:crossAx val="111723264"/>
        <c:crosses val="autoZero"/>
        <c:auto val="1"/>
        <c:lblAlgn val="ctr"/>
        <c:lblOffset val="100"/>
        <c:tickMarkSkip val="1"/>
      </c:catAx>
      <c:valAx>
        <c:axId val="111723264"/>
        <c:scaling>
          <c:orientation val="minMax"/>
        </c:scaling>
        <c:axPos val="b"/>
        <c:majorGridlines>
          <c:spPr>
            <a:ln w="3175">
              <a:solidFill>
                <a:srgbClr val="C7C7FF">
                  <a:alpha val="44000"/>
                </a:srgbClr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C7C7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111319680"/>
        <c:crosses val="autoZero"/>
        <c:crossBetween val="between"/>
        <c:majorUnit val="5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chemeClr val="accent1">
              <a:lumMod val="20000"/>
              <a:lumOff val="80000"/>
            </a:schemeClr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s-ES"/>
              <a:t>HOMBRES</a:t>
            </a:r>
          </a:p>
        </c:rich>
      </c:tx>
      <c:layout>
        <c:manualLayout>
          <c:xMode val="edge"/>
          <c:yMode val="edge"/>
          <c:x val="0.40476319191444654"/>
          <c:y val="3.191475692404120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4.4217833950607521E-2"/>
          <c:y val="0.10788777619480436"/>
          <c:w val="0.91496902559333015"/>
          <c:h val="0.80966649040310734"/>
        </c:manualLayout>
      </c:layout>
      <c:barChart>
        <c:barDir val="bar"/>
        <c:grouping val="clustered"/>
        <c:ser>
          <c:idx val="2"/>
          <c:order val="0"/>
          <c:tx>
            <c:strRef>
              <c:f>'cap2-A6.2a'!$A$34</c:f>
              <c:strCache>
                <c:ptCount val="1"/>
                <c:pt idx="0">
                  <c:v>UE-19</c:v>
                </c:pt>
              </c:strCache>
            </c:strRef>
          </c:tx>
          <c:spPr>
            <a:solidFill>
              <a:srgbClr val="ADADEB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'cap2-A6.2a'!$B$31:$F$31</c:f>
              <c:strCache>
                <c:ptCount val="5"/>
                <c:pt idx="0">
                  <c:v>Educación preprimaria y primaria</c:v>
                </c:pt>
                <c:pt idx="1">
                  <c:v>Primera etapa de educación secundaria</c:v>
                </c:pt>
                <c:pt idx="2">
                  <c:v>Segunda etapa de educación secundaria (ISCED 3A)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'cap2-A6.2a'!$B$34:$F$34</c:f>
              <c:numCache>
                <c:formatCode>0.0</c:formatCode>
                <c:ptCount val="5"/>
                <c:pt idx="0">
                  <c:v>11.444947633372831</c:v>
                </c:pt>
                <c:pt idx="1">
                  <c:v>10.012379069321209</c:v>
                </c:pt>
                <c:pt idx="2">
                  <c:v>4.606873695204734</c:v>
                </c:pt>
                <c:pt idx="3">
                  <c:v>3.3762763813728971</c:v>
                </c:pt>
                <c:pt idx="4">
                  <c:v>2.8744276708078531</c:v>
                </c:pt>
              </c:numCache>
            </c:numRef>
          </c:val>
        </c:ser>
        <c:ser>
          <c:idx val="1"/>
          <c:order val="1"/>
          <c:tx>
            <c:strRef>
              <c:f>'cap2-A6.2a'!$A$33</c:f>
              <c:strCache>
                <c:ptCount val="1"/>
                <c:pt idx="0">
                  <c:v>OCDE</c:v>
                </c:pt>
              </c:strCache>
            </c:strRef>
          </c:tx>
          <c:spPr>
            <a:solidFill>
              <a:srgbClr val="3232CD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'cap2-A6.2a'!$B$31:$F$31</c:f>
              <c:strCache>
                <c:ptCount val="5"/>
                <c:pt idx="0">
                  <c:v>Educación preprimaria y primaria</c:v>
                </c:pt>
                <c:pt idx="1">
                  <c:v>Primera etapa de educación secundaria</c:v>
                </c:pt>
                <c:pt idx="2">
                  <c:v>Segunda etapa de educación secundaria (ISCED 3A)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'cap2-A6.2a'!$B$33:$F$33</c:f>
              <c:numCache>
                <c:formatCode>0.0</c:formatCode>
                <c:ptCount val="5"/>
                <c:pt idx="0">
                  <c:v>9.9781282142897361</c:v>
                </c:pt>
                <c:pt idx="1">
                  <c:v>8.4624885360306283</c:v>
                </c:pt>
                <c:pt idx="2">
                  <c:v>4.6461104787609679</c:v>
                </c:pt>
                <c:pt idx="3">
                  <c:v>3.4416921048959668</c:v>
                </c:pt>
                <c:pt idx="4">
                  <c:v>2.9047249966773223</c:v>
                </c:pt>
              </c:numCache>
            </c:numRef>
          </c:val>
        </c:ser>
        <c:ser>
          <c:idx val="0"/>
          <c:order val="2"/>
          <c:tx>
            <c:strRef>
              <c:f>'cap2-A6.2a'!$A$32</c:f>
              <c:strCache>
                <c:ptCount val="1"/>
                <c:pt idx="0">
                  <c:v>ESPAÑA</c:v>
                </c:pt>
              </c:strCache>
            </c:strRef>
          </c:tx>
          <c:spPr>
            <a:solidFill>
              <a:srgbClr val="FF9933"/>
            </a:solidFill>
            <a:ln w="25400">
              <a:noFill/>
            </a:ln>
          </c:spPr>
          <c:dLbls>
            <c:numFmt formatCode="#,##0.0" sourceLinked="0"/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'cap2-A6.2a'!$B$31:$F$31</c:f>
              <c:strCache>
                <c:ptCount val="5"/>
                <c:pt idx="0">
                  <c:v>Educación preprimaria y primaria</c:v>
                </c:pt>
                <c:pt idx="1">
                  <c:v>Primera etapa de educación secundaria</c:v>
                </c:pt>
                <c:pt idx="2">
                  <c:v>Segunda etapa de educación secundaria (ISCED 3A)</c:v>
                </c:pt>
                <c:pt idx="3">
                  <c:v>Educación terciaria tipo B</c:v>
                </c:pt>
                <c:pt idx="4">
                  <c:v>Educación terciaria tipo A y programas de investigación avanzada</c:v>
                </c:pt>
              </c:strCache>
            </c:strRef>
          </c:cat>
          <c:val>
            <c:numRef>
              <c:f>'cap2-A6.2a'!$B$32:$F$32</c:f>
              <c:numCache>
                <c:formatCode>0.0</c:formatCode>
                <c:ptCount val="5"/>
                <c:pt idx="0">
                  <c:v>13.950624640012709</c:v>
                </c:pt>
                <c:pt idx="1">
                  <c:v>9.9873011998477317</c:v>
                </c:pt>
                <c:pt idx="2">
                  <c:v>8.0454039513959756</c:v>
                </c:pt>
                <c:pt idx="3">
                  <c:v>5.1236373095386369</c:v>
                </c:pt>
                <c:pt idx="4">
                  <c:v>4.5473391378779935</c:v>
                </c:pt>
              </c:numCache>
            </c:numRef>
          </c:val>
        </c:ser>
        <c:gapWidth val="70"/>
        <c:axId val="117775360"/>
        <c:axId val="118931456"/>
      </c:barChart>
      <c:catAx>
        <c:axId val="117775360"/>
        <c:scaling>
          <c:orientation val="minMax"/>
        </c:scaling>
        <c:axPos val="r"/>
        <c:numFmt formatCode="General" sourceLinked="1"/>
        <c:tickLblPos val="none"/>
        <c:spPr>
          <a:ln w="3175">
            <a:solidFill>
              <a:srgbClr val="C7C7FF"/>
            </a:solidFill>
            <a:prstDash val="solid"/>
          </a:ln>
        </c:spPr>
        <c:crossAx val="118931456"/>
        <c:crosses val="autoZero"/>
        <c:auto val="1"/>
        <c:lblAlgn val="ctr"/>
        <c:lblOffset val="100"/>
        <c:tickMarkSkip val="1"/>
      </c:catAx>
      <c:valAx>
        <c:axId val="118931456"/>
        <c:scaling>
          <c:orientation val="maxMin"/>
          <c:max val="20"/>
          <c:min val="0"/>
        </c:scaling>
        <c:axPos val="b"/>
        <c:majorGridlines>
          <c:spPr>
            <a:ln w="3175">
              <a:solidFill>
                <a:srgbClr val="C7C7FF">
                  <a:alpha val="44000"/>
                </a:srgbClr>
              </a:solidFill>
              <a:prstDash val="solid"/>
            </a:ln>
          </c:spPr>
        </c:majorGridlines>
        <c:numFmt formatCode="0;[Red]0" sourceLinked="0"/>
        <c:tickLblPos val="nextTo"/>
        <c:spPr>
          <a:ln w="3175">
            <a:solidFill>
              <a:srgbClr val="C7C7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117775360"/>
        <c:crosses val="autoZero"/>
        <c:crossBetween val="between"/>
        <c:majorUnit val="5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chemeClr val="accent1">
              <a:lumMod val="20000"/>
              <a:lumOff val="80000"/>
            </a:schemeClr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4.9869222572354946E-2"/>
          <c:y val="4.3790678395782094E-2"/>
          <c:w val="0.94552104962853634"/>
          <c:h val="0.67781988888578693"/>
        </c:manualLayout>
      </c:layout>
      <c:barChart>
        <c:barDir val="col"/>
        <c:grouping val="clustered"/>
        <c:ser>
          <c:idx val="0"/>
          <c:order val="0"/>
          <c:tx>
            <c:strRef>
              <c:f>'A7.1a-nuevo'!$K$34</c:f>
              <c:strCache>
                <c:ptCount val="1"/>
                <c:pt idx="0">
                  <c:v>Inferior a segunda etapa de educación secundaria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25400">
              <a:noFill/>
            </a:ln>
          </c:spPr>
          <c:dPt>
            <c:idx val="3"/>
            <c:spPr>
              <a:solidFill>
                <a:srgbClr val="FF9900"/>
              </a:solidFill>
              <a:ln w="25400">
                <a:noFill/>
              </a:ln>
            </c:spPr>
          </c:dPt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'A7.1a-nuevo'!$J$35:$J$46</c:f>
              <c:strCache>
                <c:ptCount val="12"/>
                <c:pt idx="0">
                  <c:v>Media OCDE</c:v>
                </c:pt>
                <c:pt idx="2">
                  <c:v>Suecia</c:v>
                </c:pt>
                <c:pt idx="3">
                  <c:v>ESPAÑA** </c:v>
                </c:pt>
                <c:pt idx="4">
                  <c:v>Finlandia* </c:v>
                </c:pt>
                <c:pt idx="5">
                  <c:v>Francia</c:v>
                </c:pt>
                <c:pt idx="6">
                  <c:v>Países Bajos* </c:v>
                </c:pt>
                <c:pt idx="7">
                  <c:v>Italia* </c:v>
                </c:pt>
                <c:pt idx="8">
                  <c:v>Reino Unido</c:v>
                </c:pt>
                <c:pt idx="9">
                  <c:v>Alemania</c:v>
                </c:pt>
                <c:pt idx="10">
                  <c:v>Estados Unidos</c:v>
                </c:pt>
                <c:pt idx="11">
                  <c:v>Portugal* </c:v>
                </c:pt>
              </c:strCache>
            </c:strRef>
          </c:cat>
          <c:val>
            <c:numRef>
              <c:f>'A7.1a-nuevo'!$K$35:$K$46</c:f>
              <c:numCache>
                <c:formatCode>General</c:formatCode>
                <c:ptCount val="12"/>
                <c:pt idx="0">
                  <c:v>78</c:v>
                </c:pt>
                <c:pt idx="2" formatCode="0">
                  <c:v>84</c:v>
                </c:pt>
                <c:pt idx="3" formatCode="0">
                  <c:v>84.744095233800593</c:v>
                </c:pt>
                <c:pt idx="4" formatCode="0">
                  <c:v>94.412629485590941</c:v>
                </c:pt>
                <c:pt idx="5" formatCode="0">
                  <c:v>84</c:v>
                </c:pt>
                <c:pt idx="6" formatCode="0">
                  <c:v>85</c:v>
                </c:pt>
                <c:pt idx="7" formatCode="0">
                  <c:v>76</c:v>
                </c:pt>
                <c:pt idx="8" formatCode="0">
                  <c:v>70.02864446638101</c:v>
                </c:pt>
                <c:pt idx="9" formatCode="0">
                  <c:v>91</c:v>
                </c:pt>
                <c:pt idx="10" formatCode="0">
                  <c:v>66.042312861173187</c:v>
                </c:pt>
                <c:pt idx="11" formatCode="0">
                  <c:v>68</c:v>
                </c:pt>
              </c:numCache>
            </c:numRef>
          </c:val>
        </c:ser>
        <c:ser>
          <c:idx val="1"/>
          <c:order val="1"/>
          <c:tx>
            <c:strRef>
              <c:f>'A7.1a-nuevo'!$L$34</c:f>
              <c:strCache>
                <c:ptCount val="1"/>
                <c:pt idx="0">
                  <c:v>Educación terciaria </c:v>
                </c:pt>
              </c:strCache>
            </c:strRef>
          </c:tx>
          <c:spPr>
            <a:solidFill>
              <a:schemeClr val="accent3">
                <a:lumMod val="90000"/>
              </a:schemeClr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'A7.1a-nuevo'!$J$35:$J$46</c:f>
              <c:strCache>
                <c:ptCount val="12"/>
                <c:pt idx="0">
                  <c:v>Media OCDE</c:v>
                </c:pt>
                <c:pt idx="2">
                  <c:v>Suecia</c:v>
                </c:pt>
                <c:pt idx="3">
                  <c:v>ESPAÑA** </c:v>
                </c:pt>
                <c:pt idx="4">
                  <c:v>Finlandia* </c:v>
                </c:pt>
                <c:pt idx="5">
                  <c:v>Francia</c:v>
                </c:pt>
                <c:pt idx="6">
                  <c:v>Países Bajos* </c:v>
                </c:pt>
                <c:pt idx="7">
                  <c:v>Italia* </c:v>
                </c:pt>
                <c:pt idx="8">
                  <c:v>Reino Unido</c:v>
                </c:pt>
                <c:pt idx="9">
                  <c:v>Alemania</c:v>
                </c:pt>
                <c:pt idx="10">
                  <c:v>Estados Unidos</c:v>
                </c:pt>
                <c:pt idx="11">
                  <c:v>Portugal* </c:v>
                </c:pt>
              </c:strCache>
            </c:strRef>
          </c:cat>
          <c:val>
            <c:numRef>
              <c:f>'A7.1a-nuevo'!$L$35:$L$46</c:f>
              <c:numCache>
                <c:formatCode>General</c:formatCode>
                <c:ptCount val="12"/>
                <c:pt idx="0">
                  <c:v>151</c:v>
                </c:pt>
                <c:pt idx="2" formatCode="0">
                  <c:v>126.44741351744942</c:v>
                </c:pt>
                <c:pt idx="3" formatCode="0">
                  <c:v>132.03722426513048</c:v>
                </c:pt>
                <c:pt idx="4" formatCode="0">
                  <c:v>148.74603985172467</c:v>
                </c:pt>
                <c:pt idx="5" formatCode="0">
                  <c:v>150</c:v>
                </c:pt>
                <c:pt idx="6" formatCode="0">
                  <c:v>154</c:v>
                </c:pt>
                <c:pt idx="7" formatCode="0">
                  <c:v>155</c:v>
                </c:pt>
                <c:pt idx="8" formatCode="0">
                  <c:v>157</c:v>
                </c:pt>
                <c:pt idx="9" formatCode="0">
                  <c:v>162</c:v>
                </c:pt>
                <c:pt idx="10" formatCode="0">
                  <c:v>172</c:v>
                </c:pt>
                <c:pt idx="11" formatCode="0">
                  <c:v>177.43081496071497</c:v>
                </c:pt>
              </c:numCache>
            </c:numRef>
          </c:val>
        </c:ser>
        <c:gapWidth val="33"/>
        <c:axId val="82043264"/>
        <c:axId val="82044800"/>
      </c:barChart>
      <c:catAx>
        <c:axId val="82043264"/>
        <c:scaling>
          <c:orientation val="minMax"/>
        </c:scaling>
        <c:axPos val="b"/>
        <c:numFmt formatCode="@" sourceLinked="0"/>
        <c:tickLblPos val="low"/>
        <c:spPr>
          <a:noFill/>
          <a:ln w="12700">
            <a:solidFill>
              <a:schemeClr val="bg1">
                <a:lumMod val="75000"/>
              </a:schemeClr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s-ES"/>
          </a:p>
        </c:txPr>
        <c:crossAx val="82044800"/>
        <c:crossesAt val="100"/>
        <c:auto val="1"/>
        <c:lblAlgn val="ctr"/>
        <c:lblOffset val="0"/>
        <c:tickLblSkip val="1"/>
        <c:tickMarkSkip val="1"/>
      </c:catAx>
      <c:valAx>
        <c:axId val="82044800"/>
        <c:scaling>
          <c:orientation val="minMax"/>
          <c:max val="180"/>
          <c:min val="50"/>
        </c:scaling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es-ES"/>
                  <a:t>%</a:t>
                </a:r>
              </a:p>
            </c:rich>
          </c:tx>
          <c:layout>
            <c:manualLayout>
              <c:xMode val="edge"/>
              <c:yMode val="edge"/>
              <c:x val="1.8651362984218083E-2"/>
              <c:y val="2.1377672209026619E-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82043264"/>
        <c:crosses val="autoZero"/>
        <c:crossBetween val="between"/>
        <c:majorUnit val="50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4.5557667803779123E-2"/>
          <c:y val="2.7936396204889611E-2"/>
          <c:w val="0.82893246326778969"/>
          <c:h val="5.3045609090711154E-2"/>
        </c:manualLayout>
      </c:layout>
      <c:spPr>
        <a:noFill/>
        <a:ln w="25400">
          <a:noFill/>
        </a:ln>
      </c:spPr>
    </c:legend>
    <c:plotVisOnly val="1"/>
    <c:dispBlanksAs val="gap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4869684499315912E-3"/>
          <c:y val="1.2740124603422904E-2"/>
          <c:w val="0.95132259702105137"/>
          <c:h val="0.68437058348475699"/>
        </c:manualLayout>
      </c:layout>
      <c:stockChart>
        <c:ser>
          <c:idx val="0"/>
          <c:order val="0"/>
          <c:spPr>
            <a:ln w="28575">
              <a:noFill/>
            </a:ln>
          </c:spPr>
          <c:marker>
            <c:symbol val="dash"/>
            <c:size val="6"/>
            <c:spPr>
              <a:solidFill>
                <a:schemeClr val="bg1"/>
              </a:solidFill>
              <a:ln>
                <a:noFill/>
              </a:ln>
            </c:spPr>
          </c:marker>
          <c:cat>
            <c:strRef>
              <c:f>Tablas!$B$34:$B$54</c:f>
              <c:strCache>
                <c:ptCount val="21"/>
                <c:pt idx="0">
                  <c:v>La Rioja</c:v>
                </c:pt>
                <c:pt idx="1">
                  <c:v>Navarra</c:v>
                </c:pt>
                <c:pt idx="2">
                  <c:v>Castilla y León</c:v>
                </c:pt>
                <c:pt idx="3">
                  <c:v>Cantabria</c:v>
                </c:pt>
                <c:pt idx="4">
                  <c:v>Asturias</c:v>
                </c:pt>
                <c:pt idx="5">
                  <c:v>Aragón</c:v>
                </c:pt>
                <c:pt idx="6">
                  <c:v>Madrid</c:v>
                </c:pt>
                <c:pt idx="7">
                  <c:v>Castilla-Mancha</c:v>
                </c:pt>
                <c:pt idx="8">
                  <c:v>País Vasco</c:v>
                </c:pt>
                <c:pt idx="9">
                  <c:v>Cataluña</c:v>
                </c:pt>
                <c:pt idx="10">
                  <c:v>Galicia</c:v>
                </c:pt>
                <c:pt idx="11">
                  <c:v>Extremadura</c:v>
                </c:pt>
                <c:pt idx="12">
                  <c:v>Murcia</c:v>
                </c:pt>
                <c:pt idx="13">
                  <c:v>Baleares</c:v>
                </c:pt>
                <c:pt idx="14">
                  <c:v>Andalucía</c:v>
                </c:pt>
                <c:pt idx="15">
                  <c:v>C. Valenciana</c:v>
                </c:pt>
                <c:pt idx="16">
                  <c:v>Canarias</c:v>
                </c:pt>
                <c:pt idx="17">
                  <c:v>Ceuta</c:v>
                </c:pt>
                <c:pt idx="18">
                  <c:v>Melilla</c:v>
                </c:pt>
                <c:pt idx="19">
                  <c:v>Prom. España</c:v>
                </c:pt>
                <c:pt idx="20">
                  <c:v>Total España</c:v>
                </c:pt>
              </c:strCache>
            </c:strRef>
          </c:cat>
          <c:val>
            <c:numRef>
              <c:f>Tablas!$F$34:$F$54</c:f>
              <c:numCache>
                <c:formatCode>0.00</c:formatCode>
                <c:ptCount val="21"/>
                <c:pt idx="0">
                  <c:v>544.31663233587449</c:v>
                </c:pt>
                <c:pt idx="1">
                  <c:v>541.27166151489951</c:v>
                </c:pt>
                <c:pt idx="2">
                  <c:v>530.43920114028799</c:v>
                </c:pt>
                <c:pt idx="3">
                  <c:v>528.99888929198301</c:v>
                </c:pt>
                <c:pt idx="4">
                  <c:v>529.10218021936805</c:v>
                </c:pt>
                <c:pt idx="5">
                  <c:v>528.05114680259146</c:v>
                </c:pt>
                <c:pt idx="6">
                  <c:v>525.88291651150928</c:v>
                </c:pt>
                <c:pt idx="7">
                  <c:v>506.05840908918299</c:v>
                </c:pt>
                <c:pt idx="8">
                  <c:v>505.12607403673917</c:v>
                </c:pt>
                <c:pt idx="9">
                  <c:v>504.72582309155632</c:v>
                </c:pt>
                <c:pt idx="10">
                  <c:v>503.30192631165465</c:v>
                </c:pt>
                <c:pt idx="11">
                  <c:v>499.46528699454632</c:v>
                </c:pt>
                <c:pt idx="12">
                  <c:v>499.03101120084023</c:v>
                </c:pt>
                <c:pt idx="13">
                  <c:v>492.91420384502692</c:v>
                </c:pt>
                <c:pt idx="14">
                  <c:v>492.7614517313533</c:v>
                </c:pt>
                <c:pt idx="15">
                  <c:v>487.93682507572856</c:v>
                </c:pt>
                <c:pt idx="16">
                  <c:v>467.32766165792088</c:v>
                </c:pt>
                <c:pt idx="17">
                  <c:v>460.77627618893166</c:v>
                </c:pt>
                <c:pt idx="18">
                  <c:v>432.65608764517054</c:v>
                </c:pt>
                <c:pt idx="19">
                  <c:v>501.42193345021241</c:v>
                </c:pt>
                <c:pt idx="20">
                  <c:v>499.52725054375878</c:v>
                </c:pt>
              </c:numCache>
            </c:numRef>
          </c:val>
        </c:ser>
        <c:ser>
          <c:idx val="1"/>
          <c:order val="1"/>
          <c:spPr>
            <a:ln w="28575">
              <a:noFill/>
            </a:ln>
          </c:spPr>
          <c:marker>
            <c:symbol val="dash"/>
            <c:size val="6"/>
            <c:spPr>
              <a:solidFill>
                <a:schemeClr val="bg1"/>
              </a:solidFill>
              <a:ln>
                <a:noFill/>
              </a:ln>
            </c:spPr>
          </c:marker>
          <c:cat>
            <c:strRef>
              <c:f>Tablas!$B$34:$B$54</c:f>
              <c:strCache>
                <c:ptCount val="21"/>
                <c:pt idx="0">
                  <c:v>La Rioja</c:v>
                </c:pt>
                <c:pt idx="1">
                  <c:v>Navarra</c:v>
                </c:pt>
                <c:pt idx="2">
                  <c:v>Castilla y León</c:v>
                </c:pt>
                <c:pt idx="3">
                  <c:v>Cantabria</c:v>
                </c:pt>
                <c:pt idx="4">
                  <c:v>Asturias</c:v>
                </c:pt>
                <c:pt idx="5">
                  <c:v>Aragón</c:v>
                </c:pt>
                <c:pt idx="6">
                  <c:v>Madrid</c:v>
                </c:pt>
                <c:pt idx="7">
                  <c:v>Castilla-Mancha</c:v>
                </c:pt>
                <c:pt idx="8">
                  <c:v>País Vasco</c:v>
                </c:pt>
                <c:pt idx="9">
                  <c:v>Cataluña</c:v>
                </c:pt>
                <c:pt idx="10">
                  <c:v>Galicia</c:v>
                </c:pt>
                <c:pt idx="11">
                  <c:v>Extremadura</c:v>
                </c:pt>
                <c:pt idx="12">
                  <c:v>Murcia</c:v>
                </c:pt>
                <c:pt idx="13">
                  <c:v>Baleares</c:v>
                </c:pt>
                <c:pt idx="14">
                  <c:v>Andalucía</c:v>
                </c:pt>
                <c:pt idx="15">
                  <c:v>C. Valenciana</c:v>
                </c:pt>
                <c:pt idx="16">
                  <c:v>Canarias</c:v>
                </c:pt>
                <c:pt idx="17">
                  <c:v>Ceuta</c:v>
                </c:pt>
                <c:pt idx="18">
                  <c:v>Melilla</c:v>
                </c:pt>
                <c:pt idx="19">
                  <c:v>Prom. España</c:v>
                </c:pt>
                <c:pt idx="20">
                  <c:v>Total España</c:v>
                </c:pt>
              </c:strCache>
            </c:strRef>
          </c:cat>
          <c:val>
            <c:numRef>
              <c:f>Tablas!$E$34:$E$54</c:f>
              <c:numCache>
                <c:formatCode>0.00</c:formatCode>
                <c:ptCount val="21"/>
                <c:pt idx="0">
                  <c:v>538.22788971653654</c:v>
                </c:pt>
                <c:pt idx="1">
                  <c:v>532.74178172761174</c:v>
                </c:pt>
                <c:pt idx="2">
                  <c:v>520.24486493292932</c:v>
                </c:pt>
                <c:pt idx="3">
                  <c:v>520.83215215242637</c:v>
                </c:pt>
                <c:pt idx="4">
                  <c:v>520.11560755408868</c:v>
                </c:pt>
                <c:pt idx="5">
                  <c:v>518.74301114490106</c:v>
                </c:pt>
                <c:pt idx="6">
                  <c:v>516.26165006349709</c:v>
                </c:pt>
                <c:pt idx="7">
                  <c:v>496.86320426291684</c:v>
                </c:pt>
                <c:pt idx="8">
                  <c:v>496.08028681373878</c:v>
                </c:pt>
                <c:pt idx="9">
                  <c:v>495.33293255266193</c:v>
                </c:pt>
                <c:pt idx="10">
                  <c:v>493.8765462399038</c:v>
                </c:pt>
                <c:pt idx="11">
                  <c:v>489.98800561628207</c:v>
                </c:pt>
                <c:pt idx="12">
                  <c:v>489.89179193809167</c:v>
                </c:pt>
                <c:pt idx="13">
                  <c:v>484.31124766536578</c:v>
                </c:pt>
                <c:pt idx="14">
                  <c:v>483.67834344179374</c:v>
                </c:pt>
                <c:pt idx="15">
                  <c:v>479.02736648810389</c:v>
                </c:pt>
                <c:pt idx="16">
                  <c:v>458.84374093177775</c:v>
                </c:pt>
                <c:pt idx="17">
                  <c:v>456.77237178673545</c:v>
                </c:pt>
                <c:pt idx="18">
                  <c:v>428.02354028531903</c:v>
                </c:pt>
                <c:pt idx="19">
                  <c:v>498.57806654978424</c:v>
                </c:pt>
                <c:pt idx="20">
                  <c:v>498.9440394702566</c:v>
                </c:pt>
              </c:numCache>
            </c:numRef>
          </c:val>
        </c:ser>
        <c:ser>
          <c:idx val="2"/>
          <c:order val="2"/>
          <c:spPr>
            <a:ln w="28575">
              <a:noFill/>
            </a:ln>
          </c:spPr>
          <c:marker>
            <c:symbol val="diamond"/>
            <c:size val="6"/>
            <c:spPr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</c:marker>
          <c:cat>
            <c:strRef>
              <c:f>Tablas!$B$34:$B$54</c:f>
              <c:strCache>
                <c:ptCount val="21"/>
                <c:pt idx="0">
                  <c:v>La Rioja</c:v>
                </c:pt>
                <c:pt idx="1">
                  <c:v>Navarra</c:v>
                </c:pt>
                <c:pt idx="2">
                  <c:v>Castilla y León</c:v>
                </c:pt>
                <c:pt idx="3">
                  <c:v>Cantabria</c:v>
                </c:pt>
                <c:pt idx="4">
                  <c:v>Asturias</c:v>
                </c:pt>
                <c:pt idx="5">
                  <c:v>Aragón</c:v>
                </c:pt>
                <c:pt idx="6">
                  <c:v>Madrid</c:v>
                </c:pt>
                <c:pt idx="7">
                  <c:v>Castilla-Mancha</c:v>
                </c:pt>
                <c:pt idx="8">
                  <c:v>País Vasco</c:v>
                </c:pt>
                <c:pt idx="9">
                  <c:v>Cataluña</c:v>
                </c:pt>
                <c:pt idx="10">
                  <c:v>Galicia</c:v>
                </c:pt>
                <c:pt idx="11">
                  <c:v>Extremadura</c:v>
                </c:pt>
                <c:pt idx="12">
                  <c:v>Murcia</c:v>
                </c:pt>
                <c:pt idx="13">
                  <c:v>Baleares</c:v>
                </c:pt>
                <c:pt idx="14">
                  <c:v>Andalucía</c:v>
                </c:pt>
                <c:pt idx="15">
                  <c:v>C. Valenciana</c:v>
                </c:pt>
                <c:pt idx="16">
                  <c:v>Canarias</c:v>
                </c:pt>
                <c:pt idx="17">
                  <c:v>Ceuta</c:v>
                </c:pt>
                <c:pt idx="18">
                  <c:v>Melilla</c:v>
                </c:pt>
                <c:pt idx="19">
                  <c:v>Prom. España</c:v>
                </c:pt>
                <c:pt idx="20">
                  <c:v>Total España</c:v>
                </c:pt>
              </c:strCache>
            </c:strRef>
          </c:cat>
          <c:val>
            <c:numRef>
              <c:f>Tablas!$C$34:$C$54</c:f>
              <c:numCache>
                <c:formatCode>0</c:formatCode>
                <c:ptCount val="21"/>
                <c:pt idx="0">
                  <c:v>541.27226102620534</c:v>
                </c:pt>
                <c:pt idx="1">
                  <c:v>537.00672162125397</c:v>
                </c:pt>
                <c:pt idx="2">
                  <c:v>525.34203303660877</c:v>
                </c:pt>
                <c:pt idx="3">
                  <c:v>524.91552072220395</c:v>
                </c:pt>
                <c:pt idx="4">
                  <c:v>524.60889388672774</c:v>
                </c:pt>
                <c:pt idx="5">
                  <c:v>523.3970789737466</c:v>
                </c:pt>
                <c:pt idx="6">
                  <c:v>521.07228328750318</c:v>
                </c:pt>
                <c:pt idx="7">
                  <c:v>501.46080667604991</c:v>
                </c:pt>
                <c:pt idx="8">
                  <c:v>500.60318042523795</c:v>
                </c:pt>
                <c:pt idx="9">
                  <c:v>500.02937782210893</c:v>
                </c:pt>
                <c:pt idx="10">
                  <c:v>498.58923627577929</c:v>
                </c:pt>
                <c:pt idx="11">
                  <c:v>494.72664630541504</c:v>
                </c:pt>
                <c:pt idx="12">
                  <c:v>494.461401569467</c:v>
                </c:pt>
                <c:pt idx="13">
                  <c:v>488.61272575519627</c:v>
                </c:pt>
                <c:pt idx="14">
                  <c:v>488.21989758657429</c:v>
                </c:pt>
                <c:pt idx="15">
                  <c:v>483.48209578191694</c:v>
                </c:pt>
                <c:pt idx="16">
                  <c:v>463.08570129484934</c:v>
                </c:pt>
                <c:pt idx="17">
                  <c:v>458.77432398783355</c:v>
                </c:pt>
                <c:pt idx="18">
                  <c:v>430.33981396524399</c:v>
                </c:pt>
                <c:pt idx="19">
                  <c:v>500</c:v>
                </c:pt>
                <c:pt idx="20">
                  <c:v>499.23564500700769</c:v>
                </c:pt>
              </c:numCache>
            </c:numRef>
          </c:val>
        </c:ser>
        <c:hiLowLines>
          <c:spPr>
            <a:ln w="25400">
              <a:solidFill>
                <a:schemeClr val="bg1"/>
              </a:solidFill>
            </a:ln>
          </c:spPr>
        </c:hiLowLines>
        <c:axId val="82108416"/>
        <c:axId val="82109952"/>
      </c:stockChart>
      <c:catAx>
        <c:axId val="82108416"/>
        <c:scaling>
          <c:orientation val="minMax"/>
        </c:scaling>
        <c:axPos val="b"/>
        <c:majorGridlines>
          <c:spPr>
            <a:ln w="3175">
              <a:prstDash val="sysDot"/>
            </a:ln>
          </c:spPr>
        </c:majorGridlines>
        <c:numFmt formatCode="0" sourceLinked="1"/>
        <c:minorTickMark val="out"/>
        <c:tickLblPos val="nextTo"/>
        <c:spPr>
          <a:ln>
            <a:noFill/>
          </a:ln>
        </c:spPr>
        <c:txPr>
          <a:bodyPr rot="-2700000" vert="horz"/>
          <a:lstStyle/>
          <a:p>
            <a:pPr>
              <a:defRPr sz="1400"/>
            </a:pPr>
            <a:endParaRPr lang="es-ES"/>
          </a:p>
        </c:txPr>
        <c:crossAx val="82109952"/>
        <c:crosses val="autoZero"/>
        <c:auto val="1"/>
        <c:lblAlgn val="ctr"/>
        <c:lblOffset val="100"/>
      </c:catAx>
      <c:valAx>
        <c:axId val="82109952"/>
        <c:scaling>
          <c:orientation val="minMax"/>
          <c:max val="555"/>
          <c:min val="420"/>
        </c:scaling>
        <c:axPos val="l"/>
        <c:majorGridlines>
          <c:spPr>
            <a:ln>
              <a:prstDash val="sysDash"/>
            </a:ln>
          </c:spPr>
        </c:majorGridlines>
        <c:numFmt formatCode="0" sourceLinked="0"/>
        <c:minorTickMark val="in"/>
        <c:tickLblPos val="low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82108416"/>
        <c:crosses val="autoZero"/>
        <c:crossBetween val="midCat"/>
        <c:majorUnit val="20"/>
      </c:valAx>
    </c:plotArea>
    <c:plotVisOnly val="1"/>
  </c:chart>
  <c:spPr>
    <a:noFill/>
    <a:ln>
      <a:noFill/>
    </a:ln>
  </c:spPr>
  <c:txPr>
    <a:bodyPr/>
    <a:lstStyle/>
    <a:p>
      <a:pPr>
        <a:defRPr sz="1400">
          <a:solidFill>
            <a:schemeClr val="bg1"/>
          </a:solidFill>
          <a:latin typeface="Comic Sans MS" pitchFamily="66" charset="0"/>
        </a:defRPr>
      </a:pPr>
      <a:endParaRPr lang="es-ES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Pr>
        <a:bodyPr/>
        <a:lstStyle/>
        <a:p>
          <a:pPr>
            <a:defRPr sz="2800" b="0"/>
          </a:pPr>
          <a:endParaRPr lang="es-E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' 3.3'!$L$9</c:f>
              <c:strCache>
                <c:ptCount val="1"/>
                <c:pt idx="0">
                  <c:v>Titulados ESO</c:v>
                </c:pt>
              </c:strCache>
            </c:strRef>
          </c:tx>
          <c:spPr>
            <a:solidFill>
              <a:srgbClr val="3366FF"/>
            </a:solidFill>
          </c:spPr>
          <c:dPt>
            <c:idx val="8"/>
            <c:spPr>
              <a:solidFill>
                <a:srgbClr val="FF9900"/>
              </a:solidFill>
            </c:spPr>
          </c:dPt>
          <c:cat>
            <c:strRef>
              <c:f>' 3.3'!$K$10:$K$27</c:f>
              <c:strCache>
                <c:ptCount val="18"/>
                <c:pt idx="0">
                  <c:v>Balears </c:v>
                </c:pt>
                <c:pt idx="1">
                  <c:v>C. Valenciana</c:v>
                </c:pt>
                <c:pt idx="2">
                  <c:v>Canarias</c:v>
                </c:pt>
                <c:pt idx="3">
                  <c:v>Murcia </c:v>
                </c:pt>
                <c:pt idx="4">
                  <c:v>Andalucía</c:v>
                </c:pt>
                <c:pt idx="5">
                  <c:v>Castilla Mancha</c:v>
                </c:pt>
                <c:pt idx="6">
                  <c:v>Extremadura</c:v>
                </c:pt>
                <c:pt idx="7">
                  <c:v>Rioja </c:v>
                </c:pt>
                <c:pt idx="8">
                  <c:v>ESPAÑA</c:v>
                </c:pt>
                <c:pt idx="9">
                  <c:v>Madrid </c:v>
                </c:pt>
                <c:pt idx="10">
                  <c:v>Cataluña</c:v>
                </c:pt>
                <c:pt idx="11">
                  <c:v>Aragón</c:v>
                </c:pt>
                <c:pt idx="12">
                  <c:v>Galicia</c:v>
                </c:pt>
                <c:pt idx="13">
                  <c:v>Castilla y León</c:v>
                </c:pt>
                <c:pt idx="14">
                  <c:v>Navarra </c:v>
                </c:pt>
                <c:pt idx="15">
                  <c:v>Cantabria</c:v>
                </c:pt>
                <c:pt idx="16">
                  <c:v>Asturias </c:v>
                </c:pt>
                <c:pt idx="17">
                  <c:v>País Vasco</c:v>
                </c:pt>
              </c:strCache>
            </c:strRef>
          </c:cat>
          <c:val>
            <c:numRef>
              <c:f>' 3.3'!$L$10:$L$27</c:f>
              <c:numCache>
                <c:formatCode>0.0</c:formatCode>
                <c:ptCount val="18"/>
                <c:pt idx="0">
                  <c:v>59.5</c:v>
                </c:pt>
                <c:pt idx="1">
                  <c:v>62.2</c:v>
                </c:pt>
                <c:pt idx="2">
                  <c:v>64.7</c:v>
                </c:pt>
                <c:pt idx="3">
                  <c:v>65.7</c:v>
                </c:pt>
                <c:pt idx="4">
                  <c:v>65.8</c:v>
                </c:pt>
                <c:pt idx="5">
                  <c:v>66.5</c:v>
                </c:pt>
                <c:pt idx="6">
                  <c:v>67.099999999999994</c:v>
                </c:pt>
                <c:pt idx="7">
                  <c:v>68.900000000000006</c:v>
                </c:pt>
                <c:pt idx="8">
                  <c:v>69.3</c:v>
                </c:pt>
                <c:pt idx="9">
                  <c:v>70.099999999999994</c:v>
                </c:pt>
                <c:pt idx="10">
                  <c:v>72.8</c:v>
                </c:pt>
                <c:pt idx="11">
                  <c:v>73.599999999999994</c:v>
                </c:pt>
                <c:pt idx="12">
                  <c:v>73.7</c:v>
                </c:pt>
                <c:pt idx="13">
                  <c:v>76</c:v>
                </c:pt>
                <c:pt idx="14">
                  <c:v>79.5</c:v>
                </c:pt>
                <c:pt idx="15">
                  <c:v>80.8</c:v>
                </c:pt>
                <c:pt idx="16">
                  <c:v>83.5</c:v>
                </c:pt>
                <c:pt idx="17">
                  <c:v>83.6</c:v>
                </c:pt>
              </c:numCache>
            </c:numRef>
          </c:val>
        </c:ser>
        <c:gapWidth val="59"/>
        <c:axId val="80717696"/>
        <c:axId val="80830464"/>
      </c:barChart>
      <c:catAx>
        <c:axId val="8071769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s-ES"/>
          </a:p>
        </c:txPr>
        <c:crossAx val="80830464"/>
        <c:crosses val="autoZero"/>
        <c:auto val="1"/>
        <c:lblAlgn val="ctr"/>
        <c:lblOffset val="100"/>
        <c:tickLblSkip val="1"/>
      </c:catAx>
      <c:valAx>
        <c:axId val="80830464"/>
        <c:scaling>
          <c:orientation val="minMax"/>
        </c:scaling>
        <c:axPos val="l"/>
        <c:majorGridlines>
          <c:spPr>
            <a:ln>
              <a:solidFill>
                <a:srgbClr val="AAE2E2">
                  <a:lumMod val="20000"/>
                  <a:lumOff val="80000"/>
                  <a:alpha val="37000"/>
                </a:srgbClr>
              </a:solidFill>
            </a:ln>
          </c:spPr>
        </c:majorGridlines>
        <c:numFmt formatCode="0" sourceLinked="0"/>
        <c:tickLblPos val="nextTo"/>
        <c:crossAx val="80717696"/>
        <c:crosses val="autoZero"/>
        <c:crossBetween val="between"/>
      </c:valAx>
    </c:plotArea>
    <c:plotVisOnly val="1"/>
  </c:chart>
  <c:txPr>
    <a:bodyPr/>
    <a:lstStyle/>
    <a:p>
      <a:pPr>
        <a:defRPr sz="1400">
          <a:solidFill>
            <a:schemeClr val="tx1"/>
          </a:solidFill>
        </a:defRPr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9.2054816861047564E-2"/>
          <c:y val="5.1368121323224103E-2"/>
          <c:w val="0.85643019680021559"/>
          <c:h val="0.79835238177119783"/>
        </c:manualLayout>
      </c:layout>
      <c:barChart>
        <c:barDir val="col"/>
        <c:grouping val="clustered"/>
        <c:ser>
          <c:idx val="0"/>
          <c:order val="0"/>
          <c:tx>
            <c:strRef>
              <c:f>'5.2 Edad'!$B$6</c:f>
              <c:strCache>
                <c:ptCount val="1"/>
                <c:pt idx="0">
                  <c:v>Nacidos en 1999</c:v>
                </c:pt>
              </c:strCache>
            </c:strRef>
          </c:tx>
          <c:spPr>
            <a:solidFill>
              <a:srgbClr val="558ED5"/>
            </a:solidFill>
          </c:spPr>
          <c:dLbls>
            <c:showVal val="1"/>
          </c:dLbls>
          <c:cat>
            <c:strRef>
              <c:f>'[Tablas y gráficas cap 5 31 may 10.xlsx]5.2 Edad'!$C$4,'[Tablas y gráficas cap 5 31 may 10.xlsx]5.2 Edad'!$E$4,'[Tablas y gráficas cap 5 31 may 10.xlsx]5.2 Edad'!$G$4,'[Tablas y gráficas cap 5 31 may 10.xlsx]5.2 Edad'!$I$4</c:f>
              <c:strCache>
                <c:ptCount val="4"/>
                <c:pt idx="0">
                  <c:v>LING</c:v>
                </c:pt>
                <c:pt idx="1">
                  <c:v>MAT</c:v>
                </c:pt>
                <c:pt idx="2">
                  <c:v>MFIS</c:v>
                </c:pt>
                <c:pt idx="3">
                  <c:v>SyC</c:v>
                </c:pt>
              </c:strCache>
            </c:strRef>
          </c:cat>
          <c:val>
            <c:numRef>
              <c:f>'[Tablas y gráficas cap 5 31 may 10.xlsx]5.2 Edad'!$D$6,'[Tablas y gráficas cap 5 31 may 10.xlsx]5.2 Edad'!$F$6,'[Tablas y gráficas cap 5 31 may 10.xlsx]5.2 Edad'!$H$6,'[Tablas y gráficas cap 5 31 may 10.xlsx]5.2 Edad'!$J$6</c:f>
              <c:numCache>
                <c:formatCode>###0</c:formatCode>
                <c:ptCount val="4"/>
                <c:pt idx="0">
                  <c:v>511.51138225432391</c:v>
                </c:pt>
                <c:pt idx="1">
                  <c:v>510.56410706967199</c:v>
                </c:pt>
                <c:pt idx="2">
                  <c:v>509.4241270096166</c:v>
                </c:pt>
                <c:pt idx="3">
                  <c:v>511.05626820030176</c:v>
                </c:pt>
              </c:numCache>
            </c:numRef>
          </c:val>
        </c:ser>
        <c:ser>
          <c:idx val="1"/>
          <c:order val="1"/>
          <c:tx>
            <c:strRef>
              <c:f>'5.2 Edad'!$B$7</c:f>
              <c:strCache>
                <c:ptCount val="1"/>
                <c:pt idx="0">
                  <c:v>Nacidos antes de 1999</c:v>
                </c:pt>
              </c:strCache>
            </c:strRef>
          </c:tx>
          <c:spPr>
            <a:solidFill>
              <a:srgbClr val="C00000"/>
            </a:solidFill>
          </c:spPr>
          <c:dLbls>
            <c:showVal val="1"/>
          </c:dLbls>
          <c:cat>
            <c:strRef>
              <c:f>'[Tablas y gráficas cap 5 31 may 10.xlsx]5.2 Edad'!$C$4,'[Tablas y gráficas cap 5 31 may 10.xlsx]5.2 Edad'!$E$4,'[Tablas y gráficas cap 5 31 may 10.xlsx]5.2 Edad'!$G$4,'[Tablas y gráficas cap 5 31 may 10.xlsx]5.2 Edad'!$I$4</c:f>
              <c:strCache>
                <c:ptCount val="4"/>
                <c:pt idx="0">
                  <c:v>LING</c:v>
                </c:pt>
                <c:pt idx="1">
                  <c:v>MAT</c:v>
                </c:pt>
                <c:pt idx="2">
                  <c:v>MFIS</c:v>
                </c:pt>
                <c:pt idx="3">
                  <c:v>SyC</c:v>
                </c:pt>
              </c:strCache>
            </c:strRef>
          </c:cat>
          <c:val>
            <c:numRef>
              <c:f>'[Tablas y gráficas cap 5 31 may 10.xlsx]5.2 Edad'!$D$7,'[Tablas y gráficas cap 5 31 may 10.xlsx]5.2 Edad'!$F$7,'[Tablas y gráficas cap 5 31 may 10.xlsx]5.2 Edad'!$H$7,'[Tablas y gráficas cap 5 31 may 10.xlsx]5.2 Edad'!$J$7</c:f>
              <c:numCache>
                <c:formatCode>###0</c:formatCode>
                <c:ptCount val="4"/>
                <c:pt idx="0">
                  <c:v>440.51841471781694</c:v>
                </c:pt>
                <c:pt idx="1">
                  <c:v>450.39673075719531</c:v>
                </c:pt>
                <c:pt idx="2">
                  <c:v>450.99717436381525</c:v>
                </c:pt>
                <c:pt idx="3">
                  <c:v>446.52885886773004</c:v>
                </c:pt>
              </c:numCache>
            </c:numRef>
          </c:val>
        </c:ser>
        <c:axId val="80855424"/>
        <c:axId val="80856960"/>
      </c:barChart>
      <c:catAx>
        <c:axId val="80855424"/>
        <c:scaling>
          <c:orientation val="minMax"/>
        </c:scaling>
        <c:axPos val="b"/>
        <c:tickLblPos val="nextTo"/>
        <c:crossAx val="80856960"/>
        <c:crosses val="autoZero"/>
        <c:auto val="1"/>
        <c:lblAlgn val="ctr"/>
        <c:lblOffset val="100"/>
      </c:catAx>
      <c:valAx>
        <c:axId val="80856960"/>
        <c:scaling>
          <c:orientation val="minMax"/>
          <c:max val="550"/>
          <c:min val="400"/>
        </c:scaling>
        <c:axPos val="l"/>
        <c:numFmt formatCode="###0" sourceLinked="1"/>
        <c:tickLblPos val="nextTo"/>
        <c:crossAx val="80855424"/>
        <c:crosses val="autoZero"/>
        <c:crossBetween val="between"/>
      </c:valAx>
    </c:plotArea>
    <c:legend>
      <c:legendPos val="t"/>
    </c:legend>
    <c:plotVisOnly val="1"/>
  </c:chart>
  <c:spPr>
    <a:ln>
      <a:noFill/>
    </a:ln>
  </c:spPr>
  <c:txPr>
    <a:bodyPr/>
    <a:lstStyle/>
    <a:p>
      <a:pPr>
        <a:defRPr sz="1600">
          <a:solidFill>
            <a:schemeClr val="tx1"/>
          </a:solidFill>
          <a:latin typeface="Comic Sans MS" pitchFamily="66" charset="0"/>
        </a:defRPr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title/>
    <c:plotArea>
      <c:layout>
        <c:manualLayout>
          <c:layoutTarget val="inner"/>
          <c:xMode val="edge"/>
          <c:yMode val="edge"/>
          <c:x val="0.17707154591077837"/>
          <c:y val="0.16522183777623731"/>
          <c:w val="0.83162379017583077"/>
          <c:h val="0.8305951849649964"/>
        </c:manualLayout>
      </c:layout>
      <c:barChart>
        <c:barDir val="bar"/>
        <c:grouping val="stacked"/>
        <c:ser>
          <c:idx val="7"/>
          <c:order val="0"/>
          <c:tx>
            <c:strRef>
              <c:f>'[Gráfico en Microsoft Office PowerPoint]DataF2.11a'!$I$4</c:f>
              <c:strCache>
                <c:ptCount val="1"/>
                <c:pt idx="0">
                  <c:v>Level 1 and below</c:v>
                </c:pt>
              </c:strCache>
            </c:strRef>
          </c:tx>
          <c:spPr>
            <a:solidFill>
              <a:srgbClr val="ADADFF">
                <a:lumMod val="75000"/>
              </a:srgbClr>
            </a:solidFill>
          </c:spPr>
          <c:dPt>
            <c:idx val="0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dPt>
            <c:idx val="9"/>
            <c:spPr>
              <a:solidFill>
                <a:srgbClr val="7030A0"/>
              </a:solidFill>
            </c:spPr>
          </c:dPt>
          <c:dPt>
            <c:idx val="13"/>
            <c:spPr>
              <a:solidFill>
                <a:srgbClr val="7030A0"/>
              </a:solidFill>
            </c:spPr>
          </c:dPt>
          <c:dPt>
            <c:idx val="14"/>
            <c:spPr>
              <a:solidFill>
                <a:srgbClr val="CC3300"/>
              </a:solidFill>
            </c:spPr>
          </c:dPt>
          <c:dPt>
            <c:idx val="16"/>
            <c:spPr>
              <a:solidFill>
                <a:srgbClr val="7030A0"/>
              </a:solidFill>
            </c:spPr>
          </c:dPt>
          <c:dLbls>
            <c:numFmt formatCode="#,###" sourceLinked="0"/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es-ES"/>
              </a:p>
            </c:txPr>
            <c:showVal val="1"/>
          </c:dLbls>
          <c:cat>
            <c:strRef>
              <c:f>'[Gráfico en Microsoft Office PowerPoint]DataF2.11a'!$A$5:$A$21</c:f>
              <c:strCache>
                <c:ptCount val="17"/>
                <c:pt idx="0">
                  <c:v>Finlandia</c:v>
                </c:pt>
                <c:pt idx="1">
                  <c:v>Castilla Leon</c:v>
                </c:pt>
                <c:pt idx="2">
                  <c:v>La Rioja</c:v>
                </c:pt>
                <c:pt idx="3">
                  <c:v>Aragón</c:v>
                </c:pt>
                <c:pt idx="4">
                  <c:v>Asturias</c:v>
                </c:pt>
                <c:pt idx="5">
                  <c:v>Japan</c:v>
                </c:pt>
                <c:pt idx="6">
                  <c:v>Cantabria</c:v>
                </c:pt>
                <c:pt idx="7">
                  <c:v>Galicia</c:v>
                </c:pt>
                <c:pt idx="8">
                  <c:v>Navarra</c:v>
                </c:pt>
                <c:pt idx="9">
                  <c:v>Alemania</c:v>
                </c:pt>
                <c:pt idx="10">
                  <c:v>País Vasco</c:v>
                </c:pt>
                <c:pt idx="11">
                  <c:v>Cataluña</c:v>
                </c:pt>
                <c:pt idx="12">
                  <c:v>España</c:v>
                </c:pt>
                <c:pt idx="13">
                  <c:v>Francia</c:v>
                </c:pt>
                <c:pt idx="14">
                  <c:v>Total OCDE</c:v>
                </c:pt>
                <c:pt idx="15">
                  <c:v>Andalucía</c:v>
                </c:pt>
                <c:pt idx="16">
                  <c:v>United States</c:v>
                </c:pt>
              </c:strCache>
            </c:strRef>
          </c:cat>
          <c:val>
            <c:numRef>
              <c:f>'[Gráfico en Microsoft Office PowerPoint]DataF2.11a'!$I$5:$I$21</c:f>
              <c:numCache>
                <c:formatCode>0</c:formatCode>
                <c:ptCount val="17"/>
                <c:pt idx="0">
                  <c:v>-5</c:v>
                </c:pt>
                <c:pt idx="1">
                  <c:v>-9</c:v>
                </c:pt>
                <c:pt idx="2">
                  <c:v>-10</c:v>
                </c:pt>
                <c:pt idx="3">
                  <c:v>-12</c:v>
                </c:pt>
                <c:pt idx="4">
                  <c:v>-12</c:v>
                </c:pt>
                <c:pt idx="5">
                  <c:v>-12.032153246216222</c:v>
                </c:pt>
                <c:pt idx="6">
                  <c:v>-13</c:v>
                </c:pt>
                <c:pt idx="7">
                  <c:v>-14</c:v>
                </c:pt>
                <c:pt idx="8">
                  <c:v>-14</c:v>
                </c:pt>
                <c:pt idx="9">
                  <c:v>-15</c:v>
                </c:pt>
                <c:pt idx="10">
                  <c:v>-16</c:v>
                </c:pt>
                <c:pt idx="11">
                  <c:v>-19</c:v>
                </c:pt>
                <c:pt idx="12">
                  <c:v>-19.600000000000001</c:v>
                </c:pt>
                <c:pt idx="13">
                  <c:v>-22</c:v>
                </c:pt>
                <c:pt idx="14">
                  <c:v>-23</c:v>
                </c:pt>
                <c:pt idx="15">
                  <c:v>-23</c:v>
                </c:pt>
                <c:pt idx="16">
                  <c:v>-24.379212767114751</c:v>
                </c:pt>
              </c:numCache>
            </c:numRef>
          </c:val>
        </c:ser>
        <c:dLbls>
          <c:showVal val="1"/>
        </c:dLbls>
        <c:gapWidth val="97"/>
        <c:overlap val="100"/>
        <c:axId val="53215616"/>
        <c:axId val="53217152"/>
      </c:barChart>
      <c:catAx>
        <c:axId val="53215616"/>
        <c:scaling>
          <c:orientation val="maxMin"/>
        </c:scaling>
        <c:axPos val="l"/>
        <c:tickLblPos val="low"/>
        <c:txPr>
          <a:bodyPr/>
          <a:lstStyle/>
          <a:p>
            <a:pPr>
              <a:defRPr sz="1600">
                <a:latin typeface="Comic Sans MS" pitchFamily="66" charset="0"/>
              </a:defRPr>
            </a:pPr>
            <a:endParaRPr lang="es-ES"/>
          </a:p>
        </c:txPr>
        <c:crossAx val="53217152"/>
        <c:crosses val="autoZero"/>
        <c:auto val="1"/>
        <c:lblAlgn val="ctr"/>
        <c:lblOffset val="0"/>
      </c:catAx>
      <c:valAx>
        <c:axId val="53217152"/>
        <c:scaling>
          <c:orientation val="minMax"/>
          <c:max val="5"/>
          <c:min val="-25"/>
        </c:scaling>
        <c:axPos val="t"/>
        <c:numFmt formatCode="0" sourceLinked="1"/>
        <c:tickLblPos val="nextTo"/>
        <c:crossAx val="53215616"/>
        <c:crosses val="autoZero"/>
        <c:crossBetween val="between"/>
        <c:majorUnit val="5"/>
      </c:valAx>
    </c:plotArea>
    <c:plotVisOnly val="1"/>
  </c:chart>
  <c:spPr>
    <a:ln w="9525"/>
  </c:spPr>
  <c:txPr>
    <a:bodyPr/>
    <a:lstStyle/>
    <a:p>
      <a:pPr>
        <a:defRPr sz="1400">
          <a:solidFill>
            <a:schemeClr val="bg1"/>
          </a:solidFill>
        </a:defRPr>
      </a:pPr>
      <a:endParaRPr lang="es-ES"/>
    </a:p>
  </c:txPr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/>
      <c:barChart>
        <c:barDir val="col"/>
        <c:grouping val="clustered"/>
        <c:ser>
          <c:idx val="0"/>
          <c:order val="0"/>
          <c:tx>
            <c:strRef>
              <c:f>' 3.3'!$L$9</c:f>
              <c:strCache>
                <c:ptCount val="1"/>
                <c:pt idx="0">
                  <c:v>Titulados ESO</c:v>
                </c:pt>
              </c:strCache>
            </c:strRef>
          </c:tx>
          <c:spPr>
            <a:solidFill>
              <a:srgbClr val="3366FF"/>
            </a:solidFill>
          </c:spPr>
          <c:dPt>
            <c:idx val="8"/>
            <c:spPr>
              <a:solidFill>
                <a:srgbClr val="FF9900"/>
              </a:solidFill>
            </c:spPr>
          </c:dPt>
          <c:cat>
            <c:strRef>
              <c:f>' 3.3'!$K$10:$K$27</c:f>
              <c:strCache>
                <c:ptCount val="18"/>
                <c:pt idx="0">
                  <c:v>Balears </c:v>
                </c:pt>
                <c:pt idx="1">
                  <c:v>C. Valenciana</c:v>
                </c:pt>
                <c:pt idx="2">
                  <c:v>Canarias</c:v>
                </c:pt>
                <c:pt idx="3">
                  <c:v>Murcia </c:v>
                </c:pt>
                <c:pt idx="4">
                  <c:v>Andalucía</c:v>
                </c:pt>
                <c:pt idx="5">
                  <c:v>Castilla Mancha</c:v>
                </c:pt>
                <c:pt idx="6">
                  <c:v>Extremadura</c:v>
                </c:pt>
                <c:pt idx="7">
                  <c:v>Rioja </c:v>
                </c:pt>
                <c:pt idx="8">
                  <c:v>ESPAÑA</c:v>
                </c:pt>
                <c:pt idx="9">
                  <c:v>Madrid </c:v>
                </c:pt>
                <c:pt idx="10">
                  <c:v>Cataluña</c:v>
                </c:pt>
                <c:pt idx="11">
                  <c:v>Aragón</c:v>
                </c:pt>
                <c:pt idx="12">
                  <c:v>Galicia</c:v>
                </c:pt>
                <c:pt idx="13">
                  <c:v>Castilla y León</c:v>
                </c:pt>
                <c:pt idx="14">
                  <c:v>Navarra </c:v>
                </c:pt>
                <c:pt idx="15">
                  <c:v>Cantabria</c:v>
                </c:pt>
                <c:pt idx="16">
                  <c:v>Asturias </c:v>
                </c:pt>
                <c:pt idx="17">
                  <c:v>País Vasco</c:v>
                </c:pt>
              </c:strCache>
            </c:strRef>
          </c:cat>
          <c:val>
            <c:numRef>
              <c:f>' 3.3'!$L$10:$L$27</c:f>
              <c:numCache>
                <c:formatCode>0.0</c:formatCode>
                <c:ptCount val="18"/>
                <c:pt idx="0">
                  <c:v>59.5</c:v>
                </c:pt>
                <c:pt idx="1">
                  <c:v>62.2</c:v>
                </c:pt>
                <c:pt idx="2">
                  <c:v>64.7</c:v>
                </c:pt>
                <c:pt idx="3">
                  <c:v>65.7</c:v>
                </c:pt>
                <c:pt idx="4">
                  <c:v>65.8</c:v>
                </c:pt>
                <c:pt idx="5">
                  <c:v>66.5</c:v>
                </c:pt>
                <c:pt idx="6">
                  <c:v>67.099999999999994</c:v>
                </c:pt>
                <c:pt idx="7">
                  <c:v>68.900000000000006</c:v>
                </c:pt>
                <c:pt idx="8">
                  <c:v>69.3</c:v>
                </c:pt>
                <c:pt idx="9">
                  <c:v>70.099999999999994</c:v>
                </c:pt>
                <c:pt idx="10">
                  <c:v>72.8</c:v>
                </c:pt>
                <c:pt idx="11">
                  <c:v>73.599999999999994</c:v>
                </c:pt>
                <c:pt idx="12">
                  <c:v>73.7</c:v>
                </c:pt>
                <c:pt idx="13">
                  <c:v>76</c:v>
                </c:pt>
                <c:pt idx="14">
                  <c:v>79.5</c:v>
                </c:pt>
                <c:pt idx="15">
                  <c:v>80.8</c:v>
                </c:pt>
                <c:pt idx="16">
                  <c:v>83.5</c:v>
                </c:pt>
                <c:pt idx="17">
                  <c:v>83.6</c:v>
                </c:pt>
              </c:numCache>
            </c:numRef>
          </c:val>
        </c:ser>
        <c:ser>
          <c:idx val="2"/>
          <c:order val="1"/>
          <c:tx>
            <c:strRef>
              <c:f>' 3.3'!$N$9</c:f>
              <c:strCache>
                <c:ptCount val="1"/>
                <c:pt idx="0">
                  <c:v>Nivel 1 PISA</c:v>
                </c:pt>
              </c:strCache>
            </c:strRef>
          </c:tx>
          <c:spPr>
            <a:solidFill>
              <a:srgbClr val="00FFCC"/>
            </a:solidFill>
          </c:spPr>
          <c:dPt>
            <c:idx val="8"/>
            <c:spPr>
              <a:solidFill>
                <a:srgbClr val="FFFF99"/>
              </a:solidFill>
            </c:spPr>
          </c:dPt>
          <c:cat>
            <c:strRef>
              <c:f>' 3.3'!$K$10:$K$27</c:f>
              <c:strCache>
                <c:ptCount val="18"/>
                <c:pt idx="0">
                  <c:v>Balears </c:v>
                </c:pt>
                <c:pt idx="1">
                  <c:v>C. Valenciana</c:v>
                </c:pt>
                <c:pt idx="2">
                  <c:v>Canarias</c:v>
                </c:pt>
                <c:pt idx="3">
                  <c:v>Murcia </c:v>
                </c:pt>
                <c:pt idx="4">
                  <c:v>Andalucía</c:v>
                </c:pt>
                <c:pt idx="5">
                  <c:v>Castilla Mancha</c:v>
                </c:pt>
                <c:pt idx="6">
                  <c:v>Extremadura</c:v>
                </c:pt>
                <c:pt idx="7">
                  <c:v>Rioja </c:v>
                </c:pt>
                <c:pt idx="8">
                  <c:v>ESPAÑA</c:v>
                </c:pt>
                <c:pt idx="9">
                  <c:v>Madrid </c:v>
                </c:pt>
                <c:pt idx="10">
                  <c:v>Cataluña</c:v>
                </c:pt>
                <c:pt idx="11">
                  <c:v>Aragón</c:v>
                </c:pt>
                <c:pt idx="12">
                  <c:v>Galicia</c:v>
                </c:pt>
                <c:pt idx="13">
                  <c:v>Castilla y León</c:v>
                </c:pt>
                <c:pt idx="14">
                  <c:v>Navarra </c:v>
                </c:pt>
                <c:pt idx="15">
                  <c:v>Cantabria</c:v>
                </c:pt>
                <c:pt idx="16">
                  <c:v>Asturias </c:v>
                </c:pt>
                <c:pt idx="17">
                  <c:v>País Vasco</c:v>
                </c:pt>
              </c:strCache>
            </c:strRef>
          </c:cat>
          <c:val>
            <c:numRef>
              <c:f>' 3.3'!$N$10:$N$27</c:f>
              <c:numCache>
                <c:formatCode>General</c:formatCode>
                <c:ptCount val="18"/>
                <c:pt idx="4">
                  <c:v>23</c:v>
                </c:pt>
                <c:pt idx="7" formatCode="0.0">
                  <c:v>10</c:v>
                </c:pt>
                <c:pt idx="8" formatCode="0.0">
                  <c:v>20</c:v>
                </c:pt>
                <c:pt idx="10" formatCode="0.0">
                  <c:v>19</c:v>
                </c:pt>
                <c:pt idx="11" formatCode="0.0">
                  <c:v>12</c:v>
                </c:pt>
                <c:pt idx="12" formatCode="0.0">
                  <c:v>14</c:v>
                </c:pt>
                <c:pt idx="13" formatCode="0.0">
                  <c:v>9</c:v>
                </c:pt>
                <c:pt idx="14" formatCode="0.0">
                  <c:v>14</c:v>
                </c:pt>
                <c:pt idx="15" formatCode="0.0">
                  <c:v>13</c:v>
                </c:pt>
                <c:pt idx="16" formatCode="0.0">
                  <c:v>12</c:v>
                </c:pt>
                <c:pt idx="17" formatCode="0.0">
                  <c:v>16</c:v>
                </c:pt>
              </c:numCache>
            </c:numRef>
          </c:val>
        </c:ser>
        <c:gapWidth val="32"/>
        <c:axId val="81481728"/>
        <c:axId val="81483264"/>
      </c:barChart>
      <c:catAx>
        <c:axId val="81481728"/>
        <c:scaling>
          <c:orientation val="minMax"/>
        </c:scaling>
        <c:axPos val="b"/>
        <c:tickLblPos val="nextTo"/>
        <c:crossAx val="81483264"/>
        <c:crosses val="autoZero"/>
        <c:auto val="1"/>
        <c:lblAlgn val="ctr"/>
        <c:lblOffset val="100"/>
      </c:catAx>
      <c:valAx>
        <c:axId val="81483264"/>
        <c:scaling>
          <c:orientation val="minMax"/>
        </c:scaling>
        <c:axPos val="l"/>
        <c:majorGridlines>
          <c:spPr>
            <a:ln>
              <a:solidFill>
                <a:srgbClr val="AAE2E2">
                  <a:lumMod val="20000"/>
                  <a:lumOff val="80000"/>
                  <a:alpha val="32000"/>
                </a:srgbClr>
              </a:solidFill>
            </a:ln>
          </c:spPr>
        </c:majorGridlines>
        <c:numFmt formatCode="0" sourceLinked="0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s-ES"/>
          </a:p>
        </c:txPr>
        <c:crossAx val="814817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875266981852009"/>
          <c:y val="1.2403013964947324E-2"/>
          <c:w val="0.56407146759867755"/>
          <c:h val="6.9438810821157756E-2"/>
        </c:manualLayout>
      </c:layout>
      <c:txPr>
        <a:bodyPr/>
        <a:lstStyle/>
        <a:p>
          <a:pPr>
            <a:defRPr sz="2000"/>
          </a:pPr>
          <a:endParaRPr lang="es-ES"/>
        </a:p>
      </c:txPr>
    </c:legend>
    <c:plotVisOnly val="1"/>
  </c:chart>
  <c:txPr>
    <a:bodyPr/>
    <a:lstStyle/>
    <a:p>
      <a:pPr>
        <a:defRPr sz="1200">
          <a:solidFill>
            <a:schemeClr val="tx1"/>
          </a:solidFill>
          <a:latin typeface="+mn-lt"/>
        </a:defRPr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6.3913492294944696E-2"/>
          <c:y val="9.2724231000870044E-2"/>
          <c:w val="0.89307294588971919"/>
          <c:h val="0.74651130924810871"/>
        </c:manualLayout>
      </c:layout>
      <c:lineChart>
        <c:grouping val="standard"/>
        <c:ser>
          <c:idx val="0"/>
          <c:order val="0"/>
          <c:tx>
            <c:strRef>
              <c:f>' 2.2'!$K$26:$K$28</c:f>
              <c:strCache>
                <c:ptCount val="1"/>
                <c:pt idx="0">
                  <c:v>España</c:v>
                </c:pt>
              </c:strCache>
            </c:strRef>
          </c:tx>
          <c:spPr>
            <a:ln w="12700">
              <a:solidFill>
                <a:srgbClr val="FF0066">
                  <a:alpha val="53000"/>
                </a:srgbClr>
              </a:solidFill>
              <a:prstDash val="solid"/>
            </a:ln>
          </c:spPr>
          <c:marker>
            <c:symbol val="diamond"/>
            <c:size val="14"/>
            <c:spPr>
              <a:solidFill>
                <a:srgbClr val="FF0000"/>
              </a:solidFill>
              <a:ln>
                <a:solidFill>
                  <a:srgbClr val="FF0066"/>
                </a:solidFill>
                <a:prstDash val="solid"/>
              </a:ln>
            </c:spPr>
          </c:marker>
          <c:dLbls>
            <c:delete val="1"/>
          </c:dLbls>
          <c:cat>
            <c:numRef>
              <c:f>' 2.2'!$J$29:$J$45</c:f>
              <c:numCache>
                <c:formatCode>General</c:formatCode>
                <c:ptCount val="1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</c:numCache>
            </c:numRef>
          </c:cat>
          <c:val>
            <c:numRef>
              <c:f>' 2.2'!$K$29:$K$45</c:f>
              <c:numCache>
                <c:formatCode>0.0</c:formatCode>
                <c:ptCount val="17"/>
                <c:pt idx="0">
                  <c:v>40.4</c:v>
                </c:pt>
                <c:pt idx="1">
                  <c:v>37.700000000000003</c:v>
                </c:pt>
                <c:pt idx="2">
                  <c:v>36.4</c:v>
                </c:pt>
                <c:pt idx="3">
                  <c:v>33.800000000000004</c:v>
                </c:pt>
                <c:pt idx="4">
                  <c:v>31.4</c:v>
                </c:pt>
                <c:pt idx="5">
                  <c:v>30</c:v>
                </c:pt>
                <c:pt idx="6">
                  <c:v>29.6</c:v>
                </c:pt>
                <c:pt idx="7">
                  <c:v>29.5</c:v>
                </c:pt>
                <c:pt idx="8">
                  <c:v>29.1</c:v>
                </c:pt>
                <c:pt idx="9">
                  <c:v>29.7</c:v>
                </c:pt>
                <c:pt idx="10">
                  <c:v>30.7</c:v>
                </c:pt>
                <c:pt idx="11">
                  <c:v>31.6</c:v>
                </c:pt>
                <c:pt idx="12">
                  <c:v>32</c:v>
                </c:pt>
                <c:pt idx="13">
                  <c:v>30.8</c:v>
                </c:pt>
                <c:pt idx="14">
                  <c:v>30.5</c:v>
                </c:pt>
                <c:pt idx="15">
                  <c:v>31</c:v>
                </c:pt>
                <c:pt idx="16">
                  <c:v>31.9</c:v>
                </c:pt>
              </c:numCache>
            </c:numRef>
          </c:val>
        </c:ser>
        <c:ser>
          <c:idx val="1"/>
          <c:order val="1"/>
          <c:tx>
            <c:strRef>
              <c:f>' 2.2'!$L$26:$L$28</c:f>
              <c:strCache>
                <c:ptCount val="1"/>
                <c:pt idx="0">
                  <c:v>Unión Europea (15)</c:v>
                </c:pt>
              </c:strCache>
            </c:strRef>
          </c:tx>
          <c:spPr>
            <a:ln w="12700">
              <a:noFill/>
              <a:prstDash val="solid"/>
            </a:ln>
          </c:spPr>
          <c:marker>
            <c:symbol val="square"/>
            <c:size val="12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  <a:prstDash val="solid"/>
              </a:ln>
            </c:spPr>
          </c:marker>
          <c:dPt>
            <c:idx val="0"/>
            <c:marker>
              <c:symbol val="none"/>
            </c:marker>
          </c:dPt>
          <c:dPt>
            <c:idx val="1"/>
            <c:marker>
              <c:symbol val="none"/>
            </c:marker>
            <c:spPr>
              <a:ln w="28575">
                <a:noFill/>
              </a:ln>
            </c:spPr>
          </c:dPt>
          <c:dPt>
            <c:idx val="2"/>
            <c:marker>
              <c:symbol val="none"/>
            </c:marker>
            <c:spPr>
              <a:ln w="28575">
                <a:noFill/>
              </a:ln>
            </c:spPr>
          </c:dPt>
          <c:dPt>
            <c:idx val="3"/>
            <c:spPr>
              <a:ln w="28575">
                <a:noFill/>
              </a:ln>
            </c:spPr>
          </c:dPt>
          <c:dLbls>
            <c:delete val="1"/>
          </c:dLbls>
          <c:cat>
            <c:numRef>
              <c:f>' 2.2'!$J$29:$J$45</c:f>
              <c:numCache>
                <c:formatCode>General</c:formatCode>
                <c:ptCount val="1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</c:numCache>
            </c:numRef>
          </c:cat>
          <c:val>
            <c:numRef>
              <c:f>' 2.2'!$L$29:$L$45</c:f>
              <c:numCache>
                <c:formatCode>0.0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26.2</c:v>
                </c:pt>
                <c:pt idx="4">
                  <c:v>21.6</c:v>
                </c:pt>
                <c:pt idx="5">
                  <c:v>20.6</c:v>
                </c:pt>
                <c:pt idx="6">
                  <c:v>23.6</c:v>
                </c:pt>
                <c:pt idx="7">
                  <c:v>20.5</c:v>
                </c:pt>
                <c:pt idx="8">
                  <c:v>19.3</c:v>
                </c:pt>
                <c:pt idx="9">
                  <c:v>18.8</c:v>
                </c:pt>
                <c:pt idx="10">
                  <c:v>18.600000000000001</c:v>
                </c:pt>
                <c:pt idx="11">
                  <c:v>18.2</c:v>
                </c:pt>
                <c:pt idx="12">
                  <c:v>17.7</c:v>
                </c:pt>
                <c:pt idx="13">
                  <c:v>17.5</c:v>
                </c:pt>
                <c:pt idx="14">
                  <c:v>17.3</c:v>
                </c:pt>
                <c:pt idx="15">
                  <c:v>16.899999999999999</c:v>
                </c:pt>
                <c:pt idx="16">
                  <c:v>16.7</c:v>
                </c:pt>
              </c:numCache>
            </c:numRef>
          </c:val>
        </c:ser>
        <c:ser>
          <c:idx val="3"/>
          <c:order val="2"/>
          <c:tx>
            <c:strRef>
              <c:f>' 2.2'!$M$26:$M$28</c:f>
              <c:strCache>
                <c:ptCount val="1"/>
                <c:pt idx="0">
                  <c:v>Unión Europea (27)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triangle"/>
            <c:size val="8"/>
            <c:spPr>
              <a:solidFill>
                <a:srgbClr val="3366FF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dPt>
            <c:idx val="0"/>
            <c:marker>
              <c:symbol val="none"/>
            </c:marker>
          </c:dPt>
          <c:dPt>
            <c:idx val="1"/>
            <c:marker>
              <c:symbol val="none"/>
            </c:marker>
            <c:spPr>
              <a:ln w="28575">
                <a:noFill/>
              </a:ln>
            </c:spPr>
          </c:dPt>
          <c:dPt>
            <c:idx val="2"/>
            <c:marker>
              <c:symbol val="none"/>
            </c:marker>
            <c:spPr>
              <a:ln w="28575">
                <a:noFill/>
              </a:ln>
            </c:spPr>
          </c:dPt>
          <c:dPt>
            <c:idx val="3"/>
            <c:marker>
              <c:symbol val="none"/>
            </c:marker>
            <c:spPr>
              <a:ln w="28575">
                <a:noFill/>
              </a:ln>
            </c:spPr>
          </c:dPt>
          <c:dPt>
            <c:idx val="4"/>
            <c:marker>
              <c:symbol val="none"/>
            </c:marker>
            <c:spPr>
              <a:ln w="28575">
                <a:noFill/>
              </a:ln>
            </c:spPr>
          </c:dPt>
          <c:dPt>
            <c:idx val="5"/>
            <c:marker>
              <c:symbol val="none"/>
            </c:marker>
            <c:spPr>
              <a:ln w="28575">
                <a:noFill/>
              </a:ln>
            </c:spPr>
          </c:dPt>
          <c:dPt>
            <c:idx val="6"/>
            <c:marker>
              <c:symbol val="none"/>
            </c:marker>
            <c:spPr>
              <a:ln w="28575">
                <a:noFill/>
              </a:ln>
            </c:spPr>
          </c:dPt>
          <c:dPt>
            <c:idx val="7"/>
            <c:marker>
              <c:symbol val="none"/>
            </c:marker>
            <c:spPr>
              <a:ln w="28575">
                <a:noFill/>
              </a:ln>
            </c:spPr>
          </c:dPt>
          <c:dPt>
            <c:idx val="8"/>
            <c:spPr>
              <a:ln w="28575">
                <a:noFill/>
              </a:ln>
            </c:spPr>
          </c:dPt>
          <c:dLbls>
            <c:delete val="1"/>
          </c:dLbls>
          <c:cat>
            <c:numRef>
              <c:f>' 2.2'!$J$29:$J$45</c:f>
              <c:numCache>
                <c:formatCode>General</c:formatCode>
                <c:ptCount val="1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</c:numCache>
            </c:numRef>
          </c:cat>
          <c:val>
            <c:numRef>
              <c:f>' 2.2'!$M$29:$M$45</c:f>
              <c:numCache>
                <c:formatCode>0.0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17.600000000000001</c:v>
                </c:pt>
                <c:pt idx="9">
                  <c:v>17.2</c:v>
                </c:pt>
                <c:pt idx="10">
                  <c:v>17</c:v>
                </c:pt>
                <c:pt idx="11">
                  <c:v>16.600000000000001</c:v>
                </c:pt>
                <c:pt idx="12">
                  <c:v>16.100000000000001</c:v>
                </c:pt>
                <c:pt idx="13">
                  <c:v>15.8</c:v>
                </c:pt>
                <c:pt idx="14">
                  <c:v>15.5</c:v>
                </c:pt>
                <c:pt idx="15">
                  <c:v>15.1</c:v>
                </c:pt>
                <c:pt idx="16">
                  <c:v>14.9</c:v>
                </c:pt>
              </c:numCache>
            </c:numRef>
          </c:val>
        </c:ser>
        <c:dLbls>
          <c:showVal val="1"/>
        </c:dLbls>
        <c:marker val="1"/>
        <c:axId val="84468480"/>
        <c:axId val="84470016"/>
      </c:lineChart>
      <c:catAx>
        <c:axId val="8446848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600" baseline="0"/>
            </a:pPr>
            <a:endParaRPr lang="es-ES"/>
          </a:p>
        </c:txPr>
        <c:crossAx val="84470016"/>
        <c:crosses val="autoZero"/>
        <c:auto val="1"/>
        <c:lblAlgn val="ctr"/>
        <c:lblOffset val="100"/>
        <c:tickLblSkip val="1"/>
        <c:tickMarkSkip val="1"/>
      </c:catAx>
      <c:valAx>
        <c:axId val="84470016"/>
        <c:scaling>
          <c:orientation val="minMax"/>
          <c:max val="45"/>
          <c:min val="0"/>
        </c:scaling>
        <c:axPos val="l"/>
        <c:majorGridlines>
          <c:spPr>
            <a:ln w="3175">
              <a:solidFill>
                <a:srgbClr val="00CCCC">
                  <a:lumMod val="20000"/>
                  <a:lumOff val="80000"/>
                  <a:alpha val="66000"/>
                </a:srgb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600"/>
                </a:pPr>
                <a:r>
                  <a:rPr lang="es-ES" sz="1600"/>
                  <a:t>%</a:t>
                </a:r>
              </a:p>
            </c:rich>
          </c:tx>
          <c:layout>
            <c:manualLayout>
              <c:xMode val="edge"/>
              <c:yMode val="edge"/>
              <c:x val="2.0344123651210272E-2"/>
              <c:y val="1.9498709970035621E-2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/>
            </a:pPr>
            <a:endParaRPr lang="es-ES"/>
          </a:p>
        </c:txPr>
        <c:crossAx val="84468480"/>
        <c:crosses val="autoZero"/>
        <c:crossBetween val="between"/>
        <c:majorUnit val="10"/>
      </c:valAx>
    </c:plotArea>
    <c:legend>
      <c:legendPos val="t"/>
      <c:layout/>
      <c:spPr>
        <a:noFill/>
        <a:ln w="25400">
          <a:noFill/>
        </a:ln>
      </c:spPr>
      <c:txPr>
        <a:bodyPr/>
        <a:lstStyle/>
        <a:p>
          <a:pPr>
            <a:defRPr sz="1800">
              <a:latin typeface="+mn-lt"/>
            </a:defRPr>
          </a:pPr>
          <a:endParaRPr lang="es-E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>
        <c:manualLayout>
          <c:layoutTarget val="inner"/>
          <c:xMode val="edge"/>
          <c:yMode val="edge"/>
          <c:x val="6.9999062617172855E-2"/>
          <c:y val="8.4595613048368948E-2"/>
          <c:w val="0.92959295929592956"/>
          <c:h val="0.66465166854143343"/>
        </c:manualLayout>
      </c:layout>
      <c:barChart>
        <c:barDir val="col"/>
        <c:grouping val="clustered"/>
        <c:ser>
          <c:idx val="1"/>
          <c:order val="0"/>
          <c:tx>
            <c:strRef>
              <c:f>Hoja1!$B$1</c:f>
              <c:strCache>
                <c:ptCount val="1"/>
                <c:pt idx="0">
                  <c:v>15-19 años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dPt>
            <c:idx val="6"/>
            <c:spPr>
              <a:solidFill>
                <a:schemeClr val="accent3">
                  <a:lumMod val="90000"/>
                </a:schemeClr>
              </a:solidFill>
            </c:spPr>
          </c:dPt>
          <c:dPt>
            <c:idx val="7"/>
            <c:spPr>
              <a:solidFill>
                <a:schemeClr val="accent3">
                  <a:lumMod val="90000"/>
                </a:schemeClr>
              </a:solidFill>
            </c:spPr>
          </c:dPt>
          <c:dPt>
            <c:idx val="9"/>
            <c:spPr>
              <a:solidFill>
                <a:srgbClr val="FFC000"/>
              </a:solidFill>
            </c:spPr>
          </c:dPt>
          <c:dLbls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81</a:t>
                    </a:r>
                  </a:p>
                </c:rich>
              </c:tx>
              <c:showVal val="1"/>
            </c:dLbl>
            <c:numFmt formatCode="#,##0" sourceLinked="0"/>
            <c:showVal val="1"/>
          </c:dLbls>
          <c:cat>
            <c:strRef>
              <c:f>Hoja1!$A$2:$A$17</c:f>
              <c:strCache>
                <c:ptCount val="16"/>
                <c:pt idx="0">
                  <c:v>Bélgica</c:v>
                </c:pt>
                <c:pt idx="1">
                  <c:v>Países Bajos</c:v>
                </c:pt>
                <c:pt idx="2">
                  <c:v>Alemania</c:v>
                </c:pt>
                <c:pt idx="3">
                  <c:v>Finlandia</c:v>
                </c:pt>
                <c:pt idx="4">
                  <c:v>Suecia</c:v>
                </c:pt>
                <c:pt idx="5">
                  <c:v>Francia</c:v>
                </c:pt>
                <c:pt idx="6">
                  <c:v>UE 19</c:v>
                </c:pt>
                <c:pt idx="7">
                  <c:v>OCDE</c:v>
                </c:pt>
                <c:pt idx="8">
                  <c:v>Canadá</c:v>
                </c:pt>
                <c:pt idx="9">
                  <c:v>España</c:v>
                </c:pt>
                <c:pt idx="10">
                  <c:v>Italia</c:v>
                </c:pt>
                <c:pt idx="11">
                  <c:v>Estados Unidos</c:v>
                </c:pt>
                <c:pt idx="12">
                  <c:v>Grecia</c:v>
                </c:pt>
                <c:pt idx="13">
                  <c:v>Austria</c:v>
                </c:pt>
                <c:pt idx="14">
                  <c:v>Portugal</c:v>
                </c:pt>
                <c:pt idx="15">
                  <c:v>R. Unido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94.4</c:v>
                </c:pt>
                <c:pt idx="1">
                  <c:v>89.3</c:v>
                </c:pt>
                <c:pt idx="2">
                  <c:v>88.1</c:v>
                </c:pt>
                <c:pt idx="3">
                  <c:v>87.9</c:v>
                </c:pt>
                <c:pt idx="4">
                  <c:v>87</c:v>
                </c:pt>
                <c:pt idx="5">
                  <c:v>85.7</c:v>
                </c:pt>
                <c:pt idx="6">
                  <c:v>84.5</c:v>
                </c:pt>
                <c:pt idx="7">
                  <c:v>81.5</c:v>
                </c:pt>
                <c:pt idx="8">
                  <c:v>81.099999999999994</c:v>
                </c:pt>
                <c:pt idx="9">
                  <c:v>80.400000000000006</c:v>
                </c:pt>
                <c:pt idx="10">
                  <c:v>80</c:v>
                </c:pt>
                <c:pt idx="11">
                  <c:v>79.900000000000006</c:v>
                </c:pt>
                <c:pt idx="12">
                  <c:v>79.7</c:v>
                </c:pt>
                <c:pt idx="13">
                  <c:v>79</c:v>
                </c:pt>
                <c:pt idx="14">
                  <c:v>77.3</c:v>
                </c:pt>
                <c:pt idx="15">
                  <c:v>71.400000000000006</c:v>
                </c:pt>
              </c:numCache>
            </c:numRef>
          </c:val>
        </c:ser>
        <c:dLbls>
          <c:showVal val="1"/>
        </c:dLbls>
        <c:axId val="84663680"/>
        <c:axId val="85312640"/>
      </c:barChart>
      <c:lineChart>
        <c:grouping val="stacked"/>
        <c:ser>
          <c:idx val="0"/>
          <c:order val="1"/>
          <c:tx>
            <c:strRef>
              <c:f>Hoja1!$C$1</c:f>
              <c:strCache>
                <c:ptCount val="1"/>
                <c:pt idx="0">
                  <c:v>20-29 años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3"/>
            <c:spPr>
              <a:solidFill>
                <a:srgbClr val="FF0000"/>
              </a:solidFill>
              <a:ln>
                <a:noFill/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es-ES"/>
              </a:p>
            </c:txPr>
            <c:dLblPos val="t"/>
            <c:showVal val="1"/>
          </c:dLbls>
          <c:cat>
            <c:strRef>
              <c:f>Hoja1!$A$2:$A$17</c:f>
              <c:strCache>
                <c:ptCount val="16"/>
                <c:pt idx="0">
                  <c:v>Bélgica</c:v>
                </c:pt>
                <c:pt idx="1">
                  <c:v>Países Bajos</c:v>
                </c:pt>
                <c:pt idx="2">
                  <c:v>Alemania</c:v>
                </c:pt>
                <c:pt idx="3">
                  <c:v>Finlandia</c:v>
                </c:pt>
                <c:pt idx="4">
                  <c:v>Suecia</c:v>
                </c:pt>
                <c:pt idx="5">
                  <c:v>Francia</c:v>
                </c:pt>
                <c:pt idx="6">
                  <c:v>UE 19</c:v>
                </c:pt>
                <c:pt idx="7">
                  <c:v>OCDE</c:v>
                </c:pt>
                <c:pt idx="8">
                  <c:v>Canadá</c:v>
                </c:pt>
                <c:pt idx="9">
                  <c:v>España</c:v>
                </c:pt>
                <c:pt idx="10">
                  <c:v>Italia</c:v>
                </c:pt>
                <c:pt idx="11">
                  <c:v>Estados Unidos</c:v>
                </c:pt>
                <c:pt idx="12">
                  <c:v>Grecia</c:v>
                </c:pt>
                <c:pt idx="13">
                  <c:v>Austria</c:v>
                </c:pt>
                <c:pt idx="14">
                  <c:v>Portugal</c:v>
                </c:pt>
                <c:pt idx="15">
                  <c:v>R. Unido</c:v>
                </c:pt>
              </c:strCache>
            </c:strRef>
          </c:cat>
          <c:val>
            <c:numRef>
              <c:f>Hoja1!$C$2:$C$17</c:f>
              <c:numCache>
                <c:formatCode>General</c:formatCode>
                <c:ptCount val="16"/>
                <c:pt idx="0">
                  <c:v>28</c:v>
                </c:pt>
                <c:pt idx="1">
                  <c:v>28</c:v>
                </c:pt>
                <c:pt idx="2">
                  <c:v>29</c:v>
                </c:pt>
                <c:pt idx="3">
                  <c:v>43</c:v>
                </c:pt>
                <c:pt idx="4">
                  <c:v>35</c:v>
                </c:pt>
                <c:pt idx="5">
                  <c:v>20</c:v>
                </c:pt>
                <c:pt idx="6">
                  <c:v>25</c:v>
                </c:pt>
                <c:pt idx="7">
                  <c:v>25</c:v>
                </c:pt>
                <c:pt idx="8">
                  <c:v>26</c:v>
                </c:pt>
                <c:pt idx="9">
                  <c:v>22</c:v>
                </c:pt>
                <c:pt idx="10">
                  <c:v>21</c:v>
                </c:pt>
                <c:pt idx="11">
                  <c:v>23</c:v>
                </c:pt>
                <c:pt idx="12">
                  <c:v>27</c:v>
                </c:pt>
                <c:pt idx="13">
                  <c:v>22</c:v>
                </c:pt>
                <c:pt idx="14">
                  <c:v>21</c:v>
                </c:pt>
                <c:pt idx="15">
                  <c:v>17</c:v>
                </c:pt>
              </c:numCache>
            </c:numRef>
          </c:val>
        </c:ser>
        <c:dLbls>
          <c:showVal val="1"/>
        </c:dLbls>
        <c:marker val="1"/>
        <c:axId val="84663680"/>
        <c:axId val="85312640"/>
      </c:lineChart>
      <c:catAx>
        <c:axId val="84663680"/>
        <c:scaling>
          <c:orientation val="minMax"/>
        </c:scaling>
        <c:axPos val="b"/>
        <c:numFmt formatCode="General" sourceLinked="1"/>
        <c:tickLblPos val="nextTo"/>
        <c:txPr>
          <a:bodyPr rot="-2700000" vert="horz"/>
          <a:lstStyle/>
          <a:p>
            <a:pPr>
              <a:defRPr sz="1800"/>
            </a:pPr>
            <a:endParaRPr lang="es-ES"/>
          </a:p>
        </c:txPr>
        <c:crossAx val="85312640"/>
        <c:crosses val="autoZero"/>
        <c:auto val="1"/>
        <c:lblAlgn val="ctr"/>
        <c:lblOffset val="100"/>
      </c:catAx>
      <c:valAx>
        <c:axId val="85312640"/>
        <c:scaling>
          <c:orientation val="minMax"/>
        </c:scaling>
        <c:axPos val="l"/>
        <c:majorGridlines>
          <c:spPr>
            <a:ln>
              <a:solidFill>
                <a:srgbClr val="00CCCC">
                  <a:alpha val="33000"/>
                </a:srgbClr>
              </a:solidFill>
            </a:ln>
          </c:spPr>
        </c:majorGridlines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es-ES"/>
          </a:p>
        </c:txPr>
        <c:crossAx val="84663680"/>
        <c:crosses val="autoZero"/>
        <c:crossBetween val="between"/>
      </c:valAx>
    </c:plotArea>
    <c:legend>
      <c:legendPos val="t"/>
      <c:layout/>
    </c:legend>
    <c:plotVisOnly val="1"/>
    <c:dispBlanksAs val="zero"/>
  </c:chart>
  <c:txPr>
    <a:bodyPr/>
    <a:lstStyle/>
    <a:p>
      <a:pPr>
        <a:defRPr sz="1200"/>
      </a:pPr>
      <a:endParaRPr lang="es-E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8.1627853222548202E-2"/>
          <c:y val="0.26396027489077356"/>
          <c:w val="0.91396446412875154"/>
          <c:h val="0.58986628470924074"/>
        </c:manualLayout>
      </c:layout>
      <c:barChart>
        <c:barDir val="col"/>
        <c:grouping val="clustered"/>
        <c:ser>
          <c:idx val="0"/>
          <c:order val="0"/>
          <c:tx>
            <c:strRef>
              <c:f>'cap1-A2.2'!$A$22</c:f>
              <c:strCache>
                <c:ptCount val="1"/>
                <c:pt idx="0">
                  <c:v>España</c:v>
                </c:pt>
              </c:strCache>
            </c:strRef>
          </c:tx>
          <c:spPr>
            <a:solidFill>
              <a:srgbClr val="FF9933"/>
            </a:solidFill>
          </c:spPr>
          <c:dLbls>
            <c:dLblPos val="outEnd"/>
            <c:showVal val="1"/>
          </c:dLbls>
          <c:cat>
            <c:numRef>
              <c:f>'cap1-A2.2'!$B$21:$E$21</c:f>
              <c:numCache>
                <c:formatCode>General</c:formatCode>
                <c:ptCount val="4"/>
                <c:pt idx="0">
                  <c:v>1995</c:v>
                </c:pt>
                <c:pt idx="1">
                  <c:v>2001</c:v>
                </c:pt>
                <c:pt idx="2">
                  <c:v>2004</c:v>
                </c:pt>
                <c:pt idx="3">
                  <c:v>2008</c:v>
                </c:pt>
              </c:numCache>
            </c:numRef>
          </c:cat>
          <c:val>
            <c:numRef>
              <c:f>'cap1-A2.2'!$B$22:$E$22</c:f>
              <c:numCache>
                <c:formatCode>0</c:formatCode>
                <c:ptCount val="4"/>
                <c:pt idx="0">
                  <c:v>61.971680709822309</c:v>
                </c:pt>
                <c:pt idx="1">
                  <c:v>65.50997713247483</c:v>
                </c:pt>
                <c:pt idx="2">
                  <c:v>66.138653191893781</c:v>
                </c:pt>
                <c:pt idx="3">
                  <c:v>73.310494556929129</c:v>
                </c:pt>
              </c:numCache>
            </c:numRef>
          </c:val>
        </c:ser>
        <c:ser>
          <c:idx val="1"/>
          <c:order val="1"/>
          <c:tx>
            <c:strRef>
              <c:f>'cap1-A2.2'!$A$23</c:f>
              <c:strCache>
                <c:ptCount val="1"/>
                <c:pt idx="0">
                  <c:v>OCDE</c:v>
                </c:pt>
              </c:strCache>
            </c:strRef>
          </c:tx>
          <c:spPr>
            <a:solidFill>
              <a:srgbClr val="3232CD"/>
            </a:solidFill>
          </c:spPr>
          <c:dLbls>
            <c:dLblPos val="outEnd"/>
            <c:showVal val="1"/>
          </c:dLbls>
          <c:cat>
            <c:numRef>
              <c:f>'cap1-A2.2'!$B$21:$E$21</c:f>
              <c:numCache>
                <c:formatCode>General</c:formatCode>
                <c:ptCount val="4"/>
                <c:pt idx="0">
                  <c:v>1995</c:v>
                </c:pt>
                <c:pt idx="1">
                  <c:v>2001</c:v>
                </c:pt>
                <c:pt idx="2">
                  <c:v>2004</c:v>
                </c:pt>
                <c:pt idx="3">
                  <c:v>2008</c:v>
                </c:pt>
              </c:numCache>
            </c:numRef>
          </c:cat>
          <c:val>
            <c:numRef>
              <c:f>'cap1-A2.2'!$B$23:$E$23</c:f>
              <c:numCache>
                <c:formatCode>0</c:formatCode>
                <c:ptCount val="4"/>
                <c:pt idx="0">
                  <c:v>76.906522203524148</c:v>
                </c:pt>
                <c:pt idx="1">
                  <c:v>77.298159248942142</c:v>
                </c:pt>
                <c:pt idx="2">
                  <c:v>80.354247047992828</c:v>
                </c:pt>
                <c:pt idx="3">
                  <c:v>81.23248199938898</c:v>
                </c:pt>
              </c:numCache>
            </c:numRef>
          </c:val>
        </c:ser>
        <c:ser>
          <c:idx val="2"/>
          <c:order val="2"/>
          <c:tx>
            <c:strRef>
              <c:f>'cap1-A2.2'!$A$24</c:f>
              <c:strCache>
                <c:ptCount val="1"/>
                <c:pt idx="0">
                  <c:v>UE-19</c:v>
                </c:pt>
              </c:strCache>
            </c:strRef>
          </c:tx>
          <c:spPr>
            <a:solidFill>
              <a:srgbClr val="ADADEB"/>
            </a:solidFill>
          </c:spPr>
          <c:dLbls>
            <c:dLblPos val="outEnd"/>
            <c:showVal val="1"/>
          </c:dLbls>
          <c:cat>
            <c:numRef>
              <c:f>'cap1-A2.2'!$B$21:$E$21</c:f>
              <c:numCache>
                <c:formatCode>General</c:formatCode>
                <c:ptCount val="4"/>
                <c:pt idx="0">
                  <c:v>1995</c:v>
                </c:pt>
                <c:pt idx="1">
                  <c:v>2001</c:v>
                </c:pt>
                <c:pt idx="2">
                  <c:v>2004</c:v>
                </c:pt>
                <c:pt idx="3">
                  <c:v>2008</c:v>
                </c:pt>
              </c:numCache>
            </c:numRef>
          </c:cat>
          <c:val>
            <c:numRef>
              <c:f>'cap1-A2.2'!$B$24:$E$24</c:f>
              <c:numCache>
                <c:formatCode>0</c:formatCode>
                <c:ptCount val="4"/>
                <c:pt idx="0">
                  <c:v>78.421271483701773</c:v>
                </c:pt>
                <c:pt idx="1">
                  <c:v>78.879946983064329</c:v>
                </c:pt>
                <c:pt idx="2">
                  <c:v>82.035895835487835</c:v>
                </c:pt>
                <c:pt idx="3">
                  <c:v>84.683030875103867</c:v>
                </c:pt>
              </c:numCache>
            </c:numRef>
          </c:val>
        </c:ser>
        <c:dLbls>
          <c:showVal val="1"/>
        </c:dLbls>
        <c:axId val="63267584"/>
        <c:axId val="63269120"/>
      </c:barChart>
      <c:catAx>
        <c:axId val="63267584"/>
        <c:scaling>
          <c:orientation val="minMax"/>
        </c:scaling>
        <c:axPos val="b"/>
        <c:numFmt formatCode="General" sourceLinked="1"/>
        <c:tickLblPos val="nextTo"/>
        <c:crossAx val="63269120"/>
        <c:crosses val="autoZero"/>
        <c:auto val="1"/>
        <c:lblAlgn val="ctr"/>
        <c:lblOffset val="100"/>
      </c:catAx>
      <c:valAx>
        <c:axId val="63269120"/>
        <c:scaling>
          <c:orientation val="minMax"/>
          <c:min val="40"/>
        </c:scaling>
        <c:axPos val="l"/>
        <c:majorGridlines>
          <c:spPr>
            <a:ln>
              <a:solidFill>
                <a:srgbClr val="D2D2F4">
                  <a:alpha val="43922"/>
                </a:srgbClr>
              </a:solidFill>
            </a:ln>
          </c:spPr>
        </c:majorGridlines>
        <c:numFmt formatCode="0" sourceLinked="1"/>
        <c:tickLblPos val="nextTo"/>
        <c:crossAx val="632675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54262622457809"/>
          <c:y val="5.7515937308040131E-2"/>
          <c:w val="0.39796284080584093"/>
          <c:h val="8.0598684503057363E-2"/>
        </c:manualLayout>
      </c:layout>
    </c:legend>
    <c:plotVisOnly val="1"/>
  </c:chart>
  <c:txPr>
    <a:bodyPr/>
    <a:lstStyle/>
    <a:p>
      <a:pPr>
        <a:defRPr sz="1600">
          <a:solidFill>
            <a:schemeClr val="accent1">
              <a:lumMod val="20000"/>
              <a:lumOff val="80000"/>
            </a:schemeClr>
          </a:solidFill>
          <a:latin typeface="Comic Sans MS" pitchFamily="66" charset="0"/>
        </a:defRPr>
      </a:pPr>
      <a:endParaRPr lang="es-E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9.1346153846153813E-2"/>
          <c:y val="1.4855299374455174E-2"/>
          <c:w val="0.90865384615384914"/>
          <c:h val="0.7654878049248186"/>
        </c:manualLayout>
      </c:layout>
      <c:barChart>
        <c:barDir val="col"/>
        <c:grouping val="clustered"/>
        <c:ser>
          <c:idx val="0"/>
          <c:order val="0"/>
          <c:tx>
            <c:strRef>
              <c:f>' ESO y abandono'!$B$8:$B$9</c:f>
              <c:strCache>
                <c:ptCount val="1"/>
                <c:pt idx="0">
                  <c:v>Tasa bruta de titulados en  ESO. 2004-05</c:v>
                </c:pt>
              </c:strCache>
            </c:strRef>
          </c:tx>
          <c:spPr>
            <a:solidFill>
              <a:srgbClr val="CCECFF"/>
            </a:solidFill>
            <a:ln w="16845">
              <a:solidFill>
                <a:srgbClr val="000000"/>
              </a:solidFill>
              <a:prstDash val="solid"/>
            </a:ln>
          </c:spPr>
          <c:dLbls>
            <c:numFmt formatCode="0" sourceLinked="0"/>
            <c:spPr>
              <a:noFill/>
              <a:ln w="33690">
                <a:noFill/>
              </a:ln>
            </c:spPr>
            <c:dLblPos val="inEnd"/>
            <c:showVal val="1"/>
          </c:dLbls>
          <c:cat>
            <c:strRef>
              <c:f>' ESO y abandono'!$A$10:$A$31</c:f>
              <c:strCache>
                <c:ptCount val="22"/>
                <c:pt idx="0">
                  <c:v>ESPAÑA</c:v>
                </c:pt>
                <c:pt idx="2">
                  <c:v>Navarra</c:v>
                </c:pt>
                <c:pt idx="3">
                  <c:v>País Vasco</c:v>
                </c:pt>
                <c:pt idx="4">
                  <c:v>Asturias</c:v>
                </c:pt>
                <c:pt idx="5">
                  <c:v>Cantabria</c:v>
                </c:pt>
                <c:pt idx="6">
                  <c:v>Castilla y León</c:v>
                </c:pt>
                <c:pt idx="7">
                  <c:v>Madrid</c:v>
                </c:pt>
                <c:pt idx="8">
                  <c:v>Galicia</c:v>
                </c:pt>
                <c:pt idx="9">
                  <c:v>La Rioja</c:v>
                </c:pt>
                <c:pt idx="10">
                  <c:v>Cataluña</c:v>
                </c:pt>
                <c:pt idx="11">
                  <c:v>Aragón</c:v>
                </c:pt>
                <c:pt idx="12">
                  <c:v>C. Valenciana</c:v>
                </c:pt>
                <c:pt idx="13">
                  <c:v>Canarias</c:v>
                </c:pt>
                <c:pt idx="14">
                  <c:v>Baleares</c:v>
                </c:pt>
                <c:pt idx="15">
                  <c:v>Extremadura</c:v>
                </c:pt>
                <c:pt idx="16">
                  <c:v>Andalucía</c:v>
                </c:pt>
                <c:pt idx="17">
                  <c:v>Castilla-La Mancha</c:v>
                </c:pt>
                <c:pt idx="18">
                  <c:v>Murcia</c:v>
                </c:pt>
                <c:pt idx="19">
                  <c:v>Ceuta y Melilla</c:v>
                </c:pt>
                <c:pt idx="20">
                  <c:v>Ceuta</c:v>
                </c:pt>
                <c:pt idx="21">
                  <c:v>Melilla</c:v>
                </c:pt>
              </c:strCache>
            </c:strRef>
          </c:cat>
          <c:val>
            <c:numRef>
              <c:f>' ESO y abandono'!$B$10:$B$31</c:f>
              <c:numCache>
                <c:formatCode>General</c:formatCode>
                <c:ptCount val="22"/>
                <c:pt idx="0">
                  <c:v>70.400000000000006</c:v>
                </c:pt>
                <c:pt idx="2" formatCode="0.0">
                  <c:v>81.5</c:v>
                </c:pt>
                <c:pt idx="3" formatCode="0.0">
                  <c:v>83.5</c:v>
                </c:pt>
                <c:pt idx="4" formatCode="0.0">
                  <c:v>85.1</c:v>
                </c:pt>
                <c:pt idx="5" formatCode="0.0">
                  <c:v>77.099999999999994</c:v>
                </c:pt>
                <c:pt idx="6" formatCode="0.0">
                  <c:v>79.099999999999994</c:v>
                </c:pt>
                <c:pt idx="7" formatCode="0.0">
                  <c:v>73.599999999999994</c:v>
                </c:pt>
                <c:pt idx="8" formatCode="0.0">
                  <c:v>76</c:v>
                </c:pt>
                <c:pt idx="9" formatCode="0.0">
                  <c:v>71.599999999999994</c:v>
                </c:pt>
                <c:pt idx="10" formatCode="0.0">
                  <c:v>72.2</c:v>
                </c:pt>
                <c:pt idx="11" formatCode="0.0">
                  <c:v>74.3</c:v>
                </c:pt>
                <c:pt idx="12" formatCode="0.0">
                  <c:v>64.099999999999994</c:v>
                </c:pt>
                <c:pt idx="13" formatCode="0.0">
                  <c:v>64.8</c:v>
                </c:pt>
                <c:pt idx="14" formatCode="0.0">
                  <c:v>61.8</c:v>
                </c:pt>
                <c:pt idx="15" formatCode="0.0">
                  <c:v>67.099999999999994</c:v>
                </c:pt>
                <c:pt idx="16" formatCode="0.0">
                  <c:v>65.3</c:v>
                </c:pt>
                <c:pt idx="17" formatCode="0.0">
                  <c:v>69.8</c:v>
                </c:pt>
                <c:pt idx="18" formatCode="0.0">
                  <c:v>66.599999999999994</c:v>
                </c:pt>
                <c:pt idx="20" formatCode="0.0">
                  <c:v>50.1</c:v>
                </c:pt>
                <c:pt idx="21" formatCode="0.0">
                  <c:v>57.6</c:v>
                </c:pt>
              </c:numCache>
            </c:numRef>
          </c:val>
        </c:ser>
        <c:ser>
          <c:idx val="1"/>
          <c:order val="1"/>
          <c:tx>
            <c:strRef>
              <c:f>' ESO y abandono'!$C$8:$C$9</c:f>
              <c:strCache>
                <c:ptCount val="1"/>
                <c:pt idx="0">
                  <c:v>Porcentaje de Abandono escolar temprano. 2006 (1)</c:v>
                </c:pt>
              </c:strCache>
            </c:strRef>
          </c:tx>
          <c:spPr>
            <a:solidFill>
              <a:srgbClr val="C00000"/>
            </a:solidFill>
            <a:ln w="16845">
              <a:solidFill>
                <a:srgbClr val="000000"/>
              </a:solidFill>
              <a:prstDash val="solid"/>
            </a:ln>
          </c:spPr>
          <c:dLbls>
            <c:numFmt formatCode="0" sourceLinked="0"/>
            <c:spPr>
              <a:noFill/>
              <a:ln w="33690">
                <a:noFill/>
              </a:ln>
            </c:spPr>
            <c:dLblPos val="inEnd"/>
            <c:showVal val="1"/>
          </c:dLbls>
          <c:cat>
            <c:strRef>
              <c:f>' ESO y abandono'!$A$10:$A$31</c:f>
              <c:strCache>
                <c:ptCount val="22"/>
                <c:pt idx="0">
                  <c:v>ESPAÑA</c:v>
                </c:pt>
                <c:pt idx="2">
                  <c:v>Navarra</c:v>
                </c:pt>
                <c:pt idx="3">
                  <c:v>País Vasco</c:v>
                </c:pt>
                <c:pt idx="4">
                  <c:v>Asturias</c:v>
                </c:pt>
                <c:pt idx="5">
                  <c:v>Cantabria</c:v>
                </c:pt>
                <c:pt idx="6">
                  <c:v>Castilla y León</c:v>
                </c:pt>
                <c:pt idx="7">
                  <c:v>Madrid</c:v>
                </c:pt>
                <c:pt idx="8">
                  <c:v>Galicia</c:v>
                </c:pt>
                <c:pt idx="9">
                  <c:v>La Rioja</c:v>
                </c:pt>
                <c:pt idx="10">
                  <c:v>Cataluña</c:v>
                </c:pt>
                <c:pt idx="11">
                  <c:v>Aragón</c:v>
                </c:pt>
                <c:pt idx="12">
                  <c:v>C. Valenciana</c:v>
                </c:pt>
                <c:pt idx="13">
                  <c:v>Canarias</c:v>
                </c:pt>
                <c:pt idx="14">
                  <c:v>Baleares</c:v>
                </c:pt>
                <c:pt idx="15">
                  <c:v>Extremadura</c:v>
                </c:pt>
                <c:pt idx="16">
                  <c:v>Andalucía</c:v>
                </c:pt>
                <c:pt idx="17">
                  <c:v>Castilla-La Mancha</c:v>
                </c:pt>
                <c:pt idx="18">
                  <c:v>Murcia</c:v>
                </c:pt>
                <c:pt idx="19">
                  <c:v>Ceuta y Melilla</c:v>
                </c:pt>
                <c:pt idx="20">
                  <c:v>Ceuta</c:v>
                </c:pt>
                <c:pt idx="21">
                  <c:v>Melilla</c:v>
                </c:pt>
              </c:strCache>
            </c:strRef>
          </c:cat>
          <c:val>
            <c:numRef>
              <c:f>' ESO y abandono'!$C$10:$C$31</c:f>
              <c:numCache>
                <c:formatCode>General</c:formatCode>
                <c:ptCount val="22"/>
                <c:pt idx="0" formatCode="0.0">
                  <c:v>29.9</c:v>
                </c:pt>
                <c:pt idx="2" formatCode="0.0">
                  <c:v>12</c:v>
                </c:pt>
                <c:pt idx="3" formatCode="0.0">
                  <c:v>14.3</c:v>
                </c:pt>
                <c:pt idx="4" formatCode="0.0">
                  <c:v>22.3</c:v>
                </c:pt>
                <c:pt idx="5" formatCode="0.0">
                  <c:v>23.7</c:v>
                </c:pt>
                <c:pt idx="6" formatCode="0.0">
                  <c:v>24.2</c:v>
                </c:pt>
                <c:pt idx="7" formatCode="0.0">
                  <c:v>25.3</c:v>
                </c:pt>
                <c:pt idx="8" formatCode="0.0">
                  <c:v>25.6</c:v>
                </c:pt>
                <c:pt idx="9" formatCode="0.0">
                  <c:v>26.4</c:v>
                </c:pt>
                <c:pt idx="10" formatCode="0.0">
                  <c:v>27</c:v>
                </c:pt>
                <c:pt idx="11" formatCode="0.0">
                  <c:v>28.7</c:v>
                </c:pt>
                <c:pt idx="12" formatCode="0.0">
                  <c:v>30.3</c:v>
                </c:pt>
                <c:pt idx="13" formatCode="0.0">
                  <c:v>34.800000000000004</c:v>
                </c:pt>
                <c:pt idx="14" formatCode="0.0">
                  <c:v>34.9</c:v>
                </c:pt>
                <c:pt idx="15" formatCode="0.0">
                  <c:v>35.5</c:v>
                </c:pt>
                <c:pt idx="16" formatCode="0.0">
                  <c:v>36.800000000000004</c:v>
                </c:pt>
                <c:pt idx="17" formatCode="0.0">
                  <c:v>37.9</c:v>
                </c:pt>
                <c:pt idx="18" formatCode="0.0">
                  <c:v>39.1</c:v>
                </c:pt>
                <c:pt idx="19" formatCode="0.0">
                  <c:v>45.7</c:v>
                </c:pt>
              </c:numCache>
            </c:numRef>
          </c:val>
        </c:ser>
        <c:dLbls>
          <c:showVal val="1"/>
        </c:dLbls>
        <c:gapWidth val="30"/>
        <c:overlap val="40"/>
        <c:axId val="84395136"/>
        <c:axId val="84396672"/>
      </c:barChart>
      <c:catAx>
        <c:axId val="84395136"/>
        <c:scaling>
          <c:orientation val="minMax"/>
        </c:scaling>
        <c:axPos val="b"/>
        <c:numFmt formatCode="General" sourceLinked="1"/>
        <c:tickLblPos val="nextTo"/>
        <c:spPr>
          <a:ln w="4211">
            <a:solidFill>
              <a:srgbClr val="000000"/>
            </a:solidFill>
            <a:prstDash val="solid"/>
          </a:ln>
        </c:spPr>
        <c:txPr>
          <a:bodyPr rot="-2460000" vert="horz"/>
          <a:lstStyle/>
          <a:p>
            <a:pPr>
              <a:defRPr/>
            </a:pPr>
            <a:endParaRPr lang="es-ES"/>
          </a:p>
        </c:txPr>
        <c:crossAx val="84396672"/>
        <c:crosses val="autoZero"/>
        <c:auto val="1"/>
        <c:lblAlgn val="ctr"/>
        <c:lblOffset val="100"/>
        <c:tickLblSkip val="1"/>
        <c:tickMarkSkip val="1"/>
      </c:catAx>
      <c:valAx>
        <c:axId val="84396672"/>
        <c:scaling>
          <c:orientation val="minMax"/>
        </c:scaling>
        <c:axPos val="l"/>
        <c:majorGridlines>
          <c:spPr>
            <a:ln w="4211">
              <a:solidFill>
                <a:srgbClr val="969696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es-ES"/>
                  <a:t>%</a:t>
                </a:r>
              </a:p>
            </c:rich>
          </c:tx>
          <c:layout>
            <c:manualLayout>
              <c:xMode val="edge"/>
              <c:yMode val="edge"/>
              <c:x val="5.9294871794871813E-2"/>
              <c:y val="0"/>
            </c:manualLayout>
          </c:layout>
          <c:spPr>
            <a:noFill/>
            <a:ln w="33690">
              <a:noFill/>
            </a:ln>
          </c:spPr>
        </c:title>
        <c:numFmt formatCode="0" sourceLinked="0"/>
        <c:tickLblPos val="nextTo"/>
        <c:spPr>
          <a:ln w="421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84395136"/>
        <c:crosses val="autoZero"/>
        <c:crossBetween val="between"/>
        <c:majorUnit val="20"/>
      </c:valAx>
      <c:spPr>
        <a:noFill/>
        <a:ln w="3369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6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0.0086</cdr:x>
      <cdr:y>0.45176</cdr:y>
    </cdr:from>
    <cdr:to>
      <cdr:x>0.17796</cdr:x>
      <cdr:y>0.60235</cdr:y>
    </cdr:to>
    <cdr:sp macro="" textlink="">
      <cdr:nvSpPr>
        <cdr:cNvPr id="2" name="4 Rectángulo"/>
        <cdr:cNvSpPr/>
      </cdr:nvSpPr>
      <cdr:spPr>
        <a:xfrm xmlns:a="http://schemas.openxmlformats.org/drawingml/2006/main">
          <a:off x="76200" y="2743200"/>
          <a:ext cx="1500244" cy="914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FF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ES"/>
          </a:defPPr>
          <a:lvl1pPr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FFFFFF"/>
              </a:solidFill>
              <a:latin typeface="Verdana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FFFFFF"/>
              </a:solidFill>
              <a:latin typeface="Verdana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FFFFFF"/>
              </a:solidFill>
              <a:latin typeface="Verdana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FFFFFF"/>
              </a:solidFill>
              <a:latin typeface="Verdana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FFFFFF"/>
              </a:solidFill>
              <a:latin typeface="Verdana"/>
            </a:defRPr>
          </a:lvl5pPr>
          <a:lvl6pPr marL="2286000" algn="l" defTabSz="914400" rtl="0" eaLnBrk="1" latinLnBrk="0" hangingPunct="1">
            <a:defRPr sz="2400" kern="1200">
              <a:solidFill>
                <a:srgbClr val="FFFFFF"/>
              </a:solidFill>
              <a:latin typeface="Verdana"/>
            </a:defRPr>
          </a:lvl6pPr>
          <a:lvl7pPr marL="2743200" algn="l" defTabSz="914400" rtl="0" eaLnBrk="1" latinLnBrk="0" hangingPunct="1">
            <a:defRPr sz="2400" kern="1200">
              <a:solidFill>
                <a:srgbClr val="FFFFFF"/>
              </a:solidFill>
              <a:latin typeface="Verdana"/>
            </a:defRPr>
          </a:lvl7pPr>
          <a:lvl8pPr marL="3200400" algn="l" defTabSz="914400" rtl="0" eaLnBrk="1" latinLnBrk="0" hangingPunct="1">
            <a:defRPr sz="2400" kern="1200">
              <a:solidFill>
                <a:srgbClr val="FFFFFF"/>
              </a:solidFill>
              <a:latin typeface="Verdana"/>
            </a:defRPr>
          </a:lvl8pPr>
          <a:lvl9pPr marL="3657600" algn="l" defTabSz="914400" rtl="0" eaLnBrk="1" latinLnBrk="0" hangingPunct="1">
            <a:defRPr sz="2400" kern="1200">
              <a:solidFill>
                <a:srgbClr val="FFFFFF"/>
              </a:solidFill>
              <a:latin typeface="Verdana"/>
            </a:defRPr>
          </a:lvl9pPr>
        </a:lstStyle>
        <a:p xmlns:a="http://schemas.openxmlformats.org/drawingml/2006/main">
          <a:pPr algn="ctr"/>
          <a:endParaRPr lang="es-ES"/>
        </a:p>
      </cdr:txBody>
    </cdr:sp>
  </cdr:relSizeAnchor>
  <cdr:relSizeAnchor xmlns:cdr="http://schemas.openxmlformats.org/drawingml/2006/chartDrawing">
    <cdr:from>
      <cdr:x>0.00806</cdr:x>
      <cdr:y>0.65254</cdr:y>
    </cdr:from>
    <cdr:to>
      <cdr:x>0.17742</cdr:x>
      <cdr:y>0.80313</cdr:y>
    </cdr:to>
    <cdr:sp macro="" textlink="">
      <cdr:nvSpPr>
        <cdr:cNvPr id="3" name="4 Rectángulo"/>
        <cdr:cNvSpPr/>
      </cdr:nvSpPr>
      <cdr:spPr>
        <a:xfrm xmlns:a="http://schemas.openxmlformats.org/drawingml/2006/main">
          <a:off x="71398" y="3962400"/>
          <a:ext cx="1500244" cy="914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FF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Verdana"/>
            </a:defRPr>
          </a:lvl1pPr>
          <a:lvl2pPr marL="457200" indent="0">
            <a:defRPr sz="1100">
              <a:solidFill>
                <a:srgbClr val="FFFFFF"/>
              </a:solidFill>
              <a:latin typeface="Verdana"/>
            </a:defRPr>
          </a:lvl2pPr>
          <a:lvl3pPr marL="914400" indent="0">
            <a:defRPr sz="1100">
              <a:solidFill>
                <a:srgbClr val="FFFFFF"/>
              </a:solidFill>
              <a:latin typeface="Verdana"/>
            </a:defRPr>
          </a:lvl3pPr>
          <a:lvl4pPr marL="1371600" indent="0">
            <a:defRPr sz="1100">
              <a:solidFill>
                <a:srgbClr val="FFFFFF"/>
              </a:solidFill>
              <a:latin typeface="Verdana"/>
            </a:defRPr>
          </a:lvl4pPr>
          <a:lvl5pPr marL="1828800" indent="0">
            <a:defRPr sz="1100">
              <a:solidFill>
                <a:srgbClr val="FFFFFF"/>
              </a:solidFill>
              <a:latin typeface="Verdana"/>
            </a:defRPr>
          </a:lvl5pPr>
          <a:lvl6pPr marL="2286000" indent="0">
            <a:defRPr sz="1100">
              <a:solidFill>
                <a:srgbClr val="FFFFFF"/>
              </a:solidFill>
              <a:latin typeface="Verdana"/>
            </a:defRPr>
          </a:lvl6pPr>
          <a:lvl7pPr marL="2743200" indent="0">
            <a:defRPr sz="1100">
              <a:solidFill>
                <a:srgbClr val="FFFFFF"/>
              </a:solidFill>
              <a:latin typeface="Verdana"/>
            </a:defRPr>
          </a:lvl7pPr>
          <a:lvl8pPr marL="3200400" indent="0">
            <a:defRPr sz="1100">
              <a:solidFill>
                <a:srgbClr val="FFFFFF"/>
              </a:solidFill>
              <a:latin typeface="Verdana"/>
            </a:defRPr>
          </a:lvl8pPr>
          <a:lvl9pPr marL="3657600" indent="0">
            <a:defRPr sz="1100">
              <a:solidFill>
                <a:srgbClr val="FFFFFF"/>
              </a:solidFill>
              <a:latin typeface="Verdana"/>
            </a:defRPr>
          </a:lvl9pPr>
        </a:lstStyle>
        <a:p xmlns:a="http://schemas.openxmlformats.org/drawingml/2006/main">
          <a:pPr algn="ctr"/>
          <a:endParaRPr lang="es-ES"/>
        </a:p>
      </cdr:txBody>
    </cdr:sp>
  </cdr:relSizeAnchor>
  <cdr:relSizeAnchor xmlns:cdr="http://schemas.openxmlformats.org/drawingml/2006/chartDrawing">
    <cdr:from>
      <cdr:x>0.0086</cdr:x>
      <cdr:y>0.90352</cdr:y>
    </cdr:from>
    <cdr:to>
      <cdr:x>0.17796</cdr:x>
      <cdr:y>0.95058</cdr:y>
    </cdr:to>
    <cdr:sp macro="" textlink="">
      <cdr:nvSpPr>
        <cdr:cNvPr id="4" name="4 Rectángulo"/>
        <cdr:cNvSpPr/>
      </cdr:nvSpPr>
      <cdr:spPr>
        <a:xfrm xmlns:a="http://schemas.openxmlformats.org/drawingml/2006/main">
          <a:off x="76200" y="5486400"/>
          <a:ext cx="1500244" cy="285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FFFF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Verdana"/>
            </a:defRPr>
          </a:lvl1pPr>
          <a:lvl2pPr marL="457200" indent="0">
            <a:defRPr sz="1100">
              <a:solidFill>
                <a:srgbClr val="FFFFFF"/>
              </a:solidFill>
              <a:latin typeface="Verdana"/>
            </a:defRPr>
          </a:lvl2pPr>
          <a:lvl3pPr marL="914400" indent="0">
            <a:defRPr sz="1100">
              <a:solidFill>
                <a:srgbClr val="FFFFFF"/>
              </a:solidFill>
              <a:latin typeface="Verdana"/>
            </a:defRPr>
          </a:lvl3pPr>
          <a:lvl4pPr marL="1371600" indent="0">
            <a:defRPr sz="1100">
              <a:solidFill>
                <a:srgbClr val="FFFFFF"/>
              </a:solidFill>
              <a:latin typeface="Verdana"/>
            </a:defRPr>
          </a:lvl4pPr>
          <a:lvl5pPr marL="1828800" indent="0">
            <a:defRPr sz="1100">
              <a:solidFill>
                <a:srgbClr val="FFFFFF"/>
              </a:solidFill>
              <a:latin typeface="Verdana"/>
            </a:defRPr>
          </a:lvl5pPr>
          <a:lvl6pPr marL="2286000" indent="0">
            <a:defRPr sz="1100">
              <a:solidFill>
                <a:srgbClr val="FFFFFF"/>
              </a:solidFill>
              <a:latin typeface="Verdana"/>
            </a:defRPr>
          </a:lvl6pPr>
          <a:lvl7pPr marL="2743200" indent="0">
            <a:defRPr sz="1100">
              <a:solidFill>
                <a:srgbClr val="FFFFFF"/>
              </a:solidFill>
              <a:latin typeface="Verdana"/>
            </a:defRPr>
          </a:lvl7pPr>
          <a:lvl8pPr marL="3200400" indent="0">
            <a:defRPr sz="1100">
              <a:solidFill>
                <a:srgbClr val="FFFFFF"/>
              </a:solidFill>
              <a:latin typeface="Verdana"/>
            </a:defRPr>
          </a:lvl8pPr>
          <a:lvl9pPr marL="3657600" indent="0">
            <a:defRPr sz="1100">
              <a:solidFill>
                <a:srgbClr val="FFFFFF"/>
              </a:solidFill>
              <a:latin typeface="Verdana"/>
            </a:defRPr>
          </a:lvl9pPr>
        </a:lstStyle>
        <a:p xmlns:a="http://schemas.openxmlformats.org/drawingml/2006/main">
          <a:pPr algn="ctr"/>
          <a:endParaRPr lang="es-E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0.00997</cdr:x>
      <cdr:y>0.86842</cdr:y>
    </cdr:from>
    <cdr:to>
      <cdr:x>0.96514</cdr:x>
      <cdr:y>0.99127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90102" y="5277364"/>
          <a:ext cx="8752703" cy="746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en-US" sz="1600" i="1" dirty="0">
            <a:latin typeface="+mn-lt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0.01111</cdr:x>
      <cdr:y>0.13132</cdr:y>
    </cdr:from>
    <cdr:to>
      <cdr:x>0.04583</cdr:x>
      <cdr:y>0.17157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2966" y="798029"/>
          <a:ext cx="321778" cy="244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>
              <a:solidFill>
                <a:schemeClr val="tx1"/>
              </a:solidFill>
            </a:rPr>
            <a:t>%</a:t>
          </a:r>
        </a:p>
      </cdr:txBody>
    </cdr:sp>
  </cdr:relSizeAnchor>
  <cdr:relSizeAnchor xmlns:cdr="http://schemas.openxmlformats.org/drawingml/2006/chartDrawing">
    <cdr:from>
      <cdr:x>0.56873</cdr:x>
      <cdr:y>0.66476</cdr:y>
    </cdr:from>
    <cdr:to>
      <cdr:x>0.60726</cdr:x>
      <cdr:y>0.9012</cdr:y>
    </cdr:to>
    <cdr:sp macro="" textlink="">
      <cdr:nvSpPr>
        <cdr:cNvPr id="10" name="2 Elipse"/>
        <cdr:cNvSpPr/>
      </cdr:nvSpPr>
      <cdr:spPr>
        <a:xfrm xmlns:a="http://schemas.openxmlformats.org/drawingml/2006/main" rot="2320471">
          <a:off x="4853784" y="3545856"/>
          <a:ext cx="328803" cy="126112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FF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Verdana"/>
            </a:defRPr>
          </a:lvl1pPr>
          <a:lvl2pPr marL="457200" indent="0">
            <a:defRPr sz="1100">
              <a:solidFill>
                <a:srgbClr val="FFFFFF"/>
              </a:solidFill>
              <a:latin typeface="Verdana"/>
            </a:defRPr>
          </a:lvl2pPr>
          <a:lvl3pPr marL="914400" indent="0">
            <a:defRPr sz="1100">
              <a:solidFill>
                <a:srgbClr val="FFFFFF"/>
              </a:solidFill>
              <a:latin typeface="Verdana"/>
            </a:defRPr>
          </a:lvl3pPr>
          <a:lvl4pPr marL="1371600" indent="0">
            <a:defRPr sz="1100">
              <a:solidFill>
                <a:srgbClr val="FFFFFF"/>
              </a:solidFill>
              <a:latin typeface="Verdana"/>
            </a:defRPr>
          </a:lvl4pPr>
          <a:lvl5pPr marL="1828800" indent="0">
            <a:defRPr sz="1100">
              <a:solidFill>
                <a:srgbClr val="FFFFFF"/>
              </a:solidFill>
              <a:latin typeface="Verdana"/>
            </a:defRPr>
          </a:lvl5pPr>
          <a:lvl6pPr marL="2286000" indent="0">
            <a:defRPr sz="1100">
              <a:solidFill>
                <a:srgbClr val="FFFFFF"/>
              </a:solidFill>
              <a:latin typeface="Verdana"/>
            </a:defRPr>
          </a:lvl6pPr>
          <a:lvl7pPr marL="2743200" indent="0">
            <a:defRPr sz="1100">
              <a:solidFill>
                <a:srgbClr val="FFFFFF"/>
              </a:solidFill>
              <a:latin typeface="Verdana"/>
            </a:defRPr>
          </a:lvl7pPr>
          <a:lvl8pPr marL="3200400" indent="0">
            <a:defRPr sz="1100">
              <a:solidFill>
                <a:srgbClr val="FFFFFF"/>
              </a:solidFill>
              <a:latin typeface="Verdana"/>
            </a:defRPr>
          </a:lvl8pPr>
          <a:lvl9pPr marL="3657600" indent="0">
            <a:defRPr sz="1100">
              <a:solidFill>
                <a:srgbClr val="FFFFFF"/>
              </a:solidFill>
              <a:latin typeface="Verdana"/>
            </a:defRPr>
          </a:lvl9pPr>
        </a:lstStyle>
        <a:p xmlns:a="http://schemas.openxmlformats.org/drawingml/2006/main">
          <a:pPr algn="ctr"/>
          <a:endParaRPr lang="es-ES"/>
        </a:p>
      </cdr:txBody>
    </cdr:sp>
  </cdr:relSizeAnchor>
  <cdr:relSizeAnchor xmlns:cdr="http://schemas.openxmlformats.org/drawingml/2006/chartDrawing">
    <cdr:from>
      <cdr:x>0.465</cdr:x>
      <cdr:y>0.49826</cdr:y>
    </cdr:from>
    <cdr:to>
      <cdr:x>0.49143</cdr:x>
      <cdr:y>0.51095</cdr:y>
    </cdr:to>
    <cdr:sp macro="" textlink="">
      <cdr:nvSpPr>
        <cdr:cNvPr id="13721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02599" y="10562816"/>
          <a:ext cx="119330" cy="2689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s-ES" sz="1375" b="0" i="0" strike="noStrike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0.465</cdr:x>
      <cdr:y>0.49826</cdr:y>
    </cdr:from>
    <cdr:to>
      <cdr:x>0.49143</cdr:x>
      <cdr:y>0.51095</cdr:y>
    </cdr:to>
    <cdr:sp macro="" textlink="">
      <cdr:nvSpPr>
        <cdr:cNvPr id="2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02599" y="10562816"/>
          <a:ext cx="119330" cy="2689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s-ES" sz="1375" b="0" i="0" strike="noStrike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0.08412</cdr:x>
      <cdr:y>0.04004</cdr:y>
    </cdr:from>
    <cdr:to>
      <cdr:x>0.31951</cdr:x>
      <cdr:y>0.13904</cdr:y>
    </cdr:to>
    <cdr:sp macro="" textlink="">
      <cdr:nvSpPr>
        <cdr:cNvPr id="4" name="1 CuadroTexto"/>
        <cdr:cNvSpPr txBox="1"/>
      </cdr:nvSpPr>
      <cdr:spPr>
        <a:xfrm xmlns:a="http://schemas.openxmlformats.org/drawingml/2006/main">
          <a:off x="781307" y="219446"/>
          <a:ext cx="2186302" cy="542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s-ES" sz="1600" b="0" dirty="0" smtClean="0">
              <a:solidFill>
                <a:schemeClr val="tx1"/>
              </a:solidFill>
            </a:rPr>
            <a:t>COMPETENCIA </a:t>
          </a:r>
          <a:r>
            <a:rPr lang="es-ES" sz="1600" b="0" dirty="0">
              <a:solidFill>
                <a:schemeClr val="tx1"/>
              </a:solidFill>
            </a:rPr>
            <a:t>MATEMÁTICA</a:t>
          </a:r>
        </a:p>
      </cdr:txBody>
    </cdr:sp>
  </cdr:relSizeAnchor>
  <cdr:relSizeAnchor xmlns:cdr="http://schemas.openxmlformats.org/drawingml/2006/chartDrawing">
    <cdr:from>
      <cdr:x>0.17537</cdr:x>
      <cdr:y>0.58065</cdr:y>
    </cdr:from>
    <cdr:to>
      <cdr:x>0.253</cdr:x>
      <cdr:y>0.62245</cdr:y>
    </cdr:to>
    <cdr:sp macro="" textlink="">
      <cdr:nvSpPr>
        <cdr:cNvPr id="5" name="1 CuadroTexto"/>
        <cdr:cNvSpPr txBox="1"/>
      </cdr:nvSpPr>
      <cdr:spPr>
        <a:xfrm xmlns:a="http://schemas.openxmlformats.org/drawingml/2006/main">
          <a:off x="1627410" y="3563346"/>
          <a:ext cx="720411" cy="2565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s-ES" sz="1300" b="0" i="0" u="none" strike="noStrike" kern="1200" baseline="0" dirty="0">
              <a:solidFill>
                <a:schemeClr val="tx1"/>
              </a:solidFill>
              <a:latin typeface="Calibri"/>
            </a:rPr>
            <a:t>Ceuta</a:t>
          </a:r>
        </a:p>
      </cdr:txBody>
    </cdr:sp>
  </cdr:relSizeAnchor>
  <cdr:relSizeAnchor xmlns:cdr="http://schemas.openxmlformats.org/drawingml/2006/chartDrawing">
    <cdr:from>
      <cdr:x>0.1677</cdr:x>
      <cdr:y>0.70704</cdr:y>
    </cdr:from>
    <cdr:to>
      <cdr:x>0.24534</cdr:x>
      <cdr:y>0.74485</cdr:y>
    </cdr:to>
    <cdr:sp macro="" textlink="">
      <cdr:nvSpPr>
        <cdr:cNvPr id="6" name="1 CuadroTexto"/>
        <cdr:cNvSpPr txBox="1"/>
      </cdr:nvSpPr>
      <cdr:spPr>
        <a:xfrm xmlns:a="http://schemas.openxmlformats.org/drawingml/2006/main">
          <a:off x="1556300" y="4338979"/>
          <a:ext cx="720505" cy="232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s-ES" sz="1300" b="0" i="0" u="none" strike="noStrike" kern="1200" baseline="0" dirty="0">
              <a:solidFill>
                <a:schemeClr val="tx1"/>
              </a:solidFill>
              <a:latin typeface="Calibri"/>
            </a:rPr>
            <a:t>Melilla</a:t>
          </a:r>
        </a:p>
      </cdr:txBody>
    </cdr:sp>
  </cdr:relSizeAnchor>
  <cdr:relSizeAnchor xmlns:cdr="http://schemas.openxmlformats.org/drawingml/2006/chartDrawing">
    <cdr:from>
      <cdr:x>0.56474</cdr:x>
      <cdr:y>0.02856</cdr:y>
    </cdr:from>
    <cdr:to>
      <cdr:x>0.56491</cdr:x>
      <cdr:y>0.85118</cdr:y>
    </cdr:to>
    <cdr:sp macro="" textlink="">
      <cdr:nvSpPr>
        <cdr:cNvPr id="11" name="10 Conector recto"/>
        <cdr:cNvSpPr/>
      </cdr:nvSpPr>
      <cdr:spPr>
        <a:xfrm xmlns:a="http://schemas.openxmlformats.org/drawingml/2006/main" rot="5400000">
          <a:off x="2743693" y="2675386"/>
          <a:ext cx="5004820" cy="157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s-E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0.05042</cdr:x>
      <cdr:y>0.90278</cdr:y>
    </cdr:from>
    <cdr:to>
      <cdr:x>0.23626</cdr:x>
      <cdr:y>0.99102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28628" y="4643470"/>
          <a:ext cx="1579848" cy="4538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ES" sz="1050" dirty="0">
              <a:solidFill>
                <a:schemeClr val="tx1"/>
              </a:solidFill>
            </a:rPr>
            <a:t>*    Datos año 2006</a:t>
          </a:r>
        </a:p>
        <a:p xmlns:a="http://schemas.openxmlformats.org/drawingml/2006/main">
          <a:r>
            <a:rPr lang="es-ES" sz="1050" dirty="0">
              <a:solidFill>
                <a:schemeClr val="tx1"/>
              </a:solidFill>
            </a:rPr>
            <a:t>**</a:t>
          </a:r>
          <a:r>
            <a:rPr lang="es-ES" sz="1050" baseline="0" dirty="0">
              <a:solidFill>
                <a:schemeClr val="tx1"/>
              </a:solidFill>
            </a:rPr>
            <a:t> Datos año 2004</a:t>
          </a:r>
          <a:endParaRPr lang="es-ES" sz="1050" dirty="0">
            <a:solidFill>
              <a:schemeClr val="tx1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0.06087</cdr:x>
      <cdr:y>0.19231</cdr:y>
    </cdr:from>
    <cdr:to>
      <cdr:x>0.97391</cdr:x>
      <cdr:y>0.41026</cdr:y>
    </cdr:to>
    <cdr:sp macro="" textlink="">
      <cdr:nvSpPr>
        <cdr:cNvPr id="2" name="4 Rectángulo"/>
        <cdr:cNvSpPr/>
      </cdr:nvSpPr>
      <cdr:spPr>
        <a:xfrm xmlns:a="http://schemas.openxmlformats.org/drawingml/2006/main">
          <a:off x="533404" y="1143000"/>
          <a:ext cx="8000996" cy="129540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>
            <a:alpha val="29000"/>
          </a:srgb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sz="2800" b="1" kern="1200">
              <a:solidFill>
                <a:srgbClr val="FFFFFF"/>
              </a:solidFill>
              <a:latin typeface="Verdan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800" b="1" kern="1200">
              <a:solidFill>
                <a:srgbClr val="FFFFFF"/>
              </a:solidFill>
              <a:latin typeface="Verdan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800" b="1" kern="1200">
              <a:solidFill>
                <a:srgbClr val="FFFFFF"/>
              </a:solidFill>
              <a:latin typeface="Verdan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800" b="1" kern="1200">
              <a:solidFill>
                <a:srgbClr val="FFFFFF"/>
              </a:solidFill>
              <a:latin typeface="Verdan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800" b="1" kern="1200">
              <a:solidFill>
                <a:srgbClr val="FFFFFF"/>
              </a:solidFill>
              <a:latin typeface="Verdana"/>
            </a:defRPr>
          </a:lvl5pPr>
          <a:lvl6pPr marL="2286000" algn="l" defTabSz="914400" rtl="0" eaLnBrk="1" latinLnBrk="0" hangingPunct="1">
            <a:defRPr sz="2800" b="1" kern="1200">
              <a:solidFill>
                <a:srgbClr val="FFFFFF"/>
              </a:solidFill>
              <a:latin typeface="Verdana"/>
            </a:defRPr>
          </a:lvl6pPr>
          <a:lvl7pPr marL="2743200" algn="l" defTabSz="914400" rtl="0" eaLnBrk="1" latinLnBrk="0" hangingPunct="1">
            <a:defRPr sz="2800" b="1" kern="1200">
              <a:solidFill>
                <a:srgbClr val="FFFFFF"/>
              </a:solidFill>
              <a:latin typeface="Verdana"/>
            </a:defRPr>
          </a:lvl7pPr>
          <a:lvl8pPr marL="3200400" algn="l" defTabSz="914400" rtl="0" eaLnBrk="1" latinLnBrk="0" hangingPunct="1">
            <a:defRPr sz="2800" b="1" kern="1200">
              <a:solidFill>
                <a:srgbClr val="FFFFFF"/>
              </a:solidFill>
              <a:latin typeface="Verdana"/>
            </a:defRPr>
          </a:lvl8pPr>
          <a:lvl9pPr marL="3657600" algn="l" defTabSz="914400" rtl="0" eaLnBrk="1" latinLnBrk="0" hangingPunct="1">
            <a:defRPr sz="2800" b="1" kern="1200">
              <a:solidFill>
                <a:srgbClr val="FFFFFF"/>
              </a:solidFill>
              <a:latin typeface="Verdana"/>
            </a:defRPr>
          </a:lvl9pPr>
        </a:lstStyle>
        <a:p xmlns:a="http://schemas.openxmlformats.org/drawingml/2006/main">
          <a:pPr algn="ctr"/>
          <a:endParaRPr lang="es-E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34085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cs typeface="+mn-cs"/>
              </a:defRPr>
            </a:lvl1pPr>
          </a:lstStyle>
          <a:p>
            <a:pPr>
              <a:defRPr/>
            </a:pPr>
            <a:fld id="{EA5D9D7F-F0B5-4AA5-9EE2-18524FB099C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34085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cs typeface="+mn-cs"/>
              </a:defRPr>
            </a:lvl1pPr>
          </a:lstStyle>
          <a:p>
            <a:pPr>
              <a:defRPr/>
            </a:pPr>
            <a:fld id="{1E2376A9-0EF5-458B-AF75-1ADC46112B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F1551-A5DE-43DE-B840-3C110F32DECE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F1551-A5DE-43DE-B840-3C110F32DECE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F1551-A5DE-43DE-B840-3C110F32DECE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7226F2-468A-4E48-A523-143ECBB9A356}" type="slidenum">
              <a:rPr lang="es-ES" smtClean="0"/>
              <a:pPr>
                <a:defRPr/>
              </a:pPr>
              <a:t>40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ítulo y 2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1187450" y="0"/>
            <a:ext cx="7272338" cy="6021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1285860"/>
            <a:ext cx="2197100" cy="4032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067175" y="1268413"/>
            <a:ext cx="4391025" cy="4537075"/>
          </a:xfrm>
          <a:prstGeom prst="rect">
            <a:avLst/>
          </a:prstGeo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304800"/>
            <a:ext cx="8388350" cy="952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55650" y="1447800"/>
            <a:ext cx="8388350" cy="5162550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56C54-025C-4D05-8D5E-E6CAFA187A95}" type="datetimeFigureOut">
              <a:rPr lang="es-ES"/>
              <a:pPr>
                <a:defRPr/>
              </a:pPr>
              <a:t>08/10/2010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100B2C"/>
            </a:gs>
            <a:gs pos="100000">
              <a:srgbClr val="2218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5786438"/>
            <a:ext cx="428625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C7741285-21DD-4A93-AAD8-A317750DD590}" type="slidenum">
              <a:rPr lang="es-ES" sz="1100">
                <a:latin typeface="Arial" pitchFamily="34" charset="0"/>
                <a:cs typeface="Arial" pitchFamily="34" charset="0"/>
              </a:rPr>
              <a:pPr>
                <a:defRPr/>
              </a:pPr>
              <a:t>‹Nº›</a:t>
            </a:fld>
            <a:endParaRPr lang="es-E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6440269"/>
            <a:ext cx="9144000" cy="307777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Valladolid</a:t>
            </a:r>
            <a:r>
              <a:rPr lang="es-ES" sz="1400" baseline="0" dirty="0" smtClean="0"/>
              <a:t>	</a:t>
            </a:r>
            <a:r>
              <a:rPr lang="es-ES" sz="1200" dirty="0" smtClean="0"/>
              <a:t>8 de octubre 2010</a:t>
            </a:r>
            <a:r>
              <a:rPr lang="es-ES" sz="1200" baseline="0" dirty="0" smtClean="0"/>
              <a:t> 		</a:t>
            </a:r>
            <a:r>
              <a:rPr lang="es-ES" sz="1200" dirty="0" smtClean="0"/>
              <a:t>Abandono temprano 		Enrique Roca</a:t>
            </a:r>
            <a:endParaRPr lang="es-ES" sz="1200" dirty="0"/>
          </a:p>
        </p:txBody>
      </p:sp>
      <p:pic>
        <p:nvPicPr>
          <p:cNvPr id="6" name="Picture 39"/>
          <p:cNvPicPr>
            <a:picLocks noChangeAspect="1" noChangeArrowheads="1"/>
          </p:cNvPicPr>
          <p:nvPr/>
        </p:nvPicPr>
        <p:blipFill>
          <a:blip r:embed="rId21">
            <a:lum bright="-30000" contrast="-20000"/>
          </a:blip>
          <a:stretch>
            <a:fillRect/>
          </a:stretch>
        </p:blipFill>
        <p:spPr bwMode="auto">
          <a:xfrm rot="5400000">
            <a:off x="8247871" y="6001529"/>
            <a:ext cx="344457" cy="12954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92" r:id="rId13"/>
    <p:sldLayoutId id="2147483789" r:id="rId14"/>
    <p:sldLayoutId id="2147483793" r:id="rId15"/>
    <p:sldLayoutId id="2147483790" r:id="rId16"/>
    <p:sldLayoutId id="2147483794" r:id="rId17"/>
    <p:sldLayoutId id="2147483791" r:id="rId18"/>
    <p:sldLayoutId id="2147483796" r:id="rId1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8153400" cy="1905000"/>
          </a:xfrm>
        </p:spPr>
        <p:txBody>
          <a:bodyPr/>
          <a:lstStyle/>
          <a:p>
            <a:pPr algn="ctr">
              <a:defRPr/>
            </a:pPr>
            <a:r>
              <a:rPr lang="es-E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Abandono </a:t>
            </a:r>
            <a:r>
              <a:rPr lang="es-ES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temprano </a:t>
            </a:r>
            <a:br>
              <a:rPr lang="es-ES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s-ES" sz="36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 la educación y la formación en </a:t>
            </a:r>
            <a:r>
              <a:rPr lang="es-ES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España </a:t>
            </a:r>
            <a:r>
              <a:rPr lang="es-E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s-E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s-E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s-E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s-E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s-E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s-E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s-E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es-ES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267" name="Rectangle 8"/>
          <p:cNvSpPr>
            <a:spLocks noChangeArrowheads="1"/>
          </p:cNvSpPr>
          <p:nvPr/>
        </p:nvSpPr>
        <p:spPr bwMode="auto">
          <a:xfrm>
            <a:off x="5486400" y="4648200"/>
            <a:ext cx="289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175375" y="5280025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Enrique Roca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429000" y="3505200"/>
            <a:ext cx="237917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Valladolid</a:t>
            </a:r>
          </a:p>
          <a:p>
            <a:pPr algn="ctr">
              <a:defRPr/>
            </a:pPr>
            <a:r>
              <a:rPr lang="es-ES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8 octubre 2010</a:t>
            </a:r>
            <a:endParaRPr lang="es-ES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0"/>
          <a:ext cx="9144001" cy="3960000"/>
        </p:xfrm>
        <a:graphic>
          <a:graphicData uri="http://schemas.openxmlformats.org/drawingml/2006/table">
            <a:tbl>
              <a:tblPr/>
              <a:tblGrid>
                <a:gridCol w="3505200"/>
                <a:gridCol w="1066801"/>
                <a:gridCol w="1097280"/>
                <a:gridCol w="1097280"/>
                <a:gridCol w="929639"/>
                <a:gridCol w="1447801"/>
              </a:tblGrid>
              <a:tr h="792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PUNTOS  </a:t>
                      </a: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DE REFERENCIA</a:t>
                      </a: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SITUACIÓN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2000-2008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Previsión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err="1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Benchmarks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España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Unión </a:t>
                      </a:r>
                      <a:r>
                        <a:rPr lang="es-ES" sz="1800" b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Europea</a:t>
                      </a:r>
                      <a:endParaRPr lang="es-ES" sz="1800" b="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b="0" dirty="0">
                        <a:solidFill>
                          <a:srgbClr val="0066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FF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2020</a:t>
                      </a:r>
                      <a:endParaRPr lang="es-ES" sz="1800" b="0" dirty="0">
                        <a:solidFill>
                          <a:srgbClr val="FFFF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Escolarización  4 años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85,6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88,4%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95%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Competencias básicas</a:t>
                      </a:r>
                    </a:p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PISA</a:t>
                      </a:r>
                      <a:r>
                        <a:rPr lang="es-ES" sz="1800" baseline="300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lectura 2000/ ciencias 2006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16,3%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19,6%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21,3%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20,2%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15,0%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0"/>
          <a:ext cx="9144001" cy="4752000"/>
        </p:xfrm>
        <a:graphic>
          <a:graphicData uri="http://schemas.openxmlformats.org/drawingml/2006/table">
            <a:tbl>
              <a:tblPr/>
              <a:tblGrid>
                <a:gridCol w="3505200"/>
                <a:gridCol w="1066801"/>
                <a:gridCol w="1097280"/>
                <a:gridCol w="1097280"/>
                <a:gridCol w="929639"/>
                <a:gridCol w="1447801"/>
              </a:tblGrid>
              <a:tr h="792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PUNTOS  </a:t>
                      </a: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DE REFERENCIA</a:t>
                      </a: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SITUACIÓN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2000-2008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Previsión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err="1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Benchmarks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España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Unión </a:t>
                      </a:r>
                      <a:r>
                        <a:rPr lang="es-ES" sz="1800" b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Europea</a:t>
                      </a:r>
                      <a:endParaRPr lang="es-ES" sz="1800" b="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b="0" dirty="0">
                        <a:solidFill>
                          <a:srgbClr val="0066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FF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2020</a:t>
                      </a:r>
                      <a:endParaRPr lang="es-ES" sz="1800" b="0" dirty="0">
                        <a:solidFill>
                          <a:srgbClr val="FFFF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Escolarización  4 años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85,6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88,4%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95%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Competencias básicas</a:t>
                      </a:r>
                    </a:p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PISA</a:t>
                      </a:r>
                      <a:r>
                        <a:rPr lang="es-ES" sz="1800" baseline="300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lectura 2000/ ciencias 2006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16,3%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19,6%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21,3%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20,2%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15,0%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Abandono temprano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29,1%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31,9% 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17,6%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14,9%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10,0%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0"/>
          <a:ext cx="9144001" cy="5544000"/>
        </p:xfrm>
        <a:graphic>
          <a:graphicData uri="http://schemas.openxmlformats.org/drawingml/2006/table">
            <a:tbl>
              <a:tblPr/>
              <a:tblGrid>
                <a:gridCol w="3505200"/>
                <a:gridCol w="1066801"/>
                <a:gridCol w="1097280"/>
                <a:gridCol w="1097280"/>
                <a:gridCol w="929639"/>
                <a:gridCol w="1447801"/>
              </a:tblGrid>
              <a:tr h="792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PUNTOS  </a:t>
                      </a: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DE REFERENCIA</a:t>
                      </a: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SITUACIÓN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2000-2008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Previsión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err="1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Benchmarks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España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Unión </a:t>
                      </a:r>
                      <a:r>
                        <a:rPr lang="es-ES" sz="1800" b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Europea</a:t>
                      </a:r>
                      <a:endParaRPr lang="es-ES" sz="1800" b="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b="0" dirty="0">
                        <a:solidFill>
                          <a:srgbClr val="0066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FF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2020</a:t>
                      </a:r>
                      <a:endParaRPr lang="es-ES" sz="1800" b="0" dirty="0">
                        <a:solidFill>
                          <a:srgbClr val="FFFF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Escolarización  4 años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85,6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88,4%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95%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Competencias básicas</a:t>
                      </a:r>
                    </a:p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PISA</a:t>
                      </a:r>
                      <a:r>
                        <a:rPr lang="es-ES" sz="1800" baseline="300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lectura 2000/ ciencias 2006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16,3%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19,6%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21,3%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20,2%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15,0%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Abandono temprano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29,1%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31,9% 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17,6%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14,9%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10,0%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Titulados educación superior 30-34años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29,2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39,8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12289" marR="12289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22,4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31,1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40%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0"/>
          <a:ext cx="9144001" cy="6336000"/>
        </p:xfrm>
        <a:graphic>
          <a:graphicData uri="http://schemas.openxmlformats.org/drawingml/2006/table">
            <a:tbl>
              <a:tblPr/>
              <a:tblGrid>
                <a:gridCol w="3505200"/>
                <a:gridCol w="1066801"/>
                <a:gridCol w="1097280"/>
                <a:gridCol w="1097280"/>
                <a:gridCol w="929639"/>
                <a:gridCol w="1447801"/>
              </a:tblGrid>
              <a:tr h="792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PUNTOS  </a:t>
                      </a: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DE REFERENCIA</a:t>
                      </a: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SITUACIÓN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2000-2008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Previsión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err="1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Benchmarks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España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Unión </a:t>
                      </a:r>
                      <a:r>
                        <a:rPr lang="es-ES" sz="1800" b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Europea</a:t>
                      </a:r>
                      <a:endParaRPr lang="es-ES" sz="1800" b="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b="0" dirty="0">
                        <a:solidFill>
                          <a:srgbClr val="0066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FF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2020</a:t>
                      </a:r>
                      <a:endParaRPr lang="es-ES" sz="1800" b="0" dirty="0">
                        <a:solidFill>
                          <a:srgbClr val="FFFF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Escolarización  4 años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85,6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88,4%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95%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Competencias básicas</a:t>
                      </a:r>
                    </a:p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PISA</a:t>
                      </a:r>
                      <a:r>
                        <a:rPr lang="es-ES" sz="1800" baseline="300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 lectura 2000/ ciencias 2006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16,3%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19,6%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21,3%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20,2%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15,0%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Abandono temprano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29,1%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31,9% 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17,6%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14,9%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10,0%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Titulados educación superior 30-34años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29,2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39,8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12289" marR="12289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22,4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31,1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40%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Aprendizaje a o largo de la vida 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10,5%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10,4</a:t>
                      </a: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8,5% 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9,5% 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15,0%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81000" y="6858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b="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mic Sans MS" pitchFamily="66" charset="0"/>
              </a:rPr>
              <a:t> … desde la realidad educativa española</a:t>
            </a:r>
            <a:endParaRPr lang="es-ES" sz="2800" b="0" dirty="0">
              <a:solidFill>
                <a:schemeClr val="accent5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2 CuadroTexto"/>
          <p:cNvSpPr txBox="1">
            <a:spLocks noChangeArrowheads="1"/>
          </p:cNvSpPr>
          <p:nvPr/>
        </p:nvSpPr>
        <p:spPr bwMode="auto">
          <a:xfrm>
            <a:off x="152400" y="2057400"/>
            <a:ext cx="8686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0350" lvl="1" algn="l"/>
            <a:r>
              <a:rPr lang="es-ES" sz="2000" b="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s-ES" sz="4000" b="0" dirty="0" smtClean="0">
                <a:latin typeface="Comic Sans MS" pitchFamily="66" charset="0"/>
              </a:rPr>
              <a:t>Mejor educación</a:t>
            </a:r>
          </a:p>
          <a:p>
            <a:pPr marL="260350" lvl="1" algn="l"/>
            <a:endParaRPr lang="es-ES" b="0" dirty="0" smtClean="0">
              <a:latin typeface="Comic Sans MS" pitchFamily="66" charset="0"/>
            </a:endParaRPr>
          </a:p>
          <a:p>
            <a:pPr marL="806450" lvl="1" algn="l"/>
            <a:r>
              <a:rPr lang="es-ES" b="0" dirty="0" smtClean="0">
                <a:latin typeface="Comic Sans MS" pitchFamily="66" charset="0"/>
              </a:rPr>
              <a:t>- </a:t>
            </a:r>
            <a:r>
              <a:rPr lang="es-ES" sz="2800" b="0" dirty="0" smtClean="0">
                <a:latin typeface="Comic Sans MS" pitchFamily="66" charset="0"/>
              </a:rPr>
              <a:t>el éxito (inalcanzable?) en la educación obligatoria </a:t>
            </a:r>
          </a:p>
          <a:p>
            <a:pPr marL="806450" lvl="1" algn="l"/>
            <a:r>
              <a:rPr lang="es-ES" sz="2800" b="0" dirty="0" smtClean="0">
                <a:solidFill>
                  <a:srgbClr val="FFFF00"/>
                </a:solidFill>
                <a:latin typeface="Comic Sans MS" pitchFamily="66" charset="0"/>
              </a:rPr>
              <a:t>- Competencias básicas / fracaso escolar </a:t>
            </a:r>
          </a:p>
          <a:p>
            <a:pPr marL="806450" lvl="1" algn="l"/>
            <a:endParaRPr lang="es-ES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806450" lvl="1"/>
            <a:r>
              <a:rPr lang="es-E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¿Tenemos un particular </a:t>
            </a:r>
            <a:r>
              <a:rPr lang="es-ES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mal de escuela</a:t>
            </a:r>
            <a:r>
              <a:rPr lang="es-E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?</a:t>
            </a:r>
            <a:endParaRPr lang="es-ES" sz="2800" b="0" dirty="0" smtClean="0">
              <a:solidFill>
                <a:srgbClr val="FFFF00"/>
              </a:solidFill>
              <a:latin typeface="+mn-lt"/>
            </a:endParaRPr>
          </a:p>
          <a:p>
            <a:pPr marL="806450" lvl="1" algn="l"/>
            <a:endParaRPr lang="es-ES" sz="2000" b="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1371600" y="3810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200" dirty="0">
                <a:latin typeface="Comic Sans MS" pitchFamily="66" charset="0"/>
              </a:rPr>
              <a:t>Titulados en ESO en </a:t>
            </a:r>
            <a:r>
              <a:rPr lang="es-ES" sz="3200" dirty="0" smtClean="0">
                <a:latin typeface="Comic Sans MS" pitchFamily="66" charset="0"/>
              </a:rPr>
              <a:t>España %</a:t>
            </a:r>
            <a:endParaRPr lang="es-ES" sz="3200" dirty="0">
              <a:latin typeface="Comic Sans MS" pitchFamily="66" charset="0"/>
            </a:endParaRPr>
          </a:p>
        </p:txBody>
      </p:sp>
      <p:graphicFrame>
        <p:nvGraphicFramePr>
          <p:cNvPr id="4" name="3 Gráfico"/>
          <p:cNvGraphicFramePr/>
          <p:nvPr/>
        </p:nvGraphicFramePr>
        <p:xfrm>
          <a:off x="457200" y="1295400"/>
          <a:ext cx="8458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9 Gráfico"/>
          <p:cNvGraphicFramePr/>
          <p:nvPr/>
        </p:nvGraphicFramePr>
        <p:xfrm>
          <a:off x="285720" y="228600"/>
          <a:ext cx="8858280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1 Gráfico"/>
          <p:cNvGraphicFramePr/>
          <p:nvPr/>
        </p:nvGraphicFramePr>
        <p:xfrm>
          <a:off x="457200" y="1371600"/>
          <a:ext cx="830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04800" y="2286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0" dirty="0" smtClean="0">
                <a:latin typeface="Comic Sans MS" pitchFamily="66" charset="0"/>
              </a:rPr>
              <a:t>Diferencias en el rendimiento del alumnado</a:t>
            </a:r>
          </a:p>
          <a:p>
            <a:pPr algn="ctr"/>
            <a:r>
              <a:rPr lang="es-ES" b="0" dirty="0" smtClean="0">
                <a:latin typeface="Comic Sans MS" pitchFamily="66" charset="0"/>
              </a:rPr>
              <a:t> según el año de nacimiento EGD 2009</a:t>
            </a:r>
            <a:endParaRPr lang="es-ES" b="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category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/>
          <p:nvPr/>
        </p:nvGraphicFramePr>
        <p:xfrm>
          <a:off x="457200" y="381000"/>
          <a:ext cx="8858312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928662" y="0"/>
            <a:ext cx="6846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mic Sans MS" pitchFamily="66" charset="0"/>
              </a:rPr>
              <a:t>Niveles de rendimiento PISA 2006</a:t>
            </a:r>
            <a:endParaRPr lang="es-ES" sz="3200" b="0" dirty="0">
              <a:solidFill>
                <a:schemeClr val="accent3">
                  <a:lumMod val="20000"/>
                  <a:lumOff val="8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42910" y="1752600"/>
            <a:ext cx="1414490" cy="1066800"/>
          </a:xfrm>
          <a:prstGeom prst="rect">
            <a:avLst/>
          </a:prstGeom>
          <a:noFill/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 rot="5400000">
            <a:off x="1111612" y="259988"/>
            <a:ext cx="281764" cy="2504988"/>
          </a:xfrm>
          <a:prstGeom prst="rect">
            <a:avLst/>
          </a:prstGeom>
          <a:solidFill>
            <a:srgbClr val="FF66FF">
              <a:alpha val="29019"/>
            </a:srgbClr>
          </a:solidFill>
          <a:ln w="12700" algn="ctr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 rot="5400000">
            <a:off x="1111612" y="1745884"/>
            <a:ext cx="281764" cy="2504988"/>
          </a:xfrm>
          <a:prstGeom prst="rect">
            <a:avLst/>
          </a:prstGeom>
          <a:solidFill>
            <a:srgbClr val="FF66FF">
              <a:alpha val="29019"/>
            </a:srgbClr>
          </a:solidFill>
          <a:ln w="12700" algn="ctr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 rot="5400000">
            <a:off x="1100094" y="2938506"/>
            <a:ext cx="304800" cy="2504988"/>
          </a:xfrm>
          <a:prstGeom prst="rect">
            <a:avLst/>
          </a:prstGeom>
          <a:solidFill>
            <a:srgbClr val="FF66FF">
              <a:alpha val="29019"/>
            </a:srgbClr>
          </a:solidFill>
          <a:ln w="12700" algn="ctr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 rot="5400000">
            <a:off x="1109618" y="5062582"/>
            <a:ext cx="285752" cy="2504988"/>
          </a:xfrm>
          <a:prstGeom prst="rect">
            <a:avLst/>
          </a:prstGeom>
          <a:solidFill>
            <a:srgbClr val="FF66FF">
              <a:alpha val="29019"/>
            </a:srgbClr>
          </a:solidFill>
          <a:ln w="12700" algn="ctr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 rot="5400000">
            <a:off x="988167" y="4269633"/>
            <a:ext cx="528654" cy="2504988"/>
          </a:xfrm>
          <a:prstGeom prst="rect">
            <a:avLst/>
          </a:prstGeom>
          <a:solidFill>
            <a:srgbClr val="FF66FF">
              <a:alpha val="29019"/>
            </a:srgbClr>
          </a:solidFill>
          <a:ln w="12700" algn="ctr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 smtClean="0"/>
          </a:p>
          <a:p>
            <a:pPr eaLnBrk="0" hangingPunct="0"/>
            <a:endParaRPr lang="es-E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9 Gráfico"/>
          <p:cNvGraphicFramePr/>
          <p:nvPr/>
        </p:nvGraphicFramePr>
        <p:xfrm>
          <a:off x="285720" y="228600"/>
          <a:ext cx="8858280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ChangeArrowheads="1"/>
          </p:cNvSpPr>
          <p:nvPr/>
        </p:nvSpPr>
        <p:spPr bwMode="auto">
          <a:xfrm>
            <a:off x="533400" y="457200"/>
            <a:ext cx="8305800" cy="569386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La educación y los objetivos: del s. XIX al s.XXI.</a:t>
            </a: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</a:t>
            </a: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Objetivos y puntos de referencia europeos. </a:t>
            </a:r>
          </a:p>
          <a:p>
            <a:pPr lvl="1">
              <a:defRPr/>
            </a:pPr>
            <a:endParaRPr lang="es-ES" dirty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Mejor educación: definición y medida de “fracaso”</a:t>
            </a:r>
          </a:p>
          <a:p>
            <a:pPr lvl="1">
              <a:defRPr/>
            </a:pPr>
            <a:endParaRPr lang="es-ES" dirty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Más educación: definición y medida de “abandono”</a:t>
            </a:r>
            <a:endParaRPr lang="es-ES" dirty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2">
              <a:defRPr/>
            </a:pP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Las </a:t>
            </a:r>
            <a:r>
              <a:rPr lang="es-E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razones 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que </a:t>
            </a:r>
            <a:r>
              <a:rPr lang="es-ES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animan</a:t>
            </a:r>
            <a:r>
              <a:rPr lang="es-E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al abandono 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temprano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Educativas: del alumno y del sistema</a:t>
            </a: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Sociales y económicas: la valoración de la educación</a:t>
            </a:r>
            <a:endParaRPr lang="es-ES" sz="18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2">
              <a:defRPr/>
            </a:pP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Propuestas Institucionales</a:t>
            </a: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Conferencia </a:t>
            </a:r>
            <a:r>
              <a:rPr lang="es-E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Sectorial de </a:t>
            </a: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Educación</a:t>
            </a: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Consejo Escolar del Estado</a:t>
            </a: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Plan de acción 2010-2011 del Ministerio</a:t>
            </a:r>
            <a:endParaRPr lang="es-ES" sz="18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1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11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11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11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11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11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112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112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3112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31129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81000" y="4572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b="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mic Sans MS" pitchFamily="66" charset="0"/>
              </a:rPr>
              <a:t> … desde la realidad educativa española</a:t>
            </a:r>
            <a:endParaRPr lang="es-ES" sz="2800" b="0" dirty="0">
              <a:solidFill>
                <a:schemeClr val="accent5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2 CuadroTexto"/>
          <p:cNvSpPr txBox="1">
            <a:spLocks noChangeArrowheads="1"/>
          </p:cNvSpPr>
          <p:nvPr/>
        </p:nvSpPr>
        <p:spPr bwMode="auto">
          <a:xfrm>
            <a:off x="76200" y="1295400"/>
            <a:ext cx="81534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6450" lvl="1" algn="l"/>
            <a:r>
              <a:rPr lang="es-ES" sz="2000" b="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marL="806450" lvl="1" algn="l"/>
            <a:endParaRPr lang="es-ES" sz="2000" b="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806450" lvl="1" algn="l"/>
            <a:r>
              <a:rPr lang="es-ES" sz="4000" b="0" dirty="0" smtClean="0">
                <a:latin typeface="Comic Sans MS" pitchFamily="66" charset="0"/>
              </a:rPr>
              <a:t>Más educación y formación para todos antes y después de la educación obligatoria</a:t>
            </a:r>
          </a:p>
          <a:p>
            <a:pPr marL="806450" lvl="1" algn="l"/>
            <a:endParaRPr lang="es-ES" b="0" dirty="0" smtClean="0">
              <a:latin typeface="Comic Sans MS" pitchFamily="66" charset="0"/>
            </a:endParaRPr>
          </a:p>
          <a:p>
            <a:pPr marL="806450" lvl="1" algn="l"/>
            <a:r>
              <a:rPr lang="es-ES" sz="4000" b="0" dirty="0" smtClean="0">
                <a:solidFill>
                  <a:srgbClr val="FFFF00"/>
                </a:solidFill>
                <a:latin typeface="Comic Sans MS" pitchFamily="66" charset="0"/>
              </a:rPr>
              <a:t>el abandono temprano de a educación y la formación</a:t>
            </a:r>
            <a:endParaRPr lang="es-ES" sz="4000" b="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57200"/>
            <a:ext cx="8991600" cy="6019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7 CuadroTexto"/>
          <p:cNvSpPr txBox="1">
            <a:spLocks noChangeArrowheads="1"/>
          </p:cNvSpPr>
          <p:nvPr/>
        </p:nvSpPr>
        <p:spPr bwMode="auto">
          <a:xfrm>
            <a:off x="0" y="762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66" charset="0"/>
              </a:rPr>
              <a:t>Abandono temprano 2000 / 2008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Elipse"/>
          <p:cNvSpPr/>
          <p:nvPr/>
        </p:nvSpPr>
        <p:spPr bwMode="auto">
          <a:xfrm>
            <a:off x="4114800" y="5334000"/>
            <a:ext cx="1066800" cy="304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/>
          <p:cNvGraphicFramePr>
            <a:graphicFrameLocks/>
          </p:cNvGraphicFramePr>
          <p:nvPr/>
        </p:nvGraphicFramePr>
        <p:xfrm>
          <a:off x="762000" y="914400"/>
          <a:ext cx="8077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362200" y="152400"/>
            <a:ext cx="4681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+mn-lt"/>
              </a:rPr>
              <a:t>Evolución del abandono</a:t>
            </a:r>
            <a:endParaRPr lang="es-ES" sz="3200" dirty="0">
              <a:latin typeface="+mn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 bwMode="auto">
          <a:xfrm>
            <a:off x="2895600" y="228600"/>
            <a:ext cx="3505200" cy="62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ES" sz="1800" b="0" kern="0" dirty="0" smtClean="0">
                <a:solidFill>
                  <a:srgbClr val="FFFF00"/>
                </a:solidFill>
                <a:latin typeface="Comic Sans MS" pitchFamily="66" charset="0"/>
                <a:ea typeface="+mj-ea"/>
                <a:cs typeface="+mj-cs"/>
              </a:rPr>
              <a:t>Indicadores población  adulta:</a:t>
            </a:r>
          </a:p>
          <a:p>
            <a:pPr algn="ctr" eaLnBrk="0" hangingPunct="0">
              <a:defRPr/>
            </a:pPr>
            <a:r>
              <a:rPr lang="es-ES" sz="1800" b="0" kern="0" dirty="0" smtClean="0">
                <a:solidFill>
                  <a:srgbClr val="FFFF00"/>
                </a:solidFill>
                <a:latin typeface="Comic Sans MS" pitchFamily="66" charset="0"/>
                <a:ea typeface="+mj-ea"/>
                <a:cs typeface="+mj-cs"/>
              </a:rPr>
              <a:t>2008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2667001" y="4267200"/>
            <a:ext cx="2514600" cy="57150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0" dirty="0" smtClean="0">
                <a:latin typeface="Comic Sans MS" pitchFamily="66" charset="0"/>
              </a:rPr>
              <a:t>Abandono CINE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0" dirty="0" smtClean="0">
                <a:latin typeface="Comic Sans MS" pitchFamily="66" charset="0"/>
              </a:rPr>
              <a:t>18-24 años </a:t>
            </a:r>
            <a:endParaRPr lang="es-ES" sz="1600" b="0" dirty="0">
              <a:latin typeface="Comic Sans MS" pitchFamily="66" charset="0"/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152400" y="1600200"/>
          <a:ext cx="8639366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1303"/>
                <a:gridCol w="391806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/>
                          </a:solidFill>
                          <a:latin typeface="Comic Sans MS" pitchFamily="66" charset="0"/>
                        </a:rPr>
                        <a:t>Años</a:t>
                      </a:r>
                      <a:endParaRPr lang="es-ES" dirty="0">
                        <a:solidFill>
                          <a:schemeClr val="bg2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00121">
                <a:tc>
                  <a:txBody>
                    <a:bodyPr/>
                    <a:lstStyle/>
                    <a:p>
                      <a:pPr marL="342900" indent="-342900" algn="ctr">
                        <a:buAutoNum type="arabicPlain" startAt="99"/>
                      </a:pPr>
                      <a:r>
                        <a:rPr lang="es-ES" dirty="0" smtClean="0">
                          <a:solidFill>
                            <a:schemeClr val="bg2"/>
                          </a:solidFill>
                          <a:latin typeface="Comic Sans MS" pitchFamily="66" charset="0"/>
                        </a:rPr>
                        <a:t>00 01 02 03</a:t>
                      </a:r>
                      <a:r>
                        <a:rPr lang="es-ES" baseline="0" dirty="0" smtClean="0">
                          <a:solidFill>
                            <a:schemeClr val="bg2"/>
                          </a:solidFill>
                          <a:latin typeface="Comic Sans MS" pitchFamily="66" charset="0"/>
                        </a:rPr>
                        <a:t> 04  0</a:t>
                      </a:r>
                      <a:r>
                        <a:rPr lang="es-ES" dirty="0" smtClean="0">
                          <a:solidFill>
                            <a:schemeClr val="bg2"/>
                          </a:solidFill>
                          <a:latin typeface="Comic Sans MS" pitchFamily="66" charset="0"/>
                        </a:rPr>
                        <a:t>5 06  07 </a:t>
                      </a:r>
                      <a:r>
                        <a:rPr lang="es-ES" sz="2400" b="1" dirty="0" smtClean="0">
                          <a:solidFill>
                            <a:schemeClr val="bg2"/>
                          </a:solidFill>
                          <a:latin typeface="Comic Sans MS" pitchFamily="66" charset="0"/>
                        </a:rPr>
                        <a:t>08</a:t>
                      </a:r>
                      <a:r>
                        <a:rPr lang="es-ES" dirty="0" smtClean="0">
                          <a:solidFill>
                            <a:schemeClr val="bg2"/>
                          </a:solidFill>
                          <a:latin typeface="Comic Sans MS" pitchFamily="66" charset="0"/>
                        </a:rPr>
                        <a:t> 09 2010</a:t>
                      </a:r>
                    </a:p>
                    <a:p>
                      <a:pPr marL="342900" indent="-342900" algn="ctr">
                        <a:buAutoNum type="arabicPlain" startAt="99"/>
                      </a:pPr>
                      <a:endParaRPr lang="es-ES" dirty="0" smtClean="0">
                        <a:solidFill>
                          <a:schemeClr val="bg2"/>
                        </a:solidFill>
                        <a:latin typeface="Comic Sans MS" pitchFamily="66" charset="0"/>
                      </a:endParaRPr>
                    </a:p>
                    <a:p>
                      <a:pPr marL="342900" indent="-342900" algn="ctr">
                        <a:buAutoNum type="arabicPlain" startAt="99"/>
                      </a:pPr>
                      <a:endParaRPr lang="es-ES" dirty="0" smtClean="0">
                        <a:solidFill>
                          <a:schemeClr val="bg2"/>
                        </a:solidFill>
                        <a:latin typeface="Comic Sans MS" pitchFamily="66" charset="0"/>
                      </a:endParaRPr>
                    </a:p>
                    <a:p>
                      <a:pPr marL="342900" indent="-342900" algn="ctr">
                        <a:buNone/>
                      </a:pPr>
                      <a:endParaRPr lang="es-ES" dirty="0" smtClean="0">
                        <a:solidFill>
                          <a:schemeClr val="bg2"/>
                        </a:solidFill>
                        <a:latin typeface="Comic Sans MS" pitchFamily="66" charset="0"/>
                      </a:endParaRPr>
                    </a:p>
                    <a:p>
                      <a:pPr marL="342900" indent="-342900" algn="ctr">
                        <a:buNone/>
                      </a:pPr>
                      <a:endParaRPr lang="es-ES" dirty="0" smtClean="0">
                        <a:solidFill>
                          <a:schemeClr val="bg2"/>
                        </a:solidFill>
                        <a:latin typeface="Comic Sans MS" pitchFamily="66" charset="0"/>
                      </a:endParaRPr>
                    </a:p>
                    <a:p>
                      <a:pPr marL="342900" indent="-342900" algn="ctr">
                        <a:buAutoNum type="arabicPlain" startAt="99"/>
                      </a:pPr>
                      <a:endParaRPr lang="es-ES" dirty="0">
                        <a:solidFill>
                          <a:schemeClr val="bg2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/>
                          </a:solidFill>
                          <a:latin typeface="Comic Sans MS" pitchFamily="66" charset="0"/>
                        </a:rPr>
                        <a:t>11 12 13 14 15 16 17 18 19 2020</a:t>
                      </a:r>
                      <a:endParaRPr lang="es-ES" dirty="0">
                        <a:solidFill>
                          <a:schemeClr val="bg2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19 Rectángulo redondeado"/>
          <p:cNvSpPr/>
          <p:nvPr/>
        </p:nvSpPr>
        <p:spPr>
          <a:xfrm>
            <a:off x="1143000" y="2743200"/>
            <a:ext cx="2362200" cy="57150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0" dirty="0" smtClean="0">
                <a:latin typeface="Comic Sans MS" pitchFamily="66" charset="0"/>
              </a:rPr>
              <a:t>Abandono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0" dirty="0" smtClean="0">
                <a:latin typeface="Comic Sans MS" pitchFamily="66" charset="0"/>
              </a:rPr>
              <a:t>2002-2007</a:t>
            </a:r>
            <a:endParaRPr lang="es-ES" sz="1600" b="0" dirty="0">
              <a:latin typeface="Comic Sans MS" pitchFamily="66" charset="0"/>
            </a:endParaRPr>
          </a:p>
        </p:txBody>
      </p:sp>
      <p:sp>
        <p:nvSpPr>
          <p:cNvPr id="22" name="1 Título"/>
          <p:cNvSpPr txBox="1">
            <a:spLocks/>
          </p:cNvSpPr>
          <p:nvPr/>
        </p:nvSpPr>
        <p:spPr bwMode="auto">
          <a:xfrm>
            <a:off x="2971800" y="914400"/>
            <a:ext cx="3048000" cy="623910"/>
          </a:xfrm>
          <a:prstGeom prst="rect">
            <a:avLst/>
          </a:prstGeom>
          <a:solidFill>
            <a:srgbClr val="18501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ES" sz="1800" b="0" kern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mic Sans MS" pitchFamily="66" charset="0"/>
                <a:ea typeface="+mj-ea"/>
                <a:cs typeface="+mj-cs"/>
              </a:rPr>
              <a:t>Matrícula y titulados</a:t>
            </a:r>
          </a:p>
          <a:p>
            <a:pPr algn="ctr" eaLnBrk="0" hangingPunct="0">
              <a:defRPr/>
            </a:pPr>
            <a:r>
              <a:rPr lang="es-ES" sz="1800" b="0" kern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mic Sans MS" pitchFamily="66" charset="0"/>
                <a:ea typeface="+mj-ea"/>
                <a:cs typeface="+mj-cs"/>
              </a:rPr>
              <a:t>2008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533400" y="533400"/>
            <a:ext cx="2057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0" kern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mic Sans MS" pitchFamily="66" charset="0"/>
              </a:rPr>
              <a:t>Formación del pasado</a:t>
            </a:r>
            <a:endParaRPr lang="es-E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934200" y="609600"/>
            <a:ext cx="2133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0" kern="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mic Sans MS" pitchFamily="66" charset="0"/>
              </a:rPr>
              <a:t>Formación del futuro</a:t>
            </a:r>
            <a:endParaRPr lang="es-E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26 Flecha izquierda"/>
          <p:cNvSpPr/>
          <p:nvPr/>
        </p:nvSpPr>
        <p:spPr>
          <a:xfrm>
            <a:off x="1905000" y="381000"/>
            <a:ext cx="762000" cy="198119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0" dirty="0"/>
          </a:p>
        </p:txBody>
      </p:sp>
      <p:sp>
        <p:nvSpPr>
          <p:cNvPr id="28" name="27 Flecha derecha"/>
          <p:cNvSpPr/>
          <p:nvPr/>
        </p:nvSpPr>
        <p:spPr>
          <a:xfrm>
            <a:off x="6248400" y="1143000"/>
            <a:ext cx="609600" cy="228600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CuadroTexto"/>
          <p:cNvSpPr txBox="1"/>
          <p:nvPr/>
        </p:nvSpPr>
        <p:spPr>
          <a:xfrm>
            <a:off x="5791200" y="41910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b="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s-ES" sz="2000" b="0" dirty="0" smtClean="0">
                <a:solidFill>
                  <a:srgbClr val="FFFF00"/>
                </a:solidFill>
                <a:latin typeface="Comic Sans MS" pitchFamily="66" charset="0"/>
              </a:rPr>
              <a:t>El análisis del pasado, el presente y el futuro del sistema educativo </a:t>
            </a:r>
            <a:endParaRPr lang="es-ES" sz="2000" b="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9" name="18 Flecha arriba"/>
          <p:cNvSpPr/>
          <p:nvPr/>
        </p:nvSpPr>
        <p:spPr>
          <a:xfrm>
            <a:off x="3581400" y="2362200"/>
            <a:ext cx="152400" cy="1800225"/>
          </a:xfrm>
          <a:prstGeom prst="up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22" grpId="0" animBg="1"/>
      <p:bldP spid="27" grpId="0" animBg="1"/>
      <p:bldP spid="28" grpId="0" animBg="1"/>
      <p:bldP spid="29" grpId="0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304800" y="838200"/>
          <a:ext cx="8534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838200" y="0"/>
            <a:ext cx="4578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Tasas</a:t>
            </a:r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 de </a:t>
            </a:r>
            <a:r>
              <a:rPr lang="en-US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matrícula</a:t>
            </a:r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 (2007)</a:t>
            </a:r>
            <a:endParaRPr lang="es-ES" sz="2800" dirty="0">
              <a:latin typeface="+mn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series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/>
        </p:nvGraphicFramePr>
        <p:xfrm>
          <a:off x="285720" y="1500174"/>
          <a:ext cx="8643998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2844" y="142852"/>
            <a:ext cx="82365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Tendencias </a:t>
            </a:r>
            <a:r>
              <a:rPr lang="es-E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en las tasas de graduación en segunda etapa </a:t>
            </a:r>
          </a:p>
          <a:p>
            <a:r>
              <a:rPr lang="es-E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de educación secundaria % (Bachillerato y CFGM)</a:t>
            </a:r>
          </a:p>
          <a:p>
            <a:r>
              <a:rPr lang="es-E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(1995-2008)</a:t>
            </a:r>
            <a:endParaRPr lang="es-ES" dirty="0">
              <a:solidFill>
                <a:schemeClr val="accent1">
                  <a:lumMod val="20000"/>
                  <a:lumOff val="8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ChangeArrowheads="1"/>
          </p:cNvSpPr>
          <p:nvPr/>
        </p:nvSpPr>
        <p:spPr bwMode="auto">
          <a:xfrm>
            <a:off x="533400" y="457200"/>
            <a:ext cx="8305800" cy="569386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La educación y los objetivos: del s. XIX al s.XXI.</a:t>
            </a: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</a:t>
            </a: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Objetivos y puntos de referencia europeos. </a:t>
            </a:r>
          </a:p>
          <a:p>
            <a:pPr lvl="1">
              <a:defRPr/>
            </a:pPr>
            <a:endParaRPr lang="es-ES" dirty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Mejor educación: definición y medida de “fracaso”</a:t>
            </a:r>
          </a:p>
          <a:p>
            <a:pPr lvl="1">
              <a:defRPr/>
            </a:pPr>
            <a:endParaRPr lang="es-ES" dirty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Más educación: definición y medida de “abandono”</a:t>
            </a:r>
            <a:endParaRPr lang="es-ES" dirty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2">
              <a:defRPr/>
            </a:pP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Las </a:t>
            </a:r>
            <a:r>
              <a:rPr lang="es-E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razones 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que </a:t>
            </a:r>
            <a:r>
              <a:rPr lang="es-ES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animan</a:t>
            </a:r>
            <a:r>
              <a:rPr lang="es-E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al abandono 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temprano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Educativas: del alumno y del sistema</a:t>
            </a: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Sociales y económicas: la valoración de la educación</a:t>
            </a:r>
            <a:endParaRPr lang="es-ES" sz="18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2">
              <a:defRPr/>
            </a:pP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lvl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Propuestas Institucionales</a:t>
            </a: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Conferencia </a:t>
            </a:r>
            <a:r>
              <a:rPr lang="es-E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Sectorial de </a:t>
            </a: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Educación</a:t>
            </a: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Consejo Escolar del Estado</a:t>
            </a:r>
          </a:p>
          <a:p>
            <a:pPr marL="1079500" lvl="1">
              <a:defRPr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Plan de acción 2010-2011 del Ministerio</a:t>
            </a:r>
            <a:endParaRPr lang="es-ES" sz="18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11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1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11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11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112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112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112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31129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ChangeArrowheads="1"/>
          </p:cNvSpPr>
          <p:nvPr/>
        </p:nvSpPr>
        <p:spPr bwMode="auto">
          <a:xfrm>
            <a:off x="762000" y="457200"/>
            <a:ext cx="7761288" cy="544764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5600">
              <a:defRPr/>
            </a:pPr>
            <a:r>
              <a:rPr lang="es-E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Alumnos que </a:t>
            </a:r>
            <a:r>
              <a:rPr lang="es-ES" sz="2800" i="1" dirty="0" smtClean="0">
                <a:solidFill>
                  <a:srgbClr val="FFFF00"/>
                </a:solidFill>
                <a:latin typeface="+mn-lt"/>
              </a:rPr>
              <a:t>no desean</a:t>
            </a:r>
            <a:r>
              <a:rPr lang="es-E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s-E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seguir estudiando </a:t>
            </a:r>
            <a:r>
              <a:rPr lang="es-ES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(circunstancias </a:t>
            </a:r>
            <a:r>
              <a:rPr lang="es-ES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individuales) (UE)</a:t>
            </a:r>
            <a:r>
              <a:rPr lang="es-ES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. </a:t>
            </a:r>
          </a:p>
          <a:p>
            <a:pPr marL="723900">
              <a:buFontTx/>
              <a:buChar char="-"/>
              <a:defRPr/>
            </a:pPr>
            <a:endParaRPr lang="es-ES" sz="2000" dirty="0" smtClean="0">
              <a:latin typeface="+mn-lt"/>
            </a:endParaRPr>
          </a:p>
          <a:p>
            <a:pPr marL="723900">
              <a:buFontTx/>
              <a:buChar char="-"/>
              <a:defRPr/>
            </a:pPr>
            <a:r>
              <a:rPr lang="es-ES" sz="2000" dirty="0" smtClean="0">
                <a:latin typeface="+mn-lt"/>
              </a:rPr>
              <a:t>Dificultades de aprendizaje</a:t>
            </a:r>
          </a:p>
          <a:p>
            <a:pPr marL="723900" lvl="1">
              <a:buFontTx/>
              <a:buChar char="-"/>
              <a:defRPr/>
            </a:pPr>
            <a:r>
              <a:rPr lang="es-ES" sz="2000" dirty="0" smtClean="0">
                <a:latin typeface="+mn-lt"/>
              </a:rPr>
              <a:t> Baja autoestima </a:t>
            </a:r>
            <a:endParaRPr lang="es-ES" sz="2000" dirty="0" smtClean="0">
              <a:solidFill>
                <a:schemeClr val="tx2">
                  <a:lumMod val="20000"/>
                  <a:lumOff val="80000"/>
                </a:schemeClr>
              </a:solidFill>
              <a:latin typeface="+mn-lt"/>
            </a:endParaRPr>
          </a:p>
          <a:p>
            <a:pPr marL="723900">
              <a:buFontTx/>
              <a:buChar char="-"/>
              <a:defRPr/>
            </a:pPr>
            <a:r>
              <a:rPr lang="es-ES" sz="2000" dirty="0" smtClean="0">
                <a:latin typeface="+mn-lt"/>
              </a:rPr>
              <a:t> Una interacción negativa con los profesores </a:t>
            </a:r>
          </a:p>
          <a:p>
            <a:pPr marL="723900">
              <a:buFontTx/>
              <a:buChar char="-"/>
              <a:defRPr/>
            </a:pPr>
            <a:r>
              <a:rPr lang="es-ES" sz="2000" dirty="0" smtClean="0">
                <a:latin typeface="+mn-lt"/>
              </a:rPr>
              <a:t> Escaso interés por la educación formal</a:t>
            </a:r>
          </a:p>
          <a:p>
            <a:pPr marL="355600" lvl="2">
              <a:defRPr/>
            </a:pPr>
            <a:endParaRPr lang="es-ES" sz="2800" dirty="0" smtClean="0"/>
          </a:p>
          <a:p>
            <a:pPr marL="355600" lvl="2">
              <a:defRPr/>
            </a:pPr>
            <a:r>
              <a:rPr lang="es-ES" dirty="0" smtClean="0">
                <a:latin typeface="+mj-lt"/>
              </a:rPr>
              <a:t>(circunstancias </a:t>
            </a:r>
            <a:r>
              <a:rPr lang="es-ES" i="1" dirty="0" smtClean="0">
                <a:latin typeface="+mj-lt"/>
              </a:rPr>
              <a:t>española</a:t>
            </a:r>
            <a:r>
              <a:rPr lang="es-ES" dirty="0" smtClean="0">
                <a:latin typeface="+mj-lt"/>
              </a:rPr>
              <a:t>s)</a:t>
            </a:r>
          </a:p>
          <a:p>
            <a:pPr marL="355600" lvl="2">
              <a:defRPr/>
            </a:pPr>
            <a:r>
              <a:rPr lang="es-ES" dirty="0" smtClean="0">
                <a:latin typeface="+mj-lt"/>
              </a:rPr>
              <a:t>A</a:t>
            </a:r>
            <a:r>
              <a:rPr lang="es-ES" sz="2800" dirty="0" smtClean="0">
                <a:latin typeface="+mn-lt"/>
              </a:rPr>
              <a:t>lumnos que </a:t>
            </a:r>
            <a:r>
              <a:rPr lang="es-ES" sz="2800" i="1" dirty="0" smtClean="0">
                <a:solidFill>
                  <a:srgbClr val="FFFF00"/>
                </a:solidFill>
                <a:latin typeface="+mn-lt"/>
              </a:rPr>
              <a:t>no pueden</a:t>
            </a:r>
            <a:r>
              <a:rPr lang="es-ES" sz="2800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s-E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seguir estudiando</a:t>
            </a:r>
            <a:endParaRPr lang="es-ES" sz="2800" dirty="0" smtClean="0">
              <a:solidFill>
                <a:srgbClr val="FF0000"/>
              </a:solidFill>
              <a:latin typeface="+mn-lt"/>
            </a:endParaRPr>
          </a:p>
          <a:p>
            <a:pPr marL="355600" lvl="2">
              <a:defRPr/>
            </a:pPr>
            <a:r>
              <a:rPr lang="es-ES" sz="2800" i="1" dirty="0" smtClean="0">
                <a:solidFill>
                  <a:srgbClr val="FFFF00"/>
                </a:solidFill>
                <a:latin typeface="+mn-lt"/>
              </a:rPr>
              <a:t>no titulan </a:t>
            </a:r>
          </a:p>
          <a:p>
            <a:pPr marL="355600" lvl="2">
              <a:defRPr/>
            </a:pPr>
            <a:endParaRPr lang="es-ES" sz="2800" dirty="0" smtClean="0">
              <a:solidFill>
                <a:srgbClr val="FFFFCC"/>
              </a:solidFill>
              <a:latin typeface="+mn-lt"/>
              <a:cs typeface="+mn-cs"/>
            </a:endParaRPr>
          </a:p>
          <a:p>
            <a:pPr marL="355600" lvl="2" algn="ctr">
              <a:defRPr/>
            </a:pPr>
            <a:r>
              <a:rPr lang="es-ES" sz="2800" dirty="0" smtClean="0">
                <a:solidFill>
                  <a:srgbClr val="FFFFCC"/>
                </a:solidFill>
                <a:latin typeface="+mn-lt"/>
                <a:cs typeface="+mn-cs"/>
              </a:rPr>
              <a:t>El entorno educativo “empuja” a determinados alumnos fuera del sistema </a:t>
            </a:r>
            <a:endParaRPr lang="es-ES" sz="2800" dirty="0">
              <a:solidFill>
                <a:srgbClr val="FFFFCC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1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1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1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1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1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1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12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4316" y="214290"/>
            <a:ext cx="8429684" cy="5714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sz="2400" dirty="0" smtClean="0">
                <a:latin typeface="Comic Sans MS" pitchFamily="66" charset="0"/>
              </a:rPr>
              <a:t>Titulados en ESO (2006) y abandono temprano (2006)</a:t>
            </a:r>
          </a:p>
        </p:txBody>
      </p:sp>
      <p:graphicFrame>
        <p:nvGraphicFramePr>
          <p:cNvPr id="3074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2752725"/>
          <a:ext cx="4038600" cy="2220913"/>
        </p:xfrm>
        <a:graphic>
          <a:graphicData uri="http://schemas.openxmlformats.org/presentationml/2006/ole">
            <p:oleObj spid="_x0000_s335874" name="Gráfico" r:id="rId3" imgW="8229600" imgH="4524443" progId="MSGraph.Chart.8">
              <p:embed followColorScheme="full"/>
            </p:oleObj>
          </a:graphicData>
        </a:graphic>
      </p:graphicFrame>
      <p:graphicFrame>
        <p:nvGraphicFramePr>
          <p:cNvPr id="5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392759" y="785794"/>
          <a:ext cx="8751241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1" uiExpand="1">
        <p:bldSub>
          <a:bldChart bld="series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/>
          <p:nvPr/>
        </p:nvGraphicFramePr>
        <p:xfrm>
          <a:off x="457200" y="457200"/>
          <a:ext cx="85344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092950" y="6237288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D51893F-CCE8-4820-BD2E-1A0EF4C9798A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62000" y="762000"/>
          <a:ext cx="5947875" cy="4195724"/>
        </p:xfrm>
        <a:graphic>
          <a:graphicData uri="http://schemas.openxmlformats.org/drawingml/2006/table">
            <a:tbl>
              <a:tblPr/>
              <a:tblGrid>
                <a:gridCol w="2667000"/>
                <a:gridCol w="1143000"/>
                <a:gridCol w="1174099"/>
                <a:gridCol w="963776"/>
              </a:tblGrid>
              <a:tr h="115013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Año</a:t>
                      </a:r>
                      <a:endParaRPr lang="es-ES" sz="28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1970</a:t>
                      </a:r>
                    </a:p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LGE</a:t>
                      </a:r>
                      <a:endParaRPr lang="es-ES" sz="20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904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Alfabetización</a:t>
                      </a:r>
                      <a:endParaRPr lang="es-ES" sz="28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25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48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81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382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Escolarización </a:t>
                      </a:r>
                      <a:r>
                        <a:rPr lang="es-ES" sz="28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5-14 años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38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44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74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</a:tr>
              <a:tr h="11382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Escolarización</a:t>
                      </a:r>
                    </a:p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14-19 años</a:t>
                      </a:r>
                      <a:endParaRPr lang="es-ES" sz="28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42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609600" y="1981200"/>
            <a:ext cx="7924800" cy="446276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2">
              <a:defRPr/>
            </a:pPr>
            <a:r>
              <a:rPr lang="es-ES" sz="2800" dirty="0" smtClean="0">
                <a:solidFill>
                  <a:srgbClr val="FFFF00"/>
                </a:solidFill>
                <a:latin typeface="+mn-lt"/>
              </a:rPr>
              <a:t>Razones sociales y relacionadas con las familias</a:t>
            </a:r>
            <a:r>
              <a:rPr lang="es-ES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 </a:t>
            </a:r>
          </a:p>
          <a:p>
            <a:pPr marL="723900" lvl="2">
              <a:defRPr/>
            </a:pPr>
            <a:r>
              <a:rPr lang="es-E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La valoración social de la educación ¿vale la pena estudiar? </a:t>
            </a:r>
            <a:endParaRPr lang="es-ES" dirty="0" smtClean="0">
              <a:latin typeface="+mn-lt"/>
            </a:endParaRPr>
          </a:p>
          <a:p>
            <a:pPr marL="723900">
              <a:buFontTx/>
              <a:buChar char="-"/>
              <a:defRPr/>
            </a:pPr>
            <a:r>
              <a:rPr lang="es-ES" sz="1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 Muchas familias pueden estimular el abandono de sus hijos por razones económicas o por no reconocer el valor de la educación como tal </a:t>
            </a:r>
          </a:p>
          <a:p>
            <a:pPr>
              <a:defRPr/>
            </a:pPr>
            <a:r>
              <a:rPr lang="es-ES" sz="2000" i="1" dirty="0" smtClean="0">
                <a:latin typeface="+mn-lt"/>
              </a:rPr>
              <a:t> </a:t>
            </a:r>
            <a:endParaRPr lang="es-ES" sz="1800" dirty="0" smtClean="0">
              <a:latin typeface="+mn-lt"/>
            </a:endParaRPr>
          </a:p>
          <a:p>
            <a:pPr marL="0" lvl="2">
              <a:defRPr/>
            </a:pPr>
            <a:endParaRPr lang="es-ES" dirty="0" smtClean="0">
              <a:solidFill>
                <a:srgbClr val="FFFF00"/>
              </a:solidFill>
              <a:latin typeface="+mn-lt"/>
              <a:cs typeface="+mn-cs"/>
            </a:endParaRPr>
          </a:p>
          <a:p>
            <a:pPr marL="0" lvl="2">
              <a:defRPr/>
            </a:pPr>
            <a:r>
              <a:rPr lang="es-ES" sz="2800" dirty="0" smtClean="0">
                <a:solidFill>
                  <a:srgbClr val="FFFF00"/>
                </a:solidFill>
                <a:latin typeface="+mn-lt"/>
                <a:cs typeface="+mn-cs"/>
              </a:rPr>
              <a:t>Razones </a:t>
            </a:r>
            <a:r>
              <a:rPr lang="es-ES" sz="2800" dirty="0">
                <a:solidFill>
                  <a:srgbClr val="FFFF00"/>
                </a:solidFill>
                <a:latin typeface="+mn-lt"/>
                <a:cs typeface="+mn-cs"/>
              </a:rPr>
              <a:t>relacionadas con el </a:t>
            </a:r>
            <a:r>
              <a:rPr lang="es-ES" sz="2800" dirty="0" smtClean="0">
                <a:solidFill>
                  <a:srgbClr val="FFFF00"/>
                </a:solidFill>
                <a:latin typeface="+mn-lt"/>
                <a:cs typeface="+mn-cs"/>
              </a:rPr>
              <a:t>empleo (hasta 2008</a:t>
            </a:r>
            <a:endParaRPr lang="es-ES" sz="2800" dirty="0">
              <a:solidFill>
                <a:srgbClr val="FFFF00"/>
              </a:solidFill>
              <a:latin typeface="+mn-lt"/>
              <a:cs typeface="+mn-cs"/>
            </a:endParaRPr>
          </a:p>
          <a:p>
            <a:pPr marL="723900" lvl="2">
              <a:buFontTx/>
              <a:buChar char="-"/>
              <a:defRPr/>
            </a:pPr>
            <a:r>
              <a:rPr lang="es-ES" sz="18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 Elevado crecimiento económico y </a:t>
            </a:r>
            <a:r>
              <a:rPr lang="es-ES" sz="1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la oferta </a:t>
            </a:r>
            <a:r>
              <a:rPr lang="es-ES" sz="18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de empleo de baja cualificación: la atracción del mundo laboral para los jóvenes con dificultades en el </a:t>
            </a:r>
            <a:r>
              <a:rPr lang="es-ES" sz="1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estudio</a:t>
            </a:r>
            <a:endParaRPr lang="es-ES" sz="18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57200" y="228600"/>
            <a:ext cx="7761288" cy="138499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defRPr/>
            </a:pPr>
            <a:r>
              <a:rPr lang="es-ES" sz="2800" dirty="0" smtClean="0">
                <a:solidFill>
                  <a:srgbClr val="FFFFCC"/>
                </a:solidFill>
                <a:latin typeface="+mn-lt"/>
                <a:cs typeface="+mn-cs"/>
              </a:rPr>
              <a:t>El entorno social y laboral atrae a demasiados alumnos fuera del sistema ¿educativo?</a:t>
            </a:r>
            <a:endParaRPr lang="es-ES" sz="28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1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1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1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1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1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 noGrp="1"/>
          </p:cNvGraphicFramePr>
          <p:nvPr/>
        </p:nvGraphicFramePr>
        <p:xfrm>
          <a:off x="-72000" y="990600"/>
          <a:ext cx="9288000" cy="548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04800" y="1524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0" dirty="0" smtClean="0">
                <a:latin typeface="Comic Sans MS" pitchFamily="66" charset="0"/>
              </a:rPr>
              <a:t>Resultados y nivel de estudios de la</a:t>
            </a:r>
          </a:p>
          <a:p>
            <a:pPr algn="ctr"/>
            <a:r>
              <a:rPr lang="es-ES" b="0" dirty="0" smtClean="0">
                <a:latin typeface="Comic Sans MS" pitchFamily="66" charset="0"/>
              </a:rPr>
              <a:t>Población adulta EGD 2009</a:t>
            </a:r>
            <a:endParaRPr lang="es-ES" b="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2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2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2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2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category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/>
          <p:nvPr/>
        </p:nvGraphicFramePr>
        <p:xfrm>
          <a:off x="304800" y="1981200"/>
          <a:ext cx="8534402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04800" y="2286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0" dirty="0" smtClean="0">
                <a:latin typeface="Comic Sans MS" pitchFamily="66" charset="0"/>
              </a:rPr>
              <a:t>Rendimiento en función de  </a:t>
            </a:r>
          </a:p>
          <a:p>
            <a:pPr algn="ctr"/>
            <a:r>
              <a:rPr lang="es-ES" b="0" dirty="0" smtClean="0">
                <a:latin typeface="Comic Sans MS" pitchFamily="66" charset="0"/>
              </a:rPr>
              <a:t> las expectativas de estudio del alumnado expresadas por sus familias EDG 2009</a:t>
            </a:r>
            <a:endParaRPr lang="es-ES" b="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228600" y="609600"/>
          <a:ext cx="8686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428860" y="214290"/>
            <a:ext cx="3488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Comic Sans MS" pitchFamily="66" charset="0"/>
              </a:rPr>
              <a:t>Ocupados (millones)</a:t>
            </a:r>
            <a:endParaRPr lang="es-ES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/>
        </p:nvGraphicFramePr>
        <p:xfrm>
          <a:off x="214282" y="857232"/>
          <a:ext cx="342902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5500694" y="928670"/>
          <a:ext cx="3500462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1868" y="1571612"/>
            <a:ext cx="185738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27432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s-ES" sz="1400" b="0" i="0" strike="noStrike" dirty="0">
                <a:latin typeface="Comic Sans MS" pitchFamily="66" charset="0"/>
                <a:cs typeface="Arial"/>
              </a:rPr>
              <a:t>Educación terciaria tipo </a:t>
            </a:r>
            <a:r>
              <a:rPr lang="es-ES" sz="1400" b="0" i="0" strike="noStrike" dirty="0" smtClean="0">
                <a:latin typeface="Comic Sans MS" pitchFamily="66" charset="0"/>
                <a:cs typeface="Arial"/>
              </a:rPr>
              <a:t>A</a:t>
            </a:r>
            <a:endParaRPr lang="es-ES" sz="1400" b="0" i="0" strike="noStrike" dirty="0">
              <a:latin typeface="Comic Sans MS" pitchFamily="66" charset="0"/>
              <a:cs typeface="Arial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86182" y="2571744"/>
            <a:ext cx="164307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27432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s-ES" sz="1400" b="0" i="0" strike="noStrike" dirty="0">
                <a:latin typeface="Comic Sans MS" pitchFamily="66" charset="0"/>
                <a:cs typeface="Arial"/>
              </a:rPr>
              <a:t>Educación terciaria tipo B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500430" y="3143248"/>
            <a:ext cx="192882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27432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s-ES" sz="1400" b="0" i="0" strike="noStrike" dirty="0">
                <a:latin typeface="Comic Sans MS" pitchFamily="66" charset="0"/>
                <a:cs typeface="Arial"/>
              </a:rPr>
              <a:t>Segunda etapa de educación secundaria (ISCED 3A)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500430" y="4000504"/>
            <a:ext cx="200026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27432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s-ES" sz="1400" b="0" i="0" strike="noStrike" dirty="0">
                <a:latin typeface="Comic Sans MS" pitchFamily="66" charset="0"/>
                <a:cs typeface="Arial"/>
              </a:rPr>
              <a:t>Primera etapa de educación secundaria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868" y="4714884"/>
            <a:ext cx="185738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27432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s-ES" sz="1400" b="0" i="0" strike="noStrike" dirty="0">
                <a:latin typeface="Comic Sans MS" pitchFamily="66" charset="0"/>
                <a:cs typeface="Arial"/>
              </a:rPr>
              <a:t>Educación preprimaria y primaria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05948" y="285728"/>
            <a:ext cx="8682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CCFFFF"/>
                </a:solidFill>
                <a:latin typeface="Comic Sans MS" pitchFamily="66" charset="0"/>
              </a:rPr>
              <a:t>Tasas de desempleo y nivel de formación por sexo (2007)</a:t>
            </a:r>
            <a:endParaRPr lang="es-ES" dirty="0">
              <a:solidFill>
                <a:srgbClr val="CC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category"/>
        </p:bldSub>
      </p:bldGraphic>
      <p:bldGraphic spid="3" grpId="0">
        <p:bldAsOne/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CuadroTexto"/>
          <p:cNvSpPr txBox="1"/>
          <p:nvPr/>
        </p:nvSpPr>
        <p:spPr>
          <a:xfrm>
            <a:off x="142844" y="142852"/>
            <a:ext cx="878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Tasas </a:t>
            </a:r>
            <a:r>
              <a:rPr lang="es-E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de desempleo y nivel de formación por sexo (2008)</a:t>
            </a:r>
            <a:endParaRPr lang="es-ES" dirty="0">
              <a:solidFill>
                <a:schemeClr val="accent1">
                  <a:lumMod val="20000"/>
                  <a:lumOff val="80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57158" y="714356"/>
            <a:ext cx="8572560" cy="5429289"/>
            <a:chOff x="0" y="0"/>
            <a:chExt cx="695" cy="404"/>
          </a:xfrm>
        </p:grpSpPr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0" y="0"/>
              <a:ext cx="695" cy="404"/>
              <a:chOff x="0" y="0"/>
              <a:chExt cx="695" cy="404"/>
            </a:xfrm>
          </p:grpSpPr>
          <p:grpSp>
            <p:nvGrpSpPr>
              <p:cNvPr id="4" name="Group 32"/>
              <p:cNvGrpSpPr>
                <a:grpSpLocks/>
              </p:cNvGrpSpPr>
              <p:nvPr/>
            </p:nvGrpSpPr>
            <p:grpSpPr bwMode="auto">
              <a:xfrm>
                <a:off x="0" y="0"/>
                <a:ext cx="695" cy="376"/>
                <a:chOff x="0" y="0"/>
                <a:chExt cx="695" cy="376"/>
              </a:xfrm>
            </p:grpSpPr>
            <p:graphicFrame>
              <p:nvGraphicFramePr>
                <p:cNvPr id="40" name="Chart 2"/>
                <p:cNvGraphicFramePr>
                  <a:graphicFrameLocks/>
                </p:cNvGraphicFramePr>
                <p:nvPr/>
              </p:nvGraphicFramePr>
              <p:xfrm>
                <a:off x="402" y="0"/>
                <a:ext cx="293" cy="37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41" name="Chart 3"/>
                <p:cNvGraphicFramePr>
                  <a:graphicFrameLocks/>
                </p:cNvGraphicFramePr>
                <p:nvPr/>
              </p:nvGraphicFramePr>
              <p:xfrm>
                <a:off x="0" y="0"/>
                <a:ext cx="294" cy="37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42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93" y="50"/>
                  <a:ext cx="114" cy="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es-ES" sz="1300" b="0" i="0" strike="noStrike" dirty="0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atin typeface="Comic Sans MS" pitchFamily="66" charset="0"/>
                      <a:cs typeface="Arial"/>
                    </a:rPr>
                    <a:t>Educación terciaria tipo A y programas de investigación avanzada</a:t>
                  </a:r>
                </a:p>
              </p:txBody>
            </p:sp>
            <p:sp>
              <p:nvSpPr>
                <p:cNvPr id="4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300" y="116"/>
                  <a:ext cx="104" cy="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es-ES" sz="1300" b="0" i="0" strike="noStrike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atin typeface="Comic Sans MS" pitchFamily="66" charset="0"/>
                      <a:cs typeface="Arial"/>
                    </a:rPr>
                    <a:t>Educación terciaria tipo B</a:t>
                  </a:r>
                </a:p>
              </p:txBody>
            </p:sp>
            <p:sp>
              <p:nvSpPr>
                <p:cNvPr id="4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87" y="176"/>
                  <a:ext cx="124" cy="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es-ES" sz="1300" b="0" i="0" strike="noStrike" dirty="0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atin typeface="Comic Sans MS" pitchFamily="66" charset="0"/>
                      <a:cs typeface="Arial"/>
                    </a:rPr>
                    <a:t>Segunda etapa de educación secundaria (ISCED 3A)</a:t>
                  </a:r>
                </a:p>
              </p:txBody>
            </p:sp>
            <p:sp>
              <p:nvSpPr>
                <p:cNvPr id="4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94" y="235"/>
                  <a:ext cx="114" cy="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es-ES" sz="1300" b="0" i="0" strike="noStrike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atin typeface="Comic Sans MS" pitchFamily="66" charset="0"/>
                      <a:cs typeface="Arial"/>
                    </a:rPr>
                    <a:t>Primera etapa de educación secundaria</a:t>
                  </a:r>
                </a:p>
              </p:txBody>
            </p:sp>
            <p:sp>
              <p:nvSpPr>
                <p:cNvPr id="4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96" y="294"/>
                  <a:ext cx="114" cy="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es-ES" sz="1300" b="0" i="0" strike="noStrike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atin typeface="Comic Sans MS" pitchFamily="66" charset="0"/>
                      <a:cs typeface="Arial"/>
                    </a:rPr>
                    <a:t>Educación preprimaria y primaria</a:t>
                  </a:r>
                </a:p>
              </p:txBody>
            </p:sp>
          </p:grpSp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251" y="385"/>
                <a:ext cx="241" cy="19"/>
                <a:chOff x="250" y="385"/>
                <a:chExt cx="238" cy="17"/>
              </a:xfrm>
            </p:grpSpPr>
            <p:grpSp>
              <p:nvGrpSpPr>
                <p:cNvPr id="6" name="Group 12"/>
                <p:cNvGrpSpPr>
                  <a:grpSpLocks/>
                </p:cNvGrpSpPr>
                <p:nvPr/>
              </p:nvGrpSpPr>
              <p:grpSpPr bwMode="auto">
                <a:xfrm>
                  <a:off x="250" y="385"/>
                  <a:ext cx="78" cy="17"/>
                  <a:chOff x="250" y="385"/>
                  <a:chExt cx="78" cy="17"/>
                </a:xfrm>
              </p:grpSpPr>
              <p:sp>
                <p:nvSpPr>
                  <p:cNvPr id="38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50" y="392"/>
                    <a:ext cx="9" cy="7"/>
                  </a:xfrm>
                  <a:prstGeom prst="rect">
                    <a:avLst/>
                  </a:prstGeom>
                  <a:solidFill>
                    <a:srgbClr val="FF9933"/>
                  </a:solidFill>
                  <a:ln w="9525">
                    <a:noFill/>
                    <a:miter lim="800000"/>
                    <a:headEnd/>
                    <a:tailEnd/>
                  </a:ln>
                </p:spPr>
              </p:sp>
              <p:sp>
                <p:nvSpPr>
                  <p:cNvPr id="39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5" y="385"/>
                    <a:ext cx="63" cy="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 lIns="27432" tIns="22860" rIns="0" bIns="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r>
                      <a:rPr lang="es-ES" sz="1600" b="0" i="0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cs typeface="Arial"/>
                      </a:rPr>
                      <a:t>España</a:t>
                    </a:r>
                  </a:p>
                </p:txBody>
              </p:sp>
            </p:grp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338" y="385"/>
                  <a:ext cx="70" cy="17"/>
                  <a:chOff x="338" y="385"/>
                  <a:chExt cx="70" cy="17"/>
                </a:xfrm>
              </p:grpSpPr>
              <p:sp>
                <p:nvSpPr>
                  <p:cNvPr id="3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338" y="390"/>
                    <a:ext cx="9" cy="7"/>
                  </a:xfrm>
                  <a:prstGeom prst="rect">
                    <a:avLst/>
                  </a:prstGeom>
                  <a:solidFill>
                    <a:srgbClr val="3232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</p:sp>
              <p:sp>
                <p:nvSpPr>
                  <p:cNvPr id="37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3" y="385"/>
                    <a:ext cx="55" cy="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 lIns="27432" tIns="22860" rIns="0" bIns="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r>
                      <a:rPr lang="es-ES" sz="1600" b="0" i="0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cs typeface="Arial"/>
                      </a:rPr>
                      <a:t>OCDE</a:t>
                    </a:r>
                  </a:p>
                </p:txBody>
              </p:sp>
            </p:grpSp>
            <p:grpSp>
              <p:nvGrpSpPr>
                <p:cNvPr id="8" name="Group 18"/>
                <p:cNvGrpSpPr>
                  <a:grpSpLocks/>
                </p:cNvGrpSpPr>
                <p:nvPr/>
              </p:nvGrpSpPr>
              <p:grpSpPr bwMode="auto">
                <a:xfrm>
                  <a:off x="413" y="385"/>
                  <a:ext cx="75" cy="17"/>
                  <a:chOff x="413" y="385"/>
                  <a:chExt cx="75" cy="17"/>
                </a:xfrm>
              </p:grpSpPr>
              <p:sp>
                <p:nvSpPr>
                  <p:cNvPr id="34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413" y="390"/>
                    <a:ext cx="9" cy="7"/>
                  </a:xfrm>
                  <a:prstGeom prst="rect">
                    <a:avLst/>
                  </a:prstGeom>
                  <a:solidFill>
                    <a:srgbClr val="ADADE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</p:sp>
              <p:sp>
                <p:nvSpPr>
                  <p:cNvPr id="35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8" y="385"/>
                    <a:ext cx="60" cy="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 lIns="27432" tIns="22860" rIns="0" bIns="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r>
                      <a:rPr lang="es-ES" sz="1600" b="0" i="0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cs typeface="Arial"/>
                      </a:rPr>
                      <a:t>UE-19</a:t>
                    </a:r>
                  </a:p>
                </p:txBody>
              </p:sp>
            </p:grpSp>
          </p:grpSp>
        </p:grp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292" y="354"/>
              <a:ext cx="22" cy="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7432" tIns="22860" rIns="0" bIns="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s-ES" sz="1300" b="0" i="0" strike="noStrike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omic Sans MS" pitchFamily="66" charset="0"/>
                  <a:cs typeface="Arial"/>
                </a:rPr>
                <a:t>%</a:t>
              </a:r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388" y="354"/>
              <a:ext cx="19" cy="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7432" tIns="22860" rIns="0" bIns="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s-ES" sz="1300" b="0" i="0" strike="noStrike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omic Sans MS" pitchFamily="66" charset="0"/>
                  <a:cs typeface="Arial"/>
                </a:rPr>
                <a:t>%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571604" y="0"/>
            <a:ext cx="601478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CCECFF"/>
                </a:solidFill>
                <a:latin typeface="Comic Sans MS" pitchFamily="66" charset="0"/>
              </a:rPr>
              <a:t>Ingresos por nivel de formación.</a:t>
            </a:r>
          </a:p>
          <a:p>
            <a:r>
              <a:rPr lang="es-ES" sz="2800" dirty="0" smtClean="0">
                <a:solidFill>
                  <a:srgbClr val="CCECFF"/>
                </a:solidFill>
                <a:latin typeface="Comic Sans MS" pitchFamily="66" charset="0"/>
              </a:rPr>
              <a:t>Población </a:t>
            </a:r>
            <a:r>
              <a:rPr lang="es-ES" sz="2800" dirty="0" smtClean="0">
                <a:solidFill>
                  <a:srgbClr val="CCECFF"/>
                </a:solidFill>
              </a:rPr>
              <a:t>de 25 a 64 años </a:t>
            </a:r>
            <a:r>
              <a:rPr lang="es-ES" sz="2800" dirty="0" smtClean="0">
                <a:solidFill>
                  <a:srgbClr val="CCECFF"/>
                </a:solidFill>
                <a:latin typeface="Comic Sans MS" pitchFamily="66" charset="0"/>
              </a:rPr>
              <a:t>(2007)</a:t>
            </a:r>
            <a:endParaRPr lang="es-ES" sz="2800" dirty="0" smtClean="0">
              <a:solidFill>
                <a:srgbClr val="CCECFF"/>
              </a:solidFill>
            </a:endParaRPr>
          </a:p>
          <a:p>
            <a:r>
              <a:rPr lang="es-ES" sz="1800" dirty="0" smtClean="0">
                <a:solidFill>
                  <a:srgbClr val="CCECFF"/>
                </a:solidFill>
              </a:rPr>
              <a:t>(segunda etapa de educación secundaria = 100)</a:t>
            </a:r>
            <a:endParaRPr lang="es-ES" sz="1800" dirty="0">
              <a:solidFill>
                <a:srgbClr val="CCECFF"/>
              </a:solidFill>
              <a:latin typeface="Comic Sans MS" pitchFamily="66" charset="0"/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428596" y="1214422"/>
          <a:ext cx="850112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Propuestas del Consejo Escolar del Estado</a:t>
            </a:r>
            <a:b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s-E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 partir de los resultados de indicadores y evaluaciones (1 </a:t>
            </a:r>
            <a:r>
              <a:rPr lang="es-ES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jun</a:t>
            </a:r>
            <a:r>
              <a:rPr lang="es-E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2009) 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066800" y="1066800"/>
            <a:ext cx="7162800" cy="609600"/>
          </a:xfrm>
          <a:prstGeom prst="downArrowCallout">
            <a:avLst>
              <a:gd name="adj1" fmla="val 149509"/>
              <a:gd name="adj2" fmla="val 149509"/>
              <a:gd name="adj3" fmla="val 16667"/>
              <a:gd name="adj4" fmla="val 66667"/>
            </a:avLst>
          </a:prstGeom>
          <a:solidFill>
            <a:schemeClr val="accent3">
              <a:lumMod val="2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" sz="2800" dirty="0" smtClean="0">
                <a:solidFill>
                  <a:srgbClr val="FF0000"/>
                </a:solidFill>
              </a:rPr>
              <a:t>En educación (para los que no pueden)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85813" y="1828800"/>
            <a:ext cx="8358187" cy="28956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s-ES" sz="2000" dirty="0" smtClean="0">
                <a:solidFill>
                  <a:srgbClr val="FFFFFF"/>
                </a:solidFill>
              </a:rPr>
              <a:t>Favorecer la transición entre las etapas educativas. Coordinación de la escuela con las familias.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s-ES" sz="2000" dirty="0" smtClean="0">
                <a:solidFill>
                  <a:srgbClr val="FFFFFF"/>
                </a:solidFill>
              </a:rPr>
              <a:t>Detectar las dificultades desde infantil y primaria: apoyos y refuerzos tempranos.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s-ES" sz="2000" dirty="0" smtClean="0">
                <a:solidFill>
                  <a:srgbClr val="FFFFFF"/>
                </a:solidFill>
              </a:rPr>
              <a:t>Oferta suficiente de Programas de Cualificación Profesional Inicial en todos los centros.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s-ES" sz="2000" dirty="0" smtClean="0">
                <a:solidFill>
                  <a:srgbClr val="FFFFFF"/>
                </a:solidFill>
              </a:rPr>
              <a:t>Flexibilizar la oferta educativa de las enseñanzas </a:t>
            </a:r>
            <a:r>
              <a:rPr lang="es-ES" sz="2000" dirty="0" err="1" smtClean="0">
                <a:solidFill>
                  <a:srgbClr val="FFFFFF"/>
                </a:solidFill>
              </a:rPr>
              <a:t>postobligatorias</a:t>
            </a:r>
            <a:endParaRPr lang="es-ES" sz="2000" dirty="0" smtClean="0">
              <a:solidFill>
                <a:srgbClr val="FFFFFF"/>
              </a:solidFill>
            </a:endParaRPr>
          </a:p>
          <a:p>
            <a:pPr eaLnBrk="1" hangingPunct="1">
              <a:defRPr/>
            </a:pPr>
            <a:r>
              <a:rPr lang="es-ES" sz="2000" dirty="0" smtClean="0">
                <a:solidFill>
                  <a:srgbClr val="FFFFFF"/>
                </a:solidFill>
              </a:rPr>
              <a:t>Aumentar el alumnado matriculado en formación profesional de grado medio y superior</a:t>
            </a:r>
          </a:p>
          <a:p>
            <a:pPr eaLnBrk="1" hangingPunct="1">
              <a:spcBef>
                <a:spcPts val="0"/>
              </a:spcBef>
              <a:defRPr/>
            </a:pPr>
            <a:endParaRPr lang="es-ES" sz="2000" dirty="0" smtClean="0">
              <a:solidFill>
                <a:srgbClr val="FFFFFF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143000" y="5029200"/>
            <a:ext cx="7543800" cy="609600"/>
          </a:xfrm>
          <a:prstGeom prst="downArrowCallout">
            <a:avLst>
              <a:gd name="adj1" fmla="val 149509"/>
              <a:gd name="adj2" fmla="val 149509"/>
              <a:gd name="adj3" fmla="val 16667"/>
              <a:gd name="adj4" fmla="val 66667"/>
            </a:avLst>
          </a:prstGeom>
          <a:solidFill>
            <a:schemeClr val="accent3">
              <a:lumMod val="2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s-ES" sz="2800" dirty="0" smtClean="0">
                <a:solidFill>
                  <a:srgbClr val="FF0000"/>
                </a:solidFill>
              </a:rPr>
              <a:t>En el mundo laboral (para los que no quieren)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371600" y="57150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s-ES" sz="2000" dirty="0" smtClean="0">
                <a:solidFill>
                  <a:srgbClr val="FFFFFF"/>
                </a:solidFill>
              </a:rPr>
              <a:t>Compatibilizar estudio y trabajo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build="allAtOnce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12" name="Text Box 8"/>
          <p:cNvSpPr txBox="1">
            <a:spLocks noChangeArrowheads="1"/>
          </p:cNvSpPr>
          <p:nvPr/>
        </p:nvSpPr>
        <p:spPr bwMode="auto">
          <a:xfrm>
            <a:off x="1447800" y="2514600"/>
            <a:ext cx="6934200" cy="23082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La inversión en educación es la más rentable que puede realizar </a:t>
            </a:r>
            <a:r>
              <a:rPr lang="es-ES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un individuo y un </a:t>
            </a:r>
            <a:r>
              <a:rPr lang="es-ES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país, a medio y largo plazo</a:t>
            </a:r>
          </a:p>
          <a:p>
            <a:pPr>
              <a:spcBef>
                <a:spcPct val="50000"/>
              </a:spcBef>
              <a:defRPr/>
            </a:pPr>
            <a:endParaRPr lang="es-ES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s-ES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Estudiar vale la pena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762000"/>
            <a:ext cx="6477000" cy="10779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El valor individual  y social de la educación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3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3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4600" y="4114800"/>
            <a:ext cx="426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" sz="3600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  <a:cs typeface="+mn-cs"/>
              </a:rPr>
              <a:t>Muchas </a:t>
            </a:r>
            <a:r>
              <a:rPr lang="es-ES" sz="36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  <a:cs typeface="+mn-cs"/>
              </a:rPr>
              <a:t>gracias</a:t>
            </a:r>
            <a:endParaRPr lang="es-ES" sz="3600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5800" y="533400"/>
            <a:ext cx="8305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s-ES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  <a:cs typeface="+mn-cs"/>
              </a:rPr>
              <a:t>Cuando puedes medir aquello de lo que </a:t>
            </a:r>
            <a:r>
              <a:rPr lang="es-E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  <a:cs typeface="+mn-cs"/>
              </a:rPr>
              <a:t>hablas </a:t>
            </a:r>
            <a:endParaRPr lang="es-ES" sz="2800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6" charset="0"/>
              <a:cs typeface="+mn-cs"/>
            </a:endParaRPr>
          </a:p>
          <a:p>
            <a:pPr>
              <a:defRPr/>
            </a:pPr>
            <a:r>
              <a:rPr lang="es-ES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  <a:cs typeface="+mn-cs"/>
              </a:rPr>
              <a:t>y expresarlo con números, </a:t>
            </a:r>
            <a:endParaRPr lang="es-ES" sz="2800" dirty="0" smtClean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6" charset="0"/>
              <a:cs typeface="+mn-cs"/>
            </a:endParaRPr>
          </a:p>
          <a:p>
            <a:pPr>
              <a:defRPr/>
            </a:pPr>
            <a:r>
              <a:rPr lang="es-E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  <a:cs typeface="+mn-cs"/>
              </a:rPr>
              <a:t>sabes </a:t>
            </a:r>
            <a:r>
              <a:rPr lang="es-ES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  <a:cs typeface="+mn-cs"/>
              </a:rPr>
              <a:t>algo acerca de ello…	</a:t>
            </a:r>
          </a:p>
          <a:p>
            <a:pPr algn="r">
              <a:defRPr/>
            </a:pPr>
            <a:r>
              <a:rPr lang="es-ES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  <a:cs typeface="+mn-cs"/>
              </a:rPr>
              <a:t>Lord </a:t>
            </a:r>
            <a:r>
              <a:rPr lang="es-E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  <a:cs typeface="+mn-cs"/>
              </a:rPr>
              <a:t>Kelvin</a:t>
            </a:r>
            <a:endParaRPr lang="es-ES" sz="2800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62000" y="762000"/>
          <a:ext cx="6911651" cy="4195724"/>
        </p:xfrm>
        <a:graphic>
          <a:graphicData uri="http://schemas.openxmlformats.org/drawingml/2006/table">
            <a:tbl>
              <a:tblPr/>
              <a:tblGrid>
                <a:gridCol w="2667000"/>
                <a:gridCol w="1143000"/>
                <a:gridCol w="1174099"/>
                <a:gridCol w="963776"/>
                <a:gridCol w="963776"/>
              </a:tblGrid>
              <a:tr h="115013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Año</a:t>
                      </a:r>
                      <a:endParaRPr lang="es-ES" sz="28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1970</a:t>
                      </a:r>
                    </a:p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LGE</a:t>
                      </a:r>
                      <a:endParaRPr lang="es-ES" sz="20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1990</a:t>
                      </a:r>
                    </a:p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LOGSE</a:t>
                      </a:r>
                      <a:endParaRPr lang="es-ES" sz="20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2476"/>
                    </a:solidFill>
                  </a:tcPr>
                </a:tc>
              </a:tr>
              <a:tr h="76904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Alfabetización</a:t>
                      </a:r>
                      <a:endParaRPr lang="es-ES" sz="28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25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48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81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96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382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Escolarización </a:t>
                      </a:r>
                      <a:r>
                        <a:rPr lang="es-ES" sz="28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5-14 años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38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44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74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99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</a:tr>
              <a:tr h="11382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Escolarización</a:t>
                      </a:r>
                    </a:p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14-19 años</a:t>
                      </a:r>
                      <a:endParaRPr lang="es-ES" sz="28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42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66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16 Gráfico"/>
          <p:cNvGraphicFramePr/>
          <p:nvPr/>
        </p:nvGraphicFramePr>
        <p:xfrm>
          <a:off x="381000" y="381000"/>
          <a:ext cx="8763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Rectángulo"/>
          <p:cNvSpPr/>
          <p:nvPr/>
        </p:nvSpPr>
        <p:spPr>
          <a:xfrm>
            <a:off x="2209800" y="152400"/>
            <a:ext cx="5282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b="0" dirty="0" smtClean="0">
                <a:latin typeface="Comic Sans MS" pitchFamily="66" charset="0"/>
              </a:rPr>
              <a:t>Competencia matemática EGD 2009</a:t>
            </a:r>
            <a:endParaRPr lang="es-ES" b="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62000" y="762000"/>
          <a:ext cx="7875427" cy="4195724"/>
        </p:xfrm>
        <a:graphic>
          <a:graphicData uri="http://schemas.openxmlformats.org/drawingml/2006/table">
            <a:tbl>
              <a:tblPr/>
              <a:tblGrid>
                <a:gridCol w="2667000"/>
                <a:gridCol w="1143000"/>
                <a:gridCol w="1174099"/>
                <a:gridCol w="963776"/>
                <a:gridCol w="963776"/>
                <a:gridCol w="963776"/>
              </a:tblGrid>
              <a:tr h="115013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Año</a:t>
                      </a:r>
                      <a:endParaRPr lang="es-ES" sz="28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1970</a:t>
                      </a:r>
                    </a:p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LGE</a:t>
                      </a:r>
                      <a:endParaRPr lang="es-ES" sz="20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1990</a:t>
                      </a:r>
                    </a:p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LOGSE</a:t>
                      </a:r>
                      <a:endParaRPr lang="es-ES" sz="20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24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2006</a:t>
                      </a:r>
                    </a:p>
                    <a:p>
                      <a:pPr algn="ctr" fontAlgn="ctr"/>
                      <a:r>
                        <a:rPr lang="es-ES" sz="20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LOE</a:t>
                      </a:r>
                      <a:endParaRPr lang="es-ES" sz="20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76904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Alfabetización</a:t>
                      </a:r>
                      <a:endParaRPr lang="es-ES" sz="28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25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48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81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96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99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382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Escolarización </a:t>
                      </a:r>
                      <a:r>
                        <a:rPr lang="es-ES" sz="28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5-14 años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38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44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74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99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100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0021"/>
                    </a:solidFill>
                  </a:tcPr>
                </a:tc>
              </a:tr>
              <a:tr h="11382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Escolarización</a:t>
                      </a:r>
                    </a:p>
                    <a:p>
                      <a:pPr algn="ctr" fontAlgn="ctr"/>
                      <a:r>
                        <a:rPr lang="es-ES" sz="28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15-19 años</a:t>
                      </a:r>
                      <a:endParaRPr lang="es-ES" sz="28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42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66</a:t>
                      </a:r>
                      <a:endParaRPr lang="es-ES" sz="24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Text Box 2"/>
          <p:cNvSpPr txBox="1">
            <a:spLocks noChangeArrowheads="1"/>
          </p:cNvSpPr>
          <p:nvPr/>
        </p:nvSpPr>
        <p:spPr bwMode="auto">
          <a:xfrm>
            <a:off x="685800" y="1524000"/>
            <a:ext cx="6629400" cy="345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88938">
              <a:spcBef>
                <a:spcPct val="80000"/>
              </a:spcBef>
            </a:pPr>
            <a:r>
              <a:rPr lang="es-ES" sz="2800" dirty="0" smtClean="0">
                <a:latin typeface="+mn-lt"/>
              </a:rPr>
              <a:t>UNESCO: Los </a:t>
            </a:r>
            <a:r>
              <a:rPr lang="es-ES" sz="2800" dirty="0">
                <a:latin typeface="+mn-lt"/>
              </a:rPr>
              <a:t>pilares de la educación (Informe </a:t>
            </a:r>
            <a:r>
              <a:rPr lang="es-ES" sz="2800" dirty="0" err="1">
                <a:latin typeface="+mn-lt"/>
              </a:rPr>
              <a:t>Delors</a:t>
            </a:r>
            <a:r>
              <a:rPr lang="es-ES" sz="2800" dirty="0" smtClean="0">
                <a:latin typeface="+mn-lt"/>
              </a:rPr>
              <a:t>)</a:t>
            </a:r>
            <a:endParaRPr lang="es-ES" sz="2800" dirty="0">
              <a:latin typeface="+mn-lt"/>
            </a:endParaRPr>
          </a:p>
          <a:p>
            <a:pPr defTabSz="388938">
              <a:spcBef>
                <a:spcPct val="80000"/>
              </a:spcBef>
            </a:pPr>
            <a:r>
              <a:rPr lang="es-ES" sz="2800" dirty="0">
                <a:solidFill>
                  <a:schemeClr val="bg1"/>
                </a:solidFill>
                <a:latin typeface="+mn-lt"/>
              </a:rPr>
              <a:t>		</a:t>
            </a:r>
            <a:r>
              <a:rPr lang="es-ES" sz="2800" dirty="0">
                <a:latin typeface="+mn-lt"/>
              </a:rPr>
              <a:t>Aprender a</a:t>
            </a:r>
            <a:r>
              <a:rPr lang="es-E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s-ES" sz="2800" dirty="0">
                <a:solidFill>
                  <a:srgbClr val="FFFF00"/>
                </a:solidFill>
                <a:latin typeface="+mn-lt"/>
              </a:rPr>
              <a:t>conocer</a:t>
            </a:r>
            <a:r>
              <a:rPr lang="es-ES" sz="2800" dirty="0">
                <a:solidFill>
                  <a:srgbClr val="FFCC00"/>
                </a:solidFill>
                <a:latin typeface="+mn-lt"/>
              </a:rPr>
              <a:t> </a:t>
            </a:r>
          </a:p>
          <a:p>
            <a:pPr defTabSz="388938"/>
            <a:r>
              <a:rPr lang="es-ES" sz="2800" dirty="0">
                <a:solidFill>
                  <a:schemeClr val="bg1"/>
                </a:solidFill>
                <a:latin typeface="+mn-lt"/>
              </a:rPr>
              <a:t>		</a:t>
            </a:r>
          </a:p>
          <a:p>
            <a:pPr lvl="2" defTabSz="388938"/>
            <a:r>
              <a:rPr lang="es-ES" sz="2800" dirty="0">
                <a:solidFill>
                  <a:schemeClr val="bg1"/>
                </a:solidFill>
                <a:latin typeface="+mn-lt"/>
              </a:rPr>
              <a:t>		</a:t>
            </a:r>
            <a:r>
              <a:rPr lang="es-ES" sz="2800" dirty="0">
                <a:latin typeface="+mn-lt"/>
              </a:rPr>
              <a:t>Aprender a </a:t>
            </a:r>
            <a:r>
              <a:rPr lang="es-ES" sz="2800" dirty="0">
                <a:solidFill>
                  <a:srgbClr val="FFFF00"/>
                </a:solidFill>
                <a:latin typeface="+mn-lt"/>
              </a:rPr>
              <a:t>hacer</a:t>
            </a:r>
          </a:p>
          <a:p>
            <a:pPr lvl="2" defTabSz="388938"/>
            <a:r>
              <a:rPr lang="es-ES" sz="2800" dirty="0">
                <a:solidFill>
                  <a:schemeClr val="bg1"/>
                </a:solidFill>
                <a:latin typeface="+mn-lt"/>
              </a:rPr>
              <a:t>		</a:t>
            </a:r>
            <a:r>
              <a:rPr lang="es-ES" sz="2800" dirty="0">
                <a:latin typeface="+mn-lt"/>
              </a:rPr>
              <a:t>Aprender a </a:t>
            </a:r>
            <a:r>
              <a:rPr lang="es-ES" sz="2800" dirty="0">
                <a:solidFill>
                  <a:srgbClr val="FFFF00"/>
                </a:solidFill>
                <a:latin typeface="+mn-lt"/>
              </a:rPr>
              <a:t>ser</a:t>
            </a:r>
            <a:r>
              <a:rPr lang="es-ES" sz="2800" dirty="0">
                <a:solidFill>
                  <a:srgbClr val="FFCC00"/>
                </a:solidFill>
                <a:latin typeface="+mn-lt"/>
              </a:rPr>
              <a:t>	</a:t>
            </a:r>
            <a:r>
              <a:rPr lang="es-ES" sz="2800" dirty="0">
                <a:solidFill>
                  <a:schemeClr val="bg1"/>
                </a:solidFill>
                <a:latin typeface="+mn-lt"/>
              </a:rPr>
              <a:t>		</a:t>
            </a:r>
          </a:p>
          <a:p>
            <a:pPr lvl="2" defTabSz="388938"/>
            <a:r>
              <a:rPr lang="es-ES" sz="2800" dirty="0">
                <a:solidFill>
                  <a:schemeClr val="bg1"/>
                </a:solidFill>
                <a:latin typeface="+mn-lt"/>
              </a:rPr>
              <a:t>		</a:t>
            </a:r>
            <a:r>
              <a:rPr lang="es-ES" sz="2800" dirty="0">
                <a:latin typeface="+mn-lt"/>
              </a:rPr>
              <a:t>Aprender a</a:t>
            </a:r>
            <a:r>
              <a:rPr lang="es-E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s-ES" sz="2800" dirty="0">
                <a:solidFill>
                  <a:srgbClr val="FFFF00"/>
                </a:solidFill>
                <a:latin typeface="+mn-lt"/>
              </a:rPr>
              <a:t>convivir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071538" y="285728"/>
            <a:ext cx="7092950" cy="1296988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pPr algn="ctr" eaLnBrk="0" hangingPunct="0"/>
            <a:r>
              <a:rPr lang="es-MX" sz="3200" dirty="0" smtClean="0">
                <a:latin typeface="Comic Sans MS" pitchFamily="66" charset="0"/>
              </a:rPr>
              <a:t>¿Qué </a:t>
            </a:r>
            <a:r>
              <a:rPr lang="es-MX" sz="3200" dirty="0">
                <a:latin typeface="Comic Sans MS" pitchFamily="66" charset="0"/>
              </a:rPr>
              <a:t>educación para el siglo XXI? </a:t>
            </a:r>
            <a:endParaRPr lang="es-ES" sz="3200" dirty="0">
              <a:latin typeface="Comic Sans MS" pitchFamily="66" charset="0"/>
            </a:endParaRPr>
          </a:p>
        </p:txBody>
      </p:sp>
      <p:sp>
        <p:nvSpPr>
          <p:cNvPr id="380932" name="Line 4"/>
          <p:cNvSpPr>
            <a:spLocks noChangeShapeType="1"/>
          </p:cNvSpPr>
          <p:nvPr/>
        </p:nvSpPr>
        <p:spPr bwMode="auto">
          <a:xfrm>
            <a:off x="5334000" y="3886200"/>
            <a:ext cx="990600" cy="1066800"/>
          </a:xfrm>
          <a:prstGeom prst="line">
            <a:avLst/>
          </a:prstGeom>
          <a:noFill/>
          <a:ln w="9525">
            <a:solidFill>
              <a:srgbClr val="F4F4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80933" name="Line 5"/>
          <p:cNvSpPr>
            <a:spLocks noChangeShapeType="1"/>
          </p:cNvSpPr>
          <p:nvPr/>
        </p:nvSpPr>
        <p:spPr bwMode="auto">
          <a:xfrm>
            <a:off x="5029200" y="4267200"/>
            <a:ext cx="1295400" cy="685800"/>
          </a:xfrm>
          <a:prstGeom prst="line">
            <a:avLst/>
          </a:prstGeom>
          <a:noFill/>
          <a:ln w="9525">
            <a:solidFill>
              <a:srgbClr val="F4F4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80934" name="Line 6"/>
          <p:cNvSpPr>
            <a:spLocks noChangeShapeType="1"/>
          </p:cNvSpPr>
          <p:nvPr/>
        </p:nvSpPr>
        <p:spPr bwMode="auto">
          <a:xfrm>
            <a:off x="5638800" y="4600564"/>
            <a:ext cx="762000" cy="352436"/>
          </a:xfrm>
          <a:prstGeom prst="line">
            <a:avLst/>
          </a:prstGeom>
          <a:noFill/>
          <a:ln w="9525">
            <a:solidFill>
              <a:srgbClr val="F4F4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80935" name="Rectangle 7"/>
          <p:cNvSpPr>
            <a:spLocks noChangeArrowheads="1"/>
          </p:cNvSpPr>
          <p:nvPr/>
        </p:nvSpPr>
        <p:spPr bwMode="auto">
          <a:xfrm>
            <a:off x="6227762" y="4194175"/>
            <a:ext cx="291623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3200" dirty="0" smtClean="0">
                <a:solidFill>
                  <a:srgbClr val="F4F4F4"/>
                </a:solidFill>
                <a:latin typeface="+mn-lt"/>
              </a:rPr>
              <a:t>competencias </a:t>
            </a:r>
            <a:endParaRPr lang="es-ES" sz="3200" dirty="0">
              <a:solidFill>
                <a:srgbClr val="F4F4F4"/>
              </a:solidFill>
              <a:latin typeface="+mn-lt"/>
            </a:endParaRPr>
          </a:p>
          <a:p>
            <a:pPr algn="ctr"/>
            <a:r>
              <a:rPr lang="es-ES" sz="3200" dirty="0" smtClean="0">
                <a:solidFill>
                  <a:srgbClr val="F4F4F4"/>
                </a:solidFill>
                <a:latin typeface="+mn-lt"/>
              </a:rPr>
              <a:t>básicas y </a:t>
            </a:r>
          </a:p>
          <a:p>
            <a:pPr algn="ctr"/>
            <a:r>
              <a:rPr lang="es-ES" sz="3200" dirty="0" smtClean="0">
                <a:solidFill>
                  <a:srgbClr val="F4F4F4"/>
                </a:solidFill>
                <a:latin typeface="+mn-lt"/>
              </a:rPr>
              <a:t>ciudadanía</a:t>
            </a:r>
            <a:endParaRPr lang="es-ES" sz="3200" dirty="0">
              <a:solidFill>
                <a:srgbClr val="F4F4F4"/>
              </a:solidFill>
              <a:latin typeface="+mn-lt"/>
            </a:endParaRPr>
          </a:p>
        </p:txBody>
      </p:sp>
      <p:sp>
        <p:nvSpPr>
          <p:cNvPr id="7177" name="11 Rectángulo"/>
          <p:cNvSpPr>
            <a:spLocks noChangeArrowheads="1"/>
          </p:cNvSpPr>
          <p:nvPr/>
        </p:nvSpPr>
        <p:spPr bwMode="auto">
          <a:xfrm>
            <a:off x="1676400" y="3352800"/>
            <a:ext cx="571500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r>
              <a:rPr lang="es-ES" sz="3600" dirty="0">
                <a:solidFill>
                  <a:srgbClr val="FFFFFF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85800" y="5410200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+mj-lt"/>
              </a:rPr>
              <a:t>OCDE</a:t>
            </a:r>
          </a:p>
          <a:p>
            <a:r>
              <a:rPr lang="es-ES" sz="2800" dirty="0" smtClean="0">
                <a:latin typeface="+mj-lt"/>
              </a:rPr>
              <a:t>UE</a:t>
            </a:r>
            <a:endParaRPr lang="es-ES" sz="2800" dirty="0">
              <a:latin typeface="+mj-lt"/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V="1">
            <a:off x="2133600" y="4953000"/>
            <a:ext cx="4267200" cy="685800"/>
          </a:xfrm>
          <a:prstGeom prst="line">
            <a:avLst/>
          </a:prstGeom>
          <a:noFill/>
          <a:ln w="9525">
            <a:solidFill>
              <a:srgbClr val="F4F4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1905000" y="4953000"/>
            <a:ext cx="4419600" cy="1143000"/>
          </a:xfrm>
          <a:prstGeom prst="line">
            <a:avLst/>
          </a:prstGeom>
          <a:noFill/>
          <a:ln w="9525">
            <a:solidFill>
              <a:srgbClr val="F4F4F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0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0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0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0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0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0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0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0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80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0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80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0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80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0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0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0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80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0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nimBg="1"/>
      <p:bldP spid="380933" grpId="0" animBg="1"/>
      <p:bldP spid="380934" grpId="0" animBg="1"/>
      <p:bldP spid="9" grpId="0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447800"/>
          </a:xfrm>
        </p:spPr>
        <p:txBody>
          <a:bodyPr/>
          <a:lstStyle/>
          <a:p>
            <a:pPr algn="ctr"/>
            <a:r>
              <a:rPr lang="en-GB" sz="3200" dirty="0" err="1" smtClean="0">
                <a:solidFill>
                  <a:srgbClr val="CCFFFF"/>
                </a:solidFill>
                <a:latin typeface="Comic Sans MS" pitchFamily="66" charset="0"/>
              </a:rPr>
              <a:t>Consejo</a:t>
            </a:r>
            <a:r>
              <a:rPr lang="en-GB" sz="3200" dirty="0" smtClean="0">
                <a:solidFill>
                  <a:srgbClr val="CCFFFF"/>
                </a:solidFill>
                <a:latin typeface="Comic Sans MS" pitchFamily="66" charset="0"/>
              </a:rPr>
              <a:t> de la Unión </a:t>
            </a:r>
            <a:r>
              <a:rPr lang="en-GB" sz="3200" dirty="0" err="1" smtClean="0">
                <a:solidFill>
                  <a:srgbClr val="CCFFFF"/>
                </a:solidFill>
                <a:latin typeface="Comic Sans MS" pitchFamily="66" charset="0"/>
              </a:rPr>
              <a:t>Europea</a:t>
            </a:r>
            <a:r>
              <a:rPr lang="es-ES" dirty="0" smtClean="0">
                <a:solidFill>
                  <a:srgbClr val="CCFFFF"/>
                </a:solidFill>
                <a:latin typeface="Comic Sans MS" pitchFamily="66" charset="0"/>
              </a:rPr>
              <a:t/>
            </a:r>
            <a:br>
              <a:rPr lang="es-ES" dirty="0" smtClean="0">
                <a:solidFill>
                  <a:srgbClr val="CCFFFF"/>
                </a:solidFill>
                <a:latin typeface="Comic Sans MS" pitchFamily="66" charset="0"/>
              </a:rPr>
            </a:br>
            <a:r>
              <a:rPr lang="en-GB" sz="2000" dirty="0" err="1" smtClean="0">
                <a:solidFill>
                  <a:srgbClr val="CCFFFF"/>
                </a:solidFill>
                <a:latin typeface="Comic Sans MS" pitchFamily="66" charset="0"/>
              </a:rPr>
              <a:t>Conclusiones</a:t>
            </a:r>
            <a:r>
              <a:rPr lang="en-GB" sz="2000" dirty="0" smtClean="0">
                <a:solidFill>
                  <a:srgbClr val="CCFFFF"/>
                </a:solidFill>
                <a:latin typeface="Comic Sans MS" pitchFamily="66" charset="0"/>
              </a:rPr>
              <a:t> de 12 Mayo 2009 </a:t>
            </a:r>
            <a:r>
              <a:rPr lang="es-ES" sz="2000" dirty="0" smtClean="0">
                <a:solidFill>
                  <a:srgbClr val="CCFFFF"/>
                </a:solidFill>
                <a:latin typeface="Comic Sans MS" pitchFamily="66" charset="0"/>
              </a:rPr>
              <a:t>sobre un marco estratégico para la cooperación europea en educación y formación</a:t>
            </a:r>
            <a:r>
              <a:rPr lang="en-GB" sz="2000" dirty="0" smtClean="0">
                <a:solidFill>
                  <a:srgbClr val="CCFFFF"/>
                </a:solidFill>
                <a:latin typeface="Comic Sans MS" pitchFamily="66" charset="0"/>
              </a:rPr>
              <a:t> </a:t>
            </a:r>
            <a:br>
              <a:rPr lang="en-GB" sz="2000" dirty="0" smtClean="0">
                <a:solidFill>
                  <a:srgbClr val="CCFFFF"/>
                </a:solidFill>
                <a:latin typeface="Comic Sans MS" pitchFamily="66" charset="0"/>
              </a:rPr>
            </a:br>
            <a:r>
              <a:rPr lang="en-GB" sz="2800" dirty="0" err="1" smtClean="0">
                <a:solidFill>
                  <a:srgbClr val="CCFFFF"/>
                </a:solidFill>
                <a:latin typeface="Comic Sans MS" pitchFamily="66" charset="0"/>
              </a:rPr>
              <a:t>Objetivos</a:t>
            </a:r>
            <a:r>
              <a:rPr lang="en-GB" sz="2800" dirty="0" smtClean="0">
                <a:solidFill>
                  <a:srgbClr val="CCFFFF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CCFFFF"/>
                </a:solidFill>
                <a:latin typeface="Comic Sans MS" pitchFamily="66" charset="0"/>
              </a:rPr>
              <a:t>estratégicos</a:t>
            </a:r>
            <a:r>
              <a:rPr lang="en-GB" sz="2800" dirty="0" smtClean="0">
                <a:solidFill>
                  <a:srgbClr val="CCFFFF"/>
                </a:solidFill>
                <a:latin typeface="Comic Sans MS" pitchFamily="66" charset="0"/>
              </a:rPr>
              <a:t> 2020</a:t>
            </a:r>
            <a:br>
              <a:rPr lang="en-GB" sz="2800" dirty="0" smtClean="0">
                <a:solidFill>
                  <a:srgbClr val="CCFFFF"/>
                </a:solidFill>
                <a:latin typeface="Comic Sans MS" pitchFamily="66" charset="0"/>
              </a:rPr>
            </a:br>
            <a:endParaRPr lang="es-ES" sz="2800" dirty="0">
              <a:solidFill>
                <a:srgbClr val="CCFFFF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3400" y="1928802"/>
            <a:ext cx="8610600" cy="4429156"/>
          </a:xfrm>
          <a:solidFill>
            <a:srgbClr val="960C0C"/>
          </a:solidFill>
        </p:spPr>
        <p:txBody>
          <a:bodyPr/>
          <a:lstStyle/>
          <a:p>
            <a:pPr marL="900113" indent="-525463">
              <a:spcBef>
                <a:spcPts val="0"/>
              </a:spcBef>
              <a:buNone/>
            </a:pPr>
            <a:r>
              <a:rPr lang="en-GB" dirty="0" smtClean="0">
                <a:latin typeface="Comic Sans MS" pitchFamily="66" charset="0"/>
              </a:rPr>
              <a:t>1. 	</a:t>
            </a:r>
            <a:r>
              <a:rPr lang="en-GB" dirty="0" err="1" smtClean="0">
                <a:latin typeface="Comic Sans MS" pitchFamily="66" charset="0"/>
              </a:rPr>
              <a:t>Hacer</a:t>
            </a:r>
            <a:r>
              <a:rPr lang="en-GB" dirty="0" smtClean="0">
                <a:latin typeface="Comic Sans MS" pitchFamily="66" charset="0"/>
              </a:rPr>
              <a:t> del </a:t>
            </a:r>
            <a:r>
              <a:rPr lang="en-GB" dirty="0" err="1" smtClean="0">
                <a:latin typeface="Comic Sans MS" pitchFamily="66" charset="0"/>
              </a:rPr>
              <a:t>aprendizaje</a:t>
            </a:r>
            <a:r>
              <a:rPr lang="en-GB" dirty="0" smtClean="0">
                <a:latin typeface="Comic Sans MS" pitchFamily="66" charset="0"/>
              </a:rPr>
              <a:t> a lo largo de la </a:t>
            </a:r>
            <a:r>
              <a:rPr lang="en-GB" dirty="0" err="1" smtClean="0">
                <a:latin typeface="Comic Sans MS" pitchFamily="66" charset="0"/>
              </a:rPr>
              <a:t>vida</a:t>
            </a:r>
            <a:r>
              <a:rPr lang="en-GB" dirty="0" smtClean="0">
                <a:latin typeface="Comic Sans MS" pitchFamily="66" charset="0"/>
              </a:rPr>
              <a:t> y de la </a:t>
            </a:r>
            <a:r>
              <a:rPr lang="en-GB" dirty="0" err="1" smtClean="0">
                <a:latin typeface="Comic Sans MS" pitchFamily="66" charset="0"/>
              </a:rPr>
              <a:t>movilidad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err="1" smtClean="0">
                <a:latin typeface="Comic Sans MS" pitchFamily="66" charset="0"/>
              </a:rPr>
              <a:t>una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err="1" smtClean="0">
                <a:latin typeface="Comic Sans MS" pitchFamily="66" charset="0"/>
              </a:rPr>
              <a:t>realidad</a:t>
            </a:r>
            <a:r>
              <a:rPr lang="en-GB" dirty="0" smtClean="0">
                <a:latin typeface="Comic Sans MS" pitchFamily="66" charset="0"/>
              </a:rPr>
              <a:t>;</a:t>
            </a:r>
          </a:p>
          <a:p>
            <a:pPr marL="357188" indent="17463">
              <a:spcBef>
                <a:spcPts val="0"/>
              </a:spcBef>
            </a:pPr>
            <a:endParaRPr lang="es-ES" dirty="0" smtClean="0">
              <a:latin typeface="Comic Sans MS" pitchFamily="66" charset="0"/>
            </a:endParaRPr>
          </a:p>
          <a:p>
            <a:pPr marL="900113" indent="-525463">
              <a:spcBef>
                <a:spcPts val="0"/>
              </a:spcBef>
              <a:buNone/>
            </a:pPr>
            <a:r>
              <a:rPr lang="en-GB" dirty="0" smtClean="0">
                <a:latin typeface="Comic Sans MS" pitchFamily="66" charset="0"/>
              </a:rPr>
              <a:t>2.	</a:t>
            </a:r>
            <a:r>
              <a:rPr lang="en-GB" dirty="0" err="1" smtClean="0">
                <a:latin typeface="Comic Sans MS" pitchFamily="66" charset="0"/>
              </a:rPr>
              <a:t>Mejorar</a:t>
            </a:r>
            <a:r>
              <a:rPr lang="en-GB" dirty="0" smtClean="0">
                <a:latin typeface="Comic Sans MS" pitchFamily="66" charset="0"/>
              </a:rPr>
              <a:t> la </a:t>
            </a:r>
            <a:r>
              <a:rPr lang="en-GB" dirty="0" err="1" smtClean="0">
                <a:latin typeface="Comic Sans MS" pitchFamily="66" charset="0"/>
              </a:rPr>
              <a:t>calidad</a:t>
            </a:r>
            <a:r>
              <a:rPr lang="en-GB" dirty="0" smtClean="0">
                <a:latin typeface="Comic Sans MS" pitchFamily="66" charset="0"/>
              </a:rPr>
              <a:t> y la </a:t>
            </a:r>
            <a:r>
              <a:rPr lang="en-GB" dirty="0" err="1" smtClean="0">
                <a:latin typeface="Comic Sans MS" pitchFamily="66" charset="0"/>
              </a:rPr>
              <a:t>eficiencia</a:t>
            </a:r>
            <a:r>
              <a:rPr lang="en-GB" dirty="0" smtClean="0">
                <a:latin typeface="Comic Sans MS" pitchFamily="66" charset="0"/>
              </a:rPr>
              <a:t> de la </a:t>
            </a:r>
            <a:r>
              <a:rPr lang="en-GB" dirty="0" err="1" smtClean="0">
                <a:latin typeface="Comic Sans MS" pitchFamily="66" charset="0"/>
              </a:rPr>
              <a:t>educación</a:t>
            </a:r>
            <a:r>
              <a:rPr lang="en-GB" dirty="0" smtClean="0">
                <a:latin typeface="Comic Sans MS" pitchFamily="66" charset="0"/>
              </a:rPr>
              <a:t> y la </a:t>
            </a:r>
            <a:r>
              <a:rPr lang="en-GB" dirty="0" err="1" smtClean="0">
                <a:latin typeface="Comic Sans MS" pitchFamily="66" charset="0"/>
              </a:rPr>
              <a:t>formación</a:t>
            </a:r>
            <a:r>
              <a:rPr lang="en-GB" dirty="0" smtClean="0">
                <a:latin typeface="Comic Sans MS" pitchFamily="66" charset="0"/>
              </a:rPr>
              <a:t>;</a:t>
            </a:r>
          </a:p>
          <a:p>
            <a:pPr marL="357188" indent="17463">
              <a:spcBef>
                <a:spcPts val="0"/>
              </a:spcBef>
            </a:pPr>
            <a:endParaRPr lang="es-ES" dirty="0" smtClean="0">
              <a:latin typeface="Comic Sans MS" pitchFamily="66" charset="0"/>
            </a:endParaRPr>
          </a:p>
          <a:p>
            <a:pPr marL="357188" indent="17463">
              <a:spcBef>
                <a:spcPts val="0"/>
              </a:spcBef>
              <a:buNone/>
            </a:pPr>
            <a:r>
              <a:rPr lang="en-GB" dirty="0" smtClean="0">
                <a:latin typeface="Comic Sans MS" pitchFamily="66" charset="0"/>
              </a:rPr>
              <a:t>3.	</a:t>
            </a:r>
            <a:r>
              <a:rPr lang="en-GB" dirty="0" err="1" smtClean="0">
                <a:latin typeface="Comic Sans MS" pitchFamily="66" charset="0"/>
              </a:rPr>
              <a:t>Promover</a:t>
            </a:r>
            <a:r>
              <a:rPr lang="en-GB" dirty="0" smtClean="0">
                <a:latin typeface="Comic Sans MS" pitchFamily="66" charset="0"/>
              </a:rPr>
              <a:t> la </a:t>
            </a:r>
            <a:r>
              <a:rPr lang="en-GB" dirty="0" err="1" smtClean="0">
                <a:latin typeface="Comic Sans MS" pitchFamily="66" charset="0"/>
              </a:rPr>
              <a:t>equidad</a:t>
            </a:r>
            <a:r>
              <a:rPr lang="en-GB" dirty="0" smtClean="0">
                <a:latin typeface="Comic Sans MS" pitchFamily="66" charset="0"/>
              </a:rPr>
              <a:t>, la </a:t>
            </a:r>
            <a:r>
              <a:rPr lang="en-GB" dirty="0" err="1" smtClean="0">
                <a:latin typeface="Comic Sans MS" pitchFamily="66" charset="0"/>
              </a:rPr>
              <a:t>cohesión</a:t>
            </a:r>
            <a:r>
              <a:rPr lang="en-GB" dirty="0" smtClean="0">
                <a:latin typeface="Comic Sans MS" pitchFamily="66" charset="0"/>
              </a:rPr>
              <a:t> social y la </a:t>
            </a:r>
            <a:r>
              <a:rPr lang="en-GB" dirty="0" err="1" smtClean="0">
                <a:latin typeface="Comic Sans MS" pitchFamily="66" charset="0"/>
              </a:rPr>
              <a:t>ciudadanía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err="1" smtClean="0">
                <a:latin typeface="Comic Sans MS" pitchFamily="66" charset="0"/>
              </a:rPr>
              <a:t>activa</a:t>
            </a:r>
            <a:r>
              <a:rPr lang="en-GB" dirty="0" smtClean="0">
                <a:latin typeface="Comic Sans MS" pitchFamily="66" charset="0"/>
              </a:rPr>
              <a:t>;</a:t>
            </a:r>
          </a:p>
          <a:p>
            <a:pPr marL="357188" indent="17463">
              <a:spcBef>
                <a:spcPts val="0"/>
              </a:spcBef>
            </a:pPr>
            <a:endParaRPr lang="es-ES" dirty="0" smtClean="0">
              <a:latin typeface="Comic Sans MS" pitchFamily="66" charset="0"/>
            </a:endParaRPr>
          </a:p>
          <a:p>
            <a:pPr marL="984250" indent="-609600">
              <a:spcBef>
                <a:spcPts val="0"/>
              </a:spcBef>
              <a:buNone/>
            </a:pPr>
            <a:r>
              <a:rPr lang="en-GB" dirty="0" smtClean="0">
                <a:latin typeface="Comic Sans MS" pitchFamily="66" charset="0"/>
              </a:rPr>
              <a:t>4.	</a:t>
            </a:r>
            <a:r>
              <a:rPr lang="en-GB" dirty="0" err="1" smtClean="0">
                <a:latin typeface="Comic Sans MS" pitchFamily="66" charset="0"/>
              </a:rPr>
              <a:t>Estimular</a:t>
            </a:r>
            <a:r>
              <a:rPr lang="en-GB" dirty="0" smtClean="0">
                <a:latin typeface="Comic Sans MS" pitchFamily="66" charset="0"/>
              </a:rPr>
              <a:t> la </a:t>
            </a:r>
            <a:r>
              <a:rPr lang="en-GB" dirty="0" err="1" smtClean="0">
                <a:latin typeface="Comic Sans MS" pitchFamily="66" charset="0"/>
              </a:rPr>
              <a:t>creatividad</a:t>
            </a:r>
            <a:r>
              <a:rPr lang="en-GB" dirty="0" smtClean="0">
                <a:latin typeface="Comic Sans MS" pitchFamily="66" charset="0"/>
              </a:rPr>
              <a:t> y la </a:t>
            </a:r>
            <a:r>
              <a:rPr lang="en-GB" dirty="0" err="1" smtClean="0">
                <a:latin typeface="Comic Sans MS" pitchFamily="66" charset="0"/>
              </a:rPr>
              <a:t>innovación</a:t>
            </a:r>
            <a:r>
              <a:rPr lang="en-GB" dirty="0" smtClean="0">
                <a:latin typeface="Comic Sans MS" pitchFamily="66" charset="0"/>
              </a:rPr>
              <a:t>, </a:t>
            </a:r>
            <a:r>
              <a:rPr lang="en-GB" dirty="0" err="1" smtClean="0">
                <a:latin typeface="Comic Sans MS" pitchFamily="66" charset="0"/>
              </a:rPr>
              <a:t>incluyendo</a:t>
            </a:r>
            <a:r>
              <a:rPr lang="en-GB" dirty="0" smtClean="0">
                <a:latin typeface="Comic Sans MS" pitchFamily="66" charset="0"/>
              </a:rPr>
              <a:t> el </a:t>
            </a:r>
            <a:r>
              <a:rPr lang="en-GB" dirty="0" err="1" smtClean="0">
                <a:latin typeface="Comic Sans MS" pitchFamily="66" charset="0"/>
              </a:rPr>
              <a:t>espíritu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err="1" smtClean="0">
                <a:latin typeface="Comic Sans MS" pitchFamily="66" charset="0"/>
              </a:rPr>
              <a:t>emprendedor</a:t>
            </a:r>
            <a:r>
              <a:rPr lang="en-GB" dirty="0" smtClean="0">
                <a:latin typeface="Comic Sans MS" pitchFamily="66" charset="0"/>
              </a:rPr>
              <a:t>, en </a:t>
            </a:r>
            <a:r>
              <a:rPr lang="en-GB" dirty="0" err="1" smtClean="0">
                <a:latin typeface="Comic Sans MS" pitchFamily="66" charset="0"/>
              </a:rPr>
              <a:t>todos</a:t>
            </a:r>
            <a:r>
              <a:rPr lang="en-GB" dirty="0" smtClean="0">
                <a:latin typeface="Comic Sans MS" pitchFamily="66" charset="0"/>
              </a:rPr>
              <a:t> los </a:t>
            </a:r>
            <a:r>
              <a:rPr lang="en-GB" dirty="0" err="1" smtClean="0">
                <a:latin typeface="Comic Sans MS" pitchFamily="66" charset="0"/>
              </a:rPr>
              <a:t>niveles</a:t>
            </a:r>
            <a:r>
              <a:rPr lang="en-GB" dirty="0" smtClean="0">
                <a:latin typeface="Comic Sans MS" pitchFamily="66" charset="0"/>
              </a:rPr>
              <a:t> de la </a:t>
            </a:r>
            <a:r>
              <a:rPr lang="en-GB" dirty="0" err="1" smtClean="0">
                <a:latin typeface="Comic Sans MS" pitchFamily="66" charset="0"/>
              </a:rPr>
              <a:t>educación</a:t>
            </a:r>
            <a:r>
              <a:rPr lang="en-GB" dirty="0" smtClean="0">
                <a:latin typeface="Comic Sans MS" pitchFamily="66" charset="0"/>
              </a:rPr>
              <a:t> y la </a:t>
            </a:r>
            <a:r>
              <a:rPr lang="en-GB" dirty="0" err="1" smtClean="0">
                <a:latin typeface="Comic Sans MS" pitchFamily="66" charset="0"/>
              </a:rPr>
              <a:t>formación</a:t>
            </a:r>
            <a:r>
              <a:rPr lang="en-GB" dirty="0" smtClean="0">
                <a:latin typeface="Comic Sans MS" pitchFamily="66" charset="0"/>
              </a:rPr>
              <a:t>.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914400"/>
          </a:xfrm>
        </p:spPr>
        <p:txBody>
          <a:bodyPr/>
          <a:lstStyle/>
          <a:p>
            <a:pPr algn="ctr"/>
            <a:r>
              <a:rPr lang="en-GB" sz="2800" dirty="0" err="1" smtClean="0">
                <a:solidFill>
                  <a:srgbClr val="CCFFFF"/>
                </a:solidFill>
                <a:latin typeface="Comic Sans MS" pitchFamily="66" charset="0"/>
              </a:rPr>
              <a:t>Puntos</a:t>
            </a:r>
            <a:r>
              <a:rPr lang="en-GB" sz="2800" dirty="0" smtClean="0">
                <a:solidFill>
                  <a:srgbClr val="CCFFFF"/>
                </a:solidFill>
                <a:latin typeface="Comic Sans MS" pitchFamily="66" charset="0"/>
              </a:rPr>
              <a:t> de </a:t>
            </a:r>
            <a:r>
              <a:rPr lang="en-GB" sz="2800" dirty="0" err="1" smtClean="0">
                <a:solidFill>
                  <a:srgbClr val="CCFFFF"/>
                </a:solidFill>
                <a:latin typeface="Comic Sans MS" pitchFamily="66" charset="0"/>
              </a:rPr>
              <a:t>referencia</a:t>
            </a:r>
            <a:r>
              <a:rPr lang="en-GB" sz="2800" dirty="0" smtClean="0">
                <a:solidFill>
                  <a:srgbClr val="CCFFFF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CCFFFF"/>
                </a:solidFill>
                <a:latin typeface="Comic Sans MS" pitchFamily="66" charset="0"/>
              </a:rPr>
              <a:t>europeos</a:t>
            </a:r>
            <a:r>
              <a:rPr lang="en-GB" sz="2800" dirty="0" smtClean="0">
                <a:solidFill>
                  <a:srgbClr val="CCFFFF"/>
                </a:solidFill>
                <a:latin typeface="Comic Sans MS" pitchFamily="66" charset="0"/>
              </a:rPr>
              <a:t> </a:t>
            </a:r>
            <a:br>
              <a:rPr lang="en-GB" sz="2800" dirty="0" smtClean="0">
                <a:solidFill>
                  <a:srgbClr val="CCFFFF"/>
                </a:solidFill>
                <a:latin typeface="Comic Sans MS" pitchFamily="66" charset="0"/>
              </a:rPr>
            </a:br>
            <a:r>
              <a:rPr lang="en-GB" sz="2800" dirty="0" smtClean="0">
                <a:solidFill>
                  <a:srgbClr val="CCFFFF"/>
                </a:solidFill>
                <a:latin typeface="Comic Sans MS" pitchFamily="66" charset="0"/>
              </a:rPr>
              <a:t>("European benchmarks“) </a:t>
            </a:r>
            <a:endParaRPr lang="es-ES" sz="2800" dirty="0">
              <a:solidFill>
                <a:srgbClr val="CCFFFF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3124200"/>
          </a:xfrm>
          <a:solidFill>
            <a:srgbClr val="960C0C"/>
          </a:solidFill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GB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□ </a:t>
            </a:r>
            <a:r>
              <a:rPr lang="en-GB" sz="2000" dirty="0" err="1" smtClean="0">
                <a:latin typeface="Comic Sans MS" pitchFamily="66" charset="0"/>
              </a:rPr>
              <a:t>Educación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 err="1" smtClean="0">
                <a:latin typeface="Comic Sans MS" pitchFamily="66" charset="0"/>
              </a:rPr>
              <a:t>infantil</a:t>
            </a:r>
            <a:endParaRPr lang="es-ES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□ </a:t>
            </a:r>
            <a:r>
              <a:rPr lang="en-GB" sz="2000" dirty="0" err="1" smtClean="0">
                <a:latin typeface="Comic Sans MS" pitchFamily="66" charset="0"/>
              </a:rPr>
              <a:t>Alumnos</a:t>
            </a:r>
            <a:r>
              <a:rPr lang="en-GB" sz="2000" dirty="0" smtClean="0">
                <a:latin typeface="Comic Sans MS" pitchFamily="66" charset="0"/>
              </a:rPr>
              <a:t> de </a:t>
            </a:r>
            <a:r>
              <a:rPr lang="en-GB" sz="2000" dirty="0" err="1" smtClean="0">
                <a:latin typeface="Comic Sans MS" pitchFamily="66" charset="0"/>
              </a:rPr>
              <a:t>bajo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 err="1" smtClean="0">
                <a:latin typeface="Comic Sans MS" pitchFamily="66" charset="0"/>
              </a:rPr>
              <a:t>rendimiento</a:t>
            </a:r>
            <a:r>
              <a:rPr lang="en-GB" sz="2000" dirty="0" smtClean="0">
                <a:latin typeface="Comic Sans MS" pitchFamily="66" charset="0"/>
              </a:rPr>
              <a:t> en </a:t>
            </a:r>
            <a:r>
              <a:rPr lang="en-GB" sz="2000" dirty="0" err="1" smtClean="0">
                <a:latin typeface="Comic Sans MS" pitchFamily="66" charset="0"/>
              </a:rPr>
              <a:t>competencias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 err="1" smtClean="0">
                <a:latin typeface="Comic Sans MS" pitchFamily="66" charset="0"/>
              </a:rPr>
              <a:t>básicas</a:t>
            </a:r>
            <a:endParaRPr lang="en-GB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buNone/>
            </a:pPr>
            <a:endParaRPr lang="es-ES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□ </a:t>
            </a:r>
            <a:r>
              <a:rPr lang="en-GB" sz="2000" dirty="0" err="1" smtClean="0">
                <a:latin typeface="Comic Sans MS" pitchFamily="66" charset="0"/>
              </a:rPr>
              <a:t>Abandono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 err="1" smtClean="0">
                <a:latin typeface="Comic Sans MS" pitchFamily="66" charset="0"/>
              </a:rPr>
              <a:t>temprano</a:t>
            </a:r>
            <a:r>
              <a:rPr lang="en-GB" sz="2000" dirty="0" smtClean="0">
                <a:latin typeface="Comic Sans MS" pitchFamily="66" charset="0"/>
              </a:rPr>
              <a:t> de la </a:t>
            </a:r>
            <a:r>
              <a:rPr lang="en-GB" sz="2000" dirty="0" err="1" smtClean="0">
                <a:latin typeface="Comic Sans MS" pitchFamily="66" charset="0"/>
              </a:rPr>
              <a:t>educación</a:t>
            </a:r>
            <a:r>
              <a:rPr lang="en-GB" sz="2000" dirty="0" smtClean="0">
                <a:latin typeface="Comic Sans MS" pitchFamily="66" charset="0"/>
              </a:rPr>
              <a:t> y la </a:t>
            </a:r>
            <a:r>
              <a:rPr lang="en-GB" sz="2000" dirty="0" err="1" smtClean="0">
                <a:latin typeface="Comic Sans MS" pitchFamily="66" charset="0"/>
              </a:rPr>
              <a:t>formación</a:t>
            </a:r>
            <a:endParaRPr lang="en-GB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□ </a:t>
            </a:r>
            <a:r>
              <a:rPr lang="en-GB" sz="2000" dirty="0" err="1" smtClean="0">
                <a:latin typeface="Comic Sans MS" pitchFamily="66" charset="0"/>
              </a:rPr>
              <a:t>Niveles</a:t>
            </a:r>
            <a:r>
              <a:rPr lang="en-GB" sz="2000" dirty="0" smtClean="0">
                <a:latin typeface="Comic Sans MS" pitchFamily="66" charset="0"/>
              </a:rPr>
              <a:t> de </a:t>
            </a:r>
            <a:r>
              <a:rPr lang="en-GB" sz="2000" dirty="0" err="1" smtClean="0">
                <a:latin typeface="Comic Sans MS" pitchFamily="66" charset="0"/>
              </a:rPr>
              <a:t>logro</a:t>
            </a:r>
            <a:r>
              <a:rPr lang="en-GB" sz="2000" dirty="0" smtClean="0">
                <a:latin typeface="Comic Sans MS" pitchFamily="66" charset="0"/>
              </a:rPr>
              <a:t> en </a:t>
            </a:r>
            <a:r>
              <a:rPr lang="en-GB" sz="2000" dirty="0" err="1" smtClean="0">
                <a:latin typeface="Comic Sans MS" pitchFamily="66" charset="0"/>
              </a:rPr>
              <a:t>educación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 err="1" smtClean="0">
                <a:latin typeface="Comic Sans MS" pitchFamily="66" charset="0"/>
              </a:rPr>
              <a:t>terciaria</a:t>
            </a:r>
            <a:endParaRPr lang="en-GB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mic Sans MS" pitchFamily="66" charset="0"/>
              </a:rPr>
              <a:t> □ </a:t>
            </a:r>
            <a:r>
              <a:rPr lang="en-GB" sz="2000" dirty="0" err="1" smtClean="0">
                <a:latin typeface="Comic Sans MS" pitchFamily="66" charset="0"/>
              </a:rPr>
              <a:t>Participación</a:t>
            </a:r>
            <a:r>
              <a:rPr lang="en-GB" sz="2000" dirty="0" smtClean="0">
                <a:latin typeface="Comic Sans MS" pitchFamily="66" charset="0"/>
              </a:rPr>
              <a:t> de los </a:t>
            </a:r>
            <a:r>
              <a:rPr lang="en-GB" sz="2000" dirty="0" err="1" smtClean="0">
                <a:latin typeface="Comic Sans MS" pitchFamily="66" charset="0"/>
              </a:rPr>
              <a:t>adultos</a:t>
            </a:r>
            <a:r>
              <a:rPr lang="en-GB" sz="2000" dirty="0" smtClean="0">
                <a:latin typeface="Comic Sans MS" pitchFamily="66" charset="0"/>
              </a:rPr>
              <a:t> en </a:t>
            </a:r>
            <a:r>
              <a:rPr lang="en-GB" sz="2000" dirty="0" err="1" smtClean="0">
                <a:latin typeface="Comic Sans MS" pitchFamily="66" charset="0"/>
              </a:rPr>
              <a:t>aprendizaje</a:t>
            </a:r>
            <a:r>
              <a:rPr lang="en-GB" sz="2000" dirty="0" smtClean="0">
                <a:latin typeface="Comic Sans MS" pitchFamily="66" charset="0"/>
              </a:rPr>
              <a:t> a lo largo de la </a:t>
            </a:r>
            <a:r>
              <a:rPr lang="en-GB" sz="2000" dirty="0" err="1" smtClean="0">
                <a:latin typeface="Comic Sans MS" pitchFamily="66" charset="0"/>
              </a:rPr>
              <a:t>vida</a:t>
            </a:r>
            <a:endParaRPr lang="es-ES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buNone/>
            </a:pPr>
            <a:endParaRPr lang="es-ES" sz="2000" dirty="0" smtClean="0">
              <a:latin typeface="Comic Sans MS" pitchFamily="66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762000" y="4343400"/>
            <a:ext cx="6934200" cy="1752600"/>
          </a:xfrm>
          <a:prstGeom prst="rect">
            <a:avLst/>
          </a:prstGeom>
          <a:solidFill>
            <a:srgbClr val="185010"/>
          </a:solidFill>
        </p:spPr>
        <p:txBody>
          <a:bodyPr/>
          <a:lstStyle/>
          <a:p>
            <a:pPr marL="717550" marR="0" lvl="0" indent="174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□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Movilidad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17550" marR="0" lvl="0" indent="174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17550" marR="0" lvl="0" indent="174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□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Empleabilidad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17550" marR="0" lvl="0" indent="174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17550" marR="0" lvl="0" indent="174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□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Aprendizaje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lenguas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0"/>
          <a:ext cx="9144001" cy="3168000"/>
        </p:xfrm>
        <a:graphic>
          <a:graphicData uri="http://schemas.openxmlformats.org/drawingml/2006/table">
            <a:tbl>
              <a:tblPr/>
              <a:tblGrid>
                <a:gridCol w="3505200"/>
                <a:gridCol w="1066801"/>
                <a:gridCol w="1097280"/>
                <a:gridCol w="1097280"/>
                <a:gridCol w="929639"/>
                <a:gridCol w="1447801"/>
              </a:tblGrid>
              <a:tr h="792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PUNTOS  </a:t>
                      </a: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DE REFERENCIA</a:t>
                      </a: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SITUACIÓN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2000-2008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Previsión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err="1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Benchmarks</a:t>
                      </a:r>
                      <a:endParaRPr lang="es-ES" sz="18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5000"/>
                      </a:schemeClr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España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Unión </a:t>
                      </a:r>
                      <a:r>
                        <a:rPr lang="es-ES" sz="1800" b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Europea</a:t>
                      </a:r>
                      <a:endParaRPr lang="es-ES" sz="1800" b="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b="0" dirty="0">
                        <a:solidFill>
                          <a:srgbClr val="0066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79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2008</a:t>
                      </a:r>
                      <a:endParaRPr lang="es-ES" sz="1800" b="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FF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2020</a:t>
                      </a:r>
                      <a:endParaRPr lang="es-ES" sz="1800" b="0" dirty="0">
                        <a:solidFill>
                          <a:srgbClr val="FFFF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69215" indent="-69215"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Escolarización  4 años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99,0%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85,6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2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88,4%</a:t>
                      </a:r>
                      <a:endParaRPr lang="es-ES" sz="1800" dirty="0">
                        <a:solidFill>
                          <a:schemeClr val="bg2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A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95%</a:t>
                      </a:r>
                      <a:endParaRPr lang="es-ES" sz="1800" b="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30721" marR="30721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EA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">
  <a:themeElements>
    <a:clrScheme name="Azur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2_Diseño predeterminado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2_Diseño predeterminado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4712</TotalTime>
  <Words>1293</Words>
  <Application>Microsoft PowerPoint</Application>
  <PresentationFormat>Presentación en pantalla (4:3)</PresentationFormat>
  <Paragraphs>499</Paragraphs>
  <Slides>40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2" baseType="lpstr">
      <vt:lpstr>Azur</vt:lpstr>
      <vt:lpstr>Gráfico</vt:lpstr>
      <vt:lpstr>Abandono temprano  de la educación y la formación en España     </vt:lpstr>
      <vt:lpstr>Diapositiva 2</vt:lpstr>
      <vt:lpstr>Diapositiva 3</vt:lpstr>
      <vt:lpstr>Diapositiva 4</vt:lpstr>
      <vt:lpstr>Diapositiva 5</vt:lpstr>
      <vt:lpstr>Diapositiva 6</vt:lpstr>
      <vt:lpstr>Consejo de la Unión Europea Conclusiones de 12 Mayo 2009 sobre un marco estratégico para la cooperación europea en educación y formación  Objetivos estratégicos 2020 </vt:lpstr>
      <vt:lpstr>Puntos de referencia europeos  ("European benchmarks“) 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Titulados en ESO (2006) y abandono temprano (2006)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Propuestas del Consejo Escolar del Estado a partir de los resultados de indicadores y evaluaciones (1 jun 2009) </vt:lpstr>
      <vt:lpstr>Diapositiva 38</vt:lpstr>
      <vt:lpstr>Diapositiva 39</vt:lpstr>
      <vt:lpstr>Diapositiva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enrique.roca</dc:creator>
  <cp:lastModifiedBy>enrique.roca</cp:lastModifiedBy>
  <cp:revision>492</cp:revision>
  <cp:lastPrinted>1601-01-01T00:00:00Z</cp:lastPrinted>
  <dcterms:created xsi:type="dcterms:W3CDTF">1601-01-01T00:00:00Z</dcterms:created>
  <dcterms:modified xsi:type="dcterms:W3CDTF">2010-10-08T06:07:34Z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