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handoutMasterIdLst>
    <p:handoutMasterId r:id="rId13"/>
  </p:handoutMasterIdLst>
  <p:sldIdLst>
    <p:sldId id="257" r:id="rId3"/>
    <p:sldId id="258" r:id="rId4"/>
    <p:sldId id="259" r:id="rId5"/>
    <p:sldId id="260" r:id="rId6"/>
    <p:sldId id="261" r:id="rId7"/>
    <p:sldId id="263" r:id="rId8"/>
    <p:sldId id="262" r:id="rId9"/>
    <p:sldId id="265" r:id="rId10"/>
    <p:sldId id="266" r:id="rId11"/>
    <p:sldId id="264" r:id="rId1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66" y="42"/>
      </p:cViewPr>
      <p:guideLst/>
    </p:cSldViewPr>
  </p:slideViewPr>
  <p:notesTextViewPr>
    <p:cViewPr>
      <p:scale>
        <a:sx n="1" d="1"/>
        <a:sy n="1" d="1"/>
      </p:scale>
      <p:origin x="0" y="0"/>
    </p:cViewPr>
  </p:notesTextViewPr>
  <p:notesViewPr>
    <p:cSldViewPr snapToGrid="0">
      <p:cViewPr varScale="1">
        <p:scale>
          <a:sx n="67" d="100"/>
          <a:sy n="67" d="100"/>
        </p:scale>
        <p:origin x="3228"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64A61D2-86E2-460E-AA09-C9EB30464C6F}" type="datetimeFigureOut">
              <a:rPr lang="es-ES" smtClean="0"/>
              <a:t>07/03/2022</a:t>
            </a:fld>
            <a:endParaRPr lang="es-ES"/>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288A388-CFCE-45EB-8D3E-A15A0580A343}" type="slidenum">
              <a:rPr lang="es-ES" smtClean="0"/>
              <a:t>‹Nº›</a:t>
            </a:fld>
            <a:endParaRPr lang="es-ES"/>
          </a:p>
        </p:txBody>
      </p:sp>
    </p:spTree>
    <p:extLst>
      <p:ext uri="{BB962C8B-B14F-4D97-AF65-F5344CB8AC3E}">
        <p14:creationId xmlns:p14="http://schemas.microsoft.com/office/powerpoint/2010/main" val="232462422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1_En blanco">
    <p:spTree>
      <p:nvGrpSpPr>
        <p:cNvPr id="1" name=""/>
        <p:cNvGrpSpPr/>
        <p:nvPr/>
      </p:nvGrpSpPr>
      <p:grpSpPr>
        <a:xfrm>
          <a:off x="0" y="0"/>
          <a:ext cx="0" cy="0"/>
          <a:chOff x="0" y="0"/>
          <a:chExt cx="0" cy="0"/>
        </a:xfrm>
      </p:grpSpPr>
      <p:sp>
        <p:nvSpPr>
          <p:cNvPr id="10" name="Rectángulo 9"/>
          <p:cNvSpPr/>
          <p:nvPr userDrawn="1"/>
        </p:nvSpPr>
        <p:spPr>
          <a:xfrm>
            <a:off x="0" y="0"/>
            <a:ext cx="12192000" cy="914400"/>
          </a:xfrm>
          <a:prstGeom prst="rect">
            <a:avLst/>
          </a:prstGeom>
          <a:gradFill flip="none" rotWithShape="1">
            <a:gsLst>
              <a:gs pos="0">
                <a:schemeClr val="accent1">
                  <a:lumMod val="20000"/>
                  <a:lumOff val="80000"/>
                </a:schemeClr>
              </a:gs>
              <a:gs pos="50000">
                <a:srgbClr val="F2F7FC"/>
              </a:gs>
              <a:gs pos="100000">
                <a:schemeClr val="bg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6" name="Imagen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2450" y="0"/>
            <a:ext cx="1472184" cy="914400"/>
          </a:xfrm>
          <a:prstGeom prst="rect">
            <a:avLst/>
          </a:prstGeom>
        </p:spPr>
      </p:pic>
      <p:pic>
        <p:nvPicPr>
          <p:cNvPr id="8" name="Imagen 7"/>
          <p:cNvPicPr>
            <a:picLocks noChangeAspect="1"/>
          </p:cNvPicPr>
          <p:nvPr userDrawn="1"/>
        </p:nvPicPr>
        <p:blipFill rotWithShape="1">
          <a:blip r:embed="rId3"/>
          <a:srcRect l="19038" t="-574" r="22594" b="22123"/>
          <a:stretch/>
        </p:blipFill>
        <p:spPr>
          <a:xfrm>
            <a:off x="11101753" y="0"/>
            <a:ext cx="1090247" cy="436224"/>
          </a:xfrm>
          <a:prstGeom prst="rect">
            <a:avLst/>
          </a:prstGeom>
        </p:spPr>
      </p:pic>
      <p:pic>
        <p:nvPicPr>
          <p:cNvPr id="9" name="Imagen 8"/>
          <p:cNvPicPr>
            <a:picLocks noChangeAspect="1"/>
          </p:cNvPicPr>
          <p:nvPr userDrawn="1"/>
        </p:nvPicPr>
        <p:blipFill>
          <a:blip r:embed="rId4"/>
          <a:stretch>
            <a:fillRect/>
          </a:stretch>
        </p:blipFill>
        <p:spPr>
          <a:xfrm>
            <a:off x="11101753" y="436224"/>
            <a:ext cx="1074553" cy="478176"/>
          </a:xfrm>
          <a:prstGeom prst="rect">
            <a:avLst/>
          </a:prstGeom>
        </p:spPr>
      </p:pic>
    </p:spTree>
    <p:extLst>
      <p:ext uri="{BB962C8B-B14F-4D97-AF65-F5344CB8AC3E}">
        <p14:creationId xmlns:p14="http://schemas.microsoft.com/office/powerpoint/2010/main" val="311428241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BD38123-DA25-4F87-84D1-ADA70EA57E9D}" type="datetimeFigureOut">
              <a:rPr lang="es-ES" smtClean="0"/>
              <a:t>07/03/2022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3421230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BD38123-DA25-4F87-84D1-ADA70EA57E9D}"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3772981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BD38123-DA25-4F87-84D1-ADA70EA57E9D}"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4008951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39DEF9BF-4BE6-4624-A72E-79B43E356A78}"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3644765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39DEF9BF-4BE6-4624-A72E-79B43E356A78}"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26047876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39DEF9BF-4BE6-4624-A72E-79B43E356A78}"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29368788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39DEF9BF-4BE6-4624-A72E-79B43E356A78}" type="datetimeFigureOut">
              <a:rPr lang="es-ES" smtClean="0"/>
              <a:t>07/03/2022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17758204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39DEF9BF-4BE6-4624-A72E-79B43E356A78}" type="datetimeFigureOut">
              <a:rPr lang="es-ES" smtClean="0"/>
              <a:t>07/03/2022</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37576005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39DEF9BF-4BE6-4624-A72E-79B43E356A78}" type="datetimeFigureOut">
              <a:rPr lang="es-ES" smtClean="0"/>
              <a:t>07/03/2022</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21034079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9DEF9BF-4BE6-4624-A72E-79B43E356A78}" type="datetimeFigureOut">
              <a:rPr lang="es-ES" smtClean="0"/>
              <a:t>07/03/2022</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1842022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FBD38123-DA25-4F87-84D1-ADA70EA57E9D}"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25868467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9DEF9BF-4BE6-4624-A72E-79B43E356A78}" type="datetimeFigureOut">
              <a:rPr lang="es-ES" smtClean="0"/>
              <a:t>07/03/2022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6095367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9DEF9BF-4BE6-4624-A72E-79B43E356A78}" type="datetimeFigureOut">
              <a:rPr lang="es-ES" smtClean="0"/>
              <a:t>07/03/2022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19505949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39DEF9BF-4BE6-4624-A72E-79B43E356A78}"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25268273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39DEF9BF-4BE6-4624-A72E-79B43E356A78}"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3996905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BD38123-DA25-4F87-84D1-ADA70EA57E9D}"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3591268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BD38123-DA25-4F87-84D1-ADA70EA57E9D}"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1367639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FBD38123-DA25-4F87-84D1-ADA70EA57E9D}" type="datetimeFigureOut">
              <a:rPr lang="es-ES" smtClean="0"/>
              <a:t>07/03/2022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2348705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FBD38123-DA25-4F87-84D1-ADA70EA57E9D}" type="datetimeFigureOut">
              <a:rPr lang="es-ES" smtClean="0"/>
              <a:t>07/03/2022</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126587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FBD38123-DA25-4F87-84D1-ADA70EA57E9D}" type="datetimeFigureOut">
              <a:rPr lang="es-ES" smtClean="0"/>
              <a:t>07/03/2022</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1242768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BD38123-DA25-4F87-84D1-ADA70EA57E9D}" type="datetimeFigureOut">
              <a:rPr lang="es-ES" smtClean="0"/>
              <a:t>07/03/2022</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4290285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BD38123-DA25-4F87-84D1-ADA70EA57E9D}" type="datetimeFigureOut">
              <a:rPr lang="es-ES" smtClean="0"/>
              <a:t>07/03/2022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97007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D38123-DA25-4F87-84D1-ADA70EA57E9D}" type="datetimeFigureOut">
              <a:rPr lang="es-ES" smtClean="0"/>
              <a:t>07/03/2022</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F44908-76DD-43A6-8274-C3F6DB132984}" type="slidenum">
              <a:rPr lang="es-ES" smtClean="0"/>
              <a:t>‹Nº›</a:t>
            </a:fld>
            <a:endParaRPr lang="es-ES"/>
          </a:p>
        </p:txBody>
      </p:sp>
    </p:spTree>
    <p:extLst>
      <p:ext uri="{BB962C8B-B14F-4D97-AF65-F5344CB8AC3E}">
        <p14:creationId xmlns:p14="http://schemas.microsoft.com/office/powerpoint/2010/main" val="2574477033"/>
      </p:ext>
    </p:extLst>
  </p:cSld>
  <p:clrMap bg1="lt1" tx1="dk1" bg2="lt2" tx2="dk2" accent1="accent1" accent2="accent2" accent3="accent3" accent4="accent4" accent5="accent5" accent6="accent6" hlink="hlink" folHlink="folHlink"/>
  <p:sldLayoutIdLst>
    <p:sldLayoutId id="2147483672"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DEF9BF-4BE6-4624-A72E-79B43E356A78}" type="datetimeFigureOut">
              <a:rPr lang="es-ES" smtClean="0"/>
              <a:t>07/03/2022</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191740-6A80-4EEF-847B-C461CE1938BA}" type="slidenum">
              <a:rPr lang="es-ES" smtClean="0"/>
              <a:t>‹Nº›</a:t>
            </a:fld>
            <a:endParaRPr lang="es-ES"/>
          </a:p>
        </p:txBody>
      </p:sp>
    </p:spTree>
    <p:extLst>
      <p:ext uri="{BB962C8B-B14F-4D97-AF65-F5344CB8AC3E}">
        <p14:creationId xmlns:p14="http://schemas.microsoft.com/office/powerpoint/2010/main" val="28517437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623819" y="2861827"/>
            <a:ext cx="2991267" cy="1754326"/>
          </a:xfrm>
          <a:prstGeom prst="rect">
            <a:avLst/>
          </a:prstGeom>
          <a:solidFill>
            <a:schemeClr val="bg1"/>
          </a:solidFill>
        </p:spPr>
        <p:txBody>
          <a:bodyPr wrap="none" lIns="91440" tIns="45720" rIns="91440" bIns="45720">
            <a:spAutoFit/>
          </a:bodyPr>
          <a:lstStyle/>
          <a:p>
            <a:pPr algn="ctr"/>
            <a:r>
              <a:rPr lang="es-ES" sz="5400" dirty="0" smtClean="0">
                <a:ln w="0"/>
                <a:solidFill>
                  <a:schemeClr val="accent1"/>
                </a:solidFill>
                <a:effectLst>
                  <a:outerShdw blurRad="38100" dist="25400" dir="5400000" algn="ctr" rotWithShape="0">
                    <a:srgbClr val="6E747A">
                      <a:alpha val="43000"/>
                    </a:srgbClr>
                  </a:outerShdw>
                </a:effectLst>
              </a:rPr>
              <a:t>LECTURA</a:t>
            </a:r>
            <a:endParaRPr lang="es-ES" sz="5400" dirty="0" smtClean="0">
              <a:ln w="0"/>
              <a:solidFill>
                <a:schemeClr val="accent1"/>
              </a:solidFill>
              <a:effectLst>
                <a:outerShdw blurRad="38100" dist="25400" dir="5400000" algn="ctr" rotWithShape="0">
                  <a:srgbClr val="6E747A">
                    <a:alpha val="43000"/>
                  </a:srgbClr>
                </a:outerShdw>
              </a:effectLst>
            </a:endParaRPr>
          </a:p>
          <a:p>
            <a:pPr algn="ctr"/>
            <a:r>
              <a:rPr lang="es-ES" sz="5400" dirty="0" smtClean="0">
                <a:ln w="0"/>
                <a:solidFill>
                  <a:schemeClr val="accent1"/>
                </a:solidFill>
                <a:effectLst>
                  <a:outerShdw blurRad="38100" dist="25400" dir="5400000" algn="ctr" rotWithShape="0">
                    <a:srgbClr val="6E747A">
                      <a:alpha val="43000"/>
                    </a:srgbClr>
                  </a:outerShdw>
                </a:effectLst>
              </a:rPr>
              <a:t>PISA 2022</a:t>
            </a:r>
            <a:endParaRPr lang="es-ES" sz="540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2195490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3897975314"/>
              </p:ext>
            </p:extLst>
          </p:nvPr>
        </p:nvGraphicFramePr>
        <p:xfrm>
          <a:off x="1" y="1085036"/>
          <a:ext cx="12191999" cy="4305194"/>
        </p:xfrm>
        <a:graphic>
          <a:graphicData uri="http://schemas.openxmlformats.org/drawingml/2006/table">
            <a:tbl>
              <a:tblPr firstRow="1" bandRow="1">
                <a:tableStyleId>{5C22544A-7EE6-4342-B048-85BDC9FD1C3A}</a:tableStyleId>
              </a:tblPr>
              <a:tblGrid>
                <a:gridCol w="703385"/>
                <a:gridCol w="679938"/>
                <a:gridCol w="10808676"/>
              </a:tblGrid>
              <a:tr h="373274">
                <a:tc>
                  <a:txBody>
                    <a:bodyPr/>
                    <a:lstStyle/>
                    <a:p>
                      <a:r>
                        <a:rPr lang="es-ES" dirty="0" smtClean="0"/>
                        <a:t>NIV.</a:t>
                      </a:r>
                      <a:endParaRPr lang="es-ES" dirty="0"/>
                    </a:p>
                  </a:txBody>
                  <a:tcPr/>
                </a:tc>
                <a:tc>
                  <a:txBody>
                    <a:bodyPr/>
                    <a:lstStyle/>
                    <a:p>
                      <a:r>
                        <a:rPr lang="es-ES" dirty="0" err="1" smtClean="0"/>
                        <a:t>Lim</a:t>
                      </a:r>
                      <a:r>
                        <a:rPr lang="es-ES" baseline="0" dirty="0" smtClean="0"/>
                        <a:t> I</a:t>
                      </a:r>
                      <a:endParaRPr lang="es-ES" dirty="0"/>
                    </a:p>
                  </a:txBody>
                  <a:tcPr/>
                </a:tc>
                <a:tc>
                  <a:txBody>
                    <a:bodyPr/>
                    <a:lstStyle/>
                    <a:p>
                      <a:r>
                        <a:rPr lang="es-ES" dirty="0" smtClean="0"/>
                        <a:t>DESCRIPCIÓN</a:t>
                      </a:r>
                      <a:r>
                        <a:rPr lang="es-ES" baseline="0" dirty="0" smtClean="0"/>
                        <a:t> DEL NIVEL DE RENDIMIENTO. PISA 2018.</a:t>
                      </a:r>
                      <a:endParaRPr lang="es-ES" dirty="0"/>
                    </a:p>
                  </a:txBody>
                  <a:tcPr/>
                </a:tc>
              </a:tr>
              <a:tr h="2619223">
                <a:tc>
                  <a:txBody>
                    <a:bodyPr/>
                    <a:lstStyle/>
                    <a:p>
                      <a:pPr algn="ctr"/>
                      <a:r>
                        <a:rPr lang="es-ES" dirty="0" smtClean="0"/>
                        <a:t>6</a:t>
                      </a:r>
                      <a:endParaRPr lang="es-ES" dirty="0"/>
                    </a:p>
                  </a:txBody>
                  <a:tcPr anchor="ctr"/>
                </a:tc>
                <a:tc>
                  <a:txBody>
                    <a:bodyPr/>
                    <a:lstStyle/>
                    <a:p>
                      <a:pPr algn="ctr"/>
                      <a:r>
                        <a:rPr lang="es-ES" dirty="0" smtClean="0"/>
                        <a:t>669</a:t>
                      </a:r>
                      <a:endParaRPr lang="es-ES" dirty="0"/>
                    </a:p>
                  </a:txBody>
                  <a:tcPr anchor="ctr"/>
                </a:tc>
                <a:tc>
                  <a:txBody>
                    <a:bodyPr/>
                    <a:lstStyle/>
                    <a:p>
                      <a:r>
                        <a:rPr lang="es-ES" sz="1800" b="0" i="0" u="none" strike="noStrike" kern="1200" baseline="0" dirty="0" smtClean="0">
                          <a:solidFill>
                            <a:schemeClr val="dk1"/>
                          </a:solidFill>
                          <a:latin typeface="+mn-lt"/>
                          <a:ea typeface="+mn-ea"/>
                          <a:cs typeface="+mn-cs"/>
                        </a:rPr>
                        <a:t>En el nivel 6, los lectores pueden </a:t>
                      </a:r>
                      <a:r>
                        <a:rPr lang="es-ES" sz="1800" b="1" i="0" u="none" strike="noStrike" kern="1200" baseline="0" dirty="0" smtClean="0">
                          <a:solidFill>
                            <a:schemeClr val="dk1"/>
                          </a:solidFill>
                          <a:latin typeface="+mn-lt"/>
                          <a:ea typeface="+mn-ea"/>
                          <a:cs typeface="+mn-cs"/>
                        </a:rPr>
                        <a:t>comprender textos extensos y abstractos </a:t>
                      </a:r>
                      <a:r>
                        <a:rPr lang="es-ES" sz="1800" b="0" i="0" u="none" strike="noStrike" kern="1200" baseline="0" dirty="0" smtClean="0">
                          <a:solidFill>
                            <a:schemeClr val="dk1"/>
                          </a:solidFill>
                          <a:latin typeface="+mn-lt"/>
                          <a:ea typeface="+mn-ea"/>
                          <a:cs typeface="+mn-cs"/>
                        </a:rPr>
                        <a:t>en los cuales la información de interés se encuentra implícita y solo relacionada indirectamente con la tarea. Pueden </a:t>
                      </a:r>
                      <a:r>
                        <a:rPr lang="es-ES" sz="1800" b="1" i="0" u="none" strike="noStrike" kern="1200" baseline="0" dirty="0" smtClean="0">
                          <a:solidFill>
                            <a:schemeClr val="dk1"/>
                          </a:solidFill>
                          <a:latin typeface="+mn-lt"/>
                          <a:ea typeface="+mn-ea"/>
                          <a:cs typeface="+mn-cs"/>
                        </a:rPr>
                        <a:t>comparar, contrastar e integrar información</a:t>
                      </a:r>
                      <a:r>
                        <a:rPr lang="es-ES" sz="1800" b="0" i="0" u="none" strike="noStrike" kern="1200" baseline="0" dirty="0" smtClean="0">
                          <a:solidFill>
                            <a:schemeClr val="dk1"/>
                          </a:solidFill>
                          <a:latin typeface="+mn-lt"/>
                          <a:ea typeface="+mn-ea"/>
                          <a:cs typeface="+mn-cs"/>
                        </a:rPr>
                        <a:t> que representa múltiples puntos de vista en conflicto, utilizando diversos criterios y </a:t>
                      </a:r>
                      <a:r>
                        <a:rPr lang="es-ES" sz="1800" b="1" i="0" u="none" strike="noStrike" kern="1200" baseline="0" dirty="0" smtClean="0">
                          <a:solidFill>
                            <a:schemeClr val="dk1"/>
                          </a:solidFill>
                          <a:latin typeface="+mn-lt"/>
                          <a:ea typeface="+mn-ea"/>
                          <a:cs typeface="+mn-cs"/>
                        </a:rPr>
                        <a:t>generando inferencias </a:t>
                      </a:r>
                      <a:r>
                        <a:rPr lang="es-ES" sz="1800" b="0" i="0" u="none" strike="noStrike" kern="1200" baseline="0" dirty="0" smtClean="0">
                          <a:solidFill>
                            <a:schemeClr val="dk1"/>
                          </a:solidFill>
                          <a:latin typeface="+mn-lt"/>
                          <a:ea typeface="+mn-ea"/>
                          <a:cs typeface="+mn-cs"/>
                        </a:rPr>
                        <a:t>a lo largo de informaciones dispersas con el fin de determinar cómo debe utilizarse la información. </a:t>
                      </a:r>
                    </a:p>
                    <a:p>
                      <a:r>
                        <a:rPr lang="es-ES" sz="1800" b="0" i="0" u="none" strike="noStrike" kern="1200" baseline="0" dirty="0" smtClean="0">
                          <a:solidFill>
                            <a:schemeClr val="dk1"/>
                          </a:solidFill>
                          <a:latin typeface="+mn-lt"/>
                          <a:ea typeface="+mn-ea"/>
                          <a:cs typeface="+mn-cs"/>
                        </a:rPr>
                        <a:t>En este nivel, los lectores pueden realizar una </a:t>
                      </a:r>
                      <a:r>
                        <a:rPr lang="es-ES" sz="1800" b="1" i="0" u="none" strike="noStrike" kern="1200" baseline="0" dirty="0" smtClean="0">
                          <a:solidFill>
                            <a:schemeClr val="dk1"/>
                          </a:solidFill>
                          <a:latin typeface="+mn-lt"/>
                          <a:ea typeface="+mn-ea"/>
                          <a:cs typeface="+mn-cs"/>
                        </a:rPr>
                        <a:t>reflexión profunda acerca del origen del texto en relación con su contenido</a:t>
                      </a:r>
                      <a:r>
                        <a:rPr lang="es-ES" sz="1800" b="0" i="0" u="none" strike="noStrike" kern="1200" baseline="0" dirty="0" smtClean="0">
                          <a:solidFill>
                            <a:schemeClr val="dk1"/>
                          </a:solidFill>
                          <a:latin typeface="+mn-lt"/>
                          <a:ea typeface="+mn-ea"/>
                          <a:cs typeface="+mn-cs"/>
                        </a:rPr>
                        <a:t>, utilizando criterios externos a dicho texto. La información puede ser comparada y contrastada a través de los textos, identificando y </a:t>
                      </a:r>
                      <a:r>
                        <a:rPr lang="es-ES" sz="1800" b="1" i="0" u="none" strike="noStrike" kern="1200" baseline="0" dirty="0" smtClean="0">
                          <a:solidFill>
                            <a:schemeClr val="dk1"/>
                          </a:solidFill>
                          <a:latin typeface="+mn-lt"/>
                          <a:ea typeface="+mn-ea"/>
                          <a:cs typeface="+mn-cs"/>
                        </a:rPr>
                        <a:t>resolviendo por medio de inferencias sobre las fuentes de información, las discrepancias y conflictos intertextuales, su objetivo explícito o velado, así como otras indicaciones relativas a la validez de la información. </a:t>
                      </a:r>
                    </a:p>
                    <a:p>
                      <a:r>
                        <a:rPr lang="es-ES" sz="1800" b="0" i="0" u="none" strike="noStrike" kern="1200" baseline="0" dirty="0" smtClean="0">
                          <a:solidFill>
                            <a:schemeClr val="dk1"/>
                          </a:solidFill>
                          <a:latin typeface="+mn-lt"/>
                          <a:ea typeface="+mn-ea"/>
                          <a:cs typeface="+mn-cs"/>
                        </a:rPr>
                        <a:t>En el nivel 6, las tareas normalmente requieren del lector la elaboración de un plan mediante la combinación de múltiples criterios y la generación de inferencias para relacionar la tarea y el/los texto/s. En este nivel, los materiales incluyen uno o más textos complejos y abstractos que implican múltiples puntos de vista probablemente discrepantes. La información clave puede materializarse en detalles integrados profundamente en el texto o textos y encontrarse oculta por informaciones en conflicto.	</a:t>
                      </a:r>
                      <a:r>
                        <a:rPr lang="es-ES" sz="1800" b="0" i="0" u="none" strike="noStrike" kern="1200" baseline="0" dirty="0" smtClean="0">
                          <a:solidFill>
                            <a:schemeClr val="dk1"/>
                          </a:solidFill>
                          <a:latin typeface="+mn-lt"/>
                          <a:ea typeface="+mn-ea"/>
                          <a:cs typeface="+mn-cs"/>
                        </a:rPr>
                        <a:t>	</a:t>
                      </a:r>
                    </a:p>
                  </a:txBody>
                  <a:tcPr/>
                </a:tc>
              </a:tr>
            </a:tbl>
          </a:graphicData>
        </a:graphic>
      </p:graphicFrame>
    </p:spTree>
    <p:extLst>
      <p:ext uri="{BB962C8B-B14F-4D97-AF65-F5344CB8AC3E}">
        <p14:creationId xmlns:p14="http://schemas.microsoft.com/office/powerpoint/2010/main" val="11709771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3016560" y="-14070"/>
            <a:ext cx="6414834" cy="923330"/>
          </a:xfrm>
          <a:prstGeom prst="rect">
            <a:avLst/>
          </a:prstGeom>
          <a:noFill/>
        </p:spPr>
        <p:txBody>
          <a:bodyPr wrap="non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¿Qué se evalúa</a:t>
            </a: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6" name="8 CuadroTexto"/>
          <p:cNvSpPr txBox="1"/>
          <p:nvPr/>
        </p:nvSpPr>
        <p:spPr>
          <a:xfrm>
            <a:off x="244684" y="1268919"/>
            <a:ext cx="5112568" cy="400110"/>
          </a:xfrm>
          <a:prstGeom prst="rect">
            <a:avLst/>
          </a:prstGeom>
          <a:solidFill>
            <a:schemeClr val="accent1">
              <a:lumMod val="60000"/>
              <a:lumOff val="4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pPr marL="85725"/>
            <a:r>
              <a:rPr lang="es-ES" sz="2000" b="1" dirty="0"/>
              <a:t>Contextos</a:t>
            </a:r>
            <a:r>
              <a:rPr lang="es-ES" sz="2000" dirty="0"/>
              <a:t> : </a:t>
            </a:r>
            <a:r>
              <a:rPr lang="es-ES" sz="2000" dirty="0">
                <a:solidFill>
                  <a:prstClr val="black"/>
                </a:solidFill>
              </a:rPr>
              <a:t>Personal, social, educativo, labor</a:t>
            </a:r>
            <a:r>
              <a:rPr lang="es-ES" dirty="0">
                <a:solidFill>
                  <a:prstClr val="black"/>
                </a:solidFill>
              </a:rPr>
              <a:t>al</a:t>
            </a:r>
          </a:p>
        </p:txBody>
      </p:sp>
      <p:sp>
        <p:nvSpPr>
          <p:cNvPr id="7" name="4 Rectángulo"/>
          <p:cNvSpPr/>
          <p:nvPr/>
        </p:nvSpPr>
        <p:spPr>
          <a:xfrm>
            <a:off x="244684" y="1911920"/>
            <a:ext cx="5112568" cy="4370427"/>
          </a:xfrm>
          <a:prstGeom prst="rect">
            <a:avLst/>
          </a:prstGeom>
          <a:solidFill>
            <a:schemeClr val="accent1">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marL="0" lvl="1">
              <a:buClr>
                <a:prstClr val="black"/>
              </a:buClr>
            </a:pPr>
            <a:r>
              <a:rPr lang="es-ES" sz="2000" b="1" dirty="0"/>
              <a:t>Procesos:</a:t>
            </a:r>
          </a:p>
          <a:p>
            <a:pPr marL="185738"/>
            <a:r>
              <a:rPr lang="es-ES" sz="2000" u="sng" dirty="0"/>
              <a:t>Acceder y recabar información</a:t>
            </a:r>
          </a:p>
          <a:p>
            <a:pPr marL="185738" lvl="1">
              <a:buFont typeface="Wingdings" panose="05000000000000000000" pitchFamily="2" charset="2"/>
              <a:buChar char="§"/>
            </a:pPr>
            <a:r>
              <a:rPr lang="es-ES" sz="2000" dirty="0"/>
              <a:t> Localizar información</a:t>
            </a:r>
          </a:p>
          <a:p>
            <a:pPr marL="185738" lvl="1">
              <a:buFont typeface="Wingdings" panose="05000000000000000000" pitchFamily="2" charset="2"/>
              <a:buChar char="§"/>
            </a:pPr>
            <a:r>
              <a:rPr lang="es-ES" sz="2000" dirty="0"/>
              <a:t> Discriminar la información relevante</a:t>
            </a:r>
          </a:p>
          <a:p>
            <a:pPr marL="185738" lvl="1"/>
            <a:endParaRPr lang="es-ES" sz="2000" dirty="0"/>
          </a:p>
          <a:p>
            <a:pPr marL="185738"/>
            <a:r>
              <a:rPr lang="es-ES" sz="2000" u="sng" dirty="0"/>
              <a:t>Integrar e interpretar</a:t>
            </a:r>
          </a:p>
          <a:p>
            <a:pPr marL="185738" lvl="1">
              <a:buFont typeface="Wingdings" panose="05000000000000000000" pitchFamily="2" charset="2"/>
              <a:buChar char="§"/>
            </a:pPr>
            <a:r>
              <a:rPr lang="es-ES" sz="2000" dirty="0"/>
              <a:t> Significado literal</a:t>
            </a:r>
          </a:p>
          <a:p>
            <a:pPr marL="185738" lvl="1">
              <a:buFont typeface="Wingdings" panose="05000000000000000000" pitchFamily="2" charset="2"/>
              <a:buChar char="§"/>
            </a:pPr>
            <a:r>
              <a:rPr lang="es-ES" sz="2000" dirty="0"/>
              <a:t> Realizar inferencias</a:t>
            </a:r>
          </a:p>
          <a:p>
            <a:pPr marL="185738" lvl="1"/>
            <a:endParaRPr lang="es-ES" sz="2000" dirty="0"/>
          </a:p>
          <a:p>
            <a:pPr marL="185738"/>
            <a:r>
              <a:rPr lang="es-ES" sz="2000" u="sng" dirty="0"/>
              <a:t>Reflexionar y valorar</a:t>
            </a:r>
          </a:p>
          <a:p>
            <a:pPr marL="185738" lvl="1">
              <a:buFont typeface="Wingdings" panose="05000000000000000000" pitchFamily="2" charset="2"/>
              <a:buChar char="§"/>
            </a:pPr>
            <a:r>
              <a:rPr lang="es-ES" sz="2000" dirty="0"/>
              <a:t> Reflexionar sobre contenido y forma</a:t>
            </a:r>
          </a:p>
          <a:p>
            <a:pPr marL="185738" lvl="1">
              <a:buFont typeface="Wingdings" panose="05000000000000000000" pitchFamily="2" charset="2"/>
              <a:buChar char="§"/>
            </a:pPr>
            <a:r>
              <a:rPr lang="es-ES" sz="2000" dirty="0"/>
              <a:t> Valorar calidad y credibilidad</a:t>
            </a:r>
          </a:p>
          <a:p>
            <a:pPr marL="185738" lvl="1">
              <a:buFont typeface="Wingdings" panose="05000000000000000000" pitchFamily="2" charset="2"/>
              <a:buChar char="§"/>
            </a:pPr>
            <a:r>
              <a:rPr lang="es-ES" sz="2000" dirty="0"/>
              <a:t> Detectar y manejar el conflicto intertextual</a:t>
            </a:r>
          </a:p>
          <a:p>
            <a:endParaRPr lang="es-ES" dirty="0"/>
          </a:p>
        </p:txBody>
      </p:sp>
      <p:sp>
        <p:nvSpPr>
          <p:cNvPr id="8" name="Rectángulo 7"/>
          <p:cNvSpPr/>
          <p:nvPr/>
        </p:nvSpPr>
        <p:spPr>
          <a:xfrm>
            <a:off x="5621868" y="1284306"/>
            <a:ext cx="6197600" cy="5013428"/>
          </a:xfrm>
          <a:prstGeom prst="rect">
            <a:avLst/>
          </a:prstGeom>
          <a:solidFill>
            <a:schemeClr val="accent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5"/>
          </a:lnRef>
          <a:fillRef idx="1">
            <a:schemeClr val="lt1"/>
          </a:fillRef>
          <a:effectRef idx="0">
            <a:schemeClr val="accent5"/>
          </a:effectRef>
          <a:fontRef idx="minor">
            <a:schemeClr val="dk1"/>
          </a:fontRef>
        </p:style>
        <p:txBody>
          <a:bodyPr numCol="2" rtlCol="0" anchor="ctr"/>
          <a:lstStyle/>
          <a:p>
            <a:r>
              <a:rPr lang="es-ES" sz="2000" b="1" dirty="0" smtClean="0"/>
              <a:t>Dimensiones de los textos:</a:t>
            </a:r>
          </a:p>
          <a:p>
            <a:r>
              <a:rPr lang="es-ES" sz="2000" u="sng" dirty="0" smtClean="0"/>
              <a:t>Por la fuente</a:t>
            </a:r>
          </a:p>
          <a:p>
            <a:pPr marL="342900" indent="-342900">
              <a:buFont typeface="Wingdings" panose="05000000000000000000" pitchFamily="2" charset="2"/>
              <a:buChar char="§"/>
            </a:pPr>
            <a:r>
              <a:rPr lang="es-ES" sz="2000" dirty="0" smtClean="0"/>
              <a:t>Simples</a:t>
            </a:r>
          </a:p>
          <a:p>
            <a:pPr marL="342900" indent="-342900">
              <a:buFont typeface="Wingdings" panose="05000000000000000000" pitchFamily="2" charset="2"/>
              <a:buChar char="§"/>
            </a:pPr>
            <a:r>
              <a:rPr lang="es-ES" sz="2000" dirty="0" smtClean="0"/>
              <a:t>Múltiples</a:t>
            </a:r>
          </a:p>
          <a:p>
            <a:endParaRPr lang="es-ES" sz="2000" dirty="0" smtClean="0"/>
          </a:p>
          <a:p>
            <a:r>
              <a:rPr lang="es-ES" sz="2000" u="sng" dirty="0" smtClean="0"/>
              <a:t>Por la organización</a:t>
            </a:r>
          </a:p>
          <a:p>
            <a:r>
              <a:rPr lang="es-ES" sz="2000" u="sng" dirty="0" smtClean="0"/>
              <a:t>y navegación</a:t>
            </a:r>
            <a:endParaRPr lang="es-ES" sz="2000" u="sng" dirty="0"/>
          </a:p>
          <a:p>
            <a:pPr marL="285750" indent="-285750">
              <a:buFont typeface="Wingdings" panose="05000000000000000000" pitchFamily="2" charset="2"/>
              <a:buChar char="§"/>
            </a:pPr>
            <a:r>
              <a:rPr lang="es-ES" sz="2000" dirty="0" smtClean="0"/>
              <a:t>Fijo</a:t>
            </a:r>
          </a:p>
          <a:p>
            <a:pPr marL="285750" indent="-285750">
              <a:buFont typeface="Wingdings" panose="05000000000000000000" pitchFamily="2" charset="2"/>
              <a:buChar char="§"/>
            </a:pPr>
            <a:r>
              <a:rPr lang="es-ES" sz="2000" dirty="0" smtClean="0"/>
              <a:t>Dinámico</a:t>
            </a:r>
          </a:p>
          <a:p>
            <a:endParaRPr lang="es-ES" sz="2000" b="1" dirty="0"/>
          </a:p>
          <a:p>
            <a:r>
              <a:rPr lang="es-ES" sz="2000" u="sng" dirty="0" smtClean="0"/>
              <a:t>Por el formato</a:t>
            </a:r>
          </a:p>
          <a:p>
            <a:pPr marL="285750" indent="-285750">
              <a:buFont typeface="Wingdings" panose="05000000000000000000" pitchFamily="2" charset="2"/>
              <a:buChar char="§"/>
            </a:pPr>
            <a:r>
              <a:rPr lang="es-ES" sz="2000" dirty="0" smtClean="0"/>
              <a:t>Continuo</a:t>
            </a:r>
          </a:p>
          <a:p>
            <a:pPr marL="285750" indent="-285750">
              <a:buFont typeface="Wingdings" panose="05000000000000000000" pitchFamily="2" charset="2"/>
              <a:buChar char="§"/>
            </a:pPr>
            <a:r>
              <a:rPr lang="es-ES" sz="2000" dirty="0" smtClean="0"/>
              <a:t>Discontinuo </a:t>
            </a:r>
          </a:p>
          <a:p>
            <a:pPr marL="285750" indent="-285750">
              <a:buFont typeface="Wingdings" panose="05000000000000000000" pitchFamily="2" charset="2"/>
              <a:buChar char="§"/>
            </a:pPr>
            <a:r>
              <a:rPr lang="es-ES" sz="2000" dirty="0" smtClean="0"/>
              <a:t>Mixto</a:t>
            </a:r>
            <a:endParaRPr lang="es-ES" b="1" dirty="0" smtClean="0"/>
          </a:p>
          <a:p>
            <a:endParaRPr lang="es-ES" b="1" dirty="0" smtClean="0"/>
          </a:p>
          <a:p>
            <a:endParaRPr lang="es-ES" b="1" dirty="0"/>
          </a:p>
          <a:p>
            <a:endParaRPr lang="es-ES" b="1" dirty="0" smtClean="0"/>
          </a:p>
          <a:p>
            <a:r>
              <a:rPr lang="es-ES" sz="2000" u="sng" dirty="0" smtClean="0"/>
              <a:t>Por el tipo</a:t>
            </a:r>
          </a:p>
          <a:p>
            <a:pPr marL="342900" indent="-342900">
              <a:buFont typeface="Wingdings" panose="05000000000000000000" pitchFamily="2" charset="2"/>
              <a:buChar char="§"/>
            </a:pPr>
            <a:r>
              <a:rPr lang="es-ES" sz="2000" u="sng" dirty="0" smtClean="0"/>
              <a:t>Descriptivo</a:t>
            </a:r>
          </a:p>
          <a:p>
            <a:pPr marL="342900" indent="-342900">
              <a:buFont typeface="Wingdings" panose="05000000000000000000" pitchFamily="2" charset="2"/>
              <a:buChar char="§"/>
            </a:pPr>
            <a:r>
              <a:rPr lang="es-ES" sz="2000" u="sng" dirty="0" smtClean="0"/>
              <a:t>Narrativo</a:t>
            </a:r>
          </a:p>
          <a:p>
            <a:pPr marL="342900" indent="-342900">
              <a:buFont typeface="Wingdings" panose="05000000000000000000" pitchFamily="2" charset="2"/>
              <a:buChar char="§"/>
            </a:pPr>
            <a:r>
              <a:rPr lang="es-ES" sz="2000" u="sng" dirty="0" smtClean="0"/>
              <a:t>Expositivo</a:t>
            </a:r>
          </a:p>
          <a:p>
            <a:pPr marL="342900" indent="-342900">
              <a:buFont typeface="Wingdings" panose="05000000000000000000" pitchFamily="2" charset="2"/>
              <a:buChar char="§"/>
            </a:pPr>
            <a:r>
              <a:rPr lang="es-ES" sz="2000" u="sng" dirty="0" smtClean="0"/>
              <a:t>Argumentativo</a:t>
            </a:r>
          </a:p>
          <a:p>
            <a:pPr marL="342900" indent="-342900">
              <a:buFont typeface="Wingdings" panose="05000000000000000000" pitchFamily="2" charset="2"/>
              <a:buChar char="§"/>
            </a:pPr>
            <a:r>
              <a:rPr lang="es-ES" sz="2000" u="sng" dirty="0" smtClean="0"/>
              <a:t>Instructivo.</a:t>
            </a:r>
          </a:p>
          <a:p>
            <a:pPr marL="342900" indent="-342900">
              <a:buFont typeface="Wingdings" panose="05000000000000000000" pitchFamily="2" charset="2"/>
              <a:buChar char="§"/>
            </a:pPr>
            <a:r>
              <a:rPr lang="es-ES" sz="2000" u="sng" dirty="0" smtClean="0"/>
              <a:t>Interactivo.</a:t>
            </a:r>
          </a:p>
          <a:p>
            <a:pPr marL="342900" indent="-342900">
              <a:buFont typeface="Wingdings" panose="05000000000000000000" pitchFamily="2" charset="2"/>
              <a:buChar char="§"/>
            </a:pPr>
            <a:r>
              <a:rPr lang="es-ES" sz="2000" u="sng" dirty="0" smtClean="0"/>
              <a:t>Transaccional.</a:t>
            </a:r>
            <a:endParaRPr lang="es-ES" sz="2000" u="sng" dirty="0"/>
          </a:p>
          <a:p>
            <a:endParaRPr lang="es-ES" b="1" dirty="0"/>
          </a:p>
        </p:txBody>
      </p:sp>
      <p:sp>
        <p:nvSpPr>
          <p:cNvPr id="9" name="Rectángulo 8"/>
          <p:cNvSpPr/>
          <p:nvPr/>
        </p:nvSpPr>
        <p:spPr>
          <a:xfrm>
            <a:off x="8218311" y="4515556"/>
            <a:ext cx="3330222" cy="1365955"/>
          </a:xfrm>
          <a:prstGeom prst="rect">
            <a:avLst/>
          </a:prstGeom>
          <a:solidFill>
            <a:schemeClr val="bg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lnRef>
          <a:fillRef idx="1">
            <a:schemeClr val="lt1"/>
          </a:fillRef>
          <a:effectRef idx="0">
            <a:schemeClr val="accent1"/>
          </a:effectRef>
          <a:fontRef idx="minor">
            <a:schemeClr val="dk1"/>
          </a:fontRef>
        </p:style>
        <p:txBody>
          <a:bodyPr rtlCol="0" anchor="ctr"/>
          <a:lstStyle/>
          <a:p>
            <a:pPr algn="ctr"/>
            <a:r>
              <a:rPr lang="es-ES" sz="2000" dirty="0" smtClean="0">
                <a:solidFill>
                  <a:schemeClr val="accent1">
                    <a:lumMod val="50000"/>
                  </a:schemeClr>
                </a:solidFill>
                <a:effectLst>
                  <a:outerShdw blurRad="38100" dist="38100" dir="2700000" algn="tl">
                    <a:srgbClr val="000000">
                      <a:alpha val="43137"/>
                    </a:srgbClr>
                  </a:outerShdw>
                </a:effectLst>
              </a:rPr>
              <a:t>LOS TEXTOS SE SITUAN EN UN CONTEXTO Y SU LECTURA TIENE UN PROPÓSITO.</a:t>
            </a:r>
            <a:endParaRPr lang="es-ES" sz="2000" dirty="0">
              <a:solidFill>
                <a:schemeClr val="accent1">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54430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016560" y="-14070"/>
            <a:ext cx="6414834" cy="923330"/>
          </a:xfrm>
          <a:prstGeom prst="rect">
            <a:avLst/>
          </a:prstGeom>
          <a:noFill/>
        </p:spPr>
        <p:txBody>
          <a:bodyPr wrap="non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¿Qué se evalúa</a:t>
            </a: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3" name="Imagen 2"/>
          <p:cNvPicPr>
            <a:picLocks noChangeAspect="1"/>
          </p:cNvPicPr>
          <p:nvPr/>
        </p:nvPicPr>
        <p:blipFill>
          <a:blip r:embed="rId2"/>
          <a:stretch>
            <a:fillRect/>
          </a:stretch>
        </p:blipFill>
        <p:spPr>
          <a:xfrm>
            <a:off x="639704" y="1281792"/>
            <a:ext cx="10921681" cy="5062562"/>
          </a:xfrm>
          <a:prstGeom prst="rect">
            <a:avLst/>
          </a:prstGeom>
        </p:spPr>
      </p:pic>
    </p:spTree>
    <p:extLst>
      <p:ext uri="{BB962C8B-B14F-4D97-AF65-F5344CB8AC3E}">
        <p14:creationId xmlns:p14="http://schemas.microsoft.com/office/powerpoint/2010/main" val="30487738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397495" y="0"/>
            <a:ext cx="3629519" cy="923330"/>
          </a:xfrm>
          <a:prstGeom prst="rect">
            <a:avLst/>
          </a:prstGeom>
          <a:noFill/>
        </p:spPr>
        <p:txBody>
          <a:bodyPr wrap="non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¿Qué mide?</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4" name="Imagen 3"/>
          <p:cNvPicPr>
            <a:picLocks noChangeAspect="1"/>
          </p:cNvPicPr>
          <p:nvPr/>
        </p:nvPicPr>
        <p:blipFill>
          <a:blip r:embed="rId2"/>
          <a:stretch>
            <a:fillRect/>
          </a:stretch>
        </p:blipFill>
        <p:spPr>
          <a:xfrm>
            <a:off x="1160584" y="812795"/>
            <a:ext cx="10480431" cy="6045205"/>
          </a:xfrm>
          <a:prstGeom prst="rect">
            <a:avLst/>
          </a:prstGeom>
        </p:spPr>
      </p:pic>
    </p:spTree>
    <p:extLst>
      <p:ext uri="{BB962C8B-B14F-4D97-AF65-F5344CB8AC3E}">
        <p14:creationId xmlns:p14="http://schemas.microsoft.com/office/powerpoint/2010/main" val="7926699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1484577377"/>
              </p:ext>
            </p:extLst>
          </p:nvPr>
        </p:nvGraphicFramePr>
        <p:xfrm>
          <a:off x="0" y="982472"/>
          <a:ext cx="12192000" cy="5100772"/>
        </p:xfrm>
        <a:graphic>
          <a:graphicData uri="http://schemas.openxmlformats.org/drawingml/2006/table">
            <a:tbl>
              <a:tblPr firstRow="1" bandRow="1">
                <a:tableStyleId>{5C22544A-7EE6-4342-B048-85BDC9FD1C3A}</a:tableStyleId>
              </a:tblPr>
              <a:tblGrid>
                <a:gridCol w="820615"/>
                <a:gridCol w="714674"/>
                <a:gridCol w="10656711"/>
              </a:tblGrid>
              <a:tr h="454431">
                <a:tc>
                  <a:txBody>
                    <a:bodyPr/>
                    <a:lstStyle/>
                    <a:p>
                      <a:r>
                        <a:rPr lang="es-ES" dirty="0" smtClean="0"/>
                        <a:t>NIVEL</a:t>
                      </a:r>
                      <a:endParaRPr lang="es-ES" dirty="0"/>
                    </a:p>
                  </a:txBody>
                  <a:tcPr/>
                </a:tc>
                <a:tc>
                  <a:txBody>
                    <a:bodyPr/>
                    <a:lstStyle/>
                    <a:p>
                      <a:r>
                        <a:rPr lang="es-ES" dirty="0" err="1" smtClean="0"/>
                        <a:t>Lim</a:t>
                      </a:r>
                      <a:r>
                        <a:rPr lang="es-ES" baseline="0" dirty="0" smtClean="0"/>
                        <a:t> </a:t>
                      </a:r>
                      <a:r>
                        <a:rPr lang="es-ES" baseline="0" dirty="0" smtClean="0"/>
                        <a:t>I.</a:t>
                      </a:r>
                      <a:endParaRPr lang="es-ES" dirty="0"/>
                    </a:p>
                  </a:txBody>
                  <a:tcPr/>
                </a:tc>
                <a:tc>
                  <a:txBody>
                    <a:bodyPr/>
                    <a:lstStyle/>
                    <a:p>
                      <a:r>
                        <a:rPr lang="es-ES" dirty="0" smtClean="0"/>
                        <a:t>DESCRIPCIÓN</a:t>
                      </a:r>
                      <a:r>
                        <a:rPr lang="es-ES" baseline="0" dirty="0" smtClean="0"/>
                        <a:t> DEL NIVEL DE RENDIMIENTO PISA 2018.</a:t>
                      </a:r>
                      <a:endParaRPr lang="es-ES" dirty="0"/>
                    </a:p>
                  </a:txBody>
                  <a:tcPr/>
                </a:tc>
              </a:tr>
              <a:tr h="1456979">
                <a:tc>
                  <a:txBody>
                    <a:bodyPr/>
                    <a:lstStyle/>
                    <a:p>
                      <a:pPr algn="ctr"/>
                      <a:r>
                        <a:rPr lang="es-ES" dirty="0" smtClean="0"/>
                        <a:t>1b</a:t>
                      </a:r>
                      <a:endParaRPr lang="es-ES" dirty="0"/>
                    </a:p>
                  </a:txBody>
                  <a:tcPr anchor="ctr"/>
                </a:tc>
                <a:tc>
                  <a:txBody>
                    <a:bodyPr/>
                    <a:lstStyle/>
                    <a:p>
                      <a:pPr algn="ctr"/>
                      <a:r>
                        <a:rPr lang="es-ES" dirty="0" smtClean="0"/>
                        <a:t>262</a:t>
                      </a:r>
                      <a:endParaRPr lang="es-ES" dirty="0"/>
                    </a:p>
                  </a:txBody>
                  <a:tcPr anchor="ctr"/>
                </a:tc>
                <a:tc>
                  <a:txBody>
                    <a:bodyPr/>
                    <a:lstStyle/>
                    <a:p>
                      <a:r>
                        <a:rPr lang="es-ES" sz="1800" b="0" i="0" u="none" strike="noStrike" kern="1200" baseline="0" dirty="0" smtClean="0">
                          <a:solidFill>
                            <a:schemeClr val="dk1"/>
                          </a:solidFill>
                          <a:latin typeface="+mn-lt"/>
                          <a:ea typeface="+mn-ea"/>
                          <a:cs typeface="+mn-cs"/>
                        </a:rPr>
                        <a:t>Los lectores en el nivel 1b </a:t>
                      </a:r>
                      <a:r>
                        <a:rPr lang="es-ES" sz="1800" b="1" i="0" u="none" strike="noStrike" kern="1200" baseline="0" dirty="0" smtClean="0">
                          <a:solidFill>
                            <a:schemeClr val="dk1"/>
                          </a:solidFill>
                          <a:latin typeface="+mn-lt"/>
                          <a:ea typeface="+mn-ea"/>
                          <a:cs typeface="+mn-cs"/>
                        </a:rPr>
                        <a:t>pueden evaluar el sentido literal de enunciados s</a:t>
                      </a:r>
                      <a:r>
                        <a:rPr lang="es-ES" sz="1800" b="0" i="0" u="none" strike="noStrike" kern="1200" baseline="0" dirty="0" smtClean="0">
                          <a:solidFill>
                            <a:schemeClr val="dk1"/>
                          </a:solidFill>
                          <a:latin typeface="+mn-lt"/>
                          <a:ea typeface="+mn-ea"/>
                          <a:cs typeface="+mn-cs"/>
                        </a:rPr>
                        <a:t>imples. Pueden también </a:t>
                      </a:r>
                      <a:r>
                        <a:rPr lang="es-ES" sz="1800" b="1" i="0" u="none" strike="noStrike" kern="1200" baseline="0" dirty="0" smtClean="0">
                          <a:solidFill>
                            <a:schemeClr val="dk1"/>
                          </a:solidFill>
                          <a:latin typeface="+mn-lt"/>
                          <a:ea typeface="+mn-ea"/>
                          <a:cs typeface="+mn-cs"/>
                        </a:rPr>
                        <a:t>interpretar el sentido literal </a:t>
                      </a:r>
                      <a:r>
                        <a:rPr lang="es-ES" sz="1800" b="0" i="0" u="none" strike="noStrike" kern="1200" baseline="0" dirty="0" smtClean="0">
                          <a:solidFill>
                            <a:schemeClr val="dk1"/>
                          </a:solidFill>
                          <a:latin typeface="+mn-lt"/>
                          <a:ea typeface="+mn-ea"/>
                          <a:cs typeface="+mn-cs"/>
                        </a:rPr>
                        <a:t>de los textos por medio de conexiones simples entre fragmentos de información adyacentes a la pregunta y/o al texto. </a:t>
                      </a:r>
                    </a:p>
                    <a:p>
                      <a:r>
                        <a:rPr lang="es-ES" sz="1800" b="0" i="0" u="none" strike="noStrike" kern="1200" baseline="0" dirty="0" smtClean="0">
                          <a:solidFill>
                            <a:schemeClr val="dk1"/>
                          </a:solidFill>
                          <a:latin typeface="+mn-lt"/>
                          <a:ea typeface="+mn-ea"/>
                          <a:cs typeface="+mn-cs"/>
                        </a:rPr>
                        <a:t>En este nivel, los lectores pueden </a:t>
                      </a:r>
                      <a:r>
                        <a:rPr lang="es-ES" sz="1800" b="1" i="0" u="none" strike="noStrike" kern="1200" baseline="0" dirty="0" smtClean="0">
                          <a:solidFill>
                            <a:schemeClr val="dk1"/>
                          </a:solidFill>
                          <a:latin typeface="+mn-lt"/>
                          <a:ea typeface="+mn-ea"/>
                          <a:cs typeface="+mn-cs"/>
                        </a:rPr>
                        <a:t>rastrear y localizar un único fragmento de información muy prominente que se menciona explícitamente en un único enunciado, un texto breve o una lista sencilla</a:t>
                      </a:r>
                      <a:r>
                        <a:rPr lang="es-ES" sz="1800" b="0" i="0" u="none" strike="noStrike" kern="1200" baseline="0" dirty="0" smtClean="0">
                          <a:solidFill>
                            <a:schemeClr val="dk1"/>
                          </a:solidFill>
                          <a:latin typeface="+mn-lt"/>
                          <a:ea typeface="+mn-ea"/>
                          <a:cs typeface="+mn-cs"/>
                        </a:rPr>
                        <a:t>. Pueden </a:t>
                      </a:r>
                      <a:r>
                        <a:rPr lang="es-ES" sz="1800" b="1" i="0" u="none" strike="noStrike" kern="1200" baseline="0" dirty="0" smtClean="0">
                          <a:solidFill>
                            <a:schemeClr val="dk1"/>
                          </a:solidFill>
                          <a:latin typeface="+mn-lt"/>
                          <a:ea typeface="+mn-ea"/>
                          <a:cs typeface="+mn-cs"/>
                        </a:rPr>
                        <a:t>acceder a una página relevante en un conjunto reducido basado en instrucciones simples en presencia indicaciones explícitas</a:t>
                      </a:r>
                      <a:r>
                        <a:rPr lang="es-ES" sz="1800" b="0" i="0" u="none" strike="noStrike" kern="1200" baseline="0" dirty="0" smtClean="0">
                          <a:solidFill>
                            <a:schemeClr val="dk1"/>
                          </a:solidFill>
                          <a:latin typeface="+mn-lt"/>
                          <a:ea typeface="+mn-ea"/>
                          <a:cs typeface="+mn-cs"/>
                        </a:rPr>
                        <a:t>. </a:t>
                      </a:r>
                    </a:p>
                    <a:p>
                      <a:r>
                        <a:rPr lang="es-ES" sz="1800" b="0" i="0" u="none" strike="noStrike" kern="1200" baseline="0" dirty="0" smtClean="0">
                          <a:solidFill>
                            <a:schemeClr val="dk1"/>
                          </a:solidFill>
                          <a:latin typeface="+mn-lt"/>
                          <a:ea typeface="+mn-ea"/>
                          <a:cs typeface="+mn-cs"/>
                        </a:rPr>
                        <a:t>Las tares en el nivel 1b dirigen al lector de manera explícita hacia la consideración de factores relevantes de la tarea y del texto. </a:t>
                      </a:r>
                    </a:p>
                    <a:p>
                      <a:r>
                        <a:rPr lang="es-ES" sz="1800" b="0" i="0" u="none" strike="noStrike" kern="1200" baseline="0" dirty="0" smtClean="0">
                          <a:solidFill>
                            <a:schemeClr val="dk1"/>
                          </a:solidFill>
                          <a:latin typeface="+mn-lt"/>
                          <a:ea typeface="+mn-ea"/>
                          <a:cs typeface="+mn-cs"/>
                        </a:rPr>
                        <a:t>En este nivel, los textos son breves y normalmente prestan apoyo al lector mediante la repetición de información, imágenes o símbolos conocidos. La información en conflicto es mínima. 	</a:t>
                      </a:r>
                      <a:endParaRPr lang="es-ES" sz="1800" b="0" i="0" u="none" strike="noStrike" kern="1200" baseline="0" dirty="0" smtClean="0">
                        <a:solidFill>
                          <a:schemeClr val="dk1"/>
                        </a:solidFill>
                        <a:latin typeface="+mn-lt"/>
                        <a:ea typeface="+mn-ea"/>
                        <a:cs typeface="+mn-cs"/>
                      </a:endParaRPr>
                    </a:p>
                  </a:txBody>
                  <a:tcPr/>
                </a:tc>
              </a:tr>
              <a:tr h="1537381">
                <a:tc>
                  <a:txBody>
                    <a:bodyPr/>
                    <a:lstStyle/>
                    <a:p>
                      <a:pPr algn="ctr"/>
                      <a:r>
                        <a:rPr lang="es-ES" dirty="0" smtClean="0"/>
                        <a:t>1c</a:t>
                      </a:r>
                      <a:endParaRPr lang="es-ES" dirty="0"/>
                    </a:p>
                  </a:txBody>
                  <a:tcPr anchor="ctr"/>
                </a:tc>
                <a:tc>
                  <a:txBody>
                    <a:bodyPr/>
                    <a:lstStyle/>
                    <a:p>
                      <a:pPr algn="ctr"/>
                      <a:r>
                        <a:rPr lang="es-ES" dirty="0" smtClean="0"/>
                        <a:t>189</a:t>
                      </a:r>
                      <a:endParaRPr lang="es-ES" dirty="0"/>
                    </a:p>
                  </a:txBody>
                  <a:tcPr anchor="ctr"/>
                </a:tc>
                <a:tc>
                  <a:txBody>
                    <a:bodyPr/>
                    <a:lstStyle/>
                    <a:p>
                      <a:r>
                        <a:rPr lang="es-ES" sz="1800" b="0" i="0" u="none" strike="noStrike" kern="1200" baseline="0" dirty="0" smtClean="0">
                          <a:solidFill>
                            <a:schemeClr val="dk1"/>
                          </a:solidFill>
                          <a:latin typeface="+mn-lt"/>
                          <a:ea typeface="+mn-ea"/>
                          <a:cs typeface="+mn-cs"/>
                        </a:rPr>
                        <a:t>Los lectores en el nivel 1c pueden </a:t>
                      </a:r>
                      <a:r>
                        <a:rPr lang="es-ES" sz="1800" b="1" i="0" u="none" strike="noStrike" kern="1200" baseline="0" dirty="0" smtClean="0">
                          <a:solidFill>
                            <a:schemeClr val="dk1"/>
                          </a:solidFill>
                          <a:latin typeface="+mn-lt"/>
                          <a:ea typeface="+mn-ea"/>
                          <a:cs typeface="+mn-cs"/>
                        </a:rPr>
                        <a:t>comprender y confirmar el significado de enunciados breves y sintácticamente simples</a:t>
                      </a:r>
                      <a:r>
                        <a:rPr lang="es-ES" sz="1800" b="0" i="0" u="none" strike="noStrike" kern="1200" baseline="0" dirty="0" smtClean="0">
                          <a:solidFill>
                            <a:schemeClr val="dk1"/>
                          </a:solidFill>
                          <a:latin typeface="+mn-lt"/>
                          <a:ea typeface="+mn-ea"/>
                          <a:cs typeface="+mn-cs"/>
                        </a:rPr>
                        <a:t> en un plano literal, y a su vez leer con un propósito simple y conciso en un espacio de tiempo limitado. </a:t>
                      </a:r>
                    </a:p>
                    <a:p>
                      <a:r>
                        <a:rPr lang="es-ES" sz="1800" b="0" i="0" u="none" strike="noStrike" kern="1200" baseline="0" dirty="0" smtClean="0">
                          <a:solidFill>
                            <a:schemeClr val="dk1"/>
                          </a:solidFill>
                          <a:latin typeface="+mn-lt"/>
                          <a:ea typeface="+mn-ea"/>
                          <a:cs typeface="+mn-cs"/>
                        </a:rPr>
                        <a:t>En este nivel, las tareas implican vocabulario y estructuras sintácticas sencillas.	</a:t>
                      </a:r>
                    </a:p>
                  </a:txBody>
                  <a:tcPr/>
                </a:tc>
              </a:tr>
            </a:tbl>
          </a:graphicData>
        </a:graphic>
      </p:graphicFrame>
      <p:sp>
        <p:nvSpPr>
          <p:cNvPr id="4" name="Rectángulo 3"/>
          <p:cNvSpPr/>
          <p:nvPr/>
        </p:nvSpPr>
        <p:spPr>
          <a:xfrm>
            <a:off x="4397495" y="0"/>
            <a:ext cx="3629519" cy="923330"/>
          </a:xfrm>
          <a:prstGeom prst="rect">
            <a:avLst/>
          </a:prstGeom>
          <a:noFill/>
        </p:spPr>
        <p:txBody>
          <a:bodyPr wrap="non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¿Qué mide?</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35650287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066328760"/>
              </p:ext>
            </p:extLst>
          </p:nvPr>
        </p:nvGraphicFramePr>
        <p:xfrm>
          <a:off x="0" y="0"/>
          <a:ext cx="12192000" cy="6921218"/>
        </p:xfrm>
        <a:graphic>
          <a:graphicData uri="http://schemas.openxmlformats.org/drawingml/2006/table">
            <a:tbl>
              <a:tblPr firstRow="1" bandRow="1">
                <a:tableStyleId>{5C22544A-7EE6-4342-B048-85BDC9FD1C3A}</a:tableStyleId>
              </a:tblPr>
              <a:tblGrid>
                <a:gridCol w="778933"/>
                <a:gridCol w="598311"/>
                <a:gridCol w="10814756"/>
              </a:tblGrid>
              <a:tr h="428978">
                <a:tc>
                  <a:txBody>
                    <a:bodyPr/>
                    <a:lstStyle/>
                    <a:p>
                      <a:r>
                        <a:rPr lang="es-ES" dirty="0" smtClean="0"/>
                        <a:t>NIVEL</a:t>
                      </a:r>
                      <a:endParaRPr lang="es-ES" dirty="0"/>
                    </a:p>
                  </a:txBody>
                  <a:tcPr/>
                </a:tc>
                <a:tc>
                  <a:txBody>
                    <a:bodyPr/>
                    <a:lstStyle/>
                    <a:p>
                      <a:r>
                        <a:rPr lang="es-ES" dirty="0" err="1" smtClean="0"/>
                        <a:t>Inf</a:t>
                      </a:r>
                      <a:endParaRPr lang="es-ES" dirty="0"/>
                    </a:p>
                  </a:txBody>
                  <a:tcPr/>
                </a:tc>
                <a:tc>
                  <a:txBody>
                    <a:bodyPr/>
                    <a:lstStyle/>
                    <a:p>
                      <a:r>
                        <a:rPr lang="es-ES" dirty="0" smtClean="0"/>
                        <a:t>DESCRIPCIÓN</a:t>
                      </a:r>
                      <a:r>
                        <a:rPr lang="es-ES" baseline="0" dirty="0" smtClean="0"/>
                        <a:t> DEL NIVEL DE RENDIMIENTO PISA 2018.</a:t>
                      </a:r>
                      <a:endParaRPr lang="es-ES" dirty="0"/>
                    </a:p>
                  </a:txBody>
                  <a:tcPr/>
                </a:tc>
              </a:tr>
              <a:tr h="3680178">
                <a:tc>
                  <a:txBody>
                    <a:bodyPr/>
                    <a:lstStyle/>
                    <a:p>
                      <a:pPr algn="ctr"/>
                      <a:r>
                        <a:rPr lang="es-ES" dirty="0" smtClean="0"/>
                        <a:t>2</a:t>
                      </a:r>
                      <a:endParaRPr lang="es-ES" dirty="0"/>
                    </a:p>
                  </a:txBody>
                  <a:tcPr anchor="ctr"/>
                </a:tc>
                <a:tc>
                  <a:txBody>
                    <a:bodyPr/>
                    <a:lstStyle/>
                    <a:p>
                      <a:pPr algn="ctr"/>
                      <a:r>
                        <a:rPr lang="es-ES" dirty="0" smtClean="0"/>
                        <a:t>407</a:t>
                      </a:r>
                      <a:endParaRPr lang="es-ES" dirty="0"/>
                    </a:p>
                  </a:txBody>
                  <a:tcPr anchor="ctr"/>
                </a:tc>
                <a:tc>
                  <a:txBody>
                    <a:bodyPr/>
                    <a:lstStyle/>
                    <a:p>
                      <a:r>
                        <a:rPr lang="es-ES" sz="1800" b="0" i="0" u="none" strike="noStrike" kern="1200" baseline="0" dirty="0" smtClean="0">
                          <a:solidFill>
                            <a:schemeClr val="dk1"/>
                          </a:solidFill>
                          <a:latin typeface="+mn-lt"/>
                          <a:ea typeface="+mn-ea"/>
                          <a:cs typeface="+mn-cs"/>
                        </a:rPr>
                        <a:t>Los lectores en el nivel 2 pueden </a:t>
                      </a:r>
                      <a:r>
                        <a:rPr lang="es-ES" sz="1800" b="1" i="0" u="none" strike="noStrike" kern="1200" baseline="0" dirty="0" smtClean="0">
                          <a:solidFill>
                            <a:schemeClr val="dk1"/>
                          </a:solidFill>
                          <a:latin typeface="+mn-lt"/>
                          <a:ea typeface="+mn-ea"/>
                          <a:cs typeface="+mn-cs"/>
                        </a:rPr>
                        <a:t>identificar la idea principal en un texto de extensión media</a:t>
                      </a:r>
                      <a:r>
                        <a:rPr lang="es-ES" sz="1800" b="0" i="0" u="none" strike="noStrike" kern="1200" baseline="0" dirty="0" smtClean="0">
                          <a:solidFill>
                            <a:schemeClr val="dk1"/>
                          </a:solidFill>
                          <a:latin typeface="+mn-lt"/>
                          <a:ea typeface="+mn-ea"/>
                          <a:cs typeface="+mn-cs"/>
                        </a:rPr>
                        <a:t>. Pueden comprender relaciones o interpretar el significado dentro de una parte limitada del texto a través de inferencias básicas, cuando la información no está destacada y/o cuando dicha información está acompañada de algún distractor. </a:t>
                      </a:r>
                    </a:p>
                    <a:p>
                      <a:r>
                        <a:rPr lang="es-ES" sz="1800" b="1" i="0" u="none" strike="noStrike" kern="1200" baseline="0" dirty="0" smtClean="0">
                          <a:solidFill>
                            <a:schemeClr val="tx1"/>
                          </a:solidFill>
                          <a:latin typeface="+mn-lt"/>
                          <a:ea typeface="+mn-ea"/>
                          <a:cs typeface="+mn-cs"/>
                        </a:rPr>
                        <a:t>Pueden seleccionar y acceder a una página en un conjunto basándose en instrucciones ex</a:t>
                      </a:r>
                      <a:r>
                        <a:rPr lang="es-ES" sz="1800" b="0" i="0" u="none" strike="noStrike" kern="1200" baseline="0" dirty="0" smtClean="0">
                          <a:solidFill>
                            <a:schemeClr val="dk1"/>
                          </a:solidFill>
                          <a:latin typeface="+mn-lt"/>
                          <a:ea typeface="+mn-ea"/>
                          <a:cs typeface="+mn-cs"/>
                        </a:rPr>
                        <a:t>plícitas y en ocasiones complejas, y </a:t>
                      </a:r>
                      <a:r>
                        <a:rPr lang="es-ES" sz="1800" b="1" i="0" u="none" strike="noStrike" kern="1200" baseline="0" dirty="0" smtClean="0">
                          <a:solidFill>
                            <a:schemeClr val="dk1"/>
                          </a:solidFill>
                          <a:latin typeface="+mn-lt"/>
                          <a:ea typeface="+mn-ea"/>
                          <a:cs typeface="+mn-cs"/>
                        </a:rPr>
                        <a:t>localizar uno o más fragmentos de información </a:t>
                      </a:r>
                      <a:r>
                        <a:rPr lang="es-ES" sz="1800" b="0" i="0" u="none" strike="noStrike" kern="1200" baseline="0" dirty="0" smtClean="0">
                          <a:solidFill>
                            <a:schemeClr val="dk1"/>
                          </a:solidFill>
                          <a:latin typeface="+mn-lt"/>
                          <a:ea typeface="+mn-ea"/>
                          <a:cs typeface="+mn-cs"/>
                        </a:rPr>
                        <a:t>atendiendo a múltiples criterios parcialmente implícitos. </a:t>
                      </a:r>
                    </a:p>
                    <a:p>
                      <a:r>
                        <a:rPr lang="es-ES" sz="1800" b="0" i="0" u="none" strike="noStrike" kern="1200" baseline="0" dirty="0" smtClean="0">
                          <a:solidFill>
                            <a:schemeClr val="dk1"/>
                          </a:solidFill>
                          <a:latin typeface="+mn-lt"/>
                          <a:ea typeface="+mn-ea"/>
                          <a:cs typeface="+mn-cs"/>
                        </a:rPr>
                        <a:t>En el nivel 2, los lectores pueden, si se indica de manera explícita, </a:t>
                      </a:r>
                      <a:r>
                        <a:rPr lang="es-ES" sz="1800" b="1" i="0" u="none" strike="noStrike" kern="1200" baseline="0" dirty="0" smtClean="0">
                          <a:solidFill>
                            <a:schemeClr val="dk1"/>
                          </a:solidFill>
                          <a:latin typeface="+mn-lt"/>
                          <a:ea typeface="+mn-ea"/>
                          <a:cs typeface="+mn-cs"/>
                        </a:rPr>
                        <a:t>reflexionar sobre el propósito general o específico en textos de extensión media</a:t>
                      </a:r>
                      <a:r>
                        <a:rPr lang="es-ES" sz="1800" b="0" i="0" u="none" strike="noStrike" kern="1200" baseline="0" dirty="0" smtClean="0">
                          <a:solidFill>
                            <a:schemeClr val="dk1"/>
                          </a:solidFill>
                          <a:latin typeface="+mn-lt"/>
                          <a:ea typeface="+mn-ea"/>
                          <a:cs typeface="+mn-cs"/>
                        </a:rPr>
                        <a:t>. Pueden </a:t>
                      </a:r>
                      <a:r>
                        <a:rPr lang="es-ES" sz="1800" b="1" i="0" u="none" strike="noStrike" kern="1200" baseline="0" dirty="0" smtClean="0">
                          <a:solidFill>
                            <a:schemeClr val="dk1"/>
                          </a:solidFill>
                          <a:latin typeface="+mn-lt"/>
                          <a:ea typeface="+mn-ea"/>
                          <a:cs typeface="+mn-cs"/>
                        </a:rPr>
                        <a:t>reflexionar sobre características visuales o tipográficas </a:t>
                      </a:r>
                      <a:r>
                        <a:rPr lang="es-ES" sz="1800" b="0" i="0" u="none" strike="noStrike" kern="1200" baseline="0" dirty="0" smtClean="0">
                          <a:solidFill>
                            <a:schemeClr val="dk1"/>
                          </a:solidFill>
                          <a:latin typeface="+mn-lt"/>
                          <a:ea typeface="+mn-ea"/>
                          <a:cs typeface="+mn-cs"/>
                        </a:rPr>
                        <a:t>sencillas. También son capaces de </a:t>
                      </a:r>
                      <a:r>
                        <a:rPr lang="es-ES" sz="1800" b="1" i="0" u="none" strike="noStrike" kern="1200" baseline="0" dirty="0" smtClean="0">
                          <a:solidFill>
                            <a:schemeClr val="dk1"/>
                          </a:solidFill>
                          <a:latin typeface="+mn-lt"/>
                          <a:ea typeface="+mn-ea"/>
                          <a:cs typeface="+mn-cs"/>
                        </a:rPr>
                        <a:t>comparar</a:t>
                      </a:r>
                      <a:r>
                        <a:rPr lang="es-ES" sz="1800" b="0" i="0" u="none" strike="noStrike" kern="1200" baseline="0" dirty="0" smtClean="0">
                          <a:solidFill>
                            <a:schemeClr val="dk1"/>
                          </a:solidFill>
                          <a:latin typeface="+mn-lt"/>
                          <a:ea typeface="+mn-ea"/>
                          <a:cs typeface="+mn-cs"/>
                        </a:rPr>
                        <a:t> afirmaciones y </a:t>
                      </a:r>
                      <a:r>
                        <a:rPr lang="es-ES" sz="1800" b="1" i="0" u="none" strike="noStrike" kern="1200" baseline="0" dirty="0" smtClean="0">
                          <a:solidFill>
                            <a:schemeClr val="dk1"/>
                          </a:solidFill>
                          <a:latin typeface="+mn-lt"/>
                          <a:ea typeface="+mn-ea"/>
                          <a:cs typeface="+mn-cs"/>
                        </a:rPr>
                        <a:t>evaluar los razonamientos </a:t>
                      </a:r>
                      <a:r>
                        <a:rPr lang="es-ES" sz="1800" b="0" i="0" u="none" strike="noStrike" kern="1200" baseline="0" dirty="0" smtClean="0">
                          <a:solidFill>
                            <a:schemeClr val="dk1"/>
                          </a:solidFill>
                          <a:latin typeface="+mn-lt"/>
                          <a:ea typeface="+mn-ea"/>
                          <a:cs typeface="+mn-cs"/>
                        </a:rPr>
                        <a:t>en que estas se apoyan basándose en enunciados breves y explícitos. </a:t>
                      </a:r>
                    </a:p>
                    <a:p>
                      <a:r>
                        <a:rPr lang="es-ES" sz="1800" b="0" i="0" u="none" strike="noStrike" kern="1200" baseline="0" dirty="0" smtClean="0">
                          <a:solidFill>
                            <a:schemeClr val="dk1"/>
                          </a:solidFill>
                          <a:latin typeface="+mn-lt"/>
                          <a:ea typeface="+mn-ea"/>
                          <a:cs typeface="+mn-cs"/>
                        </a:rPr>
                        <a:t>Las tareas en el nivel 2 pueden implicar </a:t>
                      </a:r>
                      <a:r>
                        <a:rPr lang="es-ES" sz="1800" b="1" i="0" u="none" strike="noStrike" kern="1200" baseline="0" dirty="0" smtClean="0">
                          <a:solidFill>
                            <a:schemeClr val="dk1"/>
                          </a:solidFill>
                          <a:latin typeface="+mn-lt"/>
                          <a:ea typeface="+mn-ea"/>
                          <a:cs typeface="+mn-cs"/>
                        </a:rPr>
                        <a:t>comparaciones o validaciones </a:t>
                      </a:r>
                      <a:r>
                        <a:rPr lang="es-ES" sz="1800" b="0" i="0" u="none" strike="noStrike" kern="1200" baseline="0" dirty="0" smtClean="0">
                          <a:solidFill>
                            <a:schemeClr val="dk1"/>
                          </a:solidFill>
                          <a:latin typeface="+mn-lt"/>
                          <a:ea typeface="+mn-ea"/>
                          <a:cs typeface="+mn-cs"/>
                        </a:rPr>
                        <a:t>apoyándose en una única característica del texto. Habitualmente, las tareas reflexivas en este nivel exigen del lector el hacer una comparación o establecer diversas conexiones entre el texto y el conocimiento externo partiendo de experiencias y actitudes personales.</a:t>
                      </a:r>
                      <a:endParaRPr lang="es-ES" sz="1800" b="0" i="0" u="none" strike="noStrike" kern="1200" baseline="0" dirty="0" smtClean="0">
                        <a:solidFill>
                          <a:schemeClr val="dk1"/>
                        </a:solidFill>
                        <a:latin typeface="+mn-lt"/>
                        <a:ea typeface="+mn-ea"/>
                        <a:cs typeface="+mn-cs"/>
                      </a:endParaRPr>
                    </a:p>
                  </a:txBody>
                  <a:tcPr/>
                </a:tc>
              </a:tr>
              <a:tr h="1537381">
                <a:tc>
                  <a:txBody>
                    <a:bodyPr/>
                    <a:lstStyle/>
                    <a:p>
                      <a:pPr algn="ctr"/>
                      <a:r>
                        <a:rPr lang="es-ES" dirty="0" smtClean="0"/>
                        <a:t>1a</a:t>
                      </a:r>
                      <a:endParaRPr lang="es-ES" dirty="0"/>
                    </a:p>
                  </a:txBody>
                  <a:tcPr anchor="ctr"/>
                </a:tc>
                <a:tc>
                  <a:txBody>
                    <a:bodyPr/>
                    <a:lstStyle/>
                    <a:p>
                      <a:pPr algn="ctr"/>
                      <a:r>
                        <a:rPr lang="es-ES" dirty="0" smtClean="0"/>
                        <a:t>335</a:t>
                      </a:r>
                      <a:endParaRPr lang="es-ES" dirty="0"/>
                    </a:p>
                  </a:txBody>
                  <a:tcPr anchor="ctr"/>
                </a:tc>
                <a:tc>
                  <a:txBody>
                    <a:bodyPr/>
                    <a:lstStyle/>
                    <a:p>
                      <a:r>
                        <a:rPr lang="es-ES" sz="1800" b="0" i="0" u="none" strike="noStrike" kern="1200" baseline="0" dirty="0" smtClean="0">
                          <a:solidFill>
                            <a:schemeClr val="dk1"/>
                          </a:solidFill>
                          <a:latin typeface="+mn-lt"/>
                          <a:ea typeface="+mn-ea"/>
                          <a:cs typeface="+mn-cs"/>
                        </a:rPr>
                        <a:t>Los lectores en el nivel 1a </a:t>
                      </a:r>
                      <a:r>
                        <a:rPr lang="es-ES" sz="1800" b="1" i="0" u="none" strike="noStrike" kern="1200" baseline="0" dirty="0" smtClean="0">
                          <a:solidFill>
                            <a:schemeClr val="dk1"/>
                          </a:solidFill>
                          <a:latin typeface="+mn-lt"/>
                          <a:ea typeface="+mn-ea"/>
                          <a:cs typeface="+mn-cs"/>
                        </a:rPr>
                        <a:t>pueden comprender el sentido literal de enunciados o pasajes cortos</a:t>
                      </a:r>
                      <a:r>
                        <a:rPr lang="es-ES" sz="1800" b="0" i="0" u="none" strike="noStrike" kern="1200" baseline="0" dirty="0" smtClean="0">
                          <a:solidFill>
                            <a:schemeClr val="dk1"/>
                          </a:solidFill>
                          <a:latin typeface="+mn-lt"/>
                          <a:ea typeface="+mn-ea"/>
                          <a:cs typeface="+mn-cs"/>
                        </a:rPr>
                        <a:t>. También pueden </a:t>
                      </a:r>
                      <a:r>
                        <a:rPr lang="es-ES" sz="1800" b="1" i="0" u="none" strike="noStrike" kern="1200" baseline="0" dirty="0" smtClean="0">
                          <a:solidFill>
                            <a:schemeClr val="dk1"/>
                          </a:solidFill>
                          <a:latin typeface="+mn-lt"/>
                          <a:ea typeface="+mn-ea"/>
                          <a:cs typeface="+mn-cs"/>
                        </a:rPr>
                        <a:t>reconocer el tema principal o la intención del autor </a:t>
                      </a:r>
                      <a:r>
                        <a:rPr lang="es-ES" sz="1800" b="0" i="0" u="none" strike="noStrike" kern="1200" baseline="0" dirty="0" smtClean="0">
                          <a:solidFill>
                            <a:schemeClr val="dk1"/>
                          </a:solidFill>
                          <a:latin typeface="+mn-lt"/>
                          <a:ea typeface="+mn-ea"/>
                          <a:cs typeface="+mn-cs"/>
                        </a:rPr>
                        <a:t>en un texto sobre un tema conocido y </a:t>
                      </a:r>
                      <a:r>
                        <a:rPr lang="es-ES" sz="1800" b="1" i="0" u="none" strike="noStrike" kern="1200" baseline="0" dirty="0" smtClean="0">
                          <a:solidFill>
                            <a:schemeClr val="dk1"/>
                          </a:solidFill>
                          <a:latin typeface="+mn-lt"/>
                          <a:ea typeface="+mn-ea"/>
                          <a:cs typeface="+mn-cs"/>
                        </a:rPr>
                        <a:t>establecer una conexión simple entre varios fragmentos de información adyacentes, o entre la información suministrada y su propio conocimiento previo</a:t>
                      </a:r>
                      <a:r>
                        <a:rPr lang="es-ES" sz="1800" b="0" i="0" u="none" strike="noStrike" kern="1200" baseline="0" dirty="0" smtClean="0">
                          <a:solidFill>
                            <a:schemeClr val="dk1"/>
                          </a:solidFill>
                          <a:latin typeface="+mn-lt"/>
                          <a:ea typeface="+mn-ea"/>
                          <a:cs typeface="+mn-cs"/>
                        </a:rPr>
                        <a:t>. </a:t>
                      </a:r>
                    </a:p>
                    <a:p>
                      <a:r>
                        <a:rPr lang="es-ES" sz="1800" b="0" i="0" u="none" strike="noStrike" kern="1200" baseline="0" dirty="0" smtClean="0">
                          <a:solidFill>
                            <a:schemeClr val="dk1"/>
                          </a:solidFill>
                          <a:latin typeface="+mn-lt"/>
                          <a:ea typeface="+mn-ea"/>
                          <a:cs typeface="+mn-cs"/>
                        </a:rPr>
                        <a:t>Pueden </a:t>
                      </a:r>
                      <a:r>
                        <a:rPr lang="es-ES" sz="1800" b="1" i="0" u="none" strike="noStrike" kern="1200" baseline="0" dirty="0" smtClean="0">
                          <a:solidFill>
                            <a:schemeClr val="dk1"/>
                          </a:solidFill>
                          <a:latin typeface="+mn-lt"/>
                          <a:ea typeface="+mn-ea"/>
                          <a:cs typeface="+mn-cs"/>
                        </a:rPr>
                        <a:t>seleccionar una página relevante </a:t>
                      </a:r>
                      <a:r>
                        <a:rPr lang="es-ES" sz="1800" b="0" i="0" u="none" strike="noStrike" kern="1200" baseline="0" dirty="0" smtClean="0">
                          <a:solidFill>
                            <a:schemeClr val="dk1"/>
                          </a:solidFill>
                          <a:latin typeface="+mn-lt"/>
                          <a:ea typeface="+mn-ea"/>
                          <a:cs typeface="+mn-cs"/>
                        </a:rPr>
                        <a:t>en un conjunto reducido basado en instrucciones simples y </a:t>
                      </a:r>
                      <a:r>
                        <a:rPr lang="es-ES" sz="1800" b="1" i="0" u="none" strike="noStrike" kern="1200" baseline="0" dirty="0" smtClean="0">
                          <a:solidFill>
                            <a:schemeClr val="dk1"/>
                          </a:solidFill>
                          <a:latin typeface="+mn-lt"/>
                          <a:ea typeface="+mn-ea"/>
                          <a:cs typeface="+mn-cs"/>
                        </a:rPr>
                        <a:t>localizar uno o más fragmentos</a:t>
                      </a:r>
                      <a:r>
                        <a:rPr lang="es-ES" sz="1800" b="0" i="0" u="none" strike="noStrike" kern="1200" baseline="0" dirty="0" smtClean="0">
                          <a:solidFill>
                            <a:schemeClr val="dk1"/>
                          </a:solidFill>
                          <a:latin typeface="+mn-lt"/>
                          <a:ea typeface="+mn-ea"/>
                          <a:cs typeface="+mn-cs"/>
                        </a:rPr>
                        <a:t> de información independientes en textos breves. </a:t>
                      </a:r>
                    </a:p>
                    <a:p>
                      <a:r>
                        <a:rPr lang="es-ES" sz="1800" b="0" i="0" u="none" strike="noStrike" kern="1200" baseline="0" dirty="0" smtClean="0">
                          <a:solidFill>
                            <a:schemeClr val="dk1"/>
                          </a:solidFill>
                          <a:latin typeface="+mn-lt"/>
                          <a:ea typeface="+mn-ea"/>
                          <a:cs typeface="+mn-cs"/>
                        </a:rPr>
                        <a:t>En el nivel 1a, los lectores pueden reflexionar sobre el propósito general, la información esencial y la adyacente en textos sencillos que contienen indicaciones explícitas. </a:t>
                      </a:r>
                    </a:p>
                    <a:p>
                      <a:r>
                        <a:rPr lang="es-ES" sz="1800" b="0" i="0" u="none" strike="noStrike" kern="1200" baseline="0" dirty="0" smtClean="0">
                          <a:solidFill>
                            <a:schemeClr val="dk1"/>
                          </a:solidFill>
                          <a:latin typeface="+mn-lt"/>
                          <a:ea typeface="+mn-ea"/>
                          <a:cs typeface="+mn-cs"/>
                        </a:rPr>
                        <a:t>La mayoría de las tareas en este nivel apuntan a los factores relevantes de la tarea y del texto.	</a:t>
                      </a:r>
                      <a:endParaRPr lang="es-ES" sz="1800" b="0" i="0" u="none" strike="noStrike" kern="1200" baseline="0" dirty="0" smtClean="0">
                        <a:solidFill>
                          <a:schemeClr val="dk1"/>
                        </a:solidFill>
                        <a:latin typeface="+mn-lt"/>
                        <a:ea typeface="+mn-ea"/>
                        <a:cs typeface="+mn-cs"/>
                      </a:endParaRPr>
                    </a:p>
                  </a:txBody>
                  <a:tcPr/>
                </a:tc>
              </a:tr>
            </a:tbl>
          </a:graphicData>
        </a:graphic>
      </p:graphicFrame>
    </p:spTree>
    <p:extLst>
      <p:ext uri="{BB962C8B-B14F-4D97-AF65-F5344CB8AC3E}">
        <p14:creationId xmlns:p14="http://schemas.microsoft.com/office/powerpoint/2010/main" val="33326770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3348738275"/>
              </p:ext>
            </p:extLst>
          </p:nvPr>
        </p:nvGraphicFramePr>
        <p:xfrm>
          <a:off x="0" y="1169917"/>
          <a:ext cx="12191999" cy="5951114"/>
        </p:xfrm>
        <a:graphic>
          <a:graphicData uri="http://schemas.openxmlformats.org/drawingml/2006/table">
            <a:tbl>
              <a:tblPr firstRow="1" bandRow="1">
                <a:tableStyleId>{5C22544A-7EE6-4342-B048-85BDC9FD1C3A}</a:tableStyleId>
              </a:tblPr>
              <a:tblGrid>
                <a:gridCol w="703385"/>
                <a:gridCol w="679938"/>
                <a:gridCol w="10808676"/>
              </a:tblGrid>
              <a:tr h="373274">
                <a:tc>
                  <a:txBody>
                    <a:bodyPr/>
                    <a:lstStyle/>
                    <a:p>
                      <a:r>
                        <a:rPr lang="es-ES" dirty="0" smtClean="0"/>
                        <a:t>NIV.</a:t>
                      </a:r>
                      <a:endParaRPr lang="es-ES" dirty="0"/>
                    </a:p>
                  </a:txBody>
                  <a:tcPr/>
                </a:tc>
                <a:tc>
                  <a:txBody>
                    <a:bodyPr/>
                    <a:lstStyle/>
                    <a:p>
                      <a:r>
                        <a:rPr lang="es-ES" dirty="0" err="1" smtClean="0"/>
                        <a:t>Lim</a:t>
                      </a:r>
                      <a:r>
                        <a:rPr lang="es-ES" baseline="0" dirty="0" smtClean="0"/>
                        <a:t> I</a:t>
                      </a:r>
                      <a:endParaRPr lang="es-ES" dirty="0"/>
                    </a:p>
                  </a:txBody>
                  <a:tcPr/>
                </a:tc>
                <a:tc>
                  <a:txBody>
                    <a:bodyPr/>
                    <a:lstStyle/>
                    <a:p>
                      <a:r>
                        <a:rPr lang="es-ES" dirty="0" smtClean="0"/>
                        <a:t>DESCRIPCIÓN</a:t>
                      </a:r>
                      <a:r>
                        <a:rPr lang="es-ES" baseline="0" dirty="0" smtClean="0"/>
                        <a:t> DEL NIVEL DE RENDIMIENTO. PISA 2018.</a:t>
                      </a:r>
                      <a:endParaRPr lang="es-ES" dirty="0"/>
                    </a:p>
                  </a:txBody>
                  <a:tcPr/>
                </a:tc>
              </a:tr>
              <a:tr h="2053005">
                <a:tc>
                  <a:txBody>
                    <a:bodyPr/>
                    <a:lstStyle/>
                    <a:p>
                      <a:pPr algn="ctr"/>
                      <a:r>
                        <a:rPr lang="es-ES" dirty="0" smtClean="0"/>
                        <a:t>3</a:t>
                      </a:r>
                      <a:endParaRPr lang="es-ES" dirty="0"/>
                    </a:p>
                  </a:txBody>
                  <a:tcPr anchor="ctr"/>
                </a:tc>
                <a:tc>
                  <a:txBody>
                    <a:bodyPr/>
                    <a:lstStyle/>
                    <a:p>
                      <a:pPr algn="ctr"/>
                      <a:r>
                        <a:rPr lang="es-ES" dirty="0" smtClean="0"/>
                        <a:t>480</a:t>
                      </a:r>
                      <a:endParaRPr lang="es-ES" dirty="0"/>
                    </a:p>
                  </a:txBody>
                  <a:tcPr anchor="ctr"/>
                </a:tc>
                <a:tc>
                  <a:txBody>
                    <a:bodyPr/>
                    <a:lstStyle/>
                    <a:p>
                      <a:r>
                        <a:rPr lang="es-ES" sz="1800" b="0" i="0" u="none" strike="noStrike" kern="1200" baseline="0" dirty="0" smtClean="0">
                          <a:solidFill>
                            <a:schemeClr val="dk1"/>
                          </a:solidFill>
                          <a:latin typeface="+mn-lt"/>
                          <a:ea typeface="+mn-ea"/>
                          <a:cs typeface="+mn-cs"/>
                        </a:rPr>
                        <a:t>En el nivel 3, los lectores pueden </a:t>
                      </a:r>
                      <a:r>
                        <a:rPr lang="es-ES" sz="1800" b="1" i="0" u="none" strike="noStrike" kern="1200" baseline="0" dirty="0" smtClean="0">
                          <a:solidFill>
                            <a:schemeClr val="dk1"/>
                          </a:solidFill>
                          <a:latin typeface="+mn-lt"/>
                          <a:ea typeface="+mn-ea"/>
                          <a:cs typeface="+mn-cs"/>
                        </a:rPr>
                        <a:t>representar el sentido literal de uno o múltiples </a:t>
                      </a:r>
                      <a:r>
                        <a:rPr lang="es-ES" sz="1800" b="0" i="0" u="none" strike="noStrike" kern="1200" baseline="0" dirty="0" smtClean="0">
                          <a:solidFill>
                            <a:schemeClr val="dk1"/>
                          </a:solidFill>
                          <a:latin typeface="+mn-lt"/>
                          <a:ea typeface="+mn-ea"/>
                          <a:cs typeface="+mn-cs"/>
                        </a:rPr>
                        <a:t>textos en ausencia de contenido explícito o reglas organizativas. Los lectores pueden </a:t>
                      </a:r>
                      <a:r>
                        <a:rPr lang="es-ES" sz="1800" b="1" i="0" u="none" strike="noStrike" kern="1200" baseline="0" dirty="0" smtClean="0">
                          <a:solidFill>
                            <a:schemeClr val="dk1"/>
                          </a:solidFill>
                          <a:latin typeface="+mn-lt"/>
                          <a:ea typeface="+mn-ea"/>
                          <a:cs typeface="+mn-cs"/>
                        </a:rPr>
                        <a:t>integrar el contenido y generar inferencias tanto básicas, como más avanzadas</a:t>
                      </a:r>
                      <a:r>
                        <a:rPr lang="es-ES" sz="1800" b="0" i="0" u="none" strike="noStrike" kern="1200" baseline="0" dirty="0" smtClean="0">
                          <a:solidFill>
                            <a:schemeClr val="dk1"/>
                          </a:solidFill>
                          <a:latin typeface="+mn-lt"/>
                          <a:ea typeface="+mn-ea"/>
                          <a:cs typeface="+mn-cs"/>
                        </a:rPr>
                        <a:t>. Asimismo, pueden integrar diferentes partes de un texto para identificar la idea principal, entender una relación o interpretar el significado de una palabra o expresión, cuando la información requerida se presenta en una única página. </a:t>
                      </a:r>
                    </a:p>
                    <a:p>
                      <a:r>
                        <a:rPr lang="es-ES" sz="1800" b="0" i="0" u="none" strike="noStrike" kern="1200" baseline="0" dirty="0" smtClean="0">
                          <a:solidFill>
                            <a:schemeClr val="dk1"/>
                          </a:solidFill>
                          <a:latin typeface="+mn-lt"/>
                          <a:ea typeface="+mn-ea"/>
                          <a:cs typeface="+mn-cs"/>
                        </a:rPr>
                        <a:t>Pueden </a:t>
                      </a:r>
                      <a:r>
                        <a:rPr lang="es-ES" sz="1800" b="1" i="0" u="none" strike="noStrike" kern="1200" baseline="0" dirty="0" smtClean="0">
                          <a:solidFill>
                            <a:schemeClr val="dk1"/>
                          </a:solidFill>
                          <a:latin typeface="+mn-lt"/>
                          <a:ea typeface="+mn-ea"/>
                          <a:cs typeface="+mn-cs"/>
                        </a:rPr>
                        <a:t>buscar información basándose en instrucciones indirectas </a:t>
                      </a:r>
                      <a:r>
                        <a:rPr lang="es-ES" sz="1800" b="0" i="0" u="none" strike="noStrike" kern="1200" baseline="0" dirty="0" smtClean="0">
                          <a:solidFill>
                            <a:schemeClr val="dk1"/>
                          </a:solidFill>
                          <a:latin typeface="+mn-lt"/>
                          <a:ea typeface="+mn-ea"/>
                          <a:cs typeface="+mn-cs"/>
                        </a:rPr>
                        <a:t>y localizar la información clave que no está en una posición destacada y/o está en presencia de distractores. A veces, los lectores en este nivel reconocen la relación entre distintos fragmentos de información basándose en múltiples criterios. </a:t>
                      </a:r>
                    </a:p>
                    <a:p>
                      <a:r>
                        <a:rPr lang="es-ES" sz="1800" b="0" i="0" u="none" strike="noStrike" kern="1200" baseline="0" dirty="0" smtClean="0">
                          <a:solidFill>
                            <a:schemeClr val="dk1"/>
                          </a:solidFill>
                          <a:latin typeface="+mn-lt"/>
                          <a:ea typeface="+mn-ea"/>
                          <a:cs typeface="+mn-cs"/>
                        </a:rPr>
                        <a:t>Los lectores en el nivel 3 pueden reflexionar sobre un texto o conjunto reducido de textos, </a:t>
                      </a:r>
                      <a:r>
                        <a:rPr lang="es-ES" sz="1800" b="1" i="0" u="none" strike="noStrike" kern="1200" baseline="0" dirty="0" smtClean="0">
                          <a:solidFill>
                            <a:schemeClr val="dk1"/>
                          </a:solidFill>
                          <a:latin typeface="+mn-lt"/>
                          <a:ea typeface="+mn-ea"/>
                          <a:cs typeface="+mn-cs"/>
                        </a:rPr>
                        <a:t>comparando y contrastando puntos de vista de diferentes autores basándose en la información explícita</a:t>
                      </a:r>
                      <a:r>
                        <a:rPr lang="es-ES" sz="1800" b="0" i="0" u="none" strike="noStrike" kern="1200" baseline="0" dirty="0" smtClean="0">
                          <a:solidFill>
                            <a:schemeClr val="dk1"/>
                          </a:solidFill>
                          <a:latin typeface="+mn-lt"/>
                          <a:ea typeface="+mn-ea"/>
                          <a:cs typeface="+mn-cs"/>
                        </a:rPr>
                        <a:t>. En este nivel, las tareas reflexivas exigen del lector realizar </a:t>
                      </a:r>
                      <a:r>
                        <a:rPr lang="es-ES" sz="1800" b="1" i="0" u="none" strike="noStrike" kern="1200" baseline="0" dirty="0" smtClean="0">
                          <a:solidFill>
                            <a:schemeClr val="dk1"/>
                          </a:solidFill>
                          <a:latin typeface="+mn-lt"/>
                          <a:ea typeface="+mn-ea"/>
                          <a:cs typeface="+mn-cs"/>
                        </a:rPr>
                        <a:t>comparaciones, generar explicaciones o evaluar una característica del texto</a:t>
                      </a:r>
                      <a:r>
                        <a:rPr lang="es-ES" sz="1800" b="0" i="0" u="none" strike="noStrike" kern="1200" baseline="0" dirty="0" smtClean="0">
                          <a:solidFill>
                            <a:schemeClr val="dk1"/>
                          </a:solidFill>
                          <a:latin typeface="+mn-lt"/>
                          <a:ea typeface="+mn-ea"/>
                          <a:cs typeface="+mn-cs"/>
                        </a:rPr>
                        <a:t>. </a:t>
                      </a:r>
                    </a:p>
                    <a:p>
                      <a:r>
                        <a:rPr lang="es-ES" sz="1800" b="0" i="0" u="none" strike="noStrike" kern="1200" baseline="0" dirty="0" smtClean="0">
                          <a:solidFill>
                            <a:schemeClr val="dk1"/>
                          </a:solidFill>
                          <a:latin typeface="+mn-lt"/>
                          <a:ea typeface="+mn-ea"/>
                          <a:cs typeface="+mn-cs"/>
                        </a:rPr>
                        <a:t>Algunas tareas reflexivas demandan, por parte del lector, que demuestre un conocimiento en profundidad de un texto sobre un tema conocido, mientras que otras tareas, demandan un conocimiento básico de un contenido con el que está menos familiarizado. </a:t>
                      </a:r>
                    </a:p>
                    <a:p>
                      <a:r>
                        <a:rPr lang="es-ES" sz="1800" b="0" i="0" u="none" strike="noStrike" kern="1200" baseline="0" dirty="0" smtClean="0">
                          <a:solidFill>
                            <a:schemeClr val="dk1"/>
                          </a:solidFill>
                          <a:latin typeface="+mn-lt"/>
                          <a:ea typeface="+mn-ea"/>
                          <a:cs typeface="+mn-cs"/>
                        </a:rPr>
                        <a:t>En el nivel 3, las tareas exigen que el lector tenga en consideración diversos aspectos al comparar, contrastar o categorizar información. A menudo, la información demandada no está destacada o puede contener una cantidad razonable de información en conflicto. </a:t>
                      </a:r>
                      <a:r>
                        <a:rPr lang="es-ES" sz="1800" b="1" i="0" u="none" strike="noStrike" kern="1200" baseline="0" dirty="0" smtClean="0">
                          <a:solidFill>
                            <a:schemeClr val="dk1"/>
                          </a:solidFill>
                          <a:latin typeface="+mn-lt"/>
                          <a:ea typeface="+mn-ea"/>
                          <a:cs typeface="+mn-cs"/>
                        </a:rPr>
                        <a:t>Los textos </a:t>
                      </a:r>
                      <a:r>
                        <a:rPr lang="es-ES" sz="1800" b="0" i="0" u="none" strike="noStrike" kern="1200" baseline="0" dirty="0" smtClean="0">
                          <a:solidFill>
                            <a:schemeClr val="dk1"/>
                          </a:solidFill>
                          <a:latin typeface="+mn-lt"/>
                          <a:ea typeface="+mn-ea"/>
                          <a:cs typeface="+mn-cs"/>
                        </a:rPr>
                        <a:t>habituales de este nivel, </a:t>
                      </a:r>
                      <a:r>
                        <a:rPr lang="es-ES" sz="1800" b="1" i="0" u="none" strike="noStrike" kern="1200" baseline="0" dirty="0" smtClean="0">
                          <a:solidFill>
                            <a:schemeClr val="dk1"/>
                          </a:solidFill>
                          <a:latin typeface="+mn-lt"/>
                          <a:ea typeface="+mn-ea"/>
                          <a:cs typeface="+mn-cs"/>
                        </a:rPr>
                        <a:t>pueden presentar </a:t>
                      </a:r>
                      <a:r>
                        <a:rPr lang="es-ES" sz="1800" b="0" i="0" u="none" strike="noStrike" kern="1200" baseline="0" dirty="0" smtClean="0">
                          <a:solidFill>
                            <a:schemeClr val="dk1"/>
                          </a:solidFill>
                          <a:latin typeface="+mn-lt"/>
                          <a:ea typeface="+mn-ea"/>
                          <a:cs typeface="+mn-cs"/>
                        </a:rPr>
                        <a:t>otros obstáculos tales como tales como </a:t>
                      </a:r>
                      <a:r>
                        <a:rPr lang="es-ES" sz="1800" b="1" i="0" u="none" strike="noStrike" kern="1200" baseline="0" dirty="0" smtClean="0">
                          <a:solidFill>
                            <a:schemeClr val="dk1"/>
                          </a:solidFill>
                          <a:latin typeface="+mn-lt"/>
                          <a:ea typeface="+mn-ea"/>
                          <a:cs typeface="+mn-cs"/>
                        </a:rPr>
                        <a:t>ideas contrarias a lo esperado o formuladas negativamente</a:t>
                      </a:r>
                      <a:r>
                        <a:rPr lang="es-ES" sz="1800" b="0" i="0" u="none" strike="noStrike" kern="1200" baseline="0" dirty="0" smtClean="0">
                          <a:solidFill>
                            <a:schemeClr val="dk1"/>
                          </a:solidFill>
                          <a:latin typeface="+mn-lt"/>
                          <a:ea typeface="+mn-ea"/>
                          <a:cs typeface="+mn-cs"/>
                        </a:rPr>
                        <a:t>. </a:t>
                      </a:r>
                    </a:p>
                    <a:p>
                      <a:r>
                        <a:rPr lang="es-ES" sz="1800" b="0" i="0" u="none" strike="noStrike" kern="1200" baseline="0" dirty="0" smtClean="0">
                          <a:solidFill>
                            <a:schemeClr val="dk1"/>
                          </a:solidFill>
                          <a:latin typeface="+mn-lt"/>
                          <a:ea typeface="+mn-ea"/>
                          <a:cs typeface="+mn-cs"/>
                        </a:rPr>
                        <a:t>ideas contrarias a lo esperado o formuladas negativamente.	</a:t>
                      </a:r>
                      <a:endParaRPr lang="es-ES" sz="1800" b="0" i="0" u="none" strike="noStrike" kern="1200" baseline="0" dirty="0" smtClean="0">
                        <a:solidFill>
                          <a:schemeClr val="dk1"/>
                        </a:solidFill>
                        <a:latin typeface="+mn-lt"/>
                        <a:ea typeface="+mn-ea"/>
                        <a:cs typeface="+mn-cs"/>
                      </a:endParaRPr>
                    </a:p>
                  </a:txBody>
                  <a:tcPr/>
                </a:tc>
              </a:tr>
            </a:tbl>
          </a:graphicData>
        </a:graphic>
      </p:graphicFrame>
    </p:spTree>
    <p:extLst>
      <p:ext uri="{BB962C8B-B14F-4D97-AF65-F5344CB8AC3E}">
        <p14:creationId xmlns:p14="http://schemas.microsoft.com/office/powerpoint/2010/main" val="18905687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969282714"/>
              </p:ext>
            </p:extLst>
          </p:nvPr>
        </p:nvGraphicFramePr>
        <p:xfrm>
          <a:off x="0" y="1169917"/>
          <a:ext cx="12191999" cy="4853834"/>
        </p:xfrm>
        <a:graphic>
          <a:graphicData uri="http://schemas.openxmlformats.org/drawingml/2006/table">
            <a:tbl>
              <a:tblPr firstRow="1" bandRow="1">
                <a:tableStyleId>{5C22544A-7EE6-4342-B048-85BDC9FD1C3A}</a:tableStyleId>
              </a:tblPr>
              <a:tblGrid>
                <a:gridCol w="703385"/>
                <a:gridCol w="679938"/>
                <a:gridCol w="10808676"/>
              </a:tblGrid>
              <a:tr h="373274">
                <a:tc>
                  <a:txBody>
                    <a:bodyPr/>
                    <a:lstStyle/>
                    <a:p>
                      <a:r>
                        <a:rPr lang="es-ES" dirty="0" smtClean="0"/>
                        <a:t>NIV.</a:t>
                      </a:r>
                      <a:endParaRPr lang="es-ES" dirty="0"/>
                    </a:p>
                  </a:txBody>
                  <a:tcPr/>
                </a:tc>
                <a:tc>
                  <a:txBody>
                    <a:bodyPr/>
                    <a:lstStyle/>
                    <a:p>
                      <a:r>
                        <a:rPr lang="es-ES" dirty="0" err="1" smtClean="0"/>
                        <a:t>Lim</a:t>
                      </a:r>
                      <a:r>
                        <a:rPr lang="es-ES" baseline="0" dirty="0" smtClean="0"/>
                        <a:t> I</a:t>
                      </a:r>
                      <a:endParaRPr lang="es-ES" dirty="0"/>
                    </a:p>
                  </a:txBody>
                  <a:tcPr/>
                </a:tc>
                <a:tc>
                  <a:txBody>
                    <a:bodyPr/>
                    <a:lstStyle/>
                    <a:p>
                      <a:r>
                        <a:rPr lang="es-ES" dirty="0" smtClean="0"/>
                        <a:t>DESCRIPCIÓN</a:t>
                      </a:r>
                      <a:r>
                        <a:rPr lang="es-ES" baseline="0" dirty="0" smtClean="0"/>
                        <a:t> DEL NIVEL DE RENDIMIENTO. PISA 2018.</a:t>
                      </a:r>
                      <a:endParaRPr lang="es-ES" dirty="0"/>
                    </a:p>
                  </a:txBody>
                  <a:tcPr/>
                </a:tc>
              </a:tr>
              <a:tr h="2053005">
                <a:tc>
                  <a:txBody>
                    <a:bodyPr/>
                    <a:lstStyle/>
                    <a:p>
                      <a:pPr algn="ctr"/>
                      <a:r>
                        <a:rPr lang="es-ES" dirty="0" smtClean="0"/>
                        <a:t>4</a:t>
                      </a:r>
                      <a:endParaRPr lang="es-ES" dirty="0"/>
                    </a:p>
                  </a:txBody>
                  <a:tcPr anchor="ctr"/>
                </a:tc>
                <a:tc>
                  <a:txBody>
                    <a:bodyPr/>
                    <a:lstStyle/>
                    <a:p>
                      <a:pPr algn="ctr"/>
                      <a:r>
                        <a:rPr lang="es-ES" dirty="0" smtClean="0"/>
                        <a:t>553</a:t>
                      </a:r>
                      <a:endParaRPr lang="es-ES" dirty="0"/>
                    </a:p>
                  </a:txBody>
                  <a:tcPr anchor="ctr"/>
                </a:tc>
                <a:tc>
                  <a:txBody>
                    <a:bodyPr/>
                    <a:lstStyle/>
                    <a:p>
                      <a:r>
                        <a:rPr lang="es-ES" sz="1800" b="0" i="0" u="none" strike="noStrike" kern="1200" baseline="0" dirty="0" smtClean="0">
                          <a:solidFill>
                            <a:schemeClr val="dk1"/>
                          </a:solidFill>
                          <a:latin typeface="+mn-lt"/>
                          <a:ea typeface="+mn-ea"/>
                          <a:cs typeface="+mn-cs"/>
                        </a:rPr>
                        <a:t>En el nivel 4, los lectores pueden </a:t>
                      </a:r>
                      <a:r>
                        <a:rPr lang="es-ES" sz="1800" b="1" i="0" u="none" strike="noStrike" kern="1200" baseline="0" dirty="0" smtClean="0">
                          <a:solidFill>
                            <a:schemeClr val="dk1"/>
                          </a:solidFill>
                          <a:latin typeface="+mn-lt"/>
                          <a:ea typeface="+mn-ea"/>
                          <a:cs typeface="+mn-cs"/>
                        </a:rPr>
                        <a:t>comprender fragmentos de información extensos en escenarios con uno o múltiples textos</a:t>
                      </a:r>
                      <a:r>
                        <a:rPr lang="es-ES" sz="1800" b="0" i="0" u="none" strike="noStrike" kern="1200" baseline="0" dirty="0" smtClean="0">
                          <a:solidFill>
                            <a:schemeClr val="dk1"/>
                          </a:solidFill>
                          <a:latin typeface="+mn-lt"/>
                          <a:ea typeface="+mn-ea"/>
                          <a:cs typeface="+mn-cs"/>
                        </a:rPr>
                        <a:t>. </a:t>
                      </a:r>
                      <a:r>
                        <a:rPr lang="es-ES" sz="1800" b="1" i="0" u="none" strike="noStrike" kern="1200" baseline="0" dirty="0" smtClean="0">
                          <a:solidFill>
                            <a:schemeClr val="dk1"/>
                          </a:solidFill>
                          <a:latin typeface="+mn-lt"/>
                          <a:ea typeface="+mn-ea"/>
                          <a:cs typeface="+mn-cs"/>
                        </a:rPr>
                        <a:t>Interpretan el significado</a:t>
                      </a:r>
                      <a:r>
                        <a:rPr lang="es-ES" sz="1800" b="0" i="0" u="none" strike="noStrike" kern="1200" baseline="0" dirty="0" smtClean="0">
                          <a:solidFill>
                            <a:schemeClr val="dk1"/>
                          </a:solidFill>
                          <a:latin typeface="+mn-lt"/>
                          <a:ea typeface="+mn-ea"/>
                          <a:cs typeface="+mn-cs"/>
                        </a:rPr>
                        <a:t> de los matices de la lengua en una sección del texto </a:t>
                      </a:r>
                      <a:r>
                        <a:rPr lang="es-ES" sz="1800" b="1" i="0" u="none" strike="noStrike" kern="1200" baseline="0" dirty="0" smtClean="0">
                          <a:solidFill>
                            <a:schemeClr val="dk1"/>
                          </a:solidFill>
                          <a:latin typeface="+mn-lt"/>
                          <a:ea typeface="+mn-ea"/>
                          <a:cs typeface="+mn-cs"/>
                        </a:rPr>
                        <a:t>considerando el texto en su conjunto</a:t>
                      </a:r>
                      <a:r>
                        <a:rPr lang="es-ES" sz="1800" b="0" i="0" u="none" strike="noStrike" kern="1200" baseline="0" dirty="0" smtClean="0">
                          <a:solidFill>
                            <a:schemeClr val="dk1"/>
                          </a:solidFill>
                          <a:latin typeface="+mn-lt"/>
                          <a:ea typeface="+mn-ea"/>
                          <a:cs typeface="+mn-cs"/>
                        </a:rPr>
                        <a:t>. En otras tareas de interpretación, los estudiantes demuestran la comprensión y aplicación de categorías adecuadas al fin. Pueden </a:t>
                      </a:r>
                      <a:r>
                        <a:rPr lang="es-ES" sz="1800" b="1" i="0" u="none" strike="noStrike" kern="1200" baseline="0" dirty="0" smtClean="0">
                          <a:solidFill>
                            <a:schemeClr val="dk1"/>
                          </a:solidFill>
                          <a:latin typeface="+mn-lt"/>
                          <a:ea typeface="+mn-ea"/>
                          <a:cs typeface="+mn-cs"/>
                        </a:rPr>
                        <a:t>comparar puntos de vista y realizar inferencias basándose en fuentes diversas. </a:t>
                      </a:r>
                    </a:p>
                    <a:p>
                      <a:r>
                        <a:rPr lang="es-ES" sz="1800" b="0" i="0" u="none" strike="noStrike" kern="1200" baseline="0" dirty="0" smtClean="0">
                          <a:solidFill>
                            <a:schemeClr val="dk1"/>
                          </a:solidFill>
                          <a:latin typeface="+mn-lt"/>
                          <a:ea typeface="+mn-ea"/>
                          <a:cs typeface="+mn-cs"/>
                        </a:rPr>
                        <a:t>Los lectores pueden </a:t>
                      </a:r>
                      <a:r>
                        <a:rPr lang="es-ES" sz="1800" b="1" i="0" u="none" strike="noStrike" kern="1200" baseline="0" dirty="0" smtClean="0">
                          <a:solidFill>
                            <a:schemeClr val="dk1"/>
                          </a:solidFill>
                          <a:latin typeface="+mn-lt"/>
                          <a:ea typeface="+mn-ea"/>
                          <a:cs typeface="+mn-cs"/>
                        </a:rPr>
                        <a:t>buscar, localizar e integrar varios fragmentos de información implícita en presencia de distractores plausibles</a:t>
                      </a:r>
                      <a:r>
                        <a:rPr lang="es-ES" sz="1800" b="0" i="0" u="none" strike="noStrike" kern="1200" baseline="0" dirty="0" smtClean="0">
                          <a:solidFill>
                            <a:schemeClr val="dk1"/>
                          </a:solidFill>
                          <a:latin typeface="+mn-lt"/>
                          <a:ea typeface="+mn-ea"/>
                          <a:cs typeface="+mn-cs"/>
                        </a:rPr>
                        <a:t>. Son capaces de </a:t>
                      </a:r>
                      <a:r>
                        <a:rPr lang="es-ES" sz="1800" b="1" i="0" u="none" strike="noStrike" kern="1200" baseline="0" dirty="0" smtClean="0">
                          <a:solidFill>
                            <a:schemeClr val="dk1"/>
                          </a:solidFill>
                          <a:latin typeface="+mn-lt"/>
                          <a:ea typeface="+mn-ea"/>
                          <a:cs typeface="+mn-cs"/>
                        </a:rPr>
                        <a:t>realizar inferencias </a:t>
                      </a:r>
                      <a:r>
                        <a:rPr lang="es-ES" sz="1800" b="0" i="0" u="none" strike="noStrike" kern="1200" baseline="0" dirty="0" smtClean="0">
                          <a:solidFill>
                            <a:schemeClr val="dk1"/>
                          </a:solidFill>
                          <a:latin typeface="+mn-lt"/>
                          <a:ea typeface="+mn-ea"/>
                          <a:cs typeface="+mn-cs"/>
                        </a:rPr>
                        <a:t>basándose en el enunciado de la tarea para evaluar la relevancia de la información clave. Pueden realizar tareas que les exijan memorizar el contexto previo de la tarea. </a:t>
                      </a:r>
                    </a:p>
                    <a:p>
                      <a:r>
                        <a:rPr lang="es-ES" sz="1800" b="0" i="0" u="none" strike="noStrike" kern="1200" baseline="0" dirty="0" smtClean="0">
                          <a:solidFill>
                            <a:schemeClr val="dk1"/>
                          </a:solidFill>
                          <a:latin typeface="+mn-lt"/>
                          <a:ea typeface="+mn-ea"/>
                          <a:cs typeface="+mn-cs"/>
                        </a:rPr>
                        <a:t>Por otro lado, el alumnado en este nivel </a:t>
                      </a:r>
                      <a:r>
                        <a:rPr lang="es-ES" sz="1800" b="1" i="0" u="none" strike="noStrike" kern="1200" baseline="0" dirty="0" smtClean="0">
                          <a:solidFill>
                            <a:schemeClr val="dk1"/>
                          </a:solidFill>
                          <a:latin typeface="+mn-lt"/>
                          <a:ea typeface="+mn-ea"/>
                          <a:cs typeface="+mn-cs"/>
                        </a:rPr>
                        <a:t>puede evaluar la relación entre enunciados específicos y el punto de vista general de un individuo y la conclusión sobre un tema</a:t>
                      </a:r>
                      <a:r>
                        <a:rPr lang="es-ES" sz="1800" b="0" i="0" u="none" strike="noStrike" kern="1200" baseline="0" dirty="0" smtClean="0">
                          <a:solidFill>
                            <a:schemeClr val="dk1"/>
                          </a:solidFill>
                          <a:latin typeface="+mn-lt"/>
                          <a:ea typeface="+mn-ea"/>
                          <a:cs typeface="+mn-cs"/>
                        </a:rPr>
                        <a:t>. Pueden a su vez </a:t>
                      </a:r>
                      <a:r>
                        <a:rPr lang="es-ES" sz="1800" b="1" i="0" u="none" strike="noStrike" kern="1200" baseline="0" dirty="0" smtClean="0">
                          <a:solidFill>
                            <a:schemeClr val="dk1"/>
                          </a:solidFill>
                          <a:latin typeface="+mn-lt"/>
                          <a:ea typeface="+mn-ea"/>
                          <a:cs typeface="+mn-cs"/>
                        </a:rPr>
                        <a:t>reflexionar sobre las estrategias que los autores utilizan para transmitir sus opiniones</a:t>
                      </a:r>
                      <a:r>
                        <a:rPr lang="es-ES" sz="1800" b="0" i="0" u="none" strike="noStrike" kern="1200" baseline="0" dirty="0" smtClean="0">
                          <a:solidFill>
                            <a:schemeClr val="dk1"/>
                          </a:solidFill>
                          <a:latin typeface="+mn-lt"/>
                          <a:ea typeface="+mn-ea"/>
                          <a:cs typeface="+mn-cs"/>
                        </a:rPr>
                        <a:t>, basándose en características prominentes de los textos tales como títulos e ilustraciones. Pueden </a:t>
                      </a:r>
                      <a:r>
                        <a:rPr lang="es-ES" sz="1800" b="1" i="0" u="none" strike="noStrike" kern="1200" baseline="0" dirty="0" smtClean="0">
                          <a:solidFill>
                            <a:schemeClr val="dk1"/>
                          </a:solidFill>
                          <a:latin typeface="+mn-lt"/>
                          <a:ea typeface="+mn-ea"/>
                          <a:cs typeface="+mn-cs"/>
                        </a:rPr>
                        <a:t>comparar y contrastar afirmaciones explícitas en varios textos y evaluar la fiabilidad de una fuente basándose en criterios prominente</a:t>
                      </a:r>
                      <a:r>
                        <a:rPr lang="es-ES" sz="1800" b="0" i="0" u="none" strike="noStrike" kern="1200" baseline="0" dirty="0" smtClean="0">
                          <a:solidFill>
                            <a:schemeClr val="dk1"/>
                          </a:solidFill>
                          <a:latin typeface="+mn-lt"/>
                          <a:ea typeface="+mn-ea"/>
                          <a:cs typeface="+mn-cs"/>
                        </a:rPr>
                        <a:t>s. </a:t>
                      </a:r>
                    </a:p>
                    <a:p>
                      <a:r>
                        <a:rPr lang="es-ES" sz="1800" b="0" i="0" u="none" strike="noStrike" kern="1200" baseline="0" dirty="0" smtClean="0">
                          <a:solidFill>
                            <a:schemeClr val="dk1"/>
                          </a:solidFill>
                          <a:latin typeface="+mn-lt"/>
                          <a:ea typeface="+mn-ea"/>
                          <a:cs typeface="+mn-cs"/>
                        </a:rPr>
                        <a:t>Habitualmente, los textos en el nivel 4, son largos o elaborados y su contenido o forma pueden no ser convencionales. Muchas de las tareas se enmarcan en escenarios con múltiples textos. Los textos y tareas contienen indicaciones indirectas o implícitas.	</a:t>
                      </a:r>
                      <a:endParaRPr lang="es-ES" sz="1800" b="0" i="0" u="none" strike="noStrike" kern="1200" baseline="0" dirty="0" smtClean="0">
                        <a:solidFill>
                          <a:schemeClr val="dk1"/>
                        </a:solidFill>
                        <a:latin typeface="+mn-lt"/>
                        <a:ea typeface="+mn-ea"/>
                        <a:cs typeface="+mn-cs"/>
                      </a:endParaRPr>
                    </a:p>
                  </a:txBody>
                  <a:tcPr/>
                </a:tc>
              </a:tr>
            </a:tbl>
          </a:graphicData>
        </a:graphic>
      </p:graphicFrame>
    </p:spTree>
    <p:extLst>
      <p:ext uri="{BB962C8B-B14F-4D97-AF65-F5344CB8AC3E}">
        <p14:creationId xmlns:p14="http://schemas.microsoft.com/office/powerpoint/2010/main" val="28554844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543165650"/>
              </p:ext>
            </p:extLst>
          </p:nvPr>
        </p:nvGraphicFramePr>
        <p:xfrm>
          <a:off x="0" y="1169917"/>
          <a:ext cx="12191999" cy="4305194"/>
        </p:xfrm>
        <a:graphic>
          <a:graphicData uri="http://schemas.openxmlformats.org/drawingml/2006/table">
            <a:tbl>
              <a:tblPr firstRow="1" bandRow="1">
                <a:tableStyleId>{5C22544A-7EE6-4342-B048-85BDC9FD1C3A}</a:tableStyleId>
              </a:tblPr>
              <a:tblGrid>
                <a:gridCol w="703385"/>
                <a:gridCol w="679938"/>
                <a:gridCol w="10808676"/>
              </a:tblGrid>
              <a:tr h="373274">
                <a:tc>
                  <a:txBody>
                    <a:bodyPr/>
                    <a:lstStyle/>
                    <a:p>
                      <a:r>
                        <a:rPr lang="es-ES" dirty="0" smtClean="0"/>
                        <a:t>NIV.</a:t>
                      </a:r>
                      <a:endParaRPr lang="es-ES" dirty="0"/>
                    </a:p>
                  </a:txBody>
                  <a:tcPr/>
                </a:tc>
                <a:tc>
                  <a:txBody>
                    <a:bodyPr/>
                    <a:lstStyle/>
                    <a:p>
                      <a:r>
                        <a:rPr lang="es-ES" dirty="0" err="1" smtClean="0"/>
                        <a:t>Lim</a:t>
                      </a:r>
                      <a:r>
                        <a:rPr lang="es-ES" baseline="0" dirty="0" smtClean="0"/>
                        <a:t> I</a:t>
                      </a:r>
                      <a:endParaRPr lang="es-ES" dirty="0"/>
                    </a:p>
                  </a:txBody>
                  <a:tcPr/>
                </a:tc>
                <a:tc>
                  <a:txBody>
                    <a:bodyPr/>
                    <a:lstStyle/>
                    <a:p>
                      <a:r>
                        <a:rPr lang="es-ES" dirty="0" smtClean="0"/>
                        <a:t>DESCRIPCIÓN</a:t>
                      </a:r>
                      <a:r>
                        <a:rPr lang="es-ES" baseline="0" dirty="0" smtClean="0"/>
                        <a:t> DEL NIVEL DE RENDIMIENTO. PISA 2018.</a:t>
                      </a:r>
                      <a:endParaRPr lang="es-ES" dirty="0"/>
                    </a:p>
                  </a:txBody>
                  <a:tcPr/>
                </a:tc>
              </a:tr>
              <a:tr h="2053005">
                <a:tc>
                  <a:txBody>
                    <a:bodyPr/>
                    <a:lstStyle/>
                    <a:p>
                      <a:pPr algn="ctr"/>
                      <a:r>
                        <a:rPr lang="es-ES" dirty="0" smtClean="0"/>
                        <a:t>5</a:t>
                      </a:r>
                      <a:endParaRPr lang="es-ES" dirty="0"/>
                    </a:p>
                  </a:txBody>
                  <a:tcPr anchor="ctr"/>
                </a:tc>
                <a:tc>
                  <a:txBody>
                    <a:bodyPr/>
                    <a:lstStyle/>
                    <a:p>
                      <a:pPr algn="ctr"/>
                      <a:r>
                        <a:rPr lang="es-ES" dirty="0" smtClean="0"/>
                        <a:t>626</a:t>
                      </a:r>
                      <a:endParaRPr lang="es-ES" dirty="0"/>
                    </a:p>
                  </a:txBody>
                  <a:tcPr anchor="ctr"/>
                </a:tc>
                <a:tc>
                  <a:txBody>
                    <a:bodyPr/>
                    <a:lstStyle/>
                    <a:p>
                      <a:r>
                        <a:rPr lang="es-ES" sz="1800" b="0" i="0" u="none" strike="noStrike" kern="1200" baseline="0" dirty="0" smtClean="0">
                          <a:solidFill>
                            <a:schemeClr val="dk1"/>
                          </a:solidFill>
                          <a:latin typeface="+mn-lt"/>
                          <a:ea typeface="+mn-ea"/>
                          <a:cs typeface="+mn-cs"/>
                        </a:rPr>
                        <a:t>En el nivel 5, los lectores pueden </a:t>
                      </a:r>
                      <a:r>
                        <a:rPr lang="es-ES" sz="1800" b="1" i="0" u="none" strike="noStrike" kern="1200" baseline="0" dirty="0" smtClean="0">
                          <a:solidFill>
                            <a:schemeClr val="dk1"/>
                          </a:solidFill>
                          <a:latin typeface="+mn-lt"/>
                          <a:ea typeface="+mn-ea"/>
                          <a:cs typeface="+mn-cs"/>
                        </a:rPr>
                        <a:t>comprender textos extensos, inferir qué información del texto es relevante</a:t>
                      </a:r>
                      <a:r>
                        <a:rPr lang="es-ES" sz="1800" b="0" i="0" u="none" strike="noStrike" kern="1200" baseline="0" dirty="0" smtClean="0">
                          <a:solidFill>
                            <a:schemeClr val="dk1"/>
                          </a:solidFill>
                          <a:latin typeface="+mn-lt"/>
                          <a:ea typeface="+mn-ea"/>
                          <a:cs typeface="+mn-cs"/>
                        </a:rPr>
                        <a:t> incluso cuando la información de interés pueda ser pasada por alto fácilmente. Los lectores pueden </a:t>
                      </a:r>
                      <a:r>
                        <a:rPr lang="es-ES" sz="1800" b="1" i="0" u="none" strike="noStrike" kern="1200" baseline="0" dirty="0" smtClean="0">
                          <a:solidFill>
                            <a:schemeClr val="dk1"/>
                          </a:solidFill>
                          <a:latin typeface="+mn-lt"/>
                          <a:ea typeface="+mn-ea"/>
                          <a:cs typeface="+mn-cs"/>
                        </a:rPr>
                        <a:t>realizar razonamientos causales o de otro tipo</a:t>
                      </a:r>
                      <a:r>
                        <a:rPr lang="es-ES" sz="1800" b="0" i="0" u="none" strike="noStrike" kern="1200" baseline="0" dirty="0" smtClean="0">
                          <a:solidFill>
                            <a:schemeClr val="dk1"/>
                          </a:solidFill>
                          <a:latin typeface="+mn-lt"/>
                          <a:ea typeface="+mn-ea"/>
                          <a:cs typeface="+mn-cs"/>
                        </a:rPr>
                        <a:t> basándose en una comprensión profunda de fragmentos de información extensos. A su vez, pueden </a:t>
                      </a:r>
                      <a:r>
                        <a:rPr lang="es-ES" sz="1800" b="1" i="0" u="none" strike="noStrike" kern="1200" baseline="0" dirty="0" smtClean="0">
                          <a:solidFill>
                            <a:schemeClr val="dk1"/>
                          </a:solidFill>
                          <a:latin typeface="+mn-lt"/>
                          <a:ea typeface="+mn-ea"/>
                          <a:cs typeface="+mn-cs"/>
                        </a:rPr>
                        <a:t>responder preguntas indirectas</a:t>
                      </a:r>
                      <a:r>
                        <a:rPr lang="es-ES" sz="1800" b="0" i="0" u="none" strike="noStrike" kern="1200" baseline="0" dirty="0" smtClean="0">
                          <a:solidFill>
                            <a:schemeClr val="dk1"/>
                          </a:solidFill>
                          <a:latin typeface="+mn-lt"/>
                          <a:ea typeface="+mn-ea"/>
                          <a:cs typeface="+mn-cs"/>
                        </a:rPr>
                        <a:t> infiriendo la relación entre la pregunta y uno o varios fragmentos de información dispersos en el texto o entre varios textos y fuentes. </a:t>
                      </a:r>
                    </a:p>
                    <a:p>
                      <a:r>
                        <a:rPr lang="es-ES" sz="1800" b="0" i="0" u="none" strike="noStrike" kern="1200" baseline="0" dirty="0" smtClean="0">
                          <a:solidFill>
                            <a:schemeClr val="dk1"/>
                          </a:solidFill>
                          <a:latin typeface="+mn-lt"/>
                          <a:ea typeface="+mn-ea"/>
                          <a:cs typeface="+mn-cs"/>
                        </a:rPr>
                        <a:t>Las tareas reflexivas requieren la </a:t>
                      </a:r>
                      <a:r>
                        <a:rPr lang="es-ES" sz="1800" b="1" i="0" u="none" strike="noStrike" kern="1200" baseline="0" dirty="0" smtClean="0">
                          <a:solidFill>
                            <a:schemeClr val="dk1"/>
                          </a:solidFill>
                          <a:latin typeface="+mn-lt"/>
                          <a:ea typeface="+mn-ea"/>
                          <a:cs typeface="+mn-cs"/>
                        </a:rPr>
                        <a:t>formulación o evaluación crítica de hipótesis</a:t>
                      </a:r>
                      <a:r>
                        <a:rPr lang="es-ES" sz="1800" b="0" i="0" u="none" strike="noStrike" kern="1200" baseline="0" dirty="0" smtClean="0">
                          <a:solidFill>
                            <a:schemeClr val="dk1"/>
                          </a:solidFill>
                          <a:latin typeface="+mn-lt"/>
                          <a:ea typeface="+mn-ea"/>
                          <a:cs typeface="+mn-cs"/>
                        </a:rPr>
                        <a:t> a partir de información específica. Los lectores pueden</a:t>
                      </a:r>
                      <a:r>
                        <a:rPr lang="es-ES" sz="1800" b="1" i="0" u="none" strike="noStrike" kern="1200" baseline="0" dirty="0" smtClean="0">
                          <a:solidFill>
                            <a:schemeClr val="dk1"/>
                          </a:solidFill>
                          <a:latin typeface="+mn-lt"/>
                          <a:ea typeface="+mn-ea"/>
                          <a:cs typeface="+mn-cs"/>
                        </a:rPr>
                        <a:t> establecer distinciones entre contenido y propósito y entre hechos y opiniones </a:t>
                      </a:r>
                      <a:r>
                        <a:rPr lang="es-ES" sz="1800" b="0" i="0" u="none" strike="noStrike" kern="1200" baseline="0" dirty="0" smtClean="0">
                          <a:solidFill>
                            <a:schemeClr val="dk1"/>
                          </a:solidFill>
                          <a:latin typeface="+mn-lt"/>
                          <a:ea typeface="+mn-ea"/>
                          <a:cs typeface="+mn-cs"/>
                        </a:rPr>
                        <a:t>que se aplican a enunciados complejos o abstractos. Pueden </a:t>
                      </a:r>
                      <a:r>
                        <a:rPr lang="es-ES" sz="1800" b="1" i="0" u="none" strike="noStrike" kern="1200" baseline="0" dirty="0" smtClean="0">
                          <a:solidFill>
                            <a:schemeClr val="dk1"/>
                          </a:solidFill>
                          <a:latin typeface="+mn-lt"/>
                          <a:ea typeface="+mn-ea"/>
                          <a:cs typeface="+mn-cs"/>
                        </a:rPr>
                        <a:t>evaluar la neutralidad y el sesgo </a:t>
                      </a:r>
                      <a:r>
                        <a:rPr lang="es-ES" sz="1800" b="0" i="0" u="none" strike="noStrike" kern="1200" baseline="0" dirty="0" smtClean="0">
                          <a:solidFill>
                            <a:schemeClr val="dk1"/>
                          </a:solidFill>
                          <a:latin typeface="+mn-lt"/>
                          <a:ea typeface="+mn-ea"/>
                          <a:cs typeface="+mn-cs"/>
                        </a:rPr>
                        <a:t>basándose en indicaciones explícitas o implícitas relativas tanto al contenido como a la fuente de información. A su vez, pueden </a:t>
                      </a:r>
                      <a:r>
                        <a:rPr lang="es-ES" sz="1800" b="1" i="0" u="none" strike="noStrike" kern="1200" baseline="0" dirty="0" smtClean="0">
                          <a:solidFill>
                            <a:schemeClr val="dk1"/>
                          </a:solidFill>
                          <a:latin typeface="+mn-lt"/>
                          <a:ea typeface="+mn-ea"/>
                          <a:cs typeface="+mn-cs"/>
                        </a:rPr>
                        <a:t>extraer conclusiones acerca de la fiabilidad</a:t>
                      </a:r>
                      <a:r>
                        <a:rPr lang="es-ES" sz="1800" b="0" i="0" u="none" strike="noStrike" kern="1200" baseline="0" dirty="0" smtClean="0">
                          <a:solidFill>
                            <a:schemeClr val="dk1"/>
                          </a:solidFill>
                          <a:latin typeface="+mn-lt"/>
                          <a:ea typeface="+mn-ea"/>
                          <a:cs typeface="+mn-cs"/>
                        </a:rPr>
                        <a:t> de las afirmaciones o de las conclusiones que ofrece un texto. </a:t>
                      </a:r>
                    </a:p>
                    <a:p>
                      <a:r>
                        <a:rPr lang="es-ES" sz="1800" b="0" i="0" u="none" strike="noStrike" kern="1200" baseline="0" dirty="0" smtClean="0">
                          <a:solidFill>
                            <a:schemeClr val="dk1"/>
                          </a:solidFill>
                          <a:latin typeface="+mn-lt"/>
                          <a:ea typeface="+mn-ea"/>
                          <a:cs typeface="+mn-cs"/>
                        </a:rPr>
                        <a:t>Normalmente las tareas en el nivel 5 para todos los aspectos de la lectura, implican trabajar con conceptos que son abstractos o contrarios a la intuición y pasar por varias etapas hasta alcanzar el objetivo. Por otro lado, las tareas en este nivel exigen del lector el manejo de varios textos extensos desplazándose repetidamente entre ellos para comparar y contrastar información.	</a:t>
                      </a:r>
                      <a:endParaRPr lang="es-ES" sz="1800" b="0" i="0" u="none" strike="noStrike" kern="1200" baseline="0" dirty="0" smtClean="0">
                        <a:solidFill>
                          <a:schemeClr val="dk1"/>
                        </a:solidFill>
                        <a:latin typeface="+mn-lt"/>
                        <a:ea typeface="+mn-ea"/>
                        <a:cs typeface="+mn-cs"/>
                      </a:endParaRPr>
                    </a:p>
                  </a:txBody>
                  <a:tcPr/>
                </a:tc>
              </a:tr>
            </a:tbl>
          </a:graphicData>
        </a:graphic>
      </p:graphicFrame>
    </p:spTree>
    <p:extLst>
      <p:ext uri="{BB962C8B-B14F-4D97-AF65-F5344CB8AC3E}">
        <p14:creationId xmlns:p14="http://schemas.microsoft.com/office/powerpoint/2010/main" val="401733006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1775</Words>
  <Application>Microsoft Office PowerPoint</Application>
  <PresentationFormat>Panorámica</PresentationFormat>
  <Paragraphs>110</Paragraphs>
  <Slides>10</Slides>
  <Notes>0</Notes>
  <HiddenSlides>0</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10</vt:i4>
      </vt:variant>
    </vt:vector>
  </HeadingPairs>
  <TitlesOfParts>
    <vt:vector size="16" baseType="lpstr">
      <vt:lpstr>Arial</vt:lpstr>
      <vt:lpstr>Calibri</vt:lpstr>
      <vt:lpstr>Calibri Light</vt:lpstr>
      <vt:lpstr>Wingdings</vt:lpstr>
      <vt:lpstr>Tema de Office</vt:lpstr>
      <vt:lpstr>Diseño personalizado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JCYL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Jose Maria Santa Olalla Tovar</dc:creator>
  <cp:lastModifiedBy>Jose Maria Santa Olalla Tovar</cp:lastModifiedBy>
  <cp:revision>13</cp:revision>
  <dcterms:created xsi:type="dcterms:W3CDTF">2022-03-07T10:40:26Z</dcterms:created>
  <dcterms:modified xsi:type="dcterms:W3CDTF">2022-03-07T12:42:06Z</dcterms:modified>
</cp:coreProperties>
</file>