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3" r:id="rId5"/>
    <p:sldId id="262" r:id="rId6"/>
    <p:sldId id="264" r:id="rId7"/>
    <p:sldId id="273" r:id="rId8"/>
    <p:sldId id="272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0E31E-7CAD-1262-3677-0D0411202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6C0D3C-9341-4F1F-69BF-FAD373B10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2F35EA-779A-FAEF-C1DC-2AFDEF97C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129EA8-3BD1-1B8C-7B3B-22A92225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670CB1-EDB1-860F-BDF2-C994991EC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60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F78C1-94C9-BAF8-2F96-64D5A6EF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300423-C9F4-B8F3-92BC-38DAE3427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CF3C4B-84F6-21FA-34B6-D9DF774B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93E74-0B53-BB58-2769-66FBC40AA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8B6740-3516-2209-76B1-A8A86BC2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451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040322-DE80-A9ED-1EC8-14D890D93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2F5458-9ECD-9C32-2162-E720D76A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A8DFC0-7B13-9BD5-B8F8-AB3E3A7F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52132D-C1FA-4F00-F725-81959666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781FA-E68A-2648-7342-13EE12DB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714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E6106-A600-AD87-0D0E-EF428EA2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7C39BF-987F-772D-77E1-72BEA2405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05AA4A-93CF-7C4F-6160-2CCDCA7B1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3371BE-E1DB-5070-A694-345412C4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55F494-8BE9-FC1A-BAA6-2DCE3B1E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774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F42D7-1A1B-C592-9977-545969007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B400F0-5A67-3FFF-EA2D-7D1BFE30C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0A29B9-672D-7502-7432-ABC71F8C3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E75351-2CEE-6923-9B73-563AD73B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C79195-E788-92AE-8828-34C5B72B9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279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E3861-0CD5-49CD-8A63-E2A8B8D69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FC604-62DF-EEFD-0AB2-FE68C571C8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7C6E93-8955-605E-0090-5E137839D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E63D32-9A7B-73DC-EA7D-3C73CD49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97920C-697B-9F6E-D8AC-E600DAE0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D8EC13-7114-27B4-E6A5-72ECED43F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923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A4B6F-708C-7507-A86B-FD97E5946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3031D-B2B8-171F-939B-C662927AF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7B01E7-0283-3080-4CB4-61B7955AC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34C6B3-D24B-852E-AC46-22C879575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F1006A-58C9-2E96-6726-5C33AAA4E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B4FA06-20B5-D86F-C98F-776E5423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46C251-2858-FDC3-5277-F8F9A793E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CA9CC4-C47B-9706-EA18-BB3ADD9D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707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8ACC9-689B-97A6-0E45-3C5C0B76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77D445-CEDF-2762-62E6-4A868A2C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84675B-B1E7-AA17-FB85-2A0051BCE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76A8EE-9F50-9A02-4E61-95F967B63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016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C3F4FFF-B72B-D3FD-CF33-ED980BA56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CBEE07-1423-AEFA-FCE5-0ED3563C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7AD01C-533E-3A3B-4FA9-2CD1E414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821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333F5-AD46-8808-EA3C-EEA2585A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654CAD-40C5-B959-7F22-F1178CDAE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19498E-CA77-2573-89A8-85F28001F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740FBF-C414-72A3-CF24-4093555D0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6762D9-8F4E-E391-8C8B-B1D73050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DDA335-1BBB-C3C1-FFBA-7E84DC9C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365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D9361-6644-C5B6-EF29-B59DF3CF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25737D-DA07-5859-C255-C4B34A9E4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A6A3DB-4D68-E5F0-5FDF-8EE78F9EB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0A2863-D9CD-5578-76D6-4C251254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F45A0C-FEE1-7E31-09CD-D246CB45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147448-C268-F75D-990C-12BF7F86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610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EC377A-760A-76C7-654F-C026F0C2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15336F-A6FA-A0B1-75B3-624CBE5D7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5676E1-9705-A906-10A9-9DBB2D9DFD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70BBC-C0F1-4146-BC00-5A8565069E54}" type="datetimeFigureOut">
              <a:rPr lang="es-ES" smtClean="0"/>
              <a:t>10/10/2024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5E2DDE-6930-0D51-787B-C9C2B7264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39FB6-C673-3173-5BE6-7932FF18C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800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0379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03791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017E855-6CE1-E047-DC76-7397D3898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1594316"/>
            <a:ext cx="10909640" cy="1510301"/>
          </a:xfrm>
        </p:spPr>
        <p:txBody>
          <a:bodyPr anchor="ctr">
            <a:normAutofit/>
          </a:bodyPr>
          <a:lstStyle/>
          <a:p>
            <a:r>
              <a:rPr lang="es-ES" sz="5100" dirty="0">
                <a:solidFill>
                  <a:srgbClr val="FFFFFF"/>
                </a:solidFill>
              </a:rPr>
              <a:t>PROGRAMA DE ÉXITO EDUCATIVO: ACOMPAÑAMIENTO Y REFUERZO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3AE195-E1B4-DD79-C08E-F595B9DA1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1" y="3104617"/>
            <a:ext cx="6396204" cy="662542"/>
          </a:xfrm>
        </p:spPr>
        <p:txBody>
          <a:bodyPr anchor="ctr"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CURSO 2024 / 2025</a:t>
            </a:r>
          </a:p>
        </p:txBody>
      </p:sp>
      <p:sp>
        <p:nvSpPr>
          <p:cNvPr id="35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295705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5D9DE43-5B51-1E2B-9FF2-3609FC367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177" y="5141036"/>
            <a:ext cx="10118598" cy="127914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5D00FB9-1666-CFC8-3CA4-F4C34D6C0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20379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3E4AB0B-F577-07DE-1B00-7E8517653A47}"/>
              </a:ext>
            </a:extLst>
          </p:cNvPr>
          <p:cNvSpPr txBox="1"/>
          <p:nvPr/>
        </p:nvSpPr>
        <p:spPr>
          <a:xfrm>
            <a:off x="4941916" y="4632791"/>
            <a:ext cx="6093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Sesión informativa con familias _  14 octubre 24</a:t>
            </a:r>
          </a:p>
        </p:txBody>
      </p:sp>
    </p:spTree>
    <p:extLst>
      <p:ext uri="{BB962C8B-B14F-4D97-AF65-F5344CB8AC3E}">
        <p14:creationId xmlns:p14="http://schemas.microsoft.com/office/powerpoint/2010/main" val="2745821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1CF57FB-8AA3-10A3-5EAA-FDBDC6A3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16" y="181522"/>
            <a:ext cx="4979300" cy="3376325"/>
          </a:xfrm>
        </p:spPr>
        <p:txBody>
          <a:bodyPr anchor="t">
            <a:normAutofit fontScale="90000"/>
          </a:bodyPr>
          <a:lstStyle/>
          <a:p>
            <a:r>
              <a:rPr lang="es-ES" sz="5400" dirty="0">
                <a:solidFill>
                  <a:srgbClr val="FFFFFF"/>
                </a:solidFill>
              </a:rPr>
              <a:t>Acompañamiento 4ºESO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3600" b="1" dirty="0">
                <a:solidFill>
                  <a:srgbClr val="FFFFFF"/>
                </a:solidFill>
              </a:rPr>
              <a:t>(octubre a 30/05/25) 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5400" dirty="0">
                <a:solidFill>
                  <a:srgbClr val="FFFFFF"/>
                </a:solidFill>
              </a:rPr>
              <a:t>JUNIO 4ºESO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3600" b="1" dirty="0">
                <a:solidFill>
                  <a:srgbClr val="FFFFFF"/>
                </a:solidFill>
              </a:rPr>
              <a:t>(2/06/25 a 20/06/2025)</a:t>
            </a:r>
            <a:br>
              <a:rPr lang="es-ES" sz="3600" b="1" dirty="0">
                <a:solidFill>
                  <a:srgbClr val="FFFFFF"/>
                </a:solidFill>
              </a:rPr>
            </a:br>
            <a:br>
              <a:rPr lang="es-ES" sz="5400" dirty="0">
                <a:solidFill>
                  <a:srgbClr val="FFFFFF"/>
                </a:solidFill>
              </a:rPr>
            </a:br>
            <a:endParaRPr lang="es-ES" sz="5400" dirty="0">
              <a:solidFill>
                <a:srgbClr val="FFFFFF"/>
              </a:solidFill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D7037A2C-F8C9-7B34-D845-5E6A33AAC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70336" y="-49625"/>
            <a:ext cx="1121664" cy="1121664"/>
          </a:xfrm>
          <a:prstGeom prst="rect">
            <a:avLst/>
          </a:prstGeom>
        </p:spPr>
      </p:pic>
      <p:graphicFrame>
        <p:nvGraphicFramePr>
          <p:cNvPr id="5" name="Tabla 8">
            <a:extLst>
              <a:ext uri="{FF2B5EF4-FFF2-40B4-BE49-F238E27FC236}">
                <a16:creationId xmlns:a16="http://schemas.microsoft.com/office/drawing/2014/main" id="{01D37460-034D-750C-DC5B-6257A9D03A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926837"/>
              </p:ext>
            </p:extLst>
          </p:nvPr>
        </p:nvGraphicFramePr>
        <p:xfrm>
          <a:off x="5424819" y="1022413"/>
          <a:ext cx="6642465" cy="5835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Contribuir a la titulación de ESO sin lagunas de conocimiento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4º ESO en riesgo de no obtener el título de Graduado en Educación Secundaria Obligatoria o que presenta dificultades para obtenerlo con los apoyos ordinarios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MAT-B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MAT-A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(2h/sem)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03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B6F5666-2E54-362A-7C43-28605E244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69440" y="156642"/>
            <a:ext cx="1121664" cy="1121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935CC66-9D05-8BD8-C260-FAF439206326}"/>
              </a:ext>
            </a:extLst>
          </p:cNvPr>
          <p:cNvSpPr txBox="1"/>
          <p:nvPr/>
        </p:nvSpPr>
        <p:spPr>
          <a:xfrm>
            <a:off x="7887808" y="2280241"/>
            <a:ext cx="3990109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pt-BR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JULIO 6ºPRIM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pt-BR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(2/07/2025 a 29/07/25)</a:t>
            </a:r>
          </a:p>
        </p:txBody>
      </p:sp>
      <p:graphicFrame>
        <p:nvGraphicFramePr>
          <p:cNvPr id="6" name="Tabla 8">
            <a:extLst>
              <a:ext uri="{FF2B5EF4-FFF2-40B4-BE49-F238E27FC236}">
                <a16:creationId xmlns:a16="http://schemas.microsoft.com/office/drawing/2014/main" id="{A821A8D1-34C3-A3B2-5034-A17CD8906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714981"/>
              </p:ext>
            </p:extLst>
          </p:nvPr>
        </p:nvGraphicFramePr>
        <p:xfrm>
          <a:off x="602091" y="1278306"/>
          <a:ext cx="6642465" cy="387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Mejorar capacidades para afrontar con éxito la etapa de educación secundaria obligatoria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6º Primaria que necesite fortalecer el aprendizaje de áreas instrumentales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(1h/día)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 (1h/día)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(1h/día)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29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8977512-DA4D-C160-E54B-1C579C23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272" y="1565876"/>
            <a:ext cx="8055864" cy="41043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Solo con el compromiso de todos: alumnos, familias, docentes, centros y administración educativa, lo conseguiremos</a:t>
            </a:r>
            <a:endParaRPr lang="en-US" sz="5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282A1672-5996-5668-8A06-700610BF8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8044" y="550736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7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BE7706-52E3-3CCB-76F3-682BDAE3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2661" y="1341860"/>
            <a:ext cx="7644627" cy="482837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GRACIAS POR SU ATENCIÓN y COMPROMISO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Para ampliar esta información y conocer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centro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sede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horario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en que se impartirá la medida propuesta a su hija/o   </a:t>
            </a:r>
            <a:b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dirígase al responsable del programa en su centro educativo.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A0CF7701-F089-FABC-3C7A-0A0BD341C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93157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0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234A40F-A649-A457-9412-E94C84CEA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5400" dirty="0"/>
              <a:t>El ÉXITO EDUCATIVO a través del ACOMPAÑAMIENTO y del REFUERZO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10477-DCDC-B71C-B442-4217937BA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634"/>
            <a:ext cx="10515600" cy="5032675"/>
          </a:xfrm>
        </p:spPr>
        <p:txBody>
          <a:bodyPr>
            <a:normAutofit fontScale="25000" lnSpcReduction="20000"/>
          </a:bodyPr>
          <a:lstStyle/>
          <a:p>
            <a:endParaRPr lang="es-ES" sz="3200" dirty="0"/>
          </a:p>
          <a:p>
            <a:r>
              <a:rPr lang="es-ES" sz="9600" dirty="0"/>
              <a:t>Se viene desarrollando desde curso 2007-08 con RESULTADOS muy POSITIVOS.</a:t>
            </a:r>
          </a:p>
          <a:p>
            <a:pPr marL="0" indent="0">
              <a:buNone/>
            </a:pPr>
            <a:endParaRPr lang="es-ES" sz="9600" dirty="0"/>
          </a:p>
          <a:p>
            <a:r>
              <a:rPr lang="es-ES" sz="9600" dirty="0"/>
              <a:t>ACTUALIZACIÓN en función de las evaluaciones, las necesidades, las oportunidades y la singularidad de nuestro entorno. Las encuestas a docentes y familias nos ayudan a mejorar.</a:t>
            </a:r>
          </a:p>
          <a:p>
            <a:endParaRPr lang="es-ES" sz="9600" dirty="0"/>
          </a:p>
          <a:p>
            <a:r>
              <a:rPr lang="es-ES" sz="9600" dirty="0"/>
              <a:t>Busca la ADECUADA PROGRESIÓN DEL ALUMNADO por el sistema educativo. </a:t>
            </a:r>
          </a:p>
          <a:p>
            <a:pPr lvl="1"/>
            <a:r>
              <a:rPr lang="es-ES" sz="9600" dirty="0"/>
              <a:t>incremento de las tasas de promoción y de titulación  </a:t>
            </a:r>
          </a:p>
          <a:p>
            <a:pPr lvl="1"/>
            <a:r>
              <a:rPr lang="es-ES" sz="9600" dirty="0"/>
              <a:t>disminución del abandono escolar temprano.</a:t>
            </a:r>
          </a:p>
          <a:p>
            <a:pPr lvl="1"/>
            <a:endParaRPr lang="es-ES" sz="9600" dirty="0"/>
          </a:p>
          <a:p>
            <a:r>
              <a:rPr lang="es-ES" sz="10000" dirty="0"/>
              <a:t>Carácter VOLUNTARIO Y GRATUITO. Ayudas al desplazamiento, si 80% asistencia. </a:t>
            </a:r>
          </a:p>
          <a:p>
            <a:r>
              <a:rPr lang="es-ES" sz="9600" dirty="0"/>
              <a:t>Necesita del COMPROMISO de los alumnos y de las familias. Asistencia continuada necesaria para mantener grupos y ayudas al desplazamiento.</a:t>
            </a:r>
          </a:p>
          <a:p>
            <a:endParaRPr lang="es-ES" sz="9600" dirty="0"/>
          </a:p>
          <a:p>
            <a:pPr marL="0" indent="0">
              <a:buNone/>
            </a:pPr>
            <a:endParaRPr lang="es-ES" sz="9600" dirty="0"/>
          </a:p>
          <a:p>
            <a:endParaRPr lang="es-ES" sz="9600" dirty="0"/>
          </a:p>
          <a:p>
            <a:endParaRPr lang="es-ES" sz="9600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879B5426-E30D-2436-B22D-E650E33F2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2132" y="277855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21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937A84E-B2A6-B3BA-C4BE-5DDA009C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Que todo el alumnado pueda alcanzar el pleno desarrollo personal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50418B-3C9F-BC27-7694-529EBEA4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s-ES" dirty="0"/>
              <a:t>Variedad: etapas / niveles / perfiles de alumnado</a:t>
            </a:r>
          </a:p>
          <a:p>
            <a:r>
              <a:rPr lang="es-ES" dirty="0"/>
              <a:t>Complementa el refuerzo que realizan los equipos docentes dentro del horario lectivo.</a:t>
            </a:r>
          </a:p>
          <a:p>
            <a:r>
              <a:rPr lang="es-ES" dirty="0"/>
              <a:t>Todas las medidas son de zona-red; y se desarrollan fuera del horario lectivo; en el 100% de los casos de forma grupal.</a:t>
            </a:r>
          </a:p>
          <a:p>
            <a:r>
              <a:rPr lang="es-ES" dirty="0"/>
              <a:t>La extensión y la dispersión son características geográficas de la Comunidad que condicionan la organización. Ruralidad.</a:t>
            </a:r>
          </a:p>
          <a:p>
            <a:r>
              <a:rPr lang="es-ES" sz="2800" dirty="0"/>
              <a:t>Alumnado propuesto por el equipo docente</a:t>
            </a:r>
            <a:r>
              <a:rPr lang="es-ES" dirty="0"/>
              <a:t>.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57BB2C60-F558-1DF3-1C17-72DBBDDB3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120205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4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22C2C3-67B9-D3E9-694F-A76E8755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94176" cy="5431536"/>
          </a:xfrm>
        </p:spPr>
        <p:txBody>
          <a:bodyPr>
            <a:normAutofit/>
          </a:bodyPr>
          <a:lstStyle/>
          <a:p>
            <a:r>
              <a:rPr lang="es-ES" sz="5400" dirty="0"/>
              <a:t>En el CURSO 2024/2025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FA6133-06CD-08B8-DC5E-E48F3A2F8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s-ES" sz="2200" dirty="0"/>
              <a:t>Inicio </a:t>
            </a:r>
            <a:r>
              <a:rPr lang="es-ES" sz="2200" b="1" dirty="0"/>
              <a:t>desde octubre </a:t>
            </a:r>
            <a:r>
              <a:rPr lang="es-ES" sz="2200" dirty="0"/>
              <a:t>hasta </a:t>
            </a:r>
            <a:r>
              <a:rPr lang="es-ES" sz="2200" b="1" dirty="0"/>
              <a:t>final de curso + julio</a:t>
            </a:r>
            <a:r>
              <a:rPr lang="es-ES" sz="2200" dirty="0"/>
              <a:t>.</a:t>
            </a:r>
          </a:p>
          <a:p>
            <a:r>
              <a:rPr lang="es-ES" sz="2200" dirty="0"/>
              <a:t>Sigue impartiéndose desde el </a:t>
            </a:r>
            <a:r>
              <a:rPr lang="es-ES" sz="2200" b="1" dirty="0"/>
              <a:t>enfoque </a:t>
            </a:r>
            <a:r>
              <a:rPr lang="es-ES" sz="2200" dirty="0"/>
              <a:t>de la </a:t>
            </a:r>
            <a:r>
              <a:rPr lang="es-ES" sz="2200" b="1" dirty="0"/>
              <a:t>educación emocional</a:t>
            </a:r>
            <a:r>
              <a:rPr lang="es-ES" sz="2200" dirty="0"/>
              <a:t>, muy vinculada con la </a:t>
            </a:r>
            <a:r>
              <a:rPr lang="es-ES" sz="2200" b="1" dirty="0"/>
              <a:t>mentalidad de crecimiento</a:t>
            </a:r>
            <a:r>
              <a:rPr lang="es-ES" sz="2200" dirty="0"/>
              <a:t>.</a:t>
            </a:r>
          </a:p>
          <a:p>
            <a:r>
              <a:rPr lang="es-ES" sz="2200" dirty="0"/>
              <a:t>Apoyo con </a:t>
            </a:r>
            <a:r>
              <a:rPr lang="es-ES" sz="2200" b="1" dirty="0"/>
              <a:t>materiales específicos</a:t>
            </a:r>
            <a:r>
              <a:rPr lang="es-ES" sz="2200" dirty="0"/>
              <a:t>, elaborados por expertos y </a:t>
            </a:r>
            <a:r>
              <a:rPr lang="es-ES" sz="2200" b="1" dirty="0"/>
              <a:t>talleres</a:t>
            </a:r>
            <a:r>
              <a:rPr lang="es-ES" sz="2200" dirty="0"/>
              <a:t> en centros sede.</a:t>
            </a:r>
          </a:p>
          <a:p>
            <a:r>
              <a:rPr lang="es-ES" sz="2200" dirty="0"/>
              <a:t>En 3º y 4º de Primaria</a:t>
            </a:r>
            <a:endParaRPr lang="es-ES" sz="2200" b="1" dirty="0"/>
          </a:p>
          <a:p>
            <a:pPr lvl="1"/>
            <a:r>
              <a:rPr lang="es-ES" sz="2000" dirty="0"/>
              <a:t>Refuerzo en </a:t>
            </a:r>
            <a:r>
              <a:rPr lang="es-ES" sz="2000" b="1" dirty="0"/>
              <a:t>Lectoescritura</a:t>
            </a:r>
          </a:p>
          <a:p>
            <a:pPr lvl="1"/>
            <a:r>
              <a:rPr lang="es-ES" sz="2000" dirty="0"/>
              <a:t>Refuerzo en </a:t>
            </a:r>
            <a:r>
              <a:rPr lang="es-ES" sz="2000" b="1" dirty="0"/>
              <a:t>Matemáticas</a:t>
            </a:r>
          </a:p>
          <a:p>
            <a:pPr marL="228600" lvl="1">
              <a:spcBef>
                <a:spcPts val="1000"/>
              </a:spcBef>
            </a:pPr>
            <a:r>
              <a:rPr lang="es-ES" sz="2200" b="1" dirty="0"/>
              <a:t>INFORMACIÓN a FAMILIAS </a:t>
            </a:r>
            <a:r>
              <a:rPr lang="es-ES" sz="2200" dirty="0"/>
              <a:t>de la asistencia y grado de aprovechamiento a través del </a:t>
            </a:r>
            <a:r>
              <a:rPr lang="es-ES" sz="2200" b="1" dirty="0"/>
              <a:t>TUTOR ACADÉMICO</a:t>
            </a:r>
            <a:r>
              <a:rPr lang="es-ES" sz="1800" b="1" dirty="0"/>
              <a:t>.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B5C7C9E9-79D7-57A5-9C3D-6BA115D5B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2932" y="43100"/>
            <a:ext cx="1121664" cy="1121664"/>
          </a:xfrm>
          <a:prstGeom prst="rect">
            <a:avLst/>
          </a:prstGeom>
        </p:spPr>
      </p:pic>
      <p:sp>
        <p:nvSpPr>
          <p:cNvPr id="6" name="Explosión: 8 puntos 5">
            <a:extLst>
              <a:ext uri="{FF2B5EF4-FFF2-40B4-BE49-F238E27FC236}">
                <a16:creationId xmlns:a16="http://schemas.microsoft.com/office/drawing/2014/main" id="{C402CFBC-D1E5-B325-0926-F3E30E96B004}"/>
              </a:ext>
            </a:extLst>
          </p:cNvPr>
          <p:cNvSpPr/>
          <p:nvPr/>
        </p:nvSpPr>
        <p:spPr>
          <a:xfrm>
            <a:off x="8839912" y="3429000"/>
            <a:ext cx="2283020" cy="1159625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novedades</a:t>
            </a:r>
          </a:p>
        </p:txBody>
      </p:sp>
    </p:spTree>
    <p:extLst>
      <p:ext uri="{BB962C8B-B14F-4D97-AF65-F5344CB8AC3E}">
        <p14:creationId xmlns:p14="http://schemas.microsoft.com/office/powerpoint/2010/main" val="3488418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3F7776-3DA7-8E9C-9FD6-D4F6A2D9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rgbClr val="FFFFFF"/>
                </a:solidFill>
              </a:rPr>
              <a:t>El curso 2024/2025 se desarrollarán: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5386A-0AE8-42C2-2E54-DC7A67DE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92500" lnSpcReduction="10000"/>
          </a:bodyPr>
          <a:lstStyle/>
          <a:p>
            <a:endParaRPr lang="es-ES" sz="2400" dirty="0"/>
          </a:p>
          <a:p>
            <a:r>
              <a:rPr lang="es-ES" sz="2400" dirty="0"/>
              <a:t>Medidas de Apoyo y Refuerzo a los procesos de Enseñanza-Aprendizaje:</a:t>
            </a:r>
          </a:p>
          <a:p>
            <a:pPr lvl="1"/>
            <a:r>
              <a:rPr lang="es-ES" dirty="0"/>
              <a:t>Apoyo en </a:t>
            </a:r>
            <a:r>
              <a:rPr lang="es-ES" b="1" dirty="0"/>
              <a:t>lectoescritura</a:t>
            </a:r>
            <a:r>
              <a:rPr lang="es-ES" dirty="0"/>
              <a:t> y en </a:t>
            </a:r>
            <a:r>
              <a:rPr lang="es-ES" b="1" dirty="0"/>
              <a:t>matemáticas, </a:t>
            </a:r>
            <a:r>
              <a:rPr lang="es-ES" dirty="0"/>
              <a:t>en </a:t>
            </a:r>
            <a:r>
              <a:rPr lang="es-ES" b="1" dirty="0"/>
              <a:t>3º y en 4º Primaria,                    </a:t>
            </a:r>
            <a:r>
              <a:rPr lang="es-ES" dirty="0"/>
              <a:t>de octubre a mayo.</a:t>
            </a:r>
            <a:endParaRPr lang="es-ES" b="1" dirty="0"/>
          </a:p>
          <a:p>
            <a:pPr lvl="1"/>
            <a:r>
              <a:rPr lang="es-ES" dirty="0"/>
              <a:t>Clases extraordinarias en </a:t>
            </a:r>
            <a:r>
              <a:rPr lang="es-ES" b="1" dirty="0"/>
              <a:t>julio</a:t>
            </a:r>
            <a:r>
              <a:rPr lang="es-ES" dirty="0"/>
              <a:t> en </a:t>
            </a:r>
            <a:r>
              <a:rPr lang="es-ES" b="1" dirty="0"/>
              <a:t>6º Primaria</a:t>
            </a:r>
          </a:p>
          <a:p>
            <a:r>
              <a:rPr lang="es-ES" sz="2400" dirty="0"/>
              <a:t>Acompañamiento, motivación y orientación, </a:t>
            </a:r>
          </a:p>
          <a:p>
            <a:pPr lvl="1"/>
            <a:r>
              <a:rPr lang="es-ES" dirty="0"/>
              <a:t>al alumnado de </a:t>
            </a:r>
            <a:r>
              <a:rPr lang="es-ES" b="1" dirty="0"/>
              <a:t>1º ESO de octubre a junio</a:t>
            </a:r>
          </a:p>
          <a:p>
            <a:pPr lvl="1"/>
            <a:r>
              <a:rPr lang="es-ES" dirty="0"/>
              <a:t>Al alumnado de </a:t>
            </a:r>
            <a:r>
              <a:rPr lang="es-ES" b="1" dirty="0"/>
              <a:t>4º ESO:</a:t>
            </a:r>
          </a:p>
          <a:p>
            <a:pPr lvl="2"/>
            <a:r>
              <a:rPr lang="es-ES" sz="2400" b="1" dirty="0"/>
              <a:t>de octubre a mayo para todos</a:t>
            </a:r>
          </a:p>
          <a:p>
            <a:pPr lvl="2"/>
            <a:r>
              <a:rPr lang="es-ES" sz="2400" b="1" dirty="0"/>
              <a:t>en junio para quienes deban presentarse a pruebas finales</a:t>
            </a:r>
          </a:p>
          <a:p>
            <a:endParaRPr lang="es-ES" sz="2200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58570E13-2876-3B0C-8214-DEBBEEF0C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24032" y="186478"/>
            <a:ext cx="1121664" cy="1121664"/>
          </a:xfrm>
          <a:prstGeom prst="rect">
            <a:avLst/>
          </a:prstGeom>
        </p:spPr>
      </p:pic>
      <p:sp>
        <p:nvSpPr>
          <p:cNvPr id="7" name="Explosión: 8 puntos 6">
            <a:extLst>
              <a:ext uri="{FF2B5EF4-FFF2-40B4-BE49-F238E27FC236}">
                <a16:creationId xmlns:a16="http://schemas.microsoft.com/office/drawing/2014/main" id="{A5110C45-8305-1C68-FBE2-243209000E14}"/>
              </a:ext>
            </a:extLst>
          </p:cNvPr>
          <p:cNvSpPr/>
          <p:nvPr/>
        </p:nvSpPr>
        <p:spPr>
          <a:xfrm>
            <a:off x="9125497" y="3074445"/>
            <a:ext cx="1876214" cy="914400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novedad</a:t>
            </a:r>
          </a:p>
        </p:txBody>
      </p:sp>
    </p:spTree>
    <p:extLst>
      <p:ext uri="{BB962C8B-B14F-4D97-AF65-F5344CB8AC3E}">
        <p14:creationId xmlns:p14="http://schemas.microsoft.com/office/powerpoint/2010/main" val="16008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6"/>
            <a:ext cx="3828207" cy="4064628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FFFFFF"/>
                </a:solidFill>
              </a:rPr>
              <a:t>Apoyo a la lectoescritura en 3º PRIMARIA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30/05/25)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839369"/>
              </p:ext>
            </p:extLst>
          </p:nvPr>
        </p:nvGraphicFramePr>
        <p:xfrm>
          <a:off x="5060346" y="1672400"/>
          <a:ext cx="6642465" cy="5052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Reforzar la lectoescritura como herramienta indispensable para adquirir otro tipo de conocimientos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3º Primaria con retraso en compresión lectora, expresión escrita, oralidad y/o escritura conforme a los criterios de este nivel educativo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Apoyo Lectoescritor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8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6"/>
            <a:ext cx="3661109" cy="393040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rgbClr val="FFFFFF"/>
                </a:solidFill>
              </a:rPr>
              <a:t>en 4º PRIMARIA clases de refuerzo Comp. Lectora 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30/05/25)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997012"/>
              </p:ext>
            </p:extLst>
          </p:nvPr>
        </p:nvGraphicFramePr>
        <p:xfrm>
          <a:off x="5060346" y="1672400"/>
          <a:ext cx="6642465" cy="309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 del nivel de desempeño en competencia lectora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4º Primaria con bajo rendimiento en  competencia lectora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Apoyo Lectoescritor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  <p:sp>
        <p:nvSpPr>
          <p:cNvPr id="6" name="Explosión: 8 puntos 5">
            <a:extLst>
              <a:ext uri="{FF2B5EF4-FFF2-40B4-BE49-F238E27FC236}">
                <a16:creationId xmlns:a16="http://schemas.microsoft.com/office/drawing/2014/main" id="{34B558AF-5A2D-047F-0DC5-7195BB24E2E8}"/>
              </a:ext>
            </a:extLst>
          </p:cNvPr>
          <p:cNvSpPr/>
          <p:nvPr/>
        </p:nvSpPr>
        <p:spPr>
          <a:xfrm>
            <a:off x="716001" y="758000"/>
            <a:ext cx="1876214" cy="914400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novedad</a:t>
            </a:r>
          </a:p>
        </p:txBody>
      </p:sp>
    </p:spTree>
    <p:extLst>
      <p:ext uri="{BB962C8B-B14F-4D97-AF65-F5344CB8AC3E}">
        <p14:creationId xmlns:p14="http://schemas.microsoft.com/office/powerpoint/2010/main" val="1395270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5"/>
            <a:ext cx="3911334" cy="4189467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en 3º y 4º PRIMARIA clases de refuerzo Comp. Matemática 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30/05/25)</a:t>
            </a:r>
            <a:br>
              <a:rPr lang="es-ES" dirty="0">
                <a:solidFill>
                  <a:srgbClr val="FFFFFF"/>
                </a:solidFill>
              </a:rPr>
            </a:b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724117"/>
              </p:ext>
            </p:extLst>
          </p:nvPr>
        </p:nvGraphicFramePr>
        <p:xfrm>
          <a:off x="5060346" y="1672400"/>
          <a:ext cx="6642465" cy="2704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 del nivel de desempeño en competencia matemática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3º y 4º Primaria con bajo rendimiento en matemáticas.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Refuerzo en matemáticas consolidando aprendizajes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  <p:sp>
        <p:nvSpPr>
          <p:cNvPr id="3" name="Explosión: 8 puntos 2">
            <a:extLst>
              <a:ext uri="{FF2B5EF4-FFF2-40B4-BE49-F238E27FC236}">
                <a16:creationId xmlns:a16="http://schemas.microsoft.com/office/drawing/2014/main" id="{C9A9836F-69A9-29EF-E08E-0E6725A6B41D}"/>
              </a:ext>
            </a:extLst>
          </p:cNvPr>
          <p:cNvSpPr/>
          <p:nvPr/>
        </p:nvSpPr>
        <p:spPr>
          <a:xfrm>
            <a:off x="716001" y="758000"/>
            <a:ext cx="1876214" cy="914400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novedad</a:t>
            </a:r>
          </a:p>
        </p:txBody>
      </p:sp>
    </p:spTree>
    <p:extLst>
      <p:ext uri="{BB962C8B-B14F-4D97-AF65-F5344CB8AC3E}">
        <p14:creationId xmlns:p14="http://schemas.microsoft.com/office/powerpoint/2010/main" val="200855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09EB9C7E-172C-1687-3425-8498303E0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35094"/>
            <a:ext cx="1121664" cy="112166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4D5C61F-6A6E-AC5C-64AF-95DBEFC7D02E}"/>
              </a:ext>
            </a:extLst>
          </p:cNvPr>
          <p:cNvSpPr txBox="1"/>
          <p:nvPr/>
        </p:nvSpPr>
        <p:spPr>
          <a:xfrm>
            <a:off x="7564582" y="1672400"/>
            <a:ext cx="3990109" cy="252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Acompañamiento</a:t>
            </a:r>
            <a:r>
              <a:rPr lang="es-E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1ºESO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(octubre a 20/06/25)</a:t>
            </a:r>
            <a:endParaRPr lang="es-ES" dirty="0"/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66439740-BA90-B38C-4159-FCC93EC187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006221"/>
              </p:ext>
            </p:extLst>
          </p:nvPr>
        </p:nvGraphicFramePr>
        <p:xfrm>
          <a:off x="629111" y="414524"/>
          <a:ext cx="6642465" cy="5444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Abordar la etapa de secundaria de una forma más competente y autónoma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1º ESO que acumule al menos una repetición en su historial académico y/o presente bajo rendimiento escolar o escasa motivación hacia el aprendizaje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Refuerzo motivacional, emocional y habilidades para el estudio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894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833</Words>
  <Application>Microsoft Office PowerPoint</Application>
  <PresentationFormat>Panorámica</PresentationFormat>
  <Paragraphs>99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PROGRAMA DE ÉXITO EDUCATIVO: ACOMPAÑAMIENTO Y REFUERZO</vt:lpstr>
      <vt:lpstr>El ÉXITO EDUCATIVO a través del ACOMPAÑAMIENTO y del REFUERZO</vt:lpstr>
      <vt:lpstr>Que todo el alumnado pueda alcanzar el pleno desarrollo personal</vt:lpstr>
      <vt:lpstr>En el CURSO 2024/2025</vt:lpstr>
      <vt:lpstr>El curso 2024/2025 se desarrollarán:</vt:lpstr>
      <vt:lpstr>Apoyo a la lectoescritura en 3º PRIMARIA (de octubre a 30/05/25)</vt:lpstr>
      <vt:lpstr>en 4º PRIMARIA clases de refuerzo Comp. Lectora  (de octubre a 30/05/25)</vt:lpstr>
      <vt:lpstr> en 3º y 4º PRIMARIA clases de refuerzo Comp. Matemática  (de octubre a 30/05/25) </vt:lpstr>
      <vt:lpstr>Presentación de PowerPoint</vt:lpstr>
      <vt:lpstr>Acompañamiento 4ºESO (octubre a 30/05/25)  JUNIO 4ºESO (2/06/25 a 20/06/2025)  </vt:lpstr>
      <vt:lpstr>Presentación de PowerPoint</vt:lpstr>
      <vt:lpstr>Solo con el compromiso de todos: alumnos, familias, docentes, centros y administración educativa, lo conseguiremos</vt:lpstr>
      <vt:lpstr>GRACIAS POR SU ATENCIÓN y COMPROMISO  Para ampliar esta información y conocer el centro sede y horario en que se impartirá la medida propuesta a su hija/o     dirígase al responsable del programa en su centro educativo.</vt:lpstr>
    </vt:vector>
  </TitlesOfParts>
  <Company>JCyL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ÉXITO EDUCATIVO: ACOMPAÑAMIENTO Y REFUERZO</dc:title>
  <dc:creator>M. PILAR MARTIN GARCIA</dc:creator>
  <cp:lastModifiedBy>Alicia Ortega De La Calle</cp:lastModifiedBy>
  <cp:revision>30</cp:revision>
  <dcterms:created xsi:type="dcterms:W3CDTF">2023-09-24T22:28:03Z</dcterms:created>
  <dcterms:modified xsi:type="dcterms:W3CDTF">2024-10-10T10:52:08Z</dcterms:modified>
</cp:coreProperties>
</file>