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Open Sauce" panose="020B0604020202020204" charset="0"/>
      <p:regular r:id="rId10"/>
    </p:embeddedFont>
    <p:embeddedFont>
      <p:font typeface="Open Sauce Bold" panose="020B0604020202020204" charset="0"/>
      <p:regular r:id="rId11"/>
    </p:embeddedFont>
    <p:embeddedFont>
      <p:font typeface="Recoleta Bold" panose="020B0604020202020204" charset="0"/>
      <p:regular r:id="rId12"/>
    </p:embeddedFont>
    <p:embeddedFont>
      <p:font typeface="Sedgwick Ave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duca.jcyl.es/educacyl/cm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.jcyl.es/es/temas/participacion-educativa" TargetMode="External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duca.jcyl.es/es/temas/participacion-educativa" TargetMode="Externa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duca.jcyl.es/es/temas/participacion-educativa" TargetMode="Externa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s://www.educa.jcyl.es/es/temas/participacion-educativ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4664" y="733576"/>
            <a:ext cx="2212335" cy="1656486"/>
          </a:xfrm>
          <a:custGeom>
            <a:avLst/>
            <a:gdLst/>
            <a:ahLst/>
            <a:cxnLst/>
            <a:rect l="l" t="t" r="r" b="b"/>
            <a:pathLst>
              <a:path w="2212335" h="1656486">
                <a:moveTo>
                  <a:pt x="0" y="0"/>
                </a:moveTo>
                <a:lnTo>
                  <a:pt x="2212334" y="0"/>
                </a:lnTo>
                <a:lnTo>
                  <a:pt x="2212334" y="1656485"/>
                </a:lnTo>
                <a:lnTo>
                  <a:pt x="0" y="1656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2119995">
            <a:off x="12403645" y="2337154"/>
            <a:ext cx="6118628" cy="6219698"/>
          </a:xfrm>
          <a:custGeom>
            <a:avLst/>
            <a:gdLst/>
            <a:ahLst/>
            <a:cxnLst/>
            <a:rect l="l" t="t" r="r" b="b"/>
            <a:pathLst>
              <a:path w="6118628" h="6219698">
                <a:moveTo>
                  <a:pt x="0" y="0"/>
                </a:moveTo>
                <a:lnTo>
                  <a:pt x="6118627" y="0"/>
                </a:lnTo>
                <a:lnTo>
                  <a:pt x="6118627" y="6219698"/>
                </a:lnTo>
                <a:lnTo>
                  <a:pt x="0" y="6219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1587670" y="1502914"/>
            <a:ext cx="697121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73"/>
              </a:lnSpc>
            </a:pPr>
            <a:r>
              <a:rPr lang="en-US" sz="231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Plan de formación de AMPAS 2025-2026</a:t>
            </a:r>
          </a:p>
        </p:txBody>
      </p:sp>
      <p:sp>
        <p:nvSpPr>
          <p:cNvPr id="5" name="Freeform 5"/>
          <p:cNvSpPr/>
          <p:nvPr/>
        </p:nvSpPr>
        <p:spPr>
          <a:xfrm>
            <a:off x="13260068" y="681404"/>
            <a:ext cx="3999232" cy="1985920"/>
          </a:xfrm>
          <a:custGeom>
            <a:avLst/>
            <a:gdLst/>
            <a:ahLst/>
            <a:cxnLst/>
            <a:rect l="l" t="t" r="r" b="b"/>
            <a:pathLst>
              <a:path w="3999232" h="1985920">
                <a:moveTo>
                  <a:pt x="0" y="0"/>
                </a:moveTo>
                <a:lnTo>
                  <a:pt x="3999232" y="0"/>
                </a:lnTo>
                <a:lnTo>
                  <a:pt x="3999232" y="1985920"/>
                </a:lnTo>
                <a:lnTo>
                  <a:pt x="0" y="19859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738302" y="3909728"/>
            <a:ext cx="13183631" cy="309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53"/>
              </a:lnSpc>
            </a:pPr>
            <a:r>
              <a:rPr lang="en-US" sz="6968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 participación educativa a través de los Consejos Escolares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43441" y="7368704"/>
            <a:ext cx="8338381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Experiencias prácticas de participación desde las AMPAS en primaria y secundaria.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51266" y="2047161"/>
            <a:ext cx="697121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73"/>
              </a:lnSpc>
            </a:pPr>
            <a:r>
              <a:rPr lang="en-US" sz="231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16 de marzo de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704B6C-3E0F-FACD-DD11-B6621CA2F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26A5E45-5AB6-6D87-D34E-185EA1AA76AB}"/>
              </a:ext>
            </a:extLst>
          </p:cNvPr>
          <p:cNvSpPr/>
          <p:nvPr/>
        </p:nvSpPr>
        <p:spPr>
          <a:xfrm>
            <a:off x="13041757" y="5143500"/>
            <a:ext cx="5516090" cy="5607207"/>
          </a:xfrm>
          <a:custGeom>
            <a:avLst/>
            <a:gdLst/>
            <a:ahLst/>
            <a:cxnLst/>
            <a:rect l="l" t="t" r="r" b="b"/>
            <a:pathLst>
              <a:path w="5516090" h="5607207">
                <a:moveTo>
                  <a:pt x="0" y="0"/>
                </a:moveTo>
                <a:lnTo>
                  <a:pt x="5516090" y="0"/>
                </a:lnTo>
                <a:lnTo>
                  <a:pt x="5516090" y="5607207"/>
                </a:lnTo>
                <a:lnTo>
                  <a:pt x="0" y="56072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C941B90-05F8-3285-4BCC-18B0349AFF4E}"/>
              </a:ext>
            </a:extLst>
          </p:cNvPr>
          <p:cNvSpPr/>
          <p:nvPr/>
        </p:nvSpPr>
        <p:spPr>
          <a:xfrm>
            <a:off x="11789512" y="2552700"/>
            <a:ext cx="5965088" cy="1737332"/>
          </a:xfrm>
          <a:custGeom>
            <a:avLst/>
            <a:gdLst/>
            <a:ahLst/>
            <a:cxnLst/>
            <a:rect l="l" t="t" r="r" b="b"/>
            <a:pathLst>
              <a:path w="5965088" h="1737332">
                <a:moveTo>
                  <a:pt x="0" y="0"/>
                </a:moveTo>
                <a:lnTo>
                  <a:pt x="5965088" y="0"/>
                </a:lnTo>
                <a:lnTo>
                  <a:pt x="5965088" y="1737332"/>
                </a:lnTo>
                <a:lnTo>
                  <a:pt x="0" y="1737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6224A94-0DA5-4915-9E17-707735BBFA29}"/>
              </a:ext>
            </a:extLst>
          </p:cNvPr>
          <p:cNvSpPr txBox="1"/>
          <p:nvPr/>
        </p:nvSpPr>
        <p:spPr>
          <a:xfrm>
            <a:off x="1028700" y="1466307"/>
            <a:ext cx="167259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494"/>
              </a:lnSpc>
            </a:pPr>
            <a:r>
              <a:rPr lang="en-US" sz="5696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¿A </a:t>
            </a:r>
            <a:r>
              <a:rPr lang="en-US" sz="5696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través</a:t>
            </a:r>
            <a:r>
              <a:rPr lang="en-US" sz="5696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</a:t>
            </a:r>
            <a:r>
              <a:rPr lang="en-US" sz="5696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que</a:t>
            </a:r>
            <a:r>
              <a:rPr lang="en-US" sz="5696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canales </a:t>
            </a:r>
            <a:r>
              <a:rPr lang="en-US" sz="5696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puede</a:t>
            </a:r>
            <a:r>
              <a:rPr lang="en-US" sz="5696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5696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una</a:t>
            </a:r>
            <a:r>
              <a:rPr lang="en-US" sz="5696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familia </a:t>
            </a:r>
            <a:r>
              <a:rPr lang="en-US" sz="5696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participar</a:t>
            </a:r>
            <a:r>
              <a:rPr lang="en-US" sz="5696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5696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</a:t>
            </a:r>
            <a:r>
              <a:rPr lang="en-US" sz="5696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la </a:t>
            </a:r>
            <a:r>
              <a:rPr lang="en-US" sz="5696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vida</a:t>
            </a:r>
            <a:r>
              <a:rPr lang="en-US" sz="5696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un </a:t>
            </a:r>
            <a:r>
              <a:rPr lang="en-US" sz="5696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centro</a:t>
            </a:r>
            <a:r>
              <a:rPr lang="en-US" sz="5696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?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251D444-CBCD-717B-D670-C2F3323DA501}"/>
              </a:ext>
            </a:extLst>
          </p:cNvPr>
          <p:cNvSpPr txBox="1"/>
          <p:nvPr/>
        </p:nvSpPr>
        <p:spPr>
          <a:xfrm>
            <a:off x="1543050" y="4140951"/>
            <a:ext cx="15697200" cy="6781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1.- A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través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de las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tutorías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con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los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docentes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. </a:t>
            </a: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2.-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Colaborando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en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las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actividades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del aula-Centro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cuando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éste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lo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permite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.</a:t>
            </a: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3.- A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través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de las AMPAS.</a:t>
            </a: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4- </a:t>
            </a:r>
            <a:r>
              <a:rPr lang="en-US" sz="4200" b="1" u="sng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A </a:t>
            </a:r>
            <a:r>
              <a:rPr lang="en-US" sz="4200" b="1" u="sng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través</a:t>
            </a:r>
            <a:r>
              <a:rPr lang="en-US" sz="4200" b="1" u="sng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de </a:t>
            </a:r>
            <a:r>
              <a:rPr lang="en-US" sz="4200" b="1" u="sng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los</a:t>
            </a:r>
            <a:r>
              <a:rPr lang="en-US" sz="4200" b="1" u="sng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</a:t>
            </a:r>
            <a:r>
              <a:rPr lang="en-US" sz="4200" b="1" u="sng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Consejos</a:t>
            </a:r>
            <a:r>
              <a:rPr lang="en-US" sz="4200" b="1" u="sng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</a:t>
            </a:r>
            <a:r>
              <a:rPr lang="en-US" sz="4200" b="1" u="sng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Escolares</a:t>
            </a:r>
            <a:r>
              <a:rPr lang="en-US" sz="4200" b="1" u="sng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.</a:t>
            </a: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5.- A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través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de las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Federaciones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y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Confederaciones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de AMPAs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en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el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Consejo Escolar de la Comunidad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Autónoma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y del Estado.</a:t>
            </a: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    </a:t>
            </a:r>
          </a:p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endParaRPr lang="en-US" sz="4200" dirty="0">
              <a:solidFill>
                <a:srgbClr val="000000"/>
              </a:solidFill>
              <a:latin typeface="Sedgwick Ave"/>
              <a:ea typeface="Sedgwick Ave"/>
              <a:cs typeface="Sedgwick Ave"/>
              <a:sym typeface="Sedgwick Ave"/>
            </a:endParaRPr>
          </a:p>
        </p:txBody>
      </p:sp>
    </p:spTree>
    <p:extLst>
      <p:ext uri="{BB962C8B-B14F-4D97-AF65-F5344CB8AC3E}">
        <p14:creationId xmlns:p14="http://schemas.microsoft.com/office/powerpoint/2010/main" val="376836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41757" y="5143500"/>
            <a:ext cx="5516090" cy="5607207"/>
          </a:xfrm>
          <a:custGeom>
            <a:avLst/>
            <a:gdLst/>
            <a:ahLst/>
            <a:cxnLst/>
            <a:rect l="l" t="t" r="r" b="b"/>
            <a:pathLst>
              <a:path w="5516090" h="5607207">
                <a:moveTo>
                  <a:pt x="0" y="0"/>
                </a:moveTo>
                <a:lnTo>
                  <a:pt x="5516090" y="0"/>
                </a:lnTo>
                <a:lnTo>
                  <a:pt x="5516090" y="5607207"/>
                </a:lnTo>
                <a:lnTo>
                  <a:pt x="0" y="56072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518099" y="4060575"/>
            <a:ext cx="5965088" cy="1737332"/>
          </a:xfrm>
          <a:custGeom>
            <a:avLst/>
            <a:gdLst/>
            <a:ahLst/>
            <a:cxnLst/>
            <a:rect l="l" t="t" r="r" b="b"/>
            <a:pathLst>
              <a:path w="5965088" h="1737332">
                <a:moveTo>
                  <a:pt x="0" y="0"/>
                </a:moveTo>
                <a:lnTo>
                  <a:pt x="5965088" y="0"/>
                </a:lnTo>
                <a:lnTo>
                  <a:pt x="5965088" y="1737332"/>
                </a:lnTo>
                <a:lnTo>
                  <a:pt x="0" y="1737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>
            <a:hlinkClick r:id="rId6" tooltip="https://www.educa.jcyl.es/educacyl/cm"/>
          </p:cNvPr>
          <p:cNvSpPr/>
          <p:nvPr/>
        </p:nvSpPr>
        <p:spPr>
          <a:xfrm>
            <a:off x="13902564" y="1028700"/>
            <a:ext cx="2960145" cy="2960145"/>
          </a:xfrm>
          <a:custGeom>
            <a:avLst/>
            <a:gdLst/>
            <a:ahLst/>
            <a:cxnLst/>
            <a:rect l="l" t="t" r="r" b="b"/>
            <a:pathLst>
              <a:path w="2960145" h="2960145">
                <a:moveTo>
                  <a:pt x="0" y="0"/>
                </a:moveTo>
                <a:lnTo>
                  <a:pt x="2960146" y="0"/>
                </a:lnTo>
                <a:lnTo>
                  <a:pt x="2960146" y="2960145"/>
                </a:lnTo>
                <a:lnTo>
                  <a:pt x="0" y="29601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TextBox 5"/>
          <p:cNvSpPr txBox="1"/>
          <p:nvPr/>
        </p:nvSpPr>
        <p:spPr>
          <a:xfrm>
            <a:off x="1028700" y="1466307"/>
            <a:ext cx="10689195" cy="329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94"/>
              </a:lnSpc>
            </a:pPr>
            <a:r>
              <a:rPr lang="en-US" sz="5696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Información útil que ofrece la Consejería de Educación de la Junta de Castilla y León en su web corporativa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91851" y="5461660"/>
            <a:ext cx="15235266" cy="5268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1.- </a:t>
            </a:r>
            <a:r>
              <a:rPr lang="en-US" sz="4200" b="1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Consejos</a:t>
            </a:r>
            <a:r>
              <a:rPr lang="en-US" sz="4200" b="1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escolares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.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Preguntas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frecuentes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.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Normativa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.</a:t>
            </a: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2.- Fomento de la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participación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educativa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. </a:t>
            </a: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    2.1.- Censo de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entidades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de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participación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educativa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.  </a:t>
            </a: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    2.2-Subvenciones AMPAs,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Federaciones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y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Confederaciones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.</a:t>
            </a: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    2.3.- Plan de </a:t>
            </a:r>
            <a:r>
              <a:rPr lang="en-US" sz="4200" dirty="0" err="1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formación</a:t>
            </a: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para Madres y Padres de AMPAS.</a:t>
            </a: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    </a:t>
            </a:r>
          </a:p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endParaRPr lang="en-US" sz="4200" dirty="0">
              <a:solidFill>
                <a:srgbClr val="000000"/>
              </a:solidFill>
              <a:latin typeface="Sedgwick Ave"/>
              <a:ea typeface="Sedgwick Ave"/>
              <a:cs typeface="Sedgwick Ave"/>
              <a:sym typeface="Sedgwick Av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16455" y="-523591"/>
            <a:ext cx="7315200" cy="3895344"/>
          </a:xfrm>
          <a:custGeom>
            <a:avLst/>
            <a:gdLst/>
            <a:ahLst/>
            <a:cxnLst/>
            <a:rect l="l" t="t" r="r" b="b"/>
            <a:pathLst>
              <a:path w="7315200" h="3895344">
                <a:moveTo>
                  <a:pt x="0" y="0"/>
                </a:moveTo>
                <a:lnTo>
                  <a:pt x="7315200" y="0"/>
                </a:lnTo>
                <a:lnTo>
                  <a:pt x="7315200" y="3895344"/>
                </a:lnTo>
                <a:lnTo>
                  <a:pt x="0" y="3895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2664971" y="4497616"/>
            <a:ext cx="7315200" cy="969264"/>
          </a:xfrm>
          <a:custGeom>
            <a:avLst/>
            <a:gdLst/>
            <a:ahLst/>
            <a:cxnLst/>
            <a:rect l="l" t="t" r="r" b="b"/>
            <a:pathLst>
              <a:path w="7315200" h="969264">
                <a:moveTo>
                  <a:pt x="0" y="0"/>
                </a:moveTo>
                <a:lnTo>
                  <a:pt x="7315200" y="0"/>
                </a:lnTo>
                <a:lnTo>
                  <a:pt x="7315200" y="969264"/>
                </a:lnTo>
                <a:lnTo>
                  <a:pt x="0" y="969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13059899" y="7505772"/>
            <a:ext cx="1513112" cy="1968276"/>
          </a:xfrm>
          <a:custGeom>
            <a:avLst/>
            <a:gdLst/>
            <a:ahLst/>
            <a:cxnLst/>
            <a:rect l="l" t="t" r="r" b="b"/>
            <a:pathLst>
              <a:path w="1513112" h="1968276">
                <a:moveTo>
                  <a:pt x="0" y="0"/>
                </a:moveTo>
                <a:lnTo>
                  <a:pt x="1513112" y="0"/>
                </a:lnTo>
                <a:lnTo>
                  <a:pt x="1513112" y="1968276"/>
                </a:lnTo>
                <a:lnTo>
                  <a:pt x="0" y="1968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/>
          </a:p>
        </p:txBody>
      </p:sp>
      <p:sp>
        <p:nvSpPr>
          <p:cNvPr id="5" name="Freeform 5">
            <a:hlinkClick r:id="rId8" tooltip="https://www.educa.jcyl.es/es/temas/participacion-educativa"/>
          </p:cNvPr>
          <p:cNvSpPr/>
          <p:nvPr/>
        </p:nvSpPr>
        <p:spPr>
          <a:xfrm>
            <a:off x="6440013" y="5757084"/>
            <a:ext cx="11034042" cy="1352362"/>
          </a:xfrm>
          <a:custGeom>
            <a:avLst/>
            <a:gdLst/>
            <a:ahLst/>
            <a:cxnLst/>
            <a:rect l="l" t="t" r="r" b="b"/>
            <a:pathLst>
              <a:path w="11034042" h="1352362">
                <a:moveTo>
                  <a:pt x="0" y="0"/>
                </a:moveTo>
                <a:lnTo>
                  <a:pt x="11034042" y="0"/>
                </a:lnTo>
                <a:lnTo>
                  <a:pt x="11034042" y="1352362"/>
                </a:lnTo>
                <a:lnTo>
                  <a:pt x="0" y="13523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1028700" y="1292982"/>
            <a:ext cx="16715881" cy="637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22"/>
              </a:lnSpc>
            </a:pPr>
            <a:r>
              <a:rPr lang="en-US" sz="4600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1.- Consejos escolares.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5174" y="3042196"/>
            <a:ext cx="8271466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Preguntas frecuentes. Normativa.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20216">
            <a:off x="15116635" y="5171886"/>
            <a:ext cx="3219831" cy="4114800"/>
          </a:xfrm>
          <a:custGeom>
            <a:avLst/>
            <a:gdLst/>
            <a:ahLst/>
            <a:cxnLst/>
            <a:rect l="l" t="t" r="r" b="b"/>
            <a:pathLst>
              <a:path w="3219831" h="4114800">
                <a:moveTo>
                  <a:pt x="0" y="0"/>
                </a:moveTo>
                <a:lnTo>
                  <a:pt x="3219831" y="0"/>
                </a:lnTo>
                <a:lnTo>
                  <a:pt x="32198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2501710">
            <a:off x="-2819779" y="-783838"/>
            <a:ext cx="7920886" cy="7990805"/>
          </a:xfrm>
          <a:custGeom>
            <a:avLst/>
            <a:gdLst/>
            <a:ahLst/>
            <a:cxnLst/>
            <a:rect l="l" t="t" r="r" b="b"/>
            <a:pathLst>
              <a:path w="7920886" h="7990805">
                <a:moveTo>
                  <a:pt x="0" y="0"/>
                </a:moveTo>
                <a:lnTo>
                  <a:pt x="7920886" y="0"/>
                </a:lnTo>
                <a:lnTo>
                  <a:pt x="7920886" y="7990805"/>
                </a:lnTo>
                <a:lnTo>
                  <a:pt x="0" y="79908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>
            <a:hlinkClick r:id="rId6" tooltip="https://www.educa.jcyl.es/es/temas/participacion-educativa"/>
          </p:cNvPr>
          <p:cNvSpPr/>
          <p:nvPr/>
        </p:nvSpPr>
        <p:spPr>
          <a:xfrm>
            <a:off x="3047523" y="7012360"/>
            <a:ext cx="11067655" cy="1337848"/>
          </a:xfrm>
          <a:custGeom>
            <a:avLst/>
            <a:gdLst/>
            <a:ahLst/>
            <a:cxnLst/>
            <a:rect l="l" t="t" r="r" b="b"/>
            <a:pathLst>
              <a:path w="11067655" h="1337848">
                <a:moveTo>
                  <a:pt x="0" y="0"/>
                </a:moveTo>
                <a:lnTo>
                  <a:pt x="11067655" y="0"/>
                </a:lnTo>
                <a:lnTo>
                  <a:pt x="11067655" y="1337848"/>
                </a:lnTo>
                <a:lnTo>
                  <a:pt x="0" y="13378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TextBox 5"/>
          <p:cNvSpPr txBox="1"/>
          <p:nvPr/>
        </p:nvSpPr>
        <p:spPr>
          <a:xfrm>
            <a:off x="1140664" y="1549222"/>
            <a:ext cx="1221625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2.- Fomento de la participación educativa.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686300"/>
            <a:ext cx="1569785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2.1.- Censo de Entidades de Participación Educativa de la Consejería de Educación de Castilla y León.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51172" y="6719874"/>
            <a:ext cx="6930189" cy="4114800"/>
          </a:xfrm>
          <a:custGeom>
            <a:avLst/>
            <a:gdLst/>
            <a:ahLst/>
            <a:cxnLst/>
            <a:rect l="l" t="t" r="r" b="b"/>
            <a:pathLst>
              <a:path w="6930189" h="4114800">
                <a:moveTo>
                  <a:pt x="0" y="0"/>
                </a:moveTo>
                <a:lnTo>
                  <a:pt x="6930190" y="0"/>
                </a:lnTo>
                <a:lnTo>
                  <a:pt x="69301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3877664" y="1193550"/>
            <a:ext cx="2536984" cy="2667000"/>
          </a:xfrm>
          <a:custGeom>
            <a:avLst/>
            <a:gdLst/>
            <a:ahLst/>
            <a:cxnLst/>
            <a:rect l="l" t="t" r="r" b="b"/>
            <a:pathLst>
              <a:path w="2536984" h="2667000">
                <a:moveTo>
                  <a:pt x="0" y="0"/>
                </a:moveTo>
                <a:lnTo>
                  <a:pt x="2536984" y="0"/>
                </a:lnTo>
                <a:lnTo>
                  <a:pt x="2536984" y="2667000"/>
                </a:lnTo>
                <a:lnTo>
                  <a:pt x="0" y="266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>
            <a:hlinkClick r:id="rId6" tooltip="https://www.educa.jcyl.es/es/temas/participacion-educativa"/>
          </p:cNvPr>
          <p:cNvSpPr/>
          <p:nvPr/>
        </p:nvSpPr>
        <p:spPr>
          <a:xfrm>
            <a:off x="2144918" y="2951494"/>
            <a:ext cx="11037417" cy="2701788"/>
          </a:xfrm>
          <a:custGeom>
            <a:avLst/>
            <a:gdLst/>
            <a:ahLst/>
            <a:cxnLst/>
            <a:rect l="l" t="t" r="r" b="b"/>
            <a:pathLst>
              <a:path w="11037417" h="2701788">
                <a:moveTo>
                  <a:pt x="0" y="0"/>
                </a:moveTo>
                <a:lnTo>
                  <a:pt x="11037416" y="0"/>
                </a:lnTo>
                <a:lnTo>
                  <a:pt x="11037416" y="2701788"/>
                </a:lnTo>
                <a:lnTo>
                  <a:pt x="0" y="27017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TextBox 5"/>
          <p:cNvSpPr txBox="1"/>
          <p:nvPr/>
        </p:nvSpPr>
        <p:spPr>
          <a:xfrm>
            <a:off x="1028700" y="1231650"/>
            <a:ext cx="15944757" cy="101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6"/>
              </a:lnSpc>
            </a:pPr>
            <a:r>
              <a:rPr lang="en-US" sz="3600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2.- Fomento de la participación educativa.</a:t>
            </a:r>
          </a:p>
          <a:p>
            <a:pPr marL="0" lvl="0" indent="0" algn="l">
              <a:lnSpc>
                <a:spcPts val="3996"/>
              </a:lnSpc>
            </a:pPr>
            <a:endParaRPr lang="en-US" sz="3600" b="1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1687" y="2098425"/>
            <a:ext cx="1569785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2.2.-Subvenciones AMPAs, Federaciones y Confederaciones.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9297" y="6224600"/>
            <a:ext cx="15529407" cy="354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1"/>
              </a:lnSpc>
              <a:spcBef>
                <a:spcPct val="0"/>
              </a:spcBef>
            </a:pPr>
            <a:r>
              <a:rPr lang="en-US" sz="1992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Objetivo: </a:t>
            </a:r>
            <a:r>
              <a:rPr lang="en-US" sz="199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Fomentar la participación en la vida escolar de los padres y madres de alumnos y fomentar que las AMPAS, además de las tradicionales</a:t>
            </a:r>
            <a:r>
              <a:rPr lang="en-US" sz="1992" u="sng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actividades de información y difusión del asociacionismo</a:t>
            </a:r>
            <a:r>
              <a:rPr lang="en-US" sz="199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y </a:t>
            </a:r>
            <a:r>
              <a:rPr lang="en-US" sz="1992" u="sng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colaboraciones con el centro-actividades de ocio de los miembros del AMPA</a:t>
            </a:r>
            <a:r>
              <a:rPr lang="en-US" sz="199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, se planifiquen también otro tipo de actuaciones, como:</a:t>
            </a:r>
          </a:p>
          <a:p>
            <a:pPr algn="l">
              <a:lnSpc>
                <a:spcPts val="2391"/>
              </a:lnSpc>
              <a:spcBef>
                <a:spcPct val="0"/>
              </a:spcBef>
            </a:pPr>
            <a:endParaRPr lang="en-US" sz="1992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430185" lvl="1" indent="-215092" algn="l">
              <a:lnSpc>
                <a:spcPts val="2391"/>
              </a:lnSpc>
              <a:buFont typeface="Arial"/>
              <a:buChar char="•"/>
            </a:pPr>
            <a:r>
              <a:rPr lang="en-US" sz="199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Formaciones sobre temas de interés a familias.</a:t>
            </a:r>
          </a:p>
          <a:p>
            <a:pPr marL="430185" lvl="1" indent="-215092" algn="l">
              <a:lnSpc>
                <a:spcPts val="2391"/>
              </a:lnSpc>
              <a:buFont typeface="Arial"/>
              <a:buChar char="•"/>
            </a:pPr>
            <a:r>
              <a:rPr lang="en-US" sz="199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Escuelas de padres</a:t>
            </a:r>
          </a:p>
          <a:p>
            <a:pPr marL="430185" lvl="1" indent="-215092" algn="l">
              <a:lnSpc>
                <a:spcPts val="2391"/>
              </a:lnSpc>
              <a:buFont typeface="Arial"/>
              <a:buChar char="•"/>
            </a:pPr>
            <a:r>
              <a:rPr lang="en-US" sz="199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Organicen actividades que ayuden a conciliar.</a:t>
            </a:r>
          </a:p>
          <a:p>
            <a:pPr marL="430185" lvl="1" indent="-215092" algn="l">
              <a:lnSpc>
                <a:spcPts val="2391"/>
              </a:lnSpc>
              <a:buFont typeface="Arial"/>
              <a:buChar char="•"/>
            </a:pPr>
            <a:r>
              <a:rPr lang="en-US" sz="199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Organicen y desarrollen actividades extraescolares.</a:t>
            </a:r>
          </a:p>
          <a:p>
            <a:pPr marL="430185" lvl="1" indent="-215092" algn="l">
              <a:lnSpc>
                <a:spcPts val="2391"/>
              </a:lnSpc>
              <a:buFont typeface="Arial"/>
              <a:buChar char="•"/>
            </a:pPr>
            <a:r>
              <a:rPr lang="en-US" sz="199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Organicen y desarrollen actividades que colaboren con planes y programas del centro.</a:t>
            </a:r>
          </a:p>
          <a:p>
            <a:pPr marL="430185" lvl="1" indent="-215092" algn="l">
              <a:lnSpc>
                <a:spcPts val="2391"/>
              </a:lnSpc>
              <a:buFont typeface="Arial"/>
              <a:buChar char="•"/>
            </a:pPr>
            <a:r>
              <a:rPr lang="en-US" sz="199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Colaboren con otras instituciones de su entorno para realizar actividades en el centro educativo. </a:t>
            </a:r>
          </a:p>
          <a:p>
            <a:pPr algn="l">
              <a:lnSpc>
                <a:spcPts val="2391"/>
              </a:lnSpc>
            </a:pPr>
            <a:endParaRPr lang="en-US" sz="1992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2391"/>
              </a:lnSpc>
            </a:pPr>
            <a:r>
              <a:rPr lang="en-US" sz="199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Todo ello redundará en el beneficio del centro y de su alumnado, familias y entorno.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44100" y="2187397"/>
            <a:ext cx="7315200" cy="3895344"/>
          </a:xfrm>
          <a:custGeom>
            <a:avLst/>
            <a:gdLst/>
            <a:ahLst/>
            <a:cxnLst/>
            <a:rect l="l" t="t" r="r" b="b"/>
            <a:pathLst>
              <a:path w="7315200" h="3895344">
                <a:moveTo>
                  <a:pt x="0" y="0"/>
                </a:moveTo>
                <a:lnTo>
                  <a:pt x="7315200" y="0"/>
                </a:lnTo>
                <a:lnTo>
                  <a:pt x="7315200" y="3895344"/>
                </a:lnTo>
                <a:lnTo>
                  <a:pt x="0" y="3895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>
            <a:hlinkClick r:id="rId4" tooltip="https://www.educa.jcyl.es/es/temas/participacion-educativa"/>
          </p:cNvPr>
          <p:cNvSpPr/>
          <p:nvPr/>
        </p:nvSpPr>
        <p:spPr>
          <a:xfrm>
            <a:off x="4733279" y="6373787"/>
            <a:ext cx="11117531" cy="1406525"/>
          </a:xfrm>
          <a:custGeom>
            <a:avLst/>
            <a:gdLst/>
            <a:ahLst/>
            <a:cxnLst/>
            <a:rect l="l" t="t" r="r" b="b"/>
            <a:pathLst>
              <a:path w="11117531" h="1406525">
                <a:moveTo>
                  <a:pt x="0" y="0"/>
                </a:moveTo>
                <a:lnTo>
                  <a:pt x="11117532" y="0"/>
                </a:lnTo>
                <a:lnTo>
                  <a:pt x="11117532" y="1406525"/>
                </a:lnTo>
                <a:lnTo>
                  <a:pt x="0" y="1406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1140664" y="1549222"/>
            <a:ext cx="1221625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2.- Fomento de la participación educativa.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21452" y="3706444"/>
            <a:ext cx="1569785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Sedgwick Ave"/>
                <a:ea typeface="Sedgwick Ave"/>
                <a:cs typeface="Sedgwick Ave"/>
                <a:sym typeface="Sedgwick Ave"/>
              </a:rPr>
              <a:t> 2.3.- Plan de formación para Madres y Padres de AMPAS.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04679" y="2844406"/>
            <a:ext cx="3765042" cy="4114800"/>
          </a:xfrm>
          <a:custGeom>
            <a:avLst/>
            <a:gdLst/>
            <a:ahLst/>
            <a:cxnLst/>
            <a:rect l="l" t="t" r="r" b="b"/>
            <a:pathLst>
              <a:path w="3765042" h="4114800">
                <a:moveTo>
                  <a:pt x="0" y="0"/>
                </a:moveTo>
                <a:lnTo>
                  <a:pt x="3765042" y="0"/>
                </a:lnTo>
                <a:lnTo>
                  <a:pt x="37650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0" y="795059"/>
            <a:ext cx="18288000" cy="258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2"/>
              </a:lnSpc>
            </a:pPr>
            <a:r>
              <a:rPr lang="en-US" sz="8668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Muchas gracias y...</a:t>
            </a:r>
          </a:p>
          <a:p>
            <a:pPr marL="0" lvl="0" indent="0" algn="ctr">
              <a:lnSpc>
                <a:spcPts val="10142"/>
              </a:lnSpc>
            </a:pPr>
            <a:endParaRPr lang="en-US" sz="8668" b="1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24745" y="6788916"/>
            <a:ext cx="7324911" cy="246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3"/>
              </a:lnSpc>
              <a:spcBef>
                <a:spcPct val="0"/>
              </a:spcBef>
            </a:pPr>
            <a:r>
              <a:rPr lang="en-US" sz="10966" b="1">
                <a:solidFill>
                  <a:srgbClr val="006C3F"/>
                </a:solidFill>
                <a:latin typeface="Recoleta Bold"/>
                <a:ea typeface="Recoleta Bold"/>
                <a:cs typeface="Recoleta Bold"/>
                <a:sym typeface="Recoleta Bold"/>
              </a:rPr>
              <a:t>¡Participa!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389</Words>
  <Application>Microsoft Office PowerPoint</Application>
  <PresentationFormat>Personalizado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Open Sauce Bold</vt:lpstr>
      <vt:lpstr>Open Sauce</vt:lpstr>
      <vt:lpstr>Recoleta Bold</vt:lpstr>
      <vt:lpstr>Arial</vt:lpstr>
      <vt:lpstr>Calibri</vt:lpstr>
      <vt:lpstr>Sedgwick Ave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Evento Corporativo Doodle Ilustrado Azul y Amarillo</dc:title>
  <cp:lastModifiedBy>Alfredo Sanz García</cp:lastModifiedBy>
  <cp:revision>5</cp:revision>
  <dcterms:created xsi:type="dcterms:W3CDTF">2006-08-16T00:00:00Z</dcterms:created>
  <dcterms:modified xsi:type="dcterms:W3CDTF">2026-03-11T16:38:43Z</dcterms:modified>
  <dc:identifier>DAHA6H4PAOo</dc:identifier>
</cp:coreProperties>
</file>