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sldIdLst>
    <p:sldId id="2588" r:id="rId5"/>
    <p:sldId id="2589" r:id="rId6"/>
    <p:sldId id="2568" r:id="rId7"/>
    <p:sldId id="2586" r:id="rId8"/>
    <p:sldId id="2590" r:id="rId9"/>
    <p:sldId id="2591" r:id="rId10"/>
  </p:sldIdLst>
  <p:sldSz cx="16256000" cy="9144000"/>
  <p:notesSz cx="6797675" cy="9872663"/>
  <p:defaultTex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guide id="3" pos="55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A CORDON JIMENEZ" initials="RCJ" lastIdx="1" clrIdx="0">
    <p:extLst>
      <p:ext uri="{19B8F6BF-5375-455C-9EA6-DF929625EA0E}">
        <p15:presenceInfo xmlns:p15="http://schemas.microsoft.com/office/powerpoint/2012/main" userId="S-1-5-21-205291225-975660403-1539857752-64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1E"/>
    <a:srgbClr val="002D44"/>
    <a:srgbClr val="33CCCC"/>
    <a:srgbClr val="0070C4"/>
    <a:srgbClr val="6CC8CF"/>
    <a:srgbClr val="8DC6CD"/>
    <a:srgbClr val="004356"/>
    <a:srgbClr val="0271C5"/>
    <a:srgbClr val="03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834" y="84"/>
      </p:cViewPr>
      <p:guideLst>
        <p:guide orient="horz" pos="2880"/>
        <p:guide pos="5120"/>
        <p:guide pos="55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hape 6"/>
          <p:cNvSpPr>
            <a:spLocks noGrp="1" noRot="1" noChangeAspect="1"/>
          </p:cNvSpPr>
          <p:nvPr>
            <p:ph type="sldImg"/>
          </p:nvPr>
        </p:nvSpPr>
        <p:spPr>
          <a:xfrm>
            <a:off x="107950" y="739775"/>
            <a:ext cx="6581775" cy="3703638"/>
          </a:xfrm>
          <a:prstGeom prst="rect">
            <a:avLst/>
          </a:prstGeom>
        </p:spPr>
        <p:txBody>
          <a:bodyPr/>
          <a:lstStyle/>
          <a:p>
            <a:pPr lvl="0"/>
            <a:endParaRPr/>
          </a:p>
        </p:txBody>
      </p:sp>
      <p:sp>
        <p:nvSpPr>
          <p:cNvPr id="7" name="Shape 7"/>
          <p:cNvSpPr>
            <a:spLocks noGrp="1"/>
          </p:cNvSpPr>
          <p:nvPr>
            <p:ph type="body" sz="quarter" idx="1"/>
          </p:nvPr>
        </p:nvSpPr>
        <p:spPr>
          <a:xfrm>
            <a:off x="906357" y="4689515"/>
            <a:ext cx="4984962" cy="4442698"/>
          </a:xfrm>
          <a:prstGeom prst="rect">
            <a:avLst/>
          </a:prstGeom>
        </p:spPr>
        <p:txBody>
          <a:bodyPr/>
          <a:lstStyle/>
          <a:p>
            <a:pPr lvl="0"/>
            <a:endParaRPr/>
          </a:p>
        </p:txBody>
      </p:sp>
    </p:spTree>
    <p:extLst>
      <p:ext uri="{BB962C8B-B14F-4D97-AF65-F5344CB8AC3E}">
        <p14:creationId xmlns:p14="http://schemas.microsoft.com/office/powerpoint/2010/main" val="1652772577"/>
      </p:ext>
    </p:extLst>
  </p:cSld>
  <p:clrMap bg1="lt1" tx1="dk1" bg2="lt2" tx2="dk2" accent1="accent1" accent2="accent2" accent3="accent3" accent4="accent4" accent5="accent5" accent6="accent6" hlink="hlink" folHlink="folHlink"/>
  <p:notesStyle>
    <a:lvl1pPr defTabSz="457200">
      <a:lnSpc>
        <a:spcPct val="125000"/>
      </a:lnSpc>
      <a:defRPr sz="2200">
        <a:latin typeface="Avenir Book"/>
        <a:ea typeface="Avenir Book"/>
        <a:cs typeface="Avenir Book"/>
        <a:sym typeface="Avenir Book"/>
      </a:defRPr>
    </a:lvl1pPr>
    <a:lvl2pPr indent="228600" defTabSz="457200">
      <a:lnSpc>
        <a:spcPct val="125000"/>
      </a:lnSpc>
      <a:defRPr sz="2200">
        <a:latin typeface="Avenir Book"/>
        <a:ea typeface="Avenir Book"/>
        <a:cs typeface="Avenir Book"/>
        <a:sym typeface="Avenir Book"/>
      </a:defRPr>
    </a:lvl2pPr>
    <a:lvl3pPr indent="457200" defTabSz="457200">
      <a:lnSpc>
        <a:spcPct val="125000"/>
      </a:lnSpc>
      <a:defRPr sz="2200">
        <a:latin typeface="Avenir Book"/>
        <a:ea typeface="Avenir Book"/>
        <a:cs typeface="Avenir Book"/>
        <a:sym typeface="Avenir Book"/>
      </a:defRPr>
    </a:lvl3pPr>
    <a:lvl4pPr indent="685800" defTabSz="457200">
      <a:lnSpc>
        <a:spcPct val="125000"/>
      </a:lnSpc>
      <a:defRPr sz="2200">
        <a:latin typeface="Avenir Book"/>
        <a:ea typeface="Avenir Book"/>
        <a:cs typeface="Avenir Book"/>
        <a:sym typeface="Avenir Book"/>
      </a:defRPr>
    </a:lvl4pPr>
    <a:lvl5pPr indent="914400" defTabSz="457200">
      <a:lnSpc>
        <a:spcPct val="125000"/>
      </a:lnSpc>
      <a:defRPr sz="2200">
        <a:latin typeface="Avenir Book"/>
        <a:ea typeface="Avenir Book"/>
        <a:cs typeface="Avenir Book"/>
        <a:sym typeface="Avenir Book"/>
      </a:defRPr>
    </a:lvl5pPr>
    <a:lvl6pPr indent="1143000" defTabSz="457200">
      <a:lnSpc>
        <a:spcPct val="125000"/>
      </a:lnSpc>
      <a:defRPr sz="2200">
        <a:latin typeface="Avenir Book"/>
        <a:ea typeface="Avenir Book"/>
        <a:cs typeface="Avenir Book"/>
        <a:sym typeface="Avenir Book"/>
      </a:defRPr>
    </a:lvl6pPr>
    <a:lvl7pPr indent="1371600" defTabSz="457200">
      <a:lnSpc>
        <a:spcPct val="125000"/>
      </a:lnSpc>
      <a:defRPr sz="2200">
        <a:latin typeface="Avenir Book"/>
        <a:ea typeface="Avenir Book"/>
        <a:cs typeface="Avenir Book"/>
        <a:sym typeface="Avenir Book"/>
      </a:defRPr>
    </a:lvl7pPr>
    <a:lvl8pPr indent="1600200" defTabSz="457200">
      <a:lnSpc>
        <a:spcPct val="125000"/>
      </a:lnSpc>
      <a:defRPr sz="2200">
        <a:latin typeface="Avenir Book"/>
        <a:ea typeface="Avenir Book"/>
        <a:cs typeface="Avenir Book"/>
        <a:sym typeface="Avenir Book"/>
      </a:defRPr>
    </a:lvl8pPr>
    <a:lvl9pPr indent="1828800" defTabSz="457200">
      <a:lnSpc>
        <a:spcPct val="125000"/>
      </a:lnSpc>
      <a:defRPr sz="2200">
        <a:latin typeface="Avenir Book"/>
        <a:ea typeface="Avenir Book"/>
        <a:cs typeface="Avenir Book"/>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C57978E8-B7CF-44E0-A541-7EB6F1F006C2}"/>
              </a:ext>
            </a:extLst>
          </p:cNvPr>
          <p:cNvSpPr>
            <a:spLocks noGrp="1"/>
          </p:cNvSpPr>
          <p:nvPr>
            <p:ph type="body" idx="1"/>
          </p:nvPr>
        </p:nvSpPr>
        <p:spPr/>
        <p:txBody>
          <a:bodyPr/>
          <a:lstStyle/>
          <a:p>
            <a:r>
              <a:rPr lang="es-ES"/>
              <a:t>Jóvenes</a:t>
            </a:r>
          </a:p>
          <a:p>
            <a:r>
              <a:rPr lang="es-ES"/>
              <a:t>Retos</a:t>
            </a:r>
          </a:p>
          <a:p>
            <a:r>
              <a:rPr lang="es-ES"/>
              <a:t>Desafíos</a:t>
            </a:r>
          </a:p>
          <a:p>
            <a:r>
              <a:rPr lang="es-ES"/>
              <a:t>Categorías: </a:t>
            </a:r>
            <a:r>
              <a:rPr lang="es-ES" err="1"/>
              <a:t>ehealth</a:t>
            </a:r>
            <a:r>
              <a:rPr lang="es-ES"/>
              <a:t>, </a:t>
            </a:r>
            <a:r>
              <a:rPr lang="es-ES" err="1"/>
              <a:t>iot</a:t>
            </a:r>
            <a:r>
              <a:rPr lang="es-ES"/>
              <a:t>, Big data….</a:t>
            </a:r>
          </a:p>
        </p:txBody>
      </p:sp>
    </p:spTree>
    <p:extLst>
      <p:ext uri="{BB962C8B-B14F-4D97-AF65-F5344CB8AC3E}">
        <p14:creationId xmlns:p14="http://schemas.microsoft.com/office/powerpoint/2010/main" val="65609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C57978E8-B7CF-44E0-A541-7EB6F1F006C2}"/>
              </a:ext>
            </a:extLst>
          </p:cNvPr>
          <p:cNvSpPr>
            <a:spLocks noGrp="1"/>
          </p:cNvSpPr>
          <p:nvPr>
            <p:ph type="body" idx="1"/>
          </p:nvPr>
        </p:nvSpPr>
        <p:spPr/>
        <p:txBody>
          <a:bodyPr/>
          <a:lstStyle/>
          <a:p>
            <a:r>
              <a:rPr lang="es-ES"/>
              <a:t>Jóvenes</a:t>
            </a:r>
          </a:p>
          <a:p>
            <a:r>
              <a:rPr lang="es-ES"/>
              <a:t>Retos</a:t>
            </a:r>
          </a:p>
          <a:p>
            <a:r>
              <a:rPr lang="es-ES"/>
              <a:t>Desafíos</a:t>
            </a:r>
          </a:p>
          <a:p>
            <a:r>
              <a:rPr lang="es-ES"/>
              <a:t>Categorías: </a:t>
            </a:r>
            <a:r>
              <a:rPr lang="es-ES" err="1"/>
              <a:t>ehealth</a:t>
            </a:r>
            <a:r>
              <a:rPr lang="es-ES"/>
              <a:t>, </a:t>
            </a:r>
            <a:r>
              <a:rPr lang="es-ES" err="1"/>
              <a:t>iot</a:t>
            </a:r>
            <a:r>
              <a:rPr lang="es-ES"/>
              <a:t>, Big data….</a:t>
            </a:r>
          </a:p>
        </p:txBody>
      </p:sp>
    </p:spTree>
    <p:extLst>
      <p:ext uri="{BB962C8B-B14F-4D97-AF65-F5344CB8AC3E}">
        <p14:creationId xmlns:p14="http://schemas.microsoft.com/office/powerpoint/2010/main" val="317363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C57978E8-B7CF-44E0-A541-7EB6F1F006C2}"/>
              </a:ext>
            </a:extLst>
          </p:cNvPr>
          <p:cNvSpPr>
            <a:spLocks noGrp="1"/>
          </p:cNvSpPr>
          <p:nvPr>
            <p:ph type="body" idx="1"/>
          </p:nvPr>
        </p:nvSpPr>
        <p:spPr/>
        <p:txBody>
          <a:bodyPr/>
          <a:lstStyle/>
          <a:p>
            <a:r>
              <a:rPr lang="es-ES"/>
              <a:t>Jóvenes</a:t>
            </a:r>
          </a:p>
          <a:p>
            <a:r>
              <a:rPr lang="es-ES"/>
              <a:t>Retos</a:t>
            </a:r>
          </a:p>
          <a:p>
            <a:r>
              <a:rPr lang="es-ES"/>
              <a:t>Desafíos</a:t>
            </a:r>
          </a:p>
          <a:p>
            <a:r>
              <a:rPr lang="es-ES"/>
              <a:t>Categorías: </a:t>
            </a:r>
            <a:r>
              <a:rPr lang="es-ES" err="1"/>
              <a:t>ehealth</a:t>
            </a:r>
            <a:r>
              <a:rPr lang="es-ES"/>
              <a:t>, </a:t>
            </a:r>
            <a:r>
              <a:rPr lang="es-ES" err="1"/>
              <a:t>iot</a:t>
            </a:r>
            <a:r>
              <a:rPr lang="es-ES"/>
              <a:t>, Big data….</a:t>
            </a:r>
          </a:p>
        </p:txBody>
      </p:sp>
    </p:spTree>
    <p:extLst>
      <p:ext uri="{BB962C8B-B14F-4D97-AF65-F5344CB8AC3E}">
        <p14:creationId xmlns:p14="http://schemas.microsoft.com/office/powerpoint/2010/main" val="33306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C57978E8-B7CF-44E0-A541-7EB6F1F006C2}"/>
              </a:ext>
            </a:extLst>
          </p:cNvPr>
          <p:cNvSpPr>
            <a:spLocks noGrp="1"/>
          </p:cNvSpPr>
          <p:nvPr>
            <p:ph type="body" idx="1"/>
          </p:nvPr>
        </p:nvSpPr>
        <p:spPr/>
        <p:txBody>
          <a:bodyPr/>
          <a:lstStyle/>
          <a:p>
            <a:r>
              <a:rPr lang="es-ES"/>
              <a:t>Jóvenes</a:t>
            </a:r>
          </a:p>
          <a:p>
            <a:r>
              <a:rPr lang="es-ES"/>
              <a:t>Retos</a:t>
            </a:r>
          </a:p>
          <a:p>
            <a:r>
              <a:rPr lang="es-ES"/>
              <a:t>Desafíos</a:t>
            </a:r>
          </a:p>
          <a:p>
            <a:r>
              <a:rPr lang="es-ES"/>
              <a:t>Categorías: </a:t>
            </a:r>
            <a:r>
              <a:rPr lang="es-ES" err="1"/>
              <a:t>ehealth</a:t>
            </a:r>
            <a:r>
              <a:rPr lang="es-ES"/>
              <a:t>, </a:t>
            </a:r>
            <a:r>
              <a:rPr lang="es-ES" err="1"/>
              <a:t>iot</a:t>
            </a:r>
            <a:r>
              <a:rPr lang="es-ES"/>
              <a:t>, Big data….</a:t>
            </a:r>
          </a:p>
        </p:txBody>
      </p:sp>
    </p:spTree>
    <p:extLst>
      <p:ext uri="{BB962C8B-B14F-4D97-AF65-F5344CB8AC3E}">
        <p14:creationId xmlns:p14="http://schemas.microsoft.com/office/powerpoint/2010/main" val="297050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C57978E8-B7CF-44E0-A541-7EB6F1F006C2}"/>
              </a:ext>
            </a:extLst>
          </p:cNvPr>
          <p:cNvSpPr>
            <a:spLocks noGrp="1"/>
          </p:cNvSpPr>
          <p:nvPr>
            <p:ph type="body" idx="1"/>
          </p:nvPr>
        </p:nvSpPr>
        <p:spPr/>
        <p:txBody>
          <a:bodyPr/>
          <a:lstStyle/>
          <a:p>
            <a:r>
              <a:rPr lang="es-ES"/>
              <a:t>Jóvenes</a:t>
            </a:r>
          </a:p>
          <a:p>
            <a:r>
              <a:rPr lang="es-ES"/>
              <a:t>Retos</a:t>
            </a:r>
          </a:p>
          <a:p>
            <a:r>
              <a:rPr lang="es-ES"/>
              <a:t>Desafíos</a:t>
            </a:r>
          </a:p>
          <a:p>
            <a:r>
              <a:rPr lang="es-ES"/>
              <a:t>Categorías: </a:t>
            </a:r>
            <a:r>
              <a:rPr lang="es-ES" err="1"/>
              <a:t>ehealth</a:t>
            </a:r>
            <a:r>
              <a:rPr lang="es-ES"/>
              <a:t>, </a:t>
            </a:r>
            <a:r>
              <a:rPr lang="es-ES" err="1"/>
              <a:t>iot</a:t>
            </a:r>
            <a:r>
              <a:rPr lang="es-ES"/>
              <a:t>, Big data….</a:t>
            </a:r>
          </a:p>
        </p:txBody>
      </p:sp>
    </p:spTree>
    <p:extLst>
      <p:ext uri="{BB962C8B-B14F-4D97-AF65-F5344CB8AC3E}">
        <p14:creationId xmlns:p14="http://schemas.microsoft.com/office/powerpoint/2010/main" val="273626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C57978E8-B7CF-44E0-A541-7EB6F1F006C2}"/>
              </a:ext>
            </a:extLst>
          </p:cNvPr>
          <p:cNvSpPr>
            <a:spLocks noGrp="1"/>
          </p:cNvSpPr>
          <p:nvPr>
            <p:ph type="body" idx="1"/>
          </p:nvPr>
        </p:nvSpPr>
        <p:spPr/>
        <p:txBody>
          <a:bodyPr/>
          <a:lstStyle/>
          <a:p>
            <a:r>
              <a:rPr lang="es-ES"/>
              <a:t>Jóvenes</a:t>
            </a:r>
          </a:p>
          <a:p>
            <a:r>
              <a:rPr lang="es-ES"/>
              <a:t>Retos</a:t>
            </a:r>
          </a:p>
          <a:p>
            <a:r>
              <a:rPr lang="es-ES"/>
              <a:t>Desafíos</a:t>
            </a:r>
          </a:p>
          <a:p>
            <a:r>
              <a:rPr lang="es-ES"/>
              <a:t>Categorías: </a:t>
            </a:r>
            <a:r>
              <a:rPr lang="es-ES" err="1"/>
              <a:t>ehealth</a:t>
            </a:r>
            <a:r>
              <a:rPr lang="es-ES"/>
              <a:t>, </a:t>
            </a:r>
            <a:r>
              <a:rPr lang="es-ES" err="1"/>
              <a:t>iot</a:t>
            </a:r>
            <a:r>
              <a:rPr lang="es-ES"/>
              <a:t>, Big data….</a:t>
            </a:r>
          </a:p>
        </p:txBody>
      </p:sp>
    </p:spTree>
    <p:extLst>
      <p:ext uri="{BB962C8B-B14F-4D97-AF65-F5344CB8AC3E}">
        <p14:creationId xmlns:p14="http://schemas.microsoft.com/office/powerpoint/2010/main" val="3490935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terior 5">
    <p:bg>
      <p:bgPr>
        <a:solidFill>
          <a:schemeClr val="bg1"/>
        </a:solidFill>
        <a:effectLst/>
      </p:bgPr>
    </p:bg>
    <p:spTree>
      <p:nvGrpSpPr>
        <p:cNvPr id="1" name=""/>
        <p:cNvGrpSpPr/>
        <p:nvPr/>
      </p:nvGrpSpPr>
      <p:grpSpPr>
        <a:xfrm>
          <a:off x="0" y="0"/>
          <a:ext cx="0" cy="0"/>
          <a:chOff x="0" y="0"/>
          <a:chExt cx="0" cy="0"/>
        </a:xfrm>
      </p:grpSpPr>
      <p:sp>
        <p:nvSpPr>
          <p:cNvPr id="8" name="2 Marcador de contenido"/>
          <p:cNvSpPr>
            <a:spLocks noGrp="1"/>
          </p:cNvSpPr>
          <p:nvPr>
            <p:ph sz="half" idx="11"/>
          </p:nvPr>
        </p:nvSpPr>
        <p:spPr>
          <a:xfrm>
            <a:off x="575162" y="2084728"/>
            <a:ext cx="15274439" cy="5750131"/>
          </a:xfrm>
          <a:prstGeom prst="rect">
            <a:avLst/>
          </a:prstGeom>
        </p:spPr>
        <p:txBody>
          <a:bodyPr/>
          <a:lstStyle>
            <a:lvl1pPr marL="0" indent="0">
              <a:buNone/>
              <a:defRPr sz="2400" b="0" i="0">
                <a:solidFill>
                  <a:schemeClr val="tx1"/>
                </a:solidFill>
                <a:latin typeface="Arial" charset="0"/>
                <a:ea typeface="Arial" charset="0"/>
                <a:cs typeface="Arial" charset="0"/>
              </a:defRPr>
            </a:lvl1pPr>
            <a:lvl2pPr>
              <a:defRPr sz="2667">
                <a:solidFill>
                  <a:schemeClr val="tx2"/>
                </a:solidFill>
                <a:latin typeface="Calibri" panose="020F0502020204030204" pitchFamily="34" charset="0"/>
                <a:cs typeface="Calibri" panose="020F0502020204030204" pitchFamily="34" charset="0"/>
              </a:defRPr>
            </a:lvl2pPr>
            <a:lvl3pPr>
              <a:defRPr sz="2667">
                <a:solidFill>
                  <a:schemeClr val="tx2"/>
                </a:solidFill>
                <a:latin typeface="Calibri" panose="020F0502020204030204" pitchFamily="34" charset="0"/>
                <a:cs typeface="Calibri" panose="020F0502020204030204" pitchFamily="34" charset="0"/>
              </a:defRPr>
            </a:lvl3pPr>
            <a:lvl4pPr>
              <a:defRPr sz="2667">
                <a:solidFill>
                  <a:schemeClr val="tx2"/>
                </a:solidFill>
                <a:latin typeface="Calibri" panose="020F0502020204030204" pitchFamily="34" charset="0"/>
                <a:cs typeface="Calibri" panose="020F0502020204030204" pitchFamily="34" charset="0"/>
              </a:defRPr>
            </a:lvl4pPr>
            <a:lvl5pPr>
              <a:defRPr sz="2667">
                <a:solidFill>
                  <a:schemeClr val="tx2"/>
                </a:solidFill>
                <a:latin typeface="Calibri" panose="020F0502020204030204" pitchFamily="34" charset="0"/>
                <a:cs typeface="Calibri" panose="020F0502020204030204" pitchFamily="34" charset="0"/>
              </a:defRPr>
            </a:lvl5pPr>
            <a:lvl6pPr>
              <a:defRPr sz="2400"/>
            </a:lvl6pPr>
            <a:lvl7pPr>
              <a:defRPr sz="2400"/>
            </a:lvl7pPr>
            <a:lvl8pPr>
              <a:defRPr sz="2400"/>
            </a:lvl8pPr>
            <a:lvl9pPr>
              <a:defRPr sz="2400"/>
            </a:lvl9pPr>
          </a:lstStyle>
          <a:p>
            <a:pPr lvl="0"/>
            <a:r>
              <a:rPr lang="es-ES"/>
              <a:t>Haga clic para modificar el estilo de texto del patrón</a:t>
            </a:r>
          </a:p>
        </p:txBody>
      </p:sp>
      <p:sp>
        <p:nvSpPr>
          <p:cNvPr id="10" name="1 Título"/>
          <p:cNvSpPr>
            <a:spLocks noGrp="1"/>
          </p:cNvSpPr>
          <p:nvPr>
            <p:ph type="title"/>
          </p:nvPr>
        </p:nvSpPr>
        <p:spPr>
          <a:xfrm>
            <a:off x="557743" y="404266"/>
            <a:ext cx="15291857" cy="1114697"/>
          </a:xfrm>
          <a:prstGeom prst="rect">
            <a:avLst/>
          </a:prstGeom>
          <a:ln>
            <a:noFill/>
          </a:ln>
        </p:spPr>
        <p:txBody>
          <a:bodyPr anchor="ctr"/>
          <a:lstStyle>
            <a:lvl1pPr algn="l">
              <a:defRPr sz="4267" b="0" i="0" baseline="0">
                <a:solidFill>
                  <a:schemeClr val="tx1"/>
                </a:solidFill>
                <a:latin typeface="Arial" charset="0"/>
                <a:ea typeface="Arial" charset="0"/>
                <a:cs typeface="Arial" charset="0"/>
              </a:defRPr>
            </a:lvl1pPr>
          </a:lstStyle>
          <a:p>
            <a:r>
              <a:rPr lang="es-ES" altLang="es-ES"/>
              <a:t>Haga clic para modificar el estilo de título del patrón</a:t>
            </a:r>
          </a:p>
        </p:txBody>
      </p:sp>
      <p:pic>
        <p:nvPicPr>
          <p:cNvPr id="6" name="Imagen 5" descr="Imagen que contiene dibujo&#10;&#10;Descripción generada automáticamente">
            <a:extLst>
              <a:ext uri="{FF2B5EF4-FFF2-40B4-BE49-F238E27FC236}">
                <a16:creationId xmlns:a16="http://schemas.microsoft.com/office/drawing/2014/main" id="{6E807538-4231-4A4F-A56B-A7C41A8FC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88821" y="8342809"/>
            <a:ext cx="1431503" cy="580649"/>
          </a:xfrm>
          <a:prstGeom prst="rect">
            <a:avLst/>
          </a:prstGeom>
        </p:spPr>
      </p:pic>
    </p:spTree>
    <p:extLst>
      <p:ext uri="{BB962C8B-B14F-4D97-AF65-F5344CB8AC3E}">
        <p14:creationId xmlns:p14="http://schemas.microsoft.com/office/powerpoint/2010/main" val="30299090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ransition spd="med"/>
  <p:txStyles>
    <p:titleStyle>
      <a:lvl1pPr algn="ctr" defTabSz="825500">
        <a:defRPr sz="7600">
          <a:latin typeface="Gill Sans"/>
          <a:ea typeface="Gill Sans"/>
          <a:cs typeface="Gill Sans"/>
          <a:sym typeface="Gill Sans"/>
        </a:defRPr>
      </a:lvl1pPr>
      <a:lvl2pPr indent="228600" algn="ctr" defTabSz="825500">
        <a:defRPr sz="7600">
          <a:latin typeface="Gill Sans"/>
          <a:ea typeface="Gill Sans"/>
          <a:cs typeface="Gill Sans"/>
          <a:sym typeface="Gill Sans"/>
        </a:defRPr>
      </a:lvl2pPr>
      <a:lvl3pPr indent="457200" algn="ctr" defTabSz="825500">
        <a:defRPr sz="7600">
          <a:latin typeface="Gill Sans"/>
          <a:ea typeface="Gill Sans"/>
          <a:cs typeface="Gill Sans"/>
          <a:sym typeface="Gill Sans"/>
        </a:defRPr>
      </a:lvl3pPr>
      <a:lvl4pPr indent="685800" algn="ctr" defTabSz="825500">
        <a:defRPr sz="7600">
          <a:latin typeface="Gill Sans"/>
          <a:ea typeface="Gill Sans"/>
          <a:cs typeface="Gill Sans"/>
          <a:sym typeface="Gill Sans"/>
        </a:defRPr>
      </a:lvl4pPr>
      <a:lvl5pPr indent="914400" algn="ctr" defTabSz="825500">
        <a:defRPr sz="7600">
          <a:latin typeface="Gill Sans"/>
          <a:ea typeface="Gill Sans"/>
          <a:cs typeface="Gill Sans"/>
          <a:sym typeface="Gill Sans"/>
        </a:defRPr>
      </a:lvl5pPr>
      <a:lvl6pPr indent="1143000" algn="ctr" defTabSz="825500">
        <a:defRPr sz="7600">
          <a:latin typeface="Gill Sans"/>
          <a:ea typeface="Gill Sans"/>
          <a:cs typeface="Gill Sans"/>
          <a:sym typeface="Gill Sans"/>
        </a:defRPr>
      </a:lvl6pPr>
      <a:lvl7pPr indent="1371600" algn="ctr" defTabSz="825500">
        <a:defRPr sz="7600">
          <a:latin typeface="Gill Sans"/>
          <a:ea typeface="Gill Sans"/>
          <a:cs typeface="Gill Sans"/>
          <a:sym typeface="Gill Sans"/>
        </a:defRPr>
      </a:lvl7pPr>
      <a:lvl8pPr indent="1600200" algn="ctr" defTabSz="825500">
        <a:defRPr sz="7600">
          <a:latin typeface="Gill Sans"/>
          <a:ea typeface="Gill Sans"/>
          <a:cs typeface="Gill Sans"/>
          <a:sym typeface="Gill Sans"/>
        </a:defRPr>
      </a:lvl8pPr>
      <a:lvl9pPr indent="1828800" algn="ctr" defTabSz="825500">
        <a:defRPr sz="7600">
          <a:latin typeface="Gill Sans"/>
          <a:ea typeface="Gill Sans"/>
          <a:cs typeface="Gill Sans"/>
          <a:sym typeface="Gill Sans"/>
        </a:defRPr>
      </a:lvl9pPr>
    </p:titleStyle>
    <p:bodyStyle>
      <a:lvl1pPr marL="831850" indent="-514350" defTabSz="825500">
        <a:spcBef>
          <a:spcPts val="5200"/>
        </a:spcBef>
        <a:buSzPct val="171000"/>
        <a:buChar char="•"/>
        <a:defRPr sz="3600">
          <a:latin typeface="Gill Sans"/>
          <a:ea typeface="Gill Sans"/>
          <a:cs typeface="Gill Sans"/>
          <a:sym typeface="Gill Sans"/>
        </a:defRPr>
      </a:lvl1pPr>
      <a:lvl2pPr marL="1276350" indent="-514350" defTabSz="825500">
        <a:spcBef>
          <a:spcPts val="5200"/>
        </a:spcBef>
        <a:buSzPct val="171000"/>
        <a:buChar char="•"/>
        <a:defRPr sz="3600">
          <a:latin typeface="Gill Sans"/>
          <a:ea typeface="Gill Sans"/>
          <a:cs typeface="Gill Sans"/>
          <a:sym typeface="Gill Sans"/>
        </a:defRPr>
      </a:lvl2pPr>
      <a:lvl3pPr marL="1720850" indent="-514350" defTabSz="825500">
        <a:spcBef>
          <a:spcPts val="5200"/>
        </a:spcBef>
        <a:buSzPct val="171000"/>
        <a:buChar char="•"/>
        <a:defRPr sz="3600">
          <a:latin typeface="Gill Sans"/>
          <a:ea typeface="Gill Sans"/>
          <a:cs typeface="Gill Sans"/>
          <a:sym typeface="Gill Sans"/>
        </a:defRPr>
      </a:lvl3pPr>
      <a:lvl4pPr marL="2165350" indent="-514350" defTabSz="825500">
        <a:spcBef>
          <a:spcPts val="5200"/>
        </a:spcBef>
        <a:buSzPct val="171000"/>
        <a:buChar char="•"/>
        <a:defRPr sz="3600">
          <a:latin typeface="Gill Sans"/>
          <a:ea typeface="Gill Sans"/>
          <a:cs typeface="Gill Sans"/>
          <a:sym typeface="Gill Sans"/>
        </a:defRPr>
      </a:lvl4pPr>
      <a:lvl5pPr marL="2609850" indent="-514350" defTabSz="825500">
        <a:spcBef>
          <a:spcPts val="5200"/>
        </a:spcBef>
        <a:buSzPct val="171000"/>
        <a:buChar char="•"/>
        <a:defRPr sz="3600">
          <a:latin typeface="Gill Sans"/>
          <a:ea typeface="Gill Sans"/>
          <a:cs typeface="Gill Sans"/>
          <a:sym typeface="Gill Sans"/>
        </a:defRPr>
      </a:lvl5pPr>
      <a:lvl6pPr marL="2965450" indent="-514350" defTabSz="825500">
        <a:spcBef>
          <a:spcPts val="5200"/>
        </a:spcBef>
        <a:buSzPct val="171000"/>
        <a:buChar char="•"/>
        <a:defRPr sz="3600">
          <a:latin typeface="Gill Sans"/>
          <a:ea typeface="Gill Sans"/>
          <a:cs typeface="Gill Sans"/>
          <a:sym typeface="Gill Sans"/>
        </a:defRPr>
      </a:lvl6pPr>
      <a:lvl7pPr marL="3321050" indent="-514350" defTabSz="825500">
        <a:spcBef>
          <a:spcPts val="5200"/>
        </a:spcBef>
        <a:buSzPct val="171000"/>
        <a:buChar char="•"/>
        <a:defRPr sz="3600">
          <a:latin typeface="Gill Sans"/>
          <a:ea typeface="Gill Sans"/>
          <a:cs typeface="Gill Sans"/>
          <a:sym typeface="Gill Sans"/>
        </a:defRPr>
      </a:lvl7pPr>
      <a:lvl8pPr marL="3676650" indent="-514350" defTabSz="825500">
        <a:spcBef>
          <a:spcPts val="5200"/>
        </a:spcBef>
        <a:buSzPct val="171000"/>
        <a:buChar char="•"/>
        <a:defRPr sz="3600">
          <a:latin typeface="Gill Sans"/>
          <a:ea typeface="Gill Sans"/>
          <a:cs typeface="Gill Sans"/>
          <a:sym typeface="Gill Sans"/>
        </a:defRPr>
      </a:lvl8pPr>
      <a:lvl9pPr marL="4032250" indent="-514350" defTabSz="825500">
        <a:spcBef>
          <a:spcPts val="5200"/>
        </a:spcBef>
        <a:buSzPct val="171000"/>
        <a:buChar char="•"/>
        <a:defRPr sz="3600">
          <a:latin typeface="Gill Sans"/>
          <a:ea typeface="Gill Sans"/>
          <a:cs typeface="Gill Sans"/>
          <a:sym typeface="Gill Sans"/>
        </a:defRPr>
      </a:lvl9pPr>
    </p:bodyStyle>
    <p:otherStyle>
      <a:lvl1pPr algn="ctr" defTabSz="825500">
        <a:defRPr sz="1600">
          <a:solidFill>
            <a:schemeClr val="tx1"/>
          </a:solidFill>
          <a:latin typeface="+mn-lt"/>
          <a:ea typeface="+mn-ea"/>
          <a:cs typeface="+mn-cs"/>
          <a:sym typeface="Gill Sans"/>
        </a:defRPr>
      </a:lvl1pPr>
      <a:lvl2pPr indent="228600" algn="ctr" defTabSz="825500">
        <a:defRPr sz="1600">
          <a:solidFill>
            <a:schemeClr val="tx1"/>
          </a:solidFill>
          <a:latin typeface="+mn-lt"/>
          <a:ea typeface="+mn-ea"/>
          <a:cs typeface="+mn-cs"/>
          <a:sym typeface="Gill Sans"/>
        </a:defRPr>
      </a:lvl2pPr>
      <a:lvl3pPr indent="457200" algn="ctr" defTabSz="825500">
        <a:defRPr sz="1600">
          <a:solidFill>
            <a:schemeClr val="tx1"/>
          </a:solidFill>
          <a:latin typeface="+mn-lt"/>
          <a:ea typeface="+mn-ea"/>
          <a:cs typeface="+mn-cs"/>
          <a:sym typeface="Gill Sans"/>
        </a:defRPr>
      </a:lvl3pPr>
      <a:lvl4pPr indent="685800" algn="ctr" defTabSz="825500">
        <a:defRPr sz="1600">
          <a:solidFill>
            <a:schemeClr val="tx1"/>
          </a:solidFill>
          <a:latin typeface="+mn-lt"/>
          <a:ea typeface="+mn-ea"/>
          <a:cs typeface="+mn-cs"/>
          <a:sym typeface="Gill Sans"/>
        </a:defRPr>
      </a:lvl4pPr>
      <a:lvl5pPr indent="914400" algn="ctr" defTabSz="825500">
        <a:defRPr sz="1600">
          <a:solidFill>
            <a:schemeClr val="tx1"/>
          </a:solidFill>
          <a:latin typeface="+mn-lt"/>
          <a:ea typeface="+mn-ea"/>
          <a:cs typeface="+mn-cs"/>
          <a:sym typeface="Gill Sans"/>
        </a:defRPr>
      </a:lvl5pPr>
      <a:lvl6pPr indent="1143000" algn="ctr" defTabSz="825500">
        <a:defRPr sz="1600">
          <a:solidFill>
            <a:schemeClr val="tx1"/>
          </a:solidFill>
          <a:latin typeface="+mn-lt"/>
          <a:ea typeface="+mn-ea"/>
          <a:cs typeface="+mn-cs"/>
          <a:sym typeface="Gill Sans"/>
        </a:defRPr>
      </a:lvl6pPr>
      <a:lvl7pPr indent="1371600" algn="ctr" defTabSz="825500">
        <a:defRPr sz="1600">
          <a:solidFill>
            <a:schemeClr val="tx1"/>
          </a:solidFill>
          <a:latin typeface="+mn-lt"/>
          <a:ea typeface="+mn-ea"/>
          <a:cs typeface="+mn-cs"/>
          <a:sym typeface="Gill Sans"/>
        </a:defRPr>
      </a:lvl7pPr>
      <a:lvl8pPr indent="1600200" algn="ctr" defTabSz="825500">
        <a:defRPr sz="1600">
          <a:solidFill>
            <a:schemeClr val="tx1"/>
          </a:solidFill>
          <a:latin typeface="+mn-lt"/>
          <a:ea typeface="+mn-ea"/>
          <a:cs typeface="+mn-cs"/>
          <a:sym typeface="Gill Sans"/>
        </a:defRPr>
      </a:lvl8pPr>
      <a:lvl9pPr indent="1828800" algn="ctr" defTabSz="825500">
        <a:defRPr sz="16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stembyme.com/web/desafio-steam"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D89B0B47-7B8B-4A46-91BD-AEB52DA6AC13}"/>
              </a:ext>
            </a:extLst>
          </p:cNvPr>
          <p:cNvPicPr>
            <a:picLocks noChangeAspect="1"/>
          </p:cNvPicPr>
          <p:nvPr/>
        </p:nvPicPr>
        <p:blipFill rotWithShape="1">
          <a:blip r:embed="rId3">
            <a:extLst>
              <a:ext uri="{28A0092B-C50C-407E-A947-70E740481C1C}">
                <a14:useLocalDpi xmlns:a14="http://schemas.microsoft.com/office/drawing/2010/main" val="0"/>
              </a:ext>
            </a:extLst>
          </a:blip>
          <a:srcRect l="24218" t="6751" r="18798" b="-6751"/>
          <a:stretch/>
        </p:blipFill>
        <p:spPr>
          <a:xfrm>
            <a:off x="2231204" y="1126476"/>
            <a:ext cx="14024795" cy="8703324"/>
          </a:xfrm>
          <a:prstGeom prst="rect">
            <a:avLst/>
          </a:prstGeom>
        </p:spPr>
      </p:pic>
      <p:sp>
        <p:nvSpPr>
          <p:cNvPr id="7" name="Título 1"/>
          <p:cNvSpPr txBox="1">
            <a:spLocks/>
          </p:cNvSpPr>
          <p:nvPr/>
        </p:nvSpPr>
        <p:spPr>
          <a:xfrm>
            <a:off x="319509" y="-61330"/>
            <a:ext cx="15291857" cy="1114697"/>
          </a:xfrm>
          <a:prstGeom prst="rect">
            <a:avLst/>
          </a:prstGeom>
          <a:ln>
            <a:noFill/>
          </a:ln>
        </p:spPr>
        <p:txBody>
          <a:bodyPr anchor="ctr"/>
          <a:lstStyle>
            <a:lvl1pPr algn="l" rtl="0" eaLnBrk="0" fontAlgn="base" hangingPunct="0">
              <a:spcBef>
                <a:spcPct val="0"/>
              </a:spcBef>
              <a:spcAft>
                <a:spcPct val="0"/>
              </a:spcAft>
              <a:defRPr sz="3200" b="0" i="0" kern="1200" baseline="0">
                <a:solidFill>
                  <a:schemeClr val="tx1"/>
                </a:solidFill>
                <a:latin typeface="Arial" charset="0"/>
                <a:ea typeface="Arial" charset="0"/>
                <a:cs typeface="Arial" charset="0"/>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9585" algn="ctr" rtl="0" fontAlgn="base">
              <a:spcBef>
                <a:spcPct val="0"/>
              </a:spcBef>
              <a:spcAft>
                <a:spcPct val="0"/>
              </a:spcAft>
              <a:defRPr sz="5900">
                <a:solidFill>
                  <a:schemeClr val="tx1"/>
                </a:solidFill>
                <a:latin typeface="Calibri" pitchFamily="34" charset="0"/>
              </a:defRPr>
            </a:lvl6pPr>
            <a:lvl7pPr marL="1219170" algn="ctr" rtl="0" fontAlgn="base">
              <a:spcBef>
                <a:spcPct val="0"/>
              </a:spcBef>
              <a:spcAft>
                <a:spcPct val="0"/>
              </a:spcAft>
              <a:defRPr sz="5900">
                <a:solidFill>
                  <a:schemeClr val="tx1"/>
                </a:solidFill>
                <a:latin typeface="Calibri" pitchFamily="34" charset="0"/>
              </a:defRPr>
            </a:lvl7pPr>
            <a:lvl8pPr marL="1828754" algn="ctr" rtl="0" fontAlgn="base">
              <a:spcBef>
                <a:spcPct val="0"/>
              </a:spcBef>
              <a:spcAft>
                <a:spcPct val="0"/>
              </a:spcAft>
              <a:defRPr sz="5900">
                <a:solidFill>
                  <a:schemeClr val="tx1"/>
                </a:solidFill>
                <a:latin typeface="Calibri" pitchFamily="34" charset="0"/>
              </a:defRPr>
            </a:lvl8pPr>
            <a:lvl9pPr marL="2438339" algn="ctr" rtl="0" fontAlgn="base">
              <a:spcBef>
                <a:spcPct val="0"/>
              </a:spcBef>
              <a:spcAft>
                <a:spcPct val="0"/>
              </a:spcAft>
              <a:defRPr sz="5900">
                <a:solidFill>
                  <a:schemeClr val="tx1"/>
                </a:solidFill>
                <a:latin typeface="Calibri" pitchFamily="34" charset="0"/>
              </a:defRPr>
            </a:lvl9pPr>
          </a:lstStyle>
          <a:p>
            <a:pPr defTabSz="1219170">
              <a:defRPr/>
            </a:pPr>
            <a:endParaRPr lang="es-ES_tradnl">
              <a:solidFill>
                <a:srgbClr val="003245"/>
              </a:solidFill>
              <a:latin typeface="+mn-lt"/>
            </a:endParaRPr>
          </a:p>
        </p:txBody>
      </p:sp>
      <p:sp>
        <p:nvSpPr>
          <p:cNvPr id="28" name="Rectángulo 27">
            <a:extLst>
              <a:ext uri="{FF2B5EF4-FFF2-40B4-BE49-F238E27FC236}">
                <a16:creationId xmlns:a16="http://schemas.microsoft.com/office/drawing/2014/main" id="{EC635D33-863F-4D7B-A12D-6E86F7543522}"/>
              </a:ext>
            </a:extLst>
          </p:cNvPr>
          <p:cNvSpPr/>
          <p:nvPr/>
        </p:nvSpPr>
        <p:spPr>
          <a:xfrm>
            <a:off x="1133609" y="1724673"/>
            <a:ext cx="3849131" cy="584775"/>
          </a:xfrm>
          <a:prstGeom prst="rect">
            <a:avLst/>
          </a:prstGeom>
        </p:spPr>
        <p:txBody>
          <a:bodyPr wrap="none">
            <a:spAutoFit/>
          </a:bodyPr>
          <a:lstStyle/>
          <a:p>
            <a:pPr algn="ctr">
              <a:buClr>
                <a:srgbClr val="00FF98"/>
              </a:buClr>
            </a:pPr>
            <a:r>
              <a:rPr lang="es-ES" dirty="0">
                <a:solidFill>
                  <a:srgbClr val="002D44"/>
                </a:solidFill>
                <a:latin typeface="Telefonica" panose="00000500000000000000" pitchFamily="2" charset="0"/>
                <a:cs typeface="Arial" panose="020B0604020202020204" pitchFamily="34" charset="0"/>
              </a:rPr>
              <a:t>www.stembyme.com </a:t>
            </a:r>
          </a:p>
        </p:txBody>
      </p:sp>
      <p:sp>
        <p:nvSpPr>
          <p:cNvPr id="2" name="Rectángulo 1">
            <a:extLst>
              <a:ext uri="{FF2B5EF4-FFF2-40B4-BE49-F238E27FC236}">
                <a16:creationId xmlns:a16="http://schemas.microsoft.com/office/drawing/2014/main" id="{03F279F2-5B98-4A8F-803B-158E0AA3A095}"/>
              </a:ext>
            </a:extLst>
          </p:cNvPr>
          <p:cNvSpPr/>
          <p:nvPr/>
        </p:nvSpPr>
        <p:spPr>
          <a:xfrm>
            <a:off x="1619251" y="2639434"/>
            <a:ext cx="8477250" cy="5262979"/>
          </a:xfrm>
          <a:prstGeom prst="rect">
            <a:avLst/>
          </a:prstGeom>
        </p:spPr>
        <p:txBody>
          <a:bodyPr wrap="square">
            <a:spAutoFit/>
          </a:bodyPr>
          <a:lstStyle/>
          <a:p>
            <a:pPr algn="l" fontAlgn="base"/>
            <a:r>
              <a:rPr lang="es-ES" sz="2800" dirty="0">
                <a:solidFill>
                  <a:srgbClr val="002D44"/>
                </a:solidFill>
                <a:latin typeface="&amp;quot"/>
              </a:rPr>
              <a:t>Se prevé que la demanda de perfiles STEAM (Ciencia, Tecnología, Ingeniería, Artes y Matemáticas) en Europa crezca en los próximos años.</a:t>
            </a:r>
          </a:p>
          <a:p>
            <a:pPr algn="l" fontAlgn="base"/>
            <a:r>
              <a:rPr lang="es-ES" sz="2800" dirty="0">
                <a:solidFill>
                  <a:srgbClr val="002D44"/>
                </a:solidFill>
                <a:latin typeface="&amp;quot"/>
              </a:rPr>
              <a:t>La probabilidad de tener empleo en estas profesiones, será mayor.</a:t>
            </a:r>
          </a:p>
          <a:p>
            <a:pPr algn="l" fontAlgn="base"/>
            <a:endParaRPr lang="es-ES" sz="2800" dirty="0">
              <a:solidFill>
                <a:srgbClr val="002D44"/>
              </a:solidFill>
              <a:latin typeface="&amp;quot"/>
            </a:endParaRPr>
          </a:p>
          <a:p>
            <a:pPr algn="l" fontAlgn="base"/>
            <a:r>
              <a:rPr lang="es-ES" sz="2800" dirty="0">
                <a:solidFill>
                  <a:srgbClr val="002D44"/>
                </a:solidFill>
                <a:latin typeface="&amp;quot"/>
              </a:rPr>
              <a:t>La presencia de mujeres en STEAM es notablemente inferior a la de los hombres. En algunas áreas como tecnologías de la información y la comunicación, representan únicamente el 12%.</a:t>
            </a:r>
          </a:p>
          <a:p>
            <a:pPr algn="l" fontAlgn="base"/>
            <a:endParaRPr lang="es-ES" sz="2800" i="1" dirty="0">
              <a:solidFill>
                <a:srgbClr val="002D44"/>
              </a:solidFill>
              <a:latin typeface="&amp;quot"/>
            </a:endParaRPr>
          </a:p>
          <a:p>
            <a:pPr algn="l" fontAlgn="base"/>
            <a:r>
              <a:rPr lang="es-ES" sz="2800" i="1" dirty="0">
                <a:solidFill>
                  <a:srgbClr val="002D44"/>
                </a:solidFill>
                <a:latin typeface="&amp;quot"/>
              </a:rPr>
              <a:t>Fuentes: OCDE y CEDEFOP</a:t>
            </a:r>
            <a:endParaRPr lang="es-ES" sz="2800" dirty="0">
              <a:solidFill>
                <a:srgbClr val="002D44"/>
              </a:solidFill>
              <a:latin typeface="&amp;quot"/>
            </a:endParaRPr>
          </a:p>
        </p:txBody>
      </p:sp>
      <p:pic>
        <p:nvPicPr>
          <p:cNvPr id="6" name="Imagen 5" descr="Imagen que contiene exterior, firmar, rojo, colgando&#10;&#10;Descripción generada automáticamente">
            <a:extLst>
              <a:ext uri="{FF2B5EF4-FFF2-40B4-BE49-F238E27FC236}">
                <a16:creationId xmlns:a16="http://schemas.microsoft.com/office/drawing/2014/main" id="{5A9ADFB2-0BFC-460D-AB38-B070E1A12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5016" y="8212787"/>
            <a:ext cx="1552684" cy="671834"/>
          </a:xfrm>
          <a:prstGeom prst="rect">
            <a:avLst/>
          </a:prstGeom>
        </p:spPr>
      </p:pic>
      <p:pic>
        <p:nvPicPr>
          <p:cNvPr id="8" name="Imagen 7" descr="Imagen que contiene objeto, reloj, rojo, firmar&#10;&#10;Descripción generada automáticamente">
            <a:extLst>
              <a:ext uri="{FF2B5EF4-FFF2-40B4-BE49-F238E27FC236}">
                <a16:creationId xmlns:a16="http://schemas.microsoft.com/office/drawing/2014/main" id="{CD8CF1BD-731D-419D-8C7E-C82478F7B1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634" y="279329"/>
            <a:ext cx="5211522" cy="1215474"/>
          </a:xfrm>
          <a:prstGeom prst="rect">
            <a:avLst/>
          </a:prstGeom>
        </p:spPr>
      </p:pic>
    </p:spTree>
    <p:extLst>
      <p:ext uri="{BB962C8B-B14F-4D97-AF65-F5344CB8AC3E}">
        <p14:creationId xmlns:p14="http://schemas.microsoft.com/office/powerpoint/2010/main" val="418856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4528769-C892-4B3A-91AF-5584EF4061DB}"/>
              </a:ext>
            </a:extLst>
          </p:cNvPr>
          <p:cNvPicPr>
            <a:picLocks noChangeAspect="1"/>
          </p:cNvPicPr>
          <p:nvPr/>
        </p:nvPicPr>
        <p:blipFill rotWithShape="1">
          <a:blip r:embed="rId3"/>
          <a:srcRect l="1147" t="16145" r="2294" b="40886"/>
          <a:stretch/>
        </p:blipFill>
        <p:spPr>
          <a:xfrm>
            <a:off x="37676" y="-8756"/>
            <a:ext cx="16218324" cy="3780656"/>
          </a:xfrm>
          <a:prstGeom prst="rect">
            <a:avLst/>
          </a:prstGeom>
        </p:spPr>
      </p:pic>
      <p:sp>
        <p:nvSpPr>
          <p:cNvPr id="7" name="Título 1"/>
          <p:cNvSpPr txBox="1">
            <a:spLocks/>
          </p:cNvSpPr>
          <p:nvPr/>
        </p:nvSpPr>
        <p:spPr>
          <a:xfrm>
            <a:off x="319509" y="-61330"/>
            <a:ext cx="15291857" cy="1114697"/>
          </a:xfrm>
          <a:prstGeom prst="rect">
            <a:avLst/>
          </a:prstGeom>
          <a:ln>
            <a:noFill/>
          </a:ln>
        </p:spPr>
        <p:txBody>
          <a:bodyPr anchor="ctr"/>
          <a:lstStyle>
            <a:lvl1pPr algn="l" rtl="0" eaLnBrk="0" fontAlgn="base" hangingPunct="0">
              <a:spcBef>
                <a:spcPct val="0"/>
              </a:spcBef>
              <a:spcAft>
                <a:spcPct val="0"/>
              </a:spcAft>
              <a:defRPr sz="3200" b="0" i="0" kern="1200" baseline="0">
                <a:solidFill>
                  <a:schemeClr val="tx1"/>
                </a:solidFill>
                <a:latin typeface="Arial" charset="0"/>
                <a:ea typeface="Arial" charset="0"/>
                <a:cs typeface="Arial" charset="0"/>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9585" algn="ctr" rtl="0" fontAlgn="base">
              <a:spcBef>
                <a:spcPct val="0"/>
              </a:spcBef>
              <a:spcAft>
                <a:spcPct val="0"/>
              </a:spcAft>
              <a:defRPr sz="5900">
                <a:solidFill>
                  <a:schemeClr val="tx1"/>
                </a:solidFill>
                <a:latin typeface="Calibri" pitchFamily="34" charset="0"/>
              </a:defRPr>
            </a:lvl6pPr>
            <a:lvl7pPr marL="1219170" algn="ctr" rtl="0" fontAlgn="base">
              <a:spcBef>
                <a:spcPct val="0"/>
              </a:spcBef>
              <a:spcAft>
                <a:spcPct val="0"/>
              </a:spcAft>
              <a:defRPr sz="5900">
                <a:solidFill>
                  <a:schemeClr val="tx1"/>
                </a:solidFill>
                <a:latin typeface="Calibri" pitchFamily="34" charset="0"/>
              </a:defRPr>
            </a:lvl7pPr>
            <a:lvl8pPr marL="1828754" algn="ctr" rtl="0" fontAlgn="base">
              <a:spcBef>
                <a:spcPct val="0"/>
              </a:spcBef>
              <a:spcAft>
                <a:spcPct val="0"/>
              </a:spcAft>
              <a:defRPr sz="5900">
                <a:solidFill>
                  <a:schemeClr val="tx1"/>
                </a:solidFill>
                <a:latin typeface="Calibri" pitchFamily="34" charset="0"/>
              </a:defRPr>
            </a:lvl8pPr>
            <a:lvl9pPr marL="2438339" algn="ctr" rtl="0" fontAlgn="base">
              <a:spcBef>
                <a:spcPct val="0"/>
              </a:spcBef>
              <a:spcAft>
                <a:spcPct val="0"/>
              </a:spcAft>
              <a:defRPr sz="5900">
                <a:solidFill>
                  <a:schemeClr val="tx1"/>
                </a:solidFill>
                <a:latin typeface="Calibri" pitchFamily="34" charset="0"/>
              </a:defRPr>
            </a:lvl9pPr>
          </a:lstStyle>
          <a:p>
            <a:pPr defTabSz="1219170">
              <a:defRPr/>
            </a:pPr>
            <a:endParaRPr lang="es-ES_tradnl">
              <a:solidFill>
                <a:srgbClr val="003245"/>
              </a:solidFill>
              <a:latin typeface="+mn-lt"/>
            </a:endParaRPr>
          </a:p>
        </p:txBody>
      </p:sp>
      <p:pic>
        <p:nvPicPr>
          <p:cNvPr id="6" name="Imagen 5" descr="Imagen que contiene exterior, firmar, rojo, colgando&#10;&#10;Descripción generada automáticamente">
            <a:extLst>
              <a:ext uri="{FF2B5EF4-FFF2-40B4-BE49-F238E27FC236}">
                <a16:creationId xmlns:a16="http://schemas.microsoft.com/office/drawing/2014/main" id="{5A9ADFB2-0BFC-460D-AB38-B070E1A12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5016" y="8212787"/>
            <a:ext cx="1552684" cy="671834"/>
          </a:xfrm>
          <a:prstGeom prst="rect">
            <a:avLst/>
          </a:prstGeom>
        </p:spPr>
      </p:pic>
      <p:sp>
        <p:nvSpPr>
          <p:cNvPr id="12" name="Rectángulo 11">
            <a:extLst>
              <a:ext uri="{FF2B5EF4-FFF2-40B4-BE49-F238E27FC236}">
                <a16:creationId xmlns:a16="http://schemas.microsoft.com/office/drawing/2014/main" id="{D61B34C6-46BA-4CB8-B9D5-480978A851B9}"/>
              </a:ext>
            </a:extLst>
          </p:cNvPr>
          <p:cNvSpPr/>
          <p:nvPr/>
        </p:nvSpPr>
        <p:spPr>
          <a:xfrm>
            <a:off x="1530350" y="4974846"/>
            <a:ext cx="13195300" cy="3108543"/>
          </a:xfrm>
          <a:prstGeom prst="rect">
            <a:avLst/>
          </a:prstGeom>
        </p:spPr>
        <p:txBody>
          <a:bodyPr wrap="square">
            <a:spAutoFit/>
          </a:bodyPr>
          <a:lstStyle/>
          <a:p>
            <a:pPr fontAlgn="base"/>
            <a:r>
              <a:rPr lang="es-ES" sz="2800" dirty="0">
                <a:solidFill>
                  <a:srgbClr val="002D44"/>
                </a:solidFill>
                <a:latin typeface="&amp;quot"/>
              </a:rPr>
              <a:t>En el contexto actual, desde Fundación Telefónica queremos aportar nuestro granito de arena a la Comunidad Educativa poniendo en marcha Desafío STEAM,  concurso de programación, robótica, ciencias, artes y tecnología para jóvenes en el que de una forma lúdica y divertida puedan trabajar en  proyectos que mejoren su entorno, mientras reflexionan sobre el momento actual y afianzan actitudes como el trabajo cooperativo, la utilización critica de la información, la creatividad, el emprendimiento y el autoaprendizaje a través de la metodología STEAM.</a:t>
            </a:r>
          </a:p>
        </p:txBody>
      </p:sp>
      <p:sp>
        <p:nvSpPr>
          <p:cNvPr id="15" name="Rectángulo: esquinas redondeadas 14">
            <a:extLst>
              <a:ext uri="{FF2B5EF4-FFF2-40B4-BE49-F238E27FC236}">
                <a16:creationId xmlns:a16="http://schemas.microsoft.com/office/drawing/2014/main" id="{BA17E2D8-C7E2-4ECC-AD34-19355EB6F4E9}"/>
              </a:ext>
            </a:extLst>
          </p:cNvPr>
          <p:cNvSpPr/>
          <p:nvPr/>
        </p:nvSpPr>
        <p:spPr>
          <a:xfrm>
            <a:off x="1722885" y="2925594"/>
            <a:ext cx="3849131" cy="1740902"/>
          </a:xfrm>
          <a:prstGeom prst="roundRect">
            <a:avLst/>
          </a:prstGeom>
          <a:blipFill rotWithShape="1">
            <a:blip r:embed="rId5"/>
            <a:srcRect/>
            <a:tile tx="0" ty="0" sx="100000" sy="100000" flip="none" algn="tl"/>
          </a:blipFill>
          <a:ln w="3175" cap="flat">
            <a:noFill/>
            <a:miter lim="400000"/>
          </a:ln>
          <a:effectLst>
            <a:outerShdw blurRad="254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lvl="0" defTabSz="914400" rtl="0">
              <a:defRPr/>
            </a:pPr>
            <a:r>
              <a:rPr lang="es-ES" sz="2400" kern="1200" dirty="0">
                <a:solidFill>
                  <a:schemeClr val="bg1"/>
                </a:solidFill>
                <a:latin typeface="Calibri" pitchFamily="34" charset="0"/>
                <a:cs typeface="Calibri" pitchFamily="34" charset="0"/>
              </a:rPr>
              <a:t>Concurso </a:t>
            </a:r>
            <a:r>
              <a:rPr lang="es-ES" sz="2400" dirty="0">
                <a:solidFill>
                  <a:schemeClr val="bg1"/>
                </a:solidFill>
                <a:latin typeface="Calibri" pitchFamily="34" charset="0"/>
                <a:cs typeface="Calibri" pitchFamily="34" charset="0"/>
              </a:rPr>
              <a:t>de ámbito nacional </a:t>
            </a:r>
            <a:r>
              <a:rPr lang="es-ES" sz="2400" b="1" kern="1200" dirty="0">
                <a:solidFill>
                  <a:schemeClr val="bg1"/>
                </a:solidFill>
                <a:latin typeface="Calibri" pitchFamily="34" charset="0"/>
                <a:cs typeface="Calibri" pitchFamily="34" charset="0"/>
              </a:rPr>
              <a:t>ABIERTO</a:t>
            </a:r>
            <a:r>
              <a:rPr lang="es-ES" sz="2400" kern="1200" dirty="0">
                <a:solidFill>
                  <a:schemeClr val="bg1"/>
                </a:solidFill>
                <a:latin typeface="Calibri" pitchFamily="34" charset="0"/>
                <a:cs typeface="Calibri" pitchFamily="34" charset="0"/>
              </a:rPr>
              <a:t> para fomentar y desarrollar las competencias </a:t>
            </a:r>
            <a:r>
              <a:rPr lang="es-ES" sz="2400" b="1" kern="1200" dirty="0">
                <a:solidFill>
                  <a:schemeClr val="bg1"/>
                </a:solidFill>
                <a:latin typeface="Calibri" pitchFamily="34" charset="0"/>
                <a:cs typeface="Calibri" pitchFamily="34" charset="0"/>
              </a:rPr>
              <a:t>STEAM </a:t>
            </a:r>
          </a:p>
        </p:txBody>
      </p:sp>
      <p:sp>
        <p:nvSpPr>
          <p:cNvPr id="17" name="Rectángulo: esquinas redondeadas 16">
            <a:extLst>
              <a:ext uri="{FF2B5EF4-FFF2-40B4-BE49-F238E27FC236}">
                <a16:creationId xmlns:a16="http://schemas.microsoft.com/office/drawing/2014/main" id="{9CC0AC60-9A7F-4F88-954C-D7A2DF314042}"/>
              </a:ext>
            </a:extLst>
          </p:cNvPr>
          <p:cNvSpPr/>
          <p:nvPr/>
        </p:nvSpPr>
        <p:spPr>
          <a:xfrm>
            <a:off x="6010261" y="2906544"/>
            <a:ext cx="3849131" cy="1740902"/>
          </a:xfrm>
          <a:prstGeom prst="roundRect">
            <a:avLst/>
          </a:prstGeom>
          <a:blipFill rotWithShape="1">
            <a:blip r:embed="rId5"/>
            <a:srcRect/>
            <a:tile tx="0" ty="0" sx="100000" sy="100000" flip="none" algn="tl"/>
          </a:blipFill>
          <a:ln w="3175" cap="flat">
            <a:noFill/>
            <a:miter lim="400000"/>
          </a:ln>
          <a:effectLst>
            <a:outerShdw blurRad="254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lvl="0" defTabSz="914400" rtl="0">
              <a:defRPr/>
            </a:pPr>
            <a:r>
              <a:rPr lang="es-ES" sz="2400" dirty="0">
                <a:solidFill>
                  <a:schemeClr val="bg1"/>
                </a:solidFill>
                <a:latin typeface="Calibri" pitchFamily="34" charset="0"/>
                <a:cs typeface="Calibri" pitchFamily="34" charset="0"/>
              </a:rPr>
              <a:t>J</a:t>
            </a:r>
            <a:r>
              <a:rPr lang="es-ES" sz="2400" kern="1200" dirty="0">
                <a:solidFill>
                  <a:schemeClr val="bg1"/>
                </a:solidFill>
                <a:latin typeface="Calibri" pitchFamily="34" charset="0"/>
                <a:cs typeface="Calibri" pitchFamily="34" charset="0"/>
              </a:rPr>
              <a:t>óvenes de </a:t>
            </a:r>
            <a:r>
              <a:rPr lang="es-ES" sz="2400" b="1" kern="1200" dirty="0">
                <a:solidFill>
                  <a:schemeClr val="bg1"/>
                </a:solidFill>
                <a:latin typeface="Calibri" pitchFamily="34" charset="0"/>
                <a:cs typeface="Calibri" pitchFamily="34" charset="0"/>
              </a:rPr>
              <a:t>14 a </a:t>
            </a:r>
            <a:r>
              <a:rPr lang="es-ES" sz="2400" b="1" dirty="0">
                <a:solidFill>
                  <a:schemeClr val="bg1"/>
                </a:solidFill>
                <a:latin typeface="Calibri" pitchFamily="34" charset="0"/>
                <a:cs typeface="Calibri" pitchFamily="34" charset="0"/>
              </a:rPr>
              <a:t>25</a:t>
            </a:r>
            <a:r>
              <a:rPr lang="es-ES" sz="2400" b="1" kern="1200" dirty="0">
                <a:solidFill>
                  <a:schemeClr val="bg1"/>
                </a:solidFill>
                <a:latin typeface="Calibri" pitchFamily="34" charset="0"/>
                <a:cs typeface="Calibri" pitchFamily="34" charset="0"/>
              </a:rPr>
              <a:t> años </a:t>
            </a:r>
            <a:r>
              <a:rPr lang="es-ES" sz="2400" kern="1200" dirty="0">
                <a:solidFill>
                  <a:schemeClr val="bg1"/>
                </a:solidFill>
                <a:latin typeface="Calibri" pitchFamily="34" charset="0"/>
                <a:cs typeface="Calibri" pitchFamily="34" charset="0"/>
              </a:rPr>
              <a:t>a través del desarrollo de proyectos. </a:t>
            </a:r>
          </a:p>
          <a:p>
            <a:pPr lvl="0" defTabSz="914400" rtl="0">
              <a:defRPr/>
            </a:pPr>
            <a:endParaRPr lang="es-ES" sz="2400" b="1" kern="1200" dirty="0">
              <a:solidFill>
                <a:schemeClr val="bg1"/>
              </a:solidFill>
              <a:latin typeface="Calibri" pitchFamily="34" charset="0"/>
              <a:cs typeface="Calibri" pitchFamily="34" charset="0"/>
            </a:endParaRPr>
          </a:p>
        </p:txBody>
      </p:sp>
      <p:sp>
        <p:nvSpPr>
          <p:cNvPr id="18" name="Rectángulo: esquinas redondeadas 17">
            <a:extLst>
              <a:ext uri="{FF2B5EF4-FFF2-40B4-BE49-F238E27FC236}">
                <a16:creationId xmlns:a16="http://schemas.microsoft.com/office/drawing/2014/main" id="{0D796B33-CD62-46F9-8669-18E5850F4E08}"/>
              </a:ext>
            </a:extLst>
          </p:cNvPr>
          <p:cNvSpPr/>
          <p:nvPr/>
        </p:nvSpPr>
        <p:spPr>
          <a:xfrm>
            <a:off x="10485885" y="2925594"/>
            <a:ext cx="3849131" cy="1740902"/>
          </a:xfrm>
          <a:prstGeom prst="roundRect">
            <a:avLst/>
          </a:prstGeom>
          <a:blipFill rotWithShape="1">
            <a:blip r:embed="rId5"/>
            <a:srcRect/>
            <a:tile tx="0" ty="0" sx="100000" sy="100000" flip="none" algn="tl"/>
          </a:blipFill>
          <a:ln w="3175" cap="flat">
            <a:noFill/>
            <a:miter lim="400000"/>
          </a:ln>
          <a:effectLst>
            <a:outerShdw blurRad="254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lvl="0" defTabSz="914400" rtl="0">
              <a:defRPr/>
            </a:pPr>
            <a:r>
              <a:rPr lang="es-ES" sz="2400" kern="1200" dirty="0">
                <a:solidFill>
                  <a:schemeClr val="bg1"/>
                </a:solidFill>
                <a:latin typeface="Calibri" pitchFamily="34" charset="0"/>
                <a:cs typeface="Calibri" pitchFamily="34" charset="0"/>
              </a:rPr>
              <a:t>Proyectos de robótica, programación, ciencias, digitales…</a:t>
            </a:r>
          </a:p>
          <a:p>
            <a:pPr lvl="0" defTabSz="914400" rtl="0">
              <a:defRPr/>
            </a:pPr>
            <a:endParaRPr lang="es-ES" sz="2400" b="1" kern="1200" dirty="0">
              <a:solidFill>
                <a:schemeClr val="bg1"/>
              </a:solidFill>
              <a:latin typeface="Calibri" pitchFamily="34" charset="0"/>
              <a:cs typeface="Calibri" pitchFamily="34" charset="0"/>
            </a:endParaRPr>
          </a:p>
        </p:txBody>
      </p:sp>
      <p:pic>
        <p:nvPicPr>
          <p:cNvPr id="13" name="Imagen 12" descr="Imagen que contiene objeto, reloj, rojo, firmar&#10;&#10;Descripción generada automáticamente">
            <a:extLst>
              <a:ext uri="{FF2B5EF4-FFF2-40B4-BE49-F238E27FC236}">
                <a16:creationId xmlns:a16="http://schemas.microsoft.com/office/drawing/2014/main" id="{960FB3A9-2B9F-4852-A8A4-B24227208A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634" y="279329"/>
            <a:ext cx="5211522" cy="1215474"/>
          </a:xfrm>
          <a:prstGeom prst="rect">
            <a:avLst/>
          </a:prstGeom>
        </p:spPr>
      </p:pic>
    </p:spTree>
    <p:extLst>
      <p:ext uri="{BB962C8B-B14F-4D97-AF65-F5344CB8AC3E}">
        <p14:creationId xmlns:p14="http://schemas.microsoft.com/office/powerpoint/2010/main" val="373170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FF6DBEA-15FB-4DA3-B809-47C34F3B0EB6}"/>
              </a:ext>
            </a:extLst>
          </p:cNvPr>
          <p:cNvPicPr>
            <a:picLocks noChangeAspect="1"/>
          </p:cNvPicPr>
          <p:nvPr/>
        </p:nvPicPr>
        <p:blipFill rotWithShape="1">
          <a:blip r:embed="rId3">
            <a:extLst>
              <a:ext uri="{28A0092B-C50C-407E-A947-70E740481C1C}">
                <a14:useLocalDpi xmlns:a14="http://schemas.microsoft.com/office/drawing/2010/main" val="0"/>
              </a:ext>
            </a:extLst>
          </a:blip>
          <a:srcRect r="5132"/>
          <a:stretch/>
        </p:blipFill>
        <p:spPr>
          <a:xfrm>
            <a:off x="381460" y="259379"/>
            <a:ext cx="15555031" cy="4401205"/>
          </a:xfrm>
          <a:prstGeom prst="rect">
            <a:avLst/>
          </a:prstGeom>
        </p:spPr>
      </p:pic>
      <p:sp>
        <p:nvSpPr>
          <p:cNvPr id="7" name="Título 1"/>
          <p:cNvSpPr txBox="1">
            <a:spLocks/>
          </p:cNvSpPr>
          <p:nvPr/>
        </p:nvSpPr>
        <p:spPr>
          <a:xfrm>
            <a:off x="319509" y="-61330"/>
            <a:ext cx="15291857" cy="1114697"/>
          </a:xfrm>
          <a:prstGeom prst="rect">
            <a:avLst/>
          </a:prstGeom>
          <a:ln>
            <a:noFill/>
          </a:ln>
        </p:spPr>
        <p:txBody>
          <a:bodyPr anchor="ctr"/>
          <a:lstStyle>
            <a:lvl1pPr algn="l" rtl="0" eaLnBrk="0" fontAlgn="base" hangingPunct="0">
              <a:spcBef>
                <a:spcPct val="0"/>
              </a:spcBef>
              <a:spcAft>
                <a:spcPct val="0"/>
              </a:spcAft>
              <a:defRPr sz="3200" b="0" i="0" kern="1200" baseline="0">
                <a:solidFill>
                  <a:schemeClr val="tx1"/>
                </a:solidFill>
                <a:latin typeface="Arial" charset="0"/>
                <a:ea typeface="Arial" charset="0"/>
                <a:cs typeface="Arial" charset="0"/>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9585" algn="ctr" rtl="0" fontAlgn="base">
              <a:spcBef>
                <a:spcPct val="0"/>
              </a:spcBef>
              <a:spcAft>
                <a:spcPct val="0"/>
              </a:spcAft>
              <a:defRPr sz="5900">
                <a:solidFill>
                  <a:schemeClr val="tx1"/>
                </a:solidFill>
                <a:latin typeface="Calibri" pitchFamily="34" charset="0"/>
              </a:defRPr>
            </a:lvl6pPr>
            <a:lvl7pPr marL="1219170" algn="ctr" rtl="0" fontAlgn="base">
              <a:spcBef>
                <a:spcPct val="0"/>
              </a:spcBef>
              <a:spcAft>
                <a:spcPct val="0"/>
              </a:spcAft>
              <a:defRPr sz="5900">
                <a:solidFill>
                  <a:schemeClr val="tx1"/>
                </a:solidFill>
                <a:latin typeface="Calibri" pitchFamily="34" charset="0"/>
              </a:defRPr>
            </a:lvl7pPr>
            <a:lvl8pPr marL="1828754" algn="ctr" rtl="0" fontAlgn="base">
              <a:spcBef>
                <a:spcPct val="0"/>
              </a:spcBef>
              <a:spcAft>
                <a:spcPct val="0"/>
              </a:spcAft>
              <a:defRPr sz="5900">
                <a:solidFill>
                  <a:schemeClr val="tx1"/>
                </a:solidFill>
                <a:latin typeface="Calibri" pitchFamily="34" charset="0"/>
              </a:defRPr>
            </a:lvl8pPr>
            <a:lvl9pPr marL="2438339" algn="ctr" rtl="0" fontAlgn="base">
              <a:spcBef>
                <a:spcPct val="0"/>
              </a:spcBef>
              <a:spcAft>
                <a:spcPct val="0"/>
              </a:spcAft>
              <a:defRPr sz="5900">
                <a:solidFill>
                  <a:schemeClr val="tx1"/>
                </a:solidFill>
                <a:latin typeface="Calibri" pitchFamily="34" charset="0"/>
              </a:defRPr>
            </a:lvl9pPr>
          </a:lstStyle>
          <a:p>
            <a:pPr defTabSz="1219170">
              <a:defRPr/>
            </a:pPr>
            <a:endParaRPr lang="es-ES_tradnl">
              <a:solidFill>
                <a:srgbClr val="003245"/>
              </a:solidFill>
              <a:latin typeface="+mn-lt"/>
            </a:endParaRPr>
          </a:p>
        </p:txBody>
      </p:sp>
      <p:pic>
        <p:nvPicPr>
          <p:cNvPr id="6" name="Imagen 5" descr="Imagen que contiene exterior, firmar, rojo, colgando&#10;&#10;Descripción generada automáticamente">
            <a:extLst>
              <a:ext uri="{FF2B5EF4-FFF2-40B4-BE49-F238E27FC236}">
                <a16:creationId xmlns:a16="http://schemas.microsoft.com/office/drawing/2014/main" id="{5A9ADFB2-0BFC-460D-AB38-B070E1A12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5016" y="8212787"/>
            <a:ext cx="1552684" cy="671834"/>
          </a:xfrm>
          <a:prstGeom prst="rect">
            <a:avLst/>
          </a:prstGeom>
        </p:spPr>
      </p:pic>
      <p:sp>
        <p:nvSpPr>
          <p:cNvPr id="10" name="Rectángulo 9">
            <a:extLst>
              <a:ext uri="{FF2B5EF4-FFF2-40B4-BE49-F238E27FC236}">
                <a16:creationId xmlns:a16="http://schemas.microsoft.com/office/drawing/2014/main" id="{B59A029F-EF7C-4BD9-BF8F-5EA839D7A733}"/>
              </a:ext>
            </a:extLst>
          </p:cNvPr>
          <p:cNvSpPr/>
          <p:nvPr/>
        </p:nvSpPr>
        <p:spPr>
          <a:xfrm>
            <a:off x="1182197" y="4236083"/>
            <a:ext cx="13953556" cy="4401205"/>
          </a:xfrm>
          <a:prstGeom prst="rect">
            <a:avLst/>
          </a:prstGeom>
        </p:spPr>
        <p:txBody>
          <a:bodyPr wrap="square">
            <a:spAutoFit/>
          </a:bodyPr>
          <a:lstStyle/>
          <a:p>
            <a:r>
              <a:rPr lang="es-ES" b="1" dirty="0">
                <a:solidFill>
                  <a:srgbClr val="002060"/>
                </a:solidFill>
                <a:latin typeface="Calibri" pitchFamily="34" charset="0"/>
                <a:cs typeface="Calibri" pitchFamily="34" charset="0"/>
              </a:rPr>
              <a:t>¿Qué es Desafío STEAM?</a:t>
            </a:r>
          </a:p>
          <a:p>
            <a:r>
              <a:rPr lang="es-ES" sz="2400" dirty="0">
                <a:solidFill>
                  <a:srgbClr val="002060"/>
                </a:solidFill>
                <a:latin typeface="Calibri" pitchFamily="34" charset="0"/>
                <a:cs typeface="Calibri" pitchFamily="34" charset="0"/>
              </a:rPr>
              <a:t>Desafío STEAM es concurso de programación, robótica, ciencias, artes y tecnología para jóvenes en el que de una forma lúdica y divertida puedan trabajar en  proyectos que mejoren su entorno mientras reflexionan sobre el momento actual y afianzan actitudes como el trabajo cooperativo, la utilización critica de la información, la creatividad, el emprendimiento y el autoaprendizaje a través de la metodología STEAM.</a:t>
            </a:r>
          </a:p>
          <a:p>
            <a:endParaRPr lang="es-ES" sz="2400" b="1" dirty="0">
              <a:solidFill>
                <a:srgbClr val="002060"/>
              </a:solidFill>
            </a:endParaRPr>
          </a:p>
          <a:p>
            <a:pPr lvl="4" algn="l"/>
            <a:r>
              <a:rPr lang="es-ES" b="1" dirty="0">
                <a:solidFill>
                  <a:srgbClr val="002060"/>
                </a:solidFill>
                <a:latin typeface="Calibri" pitchFamily="34" charset="0"/>
                <a:cs typeface="Calibri" pitchFamily="34" charset="0"/>
              </a:rPr>
              <a:t>¿Cuáles son las fechas clave?</a:t>
            </a:r>
          </a:p>
          <a:p>
            <a:pPr marL="342900" lvl="8" indent="-342900" algn="l">
              <a:buFont typeface="Arial" panose="020B0604020202020204" pitchFamily="34" charset="0"/>
              <a:buChar char="•"/>
            </a:pPr>
            <a:r>
              <a:rPr lang="es-ES" sz="2400" dirty="0">
                <a:solidFill>
                  <a:srgbClr val="002060"/>
                </a:solidFill>
              </a:rPr>
              <a:t>Apertura de inscripciones: 14 abril 2020.</a:t>
            </a:r>
          </a:p>
          <a:p>
            <a:pPr marL="342900" lvl="8" indent="-342900" algn="l">
              <a:buFont typeface="Arial" panose="020B0604020202020204" pitchFamily="34" charset="0"/>
              <a:buChar char="•"/>
            </a:pPr>
            <a:r>
              <a:rPr lang="es-ES" sz="2400" dirty="0">
                <a:solidFill>
                  <a:srgbClr val="002060"/>
                </a:solidFill>
              </a:rPr>
              <a:t>Presentación Proyectos: del 14 abril al 5 de junio 2020.</a:t>
            </a:r>
          </a:p>
          <a:p>
            <a:pPr marL="342900" lvl="8" indent="-342900" algn="l">
              <a:buFont typeface="Arial" panose="020B0604020202020204" pitchFamily="34" charset="0"/>
              <a:buChar char="•"/>
            </a:pPr>
            <a:r>
              <a:rPr lang="es-ES" sz="2400" dirty="0">
                <a:solidFill>
                  <a:srgbClr val="002060"/>
                </a:solidFill>
              </a:rPr>
              <a:t>Evaluación: del 6 al 12 de junio 2020</a:t>
            </a:r>
          </a:p>
          <a:p>
            <a:pPr marL="342900" lvl="8" indent="-342900" algn="l">
              <a:buFont typeface="Arial" panose="020B0604020202020204" pitchFamily="34" charset="0"/>
              <a:buChar char="•"/>
            </a:pPr>
            <a:r>
              <a:rPr lang="es-ES" sz="2400" dirty="0">
                <a:solidFill>
                  <a:srgbClr val="002060"/>
                </a:solidFill>
              </a:rPr>
              <a:t>Comunicación de ganadores y entrega de premios: 15 de junio 2020</a:t>
            </a:r>
          </a:p>
        </p:txBody>
      </p:sp>
      <p:pic>
        <p:nvPicPr>
          <p:cNvPr id="20" name="Imagen 19" descr="Imagen que contiene objeto, reloj, rojo, firmar&#10;&#10;Descripción generada automáticamente">
            <a:extLst>
              <a:ext uri="{FF2B5EF4-FFF2-40B4-BE49-F238E27FC236}">
                <a16:creationId xmlns:a16="http://schemas.microsoft.com/office/drawing/2014/main" id="{14046296-F7F6-4510-88EA-5C1E826E33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634" y="243153"/>
            <a:ext cx="3473911" cy="810214"/>
          </a:xfrm>
          <a:prstGeom prst="rect">
            <a:avLst/>
          </a:prstGeom>
        </p:spPr>
      </p:pic>
    </p:spTree>
    <p:extLst>
      <p:ext uri="{BB962C8B-B14F-4D97-AF65-F5344CB8AC3E}">
        <p14:creationId xmlns:p14="http://schemas.microsoft.com/office/powerpoint/2010/main" val="213362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a:extLst>
              <a:ext uri="{FF2B5EF4-FFF2-40B4-BE49-F238E27FC236}">
                <a16:creationId xmlns:a16="http://schemas.microsoft.com/office/drawing/2014/main" id="{CC66C7C3-D65D-4C83-9C8D-6DB41F72D9A8}"/>
              </a:ext>
            </a:extLst>
          </p:cNvPr>
          <p:cNvPicPr>
            <a:picLocks noChangeAspect="1"/>
          </p:cNvPicPr>
          <p:nvPr/>
        </p:nvPicPr>
        <p:blipFill rotWithShape="1">
          <a:blip r:embed="rId3">
            <a:extLst>
              <a:ext uri="{28A0092B-C50C-407E-A947-70E740481C1C}">
                <a14:useLocalDpi xmlns:a14="http://schemas.microsoft.com/office/drawing/2010/main" val="0"/>
              </a:ext>
            </a:extLst>
          </a:blip>
          <a:srcRect l="56175" t="12851" r="20294" b="22360"/>
          <a:stretch/>
        </p:blipFill>
        <p:spPr>
          <a:xfrm>
            <a:off x="14397338" y="79814"/>
            <a:ext cx="1858662" cy="1809750"/>
          </a:xfrm>
          <a:prstGeom prst="rect">
            <a:avLst/>
          </a:prstGeom>
        </p:spPr>
      </p:pic>
      <p:sp>
        <p:nvSpPr>
          <p:cNvPr id="7" name="Título 1"/>
          <p:cNvSpPr txBox="1">
            <a:spLocks/>
          </p:cNvSpPr>
          <p:nvPr/>
        </p:nvSpPr>
        <p:spPr>
          <a:xfrm>
            <a:off x="319509" y="-61330"/>
            <a:ext cx="15291857" cy="1114697"/>
          </a:xfrm>
          <a:prstGeom prst="rect">
            <a:avLst/>
          </a:prstGeom>
          <a:ln>
            <a:noFill/>
          </a:ln>
        </p:spPr>
        <p:txBody>
          <a:bodyPr anchor="ctr"/>
          <a:lstStyle>
            <a:lvl1pPr algn="l" rtl="0" eaLnBrk="0" fontAlgn="base" hangingPunct="0">
              <a:spcBef>
                <a:spcPct val="0"/>
              </a:spcBef>
              <a:spcAft>
                <a:spcPct val="0"/>
              </a:spcAft>
              <a:defRPr sz="3200" b="0" i="0" kern="1200" baseline="0">
                <a:solidFill>
                  <a:schemeClr val="tx1"/>
                </a:solidFill>
                <a:latin typeface="Arial" charset="0"/>
                <a:ea typeface="Arial" charset="0"/>
                <a:cs typeface="Arial" charset="0"/>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9585" algn="ctr" rtl="0" fontAlgn="base">
              <a:spcBef>
                <a:spcPct val="0"/>
              </a:spcBef>
              <a:spcAft>
                <a:spcPct val="0"/>
              </a:spcAft>
              <a:defRPr sz="5900">
                <a:solidFill>
                  <a:schemeClr val="tx1"/>
                </a:solidFill>
                <a:latin typeface="Calibri" pitchFamily="34" charset="0"/>
              </a:defRPr>
            </a:lvl6pPr>
            <a:lvl7pPr marL="1219170" algn="ctr" rtl="0" fontAlgn="base">
              <a:spcBef>
                <a:spcPct val="0"/>
              </a:spcBef>
              <a:spcAft>
                <a:spcPct val="0"/>
              </a:spcAft>
              <a:defRPr sz="5900">
                <a:solidFill>
                  <a:schemeClr val="tx1"/>
                </a:solidFill>
                <a:latin typeface="Calibri" pitchFamily="34" charset="0"/>
              </a:defRPr>
            </a:lvl7pPr>
            <a:lvl8pPr marL="1828754" algn="ctr" rtl="0" fontAlgn="base">
              <a:spcBef>
                <a:spcPct val="0"/>
              </a:spcBef>
              <a:spcAft>
                <a:spcPct val="0"/>
              </a:spcAft>
              <a:defRPr sz="5900">
                <a:solidFill>
                  <a:schemeClr val="tx1"/>
                </a:solidFill>
                <a:latin typeface="Calibri" pitchFamily="34" charset="0"/>
              </a:defRPr>
            </a:lvl8pPr>
            <a:lvl9pPr marL="2438339" algn="ctr" rtl="0" fontAlgn="base">
              <a:spcBef>
                <a:spcPct val="0"/>
              </a:spcBef>
              <a:spcAft>
                <a:spcPct val="0"/>
              </a:spcAft>
              <a:defRPr sz="5900">
                <a:solidFill>
                  <a:schemeClr val="tx1"/>
                </a:solidFill>
                <a:latin typeface="Calibri" pitchFamily="34" charset="0"/>
              </a:defRPr>
            </a:lvl9pPr>
          </a:lstStyle>
          <a:p>
            <a:pPr defTabSz="1219170">
              <a:defRPr/>
            </a:pPr>
            <a:endParaRPr lang="es-ES_tradnl">
              <a:solidFill>
                <a:srgbClr val="003245"/>
              </a:solidFill>
              <a:latin typeface="+mn-lt"/>
            </a:endParaRPr>
          </a:p>
        </p:txBody>
      </p:sp>
      <p:pic>
        <p:nvPicPr>
          <p:cNvPr id="6" name="Imagen 5" descr="Imagen que contiene exterior, firmar, rojo, colgando&#10;&#10;Descripción generada automáticamente">
            <a:extLst>
              <a:ext uri="{FF2B5EF4-FFF2-40B4-BE49-F238E27FC236}">
                <a16:creationId xmlns:a16="http://schemas.microsoft.com/office/drawing/2014/main" id="{5A9ADFB2-0BFC-460D-AB38-B070E1A12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5016" y="8212787"/>
            <a:ext cx="1552684" cy="671834"/>
          </a:xfrm>
          <a:prstGeom prst="rect">
            <a:avLst/>
          </a:prstGeom>
        </p:spPr>
      </p:pic>
      <p:sp>
        <p:nvSpPr>
          <p:cNvPr id="14" name="Línea">
            <a:extLst>
              <a:ext uri="{FF2B5EF4-FFF2-40B4-BE49-F238E27FC236}">
                <a16:creationId xmlns:a16="http://schemas.microsoft.com/office/drawing/2014/main" id="{91043C63-B3B2-4814-92EB-0BCF61F849FE}"/>
              </a:ext>
            </a:extLst>
          </p:cNvPr>
          <p:cNvSpPr/>
          <p:nvPr/>
        </p:nvSpPr>
        <p:spPr>
          <a:xfrm flipV="1">
            <a:off x="0" y="4819225"/>
            <a:ext cx="16051742" cy="141659"/>
          </a:xfrm>
          <a:prstGeom prst="line">
            <a:avLst/>
          </a:prstGeom>
          <a:ln w="6350">
            <a:solidFill>
              <a:srgbClr val="FFFD38"/>
            </a:solidFill>
            <a:miter lim="400000"/>
          </a:ln>
        </p:spPr>
        <p:txBody>
          <a:bodyPr lIns="45719" tIns="45719" rIns="45719" bIns="45719"/>
          <a:lstStyle/>
          <a:p>
            <a:pPr defTabSz="547673" rtl="0" hangingPunct="0">
              <a:defRPr/>
            </a:pPr>
            <a:endParaRPr sz="2200">
              <a:solidFill>
                <a:srgbClr val="000000"/>
              </a:solidFill>
              <a:latin typeface="Helvetica Neue Medium"/>
              <a:sym typeface="Helvetica Neue Medium"/>
            </a:endParaRPr>
          </a:p>
        </p:txBody>
      </p:sp>
      <p:sp>
        <p:nvSpPr>
          <p:cNvPr id="15" name="Rectángulo">
            <a:extLst>
              <a:ext uri="{FF2B5EF4-FFF2-40B4-BE49-F238E27FC236}">
                <a16:creationId xmlns:a16="http://schemas.microsoft.com/office/drawing/2014/main" id="{E29C45E5-8769-4F65-931A-395583E3FD9E}"/>
              </a:ext>
            </a:extLst>
          </p:cNvPr>
          <p:cNvSpPr/>
          <p:nvPr/>
        </p:nvSpPr>
        <p:spPr>
          <a:xfrm flipH="1">
            <a:off x="541870" y="4491774"/>
            <a:ext cx="3132195" cy="826801"/>
          </a:xfrm>
          <a:prstGeom prst="rect">
            <a:avLst/>
          </a:prstGeom>
          <a:solidFill>
            <a:schemeClr val="accent1">
              <a:lumMod val="20000"/>
              <a:lumOff val="80000"/>
            </a:schemeClr>
          </a:solidFill>
          <a:ln w="12700">
            <a:miter lim="400000"/>
          </a:ln>
        </p:spPr>
        <p:txBody>
          <a:bodyPr lIns="47625" tIns="47625" rIns="47625" bIns="47625" anchor="ctr" anchorCtr="0"/>
          <a:lstStyle/>
          <a:p>
            <a:pPr defTabSz="547673" rtl="0" hangingPunct="0">
              <a:defRPr sz="2000">
                <a:solidFill>
                  <a:srgbClr val="FFFFFF"/>
                </a:solidFill>
              </a:defRPr>
            </a:pPr>
            <a:r>
              <a:rPr lang="es-ES" sz="2667" dirty="0">
                <a:solidFill>
                  <a:srgbClr val="003146"/>
                </a:solidFill>
                <a:cs typeface="Arial" panose="020B0604020202020204" pitchFamily="34" charset="0"/>
                <a:sym typeface="Helvetica Neue Medium"/>
              </a:rPr>
              <a:t>Categorías</a:t>
            </a:r>
            <a:endParaRPr sz="2667" dirty="0">
              <a:solidFill>
                <a:srgbClr val="003146"/>
              </a:solidFill>
              <a:cs typeface="Arial" panose="020B0604020202020204" pitchFamily="34" charset="0"/>
              <a:sym typeface="Helvetica Neue Medium"/>
            </a:endParaRPr>
          </a:p>
        </p:txBody>
      </p:sp>
      <p:sp>
        <p:nvSpPr>
          <p:cNvPr id="16" name="Rectángulo">
            <a:extLst>
              <a:ext uri="{FF2B5EF4-FFF2-40B4-BE49-F238E27FC236}">
                <a16:creationId xmlns:a16="http://schemas.microsoft.com/office/drawing/2014/main" id="{0F305A1F-A66C-403E-A4FA-688228D8DAE3}"/>
              </a:ext>
            </a:extLst>
          </p:cNvPr>
          <p:cNvSpPr/>
          <p:nvPr/>
        </p:nvSpPr>
        <p:spPr>
          <a:xfrm flipH="1">
            <a:off x="4401397" y="4452429"/>
            <a:ext cx="3132195" cy="826801"/>
          </a:xfrm>
          <a:prstGeom prst="rect">
            <a:avLst/>
          </a:prstGeom>
          <a:solidFill>
            <a:schemeClr val="accent1">
              <a:lumMod val="20000"/>
              <a:lumOff val="80000"/>
            </a:schemeClr>
          </a:solidFill>
          <a:ln w="12700">
            <a:miter lim="400000"/>
          </a:ln>
        </p:spPr>
        <p:txBody>
          <a:bodyPr lIns="47625" tIns="47625" rIns="47625" bIns="47625" anchor="ctr" anchorCtr="0"/>
          <a:lstStyle/>
          <a:p>
            <a:pPr defTabSz="547673" rtl="0" hangingPunct="0">
              <a:defRPr sz="2000">
                <a:solidFill>
                  <a:srgbClr val="FFFFFF"/>
                </a:solidFill>
              </a:defRPr>
            </a:pPr>
            <a:r>
              <a:rPr lang="es-ES" sz="2667" dirty="0">
                <a:solidFill>
                  <a:srgbClr val="003146"/>
                </a:solidFill>
                <a:cs typeface="Arial" panose="020B0604020202020204" pitchFamily="34" charset="0"/>
                <a:sym typeface="Helvetica Neue Medium"/>
              </a:rPr>
              <a:t>Temáticas</a:t>
            </a:r>
            <a:endParaRPr sz="2667" dirty="0">
              <a:solidFill>
                <a:srgbClr val="003146"/>
              </a:solidFill>
              <a:cs typeface="Arial" panose="020B0604020202020204" pitchFamily="34" charset="0"/>
              <a:sym typeface="Helvetica Neue Medium"/>
            </a:endParaRPr>
          </a:p>
        </p:txBody>
      </p:sp>
      <p:sp>
        <p:nvSpPr>
          <p:cNvPr id="17" name="Rectángulo">
            <a:extLst>
              <a:ext uri="{FF2B5EF4-FFF2-40B4-BE49-F238E27FC236}">
                <a16:creationId xmlns:a16="http://schemas.microsoft.com/office/drawing/2014/main" id="{A4A73B43-7EF9-44EA-8FD8-CF3AB7125597}"/>
              </a:ext>
            </a:extLst>
          </p:cNvPr>
          <p:cNvSpPr/>
          <p:nvPr/>
        </p:nvSpPr>
        <p:spPr>
          <a:xfrm flipH="1">
            <a:off x="8332259" y="4452427"/>
            <a:ext cx="3132195" cy="826801"/>
          </a:xfrm>
          <a:prstGeom prst="rect">
            <a:avLst/>
          </a:prstGeom>
          <a:solidFill>
            <a:schemeClr val="accent1">
              <a:lumMod val="20000"/>
              <a:lumOff val="80000"/>
            </a:schemeClr>
          </a:solidFill>
          <a:ln w="12700">
            <a:miter lim="400000"/>
          </a:ln>
        </p:spPr>
        <p:txBody>
          <a:bodyPr lIns="47625" tIns="47625" rIns="47625" bIns="47625" anchor="ctr" anchorCtr="0"/>
          <a:lstStyle/>
          <a:p>
            <a:pPr defTabSz="547673" rtl="0" hangingPunct="0">
              <a:defRPr sz="2000">
                <a:solidFill>
                  <a:srgbClr val="FFFFFF"/>
                </a:solidFill>
              </a:defRPr>
            </a:pPr>
            <a:r>
              <a:rPr lang="es-ES" sz="2667" dirty="0">
                <a:solidFill>
                  <a:srgbClr val="003146"/>
                </a:solidFill>
                <a:cs typeface="Arial" panose="020B0604020202020204" pitchFamily="34" charset="0"/>
                <a:sym typeface="Helvetica Neue Medium"/>
              </a:rPr>
              <a:t>Proyectos</a:t>
            </a:r>
            <a:endParaRPr sz="2667" dirty="0">
              <a:solidFill>
                <a:srgbClr val="003146"/>
              </a:solidFill>
              <a:cs typeface="Arial" panose="020B0604020202020204" pitchFamily="34" charset="0"/>
              <a:sym typeface="Helvetica Neue Medium"/>
            </a:endParaRPr>
          </a:p>
        </p:txBody>
      </p:sp>
      <p:sp>
        <p:nvSpPr>
          <p:cNvPr id="18" name="Rectángulo">
            <a:extLst>
              <a:ext uri="{FF2B5EF4-FFF2-40B4-BE49-F238E27FC236}">
                <a16:creationId xmlns:a16="http://schemas.microsoft.com/office/drawing/2014/main" id="{6FFE5BD9-39B3-4E4B-81E2-3A843B489DC7}"/>
              </a:ext>
            </a:extLst>
          </p:cNvPr>
          <p:cNvSpPr/>
          <p:nvPr/>
        </p:nvSpPr>
        <p:spPr>
          <a:xfrm flipH="1">
            <a:off x="12292103" y="4420390"/>
            <a:ext cx="3132195" cy="826801"/>
          </a:xfrm>
          <a:prstGeom prst="rect">
            <a:avLst/>
          </a:prstGeom>
          <a:solidFill>
            <a:schemeClr val="accent1">
              <a:lumMod val="20000"/>
              <a:lumOff val="80000"/>
            </a:schemeClr>
          </a:solidFill>
          <a:ln w="12700">
            <a:miter lim="400000"/>
          </a:ln>
        </p:spPr>
        <p:txBody>
          <a:bodyPr lIns="47625" tIns="47625" rIns="47625" bIns="47625" anchor="ctr" anchorCtr="0"/>
          <a:lstStyle/>
          <a:p>
            <a:pPr defTabSz="547673" rtl="0" hangingPunct="0">
              <a:defRPr sz="2000">
                <a:solidFill>
                  <a:srgbClr val="FFFFFF"/>
                </a:solidFill>
              </a:defRPr>
            </a:pPr>
            <a:r>
              <a:rPr lang="es-ES" sz="2667" dirty="0">
                <a:solidFill>
                  <a:srgbClr val="003146"/>
                </a:solidFill>
                <a:cs typeface="Arial" panose="020B0604020202020204" pitchFamily="34" charset="0"/>
                <a:sym typeface="Helvetica Neue Medium"/>
              </a:rPr>
              <a:t>Premios (*)</a:t>
            </a:r>
            <a:endParaRPr sz="2667" dirty="0">
              <a:solidFill>
                <a:srgbClr val="003146"/>
              </a:solidFill>
              <a:cs typeface="Arial" panose="020B0604020202020204" pitchFamily="34" charset="0"/>
              <a:sym typeface="Helvetica Neue Medium"/>
            </a:endParaRPr>
          </a:p>
        </p:txBody>
      </p:sp>
      <p:sp>
        <p:nvSpPr>
          <p:cNvPr id="19" name="Rectángulo: esquinas redondeadas 18">
            <a:extLst>
              <a:ext uri="{FF2B5EF4-FFF2-40B4-BE49-F238E27FC236}">
                <a16:creationId xmlns:a16="http://schemas.microsoft.com/office/drawing/2014/main" id="{89323FBC-29BB-40E1-9847-AAA67E82BFA9}"/>
              </a:ext>
            </a:extLst>
          </p:cNvPr>
          <p:cNvSpPr/>
          <p:nvPr/>
        </p:nvSpPr>
        <p:spPr>
          <a:xfrm>
            <a:off x="319509" y="6142060"/>
            <a:ext cx="3426845" cy="1332280"/>
          </a:xfrm>
          <a:prstGeom prst="roundRect">
            <a:avLst/>
          </a:prstGeom>
          <a:blipFill rotWithShape="1">
            <a:blip r:embed="rId5"/>
            <a:srcRect/>
            <a:tile tx="0" ty="0" sx="100000" sy="100000" flip="none" algn="tl"/>
          </a:blipFill>
          <a:ln w="3175" cap="flat">
            <a:noFill/>
            <a:miter lim="400000"/>
          </a:ln>
          <a:effectLst>
            <a:outerShdw blurRad="254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342900" indent="-342900" defTabSz="1219170" rtl="0">
              <a:buFont typeface="Arial" panose="020B0604020202020204" pitchFamily="34" charset="0"/>
              <a:buChar char="•"/>
              <a:defRPr/>
            </a:pPr>
            <a:r>
              <a:rPr lang="es-ES" sz="2400" kern="1200" dirty="0">
                <a:solidFill>
                  <a:schemeClr val="bg1"/>
                </a:solidFill>
                <a:latin typeface="Calibri" pitchFamily="34" charset="0"/>
                <a:cs typeface="Calibri" pitchFamily="34" charset="0"/>
              </a:rPr>
              <a:t>Junior: de 14 a 18 años</a:t>
            </a:r>
          </a:p>
          <a:p>
            <a:pPr marL="342900" indent="-342900" defTabSz="1219170" rtl="0">
              <a:buFont typeface="Arial" panose="020B0604020202020204" pitchFamily="34" charset="0"/>
              <a:buChar char="•"/>
              <a:defRPr/>
            </a:pPr>
            <a:endParaRPr lang="es-ES" sz="2400" kern="1200" dirty="0">
              <a:solidFill>
                <a:schemeClr val="bg1"/>
              </a:solidFill>
              <a:latin typeface="Calibri" pitchFamily="34" charset="0"/>
              <a:cs typeface="Calibri" pitchFamily="34" charset="0"/>
            </a:endParaRPr>
          </a:p>
          <a:p>
            <a:pPr marL="342900" indent="-342900" defTabSz="1219170" rtl="0">
              <a:buFont typeface="Arial" panose="020B0604020202020204" pitchFamily="34" charset="0"/>
              <a:buChar char="•"/>
              <a:defRPr/>
            </a:pPr>
            <a:r>
              <a:rPr lang="es-ES" sz="2400" dirty="0">
                <a:solidFill>
                  <a:schemeClr val="bg1"/>
                </a:solidFill>
                <a:latin typeface="Calibri" pitchFamily="34" charset="0"/>
                <a:cs typeface="Calibri" pitchFamily="34" charset="0"/>
              </a:rPr>
              <a:t>High: de 19 a 25 años</a:t>
            </a:r>
            <a:endParaRPr lang="es-ES" sz="2400" b="1" kern="1200" dirty="0">
              <a:solidFill>
                <a:schemeClr val="bg1"/>
              </a:solidFill>
              <a:latin typeface="Calibri" pitchFamily="34" charset="0"/>
              <a:cs typeface="Calibri" pitchFamily="34" charset="0"/>
            </a:endParaRPr>
          </a:p>
        </p:txBody>
      </p:sp>
      <p:sp>
        <p:nvSpPr>
          <p:cNvPr id="20" name="Rectángulo: esquinas redondeadas 19">
            <a:extLst>
              <a:ext uri="{FF2B5EF4-FFF2-40B4-BE49-F238E27FC236}">
                <a16:creationId xmlns:a16="http://schemas.microsoft.com/office/drawing/2014/main" id="{1BE633C5-1DA0-47DB-949D-6606ABB79B90}"/>
              </a:ext>
            </a:extLst>
          </p:cNvPr>
          <p:cNvSpPr/>
          <p:nvPr/>
        </p:nvSpPr>
        <p:spPr>
          <a:xfrm>
            <a:off x="4291941" y="6103078"/>
            <a:ext cx="3426845" cy="1740902"/>
          </a:xfrm>
          <a:prstGeom prst="roundRect">
            <a:avLst/>
          </a:prstGeom>
          <a:blipFill rotWithShape="1">
            <a:blip r:embed="rId5"/>
            <a:srcRect/>
            <a:tile tx="0" ty="0" sx="100000" sy="100000" flip="none" algn="tl"/>
          </a:blipFill>
          <a:ln w="3175" cap="flat">
            <a:noFill/>
            <a:miter lim="400000"/>
          </a:ln>
          <a:effectLst>
            <a:outerShdw blurRad="254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342900" indent="-342900" algn="l" defTabSz="1219170" rtl="0">
              <a:buFont typeface="Arial" panose="020B0604020202020204" pitchFamily="34" charset="0"/>
              <a:buChar char="•"/>
              <a:defRPr/>
            </a:pPr>
            <a:r>
              <a:rPr lang="es-ES" sz="2400" dirty="0">
                <a:solidFill>
                  <a:schemeClr val="bg1"/>
                </a:solidFill>
                <a:latin typeface="Calibri" pitchFamily="34" charset="0"/>
                <a:cs typeface="Calibri" pitchFamily="34" charset="0"/>
              </a:rPr>
              <a:t>Salud</a:t>
            </a:r>
          </a:p>
          <a:p>
            <a:pPr marL="342900" indent="-342900" algn="l" defTabSz="1219170" rtl="0">
              <a:buFont typeface="Arial" panose="020B0604020202020204" pitchFamily="34" charset="0"/>
              <a:buChar char="•"/>
              <a:defRPr/>
            </a:pPr>
            <a:r>
              <a:rPr lang="es-ES" sz="2400" kern="1200" dirty="0">
                <a:solidFill>
                  <a:schemeClr val="bg1"/>
                </a:solidFill>
                <a:latin typeface="Calibri" pitchFamily="34" charset="0"/>
                <a:cs typeface="Calibri" pitchFamily="34" charset="0"/>
              </a:rPr>
              <a:t>Personas/Sociedad</a:t>
            </a:r>
          </a:p>
          <a:p>
            <a:pPr marL="342900" indent="-342900" algn="l" defTabSz="1219170" rtl="0">
              <a:buFont typeface="Arial" panose="020B0604020202020204" pitchFamily="34" charset="0"/>
              <a:buChar char="•"/>
              <a:defRPr/>
            </a:pPr>
            <a:r>
              <a:rPr lang="es-ES" sz="2400" dirty="0">
                <a:solidFill>
                  <a:schemeClr val="bg1"/>
                </a:solidFill>
                <a:latin typeface="Calibri" pitchFamily="34" charset="0"/>
                <a:cs typeface="Calibri" pitchFamily="34" charset="0"/>
              </a:rPr>
              <a:t>General</a:t>
            </a:r>
            <a:endParaRPr lang="es-ES" sz="2400" kern="1200" dirty="0">
              <a:solidFill>
                <a:schemeClr val="bg1"/>
              </a:solidFill>
              <a:latin typeface="Calibri" pitchFamily="34" charset="0"/>
              <a:cs typeface="Calibri" pitchFamily="34" charset="0"/>
            </a:endParaRPr>
          </a:p>
          <a:p>
            <a:pPr lvl="0" algn="l" defTabSz="914400" rtl="0">
              <a:defRPr/>
            </a:pPr>
            <a:endParaRPr lang="es-ES" sz="2400" b="1" kern="1200" dirty="0">
              <a:solidFill>
                <a:schemeClr val="bg1"/>
              </a:solidFill>
              <a:latin typeface="Calibri" pitchFamily="34" charset="0"/>
              <a:cs typeface="Calibri" pitchFamily="34" charset="0"/>
            </a:endParaRPr>
          </a:p>
        </p:txBody>
      </p:sp>
      <p:sp>
        <p:nvSpPr>
          <p:cNvPr id="21" name="Rectángulo: esquinas redondeadas 20">
            <a:extLst>
              <a:ext uri="{FF2B5EF4-FFF2-40B4-BE49-F238E27FC236}">
                <a16:creationId xmlns:a16="http://schemas.microsoft.com/office/drawing/2014/main" id="{19E48651-D54B-4234-B4D5-D5DF6832B9C3}"/>
              </a:ext>
            </a:extLst>
          </p:cNvPr>
          <p:cNvSpPr/>
          <p:nvPr/>
        </p:nvSpPr>
        <p:spPr>
          <a:xfrm>
            <a:off x="8238231" y="6103078"/>
            <a:ext cx="3426845" cy="1740902"/>
          </a:xfrm>
          <a:prstGeom prst="roundRect">
            <a:avLst/>
          </a:prstGeom>
          <a:blipFill rotWithShape="1">
            <a:blip r:embed="rId5"/>
            <a:srcRect/>
            <a:tile tx="0" ty="0" sx="100000" sy="100000" flip="none" algn="tl"/>
          </a:blipFill>
          <a:ln w="3175" cap="flat">
            <a:noFill/>
            <a:miter lim="400000"/>
          </a:ln>
          <a:effectLst>
            <a:outerShdw blurRad="254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defTabSz="1219170" rtl="0">
              <a:defRPr/>
            </a:pPr>
            <a:r>
              <a:rPr lang="es-ES" sz="2400" dirty="0">
                <a:solidFill>
                  <a:schemeClr val="bg1"/>
                </a:solidFill>
                <a:latin typeface="Calibri" pitchFamily="34" charset="0"/>
                <a:cs typeface="Calibri" pitchFamily="34" charset="0"/>
              </a:rPr>
              <a:t>Se podrán presentar trabajos individuales o en grupo. </a:t>
            </a:r>
            <a:endParaRPr lang="es-ES" sz="1200" b="1" kern="1200" dirty="0">
              <a:solidFill>
                <a:schemeClr val="bg1"/>
              </a:solidFill>
              <a:latin typeface="Calibri" pitchFamily="34" charset="0"/>
              <a:cs typeface="Calibri" pitchFamily="34" charset="0"/>
            </a:endParaRPr>
          </a:p>
          <a:p>
            <a:pPr lvl="0" defTabSz="914400" rtl="0">
              <a:defRPr/>
            </a:pPr>
            <a:endParaRPr lang="es-ES" sz="2400" b="1" kern="1200" dirty="0">
              <a:solidFill>
                <a:schemeClr val="bg1"/>
              </a:solidFill>
              <a:latin typeface="Calibri" pitchFamily="34" charset="0"/>
              <a:cs typeface="Calibri" pitchFamily="34" charset="0"/>
            </a:endParaRPr>
          </a:p>
        </p:txBody>
      </p:sp>
      <p:sp>
        <p:nvSpPr>
          <p:cNvPr id="22" name="Rectángulo: esquinas redondeadas 21">
            <a:extLst>
              <a:ext uri="{FF2B5EF4-FFF2-40B4-BE49-F238E27FC236}">
                <a16:creationId xmlns:a16="http://schemas.microsoft.com/office/drawing/2014/main" id="{443CAD40-1EEC-49E8-BBF8-F3D8ACC7CCBA}"/>
              </a:ext>
            </a:extLst>
          </p:cNvPr>
          <p:cNvSpPr/>
          <p:nvPr/>
        </p:nvSpPr>
        <p:spPr>
          <a:xfrm>
            <a:off x="12184521" y="6171182"/>
            <a:ext cx="3426845" cy="1604695"/>
          </a:xfrm>
          <a:prstGeom prst="roundRect">
            <a:avLst/>
          </a:prstGeom>
          <a:blipFill rotWithShape="1">
            <a:blip r:embed="rId5"/>
            <a:srcRect/>
            <a:tile tx="0" ty="0" sx="100000" sy="100000" flip="none" algn="tl"/>
          </a:blipFill>
          <a:ln w="3175" cap="flat">
            <a:noFill/>
            <a:miter lim="400000"/>
          </a:ln>
          <a:effectLst>
            <a:outerShdw blurRad="254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defTabSz="1219170" rtl="0">
              <a:defRPr/>
            </a:pPr>
            <a:r>
              <a:rPr lang="es-ES" sz="2400" dirty="0">
                <a:solidFill>
                  <a:schemeClr val="bg1"/>
                </a:solidFill>
                <a:latin typeface="Calibri" pitchFamily="34" charset="0"/>
                <a:cs typeface="Calibri" pitchFamily="34" charset="0"/>
              </a:rPr>
              <a:t>2 premios por categoría:</a:t>
            </a:r>
          </a:p>
          <a:p>
            <a:pPr defTabSz="1219170" rtl="0">
              <a:defRPr/>
            </a:pPr>
            <a:endParaRPr lang="es-ES" sz="2400" dirty="0">
              <a:solidFill>
                <a:schemeClr val="bg1"/>
              </a:solidFill>
              <a:latin typeface="Calibri" pitchFamily="34" charset="0"/>
              <a:cs typeface="Calibri" pitchFamily="34" charset="0"/>
            </a:endParaRPr>
          </a:p>
          <a:p>
            <a:pPr marL="342900" indent="-342900" defTabSz="1219170" rtl="0">
              <a:buFont typeface="Arial" panose="020B0604020202020204" pitchFamily="34" charset="0"/>
              <a:buChar char="•"/>
              <a:defRPr/>
            </a:pPr>
            <a:r>
              <a:rPr lang="es-ES" sz="2000" dirty="0">
                <a:solidFill>
                  <a:schemeClr val="bg1"/>
                </a:solidFill>
                <a:latin typeface="Calibri" pitchFamily="34" charset="0"/>
                <a:cs typeface="Calibri" pitchFamily="34" charset="0"/>
              </a:rPr>
              <a:t>1er Premio: Impresora 3D</a:t>
            </a:r>
          </a:p>
          <a:p>
            <a:pPr marL="342900" indent="-342900" defTabSz="1219170" rtl="0">
              <a:buFont typeface="Arial" panose="020B0604020202020204" pitchFamily="34" charset="0"/>
              <a:buChar char="•"/>
              <a:defRPr/>
            </a:pPr>
            <a:r>
              <a:rPr lang="es-ES" sz="2000" dirty="0">
                <a:solidFill>
                  <a:schemeClr val="bg1"/>
                </a:solidFill>
                <a:latin typeface="Calibri" pitchFamily="34" charset="0"/>
                <a:cs typeface="Calibri" pitchFamily="34" charset="0"/>
              </a:rPr>
              <a:t>2 Premio: Tablet</a:t>
            </a:r>
          </a:p>
        </p:txBody>
      </p:sp>
      <p:sp>
        <p:nvSpPr>
          <p:cNvPr id="24" name="Línea">
            <a:extLst>
              <a:ext uri="{FF2B5EF4-FFF2-40B4-BE49-F238E27FC236}">
                <a16:creationId xmlns:a16="http://schemas.microsoft.com/office/drawing/2014/main" id="{41CBBDDB-08F2-4088-93C5-7A1466DC43BB}"/>
              </a:ext>
            </a:extLst>
          </p:cNvPr>
          <p:cNvSpPr/>
          <p:nvPr/>
        </p:nvSpPr>
        <p:spPr>
          <a:xfrm>
            <a:off x="1579259" y="5569032"/>
            <a:ext cx="563757" cy="28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56" y="21600"/>
                </a:lnTo>
                <a:lnTo>
                  <a:pt x="21600" y="460"/>
                </a:lnTo>
              </a:path>
            </a:pathLst>
          </a:custGeom>
          <a:solidFill>
            <a:schemeClr val="accent1">
              <a:lumMod val="20000"/>
              <a:lumOff val="80000"/>
            </a:schemeClr>
          </a:solidFill>
          <a:ln w="12700">
            <a:solidFill>
              <a:srgbClr val="FFFD38"/>
            </a:solidFill>
          </a:ln>
        </p:spPr>
        <p:txBody>
          <a:bodyPr lIns="60957" tIns="60957" rIns="60957" bIns="60957"/>
          <a:lstStyle/>
          <a:p>
            <a:pPr defTabSz="730231" rtl="0" hangingPunct="0">
              <a:defRPr>
                <a:latin typeface="+mj-lt"/>
                <a:ea typeface="+mj-ea"/>
                <a:cs typeface="+mj-cs"/>
                <a:sym typeface="Helvetica Neue"/>
              </a:defRPr>
            </a:pPr>
            <a:endParaRPr sz="2933">
              <a:solidFill>
                <a:srgbClr val="000000"/>
              </a:solidFill>
              <a:latin typeface="Helvetica Neue"/>
              <a:sym typeface="Helvetica Neue"/>
            </a:endParaRPr>
          </a:p>
        </p:txBody>
      </p:sp>
      <p:sp>
        <p:nvSpPr>
          <p:cNvPr id="25" name="Línea">
            <a:extLst>
              <a:ext uri="{FF2B5EF4-FFF2-40B4-BE49-F238E27FC236}">
                <a16:creationId xmlns:a16="http://schemas.microsoft.com/office/drawing/2014/main" id="{88599099-4252-42DA-BF2D-8CD53BC7F32E}"/>
              </a:ext>
            </a:extLst>
          </p:cNvPr>
          <p:cNvSpPr/>
          <p:nvPr/>
        </p:nvSpPr>
        <p:spPr>
          <a:xfrm>
            <a:off x="5878971" y="5569032"/>
            <a:ext cx="563757" cy="28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56" y="21600"/>
                </a:lnTo>
                <a:lnTo>
                  <a:pt x="21600" y="460"/>
                </a:lnTo>
              </a:path>
            </a:pathLst>
          </a:custGeom>
          <a:solidFill>
            <a:schemeClr val="accent1">
              <a:lumMod val="20000"/>
              <a:lumOff val="80000"/>
            </a:schemeClr>
          </a:solidFill>
          <a:ln w="12700">
            <a:solidFill>
              <a:srgbClr val="FFFD38"/>
            </a:solidFill>
          </a:ln>
        </p:spPr>
        <p:txBody>
          <a:bodyPr lIns="60957" tIns="60957" rIns="60957" bIns="60957"/>
          <a:lstStyle/>
          <a:p>
            <a:pPr defTabSz="730231" rtl="0" hangingPunct="0">
              <a:defRPr>
                <a:latin typeface="+mj-lt"/>
                <a:ea typeface="+mj-ea"/>
                <a:cs typeface="+mj-cs"/>
                <a:sym typeface="Helvetica Neue"/>
              </a:defRPr>
            </a:pPr>
            <a:endParaRPr sz="2933">
              <a:solidFill>
                <a:srgbClr val="000000"/>
              </a:solidFill>
              <a:latin typeface="Helvetica Neue"/>
              <a:sym typeface="Helvetica Neue"/>
            </a:endParaRPr>
          </a:p>
        </p:txBody>
      </p:sp>
      <p:sp>
        <p:nvSpPr>
          <p:cNvPr id="26" name="Línea">
            <a:extLst>
              <a:ext uri="{FF2B5EF4-FFF2-40B4-BE49-F238E27FC236}">
                <a16:creationId xmlns:a16="http://schemas.microsoft.com/office/drawing/2014/main" id="{D928C7C5-9D0C-43A3-842E-2FF844521B4D}"/>
              </a:ext>
            </a:extLst>
          </p:cNvPr>
          <p:cNvSpPr/>
          <p:nvPr/>
        </p:nvSpPr>
        <p:spPr>
          <a:xfrm>
            <a:off x="9812923" y="5569032"/>
            <a:ext cx="563757" cy="28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56" y="21600"/>
                </a:lnTo>
                <a:lnTo>
                  <a:pt x="21600" y="460"/>
                </a:lnTo>
              </a:path>
            </a:pathLst>
          </a:custGeom>
          <a:solidFill>
            <a:schemeClr val="accent1">
              <a:lumMod val="20000"/>
              <a:lumOff val="80000"/>
            </a:schemeClr>
          </a:solidFill>
          <a:ln w="12700">
            <a:solidFill>
              <a:srgbClr val="FFFD38"/>
            </a:solidFill>
          </a:ln>
        </p:spPr>
        <p:txBody>
          <a:bodyPr lIns="60957" tIns="60957" rIns="60957" bIns="60957"/>
          <a:lstStyle/>
          <a:p>
            <a:pPr defTabSz="730231" rtl="0" hangingPunct="0">
              <a:defRPr>
                <a:latin typeface="+mj-lt"/>
                <a:ea typeface="+mj-ea"/>
                <a:cs typeface="+mj-cs"/>
                <a:sym typeface="Helvetica Neue"/>
              </a:defRPr>
            </a:pPr>
            <a:endParaRPr sz="2933">
              <a:solidFill>
                <a:srgbClr val="000000"/>
              </a:solidFill>
              <a:latin typeface="Helvetica Neue"/>
              <a:sym typeface="Helvetica Neue"/>
            </a:endParaRPr>
          </a:p>
        </p:txBody>
      </p:sp>
      <p:sp>
        <p:nvSpPr>
          <p:cNvPr id="27" name="Línea">
            <a:extLst>
              <a:ext uri="{FF2B5EF4-FFF2-40B4-BE49-F238E27FC236}">
                <a16:creationId xmlns:a16="http://schemas.microsoft.com/office/drawing/2014/main" id="{712108A6-59B1-408B-8786-F033AD415869}"/>
              </a:ext>
            </a:extLst>
          </p:cNvPr>
          <p:cNvSpPr/>
          <p:nvPr/>
        </p:nvSpPr>
        <p:spPr>
          <a:xfrm>
            <a:off x="13771259" y="5569032"/>
            <a:ext cx="563757" cy="28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56" y="21600"/>
                </a:lnTo>
                <a:lnTo>
                  <a:pt x="21600" y="460"/>
                </a:lnTo>
              </a:path>
            </a:pathLst>
          </a:custGeom>
          <a:solidFill>
            <a:schemeClr val="accent1">
              <a:lumMod val="20000"/>
              <a:lumOff val="80000"/>
            </a:schemeClr>
          </a:solidFill>
          <a:ln w="12700">
            <a:solidFill>
              <a:srgbClr val="FFFD38"/>
            </a:solidFill>
          </a:ln>
        </p:spPr>
        <p:txBody>
          <a:bodyPr lIns="60957" tIns="60957" rIns="60957" bIns="60957"/>
          <a:lstStyle/>
          <a:p>
            <a:pPr defTabSz="730231" rtl="0" hangingPunct="0">
              <a:defRPr>
                <a:latin typeface="+mj-lt"/>
                <a:ea typeface="+mj-ea"/>
                <a:cs typeface="+mj-cs"/>
                <a:sym typeface="Helvetica Neue"/>
              </a:defRPr>
            </a:pPr>
            <a:endParaRPr sz="2933">
              <a:solidFill>
                <a:srgbClr val="000000"/>
              </a:solidFill>
              <a:latin typeface="Helvetica Neue"/>
              <a:sym typeface="Helvetica Neue"/>
            </a:endParaRPr>
          </a:p>
        </p:txBody>
      </p:sp>
      <p:sp>
        <p:nvSpPr>
          <p:cNvPr id="32" name="Rectángulo 31">
            <a:extLst>
              <a:ext uri="{FF2B5EF4-FFF2-40B4-BE49-F238E27FC236}">
                <a16:creationId xmlns:a16="http://schemas.microsoft.com/office/drawing/2014/main" id="{8AEC7272-2F55-48C8-A98C-3A66A5333FC9}"/>
              </a:ext>
            </a:extLst>
          </p:cNvPr>
          <p:cNvSpPr/>
          <p:nvPr/>
        </p:nvSpPr>
        <p:spPr>
          <a:xfrm>
            <a:off x="1150756" y="1533975"/>
            <a:ext cx="13750229" cy="2677656"/>
          </a:xfrm>
          <a:prstGeom prst="rect">
            <a:avLst/>
          </a:prstGeom>
        </p:spPr>
        <p:txBody>
          <a:bodyPr wrap="square">
            <a:spAutoFit/>
          </a:bodyPr>
          <a:lstStyle/>
          <a:p>
            <a:pPr algn="just" fontAlgn="base"/>
            <a:r>
              <a:rPr lang="es-ES" sz="2400" dirty="0">
                <a:solidFill>
                  <a:srgbClr val="002D44"/>
                </a:solidFill>
                <a:latin typeface="Calibri" panose="020F0502020204030204" pitchFamily="34" charset="0"/>
                <a:cs typeface="Calibri" panose="020F0502020204030204" pitchFamily="34" charset="0"/>
              </a:rPr>
              <a:t>Desafío STEAM,  propone reflexionar sobre la situación actual que estamos viviendo y buscar soluciones que mejoren el entorno a través de la Tecnología, Robótica, Ciencias o de Proyectos Digitales. </a:t>
            </a:r>
          </a:p>
          <a:p>
            <a:pPr algn="just" fontAlgn="base"/>
            <a:r>
              <a:rPr lang="es-ES" sz="2400" dirty="0">
                <a:solidFill>
                  <a:srgbClr val="002D44"/>
                </a:solidFill>
                <a:latin typeface="Calibri" panose="020F0502020204030204" pitchFamily="34" charset="0"/>
                <a:cs typeface="Calibri" panose="020F0502020204030204" pitchFamily="34" charset="0"/>
              </a:rPr>
              <a:t>Los proyectos se enmarcarán en una o varias de las 3 temáticas: Salud, Personas/Sociedad, y una categoría General. </a:t>
            </a:r>
          </a:p>
          <a:p>
            <a:pPr algn="just" fontAlgn="base"/>
            <a:endParaRPr lang="es-ES" sz="2400" dirty="0">
              <a:solidFill>
                <a:srgbClr val="002D44"/>
              </a:solidFill>
              <a:latin typeface="Calibri" panose="020F0502020204030204" pitchFamily="34" charset="0"/>
              <a:cs typeface="Calibri" panose="020F0502020204030204" pitchFamily="34" charset="0"/>
            </a:endParaRPr>
          </a:p>
          <a:p>
            <a:pPr algn="just" fontAlgn="base"/>
            <a:r>
              <a:rPr lang="es-ES" sz="2400" dirty="0">
                <a:solidFill>
                  <a:srgbClr val="002D44"/>
                </a:solidFill>
                <a:latin typeface="Calibri" panose="020F0502020204030204" pitchFamily="34" charset="0"/>
                <a:cs typeface="Calibri" panose="020F0502020204030204" pitchFamily="34" charset="0"/>
              </a:rPr>
              <a:t>Ej. Por ejemplo, para mejorar la vida de las personas que viven en el mismo bloque, un proyecto podría ser crear una app que permita optimizar las visitas al  supermercado entre los vecinos y gestionar los pedidos. </a:t>
            </a:r>
          </a:p>
        </p:txBody>
      </p:sp>
      <p:sp>
        <p:nvSpPr>
          <p:cNvPr id="34" name="Rectángulo 33">
            <a:extLst>
              <a:ext uri="{FF2B5EF4-FFF2-40B4-BE49-F238E27FC236}">
                <a16:creationId xmlns:a16="http://schemas.microsoft.com/office/drawing/2014/main" id="{D455AC29-C4CB-4A68-9E0D-53C80EA774AC}"/>
              </a:ext>
            </a:extLst>
          </p:cNvPr>
          <p:cNvSpPr/>
          <p:nvPr/>
        </p:nvSpPr>
        <p:spPr>
          <a:xfrm>
            <a:off x="1150756" y="8090978"/>
            <a:ext cx="13750229" cy="461665"/>
          </a:xfrm>
          <a:prstGeom prst="rect">
            <a:avLst/>
          </a:prstGeom>
        </p:spPr>
        <p:txBody>
          <a:bodyPr wrap="square">
            <a:spAutoFit/>
          </a:bodyPr>
          <a:lstStyle/>
          <a:p>
            <a:pPr algn="just" fontAlgn="base"/>
            <a:r>
              <a:rPr lang="es-ES" sz="2400" dirty="0">
                <a:solidFill>
                  <a:srgbClr val="002D44"/>
                </a:solidFill>
                <a:latin typeface="Calibri" panose="020F0502020204030204" pitchFamily="34" charset="0"/>
                <a:cs typeface="Calibri" panose="020F0502020204030204" pitchFamily="34" charset="0"/>
              </a:rPr>
              <a:t>(*) Se realizará un evento virtual para presentar a los premiados, que tendrá difusión en RRSS </a:t>
            </a:r>
          </a:p>
        </p:txBody>
      </p:sp>
      <p:pic>
        <p:nvPicPr>
          <p:cNvPr id="35" name="Imagen 34" descr="Imagen que contiene objeto, reloj, rojo, firmar&#10;&#10;Descripción generada automáticamente">
            <a:extLst>
              <a:ext uri="{FF2B5EF4-FFF2-40B4-BE49-F238E27FC236}">
                <a16:creationId xmlns:a16="http://schemas.microsoft.com/office/drawing/2014/main" id="{40C39141-D5FE-40CF-99CC-6AEC67F2F0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634" y="279329"/>
            <a:ext cx="5211522" cy="1215474"/>
          </a:xfrm>
          <a:prstGeom prst="rect">
            <a:avLst/>
          </a:prstGeom>
        </p:spPr>
      </p:pic>
    </p:spTree>
    <p:extLst>
      <p:ext uri="{BB962C8B-B14F-4D97-AF65-F5344CB8AC3E}">
        <p14:creationId xmlns:p14="http://schemas.microsoft.com/office/powerpoint/2010/main" val="39141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19509" y="-61330"/>
            <a:ext cx="15291857" cy="1114697"/>
          </a:xfrm>
          <a:prstGeom prst="rect">
            <a:avLst/>
          </a:prstGeom>
          <a:ln>
            <a:noFill/>
          </a:ln>
        </p:spPr>
        <p:txBody>
          <a:bodyPr anchor="ctr"/>
          <a:lstStyle>
            <a:lvl1pPr algn="l" rtl="0" eaLnBrk="0" fontAlgn="base" hangingPunct="0">
              <a:spcBef>
                <a:spcPct val="0"/>
              </a:spcBef>
              <a:spcAft>
                <a:spcPct val="0"/>
              </a:spcAft>
              <a:defRPr sz="3200" b="0" i="0" kern="1200" baseline="0">
                <a:solidFill>
                  <a:schemeClr val="tx1"/>
                </a:solidFill>
                <a:latin typeface="Arial" charset="0"/>
                <a:ea typeface="Arial" charset="0"/>
                <a:cs typeface="Arial" charset="0"/>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9585" algn="ctr" rtl="0" fontAlgn="base">
              <a:spcBef>
                <a:spcPct val="0"/>
              </a:spcBef>
              <a:spcAft>
                <a:spcPct val="0"/>
              </a:spcAft>
              <a:defRPr sz="5900">
                <a:solidFill>
                  <a:schemeClr val="tx1"/>
                </a:solidFill>
                <a:latin typeface="Calibri" pitchFamily="34" charset="0"/>
              </a:defRPr>
            </a:lvl6pPr>
            <a:lvl7pPr marL="1219170" algn="ctr" rtl="0" fontAlgn="base">
              <a:spcBef>
                <a:spcPct val="0"/>
              </a:spcBef>
              <a:spcAft>
                <a:spcPct val="0"/>
              </a:spcAft>
              <a:defRPr sz="5900">
                <a:solidFill>
                  <a:schemeClr val="tx1"/>
                </a:solidFill>
                <a:latin typeface="Calibri" pitchFamily="34" charset="0"/>
              </a:defRPr>
            </a:lvl7pPr>
            <a:lvl8pPr marL="1828754" algn="ctr" rtl="0" fontAlgn="base">
              <a:spcBef>
                <a:spcPct val="0"/>
              </a:spcBef>
              <a:spcAft>
                <a:spcPct val="0"/>
              </a:spcAft>
              <a:defRPr sz="5900">
                <a:solidFill>
                  <a:schemeClr val="tx1"/>
                </a:solidFill>
                <a:latin typeface="Calibri" pitchFamily="34" charset="0"/>
              </a:defRPr>
            </a:lvl8pPr>
            <a:lvl9pPr marL="2438339" algn="ctr" rtl="0" fontAlgn="base">
              <a:spcBef>
                <a:spcPct val="0"/>
              </a:spcBef>
              <a:spcAft>
                <a:spcPct val="0"/>
              </a:spcAft>
              <a:defRPr sz="5900">
                <a:solidFill>
                  <a:schemeClr val="tx1"/>
                </a:solidFill>
                <a:latin typeface="Calibri" pitchFamily="34" charset="0"/>
              </a:defRPr>
            </a:lvl9pPr>
          </a:lstStyle>
          <a:p>
            <a:pPr defTabSz="1219170">
              <a:defRPr/>
            </a:pPr>
            <a:endParaRPr lang="es-ES_tradnl">
              <a:solidFill>
                <a:srgbClr val="003245"/>
              </a:solidFill>
              <a:latin typeface="+mn-lt"/>
            </a:endParaRPr>
          </a:p>
        </p:txBody>
      </p:sp>
      <p:pic>
        <p:nvPicPr>
          <p:cNvPr id="6" name="Imagen 5" descr="Imagen que contiene exterior, firmar, rojo, colgando&#10;&#10;Descripción generada automáticamente">
            <a:extLst>
              <a:ext uri="{FF2B5EF4-FFF2-40B4-BE49-F238E27FC236}">
                <a16:creationId xmlns:a16="http://schemas.microsoft.com/office/drawing/2014/main" id="{5A9ADFB2-0BFC-460D-AB38-B070E1A12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5016" y="8212787"/>
            <a:ext cx="1552684" cy="671834"/>
          </a:xfrm>
          <a:prstGeom prst="rect">
            <a:avLst/>
          </a:prstGeom>
        </p:spPr>
      </p:pic>
      <p:pic>
        <p:nvPicPr>
          <p:cNvPr id="11" name="Imagen 10">
            <a:extLst>
              <a:ext uri="{FF2B5EF4-FFF2-40B4-BE49-F238E27FC236}">
                <a16:creationId xmlns:a16="http://schemas.microsoft.com/office/drawing/2014/main" id="{7B628A14-7A84-4BE2-A2E2-36831CF4A2B0}"/>
              </a:ext>
            </a:extLst>
          </p:cNvPr>
          <p:cNvPicPr>
            <a:picLocks noChangeAspect="1"/>
          </p:cNvPicPr>
          <p:nvPr/>
        </p:nvPicPr>
        <p:blipFill rotWithShape="1">
          <a:blip r:embed="rId4"/>
          <a:srcRect l="9000" t="54800" r="12550" b="25469"/>
          <a:stretch/>
        </p:blipFill>
        <p:spPr>
          <a:xfrm>
            <a:off x="2255033" y="3311416"/>
            <a:ext cx="11228721" cy="1485402"/>
          </a:xfrm>
          <a:prstGeom prst="rect">
            <a:avLst/>
          </a:prstGeom>
        </p:spPr>
      </p:pic>
      <p:sp>
        <p:nvSpPr>
          <p:cNvPr id="14" name="Rectángulo">
            <a:extLst>
              <a:ext uri="{FF2B5EF4-FFF2-40B4-BE49-F238E27FC236}">
                <a16:creationId xmlns:a16="http://schemas.microsoft.com/office/drawing/2014/main" id="{772727C9-9B41-4A8E-B979-7A5D21DCE7A4}"/>
              </a:ext>
            </a:extLst>
          </p:cNvPr>
          <p:cNvSpPr/>
          <p:nvPr/>
        </p:nvSpPr>
        <p:spPr>
          <a:xfrm flipH="1">
            <a:off x="2561170" y="4769446"/>
            <a:ext cx="3132195" cy="826801"/>
          </a:xfrm>
          <a:prstGeom prst="rect">
            <a:avLst/>
          </a:prstGeom>
          <a:solidFill>
            <a:schemeClr val="accent1">
              <a:lumMod val="20000"/>
              <a:lumOff val="80000"/>
            </a:schemeClr>
          </a:solidFill>
          <a:ln w="12700">
            <a:miter lim="400000"/>
          </a:ln>
        </p:spPr>
        <p:txBody>
          <a:bodyPr lIns="47625" tIns="47625" rIns="47625" bIns="47625" anchor="ctr" anchorCtr="0"/>
          <a:lstStyle/>
          <a:p>
            <a:pPr defTabSz="547673" rtl="0" hangingPunct="0">
              <a:defRPr sz="2000">
                <a:solidFill>
                  <a:srgbClr val="FFFFFF"/>
                </a:solidFill>
              </a:defRPr>
            </a:pPr>
            <a:r>
              <a:rPr lang="es-ES" sz="2667" dirty="0">
                <a:solidFill>
                  <a:srgbClr val="003146"/>
                </a:solidFill>
                <a:cs typeface="Arial" panose="020B0604020202020204" pitchFamily="34" charset="0"/>
                <a:sym typeface="Helvetica Neue Medium"/>
              </a:rPr>
              <a:t>Date a conocer</a:t>
            </a:r>
            <a:endParaRPr sz="2667" dirty="0">
              <a:solidFill>
                <a:srgbClr val="003146"/>
              </a:solidFill>
              <a:cs typeface="Arial" panose="020B0604020202020204" pitchFamily="34" charset="0"/>
              <a:sym typeface="Helvetica Neue Medium"/>
            </a:endParaRPr>
          </a:p>
        </p:txBody>
      </p:sp>
      <p:sp>
        <p:nvSpPr>
          <p:cNvPr id="16" name="Rectángulo">
            <a:extLst>
              <a:ext uri="{FF2B5EF4-FFF2-40B4-BE49-F238E27FC236}">
                <a16:creationId xmlns:a16="http://schemas.microsoft.com/office/drawing/2014/main" id="{70D2DE5E-653F-48D1-A0D9-F1D284D7387D}"/>
              </a:ext>
            </a:extLst>
          </p:cNvPr>
          <p:cNvSpPr/>
          <p:nvPr/>
        </p:nvSpPr>
        <p:spPr>
          <a:xfrm flipH="1">
            <a:off x="6420697" y="4730101"/>
            <a:ext cx="3132195" cy="826801"/>
          </a:xfrm>
          <a:prstGeom prst="rect">
            <a:avLst/>
          </a:prstGeom>
          <a:solidFill>
            <a:schemeClr val="accent1">
              <a:lumMod val="20000"/>
              <a:lumOff val="80000"/>
            </a:schemeClr>
          </a:solidFill>
          <a:ln w="12700">
            <a:miter lim="400000"/>
          </a:ln>
        </p:spPr>
        <p:txBody>
          <a:bodyPr lIns="47625" tIns="47625" rIns="47625" bIns="47625" anchor="ctr" anchorCtr="0"/>
          <a:lstStyle/>
          <a:p>
            <a:pPr defTabSz="547673" rtl="0" hangingPunct="0">
              <a:defRPr sz="2000">
                <a:solidFill>
                  <a:srgbClr val="FFFFFF"/>
                </a:solidFill>
              </a:defRPr>
            </a:pPr>
            <a:r>
              <a:rPr lang="es-ES" sz="2667" dirty="0">
                <a:solidFill>
                  <a:srgbClr val="003146"/>
                </a:solidFill>
                <a:cs typeface="Arial" panose="020B0604020202020204" pitchFamily="34" charset="0"/>
                <a:sym typeface="Helvetica Neue Medium"/>
              </a:rPr>
              <a:t>Investiga y desarrolla</a:t>
            </a:r>
            <a:endParaRPr sz="2667" dirty="0">
              <a:solidFill>
                <a:srgbClr val="003146"/>
              </a:solidFill>
              <a:cs typeface="Arial" panose="020B0604020202020204" pitchFamily="34" charset="0"/>
              <a:sym typeface="Helvetica Neue Medium"/>
            </a:endParaRPr>
          </a:p>
        </p:txBody>
      </p:sp>
      <p:sp>
        <p:nvSpPr>
          <p:cNvPr id="20" name="Rectángulo">
            <a:extLst>
              <a:ext uri="{FF2B5EF4-FFF2-40B4-BE49-F238E27FC236}">
                <a16:creationId xmlns:a16="http://schemas.microsoft.com/office/drawing/2014/main" id="{EEDE4AB7-A33C-4018-946F-DFEF2A639236}"/>
              </a:ext>
            </a:extLst>
          </p:cNvPr>
          <p:cNvSpPr/>
          <p:nvPr/>
        </p:nvSpPr>
        <p:spPr>
          <a:xfrm flipH="1">
            <a:off x="10351559" y="4730099"/>
            <a:ext cx="3132195" cy="826801"/>
          </a:xfrm>
          <a:prstGeom prst="rect">
            <a:avLst/>
          </a:prstGeom>
          <a:solidFill>
            <a:schemeClr val="accent1">
              <a:lumMod val="20000"/>
              <a:lumOff val="80000"/>
            </a:schemeClr>
          </a:solidFill>
          <a:ln w="12700">
            <a:miter lim="400000"/>
          </a:ln>
        </p:spPr>
        <p:txBody>
          <a:bodyPr lIns="47625" tIns="47625" rIns="47625" bIns="47625" anchor="ctr" anchorCtr="0"/>
          <a:lstStyle/>
          <a:p>
            <a:pPr defTabSz="547673" rtl="0" hangingPunct="0">
              <a:defRPr sz="2000">
                <a:solidFill>
                  <a:srgbClr val="FFFFFF"/>
                </a:solidFill>
              </a:defRPr>
            </a:pPr>
            <a:r>
              <a:rPr lang="es-ES" sz="2667" dirty="0">
                <a:solidFill>
                  <a:srgbClr val="003146"/>
                </a:solidFill>
                <a:cs typeface="Arial" panose="020B0604020202020204" pitchFamily="34" charset="0"/>
                <a:sym typeface="Helvetica Neue Medium"/>
              </a:rPr>
              <a:t>Presenta tu solución</a:t>
            </a:r>
            <a:endParaRPr sz="2667" dirty="0">
              <a:solidFill>
                <a:srgbClr val="003146"/>
              </a:solidFill>
              <a:cs typeface="Arial" panose="020B0604020202020204" pitchFamily="34" charset="0"/>
              <a:sym typeface="Helvetica Neue Medium"/>
            </a:endParaRPr>
          </a:p>
        </p:txBody>
      </p:sp>
      <p:sp>
        <p:nvSpPr>
          <p:cNvPr id="22" name="Rectángulo: esquinas redondeadas 21">
            <a:extLst>
              <a:ext uri="{FF2B5EF4-FFF2-40B4-BE49-F238E27FC236}">
                <a16:creationId xmlns:a16="http://schemas.microsoft.com/office/drawing/2014/main" id="{5E926B3F-131A-43ED-ADCE-CF74861B13A9}"/>
              </a:ext>
            </a:extLst>
          </p:cNvPr>
          <p:cNvSpPr/>
          <p:nvPr/>
        </p:nvSpPr>
        <p:spPr>
          <a:xfrm>
            <a:off x="2532807" y="6386112"/>
            <a:ext cx="3266793" cy="923657"/>
          </a:xfrm>
          <a:prstGeom prst="roundRect">
            <a:avLst/>
          </a:prstGeom>
          <a:blipFill rotWithShape="1">
            <a:blip r:embed="rId5"/>
            <a:srcRect/>
            <a:tile tx="0" ty="0" sx="100000" sy="100000" flip="none" algn="tl"/>
          </a:blipFill>
          <a:ln w="3175" cap="flat">
            <a:noFill/>
            <a:miter lim="400000"/>
          </a:ln>
          <a:effectLst>
            <a:outerShdw blurRad="254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defTabSz="1219170" rtl="0">
              <a:defRPr/>
            </a:pPr>
            <a:r>
              <a:rPr lang="es-ES" sz="2400" kern="1200" dirty="0">
                <a:solidFill>
                  <a:schemeClr val="bg1"/>
                </a:solidFill>
                <a:latin typeface="Calibri" pitchFamily="34" charset="0"/>
                <a:cs typeface="Calibri" pitchFamily="34" charset="0"/>
              </a:rPr>
              <a:t>Descripción </a:t>
            </a:r>
          </a:p>
          <a:p>
            <a:pPr defTabSz="1219170" rtl="0">
              <a:defRPr/>
            </a:pPr>
            <a:r>
              <a:rPr lang="es-ES" sz="2400" kern="1200" dirty="0">
                <a:solidFill>
                  <a:schemeClr val="bg1"/>
                </a:solidFill>
                <a:latin typeface="Calibri" pitchFamily="34" charset="0"/>
                <a:cs typeface="Calibri" pitchFamily="34" charset="0"/>
              </a:rPr>
              <a:t>del proyecto</a:t>
            </a:r>
            <a:endParaRPr lang="es-ES" sz="2400" b="1" kern="1200" dirty="0">
              <a:solidFill>
                <a:schemeClr val="bg1"/>
              </a:solidFill>
              <a:latin typeface="Calibri" pitchFamily="34" charset="0"/>
              <a:cs typeface="Calibri" pitchFamily="34" charset="0"/>
            </a:endParaRPr>
          </a:p>
        </p:txBody>
      </p:sp>
      <p:sp>
        <p:nvSpPr>
          <p:cNvPr id="23" name="Rectángulo: esquinas redondeadas 22">
            <a:extLst>
              <a:ext uri="{FF2B5EF4-FFF2-40B4-BE49-F238E27FC236}">
                <a16:creationId xmlns:a16="http://schemas.microsoft.com/office/drawing/2014/main" id="{901D8C5D-B86D-47A5-867C-EDE0AEAAD099}"/>
              </a:ext>
            </a:extLst>
          </p:cNvPr>
          <p:cNvSpPr/>
          <p:nvPr/>
        </p:nvSpPr>
        <p:spPr>
          <a:xfrm>
            <a:off x="6328214" y="6332905"/>
            <a:ext cx="3426845" cy="1332280"/>
          </a:xfrm>
          <a:prstGeom prst="roundRect">
            <a:avLst/>
          </a:prstGeom>
          <a:blipFill rotWithShape="1">
            <a:blip r:embed="rId5"/>
            <a:srcRect/>
            <a:tile tx="0" ty="0" sx="100000" sy="100000" flip="none" algn="tl"/>
          </a:blipFill>
          <a:ln w="3175" cap="flat">
            <a:noFill/>
            <a:miter lim="400000"/>
          </a:ln>
          <a:effectLst>
            <a:outerShdw blurRad="254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defTabSz="1219170" rtl="0">
              <a:defRPr/>
            </a:pPr>
            <a:r>
              <a:rPr lang="es-ES" sz="2400" dirty="0">
                <a:solidFill>
                  <a:schemeClr val="bg1"/>
                </a:solidFill>
                <a:latin typeface="Calibri" pitchFamily="34" charset="0"/>
                <a:cs typeface="Calibri" pitchFamily="34" charset="0"/>
              </a:rPr>
              <a:t>Imágenes del proyecto</a:t>
            </a:r>
          </a:p>
          <a:p>
            <a:pPr defTabSz="1219170" rtl="0">
              <a:defRPr/>
            </a:pPr>
            <a:r>
              <a:rPr lang="es-ES" sz="2400" dirty="0">
                <a:solidFill>
                  <a:schemeClr val="bg1"/>
                </a:solidFill>
                <a:latin typeface="Calibri" pitchFamily="34" charset="0"/>
                <a:cs typeface="Calibri" pitchFamily="34" charset="0"/>
              </a:rPr>
              <a:t>Proceso de investigación</a:t>
            </a:r>
            <a:endParaRPr lang="es-ES" sz="2400" kern="1200" dirty="0">
              <a:solidFill>
                <a:schemeClr val="bg1"/>
              </a:solidFill>
              <a:latin typeface="Calibri" pitchFamily="34" charset="0"/>
              <a:cs typeface="Calibri" pitchFamily="34" charset="0"/>
            </a:endParaRPr>
          </a:p>
          <a:p>
            <a:pPr lvl="0" algn="l" defTabSz="914400" rtl="0">
              <a:defRPr/>
            </a:pPr>
            <a:endParaRPr lang="es-ES" sz="2400" b="1" kern="1200" dirty="0">
              <a:solidFill>
                <a:schemeClr val="bg1"/>
              </a:solidFill>
              <a:latin typeface="Calibri" pitchFamily="34" charset="0"/>
              <a:cs typeface="Calibri" pitchFamily="34" charset="0"/>
            </a:endParaRPr>
          </a:p>
        </p:txBody>
      </p:sp>
      <p:sp>
        <p:nvSpPr>
          <p:cNvPr id="24" name="Rectángulo: esquinas redondeadas 23">
            <a:extLst>
              <a:ext uri="{FF2B5EF4-FFF2-40B4-BE49-F238E27FC236}">
                <a16:creationId xmlns:a16="http://schemas.microsoft.com/office/drawing/2014/main" id="{D3F0A163-4B08-4EFD-8CCB-A51F37F216FD}"/>
              </a:ext>
            </a:extLst>
          </p:cNvPr>
          <p:cNvSpPr/>
          <p:nvPr/>
        </p:nvSpPr>
        <p:spPr>
          <a:xfrm>
            <a:off x="10283673" y="6309035"/>
            <a:ext cx="3426845" cy="2149525"/>
          </a:xfrm>
          <a:prstGeom prst="roundRect">
            <a:avLst/>
          </a:prstGeom>
          <a:blipFill rotWithShape="1">
            <a:blip r:embed="rId5"/>
            <a:srcRect/>
            <a:tile tx="0" ty="0" sx="100000" sy="100000" flip="none" algn="tl"/>
          </a:blipFill>
          <a:ln w="3175" cap="flat">
            <a:noFill/>
            <a:miter lim="400000"/>
          </a:ln>
          <a:effectLst>
            <a:outerShdw blurRad="254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algn="l" defTabSz="1219170" rtl="0">
              <a:defRPr/>
            </a:pPr>
            <a:r>
              <a:rPr lang="es-ES" sz="2400" kern="1200" dirty="0">
                <a:solidFill>
                  <a:schemeClr val="bg1"/>
                </a:solidFill>
                <a:latin typeface="Calibri" pitchFamily="34" charset="0"/>
                <a:cs typeface="Calibri" pitchFamily="34" charset="0"/>
              </a:rPr>
              <a:t>Vídeo final del proyecto</a:t>
            </a:r>
          </a:p>
          <a:p>
            <a:pPr algn="l" defTabSz="1219170" rtl="0">
              <a:defRPr/>
            </a:pPr>
            <a:r>
              <a:rPr lang="es-ES" sz="2400" dirty="0">
                <a:solidFill>
                  <a:schemeClr val="bg1"/>
                </a:solidFill>
                <a:latin typeface="Calibri" pitchFamily="34" charset="0"/>
                <a:cs typeface="Calibri" pitchFamily="34" charset="0"/>
              </a:rPr>
              <a:t>Descripción de la solución</a:t>
            </a:r>
          </a:p>
          <a:p>
            <a:pPr algn="l" defTabSz="1219170" rtl="0">
              <a:defRPr/>
            </a:pPr>
            <a:r>
              <a:rPr lang="es-ES" sz="2400" kern="1200" dirty="0">
                <a:solidFill>
                  <a:schemeClr val="bg1"/>
                </a:solidFill>
                <a:latin typeface="Calibri" pitchFamily="34" charset="0"/>
                <a:cs typeface="Calibri" pitchFamily="34" charset="0"/>
              </a:rPr>
              <a:t>Creación de prototipo </a:t>
            </a:r>
          </a:p>
          <a:p>
            <a:pPr lvl="0" algn="l" defTabSz="914400" rtl="0">
              <a:defRPr/>
            </a:pPr>
            <a:endParaRPr lang="es-ES" sz="2400" b="1" kern="1200" dirty="0">
              <a:solidFill>
                <a:schemeClr val="bg1"/>
              </a:solidFill>
              <a:latin typeface="Calibri" pitchFamily="34" charset="0"/>
              <a:cs typeface="Calibri" pitchFamily="34" charset="0"/>
            </a:endParaRPr>
          </a:p>
        </p:txBody>
      </p:sp>
      <p:sp>
        <p:nvSpPr>
          <p:cNvPr id="26" name="Línea">
            <a:extLst>
              <a:ext uri="{FF2B5EF4-FFF2-40B4-BE49-F238E27FC236}">
                <a16:creationId xmlns:a16="http://schemas.microsoft.com/office/drawing/2014/main" id="{35A9B05C-E65F-43D4-9623-AF336857FB54}"/>
              </a:ext>
            </a:extLst>
          </p:cNvPr>
          <p:cNvSpPr/>
          <p:nvPr/>
        </p:nvSpPr>
        <p:spPr>
          <a:xfrm>
            <a:off x="3770352" y="5713354"/>
            <a:ext cx="563757" cy="28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56" y="21600"/>
                </a:lnTo>
                <a:lnTo>
                  <a:pt x="21600" y="460"/>
                </a:lnTo>
              </a:path>
            </a:pathLst>
          </a:custGeom>
          <a:solidFill>
            <a:schemeClr val="accent1">
              <a:lumMod val="20000"/>
              <a:lumOff val="80000"/>
            </a:schemeClr>
          </a:solidFill>
          <a:ln w="12700">
            <a:solidFill>
              <a:srgbClr val="FFFD38"/>
            </a:solidFill>
          </a:ln>
        </p:spPr>
        <p:txBody>
          <a:bodyPr lIns="60957" tIns="60957" rIns="60957" bIns="60957"/>
          <a:lstStyle/>
          <a:p>
            <a:pPr defTabSz="730231" rtl="0" hangingPunct="0">
              <a:defRPr>
                <a:latin typeface="+mj-lt"/>
                <a:ea typeface="+mj-ea"/>
                <a:cs typeface="+mj-cs"/>
                <a:sym typeface="Helvetica Neue"/>
              </a:defRPr>
            </a:pPr>
            <a:endParaRPr sz="2933">
              <a:solidFill>
                <a:srgbClr val="000000"/>
              </a:solidFill>
              <a:latin typeface="Helvetica Neue"/>
              <a:sym typeface="Helvetica Neue"/>
            </a:endParaRPr>
          </a:p>
        </p:txBody>
      </p:sp>
      <p:sp>
        <p:nvSpPr>
          <p:cNvPr id="27" name="Línea">
            <a:extLst>
              <a:ext uri="{FF2B5EF4-FFF2-40B4-BE49-F238E27FC236}">
                <a16:creationId xmlns:a16="http://schemas.microsoft.com/office/drawing/2014/main" id="{09CDA850-C463-40D1-8068-07A480A0C070}"/>
              </a:ext>
            </a:extLst>
          </p:cNvPr>
          <p:cNvSpPr/>
          <p:nvPr/>
        </p:nvSpPr>
        <p:spPr>
          <a:xfrm>
            <a:off x="7670941" y="5713354"/>
            <a:ext cx="563757" cy="28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56" y="21600"/>
                </a:lnTo>
                <a:lnTo>
                  <a:pt x="21600" y="460"/>
                </a:lnTo>
              </a:path>
            </a:pathLst>
          </a:custGeom>
          <a:solidFill>
            <a:schemeClr val="accent1">
              <a:lumMod val="20000"/>
              <a:lumOff val="80000"/>
            </a:schemeClr>
          </a:solidFill>
          <a:ln w="12700">
            <a:solidFill>
              <a:srgbClr val="FFFD38"/>
            </a:solidFill>
          </a:ln>
        </p:spPr>
        <p:txBody>
          <a:bodyPr lIns="60957" tIns="60957" rIns="60957" bIns="60957"/>
          <a:lstStyle/>
          <a:p>
            <a:pPr defTabSz="730231" rtl="0" hangingPunct="0">
              <a:defRPr>
                <a:latin typeface="+mj-lt"/>
                <a:ea typeface="+mj-ea"/>
                <a:cs typeface="+mj-cs"/>
                <a:sym typeface="Helvetica Neue"/>
              </a:defRPr>
            </a:pPr>
            <a:endParaRPr sz="2933">
              <a:solidFill>
                <a:srgbClr val="000000"/>
              </a:solidFill>
              <a:latin typeface="Helvetica Neue"/>
              <a:sym typeface="Helvetica Neue"/>
            </a:endParaRPr>
          </a:p>
        </p:txBody>
      </p:sp>
      <p:sp>
        <p:nvSpPr>
          <p:cNvPr id="29" name="Línea">
            <a:extLst>
              <a:ext uri="{FF2B5EF4-FFF2-40B4-BE49-F238E27FC236}">
                <a16:creationId xmlns:a16="http://schemas.microsoft.com/office/drawing/2014/main" id="{7C145624-FB0D-433E-8E55-43152E736923}"/>
              </a:ext>
            </a:extLst>
          </p:cNvPr>
          <p:cNvSpPr/>
          <p:nvPr/>
        </p:nvSpPr>
        <p:spPr>
          <a:xfrm>
            <a:off x="11624618" y="5713354"/>
            <a:ext cx="563757" cy="28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56" y="21600"/>
                </a:lnTo>
                <a:lnTo>
                  <a:pt x="21600" y="460"/>
                </a:lnTo>
              </a:path>
            </a:pathLst>
          </a:custGeom>
          <a:solidFill>
            <a:schemeClr val="accent1">
              <a:lumMod val="20000"/>
              <a:lumOff val="80000"/>
            </a:schemeClr>
          </a:solidFill>
          <a:ln w="12700">
            <a:solidFill>
              <a:srgbClr val="FFFD38"/>
            </a:solidFill>
          </a:ln>
        </p:spPr>
        <p:txBody>
          <a:bodyPr lIns="60957" tIns="60957" rIns="60957" bIns="60957"/>
          <a:lstStyle/>
          <a:p>
            <a:pPr defTabSz="730231" rtl="0" hangingPunct="0">
              <a:defRPr>
                <a:latin typeface="+mj-lt"/>
                <a:ea typeface="+mj-ea"/>
                <a:cs typeface="+mj-cs"/>
                <a:sym typeface="Helvetica Neue"/>
              </a:defRPr>
            </a:pPr>
            <a:endParaRPr sz="2933">
              <a:solidFill>
                <a:srgbClr val="000000"/>
              </a:solidFill>
              <a:latin typeface="Helvetica Neue"/>
              <a:sym typeface="Helvetica Neue"/>
            </a:endParaRPr>
          </a:p>
        </p:txBody>
      </p:sp>
      <p:sp>
        <p:nvSpPr>
          <p:cNvPr id="2" name="CuadroTexto 1">
            <a:extLst>
              <a:ext uri="{FF2B5EF4-FFF2-40B4-BE49-F238E27FC236}">
                <a16:creationId xmlns:a16="http://schemas.microsoft.com/office/drawing/2014/main" id="{74D9C071-FF8B-4685-AC2C-C27B5D780C8D}"/>
              </a:ext>
            </a:extLst>
          </p:cNvPr>
          <p:cNvSpPr txBox="1"/>
          <p:nvPr/>
        </p:nvSpPr>
        <p:spPr>
          <a:xfrm>
            <a:off x="4274335" y="3579284"/>
            <a:ext cx="840480" cy="58862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ES" sz="3200" b="1" i="0" u="none" strike="noStrike" cap="none" spc="0" normalizeH="0" baseline="0" dirty="0">
                <a:ln>
                  <a:noFill/>
                </a:ln>
                <a:solidFill>
                  <a:srgbClr val="000000"/>
                </a:solidFill>
                <a:effectLst/>
                <a:uFillTx/>
                <a:latin typeface="+mn-lt"/>
                <a:ea typeface="+mn-ea"/>
                <a:cs typeface="+mn-cs"/>
                <a:sym typeface="Helvetica Light"/>
              </a:rPr>
              <a:t>1</a:t>
            </a:r>
          </a:p>
        </p:txBody>
      </p:sp>
      <p:sp>
        <p:nvSpPr>
          <p:cNvPr id="31" name="CuadroTexto 30">
            <a:extLst>
              <a:ext uri="{FF2B5EF4-FFF2-40B4-BE49-F238E27FC236}">
                <a16:creationId xmlns:a16="http://schemas.microsoft.com/office/drawing/2014/main" id="{4FB8FC6E-4224-46B5-9F4A-C7B876B71396}"/>
              </a:ext>
            </a:extLst>
          </p:cNvPr>
          <p:cNvSpPr txBox="1"/>
          <p:nvPr/>
        </p:nvSpPr>
        <p:spPr>
          <a:xfrm>
            <a:off x="8474180" y="3523565"/>
            <a:ext cx="840480" cy="58862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s-ES" b="1" dirty="0">
                <a:solidFill>
                  <a:srgbClr val="000000"/>
                </a:solidFill>
              </a:rPr>
              <a:t>2</a:t>
            </a:r>
            <a:endParaRPr kumimoji="0" lang="es-ES" sz="32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32" name="CuadroTexto 31">
            <a:extLst>
              <a:ext uri="{FF2B5EF4-FFF2-40B4-BE49-F238E27FC236}">
                <a16:creationId xmlns:a16="http://schemas.microsoft.com/office/drawing/2014/main" id="{EADB7BFB-1F98-4A25-93CC-625DA8153275}"/>
              </a:ext>
            </a:extLst>
          </p:cNvPr>
          <p:cNvSpPr txBox="1"/>
          <p:nvPr/>
        </p:nvSpPr>
        <p:spPr>
          <a:xfrm>
            <a:off x="12913492" y="3579283"/>
            <a:ext cx="840480" cy="58862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s-ES" b="1" dirty="0">
                <a:solidFill>
                  <a:srgbClr val="000000"/>
                </a:solidFill>
              </a:rPr>
              <a:t>3</a:t>
            </a:r>
            <a:endParaRPr kumimoji="0" lang="es-ES" sz="32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33" name="CuadroTexto 32">
            <a:extLst>
              <a:ext uri="{FF2B5EF4-FFF2-40B4-BE49-F238E27FC236}">
                <a16:creationId xmlns:a16="http://schemas.microsoft.com/office/drawing/2014/main" id="{1AE8C830-435C-4330-A973-37F420E8551A}"/>
              </a:ext>
            </a:extLst>
          </p:cNvPr>
          <p:cNvSpPr txBox="1"/>
          <p:nvPr/>
        </p:nvSpPr>
        <p:spPr bwMode="auto">
          <a:xfrm>
            <a:off x="2561170" y="6037683"/>
            <a:ext cx="3402413"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eaLnBrk="1" hangingPunct="1"/>
            <a:r>
              <a:rPr lang="es-ES" sz="2133" b="1" dirty="0">
                <a:solidFill>
                  <a:srgbClr val="002060"/>
                </a:solidFill>
                <a:latin typeface="Calibri" pitchFamily="34" charset="0"/>
                <a:cs typeface="Calibri" pitchFamily="34" charset="0"/>
              </a:rPr>
              <a:t>ENTREGABLES  FASE 1</a:t>
            </a:r>
          </a:p>
        </p:txBody>
      </p:sp>
      <p:sp>
        <p:nvSpPr>
          <p:cNvPr id="34" name="CuadroTexto 33">
            <a:extLst>
              <a:ext uri="{FF2B5EF4-FFF2-40B4-BE49-F238E27FC236}">
                <a16:creationId xmlns:a16="http://schemas.microsoft.com/office/drawing/2014/main" id="{E6590CA0-6078-41B4-B1FF-917E4A3E6060}"/>
              </a:ext>
            </a:extLst>
          </p:cNvPr>
          <p:cNvSpPr txBox="1"/>
          <p:nvPr/>
        </p:nvSpPr>
        <p:spPr bwMode="auto">
          <a:xfrm>
            <a:off x="6389155" y="5996250"/>
            <a:ext cx="3402413"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eaLnBrk="1" hangingPunct="1"/>
            <a:r>
              <a:rPr lang="es-ES" sz="2133" b="1" dirty="0">
                <a:solidFill>
                  <a:srgbClr val="002060"/>
                </a:solidFill>
                <a:latin typeface="Calibri" pitchFamily="34" charset="0"/>
                <a:cs typeface="Calibri" pitchFamily="34" charset="0"/>
              </a:rPr>
              <a:t>ENTREGABLES  FASE 2</a:t>
            </a:r>
          </a:p>
        </p:txBody>
      </p:sp>
      <p:sp>
        <p:nvSpPr>
          <p:cNvPr id="35" name="CuadroTexto 34">
            <a:extLst>
              <a:ext uri="{FF2B5EF4-FFF2-40B4-BE49-F238E27FC236}">
                <a16:creationId xmlns:a16="http://schemas.microsoft.com/office/drawing/2014/main" id="{B8A36D6A-D813-49F9-93A9-67B5B3A10857}"/>
              </a:ext>
            </a:extLst>
          </p:cNvPr>
          <p:cNvSpPr txBox="1"/>
          <p:nvPr/>
        </p:nvSpPr>
        <p:spPr bwMode="auto">
          <a:xfrm>
            <a:off x="10351559" y="6007742"/>
            <a:ext cx="3402413"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eaLnBrk="1" hangingPunct="1"/>
            <a:r>
              <a:rPr lang="es-ES" sz="2133" b="1" dirty="0">
                <a:solidFill>
                  <a:srgbClr val="002060"/>
                </a:solidFill>
                <a:latin typeface="Calibri" pitchFamily="34" charset="0"/>
                <a:cs typeface="Calibri" pitchFamily="34" charset="0"/>
              </a:rPr>
              <a:t>ENTREGABLES FASE 3</a:t>
            </a:r>
          </a:p>
        </p:txBody>
      </p:sp>
      <p:pic>
        <p:nvPicPr>
          <p:cNvPr id="36" name="Imagen 35">
            <a:extLst>
              <a:ext uri="{FF2B5EF4-FFF2-40B4-BE49-F238E27FC236}">
                <a16:creationId xmlns:a16="http://schemas.microsoft.com/office/drawing/2014/main" id="{82874592-71A6-4EFD-A3B2-B57D927C8FBB}"/>
              </a:ext>
            </a:extLst>
          </p:cNvPr>
          <p:cNvPicPr>
            <a:picLocks noChangeAspect="1"/>
          </p:cNvPicPr>
          <p:nvPr/>
        </p:nvPicPr>
        <p:blipFill rotWithShape="1">
          <a:blip r:embed="rId6"/>
          <a:srcRect l="1147" t="16145" r="2294" b="40886"/>
          <a:stretch/>
        </p:blipFill>
        <p:spPr>
          <a:xfrm>
            <a:off x="37676" y="-8755"/>
            <a:ext cx="16218324" cy="3299954"/>
          </a:xfrm>
          <a:prstGeom prst="rect">
            <a:avLst/>
          </a:prstGeom>
        </p:spPr>
      </p:pic>
      <p:sp>
        <p:nvSpPr>
          <p:cNvPr id="13" name="Rectángulo 12">
            <a:extLst>
              <a:ext uri="{FF2B5EF4-FFF2-40B4-BE49-F238E27FC236}">
                <a16:creationId xmlns:a16="http://schemas.microsoft.com/office/drawing/2014/main" id="{7743B611-9E90-43B1-AD60-7591FDF73FD3}"/>
              </a:ext>
            </a:extLst>
          </p:cNvPr>
          <p:cNvSpPr/>
          <p:nvPr/>
        </p:nvSpPr>
        <p:spPr>
          <a:xfrm>
            <a:off x="736677" y="1855358"/>
            <a:ext cx="10887941" cy="1815882"/>
          </a:xfrm>
          <a:prstGeom prst="rect">
            <a:avLst/>
          </a:prstGeom>
        </p:spPr>
        <p:txBody>
          <a:bodyPr wrap="square">
            <a:spAutoFit/>
          </a:bodyPr>
          <a:lstStyle/>
          <a:p>
            <a:pPr fontAlgn="base"/>
            <a:r>
              <a:rPr lang="es-ES" sz="2800" dirty="0">
                <a:solidFill>
                  <a:srgbClr val="002D44"/>
                </a:solidFill>
                <a:latin typeface="&amp;quot"/>
              </a:rPr>
              <a:t>El concurso está compuesto por 3 fases. El equipo de Desafío Steam, solicitará documentación a los equipos participantes sobre el proyecto hasta completar las fases.</a:t>
            </a:r>
          </a:p>
          <a:p>
            <a:pPr fontAlgn="base"/>
            <a:r>
              <a:rPr lang="es-ES" sz="2800" dirty="0">
                <a:solidFill>
                  <a:srgbClr val="002D44"/>
                </a:solidFill>
                <a:latin typeface="&amp;quot"/>
              </a:rPr>
              <a:t> </a:t>
            </a:r>
          </a:p>
        </p:txBody>
      </p:sp>
      <p:pic>
        <p:nvPicPr>
          <p:cNvPr id="5" name="Imagen 4" descr="Imagen que contiene objeto, reloj, rojo, firmar&#10;&#10;Descripción generada automáticamente">
            <a:extLst>
              <a:ext uri="{FF2B5EF4-FFF2-40B4-BE49-F238E27FC236}">
                <a16:creationId xmlns:a16="http://schemas.microsoft.com/office/drawing/2014/main" id="{630B810F-DACB-4582-80A8-DF9AD025B6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634" y="279329"/>
            <a:ext cx="5211522" cy="1215474"/>
          </a:xfrm>
          <a:prstGeom prst="rect">
            <a:avLst/>
          </a:prstGeom>
        </p:spPr>
      </p:pic>
    </p:spTree>
    <p:extLst>
      <p:ext uri="{BB962C8B-B14F-4D97-AF65-F5344CB8AC3E}">
        <p14:creationId xmlns:p14="http://schemas.microsoft.com/office/powerpoint/2010/main" val="188040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19509" y="-61330"/>
            <a:ext cx="15291857" cy="1114697"/>
          </a:xfrm>
          <a:prstGeom prst="rect">
            <a:avLst/>
          </a:prstGeom>
          <a:ln>
            <a:noFill/>
          </a:ln>
        </p:spPr>
        <p:txBody>
          <a:bodyPr anchor="ctr"/>
          <a:lstStyle>
            <a:lvl1pPr algn="l" rtl="0" eaLnBrk="0" fontAlgn="base" hangingPunct="0">
              <a:spcBef>
                <a:spcPct val="0"/>
              </a:spcBef>
              <a:spcAft>
                <a:spcPct val="0"/>
              </a:spcAft>
              <a:defRPr sz="3200" b="0" i="0" kern="1200" baseline="0">
                <a:solidFill>
                  <a:schemeClr val="tx1"/>
                </a:solidFill>
                <a:latin typeface="Arial" charset="0"/>
                <a:ea typeface="Arial" charset="0"/>
                <a:cs typeface="Arial" charset="0"/>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9585" algn="ctr" rtl="0" fontAlgn="base">
              <a:spcBef>
                <a:spcPct val="0"/>
              </a:spcBef>
              <a:spcAft>
                <a:spcPct val="0"/>
              </a:spcAft>
              <a:defRPr sz="5900">
                <a:solidFill>
                  <a:schemeClr val="tx1"/>
                </a:solidFill>
                <a:latin typeface="Calibri" pitchFamily="34" charset="0"/>
              </a:defRPr>
            </a:lvl6pPr>
            <a:lvl7pPr marL="1219170" algn="ctr" rtl="0" fontAlgn="base">
              <a:spcBef>
                <a:spcPct val="0"/>
              </a:spcBef>
              <a:spcAft>
                <a:spcPct val="0"/>
              </a:spcAft>
              <a:defRPr sz="5900">
                <a:solidFill>
                  <a:schemeClr val="tx1"/>
                </a:solidFill>
                <a:latin typeface="Calibri" pitchFamily="34" charset="0"/>
              </a:defRPr>
            </a:lvl7pPr>
            <a:lvl8pPr marL="1828754" algn="ctr" rtl="0" fontAlgn="base">
              <a:spcBef>
                <a:spcPct val="0"/>
              </a:spcBef>
              <a:spcAft>
                <a:spcPct val="0"/>
              </a:spcAft>
              <a:defRPr sz="5900">
                <a:solidFill>
                  <a:schemeClr val="tx1"/>
                </a:solidFill>
                <a:latin typeface="Calibri" pitchFamily="34" charset="0"/>
              </a:defRPr>
            </a:lvl8pPr>
            <a:lvl9pPr marL="2438339" algn="ctr" rtl="0" fontAlgn="base">
              <a:spcBef>
                <a:spcPct val="0"/>
              </a:spcBef>
              <a:spcAft>
                <a:spcPct val="0"/>
              </a:spcAft>
              <a:defRPr sz="5900">
                <a:solidFill>
                  <a:schemeClr val="tx1"/>
                </a:solidFill>
                <a:latin typeface="Calibri" pitchFamily="34" charset="0"/>
              </a:defRPr>
            </a:lvl9pPr>
          </a:lstStyle>
          <a:p>
            <a:pPr defTabSz="1219170">
              <a:defRPr/>
            </a:pPr>
            <a:endParaRPr lang="es-ES_tradnl">
              <a:solidFill>
                <a:srgbClr val="003245"/>
              </a:solidFill>
              <a:latin typeface="+mn-lt"/>
            </a:endParaRPr>
          </a:p>
        </p:txBody>
      </p:sp>
      <p:pic>
        <p:nvPicPr>
          <p:cNvPr id="6" name="Imagen 5" descr="Imagen que contiene exterior, firmar, rojo, colgando&#10;&#10;Descripción generada automáticamente">
            <a:extLst>
              <a:ext uri="{FF2B5EF4-FFF2-40B4-BE49-F238E27FC236}">
                <a16:creationId xmlns:a16="http://schemas.microsoft.com/office/drawing/2014/main" id="{5A9ADFB2-0BFC-460D-AB38-B070E1A12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5016" y="8212787"/>
            <a:ext cx="1552684" cy="671834"/>
          </a:xfrm>
          <a:prstGeom prst="rect">
            <a:avLst/>
          </a:prstGeom>
        </p:spPr>
      </p:pic>
      <p:pic>
        <p:nvPicPr>
          <p:cNvPr id="3" name="Imagen 2">
            <a:extLst>
              <a:ext uri="{FF2B5EF4-FFF2-40B4-BE49-F238E27FC236}">
                <a16:creationId xmlns:a16="http://schemas.microsoft.com/office/drawing/2014/main" id="{282CD95F-4F9C-40AC-925D-295251E5EF3F}"/>
              </a:ext>
            </a:extLst>
          </p:cNvPr>
          <p:cNvPicPr>
            <a:picLocks noChangeAspect="1"/>
          </p:cNvPicPr>
          <p:nvPr/>
        </p:nvPicPr>
        <p:blipFill rotWithShape="1">
          <a:blip r:embed="rId4"/>
          <a:srcRect l="1147" t="16145" r="2294" b="40886"/>
          <a:stretch/>
        </p:blipFill>
        <p:spPr>
          <a:xfrm>
            <a:off x="0" y="3488864"/>
            <a:ext cx="16256000" cy="4067095"/>
          </a:xfrm>
          <a:prstGeom prst="rect">
            <a:avLst/>
          </a:prstGeom>
        </p:spPr>
      </p:pic>
      <p:sp>
        <p:nvSpPr>
          <p:cNvPr id="5" name="Rectángulo 4">
            <a:extLst>
              <a:ext uri="{FF2B5EF4-FFF2-40B4-BE49-F238E27FC236}">
                <a16:creationId xmlns:a16="http://schemas.microsoft.com/office/drawing/2014/main" id="{063E6AF4-5E4C-4B0B-90FA-543EA48B7BF5}"/>
              </a:ext>
            </a:extLst>
          </p:cNvPr>
          <p:cNvSpPr/>
          <p:nvPr/>
        </p:nvSpPr>
        <p:spPr>
          <a:xfrm>
            <a:off x="-136659" y="2904089"/>
            <a:ext cx="9248197" cy="584775"/>
          </a:xfrm>
          <a:prstGeom prst="rect">
            <a:avLst/>
          </a:prstGeom>
        </p:spPr>
        <p:txBody>
          <a:bodyPr wrap="square">
            <a:spAutoFit/>
          </a:bodyPr>
          <a:lstStyle/>
          <a:p>
            <a:r>
              <a:rPr lang="es-ES" b="1" dirty="0">
                <a:hlinkClick r:id="rId5"/>
              </a:rPr>
              <a:t>https://www.stembyme.com/web/desafio-steam</a:t>
            </a:r>
            <a:endParaRPr lang="es-ES" b="1" dirty="0"/>
          </a:p>
        </p:txBody>
      </p:sp>
      <p:sp>
        <p:nvSpPr>
          <p:cNvPr id="8" name="CuadroTexto 7">
            <a:extLst>
              <a:ext uri="{FF2B5EF4-FFF2-40B4-BE49-F238E27FC236}">
                <a16:creationId xmlns:a16="http://schemas.microsoft.com/office/drawing/2014/main" id="{B2FA241D-CD17-4D2E-84D0-00E38AD72B95}"/>
              </a:ext>
            </a:extLst>
          </p:cNvPr>
          <p:cNvSpPr txBox="1"/>
          <p:nvPr/>
        </p:nvSpPr>
        <p:spPr>
          <a:xfrm>
            <a:off x="3910519" y="5208354"/>
            <a:ext cx="6595353" cy="71173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ES" sz="4000" b="0" i="0" u="none" strike="noStrike" cap="none" spc="0" normalizeH="0" baseline="0" dirty="0">
                <a:ln>
                  <a:noFill/>
                </a:ln>
                <a:solidFill>
                  <a:srgbClr val="000000"/>
                </a:solidFill>
                <a:effectLst/>
                <a:uFillTx/>
                <a:latin typeface="+mn-lt"/>
                <a:ea typeface="+mn-ea"/>
                <a:cs typeface="+mn-cs"/>
                <a:sym typeface="Helvetica Light"/>
              </a:rPr>
              <a:t>GRACIAS</a:t>
            </a:r>
          </a:p>
        </p:txBody>
      </p:sp>
      <p:pic>
        <p:nvPicPr>
          <p:cNvPr id="11" name="Imagen 10" descr="Imagen que contiene objeto, reloj, rojo, firmar&#10;&#10;Descripción generada automáticamente">
            <a:extLst>
              <a:ext uri="{FF2B5EF4-FFF2-40B4-BE49-F238E27FC236}">
                <a16:creationId xmlns:a16="http://schemas.microsoft.com/office/drawing/2014/main" id="{C15A983A-444C-4C31-8ED5-45CEB33382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634" y="279329"/>
            <a:ext cx="5211522" cy="1215474"/>
          </a:xfrm>
          <a:prstGeom prst="rect">
            <a:avLst/>
          </a:prstGeom>
        </p:spPr>
      </p:pic>
    </p:spTree>
    <p:extLst>
      <p:ext uri="{BB962C8B-B14F-4D97-AF65-F5344CB8AC3E}">
        <p14:creationId xmlns:p14="http://schemas.microsoft.com/office/powerpoint/2010/main" val="42778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Pr>
      <a:bodyPr rot="0" spcFirstLastPara="1" vertOverflow="overflow" horzOverflow="overflow" vert="horz" wrap="square" lIns="47625" tIns="47625" rIns="47625" bIns="47625"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47625" tIns="47625" rIns="47625" bIns="47625"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Pr>
      <a:bodyPr rot="0" spcFirstLastPara="1" vertOverflow="overflow" horzOverflow="overflow" vert="horz" wrap="square" lIns="47625" tIns="47625" rIns="47625" bIns="47625"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47625" tIns="47625" rIns="47625" bIns="47625"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447609F9FDFF14FBE5D8EC74EFEB2A7" ma:contentTypeVersion="" ma:contentTypeDescription="Crear nuevo documento." ma:contentTypeScope="" ma:versionID="7a9c78c6b1970b6d54791f9d370a7d8c">
  <xsd:schema xmlns:xsd="http://www.w3.org/2001/XMLSchema" xmlns:xs="http://www.w3.org/2001/XMLSchema" xmlns:p="http://schemas.microsoft.com/office/2006/metadata/properties" xmlns:ns1="http://schemas.microsoft.com/sharepoint/v3" xmlns:ns2="51bfb0fa-35ae-4a66-b3d4-c4ecfc995464" xmlns:ns3="a16b5838-677a-4709-b0ef-25f5cc6b4d05" targetNamespace="http://schemas.microsoft.com/office/2006/metadata/properties" ma:root="true" ma:fieldsID="43115199054ce13781f48d8565b66334" ns1:_="" ns2:_="" ns3:_="">
    <xsd:import namespace="http://schemas.microsoft.com/sharepoint/v3"/>
    <xsd:import namespace="51bfb0fa-35ae-4a66-b3d4-c4ecfc995464"/>
    <xsd:import namespace="a16b5838-677a-4709-b0ef-25f5cc6b4d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Propiedades de la Directiva de cumplimiento unificado" ma:hidden="true" ma:internalName="_ip_UnifiedCompliancePolicyProperties">
      <xsd:simpleType>
        <xsd:restriction base="dms:Note"/>
      </xsd:simpleType>
    </xsd:element>
    <xsd:element name="_ip_UnifiedCompliancePolicyUIAction" ma:index="16"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bfb0fa-35ae-4a66-b3d4-c4ecfc995464"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6b5838-677a-4709-b0ef-25f5cc6b4d0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51bfb0fa-35ae-4a66-b3d4-c4ecfc995464">
      <UserInfo>
        <DisplayName>REBECA CORDON JIMENEZ</DisplayName>
        <AccountId>61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720B97-8907-4E50-82CA-D17A5F58B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1bfb0fa-35ae-4a66-b3d4-c4ecfc995464"/>
    <ds:schemaRef ds:uri="a16b5838-677a-4709-b0ef-25f5cc6b4d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5E0AD8-B015-48F6-933D-6E644DAC4E06}">
  <ds:schemaRefs>
    <ds:schemaRef ds:uri="http://schemas.microsoft.com/office/2006/metadata/properties"/>
    <ds:schemaRef ds:uri="http://schemas.microsoft.com/office/infopath/2007/PartnerControls"/>
    <ds:schemaRef ds:uri="http://schemas.microsoft.com/sharepoint/v3"/>
    <ds:schemaRef ds:uri="51bfb0fa-35ae-4a66-b3d4-c4ecfc995464"/>
  </ds:schemaRefs>
</ds:datastoreItem>
</file>

<file path=customXml/itemProps3.xml><?xml version="1.0" encoding="utf-8"?>
<ds:datastoreItem xmlns:ds="http://schemas.openxmlformats.org/officeDocument/2006/customXml" ds:itemID="{0F920D4D-EB6B-4FF3-89C2-381890FF06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TotalTime>
  <Words>646</Words>
  <Application>Microsoft Office PowerPoint</Application>
  <PresentationFormat>Personalizado</PresentationFormat>
  <Paragraphs>83</Paragraphs>
  <Slides>6</Slides>
  <Notes>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vt:i4>
      </vt:variant>
    </vt:vector>
  </HeadingPairs>
  <TitlesOfParts>
    <vt:vector size="16" baseType="lpstr">
      <vt:lpstr>&amp;quot</vt:lpstr>
      <vt:lpstr>Arial</vt:lpstr>
      <vt:lpstr>Avenir Book</vt:lpstr>
      <vt:lpstr>Calibri</vt:lpstr>
      <vt:lpstr>Gill Sans</vt:lpstr>
      <vt:lpstr>Helvetica Light</vt:lpstr>
      <vt:lpstr>Helvetica Neue</vt:lpstr>
      <vt:lpstr>Helvetica Neue Medium</vt:lpstr>
      <vt:lpstr>Telefonica</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DE LA SERNA INICIARTE</dc:creator>
  <cp:lastModifiedBy>ELENA AYUSO FERRERA</cp:lastModifiedBy>
  <cp:revision>121</cp:revision>
  <cp:lastPrinted>2016-04-07T08:54:48Z</cp:lastPrinted>
  <dcterms:modified xsi:type="dcterms:W3CDTF">2020-04-16T10:26:47Z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0x0101000447609F9FDFF14FBE5D8EC74EFEB2A7</vt:lpwstr>
  </property>
  <property fmtid="{D5CDD505-2E9C-101B-9397-08002B2CF9AE}" pid="3" name="AuthorIds_UIVersion_3584">
    <vt:lpwstr>29</vt:lpwstr>
  </property>
</Properties>
</file>