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3" r:id="rId11"/>
    <p:sldId id="277" r:id="rId12"/>
    <p:sldId id="275" r:id="rId13"/>
    <p:sldId id="266" r:id="rId14"/>
    <p:sldId id="267" r:id="rId15"/>
    <p:sldId id="269" r:id="rId16"/>
    <p:sldId id="270" r:id="rId17"/>
    <p:sldId id="271" r:id="rId18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BAJO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ESPAÑA</c:v>
                </c:pt>
                <c:pt idx="1">
                  <c:v>UE</c:v>
                </c:pt>
                <c:pt idx="2">
                  <c:v>OCDE</c:v>
                </c:pt>
                <c:pt idx="3">
                  <c:v>CASTILLA Y LEÓN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C-40A8-B34D-A87D9E3B513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ESPAÑA</c:v>
                </c:pt>
                <c:pt idx="1">
                  <c:v>UE</c:v>
                </c:pt>
                <c:pt idx="2">
                  <c:v>OCDE</c:v>
                </c:pt>
                <c:pt idx="3">
                  <c:v>CASTILLA Y LEÓN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C-40A8-B34D-A87D9E3B513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INTERMEDIO</c:v>
                </c:pt>
              </c:strCache>
            </c:strRef>
          </c:tx>
          <c:spPr>
            <a:solidFill>
              <a:srgbClr val="FFCC6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ESPAÑA</c:v>
                </c:pt>
                <c:pt idx="1">
                  <c:v>UE</c:v>
                </c:pt>
                <c:pt idx="2">
                  <c:v>OCDE</c:v>
                </c:pt>
                <c:pt idx="3">
                  <c:v>CASTILLA Y LEÓN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40</c:v>
                </c:pt>
                <c:pt idx="1">
                  <c:v>37</c:v>
                </c:pt>
                <c:pt idx="2">
                  <c:v>34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C-40A8-B34D-A87D9E3B513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ESPAÑA</c:v>
                </c:pt>
                <c:pt idx="1">
                  <c:v>UE</c:v>
                </c:pt>
                <c:pt idx="2">
                  <c:v>OCDE</c:v>
                </c:pt>
                <c:pt idx="3">
                  <c:v>CASTILLA Y LEÓN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33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C-40A8-B34D-A87D9E3B5130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AVANZADO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ESPAÑA</c:v>
                </c:pt>
                <c:pt idx="1">
                  <c:v>UE</c:v>
                </c:pt>
                <c:pt idx="2">
                  <c:v>OCDE</c:v>
                </c:pt>
                <c:pt idx="3">
                  <c:v>CASTILLA Y LEÓN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C-40A8-B34D-A87D9E3B51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652936"/>
        <c:axId val="19655680"/>
      </c:barChart>
      <c:catAx>
        <c:axId val="19652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55680"/>
        <c:crosses val="autoZero"/>
        <c:auto val="1"/>
        <c:lblAlgn val="ctr"/>
        <c:lblOffset val="100"/>
        <c:noMultiLvlLbl val="0"/>
      </c:catAx>
      <c:valAx>
        <c:axId val="1965568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5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7-4351-AC50-672570CB40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Castilla y León</c:v>
                </c:pt>
                <c:pt idx="1">
                  <c:v>Navarra</c:v>
                </c:pt>
                <c:pt idx="2">
                  <c:v>Cataluña</c:v>
                </c:pt>
                <c:pt idx="3">
                  <c:v>Madrid</c:v>
                </c:pt>
                <c:pt idx="4">
                  <c:v>Asturias</c:v>
                </c:pt>
                <c:pt idx="5">
                  <c:v>Andalucía</c:v>
                </c:pt>
                <c:pt idx="6">
                  <c:v>Canarias</c:v>
                </c:pt>
                <c:pt idx="7">
                  <c:v>Melilla</c:v>
                </c:pt>
                <c:pt idx="8">
                  <c:v>Ceuta</c:v>
                </c:pt>
                <c:pt idx="9">
                  <c:v>España</c:v>
                </c:pt>
                <c:pt idx="10">
                  <c:v>UE</c:v>
                </c:pt>
                <c:pt idx="11">
                  <c:v>OCDE</c:v>
                </c:pt>
              </c:strCache>
            </c:strRef>
          </c:cat>
          <c:val>
            <c:numRef>
              <c:f>Hoja1!$B$3:$B$14</c:f>
              <c:numCache>
                <c:formatCode>General</c:formatCode>
                <c:ptCount val="12"/>
                <c:pt idx="0">
                  <c:v>25</c:v>
                </c:pt>
                <c:pt idx="1">
                  <c:v>24</c:v>
                </c:pt>
                <c:pt idx="2">
                  <c:v>23</c:v>
                </c:pt>
                <c:pt idx="3">
                  <c:v>20</c:v>
                </c:pt>
                <c:pt idx="4">
                  <c:v>20</c:v>
                </c:pt>
                <c:pt idx="5">
                  <c:v>18</c:v>
                </c:pt>
                <c:pt idx="6">
                  <c:v>10</c:v>
                </c:pt>
                <c:pt idx="7">
                  <c:v>-7</c:v>
                </c:pt>
                <c:pt idx="8">
                  <c:v>-17</c:v>
                </c:pt>
                <c:pt idx="9">
                  <c:v>19</c:v>
                </c:pt>
                <c:pt idx="10">
                  <c:v>19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7-4351-AC50-672570CB4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4426863"/>
        <c:axId val="1614427343"/>
      </c:barChart>
      <c:catAx>
        <c:axId val="16144268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14427343"/>
        <c:crosses val="autoZero"/>
        <c:auto val="0"/>
        <c:lblAlgn val="ctr"/>
        <c:lblOffset val="100"/>
        <c:tickLblSkip val="1"/>
        <c:noMultiLvlLbl val="0"/>
      </c:catAx>
      <c:valAx>
        <c:axId val="16144273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1442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A-4272-8184-AC1417056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Hoja1!$A$2:$A$33</c:f>
              <c:strCache>
                <c:ptCount val="32"/>
                <c:pt idx="0">
                  <c:v>Noruega</c:v>
                </c:pt>
                <c:pt idx="1">
                  <c:v>Paises Bajos</c:v>
                </c:pt>
                <c:pt idx="2">
                  <c:v>Letonia</c:v>
                </c:pt>
                <c:pt idx="3">
                  <c:v>Dinamarca</c:v>
                </c:pt>
                <c:pt idx="4">
                  <c:v>Suecia</c:v>
                </c:pt>
                <c:pt idx="5">
                  <c:v>Finalandia</c:v>
                </c:pt>
                <c:pt idx="6">
                  <c:v>Lituania</c:v>
                </c:pt>
                <c:pt idx="7">
                  <c:v>Bélgica (Fl)</c:v>
                </c:pt>
                <c:pt idx="8">
                  <c:v>Hungría</c:v>
                </c:pt>
                <c:pt idx="9">
                  <c:v>Polonia</c:v>
                </c:pt>
                <c:pt idx="10">
                  <c:v>Eslovaquia</c:v>
                </c:pt>
                <c:pt idx="11">
                  <c:v>Australia</c:v>
                </c:pt>
                <c:pt idx="12">
                  <c:v>Croacia</c:v>
                </c:pt>
                <c:pt idx="13">
                  <c:v>Bélgica (Fr)</c:v>
                </c:pt>
                <c:pt idx="14">
                  <c:v>Inglaterra</c:v>
                </c:pt>
                <c:pt idx="15">
                  <c:v>EEUU</c:v>
                </c:pt>
                <c:pt idx="16">
                  <c:v>Irlanda</c:v>
                </c:pt>
                <c:pt idx="17">
                  <c:v>Eslovenia</c:v>
                </c:pt>
                <c:pt idx="18">
                  <c:v>Rep. Checa</c:v>
                </c:pt>
                <c:pt idx="19">
                  <c:v>Alemania</c:v>
                </c:pt>
                <c:pt idx="20">
                  <c:v>Austria</c:v>
                </c:pt>
                <c:pt idx="21">
                  <c:v>Chipre</c:v>
                </c:pt>
                <c:pt idx="22">
                  <c:v>Israel</c:v>
                </c:pt>
                <c:pt idx="23">
                  <c:v>Nueva Zelanda</c:v>
                </c:pt>
                <c:pt idx="24">
                  <c:v>Italia</c:v>
                </c:pt>
                <c:pt idx="25">
                  <c:v>Francia</c:v>
                </c:pt>
                <c:pt idx="26">
                  <c:v>Malta</c:v>
                </c:pt>
                <c:pt idx="27">
                  <c:v>Bulgaria</c:v>
                </c:pt>
                <c:pt idx="28">
                  <c:v>España</c:v>
                </c:pt>
                <c:pt idx="29">
                  <c:v>Castilla y León</c:v>
                </c:pt>
                <c:pt idx="30">
                  <c:v>Turquía</c:v>
                </c:pt>
                <c:pt idx="31">
                  <c:v>Portugal</c:v>
                </c:pt>
              </c:strCache>
            </c:strRef>
          </c:cat>
          <c:val>
            <c:numRef>
              <c:f>Hoja1!$C$2:$C$33</c:f>
              <c:numCache>
                <c:formatCode>General</c:formatCode>
                <c:ptCount val="32"/>
                <c:pt idx="0">
                  <c:v>59</c:v>
                </c:pt>
                <c:pt idx="1">
                  <c:v>63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70</c:v>
                </c:pt>
                <c:pt idx="6">
                  <c:v>70</c:v>
                </c:pt>
                <c:pt idx="7">
                  <c:v>71</c:v>
                </c:pt>
                <c:pt idx="8">
                  <c:v>72</c:v>
                </c:pt>
                <c:pt idx="9">
                  <c:v>72</c:v>
                </c:pt>
                <c:pt idx="10">
                  <c:v>74</c:v>
                </c:pt>
                <c:pt idx="11">
                  <c:v>74</c:v>
                </c:pt>
                <c:pt idx="12">
                  <c:v>75</c:v>
                </c:pt>
                <c:pt idx="13">
                  <c:v>76</c:v>
                </c:pt>
                <c:pt idx="14">
                  <c:v>76</c:v>
                </c:pt>
                <c:pt idx="15">
                  <c:v>76</c:v>
                </c:pt>
                <c:pt idx="16">
                  <c:v>77</c:v>
                </c:pt>
                <c:pt idx="17">
                  <c:v>77</c:v>
                </c:pt>
                <c:pt idx="18">
                  <c:v>77</c:v>
                </c:pt>
                <c:pt idx="19">
                  <c:v>78</c:v>
                </c:pt>
                <c:pt idx="20">
                  <c:v>78</c:v>
                </c:pt>
                <c:pt idx="21">
                  <c:v>79</c:v>
                </c:pt>
                <c:pt idx="22">
                  <c:v>81</c:v>
                </c:pt>
                <c:pt idx="23">
                  <c:v>82</c:v>
                </c:pt>
                <c:pt idx="24">
                  <c:v>83</c:v>
                </c:pt>
                <c:pt idx="25">
                  <c:v>83</c:v>
                </c:pt>
                <c:pt idx="26">
                  <c:v>85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94</c:v>
                </c:pt>
                <c:pt idx="3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BA-4272-8184-AC1417056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892383"/>
        <c:axId val="1637893343"/>
      </c:barChart>
      <c:catAx>
        <c:axId val="163789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37893343"/>
        <c:crosses val="autoZero"/>
        <c:auto val="1"/>
        <c:lblAlgn val="ctr"/>
        <c:lblOffset val="100"/>
        <c:noMultiLvlLbl val="0"/>
      </c:catAx>
      <c:valAx>
        <c:axId val="1637893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3789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8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DB6AC-1739-4E79-BB05-E4245A2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E912A-2685-DD1B-E77C-BCFDFD1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4F521B-5413-2DC1-697C-2F1DEE57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3EE0EF-C70D-5D52-6F93-0D0B9C690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06234"/>
            <a:ext cx="1975380" cy="8477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A08F52-FB5C-46E1-B467-EFFE4306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3021" y="192398"/>
            <a:ext cx="761554" cy="7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7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A6E2-6074-E84F-C0B3-9943A5E4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3645D4-A436-B8F2-146A-0E8A511A2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C4F9A-7507-D875-9D50-685EB64A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7EBDE-7742-BF69-AEB3-B81EFD48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AE9F4-8357-9944-69BF-9E0DB825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32CEE1-9C79-DC86-3962-3282E31F8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A7ED8A-C7CB-C384-1D85-051731BE5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61BDB-9F29-E9A1-39E8-FDB8C975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05DDED-EDC1-4C6D-305C-536265E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D1F79-C5D4-0B32-0B47-6D6FA901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3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CBC2C-9F8D-980F-CBD2-AB124DF3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A2C17-6117-1126-40CB-B5150E2B2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DE1805-F4B0-081F-FA92-8AAF79E6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CA6D7-F9EE-B6F2-262A-C1688775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0C66B-95C4-192C-0B93-F3A70CB6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7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AFB52-2E2E-A1F4-B1AF-53E8511C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8C31C-FFBE-C842-C44D-73090F26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D1C88-E0CE-1089-43C0-A04A67E0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FE848-CB13-1FFE-6151-04CD43FB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20D71-90ED-2F86-E65F-4E1D3280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53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43DE8-79C5-7C17-F2CB-2FE197D2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B43BD-71CF-3485-4185-341888EF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56A01A-2CD0-E891-E448-3E8E2DA4A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8B46A0-7497-FAE7-EF85-687F1D57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1DABDC-B3B7-7D1F-6966-45A85577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6FDEFE-CAA3-B39A-E354-4188D19A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9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4A681-FB82-C7B4-5997-E6A92C44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2BA1D2-01CF-F5D2-B2EB-2B906E39C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1DFCE8-6622-EFEB-6120-14E814060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892B1A-45A9-75C7-D44C-E3FC3585E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7D5142-F7AC-94EB-DEF8-8D2DE41B4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AFAACE-0E52-336C-DFFF-CE40AB5D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6A0CC-832F-F43B-10E6-6197F3EC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EE87F3-95E0-AF2A-D321-F6444F16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B782C-8184-2577-9FD7-D2E598FA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11BA47-4AB0-DC01-41A5-33AB261B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3943B3-A42B-92C5-5149-67C798CF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69E917-6B59-49ED-577F-AF336054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4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760490-DEFB-DC4F-0FA6-A3198790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CF1340-47CD-7D5E-EE67-A6DC7F87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1B1E5A-5FAF-490B-AA19-8E4383DE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08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9C655-2155-BF62-E7D3-F256B0B8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4A11A-F019-2955-D079-D366EEEA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D6FDFA-E13D-37AB-4AC6-0D3046F9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356935-5934-771C-C31B-20AFB754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46810E-DC78-10A7-6CAD-FBC209F5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040317-A98F-3054-0457-6A771FB2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6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A9576-3F26-D2BD-B9A6-4C4441A3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4C5E9-C0EB-CA29-7087-A4D9473C5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446435-57D4-51FC-0680-74F55D9E5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CBE6B7-5BC4-6185-1894-7AF1721C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F05BD4-9461-DE12-CBE8-C7ADB67C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6B167A-7D4D-FE43-34B4-43FA1C6F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54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2FE663-8F24-D14A-BD23-D19FA8BE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AE7334-F46E-0A0C-6D6B-13556B928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57C42D-8210-2261-9ED3-E03AB60FE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8352-D5F0-4E4D-B2F7-407CAAFA1ABD}" type="datetimeFigureOut">
              <a:rPr lang="es-ES" smtClean="0"/>
              <a:t>29/05/2023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24AD41-1E69-2C2E-CA8F-E3042EE49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B782E-8EDC-FDAD-2A3F-71FD0D7BB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C66A-3C01-4088-9461-47FDCEBDAA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A9AF8E-D8AD-3530-61DF-6BB1C67C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" t="758" r="1094" b="910"/>
          <a:stretch/>
        </p:blipFill>
        <p:spPr>
          <a:xfrm>
            <a:off x="3643952" y="7761"/>
            <a:ext cx="5559229" cy="68502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004DA4-E383-5276-72A8-AEAE465A614A}"/>
              </a:ext>
            </a:extLst>
          </p:cNvPr>
          <p:cNvSpPr txBox="1"/>
          <p:nvPr/>
        </p:nvSpPr>
        <p:spPr>
          <a:xfrm>
            <a:off x="4106076" y="2307945"/>
            <a:ext cx="3175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solidFill>
                  <a:schemeClr val="bg1"/>
                </a:solidFill>
                <a:latin typeface="Engravers MT" panose="02090707080505020304" pitchFamily="18" charset="0"/>
              </a:rPr>
              <a:t>PIRLS</a:t>
            </a:r>
          </a:p>
          <a:p>
            <a:pPr algn="ctr"/>
            <a:r>
              <a:rPr lang="es-ES_tradnl" sz="5400" dirty="0">
                <a:solidFill>
                  <a:schemeClr val="bg1"/>
                </a:solidFill>
                <a:latin typeface="Engravers MT" panose="020907070805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7852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A203D05-79DD-4809-BF1D-91FF2002D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951351"/>
              </p:ext>
            </p:extLst>
          </p:nvPr>
        </p:nvGraphicFramePr>
        <p:xfrm>
          <a:off x="2433637" y="1828439"/>
          <a:ext cx="7324725" cy="502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E63CFC2-06D5-2E2A-21AB-5E5A4EFDD588}"/>
              </a:ext>
            </a:extLst>
          </p:cNvPr>
          <p:cNvSpPr txBox="1"/>
          <p:nvPr/>
        </p:nvSpPr>
        <p:spPr>
          <a:xfrm>
            <a:off x="2115127" y="662539"/>
            <a:ext cx="894080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alumnado de Castilla y León alcanza el mayor incremento de rendimiento por gusto por la lectura entre las Comunidades Autónomas</a:t>
            </a:r>
            <a:endParaRPr lang="es-ES" sz="2400" dirty="0">
              <a:solidFill>
                <a:srgbClr val="17365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DCDD19-2261-4D7C-28E0-0444816294DE}"/>
              </a:ext>
            </a:extLst>
          </p:cNvPr>
          <p:cNvSpPr/>
          <p:nvPr/>
        </p:nvSpPr>
        <p:spPr>
          <a:xfrm rot="16200000">
            <a:off x="-2194544" y="3381852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Gusto por la lectura</a:t>
            </a:r>
          </a:p>
        </p:txBody>
      </p:sp>
    </p:spTree>
    <p:extLst>
      <p:ext uri="{BB962C8B-B14F-4D97-AF65-F5344CB8AC3E}">
        <p14:creationId xmlns:p14="http://schemas.microsoft.com/office/powerpoint/2010/main" val="197011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8C29C1A-4B26-1A5C-47D5-91970EC94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154671"/>
              </p:ext>
            </p:extLst>
          </p:nvPr>
        </p:nvGraphicFramePr>
        <p:xfrm>
          <a:off x="2115128" y="1518155"/>
          <a:ext cx="9865301" cy="511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4ACB476-FC12-68D8-AFB1-E3ABE1D0BFEB}"/>
              </a:ext>
            </a:extLst>
          </p:cNvPr>
          <p:cNvSpPr/>
          <p:nvPr/>
        </p:nvSpPr>
        <p:spPr>
          <a:xfrm rot="16200000">
            <a:off x="-2194544" y="3381852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Gusto por la lectura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BCE09-BD97-8D2B-9AEC-6A428F59361E}"/>
              </a:ext>
            </a:extLst>
          </p:cNvPr>
          <p:cNvSpPr txBox="1"/>
          <p:nvPr/>
        </p:nvSpPr>
        <p:spPr>
          <a:xfrm>
            <a:off x="2888479" y="484067"/>
            <a:ext cx="739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90% del alumnado de Castilla y León le gusta leer </a:t>
            </a:r>
            <a:endParaRPr lang="es-E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7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923D8E-A22A-C420-0E70-670522C9F42A}"/>
              </a:ext>
            </a:extLst>
          </p:cNvPr>
          <p:cNvSpPr txBox="1"/>
          <p:nvPr/>
        </p:nvSpPr>
        <p:spPr>
          <a:xfrm>
            <a:off x="2922662" y="270422"/>
            <a:ext cx="7392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Alumnado que ingresa en primaria con habilidades básicas de lectoescritura y rendimiento en lectura.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553A86-2A29-CE94-E1C0-AE255429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91" y="1434225"/>
            <a:ext cx="8054652" cy="50080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AB3649-7A62-AC43-0828-0E58857DD132}"/>
              </a:ext>
            </a:extLst>
          </p:cNvPr>
          <p:cNvSpPr txBox="1"/>
          <p:nvPr/>
        </p:nvSpPr>
        <p:spPr>
          <a:xfrm>
            <a:off x="1392965" y="1314584"/>
            <a:ext cx="2653226" cy="538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Castilla y León el 78% de los directores de los centros participantes afirmaron que al menos 3 de cada 4 alumnos que inician primero de primaria han alcanzado las habilidades básicas de lecto escritura. Este porcentaje es superior al del resto de países y Comunidades Autónomas participantes.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C7D4CB-16A5-B1C4-7A0F-1077C3A30315}"/>
              </a:ext>
            </a:extLst>
          </p:cNvPr>
          <p:cNvSpPr/>
          <p:nvPr/>
        </p:nvSpPr>
        <p:spPr>
          <a:xfrm rot="16200000">
            <a:off x="-2284064" y="3407490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Rendimiento. </a:t>
            </a:r>
          </a:p>
        </p:txBody>
      </p:sp>
    </p:spTree>
    <p:extLst>
      <p:ext uri="{BB962C8B-B14F-4D97-AF65-F5344CB8AC3E}">
        <p14:creationId xmlns:p14="http://schemas.microsoft.com/office/powerpoint/2010/main" val="55933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1A2B1B8-D022-6B58-6F38-A03284139BB3}"/>
              </a:ext>
            </a:extLst>
          </p:cNvPr>
          <p:cNvSpPr/>
          <p:nvPr/>
        </p:nvSpPr>
        <p:spPr>
          <a:xfrm rot="16200000">
            <a:off x="-2284064" y="3407490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Clima escolar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0CD4FE-BB49-5136-A51B-844FC37C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38" y="1494677"/>
            <a:ext cx="9612066" cy="53633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778B72-7DA6-F490-DCF0-D5FE3C7D564E}"/>
              </a:ext>
            </a:extLst>
          </p:cNvPr>
          <p:cNvSpPr txBox="1"/>
          <p:nvPr/>
        </p:nvSpPr>
        <p:spPr>
          <a:xfrm>
            <a:off x="2281474" y="234130"/>
            <a:ext cx="8872395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Castilla y León junto con Navarra son las dos Comunidades Autónomas con menor acoso escolar</a:t>
            </a:r>
            <a:r>
              <a:rPr lang="es-ES" sz="24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según el informe publicado por el Instituto Nacional de Evaluación Educativa.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1E9013-FA98-D331-1124-075EF37C07CC}"/>
              </a:ext>
            </a:extLst>
          </p:cNvPr>
          <p:cNvSpPr txBox="1"/>
          <p:nvPr/>
        </p:nvSpPr>
        <p:spPr>
          <a:xfrm>
            <a:off x="3811509" y="6260325"/>
            <a:ext cx="695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Exposición al acoso en las CCAA y ciudades autónomas participantes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3938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9B99F2D-42DF-347E-8B25-A6F1F2428832}"/>
              </a:ext>
            </a:extLst>
          </p:cNvPr>
          <p:cNvSpPr/>
          <p:nvPr/>
        </p:nvSpPr>
        <p:spPr>
          <a:xfrm rot="16200000">
            <a:off x="-2284064" y="3407489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Equidad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F9F3F9-5008-13A9-C02F-409EB052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85" y="1322317"/>
            <a:ext cx="6068084" cy="3652633"/>
          </a:xfrm>
          <a:prstGeom prst="rect">
            <a:avLst/>
          </a:prstGeom>
          <a:noFill/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3A8952C-D9EE-F0B7-F208-18FE071D3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19264"/>
              </p:ext>
            </p:extLst>
          </p:nvPr>
        </p:nvGraphicFramePr>
        <p:xfrm>
          <a:off x="2638706" y="5359213"/>
          <a:ext cx="8763756" cy="118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074">
                  <a:extLst>
                    <a:ext uri="{9D8B030D-6E8A-4147-A177-3AD203B41FA5}">
                      <a16:colId xmlns:a16="http://schemas.microsoft.com/office/drawing/2014/main" val="2784598290"/>
                    </a:ext>
                  </a:extLst>
                </a:gridCol>
                <a:gridCol w="1912474">
                  <a:extLst>
                    <a:ext uri="{9D8B030D-6E8A-4147-A177-3AD203B41FA5}">
                      <a16:colId xmlns:a16="http://schemas.microsoft.com/office/drawing/2014/main" val="3227759935"/>
                    </a:ext>
                  </a:extLst>
                </a:gridCol>
                <a:gridCol w="1218940">
                  <a:extLst>
                    <a:ext uri="{9D8B030D-6E8A-4147-A177-3AD203B41FA5}">
                      <a16:colId xmlns:a16="http://schemas.microsoft.com/office/drawing/2014/main" val="2503033599"/>
                    </a:ext>
                  </a:extLst>
                </a:gridCol>
                <a:gridCol w="1477439">
                  <a:extLst>
                    <a:ext uri="{9D8B030D-6E8A-4147-A177-3AD203B41FA5}">
                      <a16:colId xmlns:a16="http://schemas.microsoft.com/office/drawing/2014/main" val="3630457206"/>
                    </a:ext>
                  </a:extLst>
                </a:gridCol>
                <a:gridCol w="1464829">
                  <a:extLst>
                    <a:ext uri="{9D8B030D-6E8A-4147-A177-3AD203B41FA5}">
                      <a16:colId xmlns:a16="http://schemas.microsoft.com/office/drawing/2014/main" val="4161743298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Grupo.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Puntuación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Error típico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Intervalo de confianza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90183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Min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Max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86829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Media Alumnos 2021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534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5,73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522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545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324959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Media Alumnas 2021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800">
                          <a:effectLst/>
                        </a:rPr>
                        <a:t>543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3,91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>
                          <a:effectLst/>
                        </a:rPr>
                        <a:t>536</a:t>
                      </a:r>
                      <a:endParaRPr lang="es-ES" sz="180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>
                          <a:effectLst/>
                        </a:rPr>
                        <a:t>551</a:t>
                      </a:r>
                      <a:endParaRPr lang="es-ES" sz="1800" dirty="0">
                        <a:solidFill>
                          <a:srgbClr val="17365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316866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42C294A-66B7-7DF8-0C19-1E41B70B553B}"/>
              </a:ext>
            </a:extLst>
          </p:cNvPr>
          <p:cNvSpPr txBox="1"/>
          <p:nvPr/>
        </p:nvSpPr>
        <p:spPr>
          <a:xfrm>
            <a:off x="1620059" y="1322317"/>
            <a:ext cx="3083084" cy="26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es-ES" sz="1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diferencia entre chicos y chicas es de 9 puntos en Castilla y León. Esta es una diferencia no significativa, por debajo de la observada en Inglaterra (10), Dinamarca (12), Países Bajos (13), Austria (14), Alemania (15).</a:t>
            </a:r>
            <a:endParaRPr lang="es-ES" sz="1400" dirty="0">
              <a:solidFill>
                <a:srgbClr val="17365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58026A-E9E4-7D28-20D1-B45F2F0AEC3D}"/>
              </a:ext>
            </a:extLst>
          </p:cNvPr>
          <p:cNvSpPr txBox="1"/>
          <p:nvPr/>
        </p:nvSpPr>
        <p:spPr>
          <a:xfrm>
            <a:off x="1620059" y="4122164"/>
            <a:ext cx="3170976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2016, en Castilla y León la diferencia entre chicas y chicos fue de 14 puntos.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805B8-EB45-F687-D55A-99356105E4DD}"/>
              </a:ext>
            </a:extLst>
          </p:cNvPr>
          <p:cNvSpPr txBox="1"/>
          <p:nvPr/>
        </p:nvSpPr>
        <p:spPr>
          <a:xfrm>
            <a:off x="2571185" y="576245"/>
            <a:ext cx="8504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Las diferencias por género no son significativas en Castilla y León.</a:t>
            </a:r>
          </a:p>
        </p:txBody>
      </p:sp>
    </p:spTree>
    <p:extLst>
      <p:ext uri="{BB962C8B-B14F-4D97-AF65-F5344CB8AC3E}">
        <p14:creationId xmlns:p14="http://schemas.microsoft.com/office/powerpoint/2010/main" val="267949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4BA865-EDE5-D986-5984-9F8485083ECD}"/>
              </a:ext>
            </a:extLst>
          </p:cNvPr>
          <p:cNvSpPr/>
          <p:nvPr/>
        </p:nvSpPr>
        <p:spPr>
          <a:xfrm rot="16200000">
            <a:off x="-2284064" y="3407489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Equidad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8D234E-35FD-023B-7169-3546EBAF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520" y="2236833"/>
            <a:ext cx="9868023" cy="4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8293F59-D253-480A-BBA4-41B95A092F57}"/>
              </a:ext>
            </a:extLst>
          </p:cNvPr>
          <p:cNvSpPr txBox="1"/>
          <p:nvPr/>
        </p:nvSpPr>
        <p:spPr>
          <a:xfrm>
            <a:off x="2193314" y="1191820"/>
            <a:ext cx="908243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8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diferencia de rendimiento entre el alumnado nativo e inmigrante es de 16 puntos en Castilla y León, </a:t>
            </a:r>
            <a:r>
              <a:rPr lang="es-ES" sz="1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muy inferior a los 26 puntos de España, los 37 de Austria o los 56 de Finlandia</a:t>
            </a:r>
            <a:r>
              <a:rPr lang="es-ES" sz="14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58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3FDB5C-0BC3-145F-E66D-DCD72AC25833}"/>
              </a:ext>
            </a:extLst>
          </p:cNvPr>
          <p:cNvSpPr/>
          <p:nvPr/>
        </p:nvSpPr>
        <p:spPr>
          <a:xfrm rot="16200000">
            <a:off x="-2284064" y="3407489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Equidad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43D401-D38B-93CA-33FA-26E7508AB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231" y="2102452"/>
            <a:ext cx="226935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 Castilla y León las diferencias de rendimiento entre centros de titularidad pública y privada es de 18 puntos a favor de los centros privados.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ea typeface="Times New Roman" panose="02020603050405020304" pitchFamily="18" charset="0"/>
                <a:cs typeface="Calibri" panose="020F0502020204030204" pitchFamily="34" charset="0"/>
              </a:rPr>
              <a:t>Diferencia mucho menor respecto de los 33 puntos de Navarra, 28 de Canarias o 23 de Madrid.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201D974-E0DA-6118-8BCF-54C77D102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91" y="2199993"/>
            <a:ext cx="8517195" cy="388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2EA9C1-644F-C032-C1D8-4B0C77D24337}"/>
              </a:ext>
            </a:extLst>
          </p:cNvPr>
          <p:cNvSpPr txBox="1"/>
          <p:nvPr/>
        </p:nvSpPr>
        <p:spPr>
          <a:xfrm flipH="1">
            <a:off x="4020689" y="1037910"/>
            <a:ext cx="747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Titularidad de los centros educativos</a:t>
            </a:r>
          </a:p>
        </p:txBody>
      </p:sp>
    </p:spTree>
    <p:extLst>
      <p:ext uri="{BB962C8B-B14F-4D97-AF65-F5344CB8AC3E}">
        <p14:creationId xmlns:p14="http://schemas.microsoft.com/office/powerpoint/2010/main" val="116536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8BCC00-5A02-C7F1-EDBA-F53B108C2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78" y="533961"/>
            <a:ext cx="8364068" cy="623430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858A620-7FB8-4FDC-E447-17DF5AF574AE}"/>
              </a:ext>
            </a:extLst>
          </p:cNvPr>
          <p:cNvSpPr/>
          <p:nvPr/>
        </p:nvSpPr>
        <p:spPr>
          <a:xfrm rot="16200000">
            <a:off x="-2284064" y="3407489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Equidad y calidad.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F93E22-DF80-F9B5-2AD6-0468D298CF58}"/>
              </a:ext>
            </a:extLst>
          </p:cNvPr>
          <p:cNvSpPr txBox="1"/>
          <p:nvPr/>
        </p:nvSpPr>
        <p:spPr>
          <a:xfrm>
            <a:off x="8664167" y="1037910"/>
            <a:ext cx="2207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Cuadrante ideal:</a:t>
            </a:r>
          </a:p>
          <a:p>
            <a:r>
              <a:rPr lang="es-ES" dirty="0"/>
              <a:t>Conjuga equidad con </a:t>
            </a:r>
          </a:p>
          <a:p>
            <a:r>
              <a:rPr lang="es-ES" dirty="0"/>
              <a:t>Calidad/rendimiento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8B71E-4C71-81B2-E91A-D6FF85240BF3}"/>
              </a:ext>
            </a:extLst>
          </p:cNvPr>
          <p:cNvSpPr txBox="1"/>
          <p:nvPr/>
        </p:nvSpPr>
        <p:spPr>
          <a:xfrm>
            <a:off x="3011309" y="1106096"/>
            <a:ext cx="2597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Cuadrante medio:</a:t>
            </a:r>
          </a:p>
          <a:p>
            <a:r>
              <a:rPr lang="es-ES" dirty="0"/>
              <a:t>Poca equidad y</a:t>
            </a:r>
          </a:p>
          <a:p>
            <a:r>
              <a:rPr lang="es-ES" dirty="0"/>
              <a:t>Calidad/rendimiento alto.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B36AAE-83AA-7C68-3107-D9877B479349}"/>
              </a:ext>
            </a:extLst>
          </p:cNvPr>
          <p:cNvSpPr txBox="1"/>
          <p:nvPr/>
        </p:nvSpPr>
        <p:spPr>
          <a:xfrm>
            <a:off x="8137315" y="5235022"/>
            <a:ext cx="2645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Cuadrante medio:</a:t>
            </a:r>
          </a:p>
          <a:p>
            <a:r>
              <a:rPr lang="es-ES" dirty="0"/>
              <a:t>equidad y</a:t>
            </a:r>
          </a:p>
          <a:p>
            <a:r>
              <a:rPr lang="es-ES" dirty="0"/>
              <a:t>Calidad/rendimiento bajo.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6A95DC-73A8-F824-E8CD-2D3EEF0C5600}"/>
              </a:ext>
            </a:extLst>
          </p:cNvPr>
          <p:cNvSpPr txBox="1"/>
          <p:nvPr/>
        </p:nvSpPr>
        <p:spPr>
          <a:xfrm>
            <a:off x="3011309" y="3905245"/>
            <a:ext cx="2645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Cuadrante negativo:</a:t>
            </a:r>
          </a:p>
          <a:p>
            <a:r>
              <a:rPr lang="es-ES" dirty="0"/>
              <a:t>Poca equidad y</a:t>
            </a:r>
          </a:p>
          <a:p>
            <a:r>
              <a:rPr lang="es-ES" dirty="0"/>
              <a:t>Calidad/rendimiento bajo.</a:t>
            </a:r>
          </a:p>
        </p:txBody>
      </p:sp>
    </p:spTree>
    <p:extLst>
      <p:ext uri="{BB962C8B-B14F-4D97-AF65-F5344CB8AC3E}">
        <p14:creationId xmlns:p14="http://schemas.microsoft.com/office/powerpoint/2010/main" val="372642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bolsa de papel">
            <a:extLst>
              <a:ext uri="{FF2B5EF4-FFF2-40B4-BE49-F238E27FC236}">
                <a16:creationId xmlns:a16="http://schemas.microsoft.com/office/drawing/2014/main" id="{48D9FD17-3F45-50DA-E05F-FDAD2876A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6"/>
          <a:stretch/>
        </p:blipFill>
        <p:spPr>
          <a:xfrm>
            <a:off x="1906139" y="2110062"/>
            <a:ext cx="2857143" cy="452160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16A8708-C7DC-6ADE-9DB3-F8C47A74FF1E}"/>
              </a:ext>
            </a:extLst>
          </p:cNvPr>
          <p:cNvSpPr txBox="1"/>
          <p:nvPr/>
        </p:nvSpPr>
        <p:spPr>
          <a:xfrm>
            <a:off x="1252223" y="1153158"/>
            <a:ext cx="4660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PIRLS evalúa la comprensión lectora</a:t>
            </a:r>
          </a:p>
          <a:p>
            <a:r>
              <a:rPr lang="es-ES" sz="2400" dirty="0"/>
              <a:t>en el alumnado de 4º de PRIMARIA.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BD8DD5-DF87-09E9-59A0-E74B3A67C054}"/>
              </a:ext>
            </a:extLst>
          </p:cNvPr>
          <p:cNvSpPr txBox="1"/>
          <p:nvPr/>
        </p:nvSpPr>
        <p:spPr>
          <a:xfrm>
            <a:off x="5309173" y="5863268"/>
            <a:ext cx="625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Se realiza cada 5 años desde 2001.</a:t>
            </a:r>
          </a:p>
          <a:p>
            <a:pPr algn="ctr"/>
            <a:r>
              <a:rPr lang="es-ES" sz="2400" dirty="0"/>
              <a:t>Castilla y León participó por primera vez en 2016</a:t>
            </a:r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D6D07BD0-C801-7CD0-F27B-367F29FDA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22131" r="2219" b="1855"/>
          <a:stretch/>
        </p:blipFill>
        <p:spPr>
          <a:xfrm flipH="1">
            <a:off x="5831958" y="947372"/>
            <a:ext cx="4660828" cy="5213024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E8BF1A2D-F448-D5E3-53E6-5059D3A4B895}"/>
              </a:ext>
            </a:extLst>
          </p:cNvPr>
          <p:cNvSpPr/>
          <p:nvPr/>
        </p:nvSpPr>
        <p:spPr>
          <a:xfrm>
            <a:off x="5471203" y="218994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32F1109-F9C3-3658-6CF6-0DE585C6F1FE}"/>
              </a:ext>
            </a:extLst>
          </p:cNvPr>
          <p:cNvSpPr/>
          <p:nvPr/>
        </p:nvSpPr>
        <p:spPr>
          <a:xfrm>
            <a:off x="6090692" y="73274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2006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A6EDD6-45B1-758E-6FEC-A9F38B4C6C9A}"/>
              </a:ext>
            </a:extLst>
          </p:cNvPr>
          <p:cNvSpPr/>
          <p:nvPr/>
        </p:nvSpPr>
        <p:spPr>
          <a:xfrm>
            <a:off x="7679589" y="25875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2011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2B153EE-8F00-84F6-2F2D-DA8DA4A8D9EC}"/>
              </a:ext>
            </a:extLst>
          </p:cNvPr>
          <p:cNvSpPr/>
          <p:nvPr/>
        </p:nvSpPr>
        <p:spPr>
          <a:xfrm>
            <a:off x="9032621" y="800613"/>
            <a:ext cx="15888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E5A247C-98FE-B878-A378-70D6CA249D02}"/>
              </a:ext>
            </a:extLst>
          </p:cNvPr>
          <p:cNvSpPr/>
          <p:nvPr/>
        </p:nvSpPr>
        <p:spPr>
          <a:xfrm>
            <a:off x="9972565" y="180413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44C43B7-E9EA-B864-F194-2D66B79A68F1}"/>
              </a:ext>
            </a:extLst>
          </p:cNvPr>
          <p:cNvSpPr/>
          <p:nvPr/>
        </p:nvSpPr>
        <p:spPr>
          <a:xfrm rot="16200000">
            <a:off x="-2211636" y="3407487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</a:t>
            </a:r>
          </a:p>
        </p:txBody>
      </p:sp>
    </p:spTree>
    <p:extLst>
      <p:ext uri="{BB962C8B-B14F-4D97-AF65-F5344CB8AC3E}">
        <p14:creationId xmlns:p14="http://schemas.microsoft.com/office/powerpoint/2010/main" val="236732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713269-6533-23F8-4A91-86C1F2B39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13" y="1053031"/>
            <a:ext cx="9515192" cy="53522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816501-C90D-DA16-455E-C2D93E2E65FA}"/>
              </a:ext>
            </a:extLst>
          </p:cNvPr>
          <p:cNvSpPr txBox="1"/>
          <p:nvPr/>
        </p:nvSpPr>
        <p:spPr>
          <a:xfrm>
            <a:off x="3736628" y="452673"/>
            <a:ext cx="546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Participan 57 países y 8 áreas geográficas.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4C5D50B-80B1-767C-962D-83C3052E63C4}"/>
              </a:ext>
            </a:extLst>
          </p:cNvPr>
          <p:cNvSpPr/>
          <p:nvPr/>
        </p:nvSpPr>
        <p:spPr>
          <a:xfrm rot="16200000">
            <a:off x="-2211636" y="3407487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</a:t>
            </a:r>
          </a:p>
        </p:txBody>
      </p:sp>
    </p:spTree>
    <p:extLst>
      <p:ext uri="{BB962C8B-B14F-4D97-AF65-F5344CB8AC3E}">
        <p14:creationId xmlns:p14="http://schemas.microsoft.com/office/powerpoint/2010/main" val="111493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B96C75-F2DA-1B90-E9F9-2D96D5845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45" y="1027481"/>
            <a:ext cx="8843455" cy="58305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4DD275C-2628-8819-0C5C-BC22DE51B36A}"/>
              </a:ext>
            </a:extLst>
          </p:cNvPr>
          <p:cNvSpPr txBox="1"/>
          <p:nvPr/>
        </p:nvSpPr>
        <p:spPr>
          <a:xfrm>
            <a:off x="1372592" y="1448553"/>
            <a:ext cx="1975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Participan 7 Comunidades Autónomas  y las 2 Ciudades Autónomas.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5871910-B561-890E-FBF0-B0C4FA367867}"/>
              </a:ext>
            </a:extLst>
          </p:cNvPr>
          <p:cNvSpPr/>
          <p:nvPr/>
        </p:nvSpPr>
        <p:spPr>
          <a:xfrm rot="16200000">
            <a:off x="-2211636" y="3407487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</a:t>
            </a:r>
          </a:p>
        </p:txBody>
      </p:sp>
    </p:spTree>
    <p:extLst>
      <p:ext uri="{BB962C8B-B14F-4D97-AF65-F5344CB8AC3E}">
        <p14:creationId xmlns:p14="http://schemas.microsoft.com/office/powerpoint/2010/main" val="60782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9DF5A249-B432-016E-E490-A9E4FB49E5CD}"/>
              </a:ext>
            </a:extLst>
          </p:cNvPr>
          <p:cNvSpPr/>
          <p:nvPr/>
        </p:nvSpPr>
        <p:spPr>
          <a:xfrm>
            <a:off x="7186942" y="1859340"/>
            <a:ext cx="36065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Participan 52 centros educativos de Castilla y León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52F121-6A23-7DAC-3230-26AA5AE1901B}"/>
              </a:ext>
            </a:extLst>
          </p:cNvPr>
          <p:cNvSpPr/>
          <p:nvPr/>
        </p:nvSpPr>
        <p:spPr>
          <a:xfrm>
            <a:off x="7186942" y="4070350"/>
            <a:ext cx="48345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Intervienen</a:t>
            </a:r>
            <a:r>
              <a:rPr lang="es-ES" sz="32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895 estudiantes que representan a 19.642  alumnos de 4º de primaria.</a:t>
            </a:r>
          </a:p>
        </p:txBody>
      </p:sp>
      <p:pic>
        <p:nvPicPr>
          <p:cNvPr id="1026" name="Picture 2" descr="Vectores e ilustraciones de Escuela para descargar gratis | Freepik">
            <a:extLst>
              <a:ext uri="{FF2B5EF4-FFF2-40B4-BE49-F238E27FC236}">
                <a16:creationId xmlns:a16="http://schemas.microsoft.com/office/drawing/2014/main" id="{83B6C1BB-C4A1-203A-622C-2A65222A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7" y="228840"/>
            <a:ext cx="6959612" cy="69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ED1D14-9269-5D5A-E0E0-372A631A8FA3}"/>
              </a:ext>
            </a:extLst>
          </p:cNvPr>
          <p:cNvSpPr/>
          <p:nvPr/>
        </p:nvSpPr>
        <p:spPr>
          <a:xfrm rot="16200000">
            <a:off x="-2211636" y="3407488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Muestra . </a:t>
            </a:r>
          </a:p>
        </p:txBody>
      </p:sp>
    </p:spTree>
    <p:extLst>
      <p:ext uri="{BB962C8B-B14F-4D97-AF65-F5344CB8AC3E}">
        <p14:creationId xmlns:p14="http://schemas.microsoft.com/office/powerpoint/2010/main" val="6794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9D47FF-1B0E-BBCB-6E1D-B3D2464AF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55" y="2755207"/>
            <a:ext cx="4938821" cy="3515980"/>
          </a:xfrm>
          <a:prstGeom prst="rect">
            <a:avLst/>
          </a:prstGeom>
          <a:noFill/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2FBC3BD-6337-AD9E-2D6F-70FA541997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0388"/>
          <a:stretch/>
        </p:blipFill>
        <p:spPr bwMode="auto">
          <a:xfrm>
            <a:off x="6767310" y="2755207"/>
            <a:ext cx="5264635" cy="351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8C7384D-ED1F-6A29-C3DD-7CB4D49E79C9}"/>
              </a:ext>
            </a:extLst>
          </p:cNvPr>
          <p:cNvSpPr txBox="1"/>
          <p:nvPr/>
        </p:nvSpPr>
        <p:spPr>
          <a:xfrm>
            <a:off x="1133569" y="1225765"/>
            <a:ext cx="10087823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tabLst>
                <a:tab pos="180340" algn="l"/>
              </a:tabLst>
            </a:pPr>
            <a:r>
              <a:rPr lang="es-ES" sz="24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Comparando los resultados de Castilla y León, se observa que </a:t>
            </a:r>
            <a:r>
              <a:rPr lang="es-ES" sz="24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Castilla y León alcanza una puntuación por encima de la OCDE, la UE y España, tanto en 2016 como en 2021.</a:t>
            </a:r>
            <a:endParaRPr lang="es-ES" sz="2400" dirty="0">
              <a:solidFill>
                <a:srgbClr val="17365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C3F665-79C8-B87F-4AE0-5D370BF23BA0}"/>
              </a:ext>
            </a:extLst>
          </p:cNvPr>
          <p:cNvSpPr/>
          <p:nvPr/>
        </p:nvSpPr>
        <p:spPr>
          <a:xfrm rot="16200000">
            <a:off x="-2211636" y="3407488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Rendimiento . </a:t>
            </a:r>
          </a:p>
        </p:txBody>
      </p:sp>
    </p:spTree>
    <p:extLst>
      <p:ext uri="{BB962C8B-B14F-4D97-AF65-F5344CB8AC3E}">
        <p14:creationId xmlns:p14="http://schemas.microsoft.com/office/powerpoint/2010/main" val="101919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4DE3AD-7AE4-533D-172F-2B7DBEA26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52" b="3565"/>
          <a:stretch/>
        </p:blipFill>
        <p:spPr bwMode="auto">
          <a:xfrm>
            <a:off x="4297488" y="2341548"/>
            <a:ext cx="7736569" cy="4262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501342-2961-47A9-B631-48DC15652289}"/>
              </a:ext>
            </a:extLst>
          </p:cNvPr>
          <p:cNvSpPr txBox="1"/>
          <p:nvPr/>
        </p:nvSpPr>
        <p:spPr>
          <a:xfrm>
            <a:off x="2317686" y="848855"/>
            <a:ext cx="8890503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Rendimiento de los países de la OCDE. Aquellos que realizaron la prueba al alumnado de 5º curso, están resaltados en rosa.</a:t>
            </a:r>
            <a:endParaRPr lang="es-ES" sz="2400" dirty="0">
              <a:solidFill>
                <a:srgbClr val="17365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93CAAD-F7DD-1869-B1D9-48937483E903}"/>
              </a:ext>
            </a:extLst>
          </p:cNvPr>
          <p:cNvSpPr/>
          <p:nvPr/>
        </p:nvSpPr>
        <p:spPr>
          <a:xfrm rot="16200000">
            <a:off x="-2211636" y="3407488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Rendimiento 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5E6F3F-A73F-6574-1BC7-8D41C95BBFE7}"/>
              </a:ext>
            </a:extLst>
          </p:cNvPr>
          <p:cNvSpPr txBox="1"/>
          <p:nvPr/>
        </p:nvSpPr>
        <p:spPr>
          <a:xfrm>
            <a:off x="1386799" y="2109178"/>
            <a:ext cx="26730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u="db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2021, si Castilla y León fuera un país estaría en el puesto 8 entre los países de la OCDE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sin tener en cuenta los países de la OCDE que han evaluado alumnado de 5º curso. 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4FA50F-D244-49B8-D94A-B462C9207FED}"/>
              </a:ext>
            </a:extLst>
          </p:cNvPr>
          <p:cNvSpPr txBox="1"/>
          <p:nvPr/>
        </p:nvSpPr>
        <p:spPr>
          <a:xfrm>
            <a:off x="1386799" y="4369607"/>
            <a:ext cx="2515245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800" b="1" u="dbl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2016, si Castilla y León hubiera sido un país, </a:t>
            </a:r>
            <a:r>
              <a:rPr lang="es-ES" b="1" u="dbl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habría ocupado</a:t>
            </a:r>
            <a:r>
              <a:rPr lang="es-ES" sz="1800" b="1" u="dbl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puesto 16</a:t>
            </a:r>
            <a:r>
              <a:rPr lang="es-ES" sz="1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los países de la OCDE participantes en el estudio.</a:t>
            </a:r>
            <a:endParaRPr lang="es-ES" sz="1400" dirty="0">
              <a:solidFill>
                <a:srgbClr val="17365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89CB50-5E10-CCE3-01A3-A2972AFB5D4C}"/>
              </a:ext>
            </a:extLst>
          </p:cNvPr>
          <p:cNvSpPr/>
          <p:nvPr/>
        </p:nvSpPr>
        <p:spPr>
          <a:xfrm rot="16200000">
            <a:off x="-2211636" y="3407488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Rendimiento 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6DDF90-244B-D08C-1DAB-2BF62BCCA5E7}"/>
              </a:ext>
            </a:extLst>
          </p:cNvPr>
          <p:cNvSpPr txBox="1"/>
          <p:nvPr/>
        </p:nvSpPr>
        <p:spPr>
          <a:xfrm>
            <a:off x="3567065" y="791848"/>
            <a:ext cx="6400801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Castilla y León y el resto de CCAA participantes.</a:t>
            </a:r>
            <a:endParaRPr lang="es-ES" sz="2400" dirty="0">
              <a:solidFill>
                <a:srgbClr val="17365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F30E25-8144-CA7C-BE70-2B66798D8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r="6748"/>
          <a:stretch/>
        </p:blipFill>
        <p:spPr bwMode="auto">
          <a:xfrm>
            <a:off x="2624242" y="1283970"/>
            <a:ext cx="7986420" cy="5348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44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89CB50-5E10-CCE3-01A3-A2972AFB5D4C}"/>
              </a:ext>
            </a:extLst>
          </p:cNvPr>
          <p:cNvSpPr/>
          <p:nvPr/>
        </p:nvSpPr>
        <p:spPr>
          <a:xfrm rot="16200000">
            <a:off x="-2194544" y="3381852"/>
            <a:ext cx="5730359" cy="99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PIRLS 2021. Niveles de rendimiento.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6DDF90-244B-D08C-1DAB-2BF62BCCA5E7}"/>
              </a:ext>
            </a:extLst>
          </p:cNvPr>
          <p:cNvSpPr txBox="1"/>
          <p:nvPr/>
        </p:nvSpPr>
        <p:spPr>
          <a:xfrm>
            <a:off x="3567065" y="791848"/>
            <a:ext cx="6400801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Castilla y León frente a </a:t>
            </a:r>
            <a:r>
              <a:rPr lang="es-ES" sz="2400" b="1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España, UE y OCDE</a:t>
            </a:r>
            <a:endParaRPr lang="es-ES" sz="2400" dirty="0">
              <a:solidFill>
                <a:srgbClr val="17365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D2318E7-1E41-CA28-D33E-73FBC1287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88765"/>
              </p:ext>
            </p:extLst>
          </p:nvPr>
        </p:nvGraphicFramePr>
        <p:xfrm>
          <a:off x="5727589" y="2259707"/>
          <a:ext cx="6204878" cy="360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A831FEB-CDA2-2E3F-1044-4F03CB5A091E}"/>
              </a:ext>
            </a:extLst>
          </p:cNvPr>
          <p:cNvSpPr txBox="1"/>
          <p:nvPr/>
        </p:nvSpPr>
        <p:spPr>
          <a:xfrm>
            <a:off x="1536826" y="1521043"/>
            <a:ext cx="35512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Castilla y León tiene un 45% del alumnado en los niveles alto y avanzado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encima del 44% de la OCDE, el 40% de la UE y el 36% de España.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154875-89CE-AA77-B30B-0B2E300EC53D}"/>
              </a:ext>
            </a:extLst>
          </p:cNvPr>
          <p:cNvSpPr txBox="1"/>
          <p:nvPr/>
        </p:nvSpPr>
        <p:spPr>
          <a:xfrm>
            <a:off x="1413786" y="3579475"/>
            <a:ext cx="40491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Castilla y León tiene un 15% del alumnado en los niveles bajo y muy bajo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supera este porcentaje la OCDE con un 22% del alumnado en estos niveles, la UE con un 23% y España con un 25%. </a:t>
            </a:r>
            <a:r>
              <a:rPr lang="es-ES" sz="1800" b="1" u="db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los países que evaluaron al alumnado de 4º curso, tan solo Singapur e Inglaterra tienen menor porcentaje  de alumnado en los niveles bajos que Castilla y León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1580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781</Words>
  <Application>Microsoft Office PowerPoint</Application>
  <PresentationFormat>Panorámica</PresentationFormat>
  <Paragraphs>81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Engravers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JCYL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María Santa Olalla Tovar</dc:creator>
  <cp:lastModifiedBy>José María Santa Olalla Tovar</cp:lastModifiedBy>
  <cp:revision>9</cp:revision>
  <cp:lastPrinted>2023-05-29T06:59:37Z</cp:lastPrinted>
  <dcterms:created xsi:type="dcterms:W3CDTF">2023-05-26T11:00:35Z</dcterms:created>
  <dcterms:modified xsi:type="dcterms:W3CDTF">2023-05-29T08:31:32Z</dcterms:modified>
</cp:coreProperties>
</file>