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36" r:id="rId2"/>
    <p:sldId id="388" r:id="rId3"/>
    <p:sldId id="338" r:id="rId4"/>
    <p:sldId id="299" r:id="rId5"/>
    <p:sldId id="378" r:id="rId6"/>
    <p:sldId id="417" r:id="rId7"/>
    <p:sldId id="401" r:id="rId8"/>
    <p:sldId id="400" r:id="rId9"/>
    <p:sldId id="382" r:id="rId10"/>
    <p:sldId id="414" r:id="rId11"/>
    <p:sldId id="416" r:id="rId12"/>
    <p:sldId id="415" r:id="rId13"/>
    <p:sldId id="402" r:id="rId14"/>
    <p:sldId id="337" r:id="rId15"/>
    <p:sldId id="340" r:id="rId16"/>
    <p:sldId id="403" r:id="rId17"/>
    <p:sldId id="325" r:id="rId18"/>
    <p:sldId id="324" r:id="rId19"/>
    <p:sldId id="289" r:id="rId20"/>
    <p:sldId id="288" r:id="rId21"/>
    <p:sldId id="291" r:id="rId22"/>
    <p:sldId id="290" r:id="rId23"/>
    <p:sldId id="344" r:id="rId24"/>
    <p:sldId id="345" r:id="rId25"/>
    <p:sldId id="411" r:id="rId26"/>
    <p:sldId id="412" r:id="rId27"/>
    <p:sldId id="413" r:id="rId28"/>
    <p:sldId id="310" r:id="rId29"/>
    <p:sldId id="363" r:id="rId30"/>
    <p:sldId id="410" r:id="rId31"/>
    <p:sldId id="409" r:id="rId32"/>
    <p:sldId id="339" r:id="rId33"/>
    <p:sldId id="420" r:id="rId34"/>
    <p:sldId id="405" r:id="rId35"/>
    <p:sldId id="404" r:id="rId36"/>
    <p:sldId id="407" r:id="rId37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C04A691-55F3-4A13-A703-E8351810676B}">
          <p14:sldIdLst>
            <p14:sldId id="336"/>
            <p14:sldId id="388"/>
            <p14:sldId id="338"/>
            <p14:sldId id="299"/>
            <p14:sldId id="378"/>
            <p14:sldId id="417"/>
            <p14:sldId id="401"/>
            <p14:sldId id="400"/>
            <p14:sldId id="382"/>
            <p14:sldId id="414"/>
            <p14:sldId id="416"/>
            <p14:sldId id="415"/>
            <p14:sldId id="402"/>
            <p14:sldId id="337"/>
            <p14:sldId id="340"/>
            <p14:sldId id="403"/>
            <p14:sldId id="325"/>
            <p14:sldId id="324"/>
            <p14:sldId id="289"/>
            <p14:sldId id="288"/>
            <p14:sldId id="291"/>
            <p14:sldId id="290"/>
            <p14:sldId id="344"/>
            <p14:sldId id="345"/>
            <p14:sldId id="411"/>
            <p14:sldId id="412"/>
            <p14:sldId id="413"/>
            <p14:sldId id="310"/>
            <p14:sldId id="363"/>
            <p14:sldId id="410"/>
            <p14:sldId id="409"/>
            <p14:sldId id="339"/>
            <p14:sldId id="420"/>
            <p14:sldId id="405"/>
            <p14:sldId id="404"/>
          </p14:sldIdLst>
        </p14:section>
        <p14:section name="Sección sin título" id="{C14C3CD8-BC3E-45EF-BFB3-B77FA55EB1AE}">
          <p14:sldIdLst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9"/>
    <a:srgbClr val="FFDD71"/>
    <a:srgbClr val="C7A2E6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86467" autoAdjust="0"/>
  </p:normalViewPr>
  <p:slideViewPr>
    <p:cSldViewPr snapToGrid="0">
      <p:cViewPr varScale="1">
        <p:scale>
          <a:sx n="96" d="100"/>
          <a:sy n="96" d="100"/>
        </p:scale>
        <p:origin x="1488" y="96"/>
      </p:cViewPr>
      <p:guideLst/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0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CYLFS000014\EDDGCIPESVCES$\ROSA\PARA%20CHEMA\EVALUACIONES\INEE\INTERNACIONALES\PISA\PRESENTACI&#211;N%20CYL\Pisa\pisa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CYLFS000014\EDDGCIPESVCES$\EVALUACIONES%20INTERNACIONALES\PISA%2022\SEGUNDA%20DESCARGA\Cap.%204_PIS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dirty="0"/>
              <a:t>Comparativa</a:t>
            </a:r>
            <a:r>
              <a:rPr lang="es-ES" baseline="0" dirty="0"/>
              <a:t> Rendimiento Castilla y León, UE, OCDE y España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'Comparativa con ES, UE, OCDE'!$B$1</c:f>
              <c:strCache>
                <c:ptCount val="1"/>
                <c:pt idx="0">
                  <c:v>Matemáticas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'Comparativa con ES, UE, OCDE'!$A$2:$A$5</c:f>
              <c:strCache>
                <c:ptCount val="4"/>
                <c:pt idx="0">
                  <c:v>Castilla y León</c:v>
                </c:pt>
                <c:pt idx="1">
                  <c:v>Total UE</c:v>
                </c:pt>
                <c:pt idx="2">
                  <c:v>Promedio OCDE</c:v>
                </c:pt>
                <c:pt idx="3">
                  <c:v>España</c:v>
                </c:pt>
              </c:strCache>
            </c:strRef>
          </c:cat>
          <c:val>
            <c:numRef>
              <c:f>'Comparativa con ES, UE, OCDE'!$B$2:$B$5</c:f>
              <c:numCache>
                <c:formatCode>General</c:formatCode>
                <c:ptCount val="4"/>
                <c:pt idx="0">
                  <c:v>499</c:v>
                </c:pt>
                <c:pt idx="1">
                  <c:v>474</c:v>
                </c:pt>
                <c:pt idx="2">
                  <c:v>472</c:v>
                </c:pt>
                <c:pt idx="3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1-444A-B149-DC1C33ABD297}"/>
            </c:ext>
          </c:extLst>
        </c:ser>
        <c:ser>
          <c:idx val="1"/>
          <c:order val="1"/>
          <c:tx>
            <c:strRef>
              <c:f>'Comparativa con ES, UE, OCDE'!$C$1</c:f>
              <c:strCache>
                <c:ptCount val="1"/>
                <c:pt idx="0">
                  <c:v>Ciencias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'Comparativa con ES, UE, OCDE'!$A$2:$A$5</c:f>
              <c:strCache>
                <c:ptCount val="4"/>
                <c:pt idx="0">
                  <c:v>Castilla y León</c:v>
                </c:pt>
                <c:pt idx="1">
                  <c:v>Total UE</c:v>
                </c:pt>
                <c:pt idx="2">
                  <c:v>Promedio OCDE</c:v>
                </c:pt>
                <c:pt idx="3">
                  <c:v>España</c:v>
                </c:pt>
              </c:strCache>
            </c:strRef>
          </c:cat>
          <c:val>
            <c:numRef>
              <c:f>'Comparativa con ES, UE, OCDE'!$C$2:$C$5</c:f>
              <c:numCache>
                <c:formatCode>General</c:formatCode>
                <c:ptCount val="4"/>
                <c:pt idx="0">
                  <c:v>506</c:v>
                </c:pt>
                <c:pt idx="1">
                  <c:v>484</c:v>
                </c:pt>
                <c:pt idx="2">
                  <c:v>485</c:v>
                </c:pt>
                <c:pt idx="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1-444A-B149-DC1C33ABD297}"/>
            </c:ext>
          </c:extLst>
        </c:ser>
        <c:ser>
          <c:idx val="2"/>
          <c:order val="2"/>
          <c:tx>
            <c:strRef>
              <c:f>'Comparativa con ES, UE, OCDE'!$D$1</c:f>
              <c:strCache>
                <c:ptCount val="1"/>
                <c:pt idx="0">
                  <c:v>Lectura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52-4393-8D7E-9A17474D0A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52-4393-8D7E-9A17474D0A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52-4393-8D7E-9A17474D0A7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852-4393-8D7E-9A17474D0A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'Comparativa con ES, UE, OCDE'!$A$2:$A$5</c:f>
              <c:strCache>
                <c:ptCount val="4"/>
                <c:pt idx="0">
                  <c:v>Castilla y León</c:v>
                </c:pt>
                <c:pt idx="1">
                  <c:v>Total UE</c:v>
                </c:pt>
                <c:pt idx="2">
                  <c:v>Promedio OCDE</c:v>
                </c:pt>
                <c:pt idx="3">
                  <c:v>España</c:v>
                </c:pt>
              </c:strCache>
            </c:strRef>
          </c:cat>
          <c:val>
            <c:numRef>
              <c:f>'Comparativa con ES, UE, OCDE'!$D$2:$D$5</c:f>
              <c:numCache>
                <c:formatCode>General</c:formatCode>
                <c:ptCount val="4"/>
                <c:pt idx="0">
                  <c:v>498</c:v>
                </c:pt>
                <c:pt idx="1">
                  <c:v>475</c:v>
                </c:pt>
                <c:pt idx="2">
                  <c:v>476</c:v>
                </c:pt>
                <c:pt idx="3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1-444A-B149-DC1C33ABD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83960"/>
        <c:axId val="298395064"/>
      </c:barChart>
      <c:catAx>
        <c:axId val="298583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395064"/>
        <c:crosses val="autoZero"/>
        <c:auto val="1"/>
        <c:lblAlgn val="ctr"/>
        <c:lblOffset val="100"/>
        <c:noMultiLvlLbl val="0"/>
      </c:catAx>
      <c:valAx>
        <c:axId val="29839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583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Diferencias Titularidad Matemáticas</a:t>
            </a:r>
          </a:p>
          <a:p>
            <a:pPr>
              <a:defRPr/>
            </a:pPr>
            <a:r>
              <a:rPr lang="es-ES" baseline="0" dirty="0"/>
              <a:t>sin descontar ISEC 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9-4BFA-B7AE-285A82285E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'Diferencias titularidad CCAA_M'!$A$2:$A$20</c:f>
              <c:strCache>
                <c:ptCount val="19"/>
                <c:pt idx="0">
                  <c:v>Aragón</c:v>
                </c:pt>
                <c:pt idx="1">
                  <c:v>Rioja, La</c:v>
                </c:pt>
                <c:pt idx="2">
                  <c:v>Galicia</c:v>
                </c:pt>
                <c:pt idx="3">
                  <c:v>Cantabria</c:v>
                </c:pt>
                <c:pt idx="4">
                  <c:v>Castilla-La Mancha</c:v>
                </c:pt>
                <c:pt idx="5">
                  <c:v>País Vasco</c:v>
                </c:pt>
                <c:pt idx="6">
                  <c:v>Balears, Illes</c:v>
                </c:pt>
                <c:pt idx="7">
                  <c:v>Castilla y León</c:v>
                </c:pt>
                <c:pt idx="8">
                  <c:v>Navarra, Comunidad Foral de</c:v>
                </c:pt>
                <c:pt idx="9">
                  <c:v>Extremadura</c:v>
                </c:pt>
                <c:pt idx="10">
                  <c:v>C. Valenciana</c:v>
                </c:pt>
                <c:pt idx="11">
                  <c:v>Andalucía</c:v>
                </c:pt>
                <c:pt idx="12">
                  <c:v>Murcia, Región de</c:v>
                </c:pt>
                <c:pt idx="13">
                  <c:v>Madrid, Comnidad de</c:v>
                </c:pt>
                <c:pt idx="14">
                  <c:v>Canarias</c:v>
                </c:pt>
                <c:pt idx="15">
                  <c:v>Cataluña</c:v>
                </c:pt>
                <c:pt idx="16">
                  <c:v>Asturias, Principado de</c:v>
                </c:pt>
                <c:pt idx="17">
                  <c:v>Ceuta</c:v>
                </c:pt>
                <c:pt idx="18">
                  <c:v>Melilla</c:v>
                </c:pt>
              </c:strCache>
            </c:strRef>
          </c:cat>
          <c:val>
            <c:numRef>
              <c:f>'Diferencias titularidad CCAA_M'!$B$2:$B$20</c:f>
              <c:numCache>
                <c:formatCode>0</c:formatCode>
                <c:ptCount val="19"/>
                <c:pt idx="0">
                  <c:v>-3.3166769999999999</c:v>
                </c:pt>
                <c:pt idx="1">
                  <c:v>-9.6969200000000004</c:v>
                </c:pt>
                <c:pt idx="2">
                  <c:v>-11.112729</c:v>
                </c:pt>
                <c:pt idx="3">
                  <c:v>-18.468964</c:v>
                </c:pt>
                <c:pt idx="4">
                  <c:v>-22.089611000000001</c:v>
                </c:pt>
                <c:pt idx="5">
                  <c:v>-24.958521999999999</c:v>
                </c:pt>
                <c:pt idx="6">
                  <c:v>-25.218001999999998</c:v>
                </c:pt>
                <c:pt idx="7">
                  <c:v>-25.347170999999999</c:v>
                </c:pt>
                <c:pt idx="8">
                  <c:v>-29.242228000000001</c:v>
                </c:pt>
                <c:pt idx="9">
                  <c:v>-30.549603000000001</c:v>
                </c:pt>
                <c:pt idx="10">
                  <c:v>-30.678318999999998</c:v>
                </c:pt>
                <c:pt idx="11">
                  <c:v>-35.118783999999998</c:v>
                </c:pt>
                <c:pt idx="12">
                  <c:v>-35.393306000000003</c:v>
                </c:pt>
                <c:pt idx="13">
                  <c:v>-36.077452999999998</c:v>
                </c:pt>
                <c:pt idx="14">
                  <c:v>-37.065325000000001</c:v>
                </c:pt>
                <c:pt idx="15">
                  <c:v>-37.855311999999998</c:v>
                </c:pt>
                <c:pt idx="16">
                  <c:v>-41.771607000000003</c:v>
                </c:pt>
                <c:pt idx="17">
                  <c:v>-42.908724999999997</c:v>
                </c:pt>
                <c:pt idx="18">
                  <c:v>-49.560307000000002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9-4BFA-B7AE-285A82285E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6883824"/>
        <c:axId val="406886176"/>
      </c:barChart>
      <c:catAx>
        <c:axId val="40688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86176"/>
        <c:crosses val="autoZero"/>
        <c:auto val="1"/>
        <c:lblAlgn val="ctr"/>
        <c:lblOffset val="100"/>
        <c:noMultiLvlLbl val="0"/>
      </c:catAx>
      <c:valAx>
        <c:axId val="406886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8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Diferencias</a:t>
            </a:r>
            <a:r>
              <a:rPr lang="es-ES" baseline="0" dirty="0"/>
              <a:t> Titularidad Ciencias CCAA</a:t>
            </a:r>
          </a:p>
          <a:p>
            <a:pPr>
              <a:defRPr/>
            </a:pPr>
            <a:r>
              <a:rPr lang="es-ES" baseline="0" dirty="0"/>
              <a:t>sin descontar ISEC</a:t>
            </a:r>
            <a:endParaRPr lang="es-ES" dirty="0"/>
          </a:p>
        </c:rich>
      </c:tx>
      <c:layout>
        <c:manualLayout>
          <c:xMode val="edge"/>
          <c:yMode val="edge"/>
          <c:x val="0.23915810083210964"/>
          <c:y val="1.847575057736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726574377196825E-2"/>
          <c:y val="0.17330627004380217"/>
          <c:w val="0.94593400505971448"/>
          <c:h val="0.763825782349781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5-41AF-882A-5C1FBFF0D0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'Diferencias titularidad CCAA_M'!$A$32:$A$50</c:f>
              <c:strCache>
                <c:ptCount val="19"/>
                <c:pt idx="0">
                  <c:v>Aragón</c:v>
                </c:pt>
                <c:pt idx="1">
                  <c:v>Galicia</c:v>
                </c:pt>
                <c:pt idx="2">
                  <c:v>Rioja, La</c:v>
                </c:pt>
                <c:pt idx="3">
                  <c:v>Cantabria</c:v>
                </c:pt>
                <c:pt idx="4">
                  <c:v>Castilla-La Mancha</c:v>
                </c:pt>
                <c:pt idx="5">
                  <c:v>Castilla y León</c:v>
                </c:pt>
                <c:pt idx="6">
                  <c:v>País Vasco</c:v>
                </c:pt>
                <c:pt idx="7">
                  <c:v>Extremadura</c:v>
                </c:pt>
                <c:pt idx="8">
                  <c:v>Balears, Illes</c:v>
                </c:pt>
                <c:pt idx="9">
                  <c:v>Madrid, Comnidad de</c:v>
                </c:pt>
                <c:pt idx="10">
                  <c:v>Andalucía</c:v>
                </c:pt>
                <c:pt idx="11">
                  <c:v>Murcia, Región de</c:v>
                </c:pt>
                <c:pt idx="12">
                  <c:v>C. Valenciana</c:v>
                </c:pt>
                <c:pt idx="13">
                  <c:v>Navarra, Comunidad Foral de</c:v>
                </c:pt>
                <c:pt idx="14">
                  <c:v>Asturias, Principado de</c:v>
                </c:pt>
                <c:pt idx="15">
                  <c:v>Cataluña</c:v>
                </c:pt>
                <c:pt idx="16">
                  <c:v>Ceuta</c:v>
                </c:pt>
                <c:pt idx="17">
                  <c:v>Canarias</c:v>
                </c:pt>
                <c:pt idx="18">
                  <c:v>Melilla</c:v>
                </c:pt>
              </c:strCache>
            </c:strRef>
          </c:cat>
          <c:val>
            <c:numRef>
              <c:f>'Diferencias titularidad CCAA_M'!$B$32:$B$50</c:f>
              <c:numCache>
                <c:formatCode>0</c:formatCode>
                <c:ptCount val="19"/>
                <c:pt idx="0">
                  <c:v>-5.8166060000000002</c:v>
                </c:pt>
                <c:pt idx="1">
                  <c:v>-8.8566719999999997</c:v>
                </c:pt>
                <c:pt idx="2">
                  <c:v>-12.022376</c:v>
                </c:pt>
                <c:pt idx="3">
                  <c:v>-19.518739</c:v>
                </c:pt>
                <c:pt idx="4">
                  <c:v>-22.523413000000001</c:v>
                </c:pt>
                <c:pt idx="5">
                  <c:v>-22.729244000000001</c:v>
                </c:pt>
                <c:pt idx="6">
                  <c:v>-25.115742000000001</c:v>
                </c:pt>
                <c:pt idx="7">
                  <c:v>-25.969885000000001</c:v>
                </c:pt>
                <c:pt idx="8">
                  <c:v>-28.297619000000001</c:v>
                </c:pt>
                <c:pt idx="9">
                  <c:v>-28.697994000000001</c:v>
                </c:pt>
                <c:pt idx="10">
                  <c:v>-31.381295999999999</c:v>
                </c:pt>
                <c:pt idx="11">
                  <c:v>-31.893868999999999</c:v>
                </c:pt>
                <c:pt idx="12">
                  <c:v>-32.700383000000002</c:v>
                </c:pt>
                <c:pt idx="13">
                  <c:v>-33.458049000000003</c:v>
                </c:pt>
                <c:pt idx="14">
                  <c:v>-35.653111000000003</c:v>
                </c:pt>
                <c:pt idx="15">
                  <c:v>-37.195433999999999</c:v>
                </c:pt>
                <c:pt idx="16">
                  <c:v>-37.253551000000002</c:v>
                </c:pt>
                <c:pt idx="17">
                  <c:v>-37.376967</c:v>
                </c:pt>
                <c:pt idx="18">
                  <c:v>-43.604452000000002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25-41AF-882A-5C1FBFF0D0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6882256"/>
        <c:axId val="406886960"/>
      </c:barChart>
      <c:catAx>
        <c:axId val="40688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86960"/>
        <c:crosses val="autoZero"/>
        <c:auto val="1"/>
        <c:lblAlgn val="ctr"/>
        <c:lblOffset val="100"/>
        <c:noMultiLvlLbl val="0"/>
      </c:catAx>
      <c:valAx>
        <c:axId val="406886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8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Diferencias titularidad Lectura CCAA</a:t>
            </a:r>
          </a:p>
          <a:p>
            <a:pPr>
              <a:defRPr/>
            </a:pPr>
            <a:r>
              <a:rPr lang="es-ES" dirty="0"/>
              <a:t>sin descontar ISEC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0-427C-B572-ECD04222D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'Diferencias titularidad CCAA_M'!$A$63:$A$81</c:f>
              <c:strCache>
                <c:ptCount val="19"/>
                <c:pt idx="0">
                  <c:v>Aragón</c:v>
                </c:pt>
                <c:pt idx="1">
                  <c:v>Rioja, La</c:v>
                </c:pt>
                <c:pt idx="2">
                  <c:v>Galicia</c:v>
                </c:pt>
                <c:pt idx="3">
                  <c:v>Castilla-La Mancha</c:v>
                </c:pt>
                <c:pt idx="4">
                  <c:v>Cantabria</c:v>
                </c:pt>
                <c:pt idx="5">
                  <c:v>Castilla y León</c:v>
                </c:pt>
                <c:pt idx="6">
                  <c:v>Madrid, Comnidad de</c:v>
                </c:pt>
                <c:pt idx="7">
                  <c:v>País Vasco</c:v>
                </c:pt>
                <c:pt idx="8">
                  <c:v>C. Valenciana</c:v>
                </c:pt>
                <c:pt idx="9">
                  <c:v>Extremadura</c:v>
                </c:pt>
                <c:pt idx="10">
                  <c:v>Andalucía</c:v>
                </c:pt>
                <c:pt idx="11">
                  <c:v>Balears, Illes</c:v>
                </c:pt>
                <c:pt idx="12">
                  <c:v>Murcia, Región de</c:v>
                </c:pt>
                <c:pt idx="13">
                  <c:v>Cataluña</c:v>
                </c:pt>
                <c:pt idx="14">
                  <c:v>Asturias, Principado de</c:v>
                </c:pt>
                <c:pt idx="15">
                  <c:v>Navarra, Comunidad Foral de</c:v>
                </c:pt>
                <c:pt idx="16">
                  <c:v>Canarias</c:v>
                </c:pt>
                <c:pt idx="17">
                  <c:v>Ceuta</c:v>
                </c:pt>
                <c:pt idx="18">
                  <c:v>Melilla</c:v>
                </c:pt>
              </c:strCache>
            </c:strRef>
          </c:cat>
          <c:val>
            <c:numRef>
              <c:f>'Diferencias titularidad CCAA_M'!$B$63:$B$81</c:f>
              <c:numCache>
                <c:formatCode>0</c:formatCode>
                <c:ptCount val="19"/>
                <c:pt idx="0">
                  <c:v>-1.246618</c:v>
                </c:pt>
                <c:pt idx="1">
                  <c:v>-8.1032449999999994</c:v>
                </c:pt>
                <c:pt idx="2">
                  <c:v>-14.310299000000001</c:v>
                </c:pt>
                <c:pt idx="3">
                  <c:v>-18.372810000000001</c:v>
                </c:pt>
                <c:pt idx="4">
                  <c:v>-19.189613000000001</c:v>
                </c:pt>
                <c:pt idx="5">
                  <c:v>-21.235271999999998</c:v>
                </c:pt>
                <c:pt idx="6">
                  <c:v>-26.828696000000001</c:v>
                </c:pt>
                <c:pt idx="7">
                  <c:v>-28.644917</c:v>
                </c:pt>
                <c:pt idx="8">
                  <c:v>-29.059597</c:v>
                </c:pt>
                <c:pt idx="9">
                  <c:v>-30.610014</c:v>
                </c:pt>
                <c:pt idx="10">
                  <c:v>-32.584767999999997</c:v>
                </c:pt>
                <c:pt idx="11">
                  <c:v>-33.298456999999999</c:v>
                </c:pt>
                <c:pt idx="12">
                  <c:v>-34.554782000000003</c:v>
                </c:pt>
                <c:pt idx="13">
                  <c:v>-35.570408999999998</c:v>
                </c:pt>
                <c:pt idx="14">
                  <c:v>-37.032398999999998</c:v>
                </c:pt>
                <c:pt idx="15">
                  <c:v>-40.831854</c:v>
                </c:pt>
                <c:pt idx="16">
                  <c:v>-43.580472</c:v>
                </c:pt>
                <c:pt idx="17">
                  <c:v>-43.711286000000001</c:v>
                </c:pt>
                <c:pt idx="18">
                  <c:v>-53.420510999999998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0-427C-B572-ECD04222D1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6880296"/>
        <c:axId val="406881472"/>
      </c:barChart>
      <c:catAx>
        <c:axId val="406880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81472"/>
        <c:crosses val="autoZero"/>
        <c:auto val="1"/>
        <c:lblAlgn val="ctr"/>
        <c:lblOffset val="100"/>
        <c:noMultiLvlLbl val="0"/>
      </c:catAx>
      <c:valAx>
        <c:axId val="406881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8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Hoja1!$X$49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C-4E29-AD63-D0BA9F9C16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Hoja1!$W$50:$W$68</c:f>
              <c:strCache>
                <c:ptCount val="19"/>
                <c:pt idx="0">
                  <c:v>Rioja, La</c:v>
                </c:pt>
                <c:pt idx="1">
                  <c:v>Castilla y León</c:v>
                </c:pt>
                <c:pt idx="2">
                  <c:v>Madrid, Comnidad de</c:v>
                </c:pt>
                <c:pt idx="3">
                  <c:v>Navarra, Comunidad Foral de</c:v>
                </c:pt>
                <c:pt idx="4">
                  <c:v>País Vasco</c:v>
                </c:pt>
                <c:pt idx="5">
                  <c:v>Castilla-La Mancha</c:v>
                </c:pt>
                <c:pt idx="6">
                  <c:v>Extremadura</c:v>
                </c:pt>
                <c:pt idx="7">
                  <c:v>Asturias, P. de</c:v>
                </c:pt>
                <c:pt idx="8">
                  <c:v>Comunitat Valenciana</c:v>
                </c:pt>
                <c:pt idx="9">
                  <c:v>Balears, Illes</c:v>
                </c:pt>
                <c:pt idx="10">
                  <c:v>Cantabria</c:v>
                </c:pt>
                <c:pt idx="11">
                  <c:v>Murcia, Región de</c:v>
                </c:pt>
                <c:pt idx="12">
                  <c:v>Andalucía</c:v>
                </c:pt>
                <c:pt idx="13">
                  <c:v>Aragón</c:v>
                </c:pt>
                <c:pt idx="14">
                  <c:v>Galicia</c:v>
                </c:pt>
                <c:pt idx="15">
                  <c:v>Cataluña</c:v>
                </c:pt>
                <c:pt idx="16">
                  <c:v>Canarias</c:v>
                </c:pt>
                <c:pt idx="17">
                  <c:v>Ceuta</c:v>
                </c:pt>
                <c:pt idx="18">
                  <c:v>Melilla</c:v>
                </c:pt>
              </c:strCache>
            </c:strRef>
          </c:cat>
          <c:val>
            <c:numRef>
              <c:f>Hoja1!$X$50:$X$68</c:f>
              <c:numCache>
                <c:formatCode>0.0</c:formatCode>
                <c:ptCount val="19"/>
                <c:pt idx="0">
                  <c:v>4.0726275744918894</c:v>
                </c:pt>
                <c:pt idx="1">
                  <c:v>4.2207440334613171</c:v>
                </c:pt>
                <c:pt idx="2">
                  <c:v>5.0034214099007297</c:v>
                </c:pt>
                <c:pt idx="3">
                  <c:v>5.1765065071824692</c:v>
                </c:pt>
                <c:pt idx="4">
                  <c:v>5.5438341112293408</c:v>
                </c:pt>
                <c:pt idx="5">
                  <c:v>5.6791598379330397</c:v>
                </c:pt>
                <c:pt idx="6">
                  <c:v>5.7400696009919816</c:v>
                </c:pt>
                <c:pt idx="7">
                  <c:v>5.7704386386412532</c:v>
                </c:pt>
                <c:pt idx="8">
                  <c:v>5.8524112970478814</c:v>
                </c:pt>
                <c:pt idx="9">
                  <c:v>5.8558140596012649</c:v>
                </c:pt>
                <c:pt idx="10">
                  <c:v>5.9751935346658636</c:v>
                </c:pt>
                <c:pt idx="11">
                  <c:v>6.1056691687895421</c:v>
                </c:pt>
                <c:pt idx="12">
                  <c:v>6.1480242724500327</c:v>
                </c:pt>
                <c:pt idx="13">
                  <c:v>6.1506554990450812</c:v>
                </c:pt>
                <c:pt idx="14">
                  <c:v>8.4927172254054586</c:v>
                </c:pt>
                <c:pt idx="15">
                  <c:v>8.5696768952963538</c:v>
                </c:pt>
                <c:pt idx="16">
                  <c:v>10.203011284394419</c:v>
                </c:pt>
                <c:pt idx="17">
                  <c:v>10.6578422655612</c:v>
                </c:pt>
                <c:pt idx="18">
                  <c:v>12.622021931680001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C-4E29-AD63-D0BA9F9C1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94136"/>
        <c:axId val="300393376"/>
      </c:barChart>
      <c:catAx>
        <c:axId val="30069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393376"/>
        <c:crosses val="autoZero"/>
        <c:auto val="1"/>
        <c:lblAlgn val="ctr"/>
        <c:lblOffset val="100"/>
        <c:noMultiLvlLbl val="0"/>
      </c:catAx>
      <c:valAx>
        <c:axId val="3003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9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BBA13BB-FBB9-0D27-B51D-59DB4AE76A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2E3871-3BDF-058D-85E9-0363D60551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FF90A-68E5-4AA4-A1CC-7C33511A6DE9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67BE5C-6CD1-D085-AF50-087B2844F6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429A31-168C-4076-F512-1E00E4BB8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2D644-ABC5-44DD-A9E5-19848CA7B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6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1CDA3-73DE-4A8D-BDA2-80A330DB864A}" type="datetimeFigureOut">
              <a:rPr lang="es-ES_tradnl" smtClean="0"/>
              <a:t>05/12/2023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023D-2861-4A43-A25A-5AFD6E8FF1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017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445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831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5448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36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944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4440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264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753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545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540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76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5152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6118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8987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0549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8177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6041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4236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4087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6018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9997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085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El estudio</a:t>
            </a:r>
            <a:r>
              <a:rPr lang="es-ES" baseline="0" dirty="0"/>
              <a:t> PISA mide las competencias del alumnado de 15 años en Matemáticas, Ciencias y Lectura. Además, desde 2015 se evalúa una cuarta competencia adicional. En 2015 se evalúo Resolución de Problemas en entornos colaborativos, en 2018 la Competencia Global y en 2022 el Pensamiento Creativo.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Además, la OCDE ofrece a los países y regiones la posibilidad de evaluar la competencia financiera. Por primera vez tendremos datos de competencia financiera en Castilla y León.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Esta mañana la OCDE ha presentado en Paris a las 11:00 los datos de Lectura, Matemáticas y Ciencias.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Los datos de Pensamiento Creativo y Competencia Financiera se harán públicos en 2024.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8603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433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4573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328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499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414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210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236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1768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Castilla y León supera las puntuaciones del Total de la UE, el promedio de la OCDE y España en todas las competencias que se han evaluado.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23D-2861-4A43-A25A-5AFD6E8FF17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603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9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97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968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45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654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02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95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22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" y="6308623"/>
            <a:ext cx="753787" cy="468191"/>
          </a:xfrm>
          <a:prstGeom prst="rect">
            <a:avLst/>
          </a:prstGeom>
        </p:spPr>
      </p:pic>
      <p:cxnSp>
        <p:nvCxnSpPr>
          <p:cNvPr id="7" name="Conector recto 6"/>
          <p:cNvCxnSpPr>
            <a:cxnSpLocks/>
          </p:cNvCxnSpPr>
          <p:nvPr userDrawn="1"/>
        </p:nvCxnSpPr>
        <p:spPr>
          <a:xfrm>
            <a:off x="1016950" y="6637845"/>
            <a:ext cx="7921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90" y="0"/>
            <a:ext cx="464026" cy="50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CuadroTexto 8"/>
          <p:cNvSpPr txBox="1"/>
          <p:nvPr userDrawn="1"/>
        </p:nvSpPr>
        <p:spPr>
          <a:xfrm>
            <a:off x="7265286" y="138312"/>
            <a:ext cx="1316904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PISA 2022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A991798-C44B-0C2D-8A23-27C3E21D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8350" y="6535999"/>
            <a:ext cx="2057400" cy="365125"/>
          </a:xfrm>
        </p:spPr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01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07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04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C276-AA64-40F2-AE29-D79D9A867EC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16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pixabay.com/fr/podium-sport-troph%C3%A9e-victoire-1060918/" TargetMode="Externa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4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8164" y="983228"/>
            <a:ext cx="6225834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5" y="360023"/>
            <a:ext cx="4007104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0983997-3DE4-6FD4-BE20-344FB486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3" y="2656936"/>
            <a:ext cx="4278814" cy="40006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7B4ABD-53B6-C6F6-CD29-E4A54978A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88" y="2241429"/>
            <a:ext cx="1911359" cy="118757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460034-0F42-451B-B5FE-921F02B1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231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C339B7-713F-B6C8-D2A6-80F5BA3B8BE2}"/>
              </a:ext>
            </a:extLst>
          </p:cNvPr>
          <p:cNvSpPr txBox="1"/>
          <p:nvPr/>
        </p:nvSpPr>
        <p:spPr>
          <a:xfrm>
            <a:off x="1794511" y="331858"/>
            <a:ext cx="4274820" cy="774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dirty="0">
                <a:latin typeface="+mj-lt"/>
                <a:ea typeface="+mj-ea"/>
                <a:cs typeface="+mj-cs"/>
              </a:rPr>
              <a:t>EVOLUCIÓN MATEMÁTICAS</a:t>
            </a: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247264-5F1E-6D56-4437-AF1152610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4"/>
          <a:stretch/>
        </p:blipFill>
        <p:spPr>
          <a:xfrm>
            <a:off x="297179" y="1154624"/>
            <a:ext cx="8847300" cy="508615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96C8D-92AB-C756-ED4C-4193D9DD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142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012183-9769-3AE8-98BA-89296553276B}"/>
              </a:ext>
            </a:extLst>
          </p:cNvPr>
          <p:cNvSpPr txBox="1"/>
          <p:nvPr/>
        </p:nvSpPr>
        <p:spPr>
          <a:xfrm>
            <a:off x="1794511" y="331858"/>
            <a:ext cx="4274820" cy="774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dirty="0">
                <a:latin typeface="+mj-lt"/>
                <a:ea typeface="+mj-ea"/>
                <a:cs typeface="+mj-cs"/>
              </a:rPr>
              <a:t>EVOLUCIÓN LECTURA</a:t>
            </a: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3A010-7E61-E671-DDFF-21801EA32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20"/>
          <a:stretch/>
        </p:blipFill>
        <p:spPr>
          <a:xfrm>
            <a:off x="0" y="948690"/>
            <a:ext cx="9144000" cy="5613608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6D37A8-A184-54D5-9A85-F300F35E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530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23FAB8-C705-C391-8F89-4D22512233D6}"/>
              </a:ext>
            </a:extLst>
          </p:cNvPr>
          <p:cNvSpPr txBox="1"/>
          <p:nvPr/>
        </p:nvSpPr>
        <p:spPr>
          <a:xfrm>
            <a:off x="1794511" y="331858"/>
            <a:ext cx="4274820" cy="774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1" dirty="0">
                <a:latin typeface="+mj-lt"/>
                <a:ea typeface="+mj-ea"/>
                <a:cs typeface="+mj-cs"/>
              </a:rPr>
              <a:t>EVOLUCIÓN CIENCIAS</a:t>
            </a: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2305D0-57CE-7FBB-B28E-702F75BE9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12"/>
          <a:stretch/>
        </p:blipFill>
        <p:spPr>
          <a:xfrm>
            <a:off x="0" y="960120"/>
            <a:ext cx="9156363" cy="5646808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3BCBF-5277-E20A-1891-F96FD653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960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CCF72F-A7E1-552A-3E44-5BBD6846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720" y="699107"/>
            <a:ext cx="6238146" cy="62020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5840" y="132445"/>
            <a:ext cx="633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Desempeño en Matemáticas. CCAA.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37365" y="2066212"/>
            <a:ext cx="231308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 obtiene el primer puesto entre las Comunidades Autónomas.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A041EE9-F770-C2B2-BC25-96E6AA9A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05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8736" y="40575"/>
            <a:ext cx="737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Desempeño en Matemáticas.  Por países.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98399" y="2551837"/>
            <a:ext cx="207229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León, con 499 puntos, tiene un rendimiento comparable a Canadá, Suiza o Países Bajos.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133ABF-BABE-36AD-3ECC-77630AAB3FE1}"/>
              </a:ext>
            </a:extLst>
          </p:cNvPr>
          <p:cNvSpPr txBox="1"/>
          <p:nvPr/>
        </p:nvSpPr>
        <p:spPr>
          <a:xfrm>
            <a:off x="6898399" y="1238165"/>
            <a:ext cx="207229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alcanza el 5º puesto en el entorno de la OCDE y la UE.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EEB6D1-4722-EF55-3852-35C805B7A12B}"/>
              </a:ext>
            </a:extLst>
          </p:cNvPr>
          <p:cNvSpPr txBox="1"/>
          <p:nvPr/>
        </p:nvSpPr>
        <p:spPr>
          <a:xfrm>
            <a:off x="6898399" y="4419506"/>
            <a:ext cx="207229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León, con 499 puntos, tiene un rendimiento superior a Finlandia, Alemania y Noruega. 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E459386-D7AC-7E29-D31C-67D286FA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14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A75C3C-A14A-B4C8-FE34-D9AE5C77B0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04" y="467138"/>
            <a:ext cx="6418809" cy="6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840" y="132445"/>
            <a:ext cx="633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Desempeño en Lectura. CCAA.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03AD98-66D8-18A5-F020-429885C44B76}"/>
              </a:ext>
            </a:extLst>
          </p:cNvPr>
          <p:cNvSpPr txBox="1"/>
          <p:nvPr/>
        </p:nvSpPr>
        <p:spPr>
          <a:xfrm>
            <a:off x="6637365" y="2066212"/>
            <a:ext cx="231308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León, obtiene el primer puesto entre las Comunidades Autónomas.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908E215-7220-3E16-61CF-EB41C28C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18113F-A6B7-7B27-8786-6FC92618A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96"/>
          <a:stretch/>
        </p:blipFill>
        <p:spPr>
          <a:xfrm>
            <a:off x="1172986" y="682776"/>
            <a:ext cx="5267401" cy="58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9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0965" y="174636"/>
            <a:ext cx="621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Desempeño en Lectura por países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69964" y="2834640"/>
            <a:ext cx="224146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obtiene resultados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comparables con 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EEUU, Nueva Zelanda, Australia y Reino Unido.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01CFA4-009D-4337-87C0-5D32F65F3568}"/>
              </a:ext>
            </a:extLst>
          </p:cNvPr>
          <p:cNvSpPr txBox="1"/>
          <p:nvPr/>
        </p:nvSpPr>
        <p:spPr>
          <a:xfrm>
            <a:off x="6612255" y="964267"/>
            <a:ext cx="215687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alcanza el 9º puesto en el entorno de la OCDE y la UE, con la misma puntuación que Australia.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B26E00-F8C6-AC27-6C3E-99FCB0725EF0}"/>
              </a:ext>
            </a:extLst>
          </p:cNvPr>
          <p:cNvSpPr txBox="1"/>
          <p:nvPr/>
        </p:nvSpPr>
        <p:spPr>
          <a:xfrm>
            <a:off x="6612255" y="4727873"/>
            <a:ext cx="224146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alcanza resultados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superiores a Finlandia, Suecia, Suiza, Alemania y Noruega.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538A48-6EDF-5772-1DBD-A975A933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16</a:t>
            </a:fld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8129F8-7F51-B053-D5FE-E370BED1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2637" y="518944"/>
            <a:ext cx="5070076" cy="63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4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840" y="132445"/>
            <a:ext cx="633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Desempeño en Ciencias. CCAA.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49391" y="996055"/>
            <a:ext cx="173692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León, junto con Galicia, lidera el rendimiento entre las CCAA.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39A7325-C24F-6B74-1664-FB138697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17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1B223C-1534-85C8-7E19-44888EA7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697" y="515912"/>
            <a:ext cx="5859677" cy="62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0965" y="174636"/>
            <a:ext cx="621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Desempeño en Ciencias por países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54545" y="2774991"/>
            <a:ext cx="224146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obtiene resultados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comparables con 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Finlandia, Australia e Irlanda.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8FCFE1-534E-B91B-ACEB-AD208B1C36AF}"/>
              </a:ext>
            </a:extLst>
          </p:cNvPr>
          <p:cNvSpPr txBox="1"/>
          <p:nvPr/>
        </p:nvSpPr>
        <p:spPr>
          <a:xfrm>
            <a:off x="6612255" y="4539549"/>
            <a:ext cx="224146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alcanza resultados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superiores a Suecia Alemania y Países Bajos.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3A760B-EFA6-FC74-5CEF-03C84DE3C493}"/>
              </a:ext>
            </a:extLst>
          </p:cNvPr>
          <p:cNvSpPr txBox="1"/>
          <p:nvPr/>
        </p:nvSpPr>
        <p:spPr>
          <a:xfrm>
            <a:off x="6696836" y="1287433"/>
            <a:ext cx="215687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alcanza el 7º puesto en el entorno de la OCDE y la UE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961613-E355-4F98-42AC-287521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177C0B-B811-652D-C056-36BEE9CE33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070" y="586408"/>
            <a:ext cx="5458330" cy="62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77430" y="307109"/>
            <a:ext cx="784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Niveles de desempeño en Matemáticas. CCAA.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894" y="2172959"/>
            <a:ext cx="5790291" cy="42964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59746" y="909174"/>
            <a:ext cx="3612254" cy="923330"/>
          </a:xfrm>
          <a:prstGeom prst="rect">
            <a:avLst/>
          </a:prstGeom>
          <a:solidFill>
            <a:srgbClr val="CCFFCC">
              <a:alpha val="25098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es la CCAA con menor porcentaje de alumnado en los niveles bajos.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BA10124-B081-47AC-DB22-A9C623A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179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ocde logo">
            <a:extLst>
              <a:ext uri="{FF2B5EF4-FFF2-40B4-BE49-F238E27FC236}">
                <a16:creationId xmlns:a16="http://schemas.microsoft.com/office/drawing/2014/main" id="{5440D174-7EBB-4BC4-F765-85317FB6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49"/>
            <a:ext cx="3312463" cy="8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nstituto Nacional de Evaluación Educatíva">
            <a:extLst>
              <a:ext uri="{FF2B5EF4-FFF2-40B4-BE49-F238E27FC236}">
                <a16:creationId xmlns:a16="http://schemas.microsoft.com/office/drawing/2014/main" id="{78790B4E-6A83-DC25-3923-FDE322D5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30" y="829855"/>
            <a:ext cx="2790239" cy="124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439665-B159-7535-55FA-6618AD63A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38" y="829855"/>
            <a:ext cx="2194001" cy="9415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80DB41-170E-63C7-DB0F-A7D7A1DD3E81}"/>
              </a:ext>
            </a:extLst>
          </p:cNvPr>
          <p:cNvSpPr txBox="1"/>
          <p:nvPr/>
        </p:nvSpPr>
        <p:spPr>
          <a:xfrm>
            <a:off x="174173" y="2155370"/>
            <a:ext cx="384887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Se evalúa al alumnado de 15 años.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E1B9924-A042-3D52-8187-A98E8040E15F}"/>
              </a:ext>
            </a:extLst>
          </p:cNvPr>
          <p:cNvGrpSpPr/>
          <p:nvPr/>
        </p:nvGrpSpPr>
        <p:grpSpPr>
          <a:xfrm>
            <a:off x="383010" y="1872343"/>
            <a:ext cx="8617465" cy="3799114"/>
            <a:chOff x="383010" y="1872343"/>
            <a:chExt cx="8617465" cy="379911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E5C0CBCD-1C7D-BF22-92CE-09DD8C532438}"/>
                </a:ext>
              </a:extLst>
            </p:cNvPr>
            <p:cNvSpPr/>
            <p:nvPr/>
          </p:nvSpPr>
          <p:spPr>
            <a:xfrm>
              <a:off x="383010" y="1872343"/>
              <a:ext cx="2106959" cy="3799114"/>
            </a:xfrm>
            <a:custGeom>
              <a:avLst/>
              <a:gdLst>
                <a:gd name="connsiteX0" fmla="*/ 0 w 2106959"/>
                <a:gd name="connsiteY0" fmla="*/ 210696 h 3799114"/>
                <a:gd name="connsiteX1" fmla="*/ 210696 w 2106959"/>
                <a:gd name="connsiteY1" fmla="*/ 0 h 3799114"/>
                <a:gd name="connsiteX2" fmla="*/ 1896263 w 2106959"/>
                <a:gd name="connsiteY2" fmla="*/ 0 h 3799114"/>
                <a:gd name="connsiteX3" fmla="*/ 2106959 w 2106959"/>
                <a:gd name="connsiteY3" fmla="*/ 210696 h 3799114"/>
                <a:gd name="connsiteX4" fmla="*/ 2106959 w 2106959"/>
                <a:gd name="connsiteY4" fmla="*/ 3588418 h 3799114"/>
                <a:gd name="connsiteX5" fmla="*/ 1896263 w 2106959"/>
                <a:gd name="connsiteY5" fmla="*/ 3799114 h 3799114"/>
                <a:gd name="connsiteX6" fmla="*/ 210696 w 2106959"/>
                <a:gd name="connsiteY6" fmla="*/ 3799114 h 3799114"/>
                <a:gd name="connsiteX7" fmla="*/ 0 w 2106959"/>
                <a:gd name="connsiteY7" fmla="*/ 3588418 h 3799114"/>
                <a:gd name="connsiteX8" fmla="*/ 0 w 2106959"/>
                <a:gd name="connsiteY8" fmla="*/ 210696 h 379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959" h="3799114">
                  <a:moveTo>
                    <a:pt x="0" y="210696"/>
                  </a:moveTo>
                  <a:cubicBezTo>
                    <a:pt x="0" y="94332"/>
                    <a:pt x="94332" y="0"/>
                    <a:pt x="210696" y="0"/>
                  </a:cubicBezTo>
                  <a:lnTo>
                    <a:pt x="1896263" y="0"/>
                  </a:lnTo>
                  <a:cubicBezTo>
                    <a:pt x="2012627" y="0"/>
                    <a:pt x="2106959" y="94332"/>
                    <a:pt x="2106959" y="210696"/>
                  </a:cubicBezTo>
                  <a:lnTo>
                    <a:pt x="2106959" y="3588418"/>
                  </a:lnTo>
                  <a:cubicBezTo>
                    <a:pt x="2106959" y="3704782"/>
                    <a:pt x="2012627" y="3799114"/>
                    <a:pt x="1896263" y="3799114"/>
                  </a:cubicBezTo>
                  <a:lnTo>
                    <a:pt x="210696" y="3799114"/>
                  </a:lnTo>
                  <a:cubicBezTo>
                    <a:pt x="94332" y="3799114"/>
                    <a:pt x="0" y="3704782"/>
                    <a:pt x="0" y="3588418"/>
                  </a:cubicBezTo>
                  <a:lnTo>
                    <a:pt x="0" y="210696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661885" rIns="142240" bIns="902064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000" kern="1200" dirty="0"/>
                <a:t>Lectura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C38E452C-8E0C-2284-6EE2-C8029889CAA2}"/>
                </a:ext>
              </a:extLst>
            </p:cNvPr>
            <p:cNvSpPr/>
            <p:nvPr/>
          </p:nvSpPr>
          <p:spPr>
            <a:xfrm>
              <a:off x="803937" y="2100289"/>
              <a:ext cx="1265104" cy="1265104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4E45644-2C43-C44D-2C1E-1A0D2F1EEBAA}"/>
                </a:ext>
              </a:extLst>
            </p:cNvPr>
            <p:cNvSpPr/>
            <p:nvPr/>
          </p:nvSpPr>
          <p:spPr>
            <a:xfrm>
              <a:off x="2583961" y="1872343"/>
              <a:ext cx="2106959" cy="3799114"/>
            </a:xfrm>
            <a:custGeom>
              <a:avLst/>
              <a:gdLst>
                <a:gd name="connsiteX0" fmla="*/ 0 w 2106959"/>
                <a:gd name="connsiteY0" fmla="*/ 210696 h 3799114"/>
                <a:gd name="connsiteX1" fmla="*/ 210696 w 2106959"/>
                <a:gd name="connsiteY1" fmla="*/ 0 h 3799114"/>
                <a:gd name="connsiteX2" fmla="*/ 1896263 w 2106959"/>
                <a:gd name="connsiteY2" fmla="*/ 0 h 3799114"/>
                <a:gd name="connsiteX3" fmla="*/ 2106959 w 2106959"/>
                <a:gd name="connsiteY3" fmla="*/ 210696 h 3799114"/>
                <a:gd name="connsiteX4" fmla="*/ 2106959 w 2106959"/>
                <a:gd name="connsiteY4" fmla="*/ 3588418 h 3799114"/>
                <a:gd name="connsiteX5" fmla="*/ 1896263 w 2106959"/>
                <a:gd name="connsiteY5" fmla="*/ 3799114 h 3799114"/>
                <a:gd name="connsiteX6" fmla="*/ 210696 w 2106959"/>
                <a:gd name="connsiteY6" fmla="*/ 3799114 h 3799114"/>
                <a:gd name="connsiteX7" fmla="*/ 0 w 2106959"/>
                <a:gd name="connsiteY7" fmla="*/ 3588418 h 3799114"/>
                <a:gd name="connsiteX8" fmla="*/ 0 w 2106959"/>
                <a:gd name="connsiteY8" fmla="*/ 210696 h 379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959" h="3799114">
                  <a:moveTo>
                    <a:pt x="0" y="210696"/>
                  </a:moveTo>
                  <a:cubicBezTo>
                    <a:pt x="0" y="94332"/>
                    <a:pt x="94332" y="0"/>
                    <a:pt x="210696" y="0"/>
                  </a:cubicBezTo>
                  <a:lnTo>
                    <a:pt x="1896263" y="0"/>
                  </a:lnTo>
                  <a:cubicBezTo>
                    <a:pt x="2012627" y="0"/>
                    <a:pt x="2106959" y="94332"/>
                    <a:pt x="2106959" y="210696"/>
                  </a:cubicBezTo>
                  <a:lnTo>
                    <a:pt x="2106959" y="3588418"/>
                  </a:lnTo>
                  <a:cubicBezTo>
                    <a:pt x="2106959" y="3704782"/>
                    <a:pt x="2012627" y="3799114"/>
                    <a:pt x="1896263" y="3799114"/>
                  </a:cubicBezTo>
                  <a:lnTo>
                    <a:pt x="210696" y="3799114"/>
                  </a:lnTo>
                  <a:cubicBezTo>
                    <a:pt x="94332" y="3799114"/>
                    <a:pt x="0" y="3704782"/>
                    <a:pt x="0" y="3588418"/>
                  </a:cubicBezTo>
                  <a:lnTo>
                    <a:pt x="0" y="210696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661885" rIns="142240" bIns="902064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000" kern="1200" dirty="0"/>
                <a:t>Matemáticas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050CB9B-03A8-E313-CDAE-2AC5C0911FB4}"/>
                </a:ext>
              </a:extLst>
            </p:cNvPr>
            <p:cNvSpPr/>
            <p:nvPr/>
          </p:nvSpPr>
          <p:spPr>
            <a:xfrm>
              <a:off x="2974106" y="2100289"/>
              <a:ext cx="1265104" cy="1265104"/>
            </a:xfrm>
            <a:prstGeom prst="ellipse">
              <a:avLst/>
            </a:prstGeom>
            <a:blipFill>
              <a:blip r:embed="rId7"/>
              <a:srcRect/>
              <a:stretch>
                <a:fillRect/>
              </a:stretch>
            </a:blipFill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479EC39-9294-4EC4-61BF-1699B5574D51}"/>
                </a:ext>
              </a:extLst>
            </p:cNvPr>
            <p:cNvSpPr/>
            <p:nvPr/>
          </p:nvSpPr>
          <p:spPr>
            <a:xfrm>
              <a:off x="4723347" y="1872343"/>
              <a:ext cx="2106959" cy="3799114"/>
            </a:xfrm>
            <a:custGeom>
              <a:avLst/>
              <a:gdLst>
                <a:gd name="connsiteX0" fmla="*/ 0 w 2106959"/>
                <a:gd name="connsiteY0" fmla="*/ 210696 h 3799114"/>
                <a:gd name="connsiteX1" fmla="*/ 210696 w 2106959"/>
                <a:gd name="connsiteY1" fmla="*/ 0 h 3799114"/>
                <a:gd name="connsiteX2" fmla="*/ 1896263 w 2106959"/>
                <a:gd name="connsiteY2" fmla="*/ 0 h 3799114"/>
                <a:gd name="connsiteX3" fmla="*/ 2106959 w 2106959"/>
                <a:gd name="connsiteY3" fmla="*/ 210696 h 3799114"/>
                <a:gd name="connsiteX4" fmla="*/ 2106959 w 2106959"/>
                <a:gd name="connsiteY4" fmla="*/ 3588418 h 3799114"/>
                <a:gd name="connsiteX5" fmla="*/ 1896263 w 2106959"/>
                <a:gd name="connsiteY5" fmla="*/ 3799114 h 3799114"/>
                <a:gd name="connsiteX6" fmla="*/ 210696 w 2106959"/>
                <a:gd name="connsiteY6" fmla="*/ 3799114 h 3799114"/>
                <a:gd name="connsiteX7" fmla="*/ 0 w 2106959"/>
                <a:gd name="connsiteY7" fmla="*/ 3588418 h 3799114"/>
                <a:gd name="connsiteX8" fmla="*/ 0 w 2106959"/>
                <a:gd name="connsiteY8" fmla="*/ 210696 h 379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959" h="3799114">
                  <a:moveTo>
                    <a:pt x="0" y="210696"/>
                  </a:moveTo>
                  <a:cubicBezTo>
                    <a:pt x="0" y="94332"/>
                    <a:pt x="94332" y="0"/>
                    <a:pt x="210696" y="0"/>
                  </a:cubicBezTo>
                  <a:lnTo>
                    <a:pt x="1896263" y="0"/>
                  </a:lnTo>
                  <a:cubicBezTo>
                    <a:pt x="2012627" y="0"/>
                    <a:pt x="2106959" y="94332"/>
                    <a:pt x="2106959" y="210696"/>
                  </a:cubicBezTo>
                  <a:lnTo>
                    <a:pt x="2106959" y="3588418"/>
                  </a:lnTo>
                  <a:cubicBezTo>
                    <a:pt x="2106959" y="3704782"/>
                    <a:pt x="2012627" y="3799114"/>
                    <a:pt x="1896263" y="3799114"/>
                  </a:cubicBezTo>
                  <a:lnTo>
                    <a:pt x="210696" y="3799114"/>
                  </a:lnTo>
                  <a:cubicBezTo>
                    <a:pt x="94332" y="3799114"/>
                    <a:pt x="0" y="3704782"/>
                    <a:pt x="0" y="3588418"/>
                  </a:cubicBezTo>
                  <a:lnTo>
                    <a:pt x="0" y="210696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1697445" rIns="177800" bIns="937624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500" kern="1200" dirty="0"/>
                <a:t>Ciencias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46882E4-B490-B55F-B43D-7CB9726C692D}"/>
                </a:ext>
              </a:extLst>
            </p:cNvPr>
            <p:cNvSpPr/>
            <p:nvPr/>
          </p:nvSpPr>
          <p:spPr>
            <a:xfrm>
              <a:off x="5144274" y="2100289"/>
              <a:ext cx="1265104" cy="1265104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1B72848-4F0D-E82D-D3C1-DC4BD4DAEFC6}"/>
                </a:ext>
              </a:extLst>
            </p:cNvPr>
            <p:cNvSpPr/>
            <p:nvPr/>
          </p:nvSpPr>
          <p:spPr>
            <a:xfrm>
              <a:off x="6893516" y="1872343"/>
              <a:ext cx="2106959" cy="3799114"/>
            </a:xfrm>
            <a:custGeom>
              <a:avLst/>
              <a:gdLst>
                <a:gd name="connsiteX0" fmla="*/ 0 w 2106959"/>
                <a:gd name="connsiteY0" fmla="*/ 210696 h 3799114"/>
                <a:gd name="connsiteX1" fmla="*/ 210696 w 2106959"/>
                <a:gd name="connsiteY1" fmla="*/ 0 h 3799114"/>
                <a:gd name="connsiteX2" fmla="*/ 1896263 w 2106959"/>
                <a:gd name="connsiteY2" fmla="*/ 0 h 3799114"/>
                <a:gd name="connsiteX3" fmla="*/ 2106959 w 2106959"/>
                <a:gd name="connsiteY3" fmla="*/ 210696 h 3799114"/>
                <a:gd name="connsiteX4" fmla="*/ 2106959 w 2106959"/>
                <a:gd name="connsiteY4" fmla="*/ 3588418 h 3799114"/>
                <a:gd name="connsiteX5" fmla="*/ 1896263 w 2106959"/>
                <a:gd name="connsiteY5" fmla="*/ 3799114 h 3799114"/>
                <a:gd name="connsiteX6" fmla="*/ 210696 w 2106959"/>
                <a:gd name="connsiteY6" fmla="*/ 3799114 h 3799114"/>
                <a:gd name="connsiteX7" fmla="*/ 0 w 2106959"/>
                <a:gd name="connsiteY7" fmla="*/ 3588418 h 3799114"/>
                <a:gd name="connsiteX8" fmla="*/ 0 w 2106959"/>
                <a:gd name="connsiteY8" fmla="*/ 210696 h 379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959" h="3799114">
                  <a:moveTo>
                    <a:pt x="0" y="210696"/>
                  </a:moveTo>
                  <a:cubicBezTo>
                    <a:pt x="0" y="94332"/>
                    <a:pt x="94332" y="0"/>
                    <a:pt x="210696" y="0"/>
                  </a:cubicBezTo>
                  <a:lnTo>
                    <a:pt x="1896263" y="0"/>
                  </a:lnTo>
                  <a:cubicBezTo>
                    <a:pt x="2012627" y="0"/>
                    <a:pt x="2106959" y="94332"/>
                    <a:pt x="2106959" y="210696"/>
                  </a:cubicBezTo>
                  <a:lnTo>
                    <a:pt x="2106959" y="3588418"/>
                  </a:lnTo>
                  <a:cubicBezTo>
                    <a:pt x="2106959" y="3704782"/>
                    <a:pt x="2012627" y="3799114"/>
                    <a:pt x="1896263" y="3799114"/>
                  </a:cubicBezTo>
                  <a:lnTo>
                    <a:pt x="210696" y="3799114"/>
                  </a:lnTo>
                  <a:cubicBezTo>
                    <a:pt x="94332" y="3799114"/>
                    <a:pt x="0" y="3704782"/>
                    <a:pt x="0" y="3588418"/>
                  </a:cubicBezTo>
                  <a:lnTo>
                    <a:pt x="0" y="21069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1697445" rIns="177800" bIns="937624" numCol="1" spcCol="1270" anchor="ctr" anchorCtr="0">
              <a:noAutofit/>
              <a:sp3d extrusionH="28000" prstMaterial="matte"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500" kern="1200" dirty="0"/>
                <a:t>Pensamiento creativo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93C7325-F40A-DC4E-7BCD-13ED8B16D377}"/>
                </a:ext>
              </a:extLst>
            </p:cNvPr>
            <p:cNvSpPr/>
            <p:nvPr/>
          </p:nvSpPr>
          <p:spPr>
            <a:xfrm>
              <a:off x="7314443" y="2100289"/>
              <a:ext cx="1265104" cy="1265104"/>
            </a:xfrm>
            <a:prstGeom prst="ellipse">
              <a:avLst/>
            </a:prstGeom>
            <a:blipFill>
              <a:blip r:embed="rId9"/>
              <a:srcRect/>
              <a:stretch>
                <a:fillRect l="-4000" r="-4000"/>
              </a:stretch>
            </a:blipFill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lecha: a la izquierda y derecha 15">
              <a:extLst>
                <a:ext uri="{FF2B5EF4-FFF2-40B4-BE49-F238E27FC236}">
                  <a16:creationId xmlns:a16="http://schemas.microsoft.com/office/drawing/2014/main" id="{0C102424-71D4-CF88-D54D-A64060B8B4C4}"/>
                </a:ext>
              </a:extLst>
            </p:cNvPr>
            <p:cNvSpPr/>
            <p:nvPr/>
          </p:nvSpPr>
          <p:spPr>
            <a:xfrm>
              <a:off x="725859" y="4911634"/>
              <a:ext cx="7931767" cy="569867"/>
            </a:xfrm>
            <a:prstGeom prst="leftRightArrow">
              <a:avLst/>
            </a:prstGeom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59735B-171D-7D05-5200-A5C038A2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627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B856D7-2EE2-742C-93C5-1A8C073780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50" y="346982"/>
            <a:ext cx="7292340" cy="651101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16200000">
            <a:off x="-2572935" y="2535509"/>
            <a:ext cx="6676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Niveles de desempeño en Matemáticas a nivel mundial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42888" y="289679"/>
            <a:ext cx="1520552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Castilla y León tiene un 17% de alumnado en los niveles bajos.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Porcentaje solo superado por Japón, Estonia y Corea.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B5E914-5F4E-A68A-ED96-4FB5D684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881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8F063E-CF82-4A2C-3F30-554150B3EB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77" y="615527"/>
            <a:ext cx="8420723" cy="618775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04200" y="143948"/>
            <a:ext cx="734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Niveles de desempeño en Lectura. CCAA.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919" y="718808"/>
            <a:ext cx="1602291" cy="3139321"/>
          </a:xfrm>
          <a:prstGeom prst="rect">
            <a:avLst/>
          </a:prstGeom>
          <a:solidFill>
            <a:srgbClr val="CCFFCC">
              <a:alpha val="25098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es la comunidad autónoma con menor porcentaje de alumnado en los niveles bajos y mayor en los niveles altos.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897C09-B345-069C-4BA6-66941C03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456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4CDD14-3CD8-43E0-EF6A-A825754A1D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1807" y="441275"/>
            <a:ext cx="7003733" cy="629549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16200000">
            <a:off x="-2476390" y="2586187"/>
            <a:ext cx="612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Niveles de desempeño en Lectura a nivel mundial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78011" y="531672"/>
            <a:ext cx="19740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León, tiene un porcentaje de alumnado en los niveles bajos del 16%, solo superado por Irlanda, Japón, Estonia y Corea.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D913C3-9538-69A2-E865-DE5463E5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870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44180" y="87320"/>
            <a:ext cx="734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Niveles de desempeño en Ciencias. CCAA.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408893-65BE-9839-934D-8A6B734BE0FB}"/>
              </a:ext>
            </a:extLst>
          </p:cNvPr>
          <p:cNvSpPr txBox="1"/>
          <p:nvPr/>
        </p:nvSpPr>
        <p:spPr>
          <a:xfrm>
            <a:off x="0" y="1382286"/>
            <a:ext cx="1819461" cy="2585323"/>
          </a:xfrm>
          <a:prstGeom prst="rect">
            <a:avLst/>
          </a:prstGeom>
          <a:solidFill>
            <a:srgbClr val="CCFFCC">
              <a:alpha val="2705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es la comunidad autónoma con menor porcentaje de alumnado en los niveles bajos y mayor en los niveles altos.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B636AC-D3F8-89B1-A85A-E2DCF2C0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010" y="587642"/>
            <a:ext cx="8004307" cy="607477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443AE6D-073B-CFDC-7B2E-32AB5F77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93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A38296-88D7-80C4-8442-FB9277CF9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"/>
          <a:stretch/>
        </p:blipFill>
        <p:spPr>
          <a:xfrm>
            <a:off x="2160270" y="532823"/>
            <a:ext cx="6885093" cy="62135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16200000">
            <a:off x="-2421664" y="2586185"/>
            <a:ext cx="612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Niveles de desempeño en Ciencias a nivel mundial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A87BC6-D1B4-7AAF-A4F4-6EEF18D865D5}"/>
              </a:ext>
            </a:extLst>
          </p:cNvPr>
          <p:cNvSpPr txBox="1"/>
          <p:nvPr/>
        </p:nvSpPr>
        <p:spPr>
          <a:xfrm>
            <a:off x="903187" y="274856"/>
            <a:ext cx="1819461" cy="20313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tiene un 14% del alumnado en los niveles bajos, solo superada por Japón, Estonia y Corea.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CA6EBC-AB1E-803F-C50E-0459D9D9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99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538A5AD-5E78-9594-DAF8-9FF969C4B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00258"/>
              </p:ext>
            </p:extLst>
          </p:nvPr>
        </p:nvGraphicFramePr>
        <p:xfrm>
          <a:off x="308610" y="706569"/>
          <a:ext cx="8698230" cy="559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E0ACA35-2DE2-EA26-2F12-2AB54B293B2D}"/>
              </a:ext>
            </a:extLst>
          </p:cNvPr>
          <p:cNvSpPr txBox="1"/>
          <p:nvPr/>
        </p:nvSpPr>
        <p:spPr>
          <a:xfrm>
            <a:off x="899631" y="523689"/>
            <a:ext cx="4069335" cy="5164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kern="1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213A00-1DFD-6D74-F010-DC6C6879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80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DAEE207-6147-02DE-DC3E-8659E8FA5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534564"/>
              </p:ext>
            </p:extLst>
          </p:nvPr>
        </p:nvGraphicFramePr>
        <p:xfrm>
          <a:off x="194310" y="685800"/>
          <a:ext cx="8606790" cy="547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0CA1955-A83F-6E79-E37C-3644DCA3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5996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FE7801B-881D-D3B6-56BB-13F22F37F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508275"/>
              </p:ext>
            </p:extLst>
          </p:nvPr>
        </p:nvGraphicFramePr>
        <p:xfrm>
          <a:off x="411480" y="491490"/>
          <a:ext cx="8583930" cy="578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B873C0-C160-B3C2-AFA5-EE4DFFB6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3293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2056" y="183086"/>
            <a:ext cx="659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Diferencias por titularidad. Matemáticas.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A16050-815F-6ED1-DEE9-7E58FE62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839673" y="-526543"/>
            <a:ext cx="5543840" cy="88590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0270" y="644751"/>
            <a:ext cx="52314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Las diferencias en Matemáticas entre centros públicos y concertados en Castilla y León no son estadísticamente significativas cuando se descuenta el efecto del nivel socioeconómico y cultural.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F4B75C-0110-0C18-668E-BB8BAC83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0401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64041F9-5019-22C6-196F-BBD56E5B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29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7AF5A3-505F-B8D3-1106-D60CFE76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0" y="949187"/>
            <a:ext cx="8278879" cy="49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7E11C5-6F8C-E315-DD39-495B58536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81" y="1000726"/>
            <a:ext cx="5698815" cy="45885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00945C-4E98-78D1-117A-5ABF68E6912E}"/>
              </a:ext>
            </a:extLst>
          </p:cNvPr>
          <p:cNvSpPr txBox="1"/>
          <p:nvPr/>
        </p:nvSpPr>
        <p:spPr>
          <a:xfrm>
            <a:off x="548640" y="4773662"/>
            <a:ext cx="430411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En Castilla y León participaron 56 centros educativos en los que </a:t>
            </a:r>
          </a:p>
          <a:p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se evaluó a 1733 alumnos, representando a 19 559 alumnos de 15 años.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FC176A-9E4A-0BE5-7E44-8CDE0FFBAC03}"/>
              </a:ext>
            </a:extLst>
          </p:cNvPr>
          <p:cNvSpPr txBox="1"/>
          <p:nvPr/>
        </p:nvSpPr>
        <p:spPr>
          <a:xfrm>
            <a:off x="4026881" y="1000726"/>
            <a:ext cx="5002819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En Castilla y León la prueba se aplicó entre el 28 de marzo y el 9 de mayo de 2022 a una muestra seleccionada por la OCDE.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00ECF0-613F-D602-8A99-3F60934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4288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D93240-6FCE-B418-A45E-D5764BD3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30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5FE6C4-0092-7403-C2A7-2F1BAB94B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31" y="894522"/>
            <a:ext cx="8504160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0B8C87-5934-558E-0346-5B8E5255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31</a:t>
            </a:fld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D63299-7B29-86F0-6825-211B1DA2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096" y="5490870"/>
            <a:ext cx="114316" cy="123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48D162-4191-7DD8-CAFE-4C7C35114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41" y="1013791"/>
            <a:ext cx="8496366" cy="49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1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60306EB-31F0-123F-0296-B7E4DFD3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3293"/>
            <a:ext cx="9144000" cy="47943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0026" y="295275"/>
            <a:ext cx="852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</a:rPr>
              <a:t>Alumnado nativo e inmigrante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0100" y="756939"/>
            <a:ext cx="8343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El alumnado inmigrante de Castilla y León alcanza 459 puntos en Matemáticas, 474 en Lectura y 471 en Ciencias. </a:t>
            </a:r>
          </a:p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La puntuación en lectura es la más alta entre las CCAA. La de Ciencias, la segunda más alta y la de Matemáticas, la cuarta.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867F5F-DE63-7396-5F83-90AABD0D1E21}"/>
              </a:ext>
            </a:extLst>
          </p:cNvPr>
          <p:cNvSpPr/>
          <p:nvPr/>
        </p:nvSpPr>
        <p:spPr>
          <a:xfrm rot="2490132">
            <a:off x="1428749" y="4824450"/>
            <a:ext cx="251460" cy="1271335"/>
          </a:xfrm>
          <a:prstGeom prst="rect">
            <a:avLst/>
          </a:prstGeom>
          <a:solidFill>
            <a:srgbClr val="A9D18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F40EEF-D0AB-CDCB-BF3F-E5AFCE96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460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D20E35-8BDF-C3D6-06D6-C08D9811954B}"/>
              </a:ext>
            </a:extLst>
          </p:cNvPr>
          <p:cNvSpPr txBox="1"/>
          <p:nvPr/>
        </p:nvSpPr>
        <p:spPr>
          <a:xfrm>
            <a:off x="2073935" y="98428"/>
            <a:ext cx="659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Evolución de los repetidores en PISA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4DEB96-D069-3101-1B0F-22E9110FAC4C}"/>
              </a:ext>
            </a:extLst>
          </p:cNvPr>
          <p:cNvSpPr txBox="1"/>
          <p:nvPr/>
        </p:nvSpPr>
        <p:spPr>
          <a:xfrm>
            <a:off x="308587" y="4491082"/>
            <a:ext cx="378874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El porcentaje de alumnado repetidor ha disminuido desde 2012.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E800B2-A416-0899-5AB5-D9E0054B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821" y="3759598"/>
            <a:ext cx="4584589" cy="27556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45FE2F-A598-3858-E880-35E521746E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27" y="633657"/>
            <a:ext cx="4821461" cy="28980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08C88F-45EB-F33C-0753-E420FD883F5B}"/>
              </a:ext>
            </a:extLst>
          </p:cNvPr>
          <p:cNvSpPr txBox="1"/>
          <p:nvPr/>
        </p:nvSpPr>
        <p:spPr>
          <a:xfrm>
            <a:off x="5206667" y="1208075"/>
            <a:ext cx="378874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En Castilla y León en 2022, el alumnado repetidor ha mejorado el rendimiento en las tres competencias evaluadas respecto a 2018.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9A7B25-E181-8823-4EE1-1723F683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710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4923A93-E37A-A9B7-4D82-DD69EB0674D8}"/>
              </a:ext>
            </a:extLst>
          </p:cNvPr>
          <p:cNvSpPr txBox="1"/>
          <p:nvPr/>
        </p:nvSpPr>
        <p:spPr>
          <a:xfrm>
            <a:off x="491707" y="799192"/>
            <a:ext cx="3531653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y La Rioja son las CCAA con menor porcentaje de alumnado víctima de acoso escolar.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F325D07-679D-1178-47E3-47EBF158D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290306"/>
              </p:ext>
            </p:extLst>
          </p:nvPr>
        </p:nvGraphicFramePr>
        <p:xfrm>
          <a:off x="91441" y="2788920"/>
          <a:ext cx="8946356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99EDE-60FD-7BFA-0FE4-11CF163C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4246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0AE140-C785-1F70-1C70-4E1B2BF67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796"/>
            <a:ext cx="9144000" cy="40794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923A93-E37A-A9B7-4D82-DD69EB0674D8}"/>
              </a:ext>
            </a:extLst>
          </p:cNvPr>
          <p:cNvSpPr txBox="1"/>
          <p:nvPr/>
        </p:nvSpPr>
        <p:spPr>
          <a:xfrm>
            <a:off x="1794727" y="1142092"/>
            <a:ext cx="3531653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En el ámbito de la OCDE y la UE, sólo Japón y Corea tienen menos acoso escolar que Castilla y León.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F30790-1DC4-3919-EF03-A5F3B8FF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5105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C1DF8C-38DE-5915-2FC1-C070FD345D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374975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51F2E9-660F-3531-3AA5-BD8F7C8C0F09}"/>
              </a:ext>
            </a:extLst>
          </p:cNvPr>
          <p:cNvSpPr txBox="1"/>
          <p:nvPr/>
        </p:nvSpPr>
        <p:spPr>
          <a:xfrm>
            <a:off x="6743917" y="1326416"/>
            <a:ext cx="1819461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50000"/>
                  </a:schemeClr>
                </a:solidFill>
              </a:rPr>
              <a:t>Castilla y León rinde por encima de lo esperado por su nivel socioeconómico y cultural.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D4B307-1B2A-2030-6B67-BFBC06CF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770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34164" y="581319"/>
            <a:ext cx="2160621" cy="1396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Participación: Países y áreas geográficas.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35C0E9-ABD7-C1F7-F932-ED4587A0E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576" y="3866704"/>
            <a:ext cx="5210120" cy="2865566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44EFCFE-E4EF-6511-24AA-E8BF16ADE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20388"/>
              </p:ext>
            </p:extLst>
          </p:nvPr>
        </p:nvGraphicFramePr>
        <p:xfrm>
          <a:off x="3213659" y="-17819"/>
          <a:ext cx="540456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04">
                  <a:extLst>
                    <a:ext uri="{9D8B030D-6E8A-4147-A177-3AD203B41FA5}">
                      <a16:colId xmlns:a16="http://schemas.microsoft.com/office/drawing/2014/main" val="3441133463"/>
                    </a:ext>
                  </a:extLst>
                </a:gridCol>
                <a:gridCol w="1216027">
                  <a:extLst>
                    <a:ext uri="{9D8B030D-6E8A-4147-A177-3AD203B41FA5}">
                      <a16:colId xmlns:a16="http://schemas.microsoft.com/office/drawing/2014/main" val="3996818053"/>
                    </a:ext>
                  </a:extLst>
                </a:gridCol>
                <a:gridCol w="1310606">
                  <a:extLst>
                    <a:ext uri="{9D8B030D-6E8A-4147-A177-3AD203B41FA5}">
                      <a16:colId xmlns:a16="http://schemas.microsoft.com/office/drawing/2014/main" val="3083184969"/>
                    </a:ext>
                  </a:extLst>
                </a:gridCol>
                <a:gridCol w="685703">
                  <a:extLst>
                    <a:ext uri="{9D8B030D-6E8A-4147-A177-3AD203B41FA5}">
                      <a16:colId xmlns:a16="http://schemas.microsoft.com/office/drawing/2014/main" val="3876613315"/>
                    </a:ext>
                  </a:extLst>
                </a:gridCol>
                <a:gridCol w="1476121">
                  <a:extLst>
                    <a:ext uri="{9D8B030D-6E8A-4147-A177-3AD203B41FA5}">
                      <a16:colId xmlns:a16="http://schemas.microsoft.com/office/drawing/2014/main" val="945275475"/>
                    </a:ext>
                  </a:extLst>
                </a:gridCol>
              </a:tblGrid>
              <a:tr h="84549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Países OCDE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miembros OCDE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Comunidades Autónomas ESPAÑA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246667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9774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474910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081942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53369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138912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57202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321909"/>
                  </a:ext>
                </a:extLst>
              </a:tr>
              <a:tr h="338199">
                <a:tc>
                  <a:txBody>
                    <a:bodyPr/>
                    <a:lstStyle/>
                    <a:p>
                      <a:r>
                        <a:rPr lang="es-E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57379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9D1475-AE1F-DA88-C99A-02E1C2E2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31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48BF9B5F-96D0-BA3F-4809-1CBA2433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4582" y="4818172"/>
            <a:ext cx="2882222" cy="1441111"/>
          </a:xfrm>
          <a:prstGeom prst="rect">
            <a:avLst/>
          </a:prstGeom>
        </p:spPr>
      </p:pic>
      <p:pic>
        <p:nvPicPr>
          <p:cNvPr id="9" name="Imagen 8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5ECF057F-7D3F-51BF-15E0-8D2D301E8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5014" y="4722471"/>
            <a:ext cx="2882222" cy="144111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ACAF3CB-D204-57AB-7163-7254716B5DA0}"/>
              </a:ext>
            </a:extLst>
          </p:cNvPr>
          <p:cNvSpPr txBox="1"/>
          <p:nvPr/>
        </p:nvSpPr>
        <p:spPr>
          <a:xfrm>
            <a:off x="3676826" y="3855235"/>
            <a:ext cx="39662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atin typeface="+mj-lt"/>
                <a:ea typeface="+mj-ea"/>
                <a:cs typeface="+mj-cs"/>
              </a:rPr>
              <a:t>Matemáticas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18E1F9-CB91-7694-8C7A-363E28D5D264}"/>
              </a:ext>
            </a:extLst>
          </p:cNvPr>
          <p:cNvSpPr txBox="1"/>
          <p:nvPr/>
        </p:nvSpPr>
        <p:spPr>
          <a:xfrm>
            <a:off x="1295882" y="5872592"/>
            <a:ext cx="39662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atin typeface="+mj-lt"/>
                <a:ea typeface="+mj-ea"/>
                <a:cs typeface="+mj-cs"/>
              </a:rPr>
              <a:t>Lectura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853DD9-7ED8-24A0-31E9-07A85348FD02}"/>
              </a:ext>
            </a:extLst>
          </p:cNvPr>
          <p:cNvSpPr txBox="1"/>
          <p:nvPr/>
        </p:nvSpPr>
        <p:spPr>
          <a:xfrm>
            <a:off x="6489329" y="5872592"/>
            <a:ext cx="39662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atin typeface="+mj-lt"/>
                <a:ea typeface="+mj-ea"/>
                <a:cs typeface="+mj-cs"/>
              </a:rPr>
              <a:t>Ciencias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Imagen 1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88C3C4A-C6AC-187F-8917-20BA8B8EB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46" y="4360405"/>
            <a:ext cx="741441" cy="570910"/>
          </a:xfrm>
          <a:prstGeom prst="rect">
            <a:avLst/>
          </a:prstGeom>
        </p:spPr>
      </p:pic>
      <p:pic>
        <p:nvPicPr>
          <p:cNvPr id="17" name="Imagen 1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D573ED3-9A52-50B7-55DD-18028ADA8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75" y="4311885"/>
            <a:ext cx="716403" cy="551629"/>
          </a:xfrm>
          <a:prstGeom prst="rect">
            <a:avLst/>
          </a:prstGeom>
        </p:spPr>
      </p:pic>
      <p:pic>
        <p:nvPicPr>
          <p:cNvPr id="19" name="Imagen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F1B7CE6-A79D-5841-D358-0FB5FC1D2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52" y="2580726"/>
            <a:ext cx="733012" cy="491118"/>
          </a:xfrm>
          <a:prstGeom prst="rect">
            <a:avLst/>
          </a:prstGeom>
        </p:spPr>
      </p:pic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9818831-F079-F4A6-D7E6-F65E603D0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2" y="4708097"/>
            <a:ext cx="741441" cy="496765"/>
          </a:xfrm>
          <a:prstGeom prst="rect">
            <a:avLst/>
          </a:prstGeom>
        </p:spPr>
      </p:pic>
      <p:pic>
        <p:nvPicPr>
          <p:cNvPr id="23" name="Imagen 22" descr="Imagen que contiene dibujo, alimentos, tabla, fruta&#10;&#10;Descripción generada automáticamente">
            <a:extLst>
              <a:ext uri="{FF2B5EF4-FFF2-40B4-BE49-F238E27FC236}">
                <a16:creationId xmlns:a16="http://schemas.microsoft.com/office/drawing/2014/main" id="{B916E538-841C-9A37-CC90-23EFCE218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95" y="4782059"/>
            <a:ext cx="716403" cy="47760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636782-740F-2F59-A64F-8283D3449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05" y="4704805"/>
            <a:ext cx="550146" cy="36676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4C8C4CA-8157-1824-6B2F-55BD28B2F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8" y="4817963"/>
            <a:ext cx="741441" cy="469579"/>
          </a:xfrm>
          <a:prstGeom prst="rect">
            <a:avLst/>
          </a:prstGeom>
        </p:spPr>
      </p:pic>
      <p:pic>
        <p:nvPicPr>
          <p:cNvPr id="4" name="Imagen 3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94B9D7B9-414B-DAD3-FFA9-49BE44E00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07498" y="2710963"/>
            <a:ext cx="2882222" cy="1441111"/>
          </a:xfrm>
          <a:prstGeom prst="rect">
            <a:avLst/>
          </a:prstGeom>
        </p:spPr>
      </p:pic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84BA324-4135-85E0-BB6C-A9F6820B7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34" y="2224005"/>
            <a:ext cx="741441" cy="570910"/>
          </a:xfrm>
          <a:prstGeom prst="rect">
            <a:avLst/>
          </a:prstGeom>
        </p:spPr>
      </p:pic>
      <p:pic>
        <p:nvPicPr>
          <p:cNvPr id="7" name="Imagen 6" descr="Imagen que contiene dibujo, alimentos, tabla, fruta&#10;&#10;Descripción generada automáticamente">
            <a:extLst>
              <a:ext uri="{FF2B5EF4-FFF2-40B4-BE49-F238E27FC236}">
                <a16:creationId xmlns:a16="http://schemas.microsoft.com/office/drawing/2014/main" id="{6E5A34BC-2164-9F1A-0610-8C9A7FDF3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17" y="2620794"/>
            <a:ext cx="716403" cy="4776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B1FD60-E243-D28A-E4C4-4593EA33435F}"/>
              </a:ext>
            </a:extLst>
          </p:cNvPr>
          <p:cNvSpPr txBox="1"/>
          <p:nvPr/>
        </p:nvSpPr>
        <p:spPr>
          <a:xfrm>
            <a:off x="2632787" y="970793"/>
            <a:ext cx="4274820" cy="7746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Podium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nacional</a:t>
            </a:r>
            <a:endParaRPr lang="en-US" sz="2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7C806917-C1EC-874A-AB9A-BEA54E26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145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CFC8F2-06E3-D114-1F56-02377DF3AE03}"/>
              </a:ext>
            </a:extLst>
          </p:cNvPr>
          <p:cNvSpPr txBox="1"/>
          <p:nvPr/>
        </p:nvSpPr>
        <p:spPr>
          <a:xfrm>
            <a:off x="354330" y="502920"/>
            <a:ext cx="39662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Globales de Castilla y León</a:t>
            </a: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F67430AA-98F5-C47A-CF26-B17DA4FBD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95" y="1057303"/>
            <a:ext cx="6028205" cy="4305861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A4A0099-CF47-7D99-54D9-84C5ADD86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" y="1865915"/>
            <a:ext cx="3314347" cy="287720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36D2619-327D-E339-A161-DA5FB05C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68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CFC8F2-06E3-D114-1F56-02377DF3AE03}"/>
              </a:ext>
            </a:extLst>
          </p:cNvPr>
          <p:cNvSpPr txBox="1"/>
          <p:nvPr/>
        </p:nvSpPr>
        <p:spPr>
          <a:xfrm>
            <a:off x="354330" y="502920"/>
            <a:ext cx="39662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Globales de Castilla y León</a:t>
            </a: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63DA3642-B61F-F8E1-28D4-B953547AA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53" y="1017253"/>
            <a:ext cx="6400847" cy="4572033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B649C70-0461-E7CE-B82D-3B3916B29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1760203"/>
            <a:ext cx="3026400" cy="262723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0AF84FC-5AEE-B87A-C7E1-52A4EE5A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622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CFC8F2-06E3-D114-1F56-02377DF3AE03}"/>
              </a:ext>
            </a:extLst>
          </p:cNvPr>
          <p:cNvSpPr txBox="1"/>
          <p:nvPr/>
        </p:nvSpPr>
        <p:spPr>
          <a:xfrm>
            <a:off x="354330" y="502920"/>
            <a:ext cx="396621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Globales de Castilla y León</a:t>
            </a:r>
          </a:p>
        </p:txBody>
      </p:sp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A9D4D185-0F2F-C44A-C12E-1343138E2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53" y="1365885"/>
            <a:ext cx="6400847" cy="4572033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C9D34A8-BD48-9097-E388-8EC18382C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" y="2228833"/>
            <a:ext cx="2886605" cy="26116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3AE68A-762F-1BB9-7ADC-01B211879B95}"/>
              </a:ext>
            </a:extLst>
          </p:cNvPr>
          <p:cNvSpPr txBox="1"/>
          <p:nvPr/>
        </p:nvSpPr>
        <p:spPr>
          <a:xfrm>
            <a:off x="1608507" y="6117283"/>
            <a:ext cx="643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La puntuación de Castilla y León es 506,29 y la de Galicia 505,92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C0E25A-7653-21E9-B2DD-DBADA24F8A7C}"/>
              </a:ext>
            </a:extLst>
          </p:cNvPr>
          <p:cNvSpPr txBox="1"/>
          <p:nvPr/>
        </p:nvSpPr>
        <p:spPr>
          <a:xfrm>
            <a:off x="2417398" y="28803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*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37A2A-1970-FEFC-8B03-25C8625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120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09019B8-B972-2478-0E35-A92E441F4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614101"/>
              </p:ext>
            </p:extLst>
          </p:nvPr>
        </p:nvGraphicFramePr>
        <p:xfrm>
          <a:off x="590550" y="1162050"/>
          <a:ext cx="79629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D7D315-5B6C-D3BE-926E-B9A0DC8C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C276-AA64-40F2-AE29-D79D9A867EC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234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1013</Words>
  <Application>Microsoft Office PowerPoint</Application>
  <PresentationFormat>Presentación en pantalla (4:3)</PresentationFormat>
  <Paragraphs>194</Paragraphs>
  <Slides>36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Maria Santa Olalla Tovar</dc:creator>
  <cp:lastModifiedBy>José María Santa Olalla Tovar</cp:lastModifiedBy>
  <cp:revision>203</cp:revision>
  <cp:lastPrinted>2023-12-04T12:47:07Z</cp:lastPrinted>
  <dcterms:created xsi:type="dcterms:W3CDTF">2019-11-26T09:19:57Z</dcterms:created>
  <dcterms:modified xsi:type="dcterms:W3CDTF">2023-12-05T07:57:21Z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