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7"/>
  </p:notesMasterIdLst>
  <p:sldIdLst>
    <p:sldId id="256" r:id="rId2"/>
    <p:sldId id="257" r:id="rId3"/>
    <p:sldId id="258" r:id="rId4"/>
    <p:sldId id="261" r:id="rId5"/>
    <p:sldId id="259" r:id="rId6"/>
    <p:sldId id="260" r:id="rId7"/>
    <p:sldId id="262" r:id="rId8"/>
    <p:sldId id="276" r:id="rId9"/>
    <p:sldId id="277" r:id="rId10"/>
    <p:sldId id="263" r:id="rId11"/>
    <p:sldId id="264" r:id="rId12"/>
    <p:sldId id="265" r:id="rId13"/>
    <p:sldId id="266" r:id="rId14"/>
    <p:sldId id="267" r:id="rId15"/>
    <p:sldId id="268" r:id="rId16"/>
    <p:sldId id="269" r:id="rId17"/>
    <p:sldId id="271" r:id="rId18"/>
    <p:sldId id="272" r:id="rId19"/>
    <p:sldId id="273" r:id="rId20"/>
    <p:sldId id="274" r:id="rId21"/>
    <p:sldId id="275" r:id="rId22"/>
    <p:sldId id="278" r:id="rId23"/>
    <p:sldId id="279" r:id="rId24"/>
    <p:sldId id="284" r:id="rId25"/>
    <p:sldId id="280" r:id="rId26"/>
    <p:sldId id="281" r:id="rId27"/>
    <p:sldId id="282" r:id="rId28"/>
    <p:sldId id="283" r:id="rId29"/>
    <p:sldId id="285" r:id="rId30"/>
    <p:sldId id="286" r:id="rId31"/>
    <p:sldId id="287" r:id="rId32"/>
    <p:sldId id="288" r:id="rId33"/>
    <p:sldId id="289" r:id="rId34"/>
    <p:sldId id="290" r:id="rId35"/>
    <p:sldId id="291" r:id="rId36"/>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15" autoAdjust="0"/>
    <p:restoredTop sz="94660"/>
  </p:normalViewPr>
  <p:slideViewPr>
    <p:cSldViewPr>
      <p:cViewPr varScale="1">
        <p:scale>
          <a:sx n="87" d="100"/>
          <a:sy n="87" d="100"/>
        </p:scale>
        <p:origin x="1482"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79B9F3-1703-4FAB-8676-F57E204B816B}" type="datetimeFigureOut">
              <a:rPr lang="es-ES" smtClean="0"/>
              <a:pPr/>
              <a:t>17/11/2014</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DEF6CD-BA7B-4620-9B7B-F0E269DF1358}" type="slidenum">
              <a:rPr lang="es-ES" smtClean="0"/>
              <a:pPr/>
              <a:t>‹Nº›</a:t>
            </a:fld>
            <a:endParaRPr lang="es-ES"/>
          </a:p>
        </p:txBody>
      </p:sp>
    </p:spTree>
    <p:extLst>
      <p:ext uri="{BB962C8B-B14F-4D97-AF65-F5344CB8AC3E}">
        <p14:creationId xmlns:p14="http://schemas.microsoft.com/office/powerpoint/2010/main" val="422665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83DEF6CD-BA7B-4620-9B7B-F0E269DF1358}" type="slidenum">
              <a:rPr lang="es-ES" smtClean="0"/>
              <a:pPr/>
              <a:t>29</a:t>
            </a:fld>
            <a:endParaRPr lang="es-ES"/>
          </a:p>
        </p:txBody>
      </p:sp>
    </p:spTree>
    <p:extLst>
      <p:ext uri="{BB962C8B-B14F-4D97-AF65-F5344CB8AC3E}">
        <p14:creationId xmlns:p14="http://schemas.microsoft.com/office/powerpoint/2010/main" val="1293839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C8C8985A-D839-4838-9816-8CD9B46136A9}" type="datetimeFigureOut">
              <a:rPr lang="es-ES" smtClean="0"/>
              <a:pPr/>
              <a:t>17/11/2014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6206096-7E8C-403D-B85F-570DD13F038E}" type="slidenum">
              <a:rPr lang="es-ES" smtClean="0"/>
              <a:pPr/>
              <a:t>‹Nº›</a:t>
            </a:fld>
            <a:endParaRPr lang="es-E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s-ES" smtClean="0"/>
              <a:t>Haga clic para modificar el estilo de título del patrón</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C8C8985A-D839-4838-9816-8CD9B46136A9}" type="datetimeFigureOut">
              <a:rPr lang="es-ES" smtClean="0"/>
              <a:pPr/>
              <a:t>17/11/2014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6206096-7E8C-403D-B85F-570DD13F038E}" type="slidenum">
              <a:rPr lang="es-ES" smtClean="0"/>
              <a:pPr/>
              <a:t>‹Nº›</a:t>
            </a:fld>
            <a:endParaRPr lang="es-E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C8C8985A-D839-4838-9816-8CD9B46136A9}" type="datetimeFigureOut">
              <a:rPr lang="es-ES" smtClean="0"/>
              <a:pPr/>
              <a:t>17/11/2014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6206096-7E8C-403D-B85F-570DD13F038E}" type="slidenum">
              <a:rPr lang="es-ES" smtClean="0"/>
              <a:pPr/>
              <a:t>‹Nº›</a:t>
            </a:fld>
            <a:endParaRPr lang="es-E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8C8985A-D839-4838-9816-8CD9B46136A9}" type="datetimeFigureOut">
              <a:rPr lang="es-ES" smtClean="0"/>
              <a:pPr/>
              <a:t>17/11/2014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6206096-7E8C-403D-B85F-570DD13F038E}" type="slidenum">
              <a:rPr lang="es-ES" smtClean="0"/>
              <a:pPr/>
              <a:t>‹Nº›</a:t>
            </a:fld>
            <a:endParaRPr lang="es-ES"/>
          </a:p>
        </p:txBody>
      </p:sp>
      <p:sp>
        <p:nvSpPr>
          <p:cNvPr id="8" name="Title 7"/>
          <p:cNvSpPr>
            <a:spLocks noGrp="1"/>
          </p:cNvSpPr>
          <p:nvPr>
            <p:ph type="title"/>
          </p:nvPr>
        </p:nvSpPr>
        <p:spPr/>
        <p:txBody>
          <a:bodyPr/>
          <a:lstStyle/>
          <a:p>
            <a:r>
              <a:rPr lang="es-ES" smtClean="0"/>
              <a:t>Haga clic para modificar el estilo de título del patrón</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C8C8985A-D839-4838-9816-8CD9B46136A9}" type="datetimeFigureOut">
              <a:rPr lang="es-ES" smtClean="0"/>
              <a:pPr/>
              <a:t>17/11/2014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C6206096-7E8C-403D-B85F-570DD13F038E}" type="slidenum">
              <a:rPr lang="es-ES" smtClean="0"/>
              <a:pPr/>
              <a:t>‹Nº›</a:t>
            </a:fld>
            <a:endParaRPr lang="es-E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8C8985A-D839-4838-9816-8CD9B46136A9}" type="datetimeFigureOut">
              <a:rPr lang="es-ES" smtClean="0"/>
              <a:pPr/>
              <a:t>17/11/2014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C6206096-7E8C-403D-B85F-570DD13F038E}" type="slidenum">
              <a:rPr lang="es-ES" smtClean="0"/>
              <a:pPr/>
              <a:t>‹Nº›</a:t>
            </a:fld>
            <a:endParaRPr lang="es-ES"/>
          </a:p>
        </p:txBody>
      </p:sp>
      <p:sp>
        <p:nvSpPr>
          <p:cNvPr id="8" name="Title 7"/>
          <p:cNvSpPr>
            <a:spLocks noGrp="1"/>
          </p:cNvSpPr>
          <p:nvPr>
            <p:ph type="title"/>
          </p:nvPr>
        </p:nvSpPr>
        <p:spPr/>
        <p:txBody>
          <a:bodyPr/>
          <a:lstStyle/>
          <a:p>
            <a:r>
              <a:rPr lang="es-ES" smtClean="0"/>
              <a:t>Haga clic para modificar el estilo de título del patrón</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s-ES" smtClean="0"/>
              <a:t>Haga clic para modificar el estilo de texto del patrón</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C8C8985A-D839-4838-9816-8CD9B46136A9}" type="datetimeFigureOut">
              <a:rPr lang="es-ES" smtClean="0"/>
              <a:pPr/>
              <a:t>17/11/2014</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C6206096-7E8C-403D-B85F-570DD13F038E}" type="slidenum">
              <a:rPr lang="es-ES" smtClean="0"/>
              <a:pPr/>
              <a:t>‹Nº›</a:t>
            </a:fld>
            <a:endParaRPr lang="es-ES"/>
          </a:p>
        </p:txBody>
      </p:sp>
      <p:sp>
        <p:nvSpPr>
          <p:cNvPr id="10" name="Title 9"/>
          <p:cNvSpPr>
            <a:spLocks noGrp="1"/>
          </p:cNvSpPr>
          <p:nvPr>
            <p:ph type="title"/>
          </p:nvPr>
        </p:nvSpPr>
        <p:spPr/>
        <p:txBody>
          <a:bodyPr/>
          <a:lstStyle/>
          <a:p>
            <a:r>
              <a:rPr lang="es-ES" smtClean="0"/>
              <a:t>Haga clic para modificar el estilo de título del patrón</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C8C8985A-D839-4838-9816-8CD9B46136A9}" type="datetimeFigureOut">
              <a:rPr lang="es-ES" smtClean="0"/>
              <a:pPr/>
              <a:t>17/11/2014</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C6206096-7E8C-403D-B85F-570DD13F038E}" type="slidenum">
              <a:rPr lang="es-ES" smtClean="0"/>
              <a:pPr/>
              <a:t>‹Nº›</a:t>
            </a:fld>
            <a:endParaRPr lang="es-E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C8985A-D839-4838-9816-8CD9B46136A9}" type="datetimeFigureOut">
              <a:rPr lang="es-ES" smtClean="0"/>
              <a:pPr/>
              <a:t>17/11/2014</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C6206096-7E8C-403D-B85F-570DD13F038E}" type="slidenum">
              <a:rPr lang="es-ES" smtClean="0"/>
              <a:pPr/>
              <a:t>‹Nº›</a:t>
            </a:fld>
            <a:endParaRPr lang="es-E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C8C8985A-D839-4838-9816-8CD9B46136A9}" type="datetimeFigureOut">
              <a:rPr lang="es-ES" smtClean="0"/>
              <a:pPr/>
              <a:t>17/11/2014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C6206096-7E8C-403D-B85F-570DD13F038E}" type="slidenum">
              <a:rPr lang="es-ES" smtClean="0"/>
              <a:pPr/>
              <a:t>‹Nº›</a:t>
            </a:fld>
            <a:endParaRPr lang="es-E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C8C8985A-D839-4838-9816-8CD9B46136A9}" type="datetimeFigureOut">
              <a:rPr lang="es-ES" smtClean="0"/>
              <a:pPr/>
              <a:t>17/11/2014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C6206096-7E8C-403D-B85F-570DD13F038E}" type="slidenum">
              <a:rPr lang="es-ES" smtClean="0"/>
              <a:pPr/>
              <a:t>‹Nº›</a:t>
            </a:fld>
            <a:endParaRPr lang="es-E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s-ES" smtClean="0"/>
              <a:t>Haga clic para modificar el estilo de título del patrón</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C8C8985A-D839-4838-9816-8CD9B46136A9}" type="datetimeFigureOut">
              <a:rPr lang="es-ES" smtClean="0"/>
              <a:pPr/>
              <a:t>17/11/2014</a:t>
            </a:fld>
            <a:endParaRPr lang="es-E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s-E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C6206096-7E8C-403D-B85F-570DD13F038E}"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8" Type="http://schemas.openxmlformats.org/officeDocument/2006/relationships/hyperlink" Target="http://cralosregajales.centros.educa.jcyl.es/sitio/index.cgi?wid_item=182&amp;wid_seccion=14" TargetMode="External"/><Relationship Id="rId3" Type="http://schemas.openxmlformats.org/officeDocument/2006/relationships/image" Target="../media/image40.jpeg"/><Relationship Id="rId7" Type="http://schemas.openxmlformats.org/officeDocument/2006/relationships/image" Target="../media/image42.pn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hyperlink" Target="http://www.youtube.com/watch?v=o34Zr1dN_44" TargetMode="External"/><Relationship Id="rId5" Type="http://schemas.openxmlformats.org/officeDocument/2006/relationships/image" Target="../media/image41.png"/><Relationship Id="rId4" Type="http://schemas.openxmlformats.org/officeDocument/2006/relationships/hyperlink" Target="http://micolealdia.blogspot.com.es/2012/02/ensenando-un-cuento-que-nos-gusta.html" TargetMode="External"/><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issuu.com/alonxo/docs/regajitos_n__1/1?e=6756438/2757390" TargetMode="Externa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hyperlink" Target="http://issuu.com/regajales/docs/regajitos_tercer_trimestre/1?e=7619321/8315542"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 Id="rId6" Type="http://schemas.openxmlformats.org/officeDocument/2006/relationships/image" Target="../media/image58.gif"/><Relationship Id="rId5" Type="http://schemas.openxmlformats.org/officeDocument/2006/relationships/image" Target="../media/image57.jpeg"/><Relationship Id="rId4" Type="http://schemas.openxmlformats.org/officeDocument/2006/relationships/image" Target="../media/image56.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4.png"/><Relationship Id="rId2" Type="http://schemas.openxmlformats.org/officeDocument/2006/relationships/image" Target="../media/image60.jpeg"/><Relationship Id="rId1" Type="http://schemas.openxmlformats.org/officeDocument/2006/relationships/slideLayout" Target="../slideLayouts/slideLayout6.xml"/><Relationship Id="rId6" Type="http://schemas.openxmlformats.org/officeDocument/2006/relationships/hyperlink" Target="http://www.youtube.com/watch?v=7akaUtUPPAQ" TargetMode="External"/><Relationship Id="rId5" Type="http://schemas.openxmlformats.org/officeDocument/2006/relationships/image" Target="../media/image63.jpeg"/><Relationship Id="rId4" Type="http://schemas.openxmlformats.org/officeDocument/2006/relationships/image" Target="../media/image62.jpeg"/></Relationships>
</file>

<file path=ppt/slides/_rels/slide2.xml.rels><?xml version="1.0" encoding="UTF-8" standalone="yes"?>
<Relationships xmlns="http://schemas.openxmlformats.org/package/2006/relationships"><Relationship Id="rId3" Type="http://schemas.openxmlformats.org/officeDocument/2006/relationships/hyperlink" Target="http://cralosregajales.centros.educa.jcyl.es/sitio/index.cgi" TargetMode="External"/><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xml"/><Relationship Id="rId4" Type="http://schemas.openxmlformats.org/officeDocument/2006/relationships/image" Target="../media/image67.jpeg"/></Relationships>
</file>

<file path=ppt/slides/_rels/slide21.xml.rels><?xml version="1.0" encoding="UTF-8" standalone="yes"?>
<Relationships xmlns="http://schemas.openxmlformats.org/package/2006/relationships"><Relationship Id="rId3" Type="http://schemas.openxmlformats.org/officeDocument/2006/relationships/hyperlink" Target="http://goo.gl/U8Qmkp" TargetMode="External"/><Relationship Id="rId2" Type="http://schemas.openxmlformats.org/officeDocument/2006/relationships/image" Target="../media/image68.gif"/><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2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magisconecta2.wikispaces.com/--%3eRecursos+Toondoo" TargetMode="Externa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www.youtube.com/watch?feature=player_embedded&amp;v=_938MR12sXY" TargetMode="External"/><Relationship Id="rId1" Type="http://schemas.openxmlformats.org/officeDocument/2006/relationships/slideLayout" Target="../slideLayouts/slideLayout6.xml"/><Relationship Id="rId5" Type="http://schemas.openxmlformats.org/officeDocument/2006/relationships/image" Target="../media/image81.jpeg"/><Relationship Id="rId4" Type="http://schemas.openxmlformats.org/officeDocument/2006/relationships/hyperlink" Target="https://www.youtube.com/watch?v=b6_ND0XNFhs"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cuentosparadormir.com/" TargetMode="External"/><Relationship Id="rId7" Type="http://schemas.openxmlformats.org/officeDocument/2006/relationships/image" Target="../media/image84.png"/><Relationship Id="rId2" Type="http://schemas.openxmlformats.org/officeDocument/2006/relationships/image" Target="../media/image82.gif"/><Relationship Id="rId1" Type="http://schemas.openxmlformats.org/officeDocument/2006/relationships/slideLayout" Target="../slideLayouts/slideLayout6.xml"/><Relationship Id="rId6" Type="http://schemas.openxmlformats.org/officeDocument/2006/relationships/image" Target="../media/image83.png"/><Relationship Id="rId5" Type="http://schemas.openxmlformats.org/officeDocument/2006/relationships/hyperlink" Target="http://bookpop.com/" TargetMode="External"/><Relationship Id="rId4" Type="http://schemas.openxmlformats.org/officeDocument/2006/relationships/hyperlink" Target="http://www.cuentosinteractivos.or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6.xml"/><Relationship Id="rId5" Type="http://schemas.openxmlformats.org/officeDocument/2006/relationships/image" Target="../media/image88.jpeg"/><Relationship Id="rId4" Type="http://schemas.openxmlformats.org/officeDocument/2006/relationships/image" Target="../media/image87.jpeg"/></Relationships>
</file>

<file path=ppt/slides/_rels/slide29.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9.gif"/><Relationship Id="rId7" Type="http://schemas.openxmlformats.org/officeDocument/2006/relationships/image" Target="../media/image92.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91.png"/><Relationship Id="rId5" Type="http://schemas.openxmlformats.org/officeDocument/2006/relationships/hyperlink" Target="http://www.youtube.com/watch?feature=player_embedded&amp;v=finmEhk_R7s" TargetMode="External"/><Relationship Id="rId10" Type="http://schemas.openxmlformats.org/officeDocument/2006/relationships/image" Target="../media/image94.png"/><Relationship Id="rId4" Type="http://schemas.openxmlformats.org/officeDocument/2006/relationships/image" Target="../media/image90.jpeg"/><Relationship Id="rId9" Type="http://schemas.openxmlformats.org/officeDocument/2006/relationships/hyperlink" Target="http://cajondeclase.blogspot.com.es/2013/11/radio-mini-regajales-presenta.html" TargetMode="External"/></Relationships>
</file>

<file path=ppt/slides/_rels/slide3.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22.xml"/><Relationship Id="rId18" Type="http://schemas.openxmlformats.org/officeDocument/2006/relationships/slide" Target="slide31.xml"/><Relationship Id="rId3" Type="http://schemas.openxmlformats.org/officeDocument/2006/relationships/slide" Target="slide5.xml"/><Relationship Id="rId7" Type="http://schemas.openxmlformats.org/officeDocument/2006/relationships/slide" Target="slide12.xml"/><Relationship Id="rId12" Type="http://schemas.openxmlformats.org/officeDocument/2006/relationships/slide" Target="slide21.xml"/><Relationship Id="rId17" Type="http://schemas.openxmlformats.org/officeDocument/2006/relationships/slide" Target="slide30.xml"/><Relationship Id="rId2" Type="http://schemas.openxmlformats.org/officeDocument/2006/relationships/slide" Target="slide4.xml"/><Relationship Id="rId16" Type="http://schemas.openxmlformats.org/officeDocument/2006/relationships/slide" Target="slide29.xml"/><Relationship Id="rId20" Type="http://schemas.openxmlformats.org/officeDocument/2006/relationships/image" Target="../media/image5.jpeg"/><Relationship Id="rId1" Type="http://schemas.openxmlformats.org/officeDocument/2006/relationships/slideLayout" Target="../slideLayouts/slideLayout5.xml"/><Relationship Id="rId6" Type="http://schemas.openxmlformats.org/officeDocument/2006/relationships/slide" Target="slide11.xml"/><Relationship Id="rId11" Type="http://schemas.openxmlformats.org/officeDocument/2006/relationships/slide" Target="slide19.xml"/><Relationship Id="rId5" Type="http://schemas.openxmlformats.org/officeDocument/2006/relationships/slide" Target="slide10.xml"/><Relationship Id="rId15" Type="http://schemas.openxmlformats.org/officeDocument/2006/relationships/slide" Target="slide27.xml"/><Relationship Id="rId10" Type="http://schemas.openxmlformats.org/officeDocument/2006/relationships/slide" Target="slide18.xml"/><Relationship Id="rId19" Type="http://schemas.openxmlformats.org/officeDocument/2006/relationships/image" Target="../media/image6.gif"/><Relationship Id="rId4" Type="http://schemas.openxmlformats.org/officeDocument/2006/relationships/slide" Target="slide6.xml"/><Relationship Id="rId9" Type="http://schemas.openxmlformats.org/officeDocument/2006/relationships/slide" Target="slide17.xml"/><Relationship Id="rId14" Type="http://schemas.openxmlformats.org/officeDocument/2006/relationships/slide" Target="slide26.xml"/></Relationships>
</file>

<file path=ppt/slides/_rels/slide30.xml.rels><?xml version="1.0" encoding="UTF-8" standalone="yes"?>
<Relationships xmlns="http://schemas.openxmlformats.org/package/2006/relationships"><Relationship Id="rId3" Type="http://schemas.openxmlformats.org/officeDocument/2006/relationships/hyperlink" Target="http://www.blabberize.com/" TargetMode="External"/><Relationship Id="rId2" Type="http://schemas.openxmlformats.org/officeDocument/2006/relationships/hyperlink" Target="http://www.aurasma.com/" TargetMode="External"/><Relationship Id="rId1" Type="http://schemas.openxmlformats.org/officeDocument/2006/relationships/slideLayout" Target="../slideLayouts/slideLayout6.xml"/><Relationship Id="rId6" Type="http://schemas.openxmlformats.org/officeDocument/2006/relationships/image" Target="../media/image96.png"/><Relationship Id="rId5" Type="http://schemas.openxmlformats.org/officeDocument/2006/relationships/hyperlink" Target="https://www.youtube.com/watch?v=b6_ND0XNFhs" TargetMode="External"/><Relationship Id="rId4" Type="http://schemas.openxmlformats.org/officeDocument/2006/relationships/image" Target="../media/image95.png"/></Relationships>
</file>

<file path=ppt/slides/_rels/slide3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6.xml"/><Relationship Id="rId4" Type="http://schemas.openxmlformats.org/officeDocument/2006/relationships/image" Target="../media/image101.jpeg"/></Relationships>
</file>

<file path=ppt/slides/_rels/slide3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hyperlink" Target="http://www.youtube.com/watch?v=eN3dWPe44J4" TargetMode="Externa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issuu.com/lablazrue/docs/superh__roes_ti__o_inf_128f556d8ca54a/1?e=5231258/5751752" TargetMode="Externa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eg"/><Relationship Id="rId7" Type="http://schemas.openxmlformats.org/officeDocument/2006/relationships/hyperlink" Target="http://issuu.com/regajales/docs/los_tres_cerditos" TargetMode="Externa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4.jpeg"/><Relationship Id="rId5" Type="http://schemas.openxmlformats.org/officeDocument/2006/relationships/hyperlink" Target="http://www.youtube.com/watch?v=Oq6N580AdCA" TargetMode="External"/><Relationship Id="rId10" Type="http://schemas.openxmlformats.org/officeDocument/2006/relationships/image" Target="../media/image23.png"/><Relationship Id="rId4" Type="http://schemas.openxmlformats.org/officeDocument/2006/relationships/image" Target="../media/image20.jpeg"/><Relationship Id="rId9" Type="http://schemas.openxmlformats.org/officeDocument/2006/relationships/hyperlink" Target="http://www.youtube.com/watch?v=8CnDQaJ84S4"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hyperlink" Target="http://www.youtube.com/watch?v=1qm-NqUhmA4" TargetMode="External"/><Relationship Id="rId1" Type="http://schemas.openxmlformats.org/officeDocument/2006/relationships/slideLayout" Target="../slideLayouts/slideLayout7.xml"/><Relationship Id="rId6" Type="http://schemas.openxmlformats.org/officeDocument/2006/relationships/hyperlink" Target="http://www.youtube.com/watch?v=zMEb9ig3NbU" TargetMode="External"/><Relationship Id="rId5" Type="http://schemas.openxmlformats.org/officeDocument/2006/relationships/image" Target="../media/image26.png"/><Relationship Id="rId4" Type="http://schemas.openxmlformats.org/officeDocument/2006/relationships/hyperlink" Target="http://www.youtube.com/watch?v=vLC-VyBSHas"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hyperlink" Target="https://www.youtube.com/watch?v=ILEkIrZF5YA" TargetMode="Externa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www.ivoox.com/tres-amigas-audios-mp3_rf_3178706_1.html" TargetMode="External"/><Relationship Id="rId9"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94680" y="3501008"/>
            <a:ext cx="9036496" cy="576064"/>
          </a:xfrm>
        </p:spPr>
        <p:txBody>
          <a:bodyPr>
            <a:normAutofit fontScale="92500"/>
          </a:bodyPr>
          <a:lstStyle/>
          <a:p>
            <a:r>
              <a:rPr lang="es-ES" sz="2000" dirty="0" smtClean="0">
                <a:solidFill>
                  <a:schemeClr val="accent2">
                    <a:lumMod val="50000"/>
                  </a:schemeClr>
                </a:solidFill>
                <a:latin typeface="Cooper Black" panose="0208090404030B020404" pitchFamily="18" charset="0"/>
              </a:rPr>
              <a:t>“La lectura nos abre las puertas del mundo que te atrevas a imaginar”</a:t>
            </a:r>
            <a:endParaRPr lang="es-ES" sz="2000" dirty="0">
              <a:solidFill>
                <a:schemeClr val="accent2">
                  <a:lumMod val="50000"/>
                </a:schemeClr>
              </a:solidFill>
              <a:latin typeface="Cooper Black" panose="0208090404030B020404" pitchFamily="18" charset="0"/>
            </a:endParaRPr>
          </a:p>
        </p:txBody>
      </p:sp>
      <p:sp>
        <p:nvSpPr>
          <p:cNvPr id="2" name="1 Título"/>
          <p:cNvSpPr>
            <a:spLocks noGrp="1"/>
          </p:cNvSpPr>
          <p:nvPr>
            <p:ph type="ctrTitle"/>
          </p:nvPr>
        </p:nvSpPr>
        <p:spPr>
          <a:xfrm>
            <a:off x="611560" y="332656"/>
            <a:ext cx="8136903" cy="1793167"/>
          </a:xfrm>
        </p:spPr>
        <p:txBody>
          <a:bodyPr/>
          <a:lstStyle/>
          <a:p>
            <a:r>
              <a:rPr lang="es-ES" dirty="0">
                <a:solidFill>
                  <a:schemeClr val="accent2">
                    <a:lumMod val="50000"/>
                  </a:schemeClr>
                </a:solidFill>
              </a:rPr>
              <a:t>¡</a:t>
            </a:r>
            <a:r>
              <a:rPr lang="es-ES" dirty="0" smtClean="0">
                <a:solidFill>
                  <a:schemeClr val="accent2">
                    <a:lumMod val="50000"/>
                  </a:schemeClr>
                </a:solidFill>
              </a:rPr>
              <a:t>Si quieres aventura lánzate a la lectura!</a:t>
            </a:r>
            <a:endParaRPr lang="es-ES" dirty="0">
              <a:solidFill>
                <a:schemeClr val="accent2">
                  <a:lumMod val="50000"/>
                </a:schemeClr>
              </a:solidFill>
            </a:endParaRP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1880" y="2317561"/>
            <a:ext cx="2088232" cy="1040146"/>
          </a:xfrm>
          <a:prstGeom prst="rect">
            <a:avLst/>
          </a:prstGeom>
        </p:spPr>
      </p:pic>
      <p:pic>
        <p:nvPicPr>
          <p:cNvPr id="5" name="4 Imagen"/>
          <p:cNvPicPr>
            <a:picLocks noChangeAspect="1"/>
          </p:cNvPicPr>
          <p:nvPr/>
        </p:nvPicPr>
        <p:blipFill rotWithShape="1">
          <a:blip r:embed="rId3">
            <a:extLst>
              <a:ext uri="{28A0092B-C50C-407E-A947-70E740481C1C}">
                <a14:useLocalDpi xmlns:a14="http://schemas.microsoft.com/office/drawing/2010/main" val="0"/>
              </a:ext>
            </a:extLst>
          </a:blip>
          <a:srcRect l="3776" r="7217"/>
          <a:stretch/>
        </p:blipFill>
        <p:spPr>
          <a:xfrm>
            <a:off x="2267744" y="4041336"/>
            <a:ext cx="4104456" cy="2249448"/>
          </a:xfrm>
          <a:prstGeom prst="rect">
            <a:avLst/>
          </a:prstGeom>
        </p:spPr>
      </p:pic>
      <p:sp>
        <p:nvSpPr>
          <p:cNvPr id="6" name="5 CuadroTexto"/>
          <p:cNvSpPr txBox="1"/>
          <p:nvPr/>
        </p:nvSpPr>
        <p:spPr>
          <a:xfrm>
            <a:off x="6372200" y="6093296"/>
            <a:ext cx="3361675" cy="553998"/>
          </a:xfrm>
          <a:prstGeom prst="rect">
            <a:avLst/>
          </a:prstGeom>
          <a:noFill/>
        </p:spPr>
        <p:txBody>
          <a:bodyPr wrap="square" rtlCol="0">
            <a:spAutoFit/>
          </a:bodyPr>
          <a:lstStyle/>
          <a:p>
            <a:r>
              <a:rPr lang="es-ES" sz="1000" dirty="0" smtClean="0">
                <a:solidFill>
                  <a:schemeClr val="accent2">
                    <a:lumMod val="50000"/>
                  </a:schemeClr>
                </a:solidFill>
              </a:rPr>
              <a:t>CRA LOS REGAJALES </a:t>
            </a:r>
          </a:p>
          <a:p>
            <a:r>
              <a:rPr lang="es-ES" sz="1000" dirty="0" smtClean="0">
                <a:solidFill>
                  <a:schemeClr val="accent2">
                    <a:lumMod val="50000"/>
                  </a:schemeClr>
                </a:solidFill>
              </a:rPr>
              <a:t>NAVA DE ARÉVALO(ÁVILA)</a:t>
            </a:r>
          </a:p>
          <a:p>
            <a:r>
              <a:rPr lang="es-ES" sz="1000" dirty="0" smtClean="0">
                <a:solidFill>
                  <a:schemeClr val="accent2">
                    <a:lumMod val="50000"/>
                  </a:schemeClr>
                </a:solidFill>
              </a:rPr>
              <a:t>http://cralosregajales.centros.educa.jcyl.es</a:t>
            </a:r>
            <a:endParaRPr lang="es-ES" sz="1000" dirty="0">
              <a:solidFill>
                <a:schemeClr val="accent2">
                  <a:lumMod val="50000"/>
                </a:schemeClr>
              </a:solidFill>
            </a:endParaRPr>
          </a:p>
        </p:txBody>
      </p:sp>
    </p:spTree>
    <p:extLst>
      <p:ext uri="{BB962C8B-B14F-4D97-AF65-F5344CB8AC3E}">
        <p14:creationId xmlns:p14="http://schemas.microsoft.com/office/powerpoint/2010/main" val="2590530561"/>
      </p:ext>
    </p:extLst>
  </p:cSld>
  <p:clrMapOvr>
    <a:masterClrMapping/>
  </p:clrMapOvr>
  <p:transition spd="slow">
    <p:cove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504" y="332656"/>
            <a:ext cx="8928992" cy="792088"/>
          </a:xfrm>
        </p:spPr>
        <p:txBody>
          <a:bodyPr/>
          <a:lstStyle/>
          <a:p>
            <a:pPr algn="ctr"/>
            <a:r>
              <a:rPr lang="es-ES" sz="3600" dirty="0" smtClean="0">
                <a:solidFill>
                  <a:schemeClr val="bg2">
                    <a:lumMod val="50000"/>
                  </a:schemeClr>
                </a:solidFill>
              </a:rPr>
              <a:t>Si quieres aventura lánzate a la lectura</a:t>
            </a:r>
            <a:endParaRPr lang="es-ES" sz="3600" dirty="0">
              <a:solidFill>
                <a:schemeClr val="bg2">
                  <a:lumMod val="50000"/>
                </a:schemeClr>
              </a:solidFill>
            </a:endParaRPr>
          </a:p>
        </p:txBody>
      </p:sp>
      <p:sp>
        <p:nvSpPr>
          <p:cNvPr id="3" name="2 Marcador de contenido"/>
          <p:cNvSpPr>
            <a:spLocks noGrp="1"/>
          </p:cNvSpPr>
          <p:nvPr>
            <p:ph sz="quarter" idx="13"/>
          </p:nvPr>
        </p:nvSpPr>
        <p:spPr>
          <a:xfrm>
            <a:off x="467544" y="1268760"/>
            <a:ext cx="8208912" cy="5058896"/>
          </a:xfrm>
        </p:spPr>
        <p:txBody>
          <a:bodyPr>
            <a:normAutofit/>
          </a:bodyPr>
          <a:lstStyle/>
          <a:p>
            <a:pPr marL="45720" indent="0">
              <a:buNone/>
            </a:pPr>
            <a:r>
              <a:rPr lang="es-ES" sz="1600" dirty="0" smtClean="0">
                <a:solidFill>
                  <a:schemeClr val="accent1">
                    <a:lumMod val="50000"/>
                  </a:schemeClr>
                </a:solidFill>
              </a:rPr>
              <a:t>A lo largo del curso seleccionamos la temática de los libros con los que vamos a trabajar: </a:t>
            </a:r>
          </a:p>
          <a:p>
            <a:pPr marL="45720" indent="0" algn="ctr">
              <a:buNone/>
            </a:pPr>
            <a:r>
              <a:rPr lang="es-ES" sz="1600" dirty="0" smtClean="0">
                <a:solidFill>
                  <a:schemeClr val="accent1">
                    <a:lumMod val="50000"/>
                  </a:schemeClr>
                </a:solidFill>
              </a:rPr>
              <a:t>Septiembre-octubre: Halloween</a:t>
            </a:r>
          </a:p>
          <a:p>
            <a:pPr marL="45720" indent="0" algn="ctr">
              <a:buNone/>
            </a:pPr>
            <a:r>
              <a:rPr lang="es-ES" sz="1600" dirty="0" err="1" smtClean="0">
                <a:solidFill>
                  <a:schemeClr val="accent1">
                    <a:lumMod val="50000"/>
                  </a:schemeClr>
                </a:solidFill>
              </a:rPr>
              <a:t>Noviembre-diciembre:Valores</a:t>
            </a:r>
            <a:endParaRPr lang="es-ES" sz="1600" dirty="0" smtClean="0">
              <a:solidFill>
                <a:schemeClr val="accent1">
                  <a:lumMod val="50000"/>
                </a:schemeClr>
              </a:solidFill>
            </a:endParaRPr>
          </a:p>
          <a:p>
            <a:pPr marL="45720" indent="0" algn="ctr">
              <a:buNone/>
            </a:pPr>
            <a:r>
              <a:rPr lang="es-ES" sz="1600" dirty="0" smtClean="0">
                <a:solidFill>
                  <a:schemeClr val="accent1">
                    <a:lumMod val="50000"/>
                  </a:schemeClr>
                </a:solidFill>
              </a:rPr>
              <a:t>Enero-febrero: Cómic</a:t>
            </a:r>
          </a:p>
          <a:p>
            <a:pPr marL="45720" indent="0" algn="ctr">
              <a:buNone/>
            </a:pPr>
            <a:r>
              <a:rPr lang="es-ES" sz="1600" dirty="0" smtClean="0">
                <a:solidFill>
                  <a:schemeClr val="accent1">
                    <a:lumMod val="50000"/>
                  </a:schemeClr>
                </a:solidFill>
              </a:rPr>
              <a:t>Marzo-abril-mayo: Aventuras</a:t>
            </a:r>
          </a:p>
          <a:p>
            <a:pPr marL="45720" indent="0">
              <a:buNone/>
            </a:pPr>
            <a:r>
              <a:rPr lang="es-ES" sz="1600" dirty="0" smtClean="0">
                <a:solidFill>
                  <a:schemeClr val="accent1">
                    <a:lumMod val="50000"/>
                  </a:schemeClr>
                </a:solidFill>
              </a:rPr>
              <a:t>Y los distribuimos en </a:t>
            </a:r>
            <a:r>
              <a:rPr lang="es-ES" sz="1600" b="1" dirty="0" smtClean="0">
                <a:solidFill>
                  <a:schemeClr val="accent1">
                    <a:lumMod val="50000"/>
                  </a:schemeClr>
                </a:solidFill>
              </a:rPr>
              <a:t>“LAS CESTAS VIAJERAS</a:t>
            </a:r>
            <a:r>
              <a:rPr lang="es-ES" sz="1600" dirty="0" smtClean="0">
                <a:solidFill>
                  <a:schemeClr val="accent1">
                    <a:lumMod val="50000"/>
                  </a:schemeClr>
                </a:solidFill>
              </a:rPr>
              <a:t>” que van rotando por nuestras localidades  y son decoradas por los alumnos.</a:t>
            </a:r>
          </a:p>
          <a:p>
            <a:pPr marL="45720" indent="0">
              <a:buNone/>
            </a:pPr>
            <a:endParaRPr lang="es-ES" sz="1600" dirty="0">
              <a:solidFill>
                <a:schemeClr val="tx2">
                  <a:lumMod val="60000"/>
                  <a:lumOff val="40000"/>
                </a:schemeClr>
              </a:solidFill>
            </a:endParaRP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1916832"/>
            <a:ext cx="1584176" cy="1188132"/>
          </a:xfrm>
          <a:prstGeom prst="rect">
            <a:avLst/>
          </a:prstGeom>
        </p:spPr>
      </p:pic>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2227" y="1772816"/>
            <a:ext cx="1776197" cy="1332148"/>
          </a:xfrm>
          <a:prstGeom prst="rect">
            <a:avLst/>
          </a:prstGeom>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5856" y="3717032"/>
            <a:ext cx="2247714" cy="2996952"/>
          </a:xfrm>
          <a:prstGeom prst="rect">
            <a:avLst/>
          </a:prstGeom>
        </p:spPr>
      </p:pic>
      <p:pic>
        <p:nvPicPr>
          <p:cNvPr id="8" name="7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8381" y="4005064"/>
            <a:ext cx="3150097" cy="2528900"/>
          </a:xfrm>
          <a:prstGeom prst="rect">
            <a:avLst/>
          </a:prstGeom>
        </p:spPr>
      </p:pic>
      <p:pic>
        <p:nvPicPr>
          <p:cNvPr id="9" name="8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529" y="4005064"/>
            <a:ext cx="2565784" cy="2528900"/>
          </a:xfrm>
          <a:prstGeom prst="rect">
            <a:avLst/>
          </a:prstGeom>
        </p:spPr>
      </p:pic>
    </p:spTree>
    <p:extLst>
      <p:ext uri="{BB962C8B-B14F-4D97-AF65-F5344CB8AC3E}">
        <p14:creationId xmlns:p14="http://schemas.microsoft.com/office/powerpoint/2010/main" val="1103162915"/>
      </p:ext>
    </p:extLst>
  </p:cSld>
  <p:clrMapOvr>
    <a:masterClrMapping/>
  </p:clrMapOvr>
  <p:transition spd="slow">
    <p:zoom dir="in"/>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260648"/>
            <a:ext cx="8568952" cy="720080"/>
          </a:xfrm>
        </p:spPr>
        <p:txBody>
          <a:bodyPr/>
          <a:lstStyle/>
          <a:p>
            <a:pPr algn="l"/>
            <a:r>
              <a:rPr lang="es-ES" sz="4000" dirty="0" smtClean="0">
                <a:solidFill>
                  <a:schemeClr val="bg2">
                    <a:lumMod val="50000"/>
                  </a:schemeClr>
                </a:solidFill>
              </a:rPr>
              <a:t>Sugerencias de libros y lecturas</a:t>
            </a:r>
            <a:endParaRPr lang="es-ES" sz="4000" dirty="0">
              <a:solidFill>
                <a:schemeClr val="bg2">
                  <a:lumMod val="50000"/>
                </a:schemeClr>
              </a:solidFill>
            </a:endParaRPr>
          </a:p>
        </p:txBody>
      </p:sp>
      <p:sp>
        <p:nvSpPr>
          <p:cNvPr id="3" name="2 Marcador de contenido"/>
          <p:cNvSpPr>
            <a:spLocks noGrp="1"/>
          </p:cNvSpPr>
          <p:nvPr>
            <p:ph sz="quarter" idx="13"/>
          </p:nvPr>
        </p:nvSpPr>
        <p:spPr>
          <a:xfrm>
            <a:off x="395536" y="1340768"/>
            <a:ext cx="8280920" cy="5328592"/>
          </a:xfrm>
        </p:spPr>
        <p:txBody>
          <a:bodyPr/>
          <a:lstStyle/>
          <a:p>
            <a:pPr marL="45720" indent="0">
              <a:buNone/>
            </a:pPr>
            <a:r>
              <a:rPr lang="es-ES" dirty="0" smtClean="0">
                <a:solidFill>
                  <a:schemeClr val="accent1">
                    <a:lumMod val="50000"/>
                  </a:schemeClr>
                </a:solidFill>
              </a:rPr>
              <a:t>Cuando alguien se ha leído un libro y nos cuenta de qué va  con entusiasmo, nos entra el “gusanillo”              de leerlo.</a:t>
            </a:r>
          </a:p>
          <a:p>
            <a:pPr marL="45720" indent="0">
              <a:buNone/>
            </a:pPr>
            <a:r>
              <a:rPr lang="es-ES" dirty="0" smtClean="0">
                <a:solidFill>
                  <a:schemeClr val="accent1">
                    <a:lumMod val="50000"/>
                  </a:schemeClr>
                </a:solidFill>
              </a:rPr>
              <a:t> </a:t>
            </a:r>
          </a:p>
          <a:p>
            <a:pPr marL="45720" indent="0">
              <a:buNone/>
            </a:pPr>
            <a:r>
              <a:rPr lang="es-ES" dirty="0" smtClean="0">
                <a:solidFill>
                  <a:schemeClr val="accent1">
                    <a:lumMod val="50000"/>
                  </a:schemeClr>
                </a:solidFill>
              </a:rPr>
              <a:t>Las sugerencias se hacen a través de la página web, de los blogs de compañeros y también en las sesiones de clase, a veces hay cola para leer un libro concreto.</a:t>
            </a:r>
          </a:p>
          <a:p>
            <a:pPr marL="45720" indent="0">
              <a:buNone/>
            </a:pPr>
            <a:endParaRPr lang="es-ES" dirty="0"/>
          </a:p>
          <a:p>
            <a:pPr marL="45720" indent="0">
              <a:buNone/>
            </a:pPr>
            <a:endParaRPr lang="es-ES" dirty="0"/>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2080" y="1686257"/>
            <a:ext cx="720080" cy="630070"/>
          </a:xfrm>
          <a:prstGeom prst="rect">
            <a:avLst/>
          </a:prstGeom>
        </p:spPr>
      </p:pic>
      <p:pic>
        <p:nvPicPr>
          <p:cNvPr id="5" name="4 Imagen"/>
          <p:cNvPicPr>
            <a:picLocks noChangeAspect="1"/>
          </p:cNvPicPr>
          <p:nvPr/>
        </p:nvPicPr>
        <p:blipFill rotWithShape="1">
          <a:blip r:embed="rId3" cstate="print">
            <a:extLst>
              <a:ext uri="{28A0092B-C50C-407E-A947-70E740481C1C}">
                <a14:useLocalDpi xmlns:a14="http://schemas.microsoft.com/office/drawing/2010/main" val="0"/>
              </a:ext>
            </a:extLst>
          </a:blip>
          <a:srcRect t="21621" b="13328"/>
          <a:stretch/>
        </p:blipFill>
        <p:spPr>
          <a:xfrm>
            <a:off x="6372200" y="3284984"/>
            <a:ext cx="1123617" cy="506027"/>
          </a:xfrm>
          <a:prstGeom prst="rect">
            <a:avLst/>
          </a:prstGeom>
        </p:spPr>
      </p:pic>
      <p:pic>
        <p:nvPicPr>
          <p:cNvPr id="6" name="5 Imagen">
            <a:hlinkClick r:id="rId4"/>
          </p:cNvPr>
          <p:cNvPicPr/>
          <p:nvPr/>
        </p:nvPicPr>
        <p:blipFill rotWithShape="1">
          <a:blip r:embed="rId5" cstate="print"/>
          <a:srcRect l="23358" t="7666" r="24527" b="7666"/>
          <a:stretch/>
        </p:blipFill>
        <p:spPr>
          <a:xfrm>
            <a:off x="470517" y="4005065"/>
            <a:ext cx="2157267" cy="1728192"/>
          </a:xfrm>
          <a:prstGeom prst="rect">
            <a:avLst/>
          </a:prstGeom>
        </p:spPr>
      </p:pic>
      <p:pic>
        <p:nvPicPr>
          <p:cNvPr id="3074" name="Picture 2">
            <a:hlinkClick r:id="rId6"/>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205" r="13280" b="17410"/>
          <a:stretch/>
        </p:blipFill>
        <p:spPr bwMode="auto">
          <a:xfrm>
            <a:off x="6156176" y="4032934"/>
            <a:ext cx="2224892" cy="1715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a:hlinkClick r:id="rId8"/>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9919" t="8341" r="20918" b="8050"/>
          <a:stretch/>
        </p:blipFill>
        <p:spPr bwMode="auto">
          <a:xfrm>
            <a:off x="2930072" y="3717032"/>
            <a:ext cx="3010080" cy="2706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7 Flecha derecha"/>
          <p:cNvSpPr/>
          <p:nvPr/>
        </p:nvSpPr>
        <p:spPr>
          <a:xfrm>
            <a:off x="539552" y="5748241"/>
            <a:ext cx="1584176" cy="921119"/>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S" sz="1000" dirty="0" smtClean="0"/>
              <a:t>En estas tres imágenes puedes pinchar</a:t>
            </a:r>
            <a:endParaRPr lang="es-ES" sz="1000" dirty="0"/>
          </a:p>
        </p:txBody>
      </p:sp>
    </p:spTree>
    <p:extLst>
      <p:ext uri="{BB962C8B-B14F-4D97-AF65-F5344CB8AC3E}">
        <p14:creationId xmlns:p14="http://schemas.microsoft.com/office/powerpoint/2010/main" val="3137139109"/>
      </p:ext>
    </p:extLst>
  </p:cSld>
  <p:clrMapOvr>
    <a:masterClrMapping/>
  </p:clrMapOvr>
  <mc:AlternateContent xmlns:mc="http://schemas.openxmlformats.org/markup-compatibility/2006" xmlns:p14="http://schemas.microsoft.com/office/powerpoint/2010/main">
    <mc:Choice Requires="p14">
      <p:transition spd="slow" p14:dur="2000">
        <p14:prism isContent="1" isInverted="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03648" y="404664"/>
            <a:ext cx="6512511" cy="792088"/>
          </a:xfrm>
        </p:spPr>
        <p:txBody>
          <a:bodyPr/>
          <a:lstStyle/>
          <a:p>
            <a:r>
              <a:rPr lang="es-ES" sz="4000" dirty="0" smtClean="0">
                <a:solidFill>
                  <a:schemeClr val="bg2">
                    <a:lumMod val="50000"/>
                  </a:schemeClr>
                </a:solidFill>
              </a:rPr>
              <a:t>Revista “Los </a:t>
            </a:r>
            <a:r>
              <a:rPr lang="es-ES" sz="4000" dirty="0" err="1" smtClean="0">
                <a:solidFill>
                  <a:schemeClr val="bg2">
                    <a:lumMod val="50000"/>
                  </a:schemeClr>
                </a:solidFill>
              </a:rPr>
              <a:t>Regajitos</a:t>
            </a:r>
            <a:r>
              <a:rPr lang="es-ES" sz="4000" dirty="0" smtClean="0">
                <a:solidFill>
                  <a:schemeClr val="bg2">
                    <a:lumMod val="50000"/>
                  </a:schemeClr>
                </a:solidFill>
              </a:rPr>
              <a:t>”</a:t>
            </a:r>
            <a:endParaRPr lang="es-ES" sz="4000" dirty="0">
              <a:solidFill>
                <a:schemeClr val="bg2">
                  <a:lumMod val="50000"/>
                </a:schemeClr>
              </a:solidFill>
            </a:endParaRPr>
          </a:p>
        </p:txBody>
      </p:sp>
      <p:sp>
        <p:nvSpPr>
          <p:cNvPr id="3" name="2 Marcador de contenido"/>
          <p:cNvSpPr>
            <a:spLocks noGrp="1"/>
          </p:cNvSpPr>
          <p:nvPr>
            <p:ph sz="quarter" idx="13"/>
          </p:nvPr>
        </p:nvSpPr>
        <p:spPr>
          <a:xfrm>
            <a:off x="395536" y="1340768"/>
            <a:ext cx="8280920" cy="5112568"/>
          </a:xfrm>
        </p:spPr>
        <p:txBody>
          <a:bodyPr>
            <a:normAutofit/>
          </a:bodyPr>
          <a:lstStyle/>
          <a:p>
            <a:pPr marL="45720" indent="0" algn="just">
              <a:buNone/>
            </a:pPr>
            <a:r>
              <a:rPr lang="es-ES" sz="1600" dirty="0" smtClean="0">
                <a:solidFill>
                  <a:schemeClr val="accent1">
                    <a:lumMod val="50000"/>
                  </a:schemeClr>
                </a:solidFill>
              </a:rPr>
              <a:t>Nuestra revista comenzó su andadura en el curso 2012-2013, pretende ser un medio de comunicación más, un escaparate de algunos de nuestros trabajos y con ella queremos fomentar entre nuestros alumnos el gusto de leer y escribir distintos tipos de textos. </a:t>
            </a:r>
          </a:p>
          <a:p>
            <a:pPr marL="45720" indent="0" algn="just">
              <a:buNone/>
            </a:pPr>
            <a:endParaRPr lang="es-ES" sz="1600" dirty="0">
              <a:solidFill>
                <a:schemeClr val="accent1">
                  <a:lumMod val="50000"/>
                </a:schemeClr>
              </a:solidFill>
            </a:endParaRPr>
          </a:p>
          <a:p>
            <a:pPr marL="45720" indent="0" algn="just">
              <a:buNone/>
            </a:pPr>
            <a:endParaRPr lang="es-ES" sz="1600" dirty="0">
              <a:solidFill>
                <a:schemeClr val="accent1">
                  <a:lumMod val="50000"/>
                </a:schemeClr>
              </a:solidFill>
            </a:endParaRPr>
          </a:p>
        </p:txBody>
      </p:sp>
      <p:pic>
        <p:nvPicPr>
          <p:cNvPr id="4098" name="Picture 2">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368" t="18700" r="37223" b="21708"/>
          <a:stretch/>
        </p:blipFill>
        <p:spPr bwMode="auto">
          <a:xfrm>
            <a:off x="467544" y="2348880"/>
            <a:ext cx="2551176" cy="35295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3285" t="52287" r="41433" b="12114"/>
          <a:stretch/>
        </p:blipFill>
        <p:spPr bwMode="auto">
          <a:xfrm>
            <a:off x="5292080" y="2321432"/>
            <a:ext cx="2974590"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Flecha derecha"/>
          <p:cNvSpPr/>
          <p:nvPr/>
        </p:nvSpPr>
        <p:spPr>
          <a:xfrm>
            <a:off x="3635896" y="4864568"/>
            <a:ext cx="1368152" cy="72008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S" sz="1200" dirty="0" smtClean="0"/>
              <a:t>Visita la última edición</a:t>
            </a:r>
            <a:endParaRPr lang="es-ES" sz="1200" dirty="0"/>
          </a:p>
        </p:txBody>
      </p:sp>
      <p:sp>
        <p:nvSpPr>
          <p:cNvPr id="5" name="4 Flecha izquierda"/>
          <p:cNvSpPr/>
          <p:nvPr/>
        </p:nvSpPr>
        <p:spPr>
          <a:xfrm>
            <a:off x="3583328" y="3132968"/>
            <a:ext cx="1420720" cy="728080"/>
          </a:xfrm>
          <a:prstGeom prst="leftArrow">
            <a:avLst/>
          </a:prstGeom>
        </p:spPr>
        <p:style>
          <a:lnRef idx="0">
            <a:schemeClr val="accent2"/>
          </a:lnRef>
          <a:fillRef idx="3">
            <a:schemeClr val="accent2"/>
          </a:fillRef>
          <a:effectRef idx="3">
            <a:schemeClr val="accent2"/>
          </a:effectRef>
          <a:fontRef idx="minor">
            <a:schemeClr val="lt1"/>
          </a:fontRef>
        </p:style>
        <p:txBody>
          <a:bodyPr rtlCol="0" anchor="ctr"/>
          <a:lstStyle/>
          <a:p>
            <a:r>
              <a:rPr lang="es-ES" sz="900" b="1" dirty="0" smtClean="0"/>
              <a:t>Visita nuestra primera </a:t>
            </a:r>
            <a:r>
              <a:rPr lang="es-ES" sz="1000" b="1" dirty="0" smtClean="0"/>
              <a:t>edición</a:t>
            </a:r>
            <a:endParaRPr lang="es-ES" sz="1000" b="1" dirty="0"/>
          </a:p>
        </p:txBody>
      </p:sp>
    </p:spTree>
    <p:extLst>
      <p:ext uri="{BB962C8B-B14F-4D97-AF65-F5344CB8AC3E}">
        <p14:creationId xmlns:p14="http://schemas.microsoft.com/office/powerpoint/2010/main" val="4202178851"/>
      </p:ext>
    </p:extLst>
  </p:cSld>
  <p:clrMapOvr>
    <a:masterClrMapping/>
  </p:clrMapOvr>
  <p:transition spd="slow">
    <p:split orient="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548680"/>
            <a:ext cx="8208912" cy="720080"/>
          </a:xfrm>
        </p:spPr>
        <p:txBody>
          <a:bodyPr/>
          <a:lstStyle/>
          <a:p>
            <a:pPr algn="l"/>
            <a:r>
              <a:rPr lang="es-ES" sz="4000" dirty="0" smtClean="0">
                <a:solidFill>
                  <a:schemeClr val="bg2">
                    <a:lumMod val="50000"/>
                  </a:schemeClr>
                </a:solidFill>
              </a:rPr>
              <a:t>Trípticos informativos</a:t>
            </a:r>
            <a:endParaRPr lang="es-ES" sz="4000" dirty="0">
              <a:solidFill>
                <a:schemeClr val="bg2">
                  <a:lumMod val="50000"/>
                </a:schemeClr>
              </a:solidFill>
            </a:endParaRPr>
          </a:p>
        </p:txBody>
      </p:sp>
      <p:sp>
        <p:nvSpPr>
          <p:cNvPr id="3" name="2 Marcador de contenido"/>
          <p:cNvSpPr>
            <a:spLocks noGrp="1"/>
          </p:cNvSpPr>
          <p:nvPr>
            <p:ph sz="quarter" idx="13"/>
          </p:nvPr>
        </p:nvSpPr>
        <p:spPr>
          <a:xfrm>
            <a:off x="395536" y="1412776"/>
            <a:ext cx="8136904" cy="4482832"/>
          </a:xfrm>
        </p:spPr>
        <p:txBody>
          <a:bodyPr>
            <a:normAutofit/>
          </a:bodyPr>
          <a:lstStyle/>
          <a:p>
            <a:pPr marL="45720" indent="0" algn="just">
              <a:buNone/>
            </a:pPr>
            <a:r>
              <a:rPr lang="es-ES" sz="1600" dirty="0" smtClean="0">
                <a:solidFill>
                  <a:schemeClr val="accent1">
                    <a:lumMod val="50000"/>
                  </a:schemeClr>
                </a:solidFill>
              </a:rPr>
              <a:t>Desde el claustro de profesores del Centro se elaboró un tríptico por cada nivel educativo ofreciendo a las familias pautas de cómo pueden trabajar y ayudar a sus hijos a mejorar la comprensión y el gusto por la lectura.</a:t>
            </a:r>
          </a:p>
          <a:p>
            <a:pPr marL="45720" indent="0" algn="just">
              <a:buNone/>
            </a:pPr>
            <a:endParaRPr lang="es-ES" sz="1600" dirty="0">
              <a:solidFill>
                <a:schemeClr val="accent1">
                  <a:lumMod val="50000"/>
                </a:schemeClr>
              </a:solidFill>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364" t="17489" r="16628" b="8538"/>
          <a:stretch/>
        </p:blipFill>
        <p:spPr bwMode="auto">
          <a:xfrm>
            <a:off x="3119876" y="2492896"/>
            <a:ext cx="5428187" cy="3657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968" t="7965" r="16300" b="18192"/>
          <a:stretch/>
        </p:blipFill>
        <p:spPr bwMode="auto">
          <a:xfrm>
            <a:off x="539552" y="3212976"/>
            <a:ext cx="2498440" cy="1733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CuadroTexto"/>
          <p:cNvSpPr txBox="1"/>
          <p:nvPr/>
        </p:nvSpPr>
        <p:spPr>
          <a:xfrm>
            <a:off x="395536" y="2492896"/>
            <a:ext cx="2376264" cy="369332"/>
          </a:xfrm>
          <a:prstGeom prst="rect">
            <a:avLst/>
          </a:prstGeom>
          <a:noFill/>
        </p:spPr>
        <p:txBody>
          <a:bodyPr wrap="square" rtlCol="0">
            <a:spAutoFit/>
          </a:bodyPr>
          <a:lstStyle/>
          <a:p>
            <a:r>
              <a:rPr lang="es-ES" b="1" u="sng" dirty="0" smtClean="0">
                <a:solidFill>
                  <a:schemeClr val="accent1">
                    <a:lumMod val="50000"/>
                  </a:schemeClr>
                </a:solidFill>
                <a:effectLst>
                  <a:outerShdw blurRad="38100" dist="38100" dir="2700000" algn="tl">
                    <a:srgbClr val="000000">
                      <a:alpha val="43137"/>
                    </a:srgbClr>
                  </a:outerShdw>
                </a:effectLst>
              </a:rPr>
              <a:t>Para infantil</a:t>
            </a:r>
            <a:endParaRPr lang="es-ES" b="1" u="sng" dirty="0">
              <a:solidFill>
                <a:schemeClr val="accent1">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06613385"/>
      </p:ext>
    </p:extLst>
  </p:cSld>
  <p:clrMapOvr>
    <a:masterClrMapping/>
  </p:clrMapOvr>
  <p:transition spd="slow">
    <p:strips dir="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184" t="16016" r="16972" b="8265"/>
          <a:stretch/>
        </p:blipFill>
        <p:spPr bwMode="auto">
          <a:xfrm>
            <a:off x="683568" y="2105789"/>
            <a:ext cx="5593951"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925" t="9681" r="18057" b="13228"/>
          <a:stretch/>
        </p:blipFill>
        <p:spPr bwMode="auto">
          <a:xfrm rot="1903018">
            <a:off x="5748800" y="967796"/>
            <a:ext cx="3062797" cy="2275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CuadroTexto"/>
          <p:cNvSpPr txBox="1"/>
          <p:nvPr/>
        </p:nvSpPr>
        <p:spPr>
          <a:xfrm>
            <a:off x="827584" y="764704"/>
            <a:ext cx="4752528" cy="369332"/>
          </a:xfrm>
          <a:prstGeom prst="rect">
            <a:avLst/>
          </a:prstGeom>
          <a:noFill/>
        </p:spPr>
        <p:txBody>
          <a:bodyPr wrap="square" rtlCol="0">
            <a:spAutoFit/>
          </a:bodyPr>
          <a:lstStyle/>
          <a:p>
            <a:r>
              <a:rPr lang="es-ES" b="1" u="sng" dirty="0" smtClean="0">
                <a:solidFill>
                  <a:schemeClr val="accent1">
                    <a:lumMod val="50000"/>
                  </a:schemeClr>
                </a:solidFill>
                <a:effectLst>
                  <a:outerShdw blurRad="38100" dist="38100" dir="2700000" algn="tl">
                    <a:srgbClr val="000000">
                      <a:alpha val="43137"/>
                    </a:srgbClr>
                  </a:outerShdw>
                </a:effectLst>
              </a:rPr>
              <a:t>Para PRIMERO Y SEGUNDO  de PRIMARIA</a:t>
            </a:r>
            <a:endParaRPr lang="es-ES" b="1" u="sng" dirty="0">
              <a:solidFill>
                <a:schemeClr val="accent1">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45155893"/>
      </p:ext>
    </p:extLst>
  </p:cSld>
  <p:clrMapOvr>
    <a:masterClrMapping/>
  </p:clrMapOvr>
  <p:transition spd="slow">
    <p:strips dir="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27584" y="764704"/>
            <a:ext cx="4752528" cy="369332"/>
          </a:xfrm>
          <a:prstGeom prst="rect">
            <a:avLst/>
          </a:prstGeom>
          <a:noFill/>
        </p:spPr>
        <p:txBody>
          <a:bodyPr wrap="square" rtlCol="0">
            <a:spAutoFit/>
          </a:bodyPr>
          <a:lstStyle/>
          <a:p>
            <a:r>
              <a:rPr lang="es-ES" b="1" u="sng" dirty="0" smtClean="0">
                <a:solidFill>
                  <a:schemeClr val="accent1">
                    <a:lumMod val="50000"/>
                  </a:schemeClr>
                </a:solidFill>
                <a:effectLst>
                  <a:outerShdw blurRad="38100" dist="38100" dir="2700000" algn="tl">
                    <a:srgbClr val="000000">
                      <a:alpha val="43137"/>
                    </a:srgbClr>
                  </a:outerShdw>
                </a:effectLst>
              </a:rPr>
              <a:t>Para TERCERO  Y CUARTO  de PRIMARIA</a:t>
            </a:r>
            <a:endParaRPr lang="es-ES" b="1" u="sng" dirty="0">
              <a:solidFill>
                <a:schemeClr val="accent1">
                  <a:lumMod val="50000"/>
                </a:schemeClr>
              </a:solidFill>
              <a:effectLst>
                <a:outerShdw blurRad="38100" dist="38100" dir="2700000" algn="tl">
                  <a:srgbClr val="000000">
                    <a:alpha val="43137"/>
                  </a:srgbClr>
                </a:outerShdw>
              </a:effectLst>
            </a:endParaRPr>
          </a:p>
        </p:txBody>
      </p:sp>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170" t="8428" r="17373" b="16875"/>
          <a:stretch/>
        </p:blipFill>
        <p:spPr bwMode="auto">
          <a:xfrm rot="704637">
            <a:off x="5879752" y="386946"/>
            <a:ext cx="2874138" cy="2119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7476" t="16078" r="17144" b="10486"/>
          <a:stretch/>
        </p:blipFill>
        <p:spPr bwMode="auto">
          <a:xfrm>
            <a:off x="395536" y="1547202"/>
            <a:ext cx="5755677" cy="4114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3800855"/>
      </p:ext>
    </p:extLst>
  </p:cSld>
  <p:clrMapOvr>
    <a:masterClrMapping/>
  </p:clrMapOvr>
  <p:transition spd="slow">
    <p:strips dir="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27584" y="764704"/>
            <a:ext cx="4752528" cy="369332"/>
          </a:xfrm>
          <a:prstGeom prst="rect">
            <a:avLst/>
          </a:prstGeom>
          <a:noFill/>
        </p:spPr>
        <p:txBody>
          <a:bodyPr wrap="square" rtlCol="0">
            <a:spAutoFit/>
          </a:bodyPr>
          <a:lstStyle/>
          <a:p>
            <a:r>
              <a:rPr lang="es-ES" b="1" u="sng" dirty="0" smtClean="0">
                <a:solidFill>
                  <a:schemeClr val="accent1">
                    <a:lumMod val="50000"/>
                  </a:schemeClr>
                </a:solidFill>
                <a:effectLst>
                  <a:outerShdw blurRad="38100" dist="38100" dir="2700000" algn="tl">
                    <a:srgbClr val="000000">
                      <a:alpha val="43137"/>
                    </a:srgbClr>
                  </a:outerShdw>
                </a:effectLst>
              </a:rPr>
              <a:t>Para QUINTO  Y SEXTO  de PRIMARIA</a:t>
            </a:r>
            <a:endParaRPr lang="es-ES" b="1" u="sng" dirty="0">
              <a:solidFill>
                <a:schemeClr val="accent1">
                  <a:lumMod val="50000"/>
                </a:schemeClr>
              </a:solidFill>
              <a:effectLst>
                <a:outerShdw blurRad="38100" dist="38100" dir="2700000" algn="tl">
                  <a:srgbClr val="000000">
                    <a:alpha val="43137"/>
                  </a:srgbClr>
                </a:outerShdw>
              </a:effectLst>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528" t="16213" r="18197" b="9075"/>
          <a:stretch/>
        </p:blipFill>
        <p:spPr bwMode="auto">
          <a:xfrm>
            <a:off x="316920" y="1412776"/>
            <a:ext cx="5911264"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743" t="8548" r="15525" b="17308"/>
          <a:stretch/>
        </p:blipFill>
        <p:spPr bwMode="auto">
          <a:xfrm rot="786194">
            <a:off x="6125180" y="421224"/>
            <a:ext cx="2798625" cy="1978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3644689"/>
      </p:ext>
    </p:extLst>
  </p:cSld>
  <p:clrMapOvr>
    <a:masterClrMapping/>
  </p:clrMapOvr>
  <p:transition spd="slow">
    <p:strips dir="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03648" y="332656"/>
            <a:ext cx="6512511" cy="720080"/>
          </a:xfrm>
        </p:spPr>
        <p:txBody>
          <a:bodyPr/>
          <a:lstStyle/>
          <a:p>
            <a:pPr algn="l"/>
            <a:r>
              <a:rPr lang="es-ES" sz="4000" dirty="0" err="1" smtClean="0">
                <a:solidFill>
                  <a:schemeClr val="bg2">
                    <a:lumMod val="50000"/>
                  </a:schemeClr>
                </a:solidFill>
              </a:rPr>
              <a:t>Lectómetros</a:t>
            </a:r>
            <a:r>
              <a:rPr lang="es-ES" sz="4000" dirty="0" smtClean="0">
                <a:solidFill>
                  <a:schemeClr val="bg2">
                    <a:lumMod val="50000"/>
                  </a:schemeClr>
                </a:solidFill>
              </a:rPr>
              <a:t> divertidos</a:t>
            </a:r>
            <a:endParaRPr lang="es-ES" sz="4000" dirty="0">
              <a:solidFill>
                <a:schemeClr val="bg2">
                  <a:lumMod val="50000"/>
                </a:schemeClr>
              </a:solidFill>
            </a:endParaRPr>
          </a:p>
        </p:txBody>
      </p:sp>
      <p:sp>
        <p:nvSpPr>
          <p:cNvPr id="3" name="2 CuadroTexto"/>
          <p:cNvSpPr txBox="1"/>
          <p:nvPr/>
        </p:nvSpPr>
        <p:spPr>
          <a:xfrm>
            <a:off x="323528" y="1340768"/>
            <a:ext cx="8496944" cy="923330"/>
          </a:xfrm>
          <a:prstGeom prst="rect">
            <a:avLst/>
          </a:prstGeom>
          <a:noFill/>
        </p:spPr>
        <p:txBody>
          <a:bodyPr wrap="square" rtlCol="0">
            <a:spAutoFit/>
          </a:bodyPr>
          <a:lstStyle/>
          <a:p>
            <a:pPr algn="just"/>
            <a:r>
              <a:rPr lang="es-ES" dirty="0" smtClean="0">
                <a:solidFill>
                  <a:schemeClr val="accent1">
                    <a:lumMod val="50000"/>
                  </a:schemeClr>
                </a:solidFill>
              </a:rPr>
              <a:t>Cada </a:t>
            </a:r>
            <a:r>
              <a:rPr lang="es-ES" dirty="0" err="1" smtClean="0">
                <a:solidFill>
                  <a:schemeClr val="accent1">
                    <a:lumMod val="50000"/>
                  </a:schemeClr>
                </a:solidFill>
              </a:rPr>
              <a:t>alumn</a:t>
            </a:r>
            <a:r>
              <a:rPr lang="es-ES" dirty="0" smtClean="0">
                <a:solidFill>
                  <a:schemeClr val="accent1">
                    <a:lumMod val="50000"/>
                  </a:schemeClr>
                </a:solidFill>
              </a:rPr>
              <a:t>@ a lo largo del curso va pintando o completando su “</a:t>
            </a:r>
            <a:r>
              <a:rPr lang="es-ES" dirty="0" err="1" smtClean="0">
                <a:solidFill>
                  <a:schemeClr val="accent1">
                    <a:lumMod val="50000"/>
                  </a:schemeClr>
                </a:solidFill>
              </a:rPr>
              <a:t>lectómetro</a:t>
            </a:r>
            <a:r>
              <a:rPr lang="es-ES" dirty="0" smtClean="0">
                <a:solidFill>
                  <a:schemeClr val="accent1">
                    <a:lumMod val="50000"/>
                  </a:schemeClr>
                </a:solidFill>
              </a:rPr>
              <a:t>” individual. Al </a:t>
            </a:r>
            <a:r>
              <a:rPr lang="es-ES" dirty="0" err="1" smtClean="0">
                <a:solidFill>
                  <a:schemeClr val="accent1">
                    <a:lumMod val="50000"/>
                  </a:schemeClr>
                </a:solidFill>
              </a:rPr>
              <a:t>alumn</a:t>
            </a:r>
            <a:r>
              <a:rPr lang="es-ES" dirty="0" smtClean="0">
                <a:solidFill>
                  <a:schemeClr val="accent1">
                    <a:lumMod val="50000"/>
                  </a:schemeClr>
                </a:solidFill>
              </a:rPr>
              <a:t>@ que lo termine antes se le obsequia.</a:t>
            </a:r>
          </a:p>
          <a:p>
            <a:pPr algn="just"/>
            <a:r>
              <a:rPr lang="es-ES" dirty="0" smtClean="0">
                <a:solidFill>
                  <a:schemeClr val="accent1">
                    <a:lumMod val="50000"/>
                  </a:schemeClr>
                </a:solidFill>
              </a:rPr>
              <a:t>Van relacionados con nuestra temática programada para el curso.</a:t>
            </a:r>
            <a:endParaRPr lang="es-ES" dirty="0">
              <a:solidFill>
                <a:schemeClr val="accent1">
                  <a:lumMod val="50000"/>
                </a:schemeClr>
              </a:solidFill>
            </a:endParaRPr>
          </a:p>
        </p:txBody>
      </p:sp>
      <p:pic>
        <p:nvPicPr>
          <p:cNvPr id="5" name="1 Imagen" descr="bibliotecas 015.jpg"/>
          <p:cNvPicPr/>
          <p:nvPr/>
        </p:nvPicPr>
        <p:blipFill>
          <a:blip r:embed="rId2" cstate="print"/>
          <a:stretch>
            <a:fillRect/>
          </a:stretch>
        </p:blipFill>
        <p:spPr>
          <a:xfrm rot="20582777">
            <a:off x="385733" y="2413470"/>
            <a:ext cx="1783454" cy="17487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218" name="Picture 2" descr="C:\Users\USUARIO\Pictures\MOVIL PARA COLOCAR\Nueva carpeta\20141020_16595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57" r="9494"/>
          <a:stretch/>
        </p:blipFill>
        <p:spPr bwMode="auto">
          <a:xfrm>
            <a:off x="5392206" y="2420888"/>
            <a:ext cx="3416435" cy="29133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9220" name="Picture 4" descr="http://4.bp.blogspot.com/-mrewSlh5Xhk/UpO05IMonVI/AAAAAAAAARQ/5CSXaoGQ2V8/s1600/CAM0011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285" t="12884" r="4242" b="10379"/>
          <a:stretch/>
        </p:blipFill>
        <p:spPr bwMode="auto">
          <a:xfrm rot="998991">
            <a:off x="2495419" y="2441680"/>
            <a:ext cx="2097731" cy="23988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1026" name="Picture 2" descr="http://media.parabebes.com/images/drawings/spiderman/original/spiderman1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763809">
            <a:off x="896313" y="4411169"/>
            <a:ext cx="1475818" cy="2088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3 CuadroTexto"/>
          <p:cNvSpPr txBox="1"/>
          <p:nvPr/>
        </p:nvSpPr>
        <p:spPr>
          <a:xfrm>
            <a:off x="3038134" y="5352295"/>
            <a:ext cx="5472608" cy="1477328"/>
          </a:xfrm>
          <a:prstGeom prst="rect">
            <a:avLst/>
          </a:prstGeom>
          <a:noFill/>
        </p:spPr>
        <p:txBody>
          <a:bodyPr wrap="square" rtlCol="0">
            <a:spAutoFit/>
          </a:bodyPr>
          <a:lstStyle/>
          <a:p>
            <a:pPr marL="285750" indent="-285750">
              <a:buBlip>
                <a:blip r:embed="rId6"/>
              </a:buBlip>
            </a:pPr>
            <a:r>
              <a:rPr lang="es-ES" dirty="0" smtClean="0">
                <a:solidFill>
                  <a:schemeClr val="accent1">
                    <a:lumMod val="50000"/>
                  </a:schemeClr>
                </a:solidFill>
              </a:rPr>
              <a:t>Pintan un ladrillo del castillo.</a:t>
            </a:r>
          </a:p>
          <a:p>
            <a:pPr marL="285750" indent="-285750">
              <a:buBlip>
                <a:blip r:embed="rId6"/>
              </a:buBlip>
            </a:pPr>
            <a:r>
              <a:rPr lang="es-ES" dirty="0" smtClean="0">
                <a:solidFill>
                  <a:schemeClr val="accent1">
                    <a:lumMod val="50000"/>
                  </a:schemeClr>
                </a:solidFill>
              </a:rPr>
              <a:t>La tela de araña de </a:t>
            </a:r>
            <a:r>
              <a:rPr lang="es-ES" dirty="0" err="1" smtClean="0">
                <a:solidFill>
                  <a:schemeClr val="accent1">
                    <a:lumMod val="50000"/>
                  </a:schemeClr>
                </a:solidFill>
              </a:rPr>
              <a:t>Spiderman</a:t>
            </a:r>
            <a:r>
              <a:rPr lang="es-ES" dirty="0" smtClean="0">
                <a:solidFill>
                  <a:schemeClr val="accent1">
                    <a:lumMod val="50000"/>
                  </a:schemeClr>
                </a:solidFill>
              </a:rPr>
              <a:t>.</a:t>
            </a:r>
          </a:p>
          <a:p>
            <a:pPr marL="285750" indent="-285750">
              <a:buBlip>
                <a:blip r:embed="rId6"/>
              </a:buBlip>
            </a:pPr>
            <a:r>
              <a:rPr lang="es-ES" dirty="0" smtClean="0">
                <a:solidFill>
                  <a:schemeClr val="accent1">
                    <a:lumMod val="50000"/>
                  </a:schemeClr>
                </a:solidFill>
              </a:rPr>
              <a:t>Un bloque del Súper- lector.</a:t>
            </a:r>
          </a:p>
          <a:p>
            <a:pPr marL="285750" indent="-285750">
              <a:buBlip>
                <a:blip r:embed="rId6"/>
              </a:buBlip>
            </a:pPr>
            <a:r>
              <a:rPr lang="es-ES" dirty="0" smtClean="0">
                <a:solidFill>
                  <a:schemeClr val="accent1">
                    <a:lumMod val="50000"/>
                  </a:schemeClr>
                </a:solidFill>
              </a:rPr>
              <a:t>O este curso completan sus propias obras de arte. </a:t>
            </a:r>
            <a:endParaRPr lang="es-ES" dirty="0">
              <a:solidFill>
                <a:schemeClr val="accent1">
                  <a:lumMod val="50000"/>
                </a:schemeClr>
              </a:solidFill>
            </a:endParaRPr>
          </a:p>
        </p:txBody>
      </p:sp>
    </p:spTree>
    <p:extLst>
      <p:ext uri="{BB962C8B-B14F-4D97-AF65-F5344CB8AC3E}">
        <p14:creationId xmlns:p14="http://schemas.microsoft.com/office/powerpoint/2010/main" val="2646236405"/>
      </p:ext>
    </p:extLst>
  </p:cSld>
  <p:clrMapOvr>
    <a:masterClrMapping/>
  </p:clrMapOvr>
  <p:transition spd="slow">
    <p:wheel spokes="2"/>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27584" y="260649"/>
            <a:ext cx="7776864" cy="648072"/>
          </a:xfrm>
        </p:spPr>
        <p:txBody>
          <a:bodyPr/>
          <a:lstStyle/>
          <a:p>
            <a:pPr algn="l"/>
            <a:r>
              <a:rPr lang="es-ES" sz="4000" dirty="0" smtClean="0">
                <a:solidFill>
                  <a:schemeClr val="bg2">
                    <a:lumMod val="50000"/>
                  </a:schemeClr>
                </a:solidFill>
              </a:rPr>
              <a:t>Esta es mi historia</a:t>
            </a:r>
            <a:endParaRPr lang="es-ES" sz="4000" dirty="0">
              <a:solidFill>
                <a:schemeClr val="bg2">
                  <a:lumMod val="50000"/>
                </a:schemeClr>
              </a:solidFill>
            </a:endParaRPr>
          </a:p>
        </p:txBody>
      </p:sp>
      <p:pic>
        <p:nvPicPr>
          <p:cNvPr id="5" name="ESTA ES MI HISTORIA (1).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63688" y="2492896"/>
            <a:ext cx="5808732" cy="3267124"/>
          </a:xfrm>
        </p:spPr>
      </p:pic>
      <p:sp>
        <p:nvSpPr>
          <p:cNvPr id="4" name="3 Marcador de texto"/>
          <p:cNvSpPr>
            <a:spLocks noGrp="1"/>
          </p:cNvSpPr>
          <p:nvPr>
            <p:ph type="body" sz="half" idx="2"/>
          </p:nvPr>
        </p:nvSpPr>
        <p:spPr>
          <a:xfrm>
            <a:off x="827584" y="1124744"/>
            <a:ext cx="7560840" cy="864096"/>
          </a:xfrm>
        </p:spPr>
        <p:txBody>
          <a:bodyPr>
            <a:noAutofit/>
          </a:bodyPr>
          <a:lstStyle/>
          <a:p>
            <a:r>
              <a:rPr lang="es-ES" sz="1800" dirty="0" smtClean="0">
                <a:solidFill>
                  <a:schemeClr val="accent1">
                    <a:lumMod val="50000"/>
                  </a:schemeClr>
                </a:solidFill>
              </a:rPr>
              <a:t>Participamos en el concurso “Esta es mi historia” propuesto por la Junta de Castilla y León, se trabajo por aulas y en claustro de profesores se seleccionó la siguiente:</a:t>
            </a:r>
            <a:endParaRPr lang="es-ES" sz="1800" dirty="0">
              <a:solidFill>
                <a:schemeClr val="accent1">
                  <a:lumMod val="50000"/>
                </a:schemeClr>
              </a:solidFill>
            </a:endParaRPr>
          </a:p>
        </p:txBody>
      </p:sp>
    </p:spTree>
    <p:extLst>
      <p:ext uri="{BB962C8B-B14F-4D97-AF65-F5344CB8AC3E}">
        <p14:creationId xmlns:p14="http://schemas.microsoft.com/office/powerpoint/2010/main" val="2314062237"/>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1115616" y="332656"/>
            <a:ext cx="6512511" cy="648072"/>
          </a:xfrm>
        </p:spPr>
        <p:txBody>
          <a:bodyPr/>
          <a:lstStyle/>
          <a:p>
            <a:pPr algn="l"/>
            <a:r>
              <a:rPr lang="es-ES" sz="4000" dirty="0" smtClean="0">
                <a:solidFill>
                  <a:schemeClr val="bg2">
                    <a:lumMod val="50000"/>
                  </a:schemeClr>
                </a:solidFill>
              </a:rPr>
              <a:t>Día del libro</a:t>
            </a:r>
            <a:endParaRPr lang="es-ES" sz="4000" dirty="0">
              <a:solidFill>
                <a:schemeClr val="bg2">
                  <a:lumMod val="50000"/>
                </a:schemeClr>
              </a:solidFill>
            </a:endParaRPr>
          </a:p>
        </p:txBody>
      </p:sp>
      <p:pic>
        <p:nvPicPr>
          <p:cNvPr id="1026" name="Picture 2" descr="http://1.bp.blogspot.com/-Uy-fJRPS0cA/UXrSERj1arI/AAAAAAAACj8/HbBo9BnZ7v0/s400/Imagen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581128"/>
            <a:ext cx="2828884" cy="15841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4.bp.blogspot.com/-MSiVKgqWIM0/UXrYFkq8pqI/AAAAAAAACkU/PpJq79rLoPY/s1600/2013-04-22+16.07.49.jpg"/>
          <p:cNvPicPr>
            <a:picLocks noChangeAspect="1" noChangeArrowheads="1"/>
          </p:cNvPicPr>
          <p:nvPr/>
        </p:nvPicPr>
        <p:blipFill rotWithShape="1">
          <a:blip r:embed="rId3">
            <a:extLst>
              <a:ext uri="{28A0092B-C50C-407E-A947-70E740481C1C}">
                <a14:useLocalDpi xmlns:a14="http://schemas.microsoft.com/office/drawing/2010/main" val="0"/>
              </a:ext>
            </a:extLst>
          </a:blip>
          <a:srcRect l="8220" r="18414"/>
          <a:stretch/>
        </p:blipFill>
        <p:spPr bwMode="auto">
          <a:xfrm>
            <a:off x="1118512" y="1008177"/>
            <a:ext cx="6374168" cy="165618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1.bp.blogspot.com/-0x2V5Y9MrNo/UXrLSXLRK-I/AAAAAAAACjg/psW-xfkyXMg/s1600/Imagen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6175" y="4552529"/>
            <a:ext cx="2548525" cy="146851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3.bp.blogspot.com/-YejGTWlh06I/UXqj5xd6ECI/AAAAAAAACi8/cVkLqqPMDTg/s1600/Imagen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16027" y="4575952"/>
            <a:ext cx="2520280" cy="1589352"/>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381160" y="2664361"/>
            <a:ext cx="7848872" cy="369332"/>
          </a:xfrm>
          <a:prstGeom prst="rect">
            <a:avLst/>
          </a:prstGeom>
          <a:noFill/>
        </p:spPr>
        <p:txBody>
          <a:bodyPr wrap="square" rtlCol="0">
            <a:spAutoFit/>
          </a:bodyPr>
          <a:lstStyle/>
          <a:p>
            <a:pPr algn="ctr"/>
            <a:r>
              <a:rPr lang="es-ES" dirty="0" smtClean="0">
                <a:solidFill>
                  <a:schemeClr val="accent1">
                    <a:lumMod val="50000"/>
                  </a:schemeClr>
                </a:solidFill>
              </a:rPr>
              <a:t>Nos vamos a </a:t>
            </a:r>
            <a:r>
              <a:rPr lang="es-ES" dirty="0" err="1" smtClean="0">
                <a:solidFill>
                  <a:schemeClr val="accent1">
                    <a:lumMod val="50000"/>
                  </a:schemeClr>
                </a:solidFill>
              </a:rPr>
              <a:t>Urueña</a:t>
            </a:r>
            <a:r>
              <a:rPr lang="es-ES" dirty="0" smtClean="0">
                <a:solidFill>
                  <a:schemeClr val="accent1">
                    <a:lumMod val="50000"/>
                  </a:schemeClr>
                </a:solidFill>
              </a:rPr>
              <a:t> a conocer la Villa del Libro</a:t>
            </a:r>
            <a:endParaRPr lang="es-ES" dirty="0">
              <a:solidFill>
                <a:schemeClr val="accent1">
                  <a:lumMod val="50000"/>
                </a:schemeClr>
              </a:solidFill>
            </a:endParaRPr>
          </a:p>
        </p:txBody>
      </p:sp>
      <p:sp>
        <p:nvSpPr>
          <p:cNvPr id="7" name="6 CuadroTexto"/>
          <p:cNvSpPr txBox="1"/>
          <p:nvPr/>
        </p:nvSpPr>
        <p:spPr>
          <a:xfrm>
            <a:off x="405822" y="6292222"/>
            <a:ext cx="2520280"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s-ES" dirty="0" smtClean="0">
                <a:solidFill>
                  <a:schemeClr val="accent1">
                    <a:lumMod val="50000"/>
                  </a:schemeClr>
                </a:solidFill>
              </a:rPr>
              <a:t>Museo del libro</a:t>
            </a:r>
            <a:endParaRPr lang="es-ES" dirty="0">
              <a:solidFill>
                <a:schemeClr val="accent1">
                  <a:lumMod val="50000"/>
                </a:schemeClr>
              </a:solidFill>
            </a:endParaRPr>
          </a:p>
        </p:txBody>
      </p:sp>
      <p:sp>
        <p:nvSpPr>
          <p:cNvPr id="13" name="12 CuadroTexto"/>
          <p:cNvSpPr txBox="1"/>
          <p:nvPr/>
        </p:nvSpPr>
        <p:spPr>
          <a:xfrm>
            <a:off x="3316027" y="6348825"/>
            <a:ext cx="2520280"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s-ES" dirty="0" smtClean="0">
                <a:solidFill>
                  <a:schemeClr val="accent1">
                    <a:lumMod val="50000"/>
                  </a:schemeClr>
                </a:solidFill>
              </a:rPr>
              <a:t>Cuentacuentos</a:t>
            </a:r>
            <a:r>
              <a:rPr lang="es-ES" dirty="0" smtClean="0"/>
              <a:t> </a:t>
            </a:r>
            <a:endParaRPr lang="es-ES" dirty="0"/>
          </a:p>
        </p:txBody>
      </p:sp>
      <p:sp>
        <p:nvSpPr>
          <p:cNvPr id="14" name="13 CuadroTexto"/>
          <p:cNvSpPr txBox="1"/>
          <p:nvPr/>
        </p:nvSpPr>
        <p:spPr>
          <a:xfrm>
            <a:off x="6232540" y="6280482"/>
            <a:ext cx="2520280"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s-ES" dirty="0" smtClean="0">
                <a:solidFill>
                  <a:schemeClr val="accent1">
                    <a:lumMod val="50000"/>
                  </a:schemeClr>
                </a:solidFill>
              </a:rPr>
              <a:t>Museo del cuento</a:t>
            </a:r>
            <a:endParaRPr lang="es-ES" dirty="0">
              <a:solidFill>
                <a:schemeClr val="accent1">
                  <a:lumMod val="50000"/>
                </a:schemeClr>
              </a:solidFill>
            </a:endParaRPr>
          </a:p>
        </p:txBody>
      </p:sp>
      <p:pic>
        <p:nvPicPr>
          <p:cNvPr id="15" name="14 Imagen">
            <a:hlinkClick r:id="rId6"/>
          </p:cNvPr>
          <p:cNvPicPr/>
          <p:nvPr/>
        </p:nvPicPr>
        <p:blipFill rotWithShape="1">
          <a:blip r:embed="rId7" cstate="print"/>
          <a:srcRect l="34849" t="48414" r="34091" b="23013"/>
          <a:stretch/>
        </p:blipFill>
        <p:spPr bwMode="auto">
          <a:xfrm>
            <a:off x="3563814" y="3068465"/>
            <a:ext cx="1678305" cy="982345"/>
          </a:xfrm>
          <a:prstGeom prst="rect">
            <a:avLst/>
          </a:prstGeom>
          <a:ln>
            <a:noFill/>
          </a:ln>
          <a:extLst>
            <a:ext uri="{53640926-AAD7-44D8-BBD7-CCE9431645EC}">
              <a14:shadowObscured xmlns:a14="http://schemas.microsoft.com/office/drawing/2010/main"/>
            </a:ext>
          </a:extLst>
        </p:spPr>
      </p:pic>
      <p:sp>
        <p:nvSpPr>
          <p:cNvPr id="19" name="18 CuadroTexto"/>
          <p:cNvSpPr txBox="1"/>
          <p:nvPr/>
        </p:nvSpPr>
        <p:spPr>
          <a:xfrm>
            <a:off x="3142826" y="4067889"/>
            <a:ext cx="2520280" cy="253916"/>
          </a:xfrm>
          <a:prstGeom prst="rect">
            <a:avLst/>
          </a:prstGeom>
          <a:noFill/>
        </p:spPr>
        <p:txBody>
          <a:bodyPr wrap="square" rtlCol="0">
            <a:spAutoFit/>
          </a:bodyPr>
          <a:lstStyle/>
          <a:p>
            <a:pPr algn="ctr"/>
            <a:r>
              <a:rPr lang="es-ES" sz="1050" dirty="0" smtClean="0">
                <a:solidFill>
                  <a:schemeClr val="accent1">
                    <a:lumMod val="50000"/>
                  </a:schemeClr>
                </a:solidFill>
              </a:rPr>
              <a:t>Pincha sobre la imagen</a:t>
            </a:r>
            <a:r>
              <a:rPr lang="es-ES" sz="1050" dirty="0" smtClean="0"/>
              <a:t> </a:t>
            </a:r>
            <a:endParaRPr lang="es-ES" sz="1050" dirty="0"/>
          </a:p>
        </p:txBody>
      </p:sp>
    </p:spTree>
    <p:extLst>
      <p:ext uri="{BB962C8B-B14F-4D97-AF65-F5344CB8AC3E}">
        <p14:creationId xmlns:p14="http://schemas.microsoft.com/office/powerpoint/2010/main" val="72766488"/>
      </p:ext>
    </p:extLst>
  </p:cSld>
  <p:clrMapOvr>
    <a:masterClrMapping/>
  </p:clrMapOvr>
  <p:transition spd="slow">
    <p:pull dir="l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Subtítulo"/>
          <p:cNvSpPr>
            <a:spLocks noGrp="1"/>
          </p:cNvSpPr>
          <p:nvPr>
            <p:ph type="subTitle" idx="1"/>
          </p:nvPr>
        </p:nvSpPr>
        <p:spPr>
          <a:xfrm>
            <a:off x="323528" y="980728"/>
            <a:ext cx="8568952" cy="5472607"/>
          </a:xfrm>
        </p:spPr>
        <p:txBody>
          <a:bodyPr/>
          <a:lstStyle/>
          <a:p>
            <a:r>
              <a:rPr lang="es-ES" dirty="0" smtClean="0"/>
              <a:t>       </a:t>
            </a:r>
            <a:r>
              <a:rPr lang="es-ES" sz="1600" dirty="0" smtClean="0"/>
              <a:t>98/99 Plan de Mejora “Comprensión Lectora”.</a:t>
            </a:r>
          </a:p>
          <a:p>
            <a:r>
              <a:rPr lang="es-ES" sz="1600" dirty="0"/>
              <a:t> </a:t>
            </a:r>
            <a:r>
              <a:rPr lang="es-ES" sz="1600" dirty="0" smtClean="0"/>
              <a:t>         99/00 </a:t>
            </a:r>
            <a:r>
              <a:rPr lang="es-ES" sz="1600" dirty="0"/>
              <a:t>Plan de Mejora </a:t>
            </a:r>
            <a:r>
              <a:rPr lang="es-ES" sz="1600" dirty="0" smtClean="0"/>
              <a:t>“ </a:t>
            </a:r>
            <a:r>
              <a:rPr lang="es-ES" sz="1600" dirty="0"/>
              <a:t>Lectura Comprensiva y Expresión </a:t>
            </a:r>
            <a:r>
              <a:rPr lang="es-ES" sz="1600" dirty="0" smtClean="0"/>
              <a:t>Escrita”.</a:t>
            </a:r>
          </a:p>
          <a:p>
            <a:r>
              <a:rPr lang="es-ES" sz="1600" dirty="0"/>
              <a:t> </a:t>
            </a:r>
            <a:r>
              <a:rPr lang="es-ES" sz="1600" dirty="0" smtClean="0"/>
              <a:t>         00/01 Proyecto de Formación en Centros “Lectura Comprensiva y Expresión            	Escrita”</a:t>
            </a:r>
          </a:p>
          <a:p>
            <a:r>
              <a:rPr lang="es-ES" sz="1600" dirty="0"/>
              <a:t> </a:t>
            </a:r>
            <a:r>
              <a:rPr lang="es-ES" sz="1600" dirty="0" smtClean="0"/>
              <a:t>         04/05 </a:t>
            </a:r>
            <a:r>
              <a:rPr lang="es-ES" sz="1600" dirty="0"/>
              <a:t>Proyecto de Formación en Centros </a:t>
            </a:r>
            <a:r>
              <a:rPr lang="es-ES" sz="1600" dirty="0" smtClean="0"/>
              <a:t>“Lógica matemática y proceso  </a:t>
            </a:r>
          </a:p>
          <a:p>
            <a:r>
              <a:rPr lang="es-ES" sz="1600" dirty="0" smtClean="0"/>
              <a:t>	</a:t>
            </a:r>
            <a:r>
              <a:rPr lang="es-ES" sz="1600" dirty="0" err="1" smtClean="0"/>
              <a:t>Lectoescritor</a:t>
            </a:r>
            <a:r>
              <a:rPr lang="es-ES" sz="1600" dirty="0" smtClean="0"/>
              <a:t> en nuestro Centro”.</a:t>
            </a:r>
          </a:p>
          <a:p>
            <a:r>
              <a:rPr lang="es-ES" sz="1600" dirty="0"/>
              <a:t> </a:t>
            </a:r>
            <a:r>
              <a:rPr lang="es-ES" sz="1600" dirty="0" smtClean="0"/>
              <a:t>         09/10 Grupo de Formación “Bibliotecas Escolares”</a:t>
            </a:r>
          </a:p>
          <a:p>
            <a:r>
              <a:rPr lang="es-ES" sz="1600" dirty="0" smtClean="0"/>
              <a:t>          12/13 Grupo de Formación “Desarrollamos las habilidades lingüísticas.</a:t>
            </a:r>
          </a:p>
          <a:p>
            <a:endParaRPr lang="es-ES" sz="1600" dirty="0" smtClean="0"/>
          </a:p>
          <a:p>
            <a:r>
              <a:rPr lang="es-ES" sz="1600" dirty="0" smtClean="0"/>
              <a:t>A lo largo de estos cursos hemos trabajado actividades de lectura y escritura a través de distintos proyectos: Proyecto Arce </a:t>
            </a:r>
            <a:r>
              <a:rPr lang="es-ES" sz="1600" b="1" u="sng" dirty="0" smtClean="0"/>
              <a:t>“Prepara tu mochila con un TIC</a:t>
            </a:r>
            <a:r>
              <a:rPr lang="es-ES" sz="1600" b="1" dirty="0" smtClean="0"/>
              <a:t>”, </a:t>
            </a:r>
            <a:r>
              <a:rPr lang="es-ES" sz="1600" dirty="0" smtClean="0"/>
              <a:t>Concursos de ortografía </a:t>
            </a:r>
            <a:r>
              <a:rPr lang="es-ES" sz="1600" b="1" u="sng" dirty="0" smtClean="0"/>
              <a:t>“¡No más faltas!” </a:t>
            </a:r>
            <a:r>
              <a:rPr lang="es-ES" sz="1600" b="1" u="sng" dirty="0"/>
              <a:t>y</a:t>
            </a:r>
            <a:r>
              <a:rPr lang="es-ES" sz="1600" b="1" u="sng" dirty="0" smtClean="0"/>
              <a:t> “Tradición y Tecnología para aprender ortografía</a:t>
            </a:r>
            <a:r>
              <a:rPr lang="es-ES" sz="1600" dirty="0" smtClean="0"/>
              <a:t>”, Proyecto para la mejora y el impulso de la biblioteca escolar </a:t>
            </a:r>
            <a:r>
              <a:rPr lang="es-ES" sz="1600" b="1" u="sng" dirty="0" smtClean="0"/>
              <a:t>“ Si quieres aventura, lánzate a la lectura”</a:t>
            </a:r>
            <a:r>
              <a:rPr lang="es-ES" sz="1600" b="1" dirty="0" smtClean="0"/>
              <a:t> </a:t>
            </a:r>
            <a:r>
              <a:rPr lang="es-ES" sz="1600" dirty="0" smtClean="0"/>
              <a:t>y Proyecto de Innovación Educativa </a:t>
            </a:r>
            <a:r>
              <a:rPr lang="es-ES" sz="1600" b="1" u="sng" dirty="0" smtClean="0"/>
              <a:t>“Las MULTIC-AVENTURAS de los Regajales”.</a:t>
            </a:r>
          </a:p>
          <a:p>
            <a:endParaRPr lang="es-ES" sz="1600" b="1" u="sng" dirty="0"/>
          </a:p>
          <a:p>
            <a:endParaRPr lang="es-ES" sz="1100" dirty="0" smtClean="0"/>
          </a:p>
        </p:txBody>
      </p:sp>
      <p:sp>
        <p:nvSpPr>
          <p:cNvPr id="4" name="3 Título"/>
          <p:cNvSpPr>
            <a:spLocks noGrp="1"/>
          </p:cNvSpPr>
          <p:nvPr>
            <p:ph type="ctrTitle"/>
          </p:nvPr>
        </p:nvSpPr>
        <p:spPr>
          <a:xfrm>
            <a:off x="395537" y="260648"/>
            <a:ext cx="6624736" cy="584742"/>
          </a:xfrm>
        </p:spPr>
        <p:txBody>
          <a:bodyPr/>
          <a:lstStyle/>
          <a:p>
            <a:r>
              <a:rPr lang="es-ES" sz="2800" dirty="0" smtClean="0">
                <a:solidFill>
                  <a:schemeClr val="accent2">
                    <a:lumMod val="50000"/>
                  </a:schemeClr>
                </a:solidFill>
              </a:rPr>
              <a:t>Nuestra trayectoria con la lectura</a:t>
            </a:r>
            <a:endParaRPr lang="es-ES" sz="2800" dirty="0">
              <a:solidFill>
                <a:schemeClr val="accent2">
                  <a:lumMod val="50000"/>
                </a:schemeClr>
              </a:solidFill>
            </a:endParaRPr>
          </a:p>
        </p:txBody>
      </p:sp>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2561" y="1052736"/>
            <a:ext cx="288032" cy="288032"/>
          </a:xfrm>
          <a:prstGeom prst="rect">
            <a:avLst/>
          </a:prstGeom>
        </p:spPr>
      </p:pic>
      <p:pic>
        <p:nvPicPr>
          <p:cNvPr id="12" name="11 Imagen">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1840" y="5589240"/>
            <a:ext cx="2847872" cy="610258"/>
          </a:xfrm>
          <a:prstGeom prst="rect">
            <a:avLst/>
          </a:prstGeom>
        </p:spPr>
      </p:pic>
      <p:pic>
        <p:nvPicPr>
          <p:cNvPr id="13" name="12 Imagen"/>
          <p:cNvPicPr>
            <a:picLocks noChangeAspect="1"/>
          </p:cNvPicPr>
          <p:nvPr/>
        </p:nvPicPr>
        <p:blipFill rotWithShape="1">
          <a:blip r:embed="rId5" cstate="print">
            <a:extLst>
              <a:ext uri="{28A0092B-C50C-407E-A947-70E740481C1C}">
                <a14:useLocalDpi xmlns:a14="http://schemas.microsoft.com/office/drawing/2010/main" val="0"/>
              </a:ext>
            </a:extLst>
          </a:blip>
          <a:srcRect l="3776" r="7217"/>
          <a:stretch/>
        </p:blipFill>
        <p:spPr>
          <a:xfrm>
            <a:off x="7473822" y="49858"/>
            <a:ext cx="1567123" cy="858862"/>
          </a:xfrm>
          <a:prstGeom prst="rect">
            <a:avLst/>
          </a:prstGeom>
        </p:spPr>
      </p:pic>
      <p:pic>
        <p:nvPicPr>
          <p:cNvPr id="14" name="1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945" y="2348880"/>
            <a:ext cx="288032" cy="288032"/>
          </a:xfrm>
          <a:prstGeom prst="rect">
            <a:avLst/>
          </a:prstGeom>
        </p:spPr>
      </p:pic>
      <p:pic>
        <p:nvPicPr>
          <p:cNvPr id="15" name="1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2561" y="2936034"/>
            <a:ext cx="288032" cy="288032"/>
          </a:xfrm>
          <a:prstGeom prst="rect">
            <a:avLst/>
          </a:prstGeom>
        </p:spPr>
      </p:pic>
      <p:pic>
        <p:nvPicPr>
          <p:cNvPr id="16" name="1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329" y="3284984"/>
            <a:ext cx="288032" cy="288032"/>
          </a:xfrm>
          <a:prstGeom prst="rect">
            <a:avLst/>
          </a:prstGeom>
        </p:spPr>
      </p:pic>
      <p:pic>
        <p:nvPicPr>
          <p:cNvPr id="17" name="1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784" y="1357536"/>
            <a:ext cx="288032" cy="288032"/>
          </a:xfrm>
          <a:prstGeom prst="rect">
            <a:avLst/>
          </a:prstGeom>
        </p:spPr>
      </p:pic>
      <p:pic>
        <p:nvPicPr>
          <p:cNvPr id="18" name="17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945" y="1645568"/>
            <a:ext cx="288032" cy="288032"/>
          </a:xfrm>
          <a:prstGeom prst="rect">
            <a:avLst/>
          </a:prstGeom>
        </p:spPr>
      </p:pic>
    </p:spTree>
    <p:extLst>
      <p:ext uri="{BB962C8B-B14F-4D97-AF65-F5344CB8AC3E}">
        <p14:creationId xmlns:p14="http://schemas.microsoft.com/office/powerpoint/2010/main" val="3032861000"/>
      </p:ext>
    </p:extLst>
  </p:cSld>
  <p:clrMapOvr>
    <a:masterClrMapping/>
  </p:clrMapOvr>
  <p:transition spd="slow">
    <p:wipe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4584" y="188640"/>
            <a:ext cx="9721080" cy="1143000"/>
          </a:xfrm>
        </p:spPr>
        <p:txBody>
          <a:bodyPr/>
          <a:lstStyle/>
          <a:p>
            <a:r>
              <a:rPr lang="es-ES" sz="3600" dirty="0" smtClean="0">
                <a:solidFill>
                  <a:schemeClr val="bg2">
                    <a:lumMod val="50000"/>
                  </a:schemeClr>
                </a:solidFill>
              </a:rPr>
              <a:t>Otras formas de celebrar el día del libro</a:t>
            </a:r>
            <a:endParaRPr lang="es-ES" sz="3600" dirty="0">
              <a:solidFill>
                <a:schemeClr val="bg2">
                  <a:lumMod val="50000"/>
                </a:schemeClr>
              </a:solidFill>
            </a:endParaRPr>
          </a:p>
        </p:txBody>
      </p:sp>
      <p:sp>
        <p:nvSpPr>
          <p:cNvPr id="3" name="2 Pergamino horizontal"/>
          <p:cNvSpPr/>
          <p:nvPr/>
        </p:nvSpPr>
        <p:spPr>
          <a:xfrm>
            <a:off x="3563888" y="1052736"/>
            <a:ext cx="2088232" cy="1008112"/>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b="1" dirty="0" smtClean="0">
                <a:latin typeface="Aharoni" panose="02010803020104030203" pitchFamily="2" charset="-79"/>
                <a:cs typeface="Aharoni" panose="02010803020104030203" pitchFamily="2" charset="-79"/>
              </a:rPr>
              <a:t>FOTO-CARTEL </a:t>
            </a:r>
            <a:endParaRPr lang="es-ES" b="1" dirty="0">
              <a:latin typeface="Aharoni" panose="02010803020104030203" pitchFamily="2" charset="-79"/>
              <a:cs typeface="Aharoni" panose="02010803020104030203" pitchFamily="2" charset="-79"/>
            </a:endParaRPr>
          </a:p>
        </p:txBody>
      </p:sp>
      <p:sp>
        <p:nvSpPr>
          <p:cNvPr id="4" name="3 CuadroTexto"/>
          <p:cNvSpPr txBox="1"/>
          <p:nvPr/>
        </p:nvSpPr>
        <p:spPr>
          <a:xfrm>
            <a:off x="478552" y="2127895"/>
            <a:ext cx="5461600" cy="369332"/>
          </a:xfrm>
          <a:prstGeom prst="rect">
            <a:avLst/>
          </a:prstGeom>
          <a:noFill/>
        </p:spPr>
        <p:txBody>
          <a:bodyPr wrap="square" rtlCol="0">
            <a:spAutoFit/>
          </a:bodyPr>
          <a:lstStyle/>
          <a:p>
            <a:r>
              <a:rPr lang="es-ES" dirty="0" smtClean="0">
                <a:solidFill>
                  <a:schemeClr val="accent1">
                    <a:lumMod val="50000"/>
                  </a:schemeClr>
                </a:solidFill>
              </a:rPr>
              <a:t>Los alumnos hacen una foto y crean un eslogan.</a:t>
            </a:r>
            <a:endParaRPr lang="es-ES" dirty="0">
              <a:solidFill>
                <a:schemeClr val="accent1">
                  <a:lumMod val="50000"/>
                </a:schemeClr>
              </a:solidFill>
            </a:endParaRPr>
          </a:p>
        </p:txBody>
      </p:sp>
      <p:pic>
        <p:nvPicPr>
          <p:cNvPr id="2052" name="Picture 4" descr="http://2.bp.blogspot.com/-shvdt-vFEZM/T5bVeJn59ZI/AAAAAAAABTg/h3-sIynr48U/s1600/libr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8738" y="3501008"/>
            <a:ext cx="3941024" cy="307321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4.bp.blogspot.com/-sTzf3y7btho/T5bVnc6DY2I/AAAAAAAABTo/BOiu_aBE5-k/s1600/libr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1003612"/>
            <a:ext cx="3036844" cy="233603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4.bp.blogspot.com/-Z8Lsq7yVxiw/T5bVv9kiwHI/AAAAAAAABTw/lPBR-oXQnPI/s1600/libro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800" y="2481462"/>
            <a:ext cx="3751798" cy="3169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2557"/>
      </p:ext>
    </p:extLst>
  </p:cSld>
  <p:clrMapOvr>
    <a:masterClrMapping/>
  </p:clrMapOvr>
  <p:transition spd="slow">
    <p:pull dir="l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59632" y="260648"/>
            <a:ext cx="6512511" cy="720080"/>
          </a:xfrm>
        </p:spPr>
        <p:txBody>
          <a:bodyPr/>
          <a:lstStyle/>
          <a:p>
            <a:r>
              <a:rPr lang="es-ES" sz="4000" dirty="0" smtClean="0">
                <a:solidFill>
                  <a:schemeClr val="bg2">
                    <a:lumMod val="50000"/>
                  </a:schemeClr>
                </a:solidFill>
              </a:rPr>
              <a:t>Espera que ya respondo</a:t>
            </a:r>
            <a:endParaRPr lang="es-ES" sz="4000" dirty="0">
              <a:solidFill>
                <a:schemeClr val="bg2">
                  <a:lumMod val="50000"/>
                </a:schemeClr>
              </a:solidFill>
            </a:endParaRPr>
          </a:p>
        </p:txBody>
      </p:sp>
      <p:sp>
        <p:nvSpPr>
          <p:cNvPr id="3" name="2 CuadroTexto"/>
          <p:cNvSpPr txBox="1"/>
          <p:nvPr/>
        </p:nvSpPr>
        <p:spPr>
          <a:xfrm>
            <a:off x="683568" y="1340768"/>
            <a:ext cx="8064896" cy="3139321"/>
          </a:xfrm>
          <a:prstGeom prst="rect">
            <a:avLst/>
          </a:prstGeom>
          <a:noFill/>
        </p:spPr>
        <p:txBody>
          <a:bodyPr wrap="square" rtlCol="0">
            <a:spAutoFit/>
          </a:bodyPr>
          <a:lstStyle/>
          <a:p>
            <a:pPr algn="just"/>
            <a:r>
              <a:rPr lang="es-ES" dirty="0" smtClean="0">
                <a:solidFill>
                  <a:schemeClr val="accent1">
                    <a:lumMod val="50000"/>
                  </a:schemeClr>
                </a:solidFill>
              </a:rPr>
              <a:t>Esta actividad va dirigida a los alumnos de 3º,4º, 5º y 6º porque necesitan cierta destreza con el ordenador y autocontrol para respetar el trabajo de los demás, ya que se trata de </a:t>
            </a:r>
            <a:r>
              <a:rPr lang="es-ES" b="1" u="sng" dirty="0" smtClean="0">
                <a:solidFill>
                  <a:schemeClr val="accent1">
                    <a:lumMod val="50000"/>
                  </a:schemeClr>
                </a:solidFill>
                <a:effectLst>
                  <a:outerShdw blurRad="38100" dist="38100" dir="2700000" algn="tl">
                    <a:srgbClr val="000000">
                      <a:alpha val="43137"/>
                    </a:srgbClr>
                  </a:outerShdw>
                </a:effectLst>
              </a:rPr>
              <a:t>REALIZAR UN POWER POINT EN LÍNEA </a:t>
            </a:r>
            <a:r>
              <a:rPr lang="es-ES" dirty="0" smtClean="0">
                <a:solidFill>
                  <a:schemeClr val="accent1">
                    <a:lumMod val="50000"/>
                  </a:schemeClr>
                </a:solidFill>
              </a:rPr>
              <a:t>utilizando la herramienta que nos ofrece google drive. Cada localidad tiene que ir completando diapositivas de un mismo documento.</a:t>
            </a:r>
          </a:p>
          <a:p>
            <a:pPr algn="just"/>
            <a:endParaRPr lang="es-ES" dirty="0" smtClean="0">
              <a:solidFill>
                <a:schemeClr val="accent1">
                  <a:lumMod val="50000"/>
                </a:schemeClr>
              </a:solidFill>
            </a:endParaRPr>
          </a:p>
          <a:p>
            <a:pPr marL="285750" indent="-285750" algn="just">
              <a:buBlip>
                <a:blip r:embed="rId2"/>
              </a:buBlip>
            </a:pPr>
            <a:r>
              <a:rPr lang="es-ES" dirty="0" smtClean="0">
                <a:solidFill>
                  <a:schemeClr val="accent1">
                    <a:lumMod val="50000"/>
                  </a:schemeClr>
                </a:solidFill>
              </a:rPr>
              <a:t>Se puede utilizar para hacer preguntas de </a:t>
            </a:r>
            <a:r>
              <a:rPr lang="es-ES" b="1" dirty="0" smtClean="0">
                <a:solidFill>
                  <a:schemeClr val="accent1">
                    <a:lumMod val="50000"/>
                  </a:schemeClr>
                </a:solidFill>
                <a:effectLst>
                  <a:outerShdw blurRad="38100" dist="38100" dir="2700000" algn="tl">
                    <a:srgbClr val="000000">
                      <a:alpha val="43137"/>
                    </a:srgbClr>
                  </a:outerShdw>
                </a:effectLst>
              </a:rPr>
              <a:t>comprensión lectora </a:t>
            </a:r>
            <a:r>
              <a:rPr lang="es-ES" dirty="0" smtClean="0">
                <a:solidFill>
                  <a:schemeClr val="accent1">
                    <a:lumMod val="50000"/>
                  </a:schemeClr>
                </a:solidFill>
              </a:rPr>
              <a:t>sobre un mismo texto leído y responderlas al mismo tiempo en </a:t>
            </a:r>
            <a:r>
              <a:rPr lang="es-ES" dirty="0" err="1" smtClean="0">
                <a:solidFill>
                  <a:schemeClr val="accent1">
                    <a:lumMod val="50000"/>
                  </a:schemeClr>
                </a:solidFill>
              </a:rPr>
              <a:t>équipos</a:t>
            </a:r>
            <a:r>
              <a:rPr lang="es-ES" dirty="0" smtClean="0">
                <a:solidFill>
                  <a:schemeClr val="accent1">
                    <a:lumMod val="50000"/>
                  </a:schemeClr>
                </a:solidFill>
              </a:rPr>
              <a:t>.</a:t>
            </a:r>
          </a:p>
          <a:p>
            <a:pPr marL="285750" indent="-285750" algn="just">
              <a:buBlip>
                <a:blip r:embed="rId2"/>
              </a:buBlip>
            </a:pPr>
            <a:r>
              <a:rPr lang="es-ES" dirty="0">
                <a:solidFill>
                  <a:schemeClr val="accent1">
                    <a:lumMod val="50000"/>
                  </a:schemeClr>
                </a:solidFill>
              </a:rPr>
              <a:t>R</a:t>
            </a:r>
            <a:r>
              <a:rPr lang="es-ES" dirty="0" smtClean="0">
                <a:solidFill>
                  <a:schemeClr val="accent1">
                    <a:lumMod val="50000"/>
                  </a:schemeClr>
                </a:solidFill>
              </a:rPr>
              <a:t>ealizar </a:t>
            </a:r>
            <a:r>
              <a:rPr lang="es-ES" b="1" dirty="0" smtClean="0">
                <a:solidFill>
                  <a:schemeClr val="accent1">
                    <a:lumMod val="50000"/>
                  </a:schemeClr>
                </a:solidFill>
                <a:effectLst>
                  <a:outerShdw blurRad="38100" dist="38100" dir="2700000" algn="tl">
                    <a:srgbClr val="000000">
                      <a:alpha val="43137"/>
                    </a:srgbClr>
                  </a:outerShdw>
                </a:effectLst>
              </a:rPr>
              <a:t>sugerencias</a:t>
            </a:r>
            <a:r>
              <a:rPr lang="es-ES" dirty="0" smtClean="0">
                <a:solidFill>
                  <a:schemeClr val="accent1">
                    <a:lumMod val="50000"/>
                  </a:schemeClr>
                </a:solidFill>
              </a:rPr>
              <a:t>, incrustando imágenes de los libros y razones para su elección.</a:t>
            </a:r>
          </a:p>
          <a:p>
            <a:pPr marL="285750" indent="-285750" algn="just">
              <a:buBlip>
                <a:blip r:embed="rId2"/>
              </a:buBlip>
            </a:pPr>
            <a:r>
              <a:rPr lang="es-ES" dirty="0" smtClean="0">
                <a:solidFill>
                  <a:schemeClr val="accent1">
                    <a:lumMod val="50000"/>
                  </a:schemeClr>
                </a:solidFill>
              </a:rPr>
              <a:t>Escribir un </a:t>
            </a:r>
            <a:r>
              <a:rPr lang="es-ES" b="1" dirty="0" smtClean="0">
                <a:solidFill>
                  <a:schemeClr val="accent1">
                    <a:lumMod val="50000"/>
                  </a:schemeClr>
                </a:solidFill>
                <a:effectLst>
                  <a:outerShdw blurRad="38100" dist="38100" dir="2700000" algn="tl">
                    <a:srgbClr val="000000">
                      <a:alpha val="43137"/>
                    </a:srgbClr>
                  </a:outerShdw>
                </a:effectLst>
              </a:rPr>
              <a:t>cuento conjunto</a:t>
            </a:r>
            <a:r>
              <a:rPr lang="es-ES" dirty="0" smtClean="0">
                <a:solidFill>
                  <a:schemeClr val="accent1">
                    <a:lumMod val="50000"/>
                  </a:schemeClr>
                </a:solidFill>
              </a:rPr>
              <a:t>.</a:t>
            </a:r>
            <a:endParaRPr lang="es-ES" dirty="0">
              <a:solidFill>
                <a:schemeClr val="accent1">
                  <a:lumMod val="50000"/>
                </a:schemeClr>
              </a:solidFill>
            </a:endParaRPr>
          </a:p>
        </p:txBody>
      </p:sp>
      <p:pic>
        <p:nvPicPr>
          <p:cNvPr id="4" name="Picture 2">
            <a:hlinkClick r:id="rId3" highlightClick="1"/>
          </p:cNvPr>
          <p:cNvPicPr>
            <a:picLocks noChangeAspect="1" noChangeArrowheads="1"/>
          </p:cNvPicPr>
          <p:nvPr/>
        </p:nvPicPr>
        <p:blipFill>
          <a:blip r:embed="rId4" cstate="print"/>
          <a:srcRect/>
          <a:stretch>
            <a:fillRect/>
          </a:stretch>
        </p:blipFill>
        <p:spPr bwMode="auto">
          <a:xfrm>
            <a:off x="4932040" y="3861048"/>
            <a:ext cx="3199631" cy="28208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3088287"/>
      </p:ext>
    </p:extLst>
  </p:cSld>
  <p:clrMapOvr>
    <a:masterClrMapping/>
  </p:clrMapOvr>
  <p:transition spd="slow">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03648" y="404664"/>
            <a:ext cx="6512511" cy="792088"/>
          </a:xfrm>
        </p:spPr>
        <p:txBody>
          <a:bodyPr/>
          <a:lstStyle/>
          <a:p>
            <a:r>
              <a:rPr lang="es-ES" sz="4000" dirty="0" smtClean="0">
                <a:solidFill>
                  <a:schemeClr val="bg2">
                    <a:lumMod val="50000"/>
                  </a:schemeClr>
                </a:solidFill>
              </a:rPr>
              <a:t>Nos colamos en tu clase</a:t>
            </a:r>
            <a:endParaRPr lang="es-ES" sz="4000" dirty="0">
              <a:solidFill>
                <a:schemeClr val="bg2">
                  <a:lumMod val="50000"/>
                </a:schemeClr>
              </a:solidFill>
            </a:endParaRPr>
          </a:p>
        </p:txBody>
      </p:sp>
      <p:sp>
        <p:nvSpPr>
          <p:cNvPr id="3" name="2 CuadroTexto"/>
          <p:cNvSpPr txBox="1"/>
          <p:nvPr/>
        </p:nvSpPr>
        <p:spPr>
          <a:xfrm>
            <a:off x="395536" y="1484784"/>
            <a:ext cx="8280920" cy="1200329"/>
          </a:xfrm>
          <a:prstGeom prst="rect">
            <a:avLst/>
          </a:prstGeom>
          <a:noFill/>
        </p:spPr>
        <p:txBody>
          <a:bodyPr wrap="square" rtlCol="0">
            <a:spAutoFit/>
          </a:bodyPr>
          <a:lstStyle/>
          <a:p>
            <a:pPr algn="just"/>
            <a:r>
              <a:rPr lang="es-ES" dirty="0" smtClean="0">
                <a:solidFill>
                  <a:schemeClr val="accent1">
                    <a:lumMod val="50000"/>
                  </a:schemeClr>
                </a:solidFill>
              </a:rPr>
              <a:t>Los alumnos del Centro realizan cómics en diferentes formatos y los comparten con nosotros a través de VIDEO-CONFERENCIA.  Posteriormente, decidimos hacer una tirada especial de nuestra revista </a:t>
            </a:r>
            <a:r>
              <a:rPr lang="es-ES" dirty="0" err="1" smtClean="0">
                <a:solidFill>
                  <a:schemeClr val="accent1">
                    <a:lumMod val="50000"/>
                  </a:schemeClr>
                </a:solidFill>
              </a:rPr>
              <a:t>Regajitos</a:t>
            </a:r>
            <a:r>
              <a:rPr lang="es-ES" dirty="0" smtClean="0">
                <a:solidFill>
                  <a:schemeClr val="accent1">
                    <a:lumMod val="50000"/>
                  </a:schemeClr>
                </a:solidFill>
              </a:rPr>
              <a:t> dedicada al cómic, mostrando todo el trabajo realizado.</a:t>
            </a:r>
            <a:endParaRPr lang="es-ES" dirty="0">
              <a:solidFill>
                <a:schemeClr val="accent1">
                  <a:lumMod val="50000"/>
                </a:schemeClr>
              </a:solidFill>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684" t="17580" r="21639" b="19543"/>
          <a:stretch/>
        </p:blipFill>
        <p:spPr bwMode="auto">
          <a:xfrm>
            <a:off x="395536" y="2719887"/>
            <a:ext cx="4332303" cy="3005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778" t="16171" r="20933" b="19850"/>
          <a:stretch/>
        </p:blipFill>
        <p:spPr bwMode="auto">
          <a:xfrm>
            <a:off x="4932040" y="2880616"/>
            <a:ext cx="3842585" cy="2684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8944367"/>
      </p:ext>
    </p:extLst>
  </p:cSld>
  <p:clrMapOvr>
    <a:masterClrMapping/>
  </p:clrMapOvr>
  <p:transition spd="slow">
    <p:wipe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749" t="16757" r="22059" b="21890"/>
          <a:stretch/>
        </p:blipFill>
        <p:spPr bwMode="auto">
          <a:xfrm>
            <a:off x="285536" y="245918"/>
            <a:ext cx="4252404" cy="2902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1161" t="17560" r="20504" b="18410"/>
          <a:stretch/>
        </p:blipFill>
        <p:spPr bwMode="auto">
          <a:xfrm>
            <a:off x="4691345" y="3373267"/>
            <a:ext cx="4092607" cy="2858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231" t="17610" r="21821" b="22476"/>
          <a:stretch/>
        </p:blipFill>
        <p:spPr bwMode="auto">
          <a:xfrm>
            <a:off x="542988" y="3501008"/>
            <a:ext cx="3737500" cy="2459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20835" t="16825" r="22117" b="19066"/>
          <a:stretch/>
        </p:blipFill>
        <p:spPr bwMode="auto">
          <a:xfrm>
            <a:off x="4788024" y="207732"/>
            <a:ext cx="4112812" cy="2941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2190030"/>
      </p:ext>
    </p:extLst>
  </p:cSld>
  <p:clrMapOvr>
    <a:masterClrMapping/>
  </p:clrMapOvr>
  <p:transition spd="slow">
    <p:pull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1.bp.blogspot.com/-F5trvtJV6-4/UzGrPqch8yI/AAAAAAAAEDs/B1s1CMimH5I/s1600/comicd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60648"/>
            <a:ext cx="7505700" cy="2619375"/>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1.bp.blogspot.com/-KMq3Rhp7it0/UzGqx_Dlg4I/AAAAAAAAEDk/_3lqW_6lzhg/s1600/comicun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2880023"/>
            <a:ext cx="5832648" cy="3862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802108"/>
      </p:ext>
    </p:extLst>
  </p:cSld>
  <p:clrMapOvr>
    <a:masterClrMapping/>
  </p:clrMapOvr>
  <p:transition spd="slow">
    <p:spli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11" t="11119" r="16378" b="4062"/>
          <a:stretch/>
        </p:blipFill>
        <p:spPr bwMode="auto">
          <a:xfrm>
            <a:off x="1997476" y="1660124"/>
            <a:ext cx="5228947" cy="408372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sp>
        <p:nvSpPr>
          <p:cNvPr id="2" name="1 CuadroTexto"/>
          <p:cNvSpPr txBox="1"/>
          <p:nvPr/>
        </p:nvSpPr>
        <p:spPr>
          <a:xfrm>
            <a:off x="251520" y="764704"/>
            <a:ext cx="8496944" cy="369332"/>
          </a:xfrm>
          <a:prstGeom prst="rect">
            <a:avLst/>
          </a:prstGeom>
          <a:noFill/>
        </p:spPr>
        <p:txBody>
          <a:bodyPr wrap="square" rtlCol="0">
            <a:spAutoFit/>
          </a:bodyPr>
          <a:lstStyle/>
          <a:p>
            <a:r>
              <a:rPr lang="es-ES" dirty="0" smtClean="0">
                <a:solidFill>
                  <a:schemeClr val="accent1">
                    <a:lumMod val="50000"/>
                  </a:schemeClr>
                </a:solidFill>
              </a:rPr>
              <a:t>Conocemos más sobre los cómics trabajando en la web-</a:t>
            </a:r>
            <a:r>
              <a:rPr lang="es-ES" dirty="0" err="1" smtClean="0">
                <a:solidFill>
                  <a:schemeClr val="accent1">
                    <a:lumMod val="50000"/>
                  </a:schemeClr>
                </a:solidFill>
              </a:rPr>
              <a:t>quest</a:t>
            </a:r>
            <a:r>
              <a:rPr lang="es-ES" dirty="0" smtClean="0">
                <a:solidFill>
                  <a:schemeClr val="accent1">
                    <a:lumMod val="50000"/>
                  </a:schemeClr>
                </a:solidFill>
              </a:rPr>
              <a:t> de Conecta 2.0</a:t>
            </a:r>
            <a:endParaRPr lang="es-ES" dirty="0">
              <a:solidFill>
                <a:schemeClr val="accent1">
                  <a:lumMod val="50000"/>
                </a:schemeClr>
              </a:solidFill>
            </a:endParaRPr>
          </a:p>
        </p:txBody>
      </p:sp>
      <p:pic>
        <p:nvPicPr>
          <p:cNvPr id="7173" name="Picture 5" descr="http://thumbs.dreamstime.com/z/conjunto-del-icono-de-los-punteros-11042774.jpg"/>
          <p:cNvPicPr>
            <a:picLocks noChangeAspect="1" noChangeArrowheads="1"/>
          </p:cNvPicPr>
          <p:nvPr/>
        </p:nvPicPr>
        <p:blipFill rotWithShape="1">
          <a:blip r:embed="rId4">
            <a:extLst>
              <a:ext uri="{28A0092B-C50C-407E-A947-70E740481C1C}">
                <a14:useLocalDpi xmlns:a14="http://schemas.microsoft.com/office/drawing/2010/main" val="0"/>
              </a:ext>
            </a:extLst>
          </a:blip>
          <a:srcRect l="64916" t="65631" r="16303" b="10256"/>
          <a:stretch/>
        </p:blipFill>
        <p:spPr bwMode="auto">
          <a:xfrm>
            <a:off x="6662690" y="5085184"/>
            <a:ext cx="1127465" cy="967666"/>
          </a:xfrm>
          <a:prstGeom prst="rect">
            <a:avLst/>
          </a:prstGeom>
          <a:noFill/>
          <a:extLst>
            <a:ext uri="{909E8E84-426E-40DD-AFC4-6F175D3DCCD1}">
              <a14:hiddenFill xmlns:a14="http://schemas.microsoft.com/office/drawing/2010/main">
                <a:solidFill>
                  <a:srgbClr val="FFFFFF"/>
                </a:solidFill>
              </a14:hiddenFill>
            </a:ext>
          </a:extLst>
        </p:spPr>
      </p:pic>
      <p:sp>
        <p:nvSpPr>
          <p:cNvPr id="3" name="2 CuadroTexto"/>
          <p:cNvSpPr txBox="1"/>
          <p:nvPr/>
        </p:nvSpPr>
        <p:spPr>
          <a:xfrm>
            <a:off x="7740352" y="6165304"/>
            <a:ext cx="1403648" cy="584775"/>
          </a:xfrm>
          <a:prstGeom prst="rect">
            <a:avLst/>
          </a:prstGeom>
          <a:noFill/>
        </p:spPr>
        <p:txBody>
          <a:bodyPr wrap="square" rtlCol="0">
            <a:spAutoFit/>
          </a:bodyPr>
          <a:lstStyle/>
          <a:p>
            <a:r>
              <a:rPr lang="es-ES" sz="3200" dirty="0" smtClean="0">
                <a:solidFill>
                  <a:schemeClr val="accent1">
                    <a:lumMod val="50000"/>
                  </a:schemeClr>
                </a:solidFill>
              </a:rPr>
              <a:t>Y …</a:t>
            </a:r>
            <a:endParaRPr lang="es-ES" sz="3200" dirty="0">
              <a:solidFill>
                <a:schemeClr val="accent1">
                  <a:lumMod val="50000"/>
                </a:schemeClr>
              </a:solidFill>
            </a:endParaRPr>
          </a:p>
        </p:txBody>
      </p:sp>
    </p:spTree>
    <p:extLst>
      <p:ext uri="{BB962C8B-B14F-4D97-AF65-F5344CB8AC3E}">
        <p14:creationId xmlns:p14="http://schemas.microsoft.com/office/powerpoint/2010/main" val="1338944297"/>
      </p:ext>
    </p:extLst>
  </p:cSld>
  <p:clrMapOvr>
    <a:masterClrMapping/>
  </p:clrMapOvr>
  <p:transition spd="slow">
    <p:pull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88640" y="332656"/>
            <a:ext cx="10225136" cy="1143000"/>
          </a:xfrm>
        </p:spPr>
        <p:txBody>
          <a:bodyPr/>
          <a:lstStyle/>
          <a:p>
            <a:r>
              <a:rPr lang="es-ES" sz="3600" dirty="0" smtClean="0">
                <a:solidFill>
                  <a:schemeClr val="bg2">
                    <a:lumMod val="50000"/>
                  </a:schemeClr>
                </a:solidFill>
              </a:rPr>
              <a:t>Sacamos a los personajes de los comics</a:t>
            </a:r>
            <a:endParaRPr lang="es-ES" sz="3600" dirty="0">
              <a:solidFill>
                <a:schemeClr val="bg2">
                  <a:lumMod val="50000"/>
                </a:schemeClr>
              </a:solidFill>
            </a:endParaRPr>
          </a:p>
        </p:txBody>
      </p:sp>
      <p:pic>
        <p:nvPicPr>
          <p:cNvPr id="8197" name="Picture 5">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336" t="31820" r="36481" b="41602"/>
          <a:stretch/>
        </p:blipFill>
        <p:spPr bwMode="auto">
          <a:xfrm>
            <a:off x="2339752" y="2492897"/>
            <a:ext cx="4208906"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755576" y="1340768"/>
            <a:ext cx="7920880" cy="923330"/>
          </a:xfrm>
          <a:prstGeom prst="rect">
            <a:avLst/>
          </a:prstGeom>
          <a:noFill/>
        </p:spPr>
        <p:txBody>
          <a:bodyPr wrap="square" rtlCol="0">
            <a:spAutoFit/>
          </a:bodyPr>
          <a:lstStyle/>
          <a:p>
            <a:r>
              <a:rPr lang="es-ES" dirty="0" smtClean="0">
                <a:solidFill>
                  <a:schemeClr val="accent1">
                    <a:lumMod val="50000"/>
                  </a:schemeClr>
                </a:solidFill>
              </a:rPr>
              <a:t>Como colofón al trabajo realizado con EL CÓMIC hicimos un encuentro de todos los alumnos del Centro dónde celebramos el Carnaval con todos los personajes de los comics que nos habíamos leído. ¡Lo pasamos genial!</a:t>
            </a:r>
            <a:endParaRPr lang="es-ES" dirty="0">
              <a:solidFill>
                <a:schemeClr val="accent1">
                  <a:lumMod val="50000"/>
                </a:schemeClr>
              </a:solidFill>
            </a:endParaRPr>
          </a:p>
        </p:txBody>
      </p:sp>
      <p:sp>
        <p:nvSpPr>
          <p:cNvPr id="7" name="6 CuadroTexto">
            <a:hlinkClick r:id="rId4"/>
          </p:cNvPr>
          <p:cNvSpPr txBox="1"/>
          <p:nvPr/>
        </p:nvSpPr>
        <p:spPr>
          <a:xfrm>
            <a:off x="3779912" y="2132856"/>
            <a:ext cx="3024336" cy="2308324"/>
          </a:xfrm>
          <a:prstGeom prst="rect">
            <a:avLst/>
          </a:prstGeom>
          <a:solidFill>
            <a:schemeClr val="accent1">
              <a:alpha val="0"/>
            </a:schemeClr>
          </a:solidFill>
        </p:spPr>
        <p:txBody>
          <a:bodyPr wrap="square" rtlCol="0">
            <a:spAutoFit/>
          </a:bodyPr>
          <a:lstStyle/>
          <a:p>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S" dirty="0"/>
          </a:p>
        </p:txBody>
      </p:sp>
      <p:pic>
        <p:nvPicPr>
          <p:cNvPr id="8199" name="Picture 7" descr="http://automationintheworld.com/wp-content/uploads/2012/03/Icono-ver-video-copia-300x29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97361" y="5367465"/>
            <a:ext cx="893687" cy="869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263118"/>
      </p:ext>
    </p:extLst>
  </p:cSld>
  <p:clrMapOvr>
    <a:masterClrMapping/>
  </p:clrMapOvr>
  <mc:AlternateContent xmlns:mc="http://schemas.openxmlformats.org/markup-compatibility/2006" xmlns:p14="http://schemas.microsoft.com/office/powerpoint/2010/main">
    <mc:Choice Requires="p14">
      <p:transition spd="slow" p14:dur="2000">
        <p14:switch dir="r"/>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43608" y="116632"/>
            <a:ext cx="6512511" cy="1143000"/>
          </a:xfrm>
        </p:spPr>
        <p:txBody>
          <a:bodyPr/>
          <a:lstStyle/>
          <a:p>
            <a:pPr algn="ctr"/>
            <a:r>
              <a:rPr lang="es-ES" sz="4000" dirty="0" smtClean="0">
                <a:solidFill>
                  <a:schemeClr val="bg2">
                    <a:lumMod val="50000"/>
                  </a:schemeClr>
                </a:solidFill>
              </a:rPr>
              <a:t>Vuela con tu </a:t>
            </a:r>
            <a:r>
              <a:rPr lang="es-ES" sz="4000" dirty="0" err="1" smtClean="0">
                <a:solidFill>
                  <a:schemeClr val="bg2">
                    <a:lumMod val="50000"/>
                  </a:schemeClr>
                </a:solidFill>
              </a:rPr>
              <a:t>tablet</a:t>
            </a:r>
            <a:endParaRPr lang="es-ES" sz="4000" dirty="0">
              <a:solidFill>
                <a:schemeClr val="bg2">
                  <a:lumMod val="50000"/>
                </a:schemeClr>
              </a:solidFill>
            </a:endParaRPr>
          </a:p>
        </p:txBody>
      </p:sp>
      <p:sp>
        <p:nvSpPr>
          <p:cNvPr id="3" name="2 CuadroTexto"/>
          <p:cNvSpPr txBox="1"/>
          <p:nvPr/>
        </p:nvSpPr>
        <p:spPr>
          <a:xfrm>
            <a:off x="323528" y="1268760"/>
            <a:ext cx="8568952" cy="2308324"/>
          </a:xfrm>
          <a:prstGeom prst="rect">
            <a:avLst/>
          </a:prstGeom>
          <a:noFill/>
        </p:spPr>
        <p:txBody>
          <a:bodyPr wrap="square" rtlCol="0">
            <a:spAutoFit/>
          </a:bodyPr>
          <a:lstStyle/>
          <a:p>
            <a:pPr marL="45720" indent="0">
              <a:buNone/>
            </a:pPr>
            <a:r>
              <a:rPr lang="es-ES" dirty="0" smtClean="0">
                <a:solidFill>
                  <a:schemeClr val="accent1">
                    <a:lumMod val="50000"/>
                  </a:schemeClr>
                </a:solidFill>
              </a:rPr>
              <a:t>En el cole tenemos cuatro </a:t>
            </a:r>
            <a:r>
              <a:rPr lang="es-ES" dirty="0" err="1" smtClean="0">
                <a:solidFill>
                  <a:schemeClr val="accent1">
                    <a:lumMod val="50000"/>
                  </a:schemeClr>
                </a:solidFill>
              </a:rPr>
              <a:t>tablets</a:t>
            </a:r>
            <a:r>
              <a:rPr lang="es-ES" dirty="0" smtClean="0">
                <a:solidFill>
                  <a:schemeClr val="accent1">
                    <a:lumMod val="50000"/>
                  </a:schemeClr>
                </a:solidFill>
              </a:rPr>
              <a:t> que se ponen a disposición del alumnado para trabajar en el cole o desde sus casas y con la familias cuentos interactivos y otros…, algunas de las páginas visitadas son:</a:t>
            </a:r>
          </a:p>
          <a:p>
            <a:pPr marL="45720" indent="0">
              <a:buNone/>
            </a:pPr>
            <a:endParaRPr lang="es-ES" dirty="0">
              <a:solidFill>
                <a:schemeClr val="accent1">
                  <a:lumMod val="50000"/>
                </a:schemeClr>
              </a:solidFill>
            </a:endParaRPr>
          </a:p>
          <a:p>
            <a:pPr marL="331470" indent="-285750">
              <a:buBlip>
                <a:blip r:embed="rId2"/>
              </a:buBlip>
            </a:pPr>
            <a:r>
              <a:rPr lang="es-ES" dirty="0" smtClean="0">
                <a:solidFill>
                  <a:schemeClr val="accent1">
                    <a:lumMod val="50000"/>
                  </a:schemeClr>
                </a:solidFill>
                <a:hlinkClick r:id="rId3"/>
              </a:rPr>
              <a:t>http://cuentosparadormir.com</a:t>
            </a:r>
            <a:r>
              <a:rPr lang="es-ES" dirty="0" smtClean="0">
                <a:solidFill>
                  <a:schemeClr val="accent1">
                    <a:lumMod val="50000"/>
                  </a:schemeClr>
                </a:solidFill>
              </a:rPr>
              <a:t> </a:t>
            </a:r>
          </a:p>
          <a:p>
            <a:pPr marL="331470" indent="-285750">
              <a:buBlip>
                <a:blip r:embed="rId2"/>
              </a:buBlip>
            </a:pPr>
            <a:r>
              <a:rPr lang="es-ES" dirty="0" smtClean="0">
                <a:solidFill>
                  <a:schemeClr val="accent1">
                    <a:lumMod val="50000"/>
                  </a:schemeClr>
                </a:solidFill>
                <a:hlinkClick r:id="rId4"/>
              </a:rPr>
              <a:t>www.cuentosinteractivos.org</a:t>
            </a:r>
            <a:endParaRPr lang="es-ES" dirty="0" smtClean="0">
              <a:solidFill>
                <a:schemeClr val="accent1">
                  <a:lumMod val="50000"/>
                </a:schemeClr>
              </a:solidFill>
            </a:endParaRPr>
          </a:p>
          <a:p>
            <a:pPr marL="331470" indent="-285750">
              <a:buBlip>
                <a:blip r:embed="rId2"/>
              </a:buBlip>
            </a:pPr>
            <a:r>
              <a:rPr lang="es-ES" dirty="0">
                <a:solidFill>
                  <a:schemeClr val="accent1">
                    <a:lumMod val="50000"/>
                  </a:schemeClr>
                </a:solidFill>
                <a:hlinkClick r:id="rId5"/>
              </a:rPr>
              <a:t>http://bookpop.com</a:t>
            </a:r>
            <a:r>
              <a:rPr lang="es-ES" dirty="0" smtClean="0">
                <a:solidFill>
                  <a:schemeClr val="accent1">
                    <a:lumMod val="50000"/>
                  </a:schemeClr>
                </a:solidFill>
                <a:hlinkClick r:id="rId5"/>
              </a:rPr>
              <a:t>/</a:t>
            </a:r>
            <a:endParaRPr lang="es-ES" dirty="0" smtClean="0">
              <a:solidFill>
                <a:schemeClr val="accent1">
                  <a:lumMod val="50000"/>
                </a:schemeClr>
              </a:solidFill>
            </a:endParaRPr>
          </a:p>
          <a:p>
            <a:pPr marL="45720"/>
            <a:r>
              <a:rPr lang="es-ES" dirty="0" smtClean="0">
                <a:solidFill>
                  <a:schemeClr val="accent1">
                    <a:lumMod val="50000"/>
                  </a:schemeClr>
                </a:solidFill>
              </a:rPr>
              <a:t> </a:t>
            </a:r>
          </a:p>
        </p:txBody>
      </p:sp>
      <p:pic>
        <p:nvPicPr>
          <p:cNvPr id="9218"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732" t="8843" r="14429" b="39208"/>
          <a:stretch/>
        </p:blipFill>
        <p:spPr bwMode="auto">
          <a:xfrm>
            <a:off x="251520" y="3885667"/>
            <a:ext cx="4783389"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151" t="11972" r="14456" b="4343"/>
          <a:stretch/>
        </p:blipFill>
        <p:spPr bwMode="auto">
          <a:xfrm>
            <a:off x="5148064" y="2348880"/>
            <a:ext cx="3606301" cy="2652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8342905"/>
      </p:ext>
    </p:extLst>
  </p:cSld>
  <p:clrMapOvr>
    <a:masterClrMapping/>
  </p:clrMapOvr>
  <p:transition spd="slow">
    <p:zoom dir="in"/>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1.bp.blogspot.com/-yHUwv8xfyWs/U5SjEQCC0uI/AAAAAAAAAXM/VFRpJIFwfoc/s1600/IMG_20140312_1332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2125" y="476672"/>
            <a:ext cx="4392488" cy="329436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3.bp.blogspot.com/-fK8Rc3nA-bc/U5SjFzMQZDI/AAAAAAAAAXc/bmn_aHkue6w/s1600/IMG_20140117_12104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748881" y="476672"/>
            <a:ext cx="2430270" cy="3294366"/>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3.bp.blogspot.com/-wsbojMt76sg/U5SjAYXl_nI/AAAAAAAAAXE/mqe-YFO_-Gs/s1600/IMG_20140117_12102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4189"/>
          <a:stretch/>
        </p:blipFill>
        <p:spPr bwMode="auto">
          <a:xfrm>
            <a:off x="1403648" y="3861048"/>
            <a:ext cx="2893664" cy="2924944"/>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3.bp.blogspot.com/-vzorxC-L7OA/U5SjEx7UMQI/AAAAAAAAAXQ/4ezX01lOkmU/s1600/IMG_20140117_1210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8104" y="3861047"/>
            <a:ext cx="2376264" cy="2920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585194"/>
      </p:ext>
    </p:extLst>
  </p:cSld>
  <p:clrMapOvr>
    <a:masterClrMapping/>
  </p:clrMapOvr>
  <p:transition spd="slow">
    <p:zoom dir="in"/>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331640" y="188640"/>
            <a:ext cx="6512511" cy="713016"/>
          </a:xfrm>
        </p:spPr>
        <p:txBody>
          <a:bodyPr/>
          <a:lstStyle/>
          <a:p>
            <a:pPr algn="l"/>
            <a:r>
              <a:rPr lang="es-ES" sz="4000" dirty="0" smtClean="0">
                <a:solidFill>
                  <a:schemeClr val="bg2">
                    <a:lumMod val="50000"/>
                  </a:schemeClr>
                </a:solidFill>
              </a:rPr>
              <a:t>Días de cine</a:t>
            </a:r>
            <a:endParaRPr lang="es-ES" sz="4000" dirty="0">
              <a:solidFill>
                <a:schemeClr val="bg2">
                  <a:lumMod val="50000"/>
                </a:schemeClr>
              </a:solidFill>
            </a:endParaRPr>
          </a:p>
        </p:txBody>
      </p:sp>
      <p:sp>
        <p:nvSpPr>
          <p:cNvPr id="3" name="2 CuadroTexto"/>
          <p:cNvSpPr txBox="1"/>
          <p:nvPr/>
        </p:nvSpPr>
        <p:spPr>
          <a:xfrm>
            <a:off x="467544" y="1052736"/>
            <a:ext cx="8496944" cy="2031325"/>
          </a:xfrm>
          <a:prstGeom prst="rect">
            <a:avLst/>
          </a:prstGeom>
          <a:noFill/>
        </p:spPr>
        <p:txBody>
          <a:bodyPr wrap="square" rtlCol="0">
            <a:spAutoFit/>
          </a:bodyPr>
          <a:lstStyle/>
          <a:p>
            <a:r>
              <a:rPr lang="es-ES" dirty="0" smtClean="0">
                <a:solidFill>
                  <a:schemeClr val="accent1">
                    <a:lumMod val="50000"/>
                  </a:schemeClr>
                </a:solidFill>
              </a:rPr>
              <a:t>A través de la película Arthur Christmas: operación regalo hicimos varias actividades relacionadas con la expresión oral, expresión escrita, comprensión oral y comprensión escrita.</a:t>
            </a:r>
          </a:p>
          <a:p>
            <a:endParaRPr lang="es-ES" dirty="0">
              <a:solidFill>
                <a:schemeClr val="accent1">
                  <a:lumMod val="50000"/>
                </a:schemeClr>
              </a:solidFill>
            </a:endParaRPr>
          </a:p>
          <a:p>
            <a:pPr marL="285750" indent="-285750">
              <a:buBlip>
                <a:blip r:embed="rId3"/>
              </a:buBlip>
            </a:pPr>
            <a:r>
              <a:rPr lang="es-ES" dirty="0" smtClean="0">
                <a:solidFill>
                  <a:schemeClr val="accent1">
                    <a:lumMod val="50000"/>
                  </a:schemeClr>
                </a:solidFill>
              </a:rPr>
              <a:t>Leemos un resumen de la peli.</a:t>
            </a:r>
          </a:p>
          <a:p>
            <a:pPr marL="285750" indent="-285750">
              <a:buBlip>
                <a:blip r:embed="rId3"/>
              </a:buBlip>
            </a:pPr>
            <a:r>
              <a:rPr lang="es-ES" dirty="0" smtClean="0">
                <a:solidFill>
                  <a:schemeClr val="accent1">
                    <a:lumMod val="50000"/>
                  </a:schemeClr>
                </a:solidFill>
              </a:rPr>
              <a:t>Grabamos una sección de radio.</a:t>
            </a:r>
          </a:p>
          <a:p>
            <a:endParaRPr lang="es-ES" dirty="0"/>
          </a:p>
        </p:txBody>
      </p:sp>
      <p:pic>
        <p:nvPicPr>
          <p:cNvPr id="12290" name="Picture 2" descr="http://1.bp.blogspot.com/-k2TyIvctvGA/UpDOWjGXONI/AAAAAAAADKc/AX04m-7X768/s1600/arthu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47982"/>
            <a:ext cx="1906538" cy="1028036"/>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2026" t="39699" r="40244" b="13000"/>
          <a:stretch/>
        </p:blipFill>
        <p:spPr bwMode="auto">
          <a:xfrm>
            <a:off x="827584" y="2996952"/>
            <a:ext cx="2664296" cy="3227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descr="http://2.bp.blogspot.com/-jsI0QS6pAWI/UpCrrUAJ7DI/AAAAAAAADJ8/dwB0vYKtDr4/s1600/20131121_121706.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91676" y="2276872"/>
            <a:ext cx="1820902" cy="2016224"/>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descr="http://2.bp.blogspot.com/-2j5_hcEZw14/UpCox6yuE_I/AAAAAAAADJw/L0m4FJWJD9k/s1600/20131121_12135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2000" y="2276872"/>
            <a:ext cx="1940861" cy="2016224"/>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a:hlinkClick r:id="rId9"/>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9800" t="46118" r="45468" b="47846"/>
          <a:stretch/>
        </p:blipFill>
        <p:spPr bwMode="auto">
          <a:xfrm>
            <a:off x="5220072" y="4949490"/>
            <a:ext cx="3042660" cy="793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0127294"/>
      </p:ext>
    </p:extLst>
  </p:cSld>
  <p:clrMapOvr>
    <a:masterClrMapping/>
  </p:clrMapOvr>
  <p:transition spd="slow">
    <p:wheel spokes="8"/>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arcador de contenido"/>
          <p:cNvSpPr>
            <a:spLocks noGrp="1"/>
          </p:cNvSpPr>
          <p:nvPr>
            <p:ph sz="half" idx="2"/>
          </p:nvPr>
        </p:nvSpPr>
        <p:spPr>
          <a:xfrm>
            <a:off x="611560" y="1268760"/>
            <a:ext cx="3960440" cy="4464496"/>
          </a:xfrm>
        </p:spPr>
        <p:txBody>
          <a:bodyPr>
            <a:normAutofit/>
          </a:bodyPr>
          <a:lstStyle/>
          <a:p>
            <a:pPr marL="45720" indent="0">
              <a:buNone/>
            </a:pPr>
            <a:endParaRPr lang="es-ES" sz="2000" dirty="0" smtClean="0">
              <a:solidFill>
                <a:schemeClr val="accent1">
                  <a:lumMod val="50000"/>
                </a:schemeClr>
              </a:solidFill>
            </a:endParaRPr>
          </a:p>
          <a:p>
            <a:pPr marL="45720" indent="0">
              <a:buNone/>
            </a:pPr>
            <a:r>
              <a:rPr lang="es-ES" sz="2000" dirty="0" smtClean="0">
                <a:solidFill>
                  <a:schemeClr val="tx2">
                    <a:lumMod val="60000"/>
                    <a:lumOff val="40000"/>
                  </a:schemeClr>
                </a:solidFill>
                <a:hlinkClick r:id="rId2" action="ppaction://hlinksldjump"/>
              </a:rPr>
              <a:t>Elegimos a nuestras mascotas.</a:t>
            </a:r>
            <a:endParaRPr lang="es-ES" sz="2000" dirty="0" smtClean="0">
              <a:solidFill>
                <a:schemeClr val="tx2">
                  <a:lumMod val="60000"/>
                  <a:lumOff val="40000"/>
                </a:schemeClr>
              </a:solidFill>
              <a:hlinkClick r:id="rId3" action="ppaction://hlinksldjump"/>
            </a:endParaRPr>
          </a:p>
          <a:p>
            <a:pPr marL="45720" indent="0">
              <a:buNone/>
            </a:pPr>
            <a:r>
              <a:rPr lang="es-ES" sz="2000" dirty="0" smtClean="0">
                <a:solidFill>
                  <a:schemeClr val="tx2">
                    <a:lumMod val="60000"/>
                    <a:lumOff val="40000"/>
                  </a:schemeClr>
                </a:solidFill>
                <a:hlinkClick r:id="rId4" action="ppaction://hlinksldjump"/>
              </a:rPr>
              <a:t>Me </a:t>
            </a:r>
            <a:r>
              <a:rPr lang="es-ES" sz="2000" dirty="0">
                <a:solidFill>
                  <a:schemeClr val="tx2">
                    <a:lumMod val="60000"/>
                    <a:lumOff val="40000"/>
                  </a:schemeClr>
                </a:solidFill>
                <a:hlinkClick r:id="rId4" action="ppaction://hlinksldjump"/>
              </a:rPr>
              <a:t>invento un cuento </a:t>
            </a:r>
            <a:endParaRPr lang="es-ES" sz="2000" dirty="0" smtClean="0">
              <a:solidFill>
                <a:schemeClr val="tx2">
                  <a:lumMod val="60000"/>
                  <a:lumOff val="40000"/>
                </a:schemeClr>
              </a:solidFill>
            </a:endParaRPr>
          </a:p>
          <a:p>
            <a:pPr marL="45720" indent="0">
              <a:buNone/>
            </a:pPr>
            <a:r>
              <a:rPr lang="es-ES" sz="2000" dirty="0" smtClean="0">
                <a:solidFill>
                  <a:schemeClr val="tx2">
                    <a:lumMod val="60000"/>
                    <a:lumOff val="40000"/>
                  </a:schemeClr>
                </a:solidFill>
                <a:hlinkClick r:id="rId5" action="ppaction://hlinksldjump"/>
              </a:rPr>
              <a:t>Si </a:t>
            </a:r>
            <a:r>
              <a:rPr lang="es-ES" sz="2000" dirty="0">
                <a:solidFill>
                  <a:schemeClr val="tx2">
                    <a:lumMod val="60000"/>
                    <a:lumOff val="40000"/>
                  </a:schemeClr>
                </a:solidFill>
                <a:hlinkClick r:id="rId5" action="ppaction://hlinksldjump"/>
              </a:rPr>
              <a:t>quieres aventura lánzate a la </a:t>
            </a:r>
            <a:r>
              <a:rPr lang="es-ES" sz="2000" dirty="0" smtClean="0">
                <a:solidFill>
                  <a:schemeClr val="tx2">
                    <a:lumMod val="60000"/>
                    <a:lumOff val="40000"/>
                  </a:schemeClr>
                </a:solidFill>
                <a:hlinkClick r:id="rId5" action="ppaction://hlinksldjump"/>
              </a:rPr>
              <a:t>lectura</a:t>
            </a:r>
            <a:endParaRPr lang="es-ES" sz="2000" dirty="0" smtClean="0">
              <a:solidFill>
                <a:schemeClr val="tx2">
                  <a:lumMod val="60000"/>
                  <a:lumOff val="40000"/>
                </a:schemeClr>
              </a:solidFill>
            </a:endParaRPr>
          </a:p>
          <a:p>
            <a:pPr marL="45720" indent="0">
              <a:buNone/>
            </a:pPr>
            <a:r>
              <a:rPr lang="es-ES" sz="2000" dirty="0" smtClean="0">
                <a:solidFill>
                  <a:schemeClr val="tx2">
                    <a:lumMod val="60000"/>
                    <a:lumOff val="40000"/>
                  </a:schemeClr>
                </a:solidFill>
                <a:hlinkClick r:id="rId6" action="ppaction://hlinksldjump"/>
              </a:rPr>
              <a:t>Sugerencias </a:t>
            </a:r>
            <a:r>
              <a:rPr lang="es-ES" sz="2000" dirty="0">
                <a:solidFill>
                  <a:schemeClr val="tx2">
                    <a:lumMod val="60000"/>
                    <a:lumOff val="40000"/>
                  </a:schemeClr>
                </a:solidFill>
                <a:hlinkClick r:id="rId6" action="ppaction://hlinksldjump"/>
              </a:rPr>
              <a:t>de libros y </a:t>
            </a:r>
            <a:r>
              <a:rPr lang="es-ES" sz="2000" dirty="0" smtClean="0">
                <a:solidFill>
                  <a:schemeClr val="tx2">
                    <a:lumMod val="60000"/>
                    <a:lumOff val="40000"/>
                  </a:schemeClr>
                </a:solidFill>
                <a:hlinkClick r:id="rId6" action="ppaction://hlinksldjump"/>
              </a:rPr>
              <a:t>lecturas</a:t>
            </a:r>
            <a:endParaRPr lang="es-ES" sz="2000" dirty="0" smtClean="0">
              <a:solidFill>
                <a:schemeClr val="tx2">
                  <a:lumMod val="60000"/>
                  <a:lumOff val="40000"/>
                </a:schemeClr>
              </a:solidFill>
            </a:endParaRPr>
          </a:p>
          <a:p>
            <a:pPr marL="45720" indent="0">
              <a:buNone/>
            </a:pPr>
            <a:r>
              <a:rPr lang="es-ES" sz="2000" dirty="0" smtClean="0">
                <a:solidFill>
                  <a:schemeClr val="tx2">
                    <a:lumMod val="60000"/>
                    <a:lumOff val="40000"/>
                  </a:schemeClr>
                </a:solidFill>
                <a:hlinkClick r:id="rId7" action="ppaction://hlinksldjump"/>
              </a:rPr>
              <a:t>Revista “Los </a:t>
            </a:r>
            <a:r>
              <a:rPr lang="es-ES" sz="2000" dirty="0" err="1" smtClean="0">
                <a:solidFill>
                  <a:schemeClr val="tx2">
                    <a:lumMod val="60000"/>
                    <a:lumOff val="40000"/>
                  </a:schemeClr>
                </a:solidFill>
                <a:hlinkClick r:id="rId7" action="ppaction://hlinksldjump"/>
              </a:rPr>
              <a:t>Regajitos</a:t>
            </a:r>
            <a:r>
              <a:rPr lang="es-ES" sz="2000" dirty="0" smtClean="0">
                <a:solidFill>
                  <a:schemeClr val="tx2">
                    <a:lumMod val="60000"/>
                    <a:lumOff val="40000"/>
                  </a:schemeClr>
                </a:solidFill>
                <a:hlinkClick r:id="rId7" action="ppaction://hlinksldjump"/>
              </a:rPr>
              <a:t>”</a:t>
            </a:r>
            <a:endParaRPr lang="es-ES" sz="2000" dirty="0" smtClean="0">
              <a:solidFill>
                <a:schemeClr val="tx2">
                  <a:lumMod val="60000"/>
                  <a:lumOff val="40000"/>
                </a:schemeClr>
              </a:solidFill>
            </a:endParaRPr>
          </a:p>
          <a:p>
            <a:pPr marL="45720" indent="0">
              <a:buNone/>
            </a:pPr>
            <a:r>
              <a:rPr lang="es-ES" sz="2000" dirty="0" smtClean="0">
                <a:solidFill>
                  <a:schemeClr val="tx2">
                    <a:lumMod val="60000"/>
                    <a:lumOff val="40000"/>
                  </a:schemeClr>
                </a:solidFill>
                <a:hlinkClick r:id="rId8" action="ppaction://hlinksldjump"/>
              </a:rPr>
              <a:t>Trípticos informativos </a:t>
            </a:r>
            <a:endParaRPr lang="es-ES" sz="2000" dirty="0" smtClean="0">
              <a:solidFill>
                <a:schemeClr val="tx2">
                  <a:lumMod val="60000"/>
                  <a:lumOff val="40000"/>
                </a:schemeClr>
              </a:solidFill>
            </a:endParaRPr>
          </a:p>
          <a:p>
            <a:pPr marL="45720" indent="0">
              <a:buNone/>
            </a:pPr>
            <a:r>
              <a:rPr lang="es-ES" sz="2000" dirty="0" err="1" smtClean="0">
                <a:solidFill>
                  <a:schemeClr val="tx2">
                    <a:lumMod val="60000"/>
                    <a:lumOff val="40000"/>
                  </a:schemeClr>
                </a:solidFill>
                <a:hlinkClick r:id="rId9" action="ppaction://hlinksldjump"/>
              </a:rPr>
              <a:t>Lectómetros</a:t>
            </a:r>
            <a:r>
              <a:rPr lang="es-ES" sz="2000" dirty="0" smtClean="0">
                <a:solidFill>
                  <a:schemeClr val="tx2">
                    <a:lumMod val="60000"/>
                    <a:lumOff val="40000"/>
                  </a:schemeClr>
                </a:solidFill>
                <a:hlinkClick r:id="rId9" action="ppaction://hlinksldjump"/>
              </a:rPr>
              <a:t> divertidos </a:t>
            </a:r>
            <a:endParaRPr lang="es-ES" sz="2000" dirty="0" smtClean="0">
              <a:solidFill>
                <a:schemeClr val="tx2">
                  <a:lumMod val="60000"/>
                  <a:lumOff val="40000"/>
                </a:schemeClr>
              </a:solidFill>
            </a:endParaRPr>
          </a:p>
          <a:p>
            <a:pPr marL="45720" indent="0">
              <a:buNone/>
            </a:pPr>
            <a:r>
              <a:rPr lang="es-ES" sz="2000" dirty="0" smtClean="0">
                <a:solidFill>
                  <a:schemeClr val="tx2">
                    <a:lumMod val="60000"/>
                    <a:lumOff val="40000"/>
                  </a:schemeClr>
                </a:solidFill>
                <a:hlinkClick r:id="rId10" action="ppaction://hlinksldjump"/>
              </a:rPr>
              <a:t>Esta es mi historia</a:t>
            </a:r>
            <a:endParaRPr lang="es-ES" sz="2000" dirty="0" smtClean="0">
              <a:solidFill>
                <a:schemeClr val="tx2">
                  <a:lumMod val="60000"/>
                  <a:lumOff val="40000"/>
                </a:schemeClr>
              </a:solidFill>
            </a:endParaRPr>
          </a:p>
          <a:p>
            <a:pPr marL="45720" indent="0">
              <a:buNone/>
            </a:pPr>
            <a:r>
              <a:rPr lang="es-ES" sz="2000" dirty="0" smtClean="0">
                <a:solidFill>
                  <a:schemeClr val="tx2">
                    <a:lumMod val="60000"/>
                    <a:lumOff val="40000"/>
                  </a:schemeClr>
                </a:solidFill>
                <a:hlinkClick r:id="rId11" action="ppaction://hlinksldjump"/>
              </a:rPr>
              <a:t>Día del libro</a:t>
            </a:r>
            <a:r>
              <a:rPr lang="es-ES" sz="2000" dirty="0" smtClean="0">
                <a:solidFill>
                  <a:schemeClr val="tx2">
                    <a:lumMod val="60000"/>
                    <a:lumOff val="40000"/>
                  </a:schemeClr>
                </a:solidFill>
              </a:rPr>
              <a:t> </a:t>
            </a:r>
          </a:p>
        </p:txBody>
      </p:sp>
      <p:sp>
        <p:nvSpPr>
          <p:cNvPr id="8" name="7 Marcador de contenido"/>
          <p:cNvSpPr>
            <a:spLocks noGrp="1"/>
          </p:cNvSpPr>
          <p:nvPr>
            <p:ph sz="quarter" idx="4"/>
          </p:nvPr>
        </p:nvSpPr>
        <p:spPr>
          <a:xfrm>
            <a:off x="4644008" y="1268760"/>
            <a:ext cx="3816424" cy="4176464"/>
          </a:xfrm>
        </p:spPr>
        <p:txBody>
          <a:bodyPr>
            <a:normAutofit/>
          </a:bodyPr>
          <a:lstStyle/>
          <a:p>
            <a:pPr marL="45720" indent="0">
              <a:buNone/>
            </a:pPr>
            <a:endParaRPr lang="es-ES" sz="2000" dirty="0" smtClean="0">
              <a:solidFill>
                <a:schemeClr val="accent1">
                  <a:lumMod val="50000"/>
                </a:schemeClr>
              </a:solidFill>
            </a:endParaRPr>
          </a:p>
          <a:p>
            <a:pPr marL="45720" indent="0">
              <a:buNone/>
            </a:pPr>
            <a:r>
              <a:rPr lang="es-ES" sz="2000" dirty="0" smtClean="0">
                <a:solidFill>
                  <a:schemeClr val="accent1">
                    <a:lumMod val="50000"/>
                  </a:schemeClr>
                </a:solidFill>
                <a:hlinkClick r:id="rId12" action="ppaction://hlinksldjump"/>
              </a:rPr>
              <a:t>Espera que ya respondo</a:t>
            </a:r>
            <a:endParaRPr lang="es-ES" sz="2000" dirty="0">
              <a:solidFill>
                <a:schemeClr val="accent1">
                  <a:lumMod val="50000"/>
                </a:schemeClr>
              </a:solidFill>
            </a:endParaRPr>
          </a:p>
          <a:p>
            <a:pPr marL="45720" indent="0">
              <a:buNone/>
            </a:pPr>
            <a:r>
              <a:rPr lang="es-ES" sz="2000" dirty="0" smtClean="0">
                <a:solidFill>
                  <a:schemeClr val="accent1">
                    <a:lumMod val="50000"/>
                  </a:schemeClr>
                </a:solidFill>
                <a:hlinkClick r:id="rId13" action="ppaction://hlinksldjump"/>
              </a:rPr>
              <a:t>Nos colamos en tu clase</a:t>
            </a:r>
            <a:endParaRPr lang="es-ES" sz="2000" dirty="0" smtClean="0">
              <a:solidFill>
                <a:schemeClr val="accent1">
                  <a:lumMod val="50000"/>
                </a:schemeClr>
              </a:solidFill>
            </a:endParaRPr>
          </a:p>
          <a:p>
            <a:pPr marL="45720" indent="0">
              <a:buNone/>
            </a:pPr>
            <a:r>
              <a:rPr lang="es-ES" sz="2000" dirty="0">
                <a:solidFill>
                  <a:schemeClr val="accent1">
                    <a:lumMod val="50000"/>
                  </a:schemeClr>
                </a:solidFill>
                <a:hlinkClick r:id="rId14" action="ppaction://hlinksldjump"/>
              </a:rPr>
              <a:t>Sacamos a los personajes de los </a:t>
            </a:r>
            <a:r>
              <a:rPr lang="es-ES" sz="2000" dirty="0" smtClean="0">
                <a:solidFill>
                  <a:schemeClr val="accent1">
                    <a:lumMod val="50000"/>
                  </a:schemeClr>
                </a:solidFill>
                <a:hlinkClick r:id="rId14" action="ppaction://hlinksldjump"/>
              </a:rPr>
              <a:t>comics</a:t>
            </a:r>
            <a:endParaRPr lang="es-ES" sz="2000" dirty="0" smtClean="0">
              <a:solidFill>
                <a:schemeClr val="accent1">
                  <a:lumMod val="50000"/>
                </a:schemeClr>
              </a:solidFill>
            </a:endParaRPr>
          </a:p>
          <a:p>
            <a:pPr marL="45720" indent="0">
              <a:buNone/>
            </a:pPr>
            <a:r>
              <a:rPr lang="es-ES" sz="2000" dirty="0" smtClean="0">
                <a:solidFill>
                  <a:schemeClr val="accent1">
                    <a:lumMod val="50000"/>
                  </a:schemeClr>
                </a:solidFill>
                <a:hlinkClick r:id="rId15" action="ppaction://hlinksldjump"/>
              </a:rPr>
              <a:t>Vuela con tu </a:t>
            </a:r>
            <a:r>
              <a:rPr lang="es-ES" sz="2000" dirty="0" err="1" smtClean="0">
                <a:solidFill>
                  <a:schemeClr val="accent1">
                    <a:lumMod val="50000"/>
                  </a:schemeClr>
                </a:solidFill>
                <a:hlinkClick r:id="rId15" action="ppaction://hlinksldjump"/>
              </a:rPr>
              <a:t>tablet</a:t>
            </a:r>
            <a:endParaRPr lang="es-ES" sz="2000" dirty="0" smtClean="0">
              <a:solidFill>
                <a:schemeClr val="accent1">
                  <a:lumMod val="50000"/>
                </a:schemeClr>
              </a:solidFill>
            </a:endParaRPr>
          </a:p>
          <a:p>
            <a:pPr marL="45720" indent="0">
              <a:buNone/>
            </a:pPr>
            <a:r>
              <a:rPr lang="es-ES" sz="2000" dirty="0" smtClean="0">
                <a:solidFill>
                  <a:schemeClr val="accent1">
                    <a:lumMod val="50000"/>
                  </a:schemeClr>
                </a:solidFill>
                <a:hlinkClick r:id="rId16" action="ppaction://hlinksldjump"/>
              </a:rPr>
              <a:t>Días de cine</a:t>
            </a:r>
            <a:endParaRPr lang="es-ES" sz="2000" dirty="0" smtClean="0">
              <a:solidFill>
                <a:schemeClr val="accent1">
                  <a:lumMod val="50000"/>
                </a:schemeClr>
              </a:solidFill>
            </a:endParaRPr>
          </a:p>
          <a:p>
            <a:pPr marL="45720" indent="0">
              <a:buNone/>
            </a:pPr>
            <a:r>
              <a:rPr lang="es-ES" sz="2000" dirty="0" smtClean="0">
                <a:solidFill>
                  <a:schemeClr val="accent1">
                    <a:lumMod val="50000"/>
                  </a:schemeClr>
                </a:solidFill>
                <a:hlinkClick r:id="rId17" action="ppaction://hlinksldjump"/>
              </a:rPr>
              <a:t>Realidad </a:t>
            </a:r>
            <a:r>
              <a:rPr lang="es-ES" sz="2000" dirty="0">
                <a:solidFill>
                  <a:schemeClr val="accent1">
                    <a:lumMod val="50000"/>
                  </a:schemeClr>
                </a:solidFill>
                <a:hlinkClick r:id="rId17" action="ppaction://hlinksldjump"/>
              </a:rPr>
              <a:t>aumentada con nuestras mascotas</a:t>
            </a:r>
            <a:endParaRPr lang="es-ES" sz="2000" dirty="0">
              <a:solidFill>
                <a:schemeClr val="accent1">
                  <a:lumMod val="50000"/>
                </a:schemeClr>
              </a:solidFill>
            </a:endParaRPr>
          </a:p>
          <a:p>
            <a:pPr marL="45720" indent="0">
              <a:buNone/>
            </a:pPr>
            <a:r>
              <a:rPr lang="es-ES" sz="2000" dirty="0" err="1" smtClean="0">
                <a:solidFill>
                  <a:schemeClr val="accent1">
                    <a:lumMod val="50000"/>
                  </a:schemeClr>
                </a:solidFill>
                <a:hlinkClick r:id="rId18" action="ppaction://hlinksldjump"/>
              </a:rPr>
              <a:t>Whatsappeando</a:t>
            </a:r>
            <a:r>
              <a:rPr lang="es-ES" sz="2000" dirty="0" smtClean="0">
                <a:solidFill>
                  <a:schemeClr val="accent1">
                    <a:lumMod val="50000"/>
                  </a:schemeClr>
                </a:solidFill>
                <a:hlinkClick r:id="rId18" action="ppaction://hlinksldjump"/>
              </a:rPr>
              <a:t> </a:t>
            </a:r>
            <a:endParaRPr lang="es-ES" sz="2000" dirty="0">
              <a:solidFill>
                <a:schemeClr val="accent1">
                  <a:lumMod val="50000"/>
                </a:schemeClr>
              </a:solidFill>
            </a:endParaRPr>
          </a:p>
          <a:p>
            <a:pPr marL="45720" indent="0">
              <a:buNone/>
            </a:pPr>
            <a:endParaRPr lang="es-ES" dirty="0" smtClean="0"/>
          </a:p>
        </p:txBody>
      </p:sp>
      <p:sp>
        <p:nvSpPr>
          <p:cNvPr id="4" name="3 Título"/>
          <p:cNvSpPr>
            <a:spLocks noGrp="1"/>
          </p:cNvSpPr>
          <p:nvPr>
            <p:ph type="title"/>
          </p:nvPr>
        </p:nvSpPr>
        <p:spPr>
          <a:xfrm>
            <a:off x="179512" y="260648"/>
            <a:ext cx="7344816" cy="792088"/>
          </a:xfrm>
        </p:spPr>
        <p:txBody>
          <a:bodyPr/>
          <a:lstStyle/>
          <a:p>
            <a:pPr algn="l"/>
            <a:r>
              <a:rPr lang="es-ES" sz="4000" dirty="0" smtClean="0">
                <a:solidFill>
                  <a:schemeClr val="accent2">
                    <a:lumMod val="50000"/>
                  </a:schemeClr>
                </a:solidFill>
              </a:rPr>
              <a:t>Las aventuras para la lectura</a:t>
            </a:r>
            <a:endParaRPr lang="es-ES" sz="4000" dirty="0">
              <a:solidFill>
                <a:schemeClr val="accent2">
                  <a:lumMod val="50000"/>
                </a:schemeClr>
              </a:solidFill>
            </a:endParaRPr>
          </a:p>
        </p:txBody>
      </p:sp>
      <p:sp>
        <p:nvSpPr>
          <p:cNvPr id="10" name="9 CuadroTexto"/>
          <p:cNvSpPr txBox="1"/>
          <p:nvPr/>
        </p:nvSpPr>
        <p:spPr>
          <a:xfrm>
            <a:off x="683568" y="6165304"/>
            <a:ext cx="3888432" cy="276999"/>
          </a:xfrm>
          <a:prstGeom prst="rect">
            <a:avLst/>
          </a:prstGeom>
          <a:noFill/>
        </p:spPr>
        <p:txBody>
          <a:bodyPr wrap="square" rtlCol="0">
            <a:spAutoFit/>
          </a:bodyPr>
          <a:lstStyle/>
          <a:p>
            <a:r>
              <a:rPr lang="es-ES" sz="1200" dirty="0" smtClean="0">
                <a:latin typeface="Berlin Sans FB" panose="020E0602020502020306" pitchFamily="34" charset="0"/>
              </a:rPr>
              <a:t>¡Si pinchas sobre las aventuras te llevará directamente!</a:t>
            </a:r>
            <a:endParaRPr lang="es-ES" sz="1200" dirty="0">
              <a:latin typeface="Berlin Sans FB" panose="020E0602020502020306" pitchFamily="34" charset="0"/>
            </a:endParaRPr>
          </a:p>
        </p:txBody>
      </p:sp>
      <p:pic>
        <p:nvPicPr>
          <p:cNvPr id="11" name="10 Imagen"/>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572000" y="5506032"/>
            <a:ext cx="1190625" cy="666750"/>
          </a:xfrm>
          <a:prstGeom prst="rect">
            <a:avLst/>
          </a:prstGeom>
        </p:spPr>
      </p:pic>
      <p:pic>
        <p:nvPicPr>
          <p:cNvPr id="12" name="11 Imagen"/>
          <p:cNvPicPr>
            <a:picLocks noChangeAspect="1"/>
          </p:cNvPicPr>
          <p:nvPr/>
        </p:nvPicPr>
        <p:blipFill rotWithShape="1">
          <a:blip r:embed="rId20" cstate="print">
            <a:extLst>
              <a:ext uri="{28A0092B-C50C-407E-A947-70E740481C1C}">
                <a14:useLocalDpi xmlns:a14="http://schemas.microsoft.com/office/drawing/2010/main" val="0"/>
              </a:ext>
            </a:extLst>
          </a:blip>
          <a:srcRect l="3776" r="7217"/>
          <a:stretch/>
        </p:blipFill>
        <p:spPr>
          <a:xfrm>
            <a:off x="7505399" y="260648"/>
            <a:ext cx="1567123" cy="858862"/>
          </a:xfrm>
          <a:prstGeom prst="rect">
            <a:avLst/>
          </a:prstGeom>
        </p:spPr>
      </p:pic>
    </p:spTree>
    <p:extLst>
      <p:ext uri="{BB962C8B-B14F-4D97-AF65-F5344CB8AC3E}">
        <p14:creationId xmlns:p14="http://schemas.microsoft.com/office/powerpoint/2010/main" val="1438782946"/>
      </p:ext>
    </p:extLst>
  </p:cSld>
  <p:clrMapOvr>
    <a:masterClrMapping/>
  </p:clrMapOvr>
  <p:transition spd="slow">
    <p:pull dir="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188640"/>
            <a:ext cx="7838256" cy="648072"/>
          </a:xfrm>
        </p:spPr>
        <p:txBody>
          <a:bodyPr/>
          <a:lstStyle/>
          <a:p>
            <a:pPr algn="l"/>
            <a:r>
              <a:rPr lang="es-ES" sz="2800" dirty="0" smtClean="0">
                <a:solidFill>
                  <a:schemeClr val="bg2">
                    <a:lumMod val="50000"/>
                  </a:schemeClr>
                </a:solidFill>
              </a:rPr>
              <a:t>Realidad Aumentada con nuestras mascotas</a:t>
            </a:r>
            <a:endParaRPr lang="es-ES" sz="2800" dirty="0">
              <a:solidFill>
                <a:schemeClr val="bg2">
                  <a:lumMod val="50000"/>
                </a:schemeClr>
              </a:solidFill>
            </a:endParaRPr>
          </a:p>
        </p:txBody>
      </p:sp>
      <p:sp>
        <p:nvSpPr>
          <p:cNvPr id="3" name="2 CuadroTexto"/>
          <p:cNvSpPr txBox="1"/>
          <p:nvPr/>
        </p:nvSpPr>
        <p:spPr>
          <a:xfrm>
            <a:off x="646078" y="836712"/>
            <a:ext cx="7920880" cy="2308324"/>
          </a:xfrm>
          <a:prstGeom prst="rect">
            <a:avLst/>
          </a:prstGeom>
          <a:noFill/>
        </p:spPr>
        <p:txBody>
          <a:bodyPr wrap="square" rtlCol="0">
            <a:spAutoFit/>
          </a:bodyPr>
          <a:lstStyle/>
          <a:p>
            <a:r>
              <a:rPr lang="es-ES" dirty="0" smtClean="0">
                <a:solidFill>
                  <a:schemeClr val="accent1">
                    <a:lumMod val="50000"/>
                  </a:schemeClr>
                </a:solidFill>
              </a:rPr>
              <a:t>Creamos la Realidad </a:t>
            </a:r>
            <a:r>
              <a:rPr lang="es-ES" dirty="0">
                <a:solidFill>
                  <a:schemeClr val="accent1">
                    <a:lumMod val="50000"/>
                  </a:schemeClr>
                </a:solidFill>
              </a:rPr>
              <a:t>A</a:t>
            </a:r>
            <a:r>
              <a:rPr lang="es-ES" dirty="0" smtClean="0">
                <a:solidFill>
                  <a:schemeClr val="accent1">
                    <a:lumMod val="50000"/>
                  </a:schemeClr>
                </a:solidFill>
              </a:rPr>
              <a:t>umentada a través de dos herramientas: </a:t>
            </a:r>
          </a:p>
          <a:p>
            <a:pPr marL="285750" indent="-285750">
              <a:buFont typeface="Wingdings" panose="05000000000000000000" pitchFamily="2" charset="2"/>
              <a:buChar char="ü"/>
            </a:pPr>
            <a:r>
              <a:rPr lang="es-ES" dirty="0" err="1" smtClean="0">
                <a:solidFill>
                  <a:schemeClr val="accent1">
                    <a:lumMod val="50000"/>
                  </a:schemeClr>
                </a:solidFill>
              </a:rPr>
              <a:t>Aurasma</a:t>
            </a:r>
            <a:r>
              <a:rPr lang="es-ES" dirty="0" smtClean="0">
                <a:solidFill>
                  <a:schemeClr val="accent1">
                    <a:lumMod val="50000"/>
                  </a:schemeClr>
                </a:solidFill>
              </a:rPr>
              <a:t> (</a:t>
            </a:r>
            <a:r>
              <a:rPr lang="es-ES" dirty="0" smtClean="0">
                <a:solidFill>
                  <a:schemeClr val="accent1">
                    <a:lumMod val="50000"/>
                  </a:schemeClr>
                </a:solidFill>
                <a:hlinkClick r:id="rId2"/>
              </a:rPr>
              <a:t>www.aurasma.com</a:t>
            </a:r>
            <a:r>
              <a:rPr lang="es-ES" dirty="0" smtClean="0">
                <a:solidFill>
                  <a:schemeClr val="accent1">
                    <a:lumMod val="50000"/>
                  </a:schemeClr>
                </a:solidFill>
              </a:rPr>
              <a:t>) </a:t>
            </a:r>
          </a:p>
          <a:p>
            <a:pPr marL="285750" indent="-285750">
              <a:buFont typeface="Wingdings" panose="05000000000000000000" pitchFamily="2" charset="2"/>
              <a:buChar char="ü"/>
            </a:pPr>
            <a:r>
              <a:rPr lang="es-ES" dirty="0" err="1" smtClean="0">
                <a:solidFill>
                  <a:schemeClr val="accent1">
                    <a:lumMod val="50000"/>
                  </a:schemeClr>
                </a:solidFill>
              </a:rPr>
              <a:t>BLabblerize</a:t>
            </a:r>
            <a:r>
              <a:rPr lang="es-ES" dirty="0" smtClean="0">
                <a:solidFill>
                  <a:schemeClr val="accent1">
                    <a:lumMod val="50000"/>
                  </a:schemeClr>
                </a:solidFill>
              </a:rPr>
              <a:t> (</a:t>
            </a:r>
            <a:r>
              <a:rPr lang="es-ES" dirty="0" smtClean="0">
                <a:solidFill>
                  <a:schemeClr val="accent1">
                    <a:lumMod val="50000"/>
                  </a:schemeClr>
                </a:solidFill>
                <a:hlinkClick r:id="rId3"/>
              </a:rPr>
              <a:t>www.blabberize.com</a:t>
            </a:r>
            <a:r>
              <a:rPr lang="es-ES" dirty="0" smtClean="0">
                <a:solidFill>
                  <a:schemeClr val="accent1">
                    <a:lumMod val="50000"/>
                  </a:schemeClr>
                </a:solidFill>
              </a:rPr>
              <a:t>) </a:t>
            </a:r>
          </a:p>
          <a:p>
            <a:endParaRPr lang="es-ES" dirty="0" smtClean="0">
              <a:solidFill>
                <a:schemeClr val="accent1">
                  <a:lumMod val="50000"/>
                </a:schemeClr>
              </a:solidFill>
            </a:endParaRPr>
          </a:p>
          <a:p>
            <a:pPr algn="just"/>
            <a:r>
              <a:rPr lang="es-ES" dirty="0" smtClean="0">
                <a:solidFill>
                  <a:schemeClr val="accent1">
                    <a:lumMod val="50000"/>
                  </a:schemeClr>
                </a:solidFill>
              </a:rPr>
              <a:t>Los alumnos utilizando las </a:t>
            </a:r>
            <a:r>
              <a:rPr lang="es-ES" dirty="0" err="1" smtClean="0">
                <a:solidFill>
                  <a:schemeClr val="accent1">
                    <a:lumMod val="50000"/>
                  </a:schemeClr>
                </a:solidFill>
              </a:rPr>
              <a:t>tablets</a:t>
            </a:r>
            <a:r>
              <a:rPr lang="es-ES" dirty="0" smtClean="0">
                <a:solidFill>
                  <a:schemeClr val="accent1">
                    <a:lumMod val="50000"/>
                  </a:schemeClr>
                </a:solidFill>
              </a:rPr>
              <a:t>, enfocan  distintos carteles y estos les llevan a nuestros Súper aventureros, que les indican lo que deben hacer, o les recuerdan una norma ortográfica para posteriormente realizar distintas actividades de lectura y escritura relacionadas con esa norma. </a:t>
            </a:r>
            <a:endParaRPr lang="es-ES" dirty="0">
              <a:solidFill>
                <a:schemeClr val="accent1">
                  <a:lumMod val="50000"/>
                </a:schemeClr>
              </a:solidFill>
            </a:endParaRPr>
          </a:p>
        </p:txBody>
      </p:sp>
      <p:pic>
        <p:nvPicPr>
          <p:cNvPr id="4" name="Picture 2"/>
          <p:cNvPicPr>
            <a:picLocks noChangeAspect="1" noChangeArrowheads="1"/>
          </p:cNvPicPr>
          <p:nvPr/>
        </p:nvPicPr>
        <p:blipFill>
          <a:blip r:embed="rId4" cstate="print"/>
          <a:srcRect/>
          <a:stretch>
            <a:fillRect/>
          </a:stretch>
        </p:blipFill>
        <p:spPr bwMode="auto">
          <a:xfrm rot="753585">
            <a:off x="6550760" y="3832613"/>
            <a:ext cx="1881957" cy="1423676"/>
          </a:xfrm>
          <a:prstGeom prst="rect">
            <a:avLst/>
          </a:prstGeom>
          <a:ln>
            <a:noFill/>
          </a:ln>
          <a:effectLst>
            <a:outerShdw blurRad="292100" dist="139700" dir="2700000" algn="tl" rotWithShape="0">
              <a:srgbClr val="333333">
                <a:alpha val="65000"/>
              </a:srgbClr>
            </a:outerShdw>
          </a:effectLst>
        </p:spPr>
      </p:pic>
      <p:pic>
        <p:nvPicPr>
          <p:cNvPr id="5" name="Picture 2">
            <a:hlinkClick r:id="rId5"/>
          </p:cNvPr>
          <p:cNvPicPr>
            <a:picLocks noChangeAspect="1" noChangeArrowheads="1"/>
          </p:cNvPicPr>
          <p:nvPr/>
        </p:nvPicPr>
        <p:blipFill rotWithShape="1">
          <a:blip r:embed="rId6" cstate="print"/>
          <a:srcRect t="14917"/>
          <a:stretch/>
        </p:blipFill>
        <p:spPr bwMode="auto">
          <a:xfrm>
            <a:off x="646078" y="3471169"/>
            <a:ext cx="5662907" cy="3115504"/>
          </a:xfrm>
          <a:prstGeom prst="rect">
            <a:avLst/>
          </a:prstGeom>
          <a:noFill/>
          <a:ln w="9525">
            <a:noFill/>
            <a:miter lim="800000"/>
            <a:headEnd/>
            <a:tailEnd/>
          </a:ln>
        </p:spPr>
      </p:pic>
    </p:spTree>
    <p:extLst>
      <p:ext uri="{BB962C8B-B14F-4D97-AF65-F5344CB8AC3E}">
        <p14:creationId xmlns:p14="http://schemas.microsoft.com/office/powerpoint/2010/main" val="1797505378"/>
      </p:ext>
    </p:extLst>
  </p:cSld>
  <p:clrMapOvr>
    <a:masterClrMapping/>
  </p:clrMapOvr>
  <p:transition spd="slow">
    <p:wheel spokes="8"/>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59632" y="188640"/>
            <a:ext cx="6512511" cy="720080"/>
          </a:xfrm>
        </p:spPr>
        <p:txBody>
          <a:bodyPr/>
          <a:lstStyle/>
          <a:p>
            <a:pPr algn="ctr"/>
            <a:r>
              <a:rPr lang="es-ES" sz="4000" dirty="0" err="1" smtClean="0">
                <a:solidFill>
                  <a:schemeClr val="bg2">
                    <a:lumMod val="50000"/>
                  </a:schemeClr>
                </a:solidFill>
              </a:rPr>
              <a:t>Whatsappeando</a:t>
            </a:r>
            <a:endParaRPr lang="es-ES" sz="4000" dirty="0">
              <a:solidFill>
                <a:schemeClr val="bg2">
                  <a:lumMod val="50000"/>
                </a:schemeClr>
              </a:solidFill>
            </a:endParaRPr>
          </a:p>
        </p:txBody>
      </p:sp>
      <p:sp>
        <p:nvSpPr>
          <p:cNvPr id="3" name="2 CuadroTexto"/>
          <p:cNvSpPr txBox="1"/>
          <p:nvPr/>
        </p:nvSpPr>
        <p:spPr>
          <a:xfrm>
            <a:off x="251520" y="980728"/>
            <a:ext cx="8568952" cy="1477328"/>
          </a:xfrm>
          <a:prstGeom prst="rect">
            <a:avLst/>
          </a:prstGeom>
          <a:noFill/>
        </p:spPr>
        <p:txBody>
          <a:bodyPr wrap="square" rtlCol="0">
            <a:spAutoFit/>
          </a:bodyPr>
          <a:lstStyle/>
          <a:p>
            <a:pPr algn="just"/>
            <a:r>
              <a:rPr lang="es-ES" dirty="0" smtClean="0">
                <a:solidFill>
                  <a:schemeClr val="accent1">
                    <a:lumMod val="50000"/>
                  </a:schemeClr>
                </a:solidFill>
              </a:rPr>
              <a:t>Esta actividad surge de la necesidad de hacer ver a nuestro alumnado que cuando utilizamos la escritura abreviada para ahorrarnos espacios, puede ocasionarnos distorsiones graves en el lenguaje. No podemos leer/entender lo que nos muestran algunos mensajes. Y por eso nuestras mascotas comenzaron a “</a:t>
            </a:r>
            <a:r>
              <a:rPr lang="es-ES" dirty="0" err="1" smtClean="0">
                <a:solidFill>
                  <a:schemeClr val="accent1">
                    <a:lumMod val="50000"/>
                  </a:schemeClr>
                </a:solidFill>
              </a:rPr>
              <a:t>whatsappearse</a:t>
            </a:r>
            <a:r>
              <a:rPr lang="es-ES" dirty="0" smtClean="0">
                <a:solidFill>
                  <a:schemeClr val="accent1">
                    <a:lumMod val="50000"/>
                  </a:schemeClr>
                </a:solidFill>
              </a:rPr>
              <a:t>” y ellos tenían que escribir el mensaje correctamente.</a:t>
            </a:r>
            <a:endParaRPr lang="es-ES" dirty="0">
              <a:solidFill>
                <a:schemeClr val="accent1">
                  <a:lumMod val="50000"/>
                </a:schemeClr>
              </a:solidFill>
            </a:endParaRPr>
          </a:p>
        </p:txBody>
      </p:sp>
      <p:pic>
        <p:nvPicPr>
          <p:cNvPr id="4" name="Picture 2"/>
          <p:cNvPicPr>
            <a:picLocks noChangeAspect="1" noChangeArrowheads="1"/>
          </p:cNvPicPr>
          <p:nvPr/>
        </p:nvPicPr>
        <p:blipFill>
          <a:blip r:embed="rId2" cstate="print"/>
          <a:srcRect/>
          <a:stretch>
            <a:fillRect/>
          </a:stretch>
        </p:blipFill>
        <p:spPr bwMode="auto">
          <a:xfrm>
            <a:off x="2267250" y="2636912"/>
            <a:ext cx="4537491" cy="3861048"/>
          </a:xfrm>
          <a:prstGeom prst="rect">
            <a:avLst/>
          </a:prstGeom>
          <a:noFill/>
          <a:ln w="9525">
            <a:noFill/>
            <a:miter lim="800000"/>
            <a:headEnd/>
            <a:tailEnd/>
          </a:ln>
        </p:spPr>
      </p:pic>
    </p:spTree>
    <p:extLst>
      <p:ext uri="{BB962C8B-B14F-4D97-AF65-F5344CB8AC3E}">
        <p14:creationId xmlns:p14="http://schemas.microsoft.com/office/powerpoint/2010/main" val="4233105008"/>
      </p:ext>
    </p:extLst>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827584" y="225791"/>
            <a:ext cx="7416824" cy="5890619"/>
          </a:xfrm>
          <a:prstGeom prst="rect">
            <a:avLst/>
          </a:prstGeom>
          <a:noFill/>
          <a:ln w="9525">
            <a:noFill/>
            <a:miter lim="800000"/>
            <a:headEnd/>
            <a:tailEnd/>
          </a:ln>
        </p:spPr>
      </p:pic>
    </p:spTree>
    <p:extLst>
      <p:ext uri="{BB962C8B-B14F-4D97-AF65-F5344CB8AC3E}">
        <p14:creationId xmlns:p14="http://schemas.microsoft.com/office/powerpoint/2010/main" val="13767710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259632" y="260648"/>
            <a:ext cx="6512511" cy="792088"/>
          </a:xfrm>
        </p:spPr>
        <p:txBody>
          <a:bodyPr/>
          <a:lstStyle/>
          <a:p>
            <a:pPr algn="ctr"/>
            <a:r>
              <a:rPr lang="es-ES" dirty="0" smtClean="0">
                <a:solidFill>
                  <a:schemeClr val="bg2">
                    <a:lumMod val="50000"/>
                  </a:schemeClr>
                </a:solidFill>
              </a:rPr>
              <a:t>Nuestra biblioteca</a:t>
            </a:r>
            <a:endParaRPr lang="es-ES" dirty="0">
              <a:solidFill>
                <a:schemeClr val="bg2">
                  <a:lumMod val="50000"/>
                </a:schemeClr>
              </a:solidFill>
            </a:endParaRPr>
          </a:p>
        </p:txBody>
      </p:sp>
      <p:pic>
        <p:nvPicPr>
          <p:cNvPr id="3" name="3 Imagen" descr="IMG_2197.jpg"/>
          <p:cNvPicPr/>
          <p:nvPr/>
        </p:nvPicPr>
        <p:blipFill>
          <a:blip r:embed="rId2" cstate="print"/>
          <a:stretch>
            <a:fillRect/>
          </a:stretch>
        </p:blipFill>
        <p:spPr>
          <a:xfrm>
            <a:off x="467544" y="1196752"/>
            <a:ext cx="3600400" cy="2808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7 Imagen" descr="IMG_2200.jpg"/>
          <p:cNvPicPr/>
          <p:nvPr/>
        </p:nvPicPr>
        <p:blipFill>
          <a:blip r:embed="rId3" cstate="print"/>
          <a:stretch>
            <a:fillRect/>
          </a:stretch>
        </p:blipFill>
        <p:spPr>
          <a:xfrm>
            <a:off x="5364088" y="1199463"/>
            <a:ext cx="3426494" cy="26615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22 Imagen" descr="IMG_2203.jpg"/>
          <p:cNvPicPr/>
          <p:nvPr/>
        </p:nvPicPr>
        <p:blipFill>
          <a:blip r:embed="rId4" cstate="print"/>
          <a:stretch>
            <a:fillRect/>
          </a:stretch>
        </p:blipFill>
        <p:spPr>
          <a:xfrm>
            <a:off x="3347864" y="4221088"/>
            <a:ext cx="2592288" cy="18790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07919372"/>
      </p:ext>
    </p:extLst>
  </p:cSld>
  <p:clrMapOvr>
    <a:masterClrMapping/>
  </p:clrMapOvr>
  <p:transition spd="slow">
    <p:cover dir="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260648"/>
            <a:ext cx="9144000" cy="1584176"/>
          </a:xfrm>
        </p:spPr>
        <p:txBody>
          <a:bodyPr/>
          <a:lstStyle/>
          <a:p>
            <a:pPr algn="l"/>
            <a:r>
              <a:rPr lang="es-ES" sz="4000" dirty="0" smtClean="0">
                <a:solidFill>
                  <a:schemeClr val="bg2">
                    <a:lumMod val="50000"/>
                  </a:schemeClr>
                </a:solidFill>
              </a:rPr>
              <a:t>¿Por qué son importantes los libros?</a:t>
            </a:r>
            <a:br>
              <a:rPr lang="es-ES" sz="4000" dirty="0" smtClean="0">
                <a:solidFill>
                  <a:schemeClr val="bg2">
                    <a:lumMod val="50000"/>
                  </a:schemeClr>
                </a:solidFill>
              </a:rPr>
            </a:br>
            <a:r>
              <a:rPr lang="es-ES" sz="2000" dirty="0" smtClean="0">
                <a:solidFill>
                  <a:schemeClr val="bg2">
                    <a:lumMod val="50000"/>
                  </a:schemeClr>
                </a:solidFill>
              </a:rPr>
              <a:t>Visto desde la perspectiva de un niño</a:t>
            </a:r>
            <a:endParaRPr lang="es-ES" sz="2000" dirty="0">
              <a:solidFill>
                <a:schemeClr val="bg2">
                  <a:lumMod val="50000"/>
                </a:schemeClr>
              </a:solidFill>
            </a:endParaRPr>
          </a:p>
        </p:txBody>
      </p:sp>
      <p:pic>
        <p:nvPicPr>
          <p:cNvPr id="13314" name="Picture 2">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676" t="29471" r="43489" b="32357"/>
          <a:stretch/>
        </p:blipFill>
        <p:spPr bwMode="auto">
          <a:xfrm>
            <a:off x="1331640" y="1409022"/>
            <a:ext cx="6768752" cy="5164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5891892"/>
      </p:ext>
    </p:extLst>
  </p:cSld>
  <p:clrMapOvr>
    <a:masterClrMapping/>
  </p:clrMapOvr>
  <p:transition spd="slow">
    <p:newsflash/>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476672"/>
            <a:ext cx="8208911" cy="2232248"/>
          </a:xfrm>
        </p:spPr>
        <p:txBody>
          <a:bodyPr/>
          <a:lstStyle/>
          <a:p>
            <a:pPr algn="ctr"/>
            <a:r>
              <a:rPr lang="es-ES" dirty="0" smtClean="0">
                <a:solidFill>
                  <a:schemeClr val="bg2">
                    <a:lumMod val="50000"/>
                  </a:schemeClr>
                </a:solidFill>
              </a:rPr>
              <a:t>CRA “Los Regajales”</a:t>
            </a:r>
            <a:br>
              <a:rPr lang="es-ES" dirty="0" smtClean="0">
                <a:solidFill>
                  <a:schemeClr val="bg2">
                    <a:lumMod val="50000"/>
                  </a:schemeClr>
                </a:solidFill>
              </a:rPr>
            </a:br>
            <a:r>
              <a:rPr lang="es-ES" dirty="0" smtClean="0">
                <a:solidFill>
                  <a:schemeClr val="bg2">
                    <a:lumMod val="50000"/>
                  </a:schemeClr>
                </a:solidFill>
              </a:rPr>
              <a:t>Nava de Arévalo </a:t>
            </a:r>
            <a:br>
              <a:rPr lang="es-ES" dirty="0" smtClean="0">
                <a:solidFill>
                  <a:schemeClr val="bg2">
                    <a:lumMod val="50000"/>
                  </a:schemeClr>
                </a:solidFill>
              </a:rPr>
            </a:br>
            <a:r>
              <a:rPr lang="es-ES" dirty="0" smtClean="0">
                <a:solidFill>
                  <a:schemeClr val="bg2">
                    <a:lumMod val="50000"/>
                  </a:schemeClr>
                </a:solidFill>
              </a:rPr>
              <a:t>Ávila</a:t>
            </a:r>
            <a:endParaRPr lang="es-ES" dirty="0">
              <a:solidFill>
                <a:schemeClr val="bg2">
                  <a:lumMod val="50000"/>
                </a:schemeClr>
              </a:solidFill>
            </a:endParaRPr>
          </a:p>
        </p:txBody>
      </p:sp>
      <p:pic>
        <p:nvPicPr>
          <p:cNvPr id="3" name="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3356992"/>
            <a:ext cx="4544413" cy="2263567"/>
          </a:xfrm>
          <a:prstGeom prst="rect">
            <a:avLst/>
          </a:prstGeom>
        </p:spPr>
      </p:pic>
    </p:spTree>
    <p:extLst>
      <p:ext uri="{BB962C8B-B14F-4D97-AF65-F5344CB8AC3E}">
        <p14:creationId xmlns:p14="http://schemas.microsoft.com/office/powerpoint/2010/main" val="2015662359"/>
      </p:ext>
    </p:extLst>
  </p:cSld>
  <p:clrMapOvr>
    <a:masterClrMapping/>
  </p:clrMapOvr>
  <p:transition spd="slow">
    <p:plus/>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484784" y="260648"/>
            <a:ext cx="11737304" cy="576064"/>
          </a:xfrm>
        </p:spPr>
        <p:txBody>
          <a:bodyPr/>
          <a:lstStyle/>
          <a:p>
            <a:r>
              <a:rPr lang="es-ES" sz="2800" dirty="0" smtClean="0">
                <a:solidFill>
                  <a:schemeClr val="bg2">
                    <a:lumMod val="50000"/>
                  </a:schemeClr>
                </a:solidFill>
              </a:rPr>
              <a:t>Video- conferencia: “Elegimos a nuestras mascotas” </a:t>
            </a:r>
            <a:endParaRPr lang="es-ES" sz="2800" dirty="0">
              <a:solidFill>
                <a:schemeClr val="bg2">
                  <a:lumMod val="50000"/>
                </a:schemeClr>
              </a:solidFill>
            </a:endParaRPr>
          </a:p>
        </p:txBody>
      </p:sp>
      <p:sp>
        <p:nvSpPr>
          <p:cNvPr id="4" name="3 CuadroTexto"/>
          <p:cNvSpPr txBox="1"/>
          <p:nvPr/>
        </p:nvSpPr>
        <p:spPr>
          <a:xfrm>
            <a:off x="395536" y="1268760"/>
            <a:ext cx="8352928" cy="1754326"/>
          </a:xfrm>
          <a:prstGeom prst="rect">
            <a:avLst/>
          </a:prstGeom>
          <a:noFill/>
        </p:spPr>
        <p:txBody>
          <a:bodyPr wrap="square" rtlCol="0">
            <a:spAutoFit/>
          </a:bodyPr>
          <a:lstStyle/>
          <a:p>
            <a:pPr algn="just"/>
            <a:r>
              <a:rPr lang="es-ES" dirty="0" smtClean="0">
                <a:solidFill>
                  <a:schemeClr val="accent1">
                    <a:lumMod val="50000"/>
                  </a:schemeClr>
                </a:solidFill>
              </a:rPr>
              <a:t>A través de HANGOUT una herramienta de google plus podemos conectarnos hasta desde diez lugares distintos. Como somos un Centro Rural Agrupado con cuatro localidades y ocho unidades, </a:t>
            </a:r>
            <a:r>
              <a:rPr lang="es-ES" dirty="0">
                <a:solidFill>
                  <a:schemeClr val="accent1">
                    <a:lumMod val="50000"/>
                  </a:schemeClr>
                </a:solidFill>
              </a:rPr>
              <a:t>l</a:t>
            </a:r>
            <a:r>
              <a:rPr lang="es-ES" dirty="0" smtClean="0">
                <a:solidFill>
                  <a:schemeClr val="accent1">
                    <a:lumMod val="50000"/>
                  </a:schemeClr>
                </a:solidFill>
              </a:rPr>
              <a:t>a utilizamos para realizar </a:t>
            </a:r>
            <a:r>
              <a:rPr lang="es-ES" b="1" u="sng" dirty="0" smtClean="0">
                <a:solidFill>
                  <a:schemeClr val="accent1">
                    <a:lumMod val="50000"/>
                  </a:schemeClr>
                </a:solidFill>
              </a:rPr>
              <a:t>nuestros encuentros virtuales</a:t>
            </a:r>
            <a:r>
              <a:rPr lang="es-ES" dirty="0" smtClean="0">
                <a:solidFill>
                  <a:schemeClr val="accent1">
                    <a:lumMod val="50000"/>
                  </a:schemeClr>
                </a:solidFill>
              </a:rPr>
              <a:t>, bien para presentar trabajos, para realizar entrevistas, para conocer e intercambiar experiencias con otros coles…En este caso para elegir a nuestro equipo aventurero.</a:t>
            </a:r>
            <a:endParaRPr lang="es-ES" dirty="0">
              <a:solidFill>
                <a:schemeClr val="accent1">
                  <a:lumMod val="50000"/>
                </a:schemeClr>
              </a:solidFill>
            </a:endParaRPr>
          </a:p>
        </p:txBody>
      </p:sp>
      <p:pic>
        <p:nvPicPr>
          <p:cNvPr id="10" name="9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355" y="3224400"/>
            <a:ext cx="2777451" cy="1944216"/>
          </a:xfrm>
          <a:prstGeom prst="rect">
            <a:avLst/>
          </a:prstGeom>
        </p:spPr>
      </p:pic>
      <p:pic>
        <p:nvPicPr>
          <p:cNvPr id="11" name="10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0806" y="3212976"/>
            <a:ext cx="2832919" cy="1947632"/>
          </a:xfrm>
          <a:prstGeom prst="rect">
            <a:avLst/>
          </a:prstGeom>
        </p:spPr>
      </p:pic>
      <p:pic>
        <p:nvPicPr>
          <p:cNvPr id="12" name="11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4" y="3212976"/>
            <a:ext cx="2907821" cy="2035475"/>
          </a:xfrm>
          <a:prstGeom prst="rect">
            <a:avLst/>
          </a:prstGeom>
        </p:spPr>
      </p:pic>
    </p:spTree>
    <p:extLst>
      <p:ext uri="{BB962C8B-B14F-4D97-AF65-F5344CB8AC3E}">
        <p14:creationId xmlns:p14="http://schemas.microsoft.com/office/powerpoint/2010/main" val="88261993"/>
      </p:ext>
    </p:extLst>
  </p:cSld>
  <p:clrMapOvr>
    <a:masterClrMapping/>
  </p:clrMapOvr>
  <p:transition spd="slow">
    <p:push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Marcador de contenido"/>
          <p:cNvSpPr>
            <a:spLocks noGrp="1"/>
          </p:cNvSpPr>
          <p:nvPr>
            <p:ph sz="quarter" idx="13"/>
          </p:nvPr>
        </p:nvSpPr>
        <p:spPr>
          <a:xfrm>
            <a:off x="323529" y="260648"/>
            <a:ext cx="8335874" cy="6597352"/>
          </a:xfrm>
        </p:spPr>
        <p:txBody>
          <a:bodyPr/>
          <a:lstStyle/>
          <a:p>
            <a:pPr marL="45720" indent="0" algn="just">
              <a:buNone/>
            </a:pPr>
            <a:r>
              <a:rPr lang="es-ES" dirty="0" smtClean="0">
                <a:solidFill>
                  <a:schemeClr val="accent1">
                    <a:lumMod val="50000"/>
                  </a:schemeClr>
                </a:solidFill>
              </a:rPr>
              <a:t>Resultaron ganadoras : SUPERNUBE, SUPERPANDA, SUPER-RAYO, SUPER SANTINACA. “El equipo aventurero”</a:t>
            </a:r>
            <a:endParaRPr lang="es-ES" dirty="0">
              <a:solidFill>
                <a:schemeClr val="accent1">
                  <a:lumMod val="50000"/>
                </a:schemeClr>
              </a:solidFill>
            </a:endParaRPr>
          </a:p>
        </p:txBody>
      </p:sp>
      <p:pic>
        <p:nvPicPr>
          <p:cNvPr id="9" name="8 Imagen"/>
          <p:cNvPicPr>
            <a:picLocks noChangeAspect="1"/>
          </p:cNvPicPr>
          <p:nvPr/>
        </p:nvPicPr>
        <p:blipFill rotWithShape="1">
          <a:blip r:embed="rId2" cstate="print">
            <a:extLst>
              <a:ext uri="{28A0092B-C50C-407E-A947-70E740481C1C}">
                <a14:useLocalDpi xmlns:a14="http://schemas.microsoft.com/office/drawing/2010/main" val="0"/>
              </a:ext>
            </a:extLst>
          </a:blip>
          <a:srcRect l="3776" r="7217"/>
          <a:stretch/>
        </p:blipFill>
        <p:spPr>
          <a:xfrm>
            <a:off x="2990968" y="2204864"/>
            <a:ext cx="2838087" cy="1555414"/>
          </a:xfrm>
          <a:prstGeom prst="rect">
            <a:avLst/>
          </a:prstGeom>
        </p:spPr>
      </p:pic>
      <p:pic>
        <p:nvPicPr>
          <p:cNvPr id="15" name="1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267" y="3964501"/>
            <a:ext cx="1913461" cy="1644539"/>
          </a:xfrm>
          <a:prstGeom prst="rect">
            <a:avLst/>
          </a:prstGeom>
        </p:spPr>
      </p:pic>
      <p:pic>
        <p:nvPicPr>
          <p:cNvPr id="16" name="15 Imagen"/>
          <p:cNvPicPr>
            <a:picLocks noChangeAspect="1"/>
          </p:cNvPicPr>
          <p:nvPr/>
        </p:nvPicPr>
        <p:blipFill rotWithShape="1">
          <a:blip r:embed="rId4" cstate="print">
            <a:extLst>
              <a:ext uri="{28A0092B-C50C-407E-A947-70E740481C1C}">
                <a14:useLocalDpi xmlns:a14="http://schemas.microsoft.com/office/drawing/2010/main" val="0"/>
              </a:ext>
            </a:extLst>
          </a:blip>
          <a:srcRect l="16659" t="9659" r="19811"/>
          <a:stretch/>
        </p:blipFill>
        <p:spPr>
          <a:xfrm>
            <a:off x="971590" y="1407533"/>
            <a:ext cx="1512168" cy="1613751"/>
          </a:xfrm>
          <a:prstGeom prst="rect">
            <a:avLst/>
          </a:prstGeom>
        </p:spPr>
      </p:pic>
      <p:pic>
        <p:nvPicPr>
          <p:cNvPr id="17" name="1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8224" y="1309878"/>
            <a:ext cx="1967709" cy="1473013"/>
          </a:xfrm>
          <a:prstGeom prst="rect">
            <a:avLst/>
          </a:prstGeom>
        </p:spPr>
      </p:pic>
      <p:pic>
        <p:nvPicPr>
          <p:cNvPr id="18" name="17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8224" y="3933056"/>
            <a:ext cx="2341251" cy="1757036"/>
          </a:xfrm>
          <a:prstGeom prst="rect">
            <a:avLst/>
          </a:prstGeom>
        </p:spPr>
      </p:pic>
      <p:pic>
        <p:nvPicPr>
          <p:cNvPr id="19" name="18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9752" y="3933056"/>
            <a:ext cx="4140521" cy="2337130"/>
          </a:xfrm>
          <a:prstGeom prst="rect">
            <a:avLst/>
          </a:prstGeom>
        </p:spPr>
      </p:pic>
    </p:spTree>
    <p:extLst>
      <p:ext uri="{BB962C8B-B14F-4D97-AF65-F5344CB8AC3E}">
        <p14:creationId xmlns:p14="http://schemas.microsoft.com/office/powerpoint/2010/main" val="2409885650"/>
      </p:ext>
    </p:extLst>
  </p:cSld>
  <p:clrMapOvr>
    <a:masterClrMapping/>
  </p:clrMapOvr>
  <p:transition spd="slow">
    <p:newsfla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467544" y="1556792"/>
            <a:ext cx="6219316" cy="369332"/>
          </a:xfrm>
          <a:prstGeom prst="rect">
            <a:avLst/>
          </a:prstGeom>
          <a:noFill/>
        </p:spPr>
        <p:txBody>
          <a:bodyPr wrap="square" rtlCol="0">
            <a:spAutoFit/>
          </a:bodyPr>
          <a:lstStyle/>
          <a:p>
            <a:r>
              <a:rPr lang="es-ES" dirty="0" smtClean="0">
                <a:solidFill>
                  <a:schemeClr val="accent1">
                    <a:lumMod val="50000"/>
                  </a:schemeClr>
                </a:solidFill>
              </a:rPr>
              <a:t>Los más peques del cole hacen un librito con sus mascotas</a:t>
            </a:r>
            <a:endParaRPr lang="es-ES" dirty="0">
              <a:solidFill>
                <a:schemeClr val="accent1">
                  <a:lumMod val="50000"/>
                </a:schemeClr>
              </a:solidFill>
            </a:endParaRPr>
          </a:p>
        </p:txBody>
      </p:sp>
      <p:pic>
        <p:nvPicPr>
          <p:cNvPr id="5" name="4 Imagen">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1008426"/>
            <a:ext cx="1764301" cy="1320743"/>
          </a:xfrm>
          <a:prstGeom prst="rect">
            <a:avLst/>
          </a:prstGeom>
        </p:spPr>
      </p:pic>
      <p:sp>
        <p:nvSpPr>
          <p:cNvPr id="6" name="5 CuadroTexto"/>
          <p:cNvSpPr txBox="1"/>
          <p:nvPr/>
        </p:nvSpPr>
        <p:spPr>
          <a:xfrm>
            <a:off x="467544" y="2329169"/>
            <a:ext cx="8424936" cy="646331"/>
          </a:xfrm>
          <a:prstGeom prst="rect">
            <a:avLst/>
          </a:prstGeom>
          <a:noFill/>
        </p:spPr>
        <p:txBody>
          <a:bodyPr wrap="square" rtlCol="0">
            <a:spAutoFit/>
          </a:bodyPr>
          <a:lstStyle/>
          <a:p>
            <a:r>
              <a:rPr lang="es-ES" dirty="0" smtClean="0">
                <a:solidFill>
                  <a:schemeClr val="accent1">
                    <a:lumMod val="50000"/>
                  </a:schemeClr>
                </a:solidFill>
              </a:rPr>
              <a:t>Otros inventaron historias del equipo aventurero y  las compartieron con sus compañeros.</a:t>
            </a:r>
          </a:p>
        </p:txBody>
      </p:sp>
      <p:pic>
        <p:nvPicPr>
          <p:cNvPr id="7" name="6 Imagen"/>
          <p:cNvPicPr>
            <a:picLocks noChangeAspect="1"/>
          </p:cNvPicPr>
          <p:nvPr/>
        </p:nvPicPr>
        <p:blipFill rotWithShape="1">
          <a:blip r:embed="rId4">
            <a:extLst>
              <a:ext uri="{28A0092B-C50C-407E-A947-70E740481C1C}">
                <a14:useLocalDpi xmlns:a14="http://schemas.microsoft.com/office/drawing/2010/main" val="0"/>
              </a:ext>
            </a:extLst>
          </a:blip>
          <a:srcRect l="21650" t="14566" r="44272" b="10065"/>
          <a:stretch/>
        </p:blipFill>
        <p:spPr>
          <a:xfrm>
            <a:off x="5580112" y="2671324"/>
            <a:ext cx="2871904" cy="4041938"/>
          </a:xfrm>
          <a:prstGeom prst="rect">
            <a:avLst/>
          </a:prstGeom>
        </p:spPr>
      </p:pic>
      <p:sp>
        <p:nvSpPr>
          <p:cNvPr id="10" name="9 Título"/>
          <p:cNvSpPr>
            <a:spLocks noGrp="1"/>
          </p:cNvSpPr>
          <p:nvPr>
            <p:ph type="title"/>
          </p:nvPr>
        </p:nvSpPr>
        <p:spPr>
          <a:xfrm>
            <a:off x="174349" y="116632"/>
            <a:ext cx="7750174" cy="720080"/>
          </a:xfrm>
        </p:spPr>
        <p:txBody>
          <a:bodyPr/>
          <a:lstStyle/>
          <a:p>
            <a:pPr algn="ctr"/>
            <a:r>
              <a:rPr lang="es-ES" sz="4000" dirty="0" smtClean="0">
                <a:solidFill>
                  <a:schemeClr val="bg2">
                    <a:lumMod val="50000"/>
                  </a:schemeClr>
                </a:solidFill>
              </a:rPr>
              <a:t>Me invento un cuento</a:t>
            </a:r>
            <a:endParaRPr lang="es-ES" sz="4000" dirty="0">
              <a:solidFill>
                <a:schemeClr val="bg2">
                  <a:lumMod val="50000"/>
                </a:schemeClr>
              </a:solidFill>
            </a:endParaRPr>
          </a:p>
        </p:txBody>
      </p:sp>
      <p:sp>
        <p:nvSpPr>
          <p:cNvPr id="12" name="11 Redondear rectángulo de esquina diagonal"/>
          <p:cNvSpPr/>
          <p:nvPr/>
        </p:nvSpPr>
        <p:spPr>
          <a:xfrm>
            <a:off x="611560" y="3861048"/>
            <a:ext cx="4536504" cy="1584176"/>
          </a:xfrm>
          <a:prstGeom prst="round2DiagRect">
            <a:avLst/>
          </a:prstGeom>
          <a:solidFill>
            <a:schemeClr val="bg2">
              <a:lumMod val="50000"/>
            </a:schemeClr>
          </a:solidFill>
          <a:ln w="38100">
            <a:solidFill>
              <a:schemeClr val="accent6">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S" sz="1600" dirty="0" smtClean="0"/>
              <a:t>El trabajo en equipo y las producciones propias motivan al alumnado a que sus creaciones sean mejores. ¡Comprobado!</a:t>
            </a:r>
            <a:endParaRPr lang="es-ES" sz="1600" dirty="0"/>
          </a:p>
        </p:txBody>
      </p:sp>
      <p:pic>
        <p:nvPicPr>
          <p:cNvPr id="13" name="12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7854" y="3406682"/>
            <a:ext cx="1223916" cy="795098"/>
          </a:xfrm>
          <a:prstGeom prst="rect">
            <a:avLst/>
          </a:prstGeom>
        </p:spPr>
      </p:pic>
      <p:sp>
        <p:nvSpPr>
          <p:cNvPr id="8" name="7 Elipse"/>
          <p:cNvSpPr/>
          <p:nvPr/>
        </p:nvSpPr>
        <p:spPr>
          <a:xfrm>
            <a:off x="7254837" y="292450"/>
            <a:ext cx="863122" cy="675770"/>
          </a:xfrm>
          <a:prstGeom prst="ellipse">
            <a:avLst/>
          </a:prstGeom>
          <a:solidFill>
            <a:srgbClr val="92D05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sz="900" dirty="0" smtClean="0"/>
              <a:t>Pincha sobre la imagen</a:t>
            </a:r>
            <a:endParaRPr lang="es-ES" sz="900" dirty="0"/>
          </a:p>
        </p:txBody>
      </p:sp>
    </p:spTree>
    <p:extLst>
      <p:ext uri="{BB962C8B-B14F-4D97-AF65-F5344CB8AC3E}">
        <p14:creationId xmlns:p14="http://schemas.microsoft.com/office/powerpoint/2010/main" val="783391701"/>
      </p:ext>
    </p:extLst>
  </p:cSld>
  <p:clrMapOvr>
    <a:masterClrMapping/>
  </p:clrMapOvr>
  <p:transition spd="slow">
    <p:wedg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07504" y="188640"/>
            <a:ext cx="8784975" cy="648072"/>
          </a:xfrm>
        </p:spPr>
        <p:txBody>
          <a:bodyPr/>
          <a:lstStyle/>
          <a:p>
            <a:pPr marL="0" indent="0" algn="ctr">
              <a:buNone/>
            </a:pPr>
            <a:r>
              <a:rPr lang="es-ES" sz="4000" dirty="0" smtClean="0">
                <a:solidFill>
                  <a:schemeClr val="bg2">
                    <a:lumMod val="50000"/>
                  </a:schemeClr>
                </a:solidFill>
              </a:rPr>
              <a:t>Otros cuentos otros formatos</a:t>
            </a:r>
            <a:endParaRPr lang="es-ES" sz="4000" dirty="0">
              <a:solidFill>
                <a:schemeClr val="bg2">
                  <a:lumMod val="50000"/>
                </a:schemeClr>
              </a:solidFill>
            </a:endParaRPr>
          </a:p>
        </p:txBody>
      </p:sp>
      <p:pic>
        <p:nvPicPr>
          <p:cNvPr id="1026" name="Picture 2" descr="C:\Users\USUARIO\Pictures\plan de lectura\Imagen8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1844" y="1145758"/>
            <a:ext cx="2961728" cy="2084338"/>
          </a:xfrm>
          <a:prstGeom prst="rect">
            <a:avLst/>
          </a:prstGeom>
          <a:noFill/>
          <a:extLst>
            <a:ext uri="{909E8E84-426E-40DD-AFC4-6F175D3DCCD1}">
              <a14:hiddenFill xmlns:a14="http://schemas.microsoft.com/office/drawing/2010/main">
                <a:solidFill>
                  <a:srgbClr val="FFFFFF"/>
                </a:solidFill>
              </a14:hiddenFill>
            </a:ext>
          </a:extLst>
        </p:spPr>
      </p:pic>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3" y="1173123"/>
            <a:ext cx="2952328" cy="2384254"/>
          </a:xfrm>
          <a:prstGeom prst="rect">
            <a:avLst/>
          </a:prstGeom>
        </p:spPr>
      </p:pic>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1841" y="1157589"/>
            <a:ext cx="2950003" cy="2399787"/>
          </a:xfrm>
          <a:prstGeom prst="rect">
            <a:avLst/>
          </a:prstGeom>
        </p:spPr>
      </p:pic>
      <p:pic>
        <p:nvPicPr>
          <p:cNvPr id="7" name="6 Imagen">
            <a:hlinkClick r:id="rId5"/>
          </p:cNvPr>
          <p:cNvPicPr/>
          <p:nvPr/>
        </p:nvPicPr>
        <p:blipFill rotWithShape="1">
          <a:blip r:embed="rId6"/>
          <a:srcRect l="27979" t="49473" r="45830" b="21274"/>
          <a:stretch/>
        </p:blipFill>
        <p:spPr>
          <a:xfrm>
            <a:off x="438930" y="4005064"/>
            <a:ext cx="2664296" cy="1800200"/>
          </a:xfrm>
          <a:prstGeom prst="rect">
            <a:avLst/>
          </a:prstGeom>
        </p:spPr>
      </p:pic>
      <p:pic>
        <p:nvPicPr>
          <p:cNvPr id="8" name="7 Imagen">
            <a:hlinkClick r:id="rId7"/>
          </p:cNvPr>
          <p:cNvPicPr/>
          <p:nvPr/>
        </p:nvPicPr>
        <p:blipFill rotWithShape="1">
          <a:blip r:embed="rId8" cstate="print"/>
          <a:srcRect l="26812" t="21849" r="28781" b="31085"/>
          <a:stretch/>
        </p:blipFill>
        <p:spPr>
          <a:xfrm>
            <a:off x="3419873" y="4005064"/>
            <a:ext cx="2448268" cy="1725723"/>
          </a:xfrm>
          <a:prstGeom prst="rect">
            <a:avLst/>
          </a:prstGeom>
        </p:spPr>
      </p:pic>
      <p:pic>
        <p:nvPicPr>
          <p:cNvPr id="9" name="8 Imagen">
            <a:hlinkClick r:id="rId9"/>
          </p:cNvPr>
          <p:cNvPicPr/>
          <p:nvPr/>
        </p:nvPicPr>
        <p:blipFill rotWithShape="1">
          <a:blip r:embed="rId10"/>
          <a:srcRect l="28665" t="27715" r="36354" b="31066"/>
          <a:stretch/>
        </p:blipFill>
        <p:spPr>
          <a:xfrm>
            <a:off x="6228184" y="4005064"/>
            <a:ext cx="2537046" cy="1692067"/>
          </a:xfrm>
          <a:prstGeom prst="rect">
            <a:avLst/>
          </a:prstGeom>
        </p:spPr>
      </p:pic>
      <p:pic>
        <p:nvPicPr>
          <p:cNvPr id="6" name="5 Imagen"/>
          <p:cNvPicPr>
            <a:picLocks noChangeAspect="1"/>
          </p:cNvPicPr>
          <p:nvPr/>
        </p:nvPicPr>
        <p:blipFill rotWithShape="1">
          <a:blip r:embed="rId11" cstate="print">
            <a:extLst>
              <a:ext uri="{28A0092B-C50C-407E-A947-70E740481C1C}">
                <a14:useLocalDpi xmlns:a14="http://schemas.microsoft.com/office/drawing/2010/main" val="0"/>
              </a:ext>
            </a:extLst>
          </a:blip>
          <a:srcRect l="50263" t="5714" r="5928" b="11419"/>
          <a:stretch/>
        </p:blipFill>
        <p:spPr>
          <a:xfrm>
            <a:off x="4496415" y="5644355"/>
            <a:ext cx="295183" cy="321817"/>
          </a:xfrm>
          <a:prstGeom prst="rect">
            <a:avLst/>
          </a:prstGeom>
        </p:spPr>
      </p:pic>
      <p:pic>
        <p:nvPicPr>
          <p:cNvPr id="12" name="11 Imagen"/>
          <p:cNvPicPr>
            <a:picLocks noChangeAspect="1"/>
          </p:cNvPicPr>
          <p:nvPr/>
        </p:nvPicPr>
        <p:blipFill rotWithShape="1">
          <a:blip r:embed="rId11" cstate="print">
            <a:extLst>
              <a:ext uri="{28A0092B-C50C-407E-A947-70E740481C1C}">
                <a14:useLocalDpi xmlns:a14="http://schemas.microsoft.com/office/drawing/2010/main" val="0"/>
              </a:ext>
            </a:extLst>
          </a:blip>
          <a:srcRect l="50263" t="5714" r="5928" b="11419"/>
          <a:stretch/>
        </p:blipFill>
        <p:spPr>
          <a:xfrm>
            <a:off x="1442849" y="5777289"/>
            <a:ext cx="295183" cy="321817"/>
          </a:xfrm>
          <a:prstGeom prst="rect">
            <a:avLst/>
          </a:prstGeom>
        </p:spPr>
      </p:pic>
      <p:pic>
        <p:nvPicPr>
          <p:cNvPr id="13" name="12 Imagen"/>
          <p:cNvPicPr>
            <a:picLocks noChangeAspect="1"/>
          </p:cNvPicPr>
          <p:nvPr/>
        </p:nvPicPr>
        <p:blipFill rotWithShape="1">
          <a:blip r:embed="rId11" cstate="print">
            <a:extLst>
              <a:ext uri="{28A0092B-C50C-407E-A947-70E740481C1C}">
                <a14:useLocalDpi xmlns:a14="http://schemas.microsoft.com/office/drawing/2010/main" val="0"/>
              </a:ext>
            </a:extLst>
          </a:blip>
          <a:srcRect l="50263" t="5714" r="5928" b="11419"/>
          <a:stretch/>
        </p:blipFill>
        <p:spPr>
          <a:xfrm>
            <a:off x="7349115" y="5743745"/>
            <a:ext cx="295183" cy="321817"/>
          </a:xfrm>
          <a:prstGeom prst="rect">
            <a:avLst/>
          </a:prstGeom>
        </p:spPr>
      </p:pic>
    </p:spTree>
    <p:extLst>
      <p:ext uri="{BB962C8B-B14F-4D97-AF65-F5344CB8AC3E}">
        <p14:creationId xmlns:p14="http://schemas.microsoft.com/office/powerpoint/2010/main" val="4094051257"/>
      </p:ext>
    </p:extLst>
  </p:cSld>
  <p:clrMapOvr>
    <a:masterClrMapping/>
  </p:clrMapOvr>
  <mc:AlternateContent xmlns:mc="http://schemas.openxmlformats.org/markup-compatibility/2006" xmlns:p14="http://schemas.microsoft.com/office/powerpoint/2010/main">
    <mc:Choice Requires="p14">
      <p:transition spd="slow" p14:dur="2000">
        <p14:warp/>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isel"/>
          <p:cNvSpPr/>
          <p:nvPr/>
        </p:nvSpPr>
        <p:spPr>
          <a:xfrm>
            <a:off x="3553031" y="188640"/>
            <a:ext cx="2376264" cy="792088"/>
          </a:xfrm>
          <a:prstGeom prst="bevel">
            <a:avLst/>
          </a:prstGeom>
          <a:solidFill>
            <a:schemeClr val="bg2">
              <a:lumMod val="50000"/>
            </a:schemeClr>
          </a:solidFill>
          <a:ln>
            <a:solidFill>
              <a:schemeClr val="accent5">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dirty="0" smtClean="0">
                <a:latin typeface="Aharoni" panose="02010803020104030203" pitchFamily="2" charset="-79"/>
                <a:cs typeface="Aharoni" panose="02010803020104030203" pitchFamily="2" charset="-79"/>
              </a:rPr>
              <a:t>Cuentos viajeros</a:t>
            </a:r>
            <a:endParaRPr lang="es-ES" dirty="0">
              <a:latin typeface="Aharoni" panose="02010803020104030203" pitchFamily="2" charset="-79"/>
              <a:cs typeface="Aharoni" panose="02010803020104030203" pitchFamily="2" charset="-79"/>
            </a:endParaRPr>
          </a:p>
        </p:txBody>
      </p:sp>
      <p:pic>
        <p:nvPicPr>
          <p:cNvPr id="3075" name="Picture 3">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214" t="32618" r="1694" b="6499"/>
          <a:stretch/>
        </p:blipFill>
        <p:spPr bwMode="auto">
          <a:xfrm>
            <a:off x="2793501" y="1124744"/>
            <a:ext cx="3787818" cy="1647542"/>
          </a:xfrm>
          <a:prstGeom prst="snip2DiagRect">
            <a:avLst/>
          </a:prstGeom>
          <a:solidFill>
            <a:srgbClr val="FFFFFF">
              <a:shade val="85000"/>
            </a:srgbClr>
          </a:solidFill>
          <a:ln w="76200">
            <a:solidFill>
              <a:schemeClr val="accent2">
                <a:lumMod val="50000"/>
              </a:schemeClr>
            </a:solidFill>
            <a:miter lim="800000"/>
            <a:headEnd/>
            <a:tailEnd/>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7" name="6 Bisel"/>
          <p:cNvSpPr/>
          <p:nvPr/>
        </p:nvSpPr>
        <p:spPr>
          <a:xfrm>
            <a:off x="3553518" y="3032956"/>
            <a:ext cx="2376264" cy="792088"/>
          </a:xfrm>
          <a:prstGeom prst="bevel">
            <a:avLst/>
          </a:prstGeom>
          <a:solidFill>
            <a:schemeClr val="bg2">
              <a:lumMod val="50000"/>
            </a:schemeClr>
          </a:solidFill>
          <a:ln>
            <a:solidFill>
              <a:schemeClr val="accent5">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dirty="0" smtClean="0">
                <a:latin typeface="Aharoni" panose="02010803020104030203" pitchFamily="2" charset="-79"/>
                <a:cs typeface="Aharoni" panose="02010803020104030203" pitchFamily="2" charset="-79"/>
              </a:rPr>
              <a:t>Video-cuentos</a:t>
            </a:r>
            <a:endParaRPr lang="es-ES" dirty="0">
              <a:latin typeface="Aharoni" panose="02010803020104030203" pitchFamily="2" charset="-79"/>
              <a:cs typeface="Aharoni" panose="02010803020104030203" pitchFamily="2" charset="-79"/>
            </a:endParaRPr>
          </a:p>
        </p:txBody>
      </p:sp>
      <p:pic>
        <p:nvPicPr>
          <p:cNvPr id="3076" name="Picture 4">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082" t="12658" r="7383"/>
          <a:stretch/>
        </p:blipFill>
        <p:spPr bwMode="auto">
          <a:xfrm>
            <a:off x="486550" y="4199407"/>
            <a:ext cx="4200860" cy="1997580"/>
          </a:xfrm>
          <a:prstGeom prst="rect">
            <a:avLst/>
          </a:prstGeom>
          <a:ln w="28575" cap="sq">
            <a:solidFill>
              <a:schemeClr val="accent2">
                <a:lumMod val="50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3077" name="Picture 5">
            <a:hlinkClick r:id="rId6"/>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715" t="13309" r="9919"/>
          <a:stretch/>
        </p:blipFill>
        <p:spPr bwMode="auto">
          <a:xfrm>
            <a:off x="4932040" y="4199407"/>
            <a:ext cx="3816424" cy="1997579"/>
          </a:xfrm>
          <a:prstGeom prst="rect">
            <a:avLst/>
          </a:prstGeom>
          <a:noFill/>
          <a:ln w="28575">
            <a:solidFill>
              <a:schemeClr val="accent2">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9" name="18 CuadroTexto"/>
          <p:cNvSpPr txBox="1"/>
          <p:nvPr/>
        </p:nvSpPr>
        <p:spPr>
          <a:xfrm>
            <a:off x="2643174" y="6286520"/>
            <a:ext cx="3571900" cy="369332"/>
          </a:xfrm>
          <a:prstGeom prst="rect">
            <a:avLst/>
          </a:prstGeom>
          <a:noFill/>
        </p:spPr>
        <p:txBody>
          <a:bodyPr wrap="square" rtlCol="0">
            <a:spAutoFit/>
          </a:bodyPr>
          <a:lstStyle/>
          <a:p>
            <a:pPr algn="ctr"/>
            <a:r>
              <a:rPr lang="es-ES" dirty="0" smtClean="0">
                <a:solidFill>
                  <a:schemeClr val="bg2">
                    <a:lumMod val="50000"/>
                  </a:schemeClr>
                </a:solidFill>
              </a:rPr>
              <a:t>Pincha sobre las imágenes</a:t>
            </a:r>
            <a:endParaRPr lang="en-US" dirty="0">
              <a:solidFill>
                <a:schemeClr val="bg2">
                  <a:lumMod val="50000"/>
                </a:schemeClr>
              </a:solidFill>
            </a:endParaRPr>
          </a:p>
        </p:txBody>
      </p:sp>
      <p:pic>
        <p:nvPicPr>
          <p:cNvPr id="29698" name="Picture 2" descr="http://www.marketingpilgrim.com/wp-content/uploads/2012/10/click1.jpg"/>
          <p:cNvPicPr>
            <a:picLocks noChangeAspect="1" noChangeArrowheads="1"/>
          </p:cNvPicPr>
          <p:nvPr/>
        </p:nvPicPr>
        <p:blipFill>
          <a:blip r:embed="rId8" cstate="print"/>
          <a:srcRect/>
          <a:stretch>
            <a:fillRect/>
          </a:stretch>
        </p:blipFill>
        <p:spPr bwMode="auto">
          <a:xfrm>
            <a:off x="500034" y="5643578"/>
            <a:ext cx="668838" cy="500066"/>
          </a:xfrm>
          <a:prstGeom prst="rect">
            <a:avLst/>
          </a:prstGeom>
          <a:noFill/>
        </p:spPr>
      </p:pic>
      <p:pic>
        <p:nvPicPr>
          <p:cNvPr id="20" name="Picture 2" descr="http://www.marketingpilgrim.com/wp-content/uploads/2012/10/click1.jpg"/>
          <p:cNvPicPr>
            <a:picLocks noChangeAspect="1" noChangeArrowheads="1"/>
          </p:cNvPicPr>
          <p:nvPr/>
        </p:nvPicPr>
        <p:blipFill>
          <a:blip r:embed="rId8" cstate="print"/>
          <a:srcRect/>
          <a:stretch>
            <a:fillRect/>
          </a:stretch>
        </p:blipFill>
        <p:spPr bwMode="auto">
          <a:xfrm>
            <a:off x="4857752" y="5715016"/>
            <a:ext cx="668838" cy="500066"/>
          </a:xfrm>
          <a:prstGeom prst="rect">
            <a:avLst/>
          </a:prstGeom>
          <a:noFill/>
        </p:spPr>
      </p:pic>
    </p:spTree>
    <p:extLst>
      <p:ext uri="{BB962C8B-B14F-4D97-AF65-F5344CB8AC3E}">
        <p14:creationId xmlns:p14="http://schemas.microsoft.com/office/powerpoint/2010/main" val="4142298980"/>
      </p:ext>
    </p:extLst>
  </p:cSld>
  <p:clrMapOvr>
    <a:masterClrMapping/>
  </p:clrMapOvr>
  <p:transition spd="slow">
    <p:wedg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isel"/>
          <p:cNvSpPr/>
          <p:nvPr/>
        </p:nvSpPr>
        <p:spPr>
          <a:xfrm>
            <a:off x="3419872" y="332656"/>
            <a:ext cx="2376264" cy="792088"/>
          </a:xfrm>
          <a:prstGeom prst="bevel">
            <a:avLst/>
          </a:prstGeom>
          <a:solidFill>
            <a:schemeClr val="bg2">
              <a:lumMod val="50000"/>
            </a:schemeClr>
          </a:solidFill>
          <a:ln>
            <a:solidFill>
              <a:schemeClr val="accent5">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dirty="0" smtClean="0">
                <a:latin typeface="Aharoni" panose="02010803020104030203" pitchFamily="2" charset="-79"/>
                <a:cs typeface="Aharoni" panose="02010803020104030203" pitchFamily="2" charset="-79"/>
              </a:rPr>
              <a:t>Relatos cortos</a:t>
            </a:r>
            <a:endParaRPr lang="es-ES" dirty="0">
              <a:latin typeface="Aharoni" panose="02010803020104030203" pitchFamily="2" charset="-79"/>
              <a:cs typeface="Aharoni" panose="02010803020104030203" pitchFamily="2" charset="-79"/>
            </a:endParaRPr>
          </a:p>
        </p:txBody>
      </p:sp>
      <p:pic>
        <p:nvPicPr>
          <p:cNvPr id="4098" name="Picture 2">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51" t="14375" r="36623" b="39975"/>
          <a:stretch/>
        </p:blipFill>
        <p:spPr bwMode="auto">
          <a:xfrm>
            <a:off x="393171" y="1340768"/>
            <a:ext cx="4214833"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a:hlinkClick r:id="rId4"/>
          </p:cNvPr>
          <p:cNvPicPr>
            <a:picLocks noChangeAspect="1" noChangeArrowheads="1"/>
          </p:cNvPicPr>
          <p:nvPr/>
        </p:nvPicPr>
        <p:blipFill>
          <a:blip r:embed="rId5" cstate="print"/>
          <a:srcRect/>
          <a:stretch>
            <a:fillRect/>
          </a:stretch>
        </p:blipFill>
        <p:spPr bwMode="auto">
          <a:xfrm>
            <a:off x="4587297" y="3718269"/>
            <a:ext cx="4353196" cy="2592288"/>
          </a:xfrm>
          <a:prstGeom prst="rect">
            <a:avLst/>
          </a:prstGeom>
          <a:noFill/>
          <a:ln w="9525">
            <a:noFill/>
            <a:miter lim="800000"/>
            <a:headEnd/>
            <a:tailEnd/>
          </a:ln>
        </p:spPr>
      </p:pic>
      <p:sp>
        <p:nvSpPr>
          <p:cNvPr id="7" name="6 CuadroTexto"/>
          <p:cNvSpPr txBox="1"/>
          <p:nvPr/>
        </p:nvSpPr>
        <p:spPr>
          <a:xfrm>
            <a:off x="5377905" y="2957081"/>
            <a:ext cx="3384376" cy="523220"/>
          </a:xfrm>
          <a:prstGeom prst="rect">
            <a:avLst/>
          </a:prstGeom>
          <a:noFill/>
        </p:spPr>
        <p:txBody>
          <a:bodyPr wrap="square" rtlCol="0">
            <a:spAutoFit/>
          </a:bodyPr>
          <a:lstStyle/>
          <a:p>
            <a:r>
              <a:rPr lang="es-ES" sz="1400" dirty="0" smtClean="0">
                <a:solidFill>
                  <a:schemeClr val="bg2">
                    <a:lumMod val="50000"/>
                  </a:schemeClr>
                </a:solidFill>
              </a:rPr>
              <a:t>Pincha sobre las imágenes para escuchar</a:t>
            </a:r>
            <a:endParaRPr lang="es-ES" sz="1400" dirty="0">
              <a:solidFill>
                <a:schemeClr val="bg2">
                  <a:lumMod val="50000"/>
                </a:schemeClr>
              </a:solidFill>
            </a:endParaRPr>
          </a:p>
        </p:txBody>
      </p:sp>
      <p:pic>
        <p:nvPicPr>
          <p:cNvPr id="9" name="Picture 2"/>
          <p:cNvPicPr>
            <a:picLocks noChangeAspect="1" noChangeArrowheads="1"/>
          </p:cNvPicPr>
          <p:nvPr/>
        </p:nvPicPr>
        <p:blipFill rotWithShape="1">
          <a:blip r:embed="rId6" cstate="print"/>
          <a:srcRect l="17060" r="14058"/>
          <a:stretch/>
        </p:blipFill>
        <p:spPr bwMode="auto">
          <a:xfrm>
            <a:off x="1154096" y="4005064"/>
            <a:ext cx="1899821" cy="2458144"/>
          </a:xfrm>
          <a:prstGeom prst="rect">
            <a:avLst/>
          </a:prstGeom>
          <a:noFill/>
          <a:ln w="9525">
            <a:noFill/>
            <a:miter lim="800000"/>
            <a:headEnd/>
            <a:tailEnd/>
          </a:ln>
        </p:spPr>
      </p:pic>
      <p:pic>
        <p:nvPicPr>
          <p:cNvPr id="10" name="Picture 2"/>
          <p:cNvPicPr>
            <a:picLocks noChangeAspect="1" noChangeArrowheads="1"/>
          </p:cNvPicPr>
          <p:nvPr/>
        </p:nvPicPr>
        <p:blipFill>
          <a:blip r:embed="rId7" cstate="print"/>
          <a:srcRect/>
          <a:stretch>
            <a:fillRect/>
          </a:stretch>
        </p:blipFill>
        <p:spPr bwMode="auto">
          <a:xfrm rot="21034135">
            <a:off x="4971072" y="1494835"/>
            <a:ext cx="1698107" cy="1296116"/>
          </a:xfrm>
          <a:prstGeom prst="rect">
            <a:avLst/>
          </a:prstGeom>
          <a:ln>
            <a:noFill/>
          </a:ln>
          <a:effectLst>
            <a:outerShdw blurRad="292100" dist="139700" dir="2700000" algn="tl" rotWithShape="0">
              <a:srgbClr val="333333">
                <a:alpha val="65000"/>
              </a:srgbClr>
            </a:outerShdw>
          </a:effectLst>
        </p:spPr>
      </p:pic>
      <p:pic>
        <p:nvPicPr>
          <p:cNvPr id="11" name="Picture 4"/>
          <p:cNvPicPr>
            <a:picLocks noChangeAspect="1" noChangeArrowheads="1"/>
          </p:cNvPicPr>
          <p:nvPr/>
        </p:nvPicPr>
        <p:blipFill>
          <a:blip r:embed="rId8" cstate="print"/>
          <a:srcRect/>
          <a:stretch>
            <a:fillRect/>
          </a:stretch>
        </p:blipFill>
        <p:spPr bwMode="auto">
          <a:xfrm rot="972126">
            <a:off x="7116366" y="1622203"/>
            <a:ext cx="1516124" cy="1146118"/>
          </a:xfrm>
          <a:prstGeom prst="rect">
            <a:avLst/>
          </a:prstGeom>
          <a:ln>
            <a:noFill/>
          </a:ln>
          <a:effectLst>
            <a:outerShdw blurRad="292100" dist="139700" dir="2700000" algn="tl" rotWithShape="0">
              <a:srgbClr val="333333">
                <a:alpha val="65000"/>
              </a:srgbClr>
            </a:outerShdw>
          </a:effectLst>
        </p:spPr>
      </p:pic>
      <p:sp>
        <p:nvSpPr>
          <p:cNvPr id="8" name="7 Flecha abajo"/>
          <p:cNvSpPr/>
          <p:nvPr/>
        </p:nvSpPr>
        <p:spPr>
          <a:xfrm>
            <a:off x="6774754" y="3264858"/>
            <a:ext cx="484632" cy="453411"/>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S"/>
          </a:p>
        </p:txBody>
      </p:sp>
      <p:sp>
        <p:nvSpPr>
          <p:cNvPr id="12" name="11 Flecha izquierda"/>
          <p:cNvSpPr/>
          <p:nvPr/>
        </p:nvSpPr>
        <p:spPr>
          <a:xfrm>
            <a:off x="4643438" y="2928934"/>
            <a:ext cx="642942" cy="500066"/>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3" name="Picture 2" descr="http://www.marketingpilgrim.com/wp-content/uploads/2012/10/click1.jpg"/>
          <p:cNvPicPr>
            <a:picLocks noChangeAspect="1" noChangeArrowheads="1"/>
          </p:cNvPicPr>
          <p:nvPr/>
        </p:nvPicPr>
        <p:blipFill>
          <a:blip r:embed="rId9" cstate="print"/>
          <a:srcRect/>
          <a:stretch>
            <a:fillRect/>
          </a:stretch>
        </p:blipFill>
        <p:spPr bwMode="auto">
          <a:xfrm>
            <a:off x="357158" y="3214686"/>
            <a:ext cx="668838" cy="500066"/>
          </a:xfrm>
          <a:prstGeom prst="rect">
            <a:avLst/>
          </a:prstGeom>
          <a:noFill/>
        </p:spPr>
      </p:pic>
      <p:pic>
        <p:nvPicPr>
          <p:cNvPr id="14" name="Picture 2" descr="http://www.marketingpilgrim.com/wp-content/uploads/2012/10/click1.jpg"/>
          <p:cNvPicPr>
            <a:picLocks noChangeAspect="1" noChangeArrowheads="1"/>
          </p:cNvPicPr>
          <p:nvPr/>
        </p:nvPicPr>
        <p:blipFill>
          <a:blip r:embed="rId9" cstate="print"/>
          <a:srcRect/>
          <a:stretch>
            <a:fillRect/>
          </a:stretch>
        </p:blipFill>
        <p:spPr bwMode="auto">
          <a:xfrm>
            <a:off x="6429388" y="5786454"/>
            <a:ext cx="668838" cy="500066"/>
          </a:xfrm>
          <a:prstGeom prst="rect">
            <a:avLst/>
          </a:prstGeom>
          <a:noFill/>
        </p:spPr>
      </p:pic>
    </p:spTree>
    <p:extLst>
      <p:ext uri="{BB962C8B-B14F-4D97-AF65-F5344CB8AC3E}">
        <p14:creationId xmlns:p14="http://schemas.microsoft.com/office/powerpoint/2010/main" val="2125421911"/>
      </p:ext>
    </p:extLst>
  </p:cSld>
  <p:clrMapOvr>
    <a:masterClrMapping/>
  </p:clrMapOvr>
  <p:transition spd="slow">
    <p:wedge/>
  </p:transition>
  <p:timing>
    <p:tnLst>
      <p:par>
        <p:cTn id="1" dur="indefinite" restart="never" nodeType="tmRoot"/>
      </p:par>
    </p:tnLst>
  </p:timing>
</p:sld>
</file>

<file path=ppt/theme/theme1.xml><?xml version="1.0" encoding="utf-8"?>
<a:theme xmlns:a="http://schemas.openxmlformats.org/drawingml/2006/main" name="Transmisión de listas">
  <a:themeElements>
    <a:clrScheme name="Transmisión de listas">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Transmisión de listas">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ransmisión de listas">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1149</TotalTime>
  <Words>1163</Words>
  <Application>Microsoft Office PowerPoint</Application>
  <PresentationFormat>Presentación en pantalla (4:3)</PresentationFormat>
  <Paragraphs>131</Paragraphs>
  <Slides>35</Slides>
  <Notes>1</Notes>
  <HiddenSlides>0</HiddenSlides>
  <MMClips>1</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35</vt:i4>
      </vt:variant>
    </vt:vector>
  </HeadingPairs>
  <TitlesOfParts>
    <vt:vector size="43" baseType="lpstr">
      <vt:lpstr>Aharoni</vt:lpstr>
      <vt:lpstr>Berlin Sans FB</vt:lpstr>
      <vt:lpstr>Calibri</vt:lpstr>
      <vt:lpstr>Cooper Black</vt:lpstr>
      <vt:lpstr>Georgia</vt:lpstr>
      <vt:lpstr>Trebuchet MS</vt:lpstr>
      <vt:lpstr>Wingdings</vt:lpstr>
      <vt:lpstr>Transmisión de listas</vt:lpstr>
      <vt:lpstr>¡Si quieres aventura lánzate a la lectura!</vt:lpstr>
      <vt:lpstr>Nuestra trayectoria con la lectura</vt:lpstr>
      <vt:lpstr>Las aventuras para la lectura</vt:lpstr>
      <vt:lpstr>Video- conferencia: “Elegimos a nuestras mascotas” </vt:lpstr>
      <vt:lpstr>Presentación de PowerPoint</vt:lpstr>
      <vt:lpstr>Me invento un cuento</vt:lpstr>
      <vt:lpstr>Otros cuentos otros formatos</vt:lpstr>
      <vt:lpstr>Presentación de PowerPoint</vt:lpstr>
      <vt:lpstr>Presentación de PowerPoint</vt:lpstr>
      <vt:lpstr>Si quieres aventura lánzate a la lectura</vt:lpstr>
      <vt:lpstr>Sugerencias de libros y lecturas</vt:lpstr>
      <vt:lpstr>Revista “Los Regajitos”</vt:lpstr>
      <vt:lpstr>Trípticos informativos</vt:lpstr>
      <vt:lpstr>Presentación de PowerPoint</vt:lpstr>
      <vt:lpstr>Presentación de PowerPoint</vt:lpstr>
      <vt:lpstr>Presentación de PowerPoint</vt:lpstr>
      <vt:lpstr>Lectómetros divertidos</vt:lpstr>
      <vt:lpstr>Esta es mi historia</vt:lpstr>
      <vt:lpstr>Día del libro</vt:lpstr>
      <vt:lpstr>Otras formas de celebrar el día del libro</vt:lpstr>
      <vt:lpstr>Espera que ya respondo</vt:lpstr>
      <vt:lpstr>Nos colamos en tu clase</vt:lpstr>
      <vt:lpstr>Presentación de PowerPoint</vt:lpstr>
      <vt:lpstr>Presentación de PowerPoint</vt:lpstr>
      <vt:lpstr>Presentación de PowerPoint</vt:lpstr>
      <vt:lpstr>Sacamos a los personajes de los comics</vt:lpstr>
      <vt:lpstr>Vuela con tu tablet</vt:lpstr>
      <vt:lpstr>Presentación de PowerPoint</vt:lpstr>
      <vt:lpstr>Días de cine</vt:lpstr>
      <vt:lpstr>Realidad Aumentada con nuestras mascotas</vt:lpstr>
      <vt:lpstr>Whatsappeando</vt:lpstr>
      <vt:lpstr>Presentación de PowerPoint</vt:lpstr>
      <vt:lpstr>Nuestra biblioteca</vt:lpstr>
      <vt:lpstr>¿Por qué son importantes los libros? Visto desde la perspectiva de un niño</vt:lpstr>
      <vt:lpstr>CRA “Los Regajales” Nava de Arévalo  Ávila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 quieres aventura lánzate a la lectura!</dc:title>
  <dc:creator>USUARIO</dc:creator>
  <cp:lastModifiedBy>Alicia Ortega de la Calle</cp:lastModifiedBy>
  <cp:revision>107</cp:revision>
  <dcterms:created xsi:type="dcterms:W3CDTF">2014-10-28T17:11:47Z</dcterms:created>
  <dcterms:modified xsi:type="dcterms:W3CDTF">2014-11-17T09:53:47Z</dcterms:modified>
</cp:coreProperties>
</file>