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74" r:id="rId5"/>
    <p:sldId id="261" r:id="rId6"/>
    <p:sldId id="272" r:id="rId7"/>
    <p:sldId id="275" r:id="rId8"/>
  </p:sldIdLst>
  <p:sldSz cx="18288000" cy="10287000"/>
  <p:notesSz cx="6858000" cy="9144000"/>
  <p:embeddedFontLst>
    <p:embeddedFont>
      <p:font typeface="Arimo Bold" panose="020B0604020202020204" charset="0"/>
      <p:regular r:id="rId10"/>
      <p:bold r:id="rId11"/>
    </p:embeddedFont>
    <p:embeddedFont>
      <p:font typeface="Arimo" panose="020B0604020202020204" charset="0"/>
      <p:regular r:id="rId12"/>
    </p:embeddedFont>
    <p:embeddedFont>
      <p:font typeface="Arimo Italics" panose="020B0604020202020204" charset="0"/>
      <p:regular r:id="rId13"/>
      <p:italic r:id="rId14"/>
    </p:embeddedFon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0D67E-B233-4C27-B89E-909405C272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5A669-787B-48F4-8E93-7D4130B9F39D}">
      <dgm:prSet/>
      <dgm:spPr/>
      <dgm:t>
        <a:bodyPr/>
        <a:lstStyle/>
        <a:p>
          <a:endParaRPr lang="en-US" dirty="0"/>
        </a:p>
      </dgm:t>
    </dgm:pt>
    <dgm:pt modelId="{33D6930A-FA86-49D5-A27D-43788441BA4B}" type="parTrans" cxnId="{55EE504C-6E6B-43AA-89C5-71BDED0A4A77}">
      <dgm:prSet/>
      <dgm:spPr/>
      <dgm:t>
        <a:bodyPr/>
        <a:lstStyle/>
        <a:p>
          <a:endParaRPr lang="en-US"/>
        </a:p>
      </dgm:t>
    </dgm:pt>
    <dgm:pt modelId="{76770616-CDDE-48E9-9726-66CC549FE9C2}" type="sibTrans" cxnId="{55EE504C-6E6B-43AA-89C5-71BDED0A4A77}">
      <dgm:prSet/>
      <dgm:spPr/>
      <dgm:t>
        <a:bodyPr/>
        <a:lstStyle/>
        <a:p>
          <a:endParaRPr lang="en-US"/>
        </a:p>
      </dgm:t>
    </dgm:pt>
    <dgm:pt modelId="{888D561D-0144-411D-82F2-84121AB562AF}">
      <dgm:prSet/>
      <dgm:spPr/>
      <dgm:t>
        <a:bodyPr/>
        <a:lstStyle/>
        <a:p>
          <a:r>
            <a:rPr lang="en-US" dirty="0"/>
            <a:t>Hemos adaptado la conferencia tanto a los objetivos del centro como al Desarrollo integral de los alumn@s que acudirán a la misma.</a:t>
          </a:r>
        </a:p>
      </dgm:t>
    </dgm:pt>
    <dgm:pt modelId="{93C30260-4ABE-4F41-AA93-C3EE3BFFE250}" type="parTrans" cxnId="{F715844E-8A0B-4B4F-9BE3-8E24E1016E89}">
      <dgm:prSet/>
      <dgm:spPr/>
      <dgm:t>
        <a:bodyPr/>
        <a:lstStyle/>
        <a:p>
          <a:endParaRPr lang="en-US"/>
        </a:p>
      </dgm:t>
    </dgm:pt>
    <dgm:pt modelId="{703C53FE-2336-4BB6-8320-8F2EDF4246AA}" type="sibTrans" cxnId="{F715844E-8A0B-4B4F-9BE3-8E24E1016E89}">
      <dgm:prSet/>
      <dgm:spPr/>
      <dgm:t>
        <a:bodyPr/>
        <a:lstStyle/>
        <a:p>
          <a:endParaRPr lang="en-US"/>
        </a:p>
      </dgm:t>
    </dgm:pt>
    <dgm:pt modelId="{093F7B3F-56E0-416F-A2FE-C7BCF74B0E94}">
      <dgm:prSet/>
      <dgm:spPr/>
      <dgm:t>
        <a:bodyPr/>
        <a:lstStyle/>
        <a:p>
          <a:r>
            <a:rPr lang="en-US" dirty="0"/>
            <a:t>Hemos unido la práctica experiencial con los conceptos clave que ayuden a nuestros alumnus a ver diferentes perspectivas, y utilizer el camino con sus retos y habilidades.</a:t>
          </a:r>
        </a:p>
      </dgm:t>
    </dgm:pt>
    <dgm:pt modelId="{354AD1B1-145C-421C-9D20-8B80797FB31D}" type="parTrans" cxnId="{5BC619C1-BA57-4359-A080-763D09BE71A5}">
      <dgm:prSet/>
      <dgm:spPr/>
      <dgm:t>
        <a:bodyPr/>
        <a:lstStyle/>
        <a:p>
          <a:endParaRPr lang="en-US"/>
        </a:p>
      </dgm:t>
    </dgm:pt>
    <dgm:pt modelId="{15B610DB-9CD8-4315-B83D-9822104F16EE}" type="sibTrans" cxnId="{5BC619C1-BA57-4359-A080-763D09BE71A5}">
      <dgm:prSet/>
      <dgm:spPr/>
      <dgm:t>
        <a:bodyPr/>
        <a:lstStyle/>
        <a:p>
          <a:endParaRPr lang="en-US"/>
        </a:p>
      </dgm:t>
    </dgm:pt>
    <dgm:pt modelId="{A18F5D9F-7D87-4C4B-901A-CB6371918A3A}">
      <dgm:prSet/>
      <dgm:spPr/>
      <dgm:t>
        <a:bodyPr/>
        <a:lstStyle/>
        <a:p>
          <a:endParaRPr lang="en-US" dirty="0"/>
        </a:p>
      </dgm:t>
    </dgm:pt>
    <dgm:pt modelId="{1662F341-FA76-4349-A26B-69365D82DDB6}" type="parTrans" cxnId="{8C8DD794-7C81-4A28-80E1-0A3690FE0BEE}">
      <dgm:prSet/>
      <dgm:spPr/>
      <dgm:t>
        <a:bodyPr/>
        <a:lstStyle/>
        <a:p>
          <a:endParaRPr lang="en-US"/>
        </a:p>
      </dgm:t>
    </dgm:pt>
    <dgm:pt modelId="{3E46D7D1-FE6A-4CBA-AF10-0434DF4FFB8B}" type="sibTrans" cxnId="{8C8DD794-7C81-4A28-80E1-0A3690FE0BEE}">
      <dgm:prSet/>
      <dgm:spPr/>
      <dgm:t>
        <a:bodyPr/>
        <a:lstStyle/>
        <a:p>
          <a:endParaRPr lang="en-US"/>
        </a:p>
      </dgm:t>
    </dgm:pt>
    <dgm:pt modelId="{4420F935-CFCC-473C-B5A2-BABFC0C13049}" type="pres">
      <dgm:prSet presAssocID="{1F50D67E-B233-4C27-B89E-909405C272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E882F9B-A7C3-40A9-9A68-54AF04FE16C7}" type="pres">
      <dgm:prSet presAssocID="{8035A669-787B-48F4-8E93-7D4130B9F39D}" presName="thickLine" presStyleLbl="alignNode1" presStyleIdx="0" presStyleCnt="4"/>
      <dgm:spPr/>
    </dgm:pt>
    <dgm:pt modelId="{1FBFF1ED-1579-4DE1-B88D-AA46BB85EA2C}" type="pres">
      <dgm:prSet presAssocID="{8035A669-787B-48F4-8E93-7D4130B9F39D}" presName="horz1" presStyleCnt="0"/>
      <dgm:spPr/>
    </dgm:pt>
    <dgm:pt modelId="{E9B84405-C8BA-427E-AB14-B3A81A134B77}" type="pres">
      <dgm:prSet presAssocID="{8035A669-787B-48F4-8E93-7D4130B9F39D}" presName="tx1" presStyleLbl="revTx" presStyleIdx="0" presStyleCnt="4"/>
      <dgm:spPr/>
      <dgm:t>
        <a:bodyPr/>
        <a:lstStyle/>
        <a:p>
          <a:endParaRPr lang="es-ES"/>
        </a:p>
      </dgm:t>
    </dgm:pt>
    <dgm:pt modelId="{9E00AFA1-33ED-4E1A-B271-D8D21C1DB212}" type="pres">
      <dgm:prSet presAssocID="{8035A669-787B-48F4-8E93-7D4130B9F39D}" presName="vert1" presStyleCnt="0"/>
      <dgm:spPr/>
    </dgm:pt>
    <dgm:pt modelId="{55E85C4B-9D42-4CDD-BB27-1171074A94BA}" type="pres">
      <dgm:prSet presAssocID="{888D561D-0144-411D-82F2-84121AB562AF}" presName="thickLine" presStyleLbl="alignNode1" presStyleIdx="1" presStyleCnt="4"/>
      <dgm:spPr/>
    </dgm:pt>
    <dgm:pt modelId="{AE6AF677-B0B0-41BB-A5DF-AD61F051A999}" type="pres">
      <dgm:prSet presAssocID="{888D561D-0144-411D-82F2-84121AB562AF}" presName="horz1" presStyleCnt="0"/>
      <dgm:spPr/>
    </dgm:pt>
    <dgm:pt modelId="{671B8823-CCCB-4059-830F-EEB5334FB8B3}" type="pres">
      <dgm:prSet presAssocID="{888D561D-0144-411D-82F2-84121AB562AF}" presName="tx1" presStyleLbl="revTx" presStyleIdx="1" presStyleCnt="4"/>
      <dgm:spPr/>
      <dgm:t>
        <a:bodyPr/>
        <a:lstStyle/>
        <a:p>
          <a:endParaRPr lang="es-ES"/>
        </a:p>
      </dgm:t>
    </dgm:pt>
    <dgm:pt modelId="{CFD5C55E-B6CC-46A9-BFF5-EEA55F7FCD19}" type="pres">
      <dgm:prSet presAssocID="{888D561D-0144-411D-82F2-84121AB562AF}" presName="vert1" presStyleCnt="0"/>
      <dgm:spPr/>
    </dgm:pt>
    <dgm:pt modelId="{8AF654B8-FBC4-4EF0-AAD5-C8D5261ABA0C}" type="pres">
      <dgm:prSet presAssocID="{093F7B3F-56E0-416F-A2FE-C7BCF74B0E94}" presName="thickLine" presStyleLbl="alignNode1" presStyleIdx="2" presStyleCnt="4"/>
      <dgm:spPr/>
    </dgm:pt>
    <dgm:pt modelId="{876CB0DF-0F49-4513-B6E5-B402EEB62A76}" type="pres">
      <dgm:prSet presAssocID="{093F7B3F-56E0-416F-A2FE-C7BCF74B0E94}" presName="horz1" presStyleCnt="0"/>
      <dgm:spPr/>
    </dgm:pt>
    <dgm:pt modelId="{FD8F9FB8-908C-4D91-BE46-88C51E4FEB99}" type="pres">
      <dgm:prSet presAssocID="{093F7B3F-56E0-416F-A2FE-C7BCF74B0E94}" presName="tx1" presStyleLbl="revTx" presStyleIdx="2" presStyleCnt="4"/>
      <dgm:spPr/>
      <dgm:t>
        <a:bodyPr/>
        <a:lstStyle/>
        <a:p>
          <a:endParaRPr lang="es-ES"/>
        </a:p>
      </dgm:t>
    </dgm:pt>
    <dgm:pt modelId="{C79175EE-EF27-498D-AC31-9695A8B3AF65}" type="pres">
      <dgm:prSet presAssocID="{093F7B3F-56E0-416F-A2FE-C7BCF74B0E94}" presName="vert1" presStyleCnt="0"/>
      <dgm:spPr/>
    </dgm:pt>
    <dgm:pt modelId="{C621EB96-454D-422E-B272-0ACB1247A3AC}" type="pres">
      <dgm:prSet presAssocID="{A18F5D9F-7D87-4C4B-901A-CB6371918A3A}" presName="thickLine" presStyleLbl="alignNode1" presStyleIdx="3" presStyleCnt="4"/>
      <dgm:spPr/>
    </dgm:pt>
    <dgm:pt modelId="{B49F19B3-4657-4228-8EF8-71CF36FEBA4E}" type="pres">
      <dgm:prSet presAssocID="{A18F5D9F-7D87-4C4B-901A-CB6371918A3A}" presName="horz1" presStyleCnt="0"/>
      <dgm:spPr/>
    </dgm:pt>
    <dgm:pt modelId="{5371D636-A533-483D-9ABD-7DF1292B7BF7}" type="pres">
      <dgm:prSet presAssocID="{A18F5D9F-7D87-4C4B-901A-CB6371918A3A}" presName="tx1" presStyleLbl="revTx" presStyleIdx="3" presStyleCnt="4"/>
      <dgm:spPr/>
      <dgm:t>
        <a:bodyPr/>
        <a:lstStyle/>
        <a:p>
          <a:endParaRPr lang="es-ES"/>
        </a:p>
      </dgm:t>
    </dgm:pt>
    <dgm:pt modelId="{AFE64265-D826-4F9D-83D4-86B9D5E281C5}" type="pres">
      <dgm:prSet presAssocID="{A18F5D9F-7D87-4C4B-901A-CB6371918A3A}" presName="vert1" presStyleCnt="0"/>
      <dgm:spPr/>
    </dgm:pt>
  </dgm:ptLst>
  <dgm:cxnLst>
    <dgm:cxn modelId="{8C8DD794-7C81-4A28-80E1-0A3690FE0BEE}" srcId="{1F50D67E-B233-4C27-B89E-909405C2729B}" destId="{A18F5D9F-7D87-4C4B-901A-CB6371918A3A}" srcOrd="3" destOrd="0" parTransId="{1662F341-FA76-4349-A26B-69365D82DDB6}" sibTransId="{3E46D7D1-FE6A-4CBA-AF10-0434DF4FFB8B}"/>
    <dgm:cxn modelId="{1ED97E85-7D20-4510-85D1-753D0A06CFA0}" type="presOf" srcId="{A18F5D9F-7D87-4C4B-901A-CB6371918A3A}" destId="{5371D636-A533-483D-9ABD-7DF1292B7BF7}" srcOrd="0" destOrd="0" presId="urn:microsoft.com/office/officeart/2008/layout/LinedList"/>
    <dgm:cxn modelId="{7BADAA54-DD7E-43C8-AE01-247EA45AAC2B}" type="presOf" srcId="{8035A669-787B-48F4-8E93-7D4130B9F39D}" destId="{E9B84405-C8BA-427E-AB14-B3A81A134B77}" srcOrd="0" destOrd="0" presId="urn:microsoft.com/office/officeart/2008/layout/LinedList"/>
    <dgm:cxn modelId="{5BC619C1-BA57-4359-A080-763D09BE71A5}" srcId="{1F50D67E-B233-4C27-B89E-909405C2729B}" destId="{093F7B3F-56E0-416F-A2FE-C7BCF74B0E94}" srcOrd="2" destOrd="0" parTransId="{354AD1B1-145C-421C-9D20-8B80797FB31D}" sibTransId="{15B610DB-9CD8-4315-B83D-9822104F16EE}"/>
    <dgm:cxn modelId="{D610446C-40C4-4CBB-940D-5792688B47C8}" type="presOf" srcId="{1F50D67E-B233-4C27-B89E-909405C2729B}" destId="{4420F935-CFCC-473C-B5A2-BABFC0C13049}" srcOrd="0" destOrd="0" presId="urn:microsoft.com/office/officeart/2008/layout/LinedList"/>
    <dgm:cxn modelId="{55EE504C-6E6B-43AA-89C5-71BDED0A4A77}" srcId="{1F50D67E-B233-4C27-B89E-909405C2729B}" destId="{8035A669-787B-48F4-8E93-7D4130B9F39D}" srcOrd="0" destOrd="0" parTransId="{33D6930A-FA86-49D5-A27D-43788441BA4B}" sibTransId="{76770616-CDDE-48E9-9726-66CC549FE9C2}"/>
    <dgm:cxn modelId="{0D7FA3CC-9918-4B8F-91A3-17A5CFDD834A}" type="presOf" srcId="{888D561D-0144-411D-82F2-84121AB562AF}" destId="{671B8823-CCCB-4059-830F-EEB5334FB8B3}" srcOrd="0" destOrd="0" presId="urn:microsoft.com/office/officeart/2008/layout/LinedList"/>
    <dgm:cxn modelId="{8E57CEF7-537A-44CD-96C9-8E14E1667D35}" type="presOf" srcId="{093F7B3F-56E0-416F-A2FE-C7BCF74B0E94}" destId="{FD8F9FB8-908C-4D91-BE46-88C51E4FEB99}" srcOrd="0" destOrd="0" presId="urn:microsoft.com/office/officeart/2008/layout/LinedList"/>
    <dgm:cxn modelId="{F715844E-8A0B-4B4F-9BE3-8E24E1016E89}" srcId="{1F50D67E-B233-4C27-B89E-909405C2729B}" destId="{888D561D-0144-411D-82F2-84121AB562AF}" srcOrd="1" destOrd="0" parTransId="{93C30260-4ABE-4F41-AA93-C3EE3BFFE250}" sibTransId="{703C53FE-2336-4BB6-8320-8F2EDF4246AA}"/>
    <dgm:cxn modelId="{789B9A79-F1DC-4441-97FA-71271DC7F02C}" type="presParOf" srcId="{4420F935-CFCC-473C-B5A2-BABFC0C13049}" destId="{DE882F9B-A7C3-40A9-9A68-54AF04FE16C7}" srcOrd="0" destOrd="0" presId="urn:microsoft.com/office/officeart/2008/layout/LinedList"/>
    <dgm:cxn modelId="{E090E7E7-06F2-4E38-8B0A-29915555DB32}" type="presParOf" srcId="{4420F935-CFCC-473C-B5A2-BABFC0C13049}" destId="{1FBFF1ED-1579-4DE1-B88D-AA46BB85EA2C}" srcOrd="1" destOrd="0" presId="urn:microsoft.com/office/officeart/2008/layout/LinedList"/>
    <dgm:cxn modelId="{C40C2197-6DF3-4D06-B907-7EBCCDFEE2B8}" type="presParOf" srcId="{1FBFF1ED-1579-4DE1-B88D-AA46BB85EA2C}" destId="{E9B84405-C8BA-427E-AB14-B3A81A134B77}" srcOrd="0" destOrd="0" presId="urn:microsoft.com/office/officeart/2008/layout/LinedList"/>
    <dgm:cxn modelId="{442648A0-7FC2-4CBB-BB05-8C5A845EE6EC}" type="presParOf" srcId="{1FBFF1ED-1579-4DE1-B88D-AA46BB85EA2C}" destId="{9E00AFA1-33ED-4E1A-B271-D8D21C1DB212}" srcOrd="1" destOrd="0" presId="urn:microsoft.com/office/officeart/2008/layout/LinedList"/>
    <dgm:cxn modelId="{FE961A52-DF14-4159-B7E2-E1C422665BF4}" type="presParOf" srcId="{4420F935-CFCC-473C-B5A2-BABFC0C13049}" destId="{55E85C4B-9D42-4CDD-BB27-1171074A94BA}" srcOrd="2" destOrd="0" presId="urn:microsoft.com/office/officeart/2008/layout/LinedList"/>
    <dgm:cxn modelId="{DB98B12E-EA0B-400B-A8AA-01942B2D7E10}" type="presParOf" srcId="{4420F935-CFCC-473C-B5A2-BABFC0C13049}" destId="{AE6AF677-B0B0-41BB-A5DF-AD61F051A999}" srcOrd="3" destOrd="0" presId="urn:microsoft.com/office/officeart/2008/layout/LinedList"/>
    <dgm:cxn modelId="{ED300C6A-061C-4571-B03D-60AD6F37C2D0}" type="presParOf" srcId="{AE6AF677-B0B0-41BB-A5DF-AD61F051A999}" destId="{671B8823-CCCB-4059-830F-EEB5334FB8B3}" srcOrd="0" destOrd="0" presId="urn:microsoft.com/office/officeart/2008/layout/LinedList"/>
    <dgm:cxn modelId="{7B2B0514-6C94-4EB6-8562-60AC5ED22E90}" type="presParOf" srcId="{AE6AF677-B0B0-41BB-A5DF-AD61F051A999}" destId="{CFD5C55E-B6CC-46A9-BFF5-EEA55F7FCD19}" srcOrd="1" destOrd="0" presId="urn:microsoft.com/office/officeart/2008/layout/LinedList"/>
    <dgm:cxn modelId="{90AA1F7E-A7A1-4C3A-BE78-C5953B8550D1}" type="presParOf" srcId="{4420F935-CFCC-473C-B5A2-BABFC0C13049}" destId="{8AF654B8-FBC4-4EF0-AAD5-C8D5261ABA0C}" srcOrd="4" destOrd="0" presId="urn:microsoft.com/office/officeart/2008/layout/LinedList"/>
    <dgm:cxn modelId="{E4510318-95B6-479C-A60E-CC572C76B215}" type="presParOf" srcId="{4420F935-CFCC-473C-B5A2-BABFC0C13049}" destId="{876CB0DF-0F49-4513-B6E5-B402EEB62A76}" srcOrd="5" destOrd="0" presId="urn:microsoft.com/office/officeart/2008/layout/LinedList"/>
    <dgm:cxn modelId="{2EFBEC21-8554-4916-A7F1-B21FAF25BA2C}" type="presParOf" srcId="{876CB0DF-0F49-4513-B6E5-B402EEB62A76}" destId="{FD8F9FB8-908C-4D91-BE46-88C51E4FEB99}" srcOrd="0" destOrd="0" presId="urn:microsoft.com/office/officeart/2008/layout/LinedList"/>
    <dgm:cxn modelId="{5E72C1BA-A246-45BF-81ED-E26DB17EC5F2}" type="presParOf" srcId="{876CB0DF-0F49-4513-B6E5-B402EEB62A76}" destId="{C79175EE-EF27-498D-AC31-9695A8B3AF65}" srcOrd="1" destOrd="0" presId="urn:microsoft.com/office/officeart/2008/layout/LinedList"/>
    <dgm:cxn modelId="{DA72380D-451C-47FD-85A0-9F96A563879E}" type="presParOf" srcId="{4420F935-CFCC-473C-B5A2-BABFC0C13049}" destId="{C621EB96-454D-422E-B272-0ACB1247A3AC}" srcOrd="6" destOrd="0" presId="urn:microsoft.com/office/officeart/2008/layout/LinedList"/>
    <dgm:cxn modelId="{72DABAF9-EFB7-4B24-839F-641F9CFC4B5D}" type="presParOf" srcId="{4420F935-CFCC-473C-B5A2-BABFC0C13049}" destId="{B49F19B3-4657-4228-8EF8-71CF36FEBA4E}" srcOrd="7" destOrd="0" presId="urn:microsoft.com/office/officeart/2008/layout/LinedList"/>
    <dgm:cxn modelId="{33759136-A4D8-4FC1-A173-C8CB91B15027}" type="presParOf" srcId="{B49F19B3-4657-4228-8EF8-71CF36FEBA4E}" destId="{5371D636-A533-483D-9ABD-7DF1292B7BF7}" srcOrd="0" destOrd="0" presId="urn:microsoft.com/office/officeart/2008/layout/LinedList"/>
    <dgm:cxn modelId="{9F709A0C-6812-4331-9DE2-99F259B18191}" type="presParOf" srcId="{B49F19B3-4657-4228-8EF8-71CF36FEBA4E}" destId="{AFE64265-D826-4F9D-83D4-86B9D5E281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2F9B-A7C3-40A9-9A68-54AF04FE16C7}">
      <dsp:nvSpPr>
        <dsp:cNvPr id="0" name=""/>
        <dsp:cNvSpPr/>
      </dsp:nvSpPr>
      <dsp:spPr>
        <a:xfrm>
          <a:off x="0" y="0"/>
          <a:ext cx="12365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84405-C8BA-427E-AB14-B3A81A134B77}">
      <dsp:nvSpPr>
        <dsp:cNvPr id="0" name=""/>
        <dsp:cNvSpPr/>
      </dsp:nvSpPr>
      <dsp:spPr>
        <a:xfrm>
          <a:off x="0" y="0"/>
          <a:ext cx="12365352" cy="120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0"/>
        <a:ext cx="12365352" cy="1200745"/>
      </dsp:txXfrm>
    </dsp:sp>
    <dsp:sp modelId="{55E85C4B-9D42-4CDD-BB27-1171074A94BA}">
      <dsp:nvSpPr>
        <dsp:cNvPr id="0" name=""/>
        <dsp:cNvSpPr/>
      </dsp:nvSpPr>
      <dsp:spPr>
        <a:xfrm>
          <a:off x="0" y="1200745"/>
          <a:ext cx="12365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B8823-CCCB-4059-830F-EEB5334FB8B3}">
      <dsp:nvSpPr>
        <dsp:cNvPr id="0" name=""/>
        <dsp:cNvSpPr/>
      </dsp:nvSpPr>
      <dsp:spPr>
        <a:xfrm>
          <a:off x="0" y="1200745"/>
          <a:ext cx="12365352" cy="120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Hemos adaptado la conferencia tanto a los objetivos del centro como al Desarrollo integral de los alumn@s que acudirán a la misma.</a:t>
          </a:r>
        </a:p>
      </dsp:txBody>
      <dsp:txXfrm>
        <a:off x="0" y="1200745"/>
        <a:ext cx="12365352" cy="1200745"/>
      </dsp:txXfrm>
    </dsp:sp>
    <dsp:sp modelId="{8AF654B8-FBC4-4EF0-AAD5-C8D5261ABA0C}">
      <dsp:nvSpPr>
        <dsp:cNvPr id="0" name=""/>
        <dsp:cNvSpPr/>
      </dsp:nvSpPr>
      <dsp:spPr>
        <a:xfrm>
          <a:off x="0" y="2401490"/>
          <a:ext cx="12365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9FB8-908C-4D91-BE46-88C51E4FEB99}">
      <dsp:nvSpPr>
        <dsp:cNvPr id="0" name=""/>
        <dsp:cNvSpPr/>
      </dsp:nvSpPr>
      <dsp:spPr>
        <a:xfrm>
          <a:off x="0" y="2401490"/>
          <a:ext cx="12365352" cy="120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Hemos unido la práctica experiencial con los conceptos clave que ayuden a nuestros alumnus a ver diferentes perspectivas, y utilizer el camino con sus retos y habilidades.</a:t>
          </a:r>
        </a:p>
      </dsp:txBody>
      <dsp:txXfrm>
        <a:off x="0" y="2401490"/>
        <a:ext cx="12365352" cy="1200745"/>
      </dsp:txXfrm>
    </dsp:sp>
    <dsp:sp modelId="{C621EB96-454D-422E-B272-0ACB1247A3AC}">
      <dsp:nvSpPr>
        <dsp:cNvPr id="0" name=""/>
        <dsp:cNvSpPr/>
      </dsp:nvSpPr>
      <dsp:spPr>
        <a:xfrm>
          <a:off x="0" y="3602235"/>
          <a:ext cx="12365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1D636-A533-483D-9ABD-7DF1292B7BF7}">
      <dsp:nvSpPr>
        <dsp:cNvPr id="0" name=""/>
        <dsp:cNvSpPr/>
      </dsp:nvSpPr>
      <dsp:spPr>
        <a:xfrm>
          <a:off x="0" y="3602235"/>
          <a:ext cx="12365352" cy="120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602235"/>
        <a:ext cx="12365352" cy="120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531C-3C14-4E61-840F-846C951F47A2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02A5-5241-40AB-A1D5-8003239D2F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056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002A5-5241-40AB-A1D5-8003239D2F9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13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002A5-5241-40AB-A1D5-8003239D2F9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17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6.sv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ciudaddeandrescaicedo.blogspot.com/2015/06/la-nueva-y-la-vieja-generacion_10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 t="15625"/>
          <a:stretch>
            <a:fillRect/>
          </a:stretch>
        </p:blipFill>
        <p:spPr>
          <a:xfrm>
            <a:off x="-57255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36114" y="4893664"/>
            <a:ext cx="15015771" cy="2143809"/>
            <a:chOff x="0" y="0"/>
            <a:chExt cx="395477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4771" cy="812800"/>
            </a:xfrm>
            <a:custGeom>
              <a:avLst/>
              <a:gdLst/>
              <a:ahLst/>
              <a:cxnLst/>
              <a:rect l="l" t="t" r="r" b="b"/>
              <a:pathLst>
                <a:path w="3954771" h="812800">
                  <a:moveTo>
                    <a:pt x="26295" y="0"/>
                  </a:moveTo>
                  <a:lnTo>
                    <a:pt x="3928476" y="0"/>
                  </a:lnTo>
                  <a:cubicBezTo>
                    <a:pt x="3942998" y="0"/>
                    <a:pt x="3954771" y="11773"/>
                    <a:pt x="3954771" y="26295"/>
                  </a:cubicBezTo>
                  <a:lnTo>
                    <a:pt x="3954771" y="786505"/>
                  </a:lnTo>
                  <a:cubicBezTo>
                    <a:pt x="3954771" y="793479"/>
                    <a:pt x="3952001" y="800167"/>
                    <a:pt x="3947070" y="805098"/>
                  </a:cubicBezTo>
                  <a:cubicBezTo>
                    <a:pt x="3942138" y="810030"/>
                    <a:pt x="3935450" y="812800"/>
                    <a:pt x="3928476" y="812800"/>
                  </a:cubicBezTo>
                  <a:lnTo>
                    <a:pt x="26295" y="812800"/>
                  </a:lnTo>
                  <a:cubicBezTo>
                    <a:pt x="19321" y="812800"/>
                    <a:pt x="12633" y="810030"/>
                    <a:pt x="7702" y="805098"/>
                  </a:cubicBezTo>
                  <a:cubicBezTo>
                    <a:pt x="2770" y="800167"/>
                    <a:pt x="0" y="793479"/>
                    <a:pt x="0" y="786505"/>
                  </a:cubicBezTo>
                  <a:lnTo>
                    <a:pt x="0" y="26295"/>
                  </a:lnTo>
                  <a:cubicBezTo>
                    <a:pt x="0" y="19321"/>
                    <a:pt x="2770" y="12633"/>
                    <a:pt x="7702" y="7702"/>
                  </a:cubicBezTo>
                  <a:cubicBezTo>
                    <a:pt x="12633" y="2770"/>
                    <a:pt x="19321" y="0"/>
                    <a:pt x="2629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ES" sz="3200" b="1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CHARLAS MOTIVACIONALES PARA ALUMNOS DE 4º E.S.O.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1" dirty="0">
                  <a:solidFill>
                    <a:prstClr val="black"/>
                  </a:solidFill>
                  <a:latin typeface="Calibri"/>
                </a:rPr>
                <a:t>(JUNTA CASTILLA Y LEON) 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33039" y="6569177"/>
            <a:ext cx="8707411" cy="824525"/>
            <a:chOff x="0" y="0"/>
            <a:chExt cx="2293310" cy="2171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3310" cy="217159"/>
            </a:xfrm>
            <a:custGeom>
              <a:avLst/>
              <a:gdLst/>
              <a:ahLst/>
              <a:cxnLst/>
              <a:rect l="l" t="t" r="r" b="b"/>
              <a:pathLst>
                <a:path w="2293310" h="217159">
                  <a:moveTo>
                    <a:pt x="45345" y="0"/>
                  </a:moveTo>
                  <a:lnTo>
                    <a:pt x="2247965" y="0"/>
                  </a:lnTo>
                  <a:cubicBezTo>
                    <a:pt x="2273008" y="0"/>
                    <a:pt x="2293310" y="20302"/>
                    <a:pt x="2293310" y="45345"/>
                  </a:cubicBezTo>
                  <a:lnTo>
                    <a:pt x="2293310" y="171814"/>
                  </a:lnTo>
                  <a:cubicBezTo>
                    <a:pt x="2293310" y="183840"/>
                    <a:pt x="2288533" y="195374"/>
                    <a:pt x="2280029" y="203878"/>
                  </a:cubicBezTo>
                  <a:cubicBezTo>
                    <a:pt x="2271525" y="212381"/>
                    <a:pt x="2259991" y="217159"/>
                    <a:pt x="2247965" y="217159"/>
                  </a:cubicBezTo>
                  <a:lnTo>
                    <a:pt x="45345" y="217159"/>
                  </a:lnTo>
                  <a:cubicBezTo>
                    <a:pt x="20302" y="217159"/>
                    <a:pt x="0" y="196857"/>
                    <a:pt x="0" y="171814"/>
                  </a:cubicBezTo>
                  <a:lnTo>
                    <a:pt x="0" y="45345"/>
                  </a:lnTo>
                  <a:cubicBezTo>
                    <a:pt x="0" y="20302"/>
                    <a:pt x="20302" y="0"/>
                    <a:pt x="4534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575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3082" y="415040"/>
            <a:ext cx="2541117" cy="254111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D">
                <a:alpha val="51765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62166" y="6513570"/>
            <a:ext cx="7064931" cy="83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13" b="0" i="0" u="none" strike="noStrike" kern="1200" cap="none" spc="0" normalizeH="0" baseline="0" noProof="0" dirty="0">
                <a:ln>
                  <a:noFill/>
                </a:ln>
                <a:solidFill>
                  <a:srgbClr val="FF5757">
                    <a:alpha val="63922"/>
                  </a:srgbClr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Propuesta Colaboración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533737"/>
            <a:ext cx="8958111" cy="73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ea typeface="+mn-ea"/>
              <a:cs typeface="+mn-cs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="" xmlns:a16="http://schemas.microsoft.com/office/drawing/2014/main" id="{2E4A8DD3-F084-406D-B3A5-CDC7C6245F4E}"/>
              </a:ext>
            </a:extLst>
          </p:cNvPr>
          <p:cNvGrpSpPr/>
          <p:nvPr/>
        </p:nvGrpSpPr>
        <p:grpSpPr>
          <a:xfrm>
            <a:off x="783948" y="855272"/>
            <a:ext cx="2559040" cy="2515925"/>
            <a:chOff x="0" y="0"/>
            <a:chExt cx="2661512" cy="2269105"/>
          </a:xfrm>
        </p:grpSpPr>
        <p:pic>
          <p:nvPicPr>
            <p:cNvPr id="18" name="Picture 11">
              <a:extLst>
                <a:ext uri="{FF2B5EF4-FFF2-40B4-BE49-F238E27FC236}">
                  <a16:creationId xmlns="" xmlns:a16="http://schemas.microsoft.com/office/drawing/2014/main" id="{AAD3D8C8-706B-474C-A4C3-FEEA000F1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661512" cy="1827571"/>
            </a:xfrm>
            <a:prstGeom prst="rect">
              <a:avLst/>
            </a:prstGeom>
          </p:spPr>
        </p:pic>
        <p:sp>
          <p:nvSpPr>
            <p:cNvPr id="19" name="TextBox 12">
              <a:extLst>
                <a:ext uri="{FF2B5EF4-FFF2-40B4-BE49-F238E27FC236}">
                  <a16:creationId xmlns="" xmlns:a16="http://schemas.microsoft.com/office/drawing/2014/main" id="{F3AAA154-8089-4B3F-A91E-4343E3922FDC}"/>
                </a:ext>
              </a:extLst>
            </p:cNvPr>
            <p:cNvSpPr txBox="1"/>
            <p:nvPr/>
          </p:nvSpPr>
          <p:spPr>
            <a:xfrm>
              <a:off x="0" y="1654028"/>
              <a:ext cx="2437055" cy="61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 Italics"/>
                  <a:ea typeface="+mn-ea"/>
                  <a:cs typeface="+mn-cs"/>
                </a:rPr>
                <a:t>Experiencia, aprendizaje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 Italics"/>
                  <a:ea typeface="+mn-ea"/>
                  <a:cs typeface="+mn-cs"/>
                </a:rPr>
                <a:t> y CAMBIO</a:t>
              </a:r>
            </a:p>
          </p:txBody>
        </p:sp>
      </p:grpSp>
      <p:pic>
        <p:nvPicPr>
          <p:cNvPr id="20" name="Picture 10" descr="junta de CyL.jpg">
            <a:extLst>
              <a:ext uri="{FF2B5EF4-FFF2-40B4-BE49-F238E27FC236}">
                <a16:creationId xmlns="" xmlns:a16="http://schemas.microsoft.com/office/drawing/2014/main" id="{43B31D25-04EF-49A0-B364-808ACAABA9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4408" y="788236"/>
            <a:ext cx="4729644" cy="1711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678"/>
          <a:stretch>
            <a:fillRect/>
          </a:stretch>
        </p:blipFill>
        <p:spPr>
          <a:xfrm>
            <a:off x="0" y="0"/>
            <a:ext cx="62484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67614" y="883462"/>
            <a:ext cx="5112066" cy="1288238"/>
            <a:chOff x="0" y="-76200"/>
            <a:chExt cx="1346388" cy="3392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6388" cy="201014"/>
            </a:xfrm>
            <a:custGeom>
              <a:avLst/>
              <a:gdLst/>
              <a:ahLst/>
              <a:cxnLst/>
              <a:rect l="l" t="t" r="r" b="b"/>
              <a:pathLst>
                <a:path w="1346388" h="201014">
                  <a:moveTo>
                    <a:pt x="0" y="0"/>
                  </a:moveTo>
                  <a:lnTo>
                    <a:pt x="1346388" y="0"/>
                  </a:lnTo>
                  <a:lnTo>
                    <a:pt x="1346388" y="201014"/>
                  </a:lnTo>
                  <a:lnTo>
                    <a:pt x="0" y="201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335727" cy="339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FFFFFF"/>
                  </a:solidFill>
                  <a:latin typeface="Arimo Bold"/>
                </a:rPr>
                <a:t>ÍNDICE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97802" y="2640744"/>
            <a:ext cx="10461498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1"/>
              </a:lnSpc>
            </a:pPr>
            <a:r>
              <a:rPr lang="en-US" sz="2699" dirty="0">
                <a:solidFill>
                  <a:srgbClr val="000000"/>
                </a:solidFill>
                <a:latin typeface="Arimo Bold"/>
              </a:rPr>
              <a:t>INTRODUCCIÓN. PRESENTACIÓN                                03</a:t>
            </a:r>
          </a:p>
          <a:p>
            <a:pPr algn="just">
              <a:lnSpc>
                <a:spcPts val="5021"/>
              </a:lnSpc>
            </a:pPr>
            <a:endParaRPr lang="en-US" sz="2699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5021"/>
              </a:lnSpc>
            </a:pPr>
            <a:r>
              <a:rPr lang="en-US" sz="2699" dirty="0">
                <a:solidFill>
                  <a:srgbClr val="000000"/>
                </a:solidFill>
                <a:latin typeface="Arimo Bold"/>
              </a:rPr>
              <a:t>OBJETIVOS DE LA SESIÓN                                            </a:t>
            </a:r>
          </a:p>
          <a:p>
            <a:pPr algn="just">
              <a:lnSpc>
                <a:spcPts val="5021"/>
              </a:lnSpc>
            </a:pPr>
            <a:endParaRPr lang="en-US" sz="2699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5021"/>
              </a:lnSpc>
            </a:pPr>
            <a:r>
              <a:rPr lang="en-US" sz="2699" dirty="0">
                <a:solidFill>
                  <a:srgbClr val="000000"/>
                </a:solidFill>
                <a:latin typeface="Arimo Bold"/>
              </a:rPr>
              <a:t>DESARROLLO CONTENIDOS                                         </a:t>
            </a:r>
          </a:p>
          <a:p>
            <a:pPr algn="just">
              <a:lnSpc>
                <a:spcPts val="5021"/>
              </a:lnSpc>
            </a:pPr>
            <a:endParaRPr lang="en-US" sz="2699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5021"/>
              </a:lnSpc>
            </a:pPr>
            <a:r>
              <a:rPr lang="en-US" sz="2699" dirty="0">
                <a:solidFill>
                  <a:srgbClr val="000000"/>
                </a:solidFill>
                <a:latin typeface="Arimo Bold"/>
              </a:rPr>
              <a:t>METODOLOGÍA                                                                 </a:t>
            </a:r>
          </a:p>
          <a:p>
            <a:pPr algn="just">
              <a:lnSpc>
                <a:spcPts val="5021"/>
              </a:lnSpc>
            </a:pPr>
            <a:endParaRPr lang="en-US" sz="2699" dirty="0">
              <a:solidFill>
                <a:srgbClr val="000000"/>
              </a:solidFill>
              <a:latin typeface="Arimo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151253" y="2586929"/>
            <a:ext cx="946610" cy="94661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6E8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Arimo"/>
                </a:rPr>
                <a:t>03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151253" y="3804708"/>
            <a:ext cx="946610" cy="94661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6E8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Arimo"/>
                </a:rPr>
                <a:t>05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51253" y="5018018"/>
            <a:ext cx="946610" cy="94661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6E8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Arimo"/>
                </a:rPr>
                <a:t>06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151253" y="6231328"/>
            <a:ext cx="946610" cy="94661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6E8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Arimo"/>
                </a:rPr>
                <a:t>08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847" y="843535"/>
            <a:ext cx="3936386" cy="907309"/>
            <a:chOff x="0" y="0"/>
            <a:chExt cx="936997" cy="238962"/>
          </a:xfrm>
          <a:pattFill prst="pct2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936997" cy="238962"/>
            </a:xfrm>
            <a:custGeom>
              <a:avLst/>
              <a:gdLst/>
              <a:ahLst/>
              <a:cxnLst/>
              <a:rect l="l" t="t" r="r" b="b"/>
              <a:pathLst>
                <a:path w="936997" h="238962">
                  <a:moveTo>
                    <a:pt x="110982" y="0"/>
                  </a:moveTo>
                  <a:lnTo>
                    <a:pt x="826015" y="0"/>
                  </a:lnTo>
                  <a:cubicBezTo>
                    <a:pt x="887309" y="0"/>
                    <a:pt x="936997" y="49689"/>
                    <a:pt x="936997" y="110982"/>
                  </a:cubicBezTo>
                  <a:lnTo>
                    <a:pt x="936997" y="127980"/>
                  </a:lnTo>
                  <a:cubicBezTo>
                    <a:pt x="936997" y="189274"/>
                    <a:pt x="887309" y="238962"/>
                    <a:pt x="826015" y="238962"/>
                  </a:cubicBezTo>
                  <a:lnTo>
                    <a:pt x="110982" y="238962"/>
                  </a:lnTo>
                  <a:cubicBezTo>
                    <a:pt x="81548" y="238962"/>
                    <a:pt x="53319" y="227269"/>
                    <a:pt x="32506" y="206456"/>
                  </a:cubicBezTo>
                  <a:cubicBezTo>
                    <a:pt x="11693" y="185643"/>
                    <a:pt x="0" y="157414"/>
                    <a:pt x="0" y="127980"/>
                  </a:cubicBezTo>
                  <a:lnTo>
                    <a:pt x="0" y="110982"/>
                  </a:lnTo>
                  <a:cubicBezTo>
                    <a:pt x="0" y="49689"/>
                    <a:pt x="49689" y="0"/>
                    <a:pt x="110982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93531" y="2053029"/>
            <a:ext cx="13739887" cy="6439423"/>
            <a:chOff x="0" y="0"/>
            <a:chExt cx="3618736" cy="1695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8736" cy="1695980"/>
            </a:xfrm>
            <a:custGeom>
              <a:avLst/>
              <a:gdLst/>
              <a:ahLst/>
              <a:cxnLst/>
              <a:rect l="l" t="t" r="r" b="b"/>
              <a:pathLst>
                <a:path w="3618736" h="1695980">
                  <a:moveTo>
                    <a:pt x="28737" y="0"/>
                  </a:moveTo>
                  <a:lnTo>
                    <a:pt x="3589999" y="0"/>
                  </a:lnTo>
                  <a:cubicBezTo>
                    <a:pt x="3597620" y="0"/>
                    <a:pt x="3604930" y="3028"/>
                    <a:pt x="3610319" y="8417"/>
                  </a:cubicBezTo>
                  <a:cubicBezTo>
                    <a:pt x="3615708" y="13806"/>
                    <a:pt x="3618736" y="21115"/>
                    <a:pt x="3618736" y="28737"/>
                  </a:cubicBezTo>
                  <a:lnTo>
                    <a:pt x="3618736" y="1667243"/>
                  </a:lnTo>
                  <a:cubicBezTo>
                    <a:pt x="3618736" y="1674865"/>
                    <a:pt x="3615708" y="1682174"/>
                    <a:pt x="3610319" y="1687563"/>
                  </a:cubicBezTo>
                  <a:cubicBezTo>
                    <a:pt x="3604930" y="1692952"/>
                    <a:pt x="3597620" y="1695980"/>
                    <a:pt x="3589999" y="1695980"/>
                  </a:cubicBezTo>
                  <a:lnTo>
                    <a:pt x="28737" y="1695980"/>
                  </a:lnTo>
                  <a:cubicBezTo>
                    <a:pt x="21115" y="1695980"/>
                    <a:pt x="13806" y="1692952"/>
                    <a:pt x="8417" y="1687563"/>
                  </a:cubicBezTo>
                  <a:cubicBezTo>
                    <a:pt x="3028" y="1682174"/>
                    <a:pt x="0" y="1674865"/>
                    <a:pt x="0" y="1667243"/>
                  </a:cubicBezTo>
                  <a:lnTo>
                    <a:pt x="0" y="28737"/>
                  </a:lnTo>
                  <a:cubicBezTo>
                    <a:pt x="0" y="21115"/>
                    <a:pt x="3028" y="13806"/>
                    <a:pt x="8417" y="8417"/>
                  </a:cubicBezTo>
                  <a:cubicBezTo>
                    <a:pt x="13806" y="3028"/>
                    <a:pt x="21115" y="0"/>
                    <a:pt x="2873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519"/>
                </a:lnSpc>
              </a:pPr>
              <a:endParaRPr dirty="0"/>
            </a:p>
            <a:p>
              <a:pPr>
                <a:lnSpc>
                  <a:spcPts val="2519"/>
                </a:lnSpc>
              </a:pPr>
              <a:endParaRPr dirty="0"/>
            </a:p>
            <a:p>
              <a:pPr>
                <a:lnSpc>
                  <a:spcPts val="2519"/>
                </a:lnSpc>
              </a:pPr>
              <a:r>
                <a:rPr lang="en-US" sz="1799" dirty="0">
                  <a:solidFill>
                    <a:srgbClr val="000000"/>
                  </a:solidFill>
                  <a:latin typeface="Arimo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98746" y="2507125"/>
            <a:ext cx="12758319" cy="5583627"/>
            <a:chOff x="0" y="0"/>
            <a:chExt cx="3360216" cy="14705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0216" cy="1470585"/>
            </a:xfrm>
            <a:custGeom>
              <a:avLst/>
              <a:gdLst/>
              <a:ahLst/>
              <a:cxnLst/>
              <a:rect l="l" t="t" r="r" b="b"/>
              <a:pathLst>
                <a:path w="3360216" h="1470585">
                  <a:moveTo>
                    <a:pt x="0" y="0"/>
                  </a:moveTo>
                  <a:lnTo>
                    <a:pt x="3360216" y="0"/>
                  </a:lnTo>
                  <a:lnTo>
                    <a:pt x="3360216" y="1470585"/>
                  </a:lnTo>
                  <a:lnTo>
                    <a:pt x="0" y="1470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346" y="7283414"/>
            <a:ext cx="2335095" cy="23350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dirty="0">
                  <a:solidFill>
                    <a:srgbClr val="000000"/>
                  </a:solidFill>
                  <a:latin typeface="Arimo"/>
                </a:rPr>
                <a:t>EXPERIENCIA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20343" y="7301211"/>
            <a:ext cx="2335095" cy="23350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dirty="0">
                  <a:solidFill>
                    <a:srgbClr val="000000"/>
                  </a:solidFill>
                  <a:latin typeface="Arimo"/>
                </a:rPr>
                <a:t>APRENDIZAJE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63933" y="7338143"/>
            <a:ext cx="2335095" cy="23350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dirty="0">
                  <a:solidFill>
                    <a:srgbClr val="000000"/>
                  </a:solidFill>
                  <a:latin typeface="Arimo"/>
                </a:rPr>
                <a:t>CAMBIO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03456" y="7271946"/>
            <a:ext cx="2335095" cy="23350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dirty="0">
                  <a:solidFill>
                    <a:srgbClr val="000000"/>
                  </a:solidFill>
                  <a:latin typeface="Arimo"/>
                </a:rPr>
                <a:t>RESULTADOS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426203" y="7177099"/>
            <a:ext cx="2335095" cy="233509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2D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dirty="0">
                  <a:solidFill>
                    <a:srgbClr val="000000"/>
                  </a:solidFill>
                  <a:latin typeface="Arimo"/>
                </a:rPr>
                <a:t>CRECIMIENTO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26480" y="990119"/>
            <a:ext cx="2531120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rimo Bold"/>
              </a:rPr>
              <a:t>Introducción</a:t>
            </a:r>
          </a:p>
        </p:txBody>
      </p:sp>
      <p:pic>
        <p:nvPicPr>
          <p:cNvPr id="31" name="Gráfico 30" descr="Pasos de baile con relleno sólido">
            <a:extLst>
              <a:ext uri="{FF2B5EF4-FFF2-40B4-BE49-F238E27FC236}">
                <a16:creationId xmlns="" xmlns:a16="http://schemas.microsoft.com/office/drawing/2014/main" id="{97868947-C5A7-2285-4EB7-F2381FFC7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632" y="5593225"/>
            <a:ext cx="2252498" cy="225249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6E553F0F-1ABC-1786-4B74-09E964E89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01" y="3020362"/>
            <a:ext cx="2249619" cy="2255716"/>
          </a:xfrm>
          <a:prstGeom prst="rect">
            <a:avLst/>
          </a:prstGeom>
        </p:spPr>
      </p:pic>
      <p:graphicFrame>
        <p:nvGraphicFramePr>
          <p:cNvPr id="36" name="TextBox 29">
            <a:extLst>
              <a:ext uri="{FF2B5EF4-FFF2-40B4-BE49-F238E27FC236}">
                <a16:creationId xmlns="" xmlns:a16="http://schemas.microsoft.com/office/drawing/2014/main" id="{5EA9D11F-81BE-A975-7841-BB369C3D5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651529"/>
              </p:ext>
            </p:extLst>
          </p:nvPr>
        </p:nvGraphicFramePr>
        <p:xfrm>
          <a:off x="4591714" y="2779983"/>
          <a:ext cx="12365352" cy="480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="" xmlns:a16="http://schemas.microsoft.com/office/drawing/2014/main" id="{11F47C61-ED5D-40C2-8491-C30EF3A50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8" r="15162"/>
          <a:stretch/>
        </p:blipFill>
        <p:spPr>
          <a:xfrm>
            <a:off x="14171588" y="5143500"/>
            <a:ext cx="4116412" cy="55383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5D7116E-A235-47AE-B94A-A6FEA1E61E0E}"/>
              </a:ext>
            </a:extLst>
          </p:cNvPr>
          <p:cNvSpPr txBox="1"/>
          <p:nvPr/>
        </p:nvSpPr>
        <p:spPr>
          <a:xfrm>
            <a:off x="647700" y="1409700"/>
            <a:ext cx="169926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OBJETIVO GENERAL: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Dotar a los alumnos de herramientas básicas para adquirir seguridad, confianza y motivación en sus estudios y vida personal.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32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OBJETIVOS ESPECÍFICOS: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Tomar consciencia de como nuestro yo va cambiando, nuestro cerebro se va construyendo y nuestras creencias (falsas) nos impiden caminar hacia nuestros éxitos.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Aprender a hablarnos de forma positiva a nosotros y a los otros. Las reglas de oro en la comunicación. Saber solicitar lo que necesitamos.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Comprender nuestro sistema emocional y como actuar sobre él para que nos empuje a conseguir lo que queremos.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Aprender a sembrar, esperar el crecimiento y recoger la cosecha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63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9292074" y="1109967"/>
            <a:ext cx="8002395" cy="450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12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5793" y="1"/>
            <a:ext cx="1732713" cy="886514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4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23578" y="0"/>
            <a:ext cx="2606101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374367"/>
            <a:ext cx="239611" cy="829494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8753473"/>
            <a:ext cx="2322270" cy="1533527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546641" y="8576859"/>
            <a:ext cx="2657414" cy="1710142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Imagen 3" descr="Un grupo de niños posando para una foto&#10;&#10;Descripción generada automáticamente">
            <a:extLst>
              <a:ext uri="{FF2B5EF4-FFF2-40B4-BE49-F238E27FC236}">
                <a16:creationId xmlns="" xmlns:a16="http://schemas.microsoft.com/office/drawing/2014/main" id="{379CC744-0BE7-407F-8F0C-7AA86DA1D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47761" y="2394277"/>
            <a:ext cx="6271176" cy="627117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780769" y="9388134"/>
            <a:ext cx="2348910" cy="898867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6651281-0234-42B3-95BA-4958ED8C1E2F}"/>
              </a:ext>
            </a:extLst>
          </p:cNvPr>
          <p:cNvSpPr txBox="1"/>
          <p:nvPr/>
        </p:nvSpPr>
        <p:spPr>
          <a:xfrm>
            <a:off x="15820658" y="10086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 dirty="0">
                <a:solidFill>
                  <a:srgbClr val="FFFFFF"/>
                </a:solidFill>
                <a:hlinkClick r:id="rId3" tooltip="https://laciudaddeandrescaicedo.blogspot.com/2015/06/la-nueva-y-la-vieja-generacion_10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dirty="0">
                <a:solidFill>
                  <a:srgbClr val="FFFFFF"/>
                </a:solidFill>
              </a:rPr>
              <a:t> de Autor desconocido está bajo licencia </a:t>
            </a:r>
            <a:r>
              <a:rPr lang="es-E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 dirty="0">
              <a:solidFill>
                <a:srgbClr val="FFFFFF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1903AD67-E18F-404B-B948-E67A28955D8D}"/>
              </a:ext>
            </a:extLst>
          </p:cNvPr>
          <p:cNvSpPr txBox="1"/>
          <p:nvPr/>
        </p:nvSpPr>
        <p:spPr>
          <a:xfrm>
            <a:off x="8870342" y="1109967"/>
            <a:ext cx="9144000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 TRANSFORMACIÓN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Nos convertimos en mariposas, o cisnes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Quien soy, donde estoy y cuál es mi mundo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Las clases, mis padres, mi grupo y yo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Los ingredientes para nuestro crecimiento: grandes valores, establecer objetivo y crear el camino.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PRIMER PRINCIPIO: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soy único, irrepetible y con todas las herramientas dentro de mí 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SEGUNDO PRINCIPIO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la motivación depende de mí: Aprender a hablarme a mí, a mi entorno y obtener los mejores resultados.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Nuestro sistema emocional y cómo nos juega malas pasadas.</a:t>
            </a:r>
            <a:endParaRPr kumimoji="0" lang="es-ES" altLang="es-E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Lo que crees es lo que creas, cómo cambio mis pensamientos, emociones y comportamientos.</a:t>
            </a:r>
            <a:endParaRPr kumimoji="0" lang="es-ES" altLang="es-E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TERCER PRINCIPIO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mis retos, mis hábitos y mis éxitos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CUARTO PRINCIPIO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QUIERO-SER- PUEDO Y LO HARÉ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5800600-40EF-49C5-80F1-AF2E26ADCB56}"/>
              </a:ext>
            </a:extLst>
          </p:cNvPr>
          <p:cNvSpPr txBox="1"/>
          <p:nvPr/>
        </p:nvSpPr>
        <p:spPr>
          <a:xfrm>
            <a:off x="609600" y="1109967"/>
            <a:ext cx="754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/>
                </a:solidFill>
                <a:latin typeface="Bradley Hand ITC" panose="03070402050302030203" pitchFamily="66" charset="0"/>
              </a:rPr>
              <a:t>PROGRAMA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n 11" descr="Un grupo de niños sonriendo&#10;&#10;Descripción generada automáticamente con confianza media">
            <a:extLst>
              <a:ext uri="{FF2B5EF4-FFF2-40B4-BE49-F238E27FC236}">
                <a16:creationId xmlns="" xmlns:a16="http://schemas.microsoft.com/office/drawing/2014/main" id="{3096BB16-B5B2-4200-B1F9-4A2017513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7081" r="-2495" b="-1646"/>
          <a:stretch/>
        </p:blipFill>
        <p:spPr>
          <a:xfrm>
            <a:off x="-41402" y="32238"/>
            <a:ext cx="8717395" cy="87305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6BC6B38A-67BC-449B-8008-E04175FEC6B6}"/>
              </a:ext>
            </a:extLst>
          </p:cNvPr>
          <p:cNvSpPr txBox="1"/>
          <p:nvPr/>
        </p:nvSpPr>
        <p:spPr>
          <a:xfrm>
            <a:off x="-154687" y="8205079"/>
            <a:ext cx="9296399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ES" sz="4000" b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DESARROLLO DE LAS CHARLAS MOTIVACIONALES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AC3C9C1F-3253-440C-9E14-8688DC002F85}"/>
              </a:ext>
            </a:extLst>
          </p:cNvPr>
          <p:cNvSpPr txBox="1"/>
          <p:nvPr/>
        </p:nvSpPr>
        <p:spPr>
          <a:xfrm>
            <a:off x="8634592" y="438433"/>
            <a:ext cx="9296399" cy="1061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Teniendo en cuenta los alumnos, su grado de atención y motivación, Se desarrollará a través de música, dinámicas interactivas y conclusiones efectivas y afectivas.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De cada actividad sacaremos conclusiones que sean pertinentes para ellos, impactantes y se queden retenidas en la memoria a través de actividades experienciales y grupales.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La automotivación es el único camino que nos lleva al éxito.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Un viaje de diez mil kilómetros empieza por un solo paso.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El éxito en la vida no se mide por lo que logras, sino por los obstáculos que superas.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Haz algo hoy que tu futuro ya agradezca.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Todos tus sueños se pueden hacer realidad si tienes el coraje de perseguirlos.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Pregúntate si lo que estás haciendo hoy te acerca al lugar en el que quieres estar mañana.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Si te cansas aprende a descansar, no a renunciar.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Si el plan no funciona, cambia el plan, pero no cambies la meta.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Si buscas resultados distintos, no hagas siempre lo mismo.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b="0" i="0" u="none" strike="noStrike" cap="none" normalizeH="0" baseline="0" dirty="0">
                <a:ln>
                  <a:noFill/>
                </a:ln>
                <a:effectLst/>
              </a:rPr>
              <a:t>Si la montaña que subes parece cada vez más imponente, es que la cima está cada vez más cerca.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800" dirty="0"/>
          </a:p>
        </p:txBody>
      </p:sp>
      <p:sp>
        <p:nvSpPr>
          <p:cNvPr id="5" name="TextBox 5"/>
          <p:cNvSpPr txBox="1"/>
          <p:nvPr/>
        </p:nvSpPr>
        <p:spPr>
          <a:xfrm>
            <a:off x="1257298" y="1762228"/>
            <a:ext cx="7240193" cy="42875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295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7BDAC5B6-20CE-447F-8BA1-F2274AC7A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22B31-BF8F-446B-9009-8A251FB177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7E75FB6-7CBD-48E1-BCE3-5618E82B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766" y="1904994"/>
            <a:ext cx="7153132" cy="59549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8FFE4E6-7492-45C4-AC40-7EA05E278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0" y="4094897"/>
            <a:ext cx="2487384" cy="209720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E100EA39-3B1A-4AE5-8D9A-86EF0D29E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2600" y="6821659"/>
            <a:ext cx="2520585" cy="149535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B80F14EE-D0F6-4860-867E-5765FDB3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3665" y="2656550"/>
            <a:ext cx="2131333" cy="12981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2830AA9-9202-4999-A969-FB21942A7C40}"/>
              </a:ext>
            </a:extLst>
          </p:cNvPr>
          <p:cNvSpPr txBox="1"/>
          <p:nvPr/>
        </p:nvSpPr>
        <p:spPr>
          <a:xfrm>
            <a:off x="1692467" y="724667"/>
            <a:ext cx="7740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Bradley Hand ITC" panose="03070402050302030203" pitchFamily="66" charset="0"/>
            </a:endParaRPr>
          </a:p>
          <a:p>
            <a:r>
              <a:rPr lang="es-ES" sz="4000" b="1" dirty="0">
                <a:solidFill>
                  <a:schemeClr val="accent6"/>
                </a:solidFill>
                <a:latin typeface="Bradley Hand ITC" panose="03070402050302030203" pitchFamily="66" charset="0"/>
              </a:rPr>
              <a:t>Metodología </a:t>
            </a:r>
          </a:p>
        </p:txBody>
      </p:sp>
    </p:spTree>
    <p:extLst>
      <p:ext uri="{BB962C8B-B14F-4D97-AF65-F5344CB8AC3E}">
        <p14:creationId xmlns:p14="http://schemas.microsoft.com/office/powerpoint/2010/main" val="185259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559</Words>
  <Application>Microsoft Office PowerPoint</Application>
  <PresentationFormat>Personalizado</PresentationFormat>
  <Paragraphs>73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Arimo Bold</vt:lpstr>
      <vt:lpstr>Arimo</vt:lpstr>
      <vt:lpstr>Arimo Italics</vt:lpstr>
      <vt:lpstr>Arial</vt:lpstr>
      <vt:lpstr>Bradley Hand ITC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Colaboración</dc:title>
  <dc:creator>maria rodriguez</dc:creator>
  <cp:lastModifiedBy>Alicia Ortega de la Calle</cp:lastModifiedBy>
  <cp:revision>18</cp:revision>
  <dcterms:created xsi:type="dcterms:W3CDTF">2006-08-16T00:00:00Z</dcterms:created>
  <dcterms:modified xsi:type="dcterms:W3CDTF">2023-09-29T09:26:32Z</dcterms:modified>
  <dc:identifier>DAFSqfW4hkE</dc:identifier>
</cp:coreProperties>
</file>