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7556500" cy="10693400"/>
  <p:notesSz cx="6858000" cy="9144000"/>
  <p:embeddedFontLst>
    <p:embeddedFont>
      <p:font typeface="Alyssum" charset="1" panose="00000500000000000000"/>
      <p:regular r:id="rId24"/>
    </p:embeddedFont>
    <p:embeddedFont>
      <p:font typeface="Josefin Sans Light" charset="1" panose="00000400000000000000"/>
      <p:regular r:id="rId25"/>
    </p:embeddedFont>
    <p:embeddedFont>
      <p:font typeface="Josefin Sans" charset="1" panose="00000500000000000000"/>
      <p:regular r:id="rId26"/>
    </p:embeddedFont>
    <p:embeddedFont>
      <p:font typeface="Bangers" charset="1" panose="020B0603050302020204"/>
      <p:regular r:id="rId27"/>
    </p:embeddedFont>
    <p:embeddedFont>
      <p:font typeface="Cooper BT Bold Italics" charset="1" panose="0208080405030B090404"/>
      <p:regular r:id="rId28"/>
    </p:embeddedFont>
    <p:embeddedFont>
      <p:font typeface="Cooper BT Light" charset="1" panose="0208050304030B020404"/>
      <p:regular r:id="rId29"/>
    </p:embeddedFont>
    <p:embeddedFont>
      <p:font typeface="Cooper BT Light Italics" charset="1" panose="0208050304030B090404"/>
      <p:regular r:id="rId30"/>
    </p:embeddedFont>
    <p:embeddedFont>
      <p:font typeface="Special Elite" charset="1" panose="02000506000000020004"/>
      <p:regular r:id="rId31"/>
    </p:embeddedFont>
    <p:embeddedFont>
      <p:font typeface="Anaktoria" charset="1" panose="02020602090805090A03"/>
      <p:regular r:id="rId32"/>
    </p:embeddedFont>
    <p:embeddedFont>
      <p:font typeface="Mestizo" charset="1" panose="02000503000000000000"/>
      <p:regular r:id="rId33"/>
    </p:embeddedFont>
    <p:embeddedFont>
      <p:font typeface="Nunito" charset="1" panose="00000000000000000000"/>
      <p:regular r:id="rId34"/>
    </p:embeddedFont>
    <p:embeddedFont>
      <p:font typeface="Nunito Bold Italics" charset="1" panose="00000000000000000000"/>
      <p:regular r:id="rId35"/>
    </p:embeddedFont>
    <p:embeddedFont>
      <p:font typeface="Nunito Bold" charset="1" panose="00000000000000000000"/>
      <p:regular r:id="rId36"/>
    </p:embeddedFont>
    <p:embeddedFont>
      <p:font typeface="Nunito Italics" charset="1" panose="00000000000000000000"/>
      <p:regular r:id="rId37"/>
    </p:embeddedFont>
    <p:embeddedFont>
      <p:font typeface="Mont Bold" charset="1" panose="00000800000000000000"/>
      <p:regular r:id="rId38"/>
    </p:embeddedFont>
    <p:embeddedFont>
      <p:font typeface="Roca One Heavy" charset="1" panose="00000A00000000000000"/>
      <p:regular r:id="rId39"/>
    </p:embeddedFont>
    <p:embeddedFont>
      <p:font typeface="WC Mano Negra Bold" charset="1" panose="02000506000000020004"/>
      <p:regular r:id="rId40"/>
    </p:embeddedFont>
    <p:embeddedFont>
      <p:font typeface="Biro Script Plus" charset="1" panose="03050500020000090003"/>
      <p:regular r:id="rId41"/>
    </p:embeddedFont>
    <p:embeddedFont>
      <p:font typeface="Nunito Ultra-Bold" charset="1" panose="00000000000000000000"/>
      <p:regular r:id="rId42"/>
    </p:embeddedFont>
    <p:embeddedFont>
      <p:font typeface="Chango" charset="1" panose="0200000000000000000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2.png" Type="http://schemas.openxmlformats.org/officeDocument/2006/relationships/image"/><Relationship Id="rId5" Target="../media/image5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6.png" Type="http://schemas.openxmlformats.org/officeDocument/2006/relationships/image"/><Relationship Id="rId5" Target="../media/image5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8.png" Type="http://schemas.openxmlformats.org/officeDocument/2006/relationships/image"/><Relationship Id="rId5" Target="../media/image5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6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61.png" Type="http://schemas.openxmlformats.org/officeDocument/2006/relationships/image"/><Relationship Id="rId5" Target="../media/image6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63.png" Type="http://schemas.openxmlformats.org/officeDocument/2006/relationships/image"/><Relationship Id="rId5" Target="../media/image64.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3.png" Type="http://schemas.openxmlformats.org/officeDocument/2006/relationships/image"/><Relationship Id="rId11" Target="../media/image74.svg" Type="http://schemas.openxmlformats.org/officeDocument/2006/relationships/image"/><Relationship Id="rId12" Target="../media/image75.png" Type="http://schemas.openxmlformats.org/officeDocument/2006/relationships/image"/><Relationship Id="rId13" Target="../media/image76.svg" Type="http://schemas.openxmlformats.org/officeDocument/2006/relationships/image"/><Relationship Id="rId14" Target="../media/image77.png" Type="http://schemas.openxmlformats.org/officeDocument/2006/relationships/image"/><Relationship Id="rId15" Target="../media/image78.svg" Type="http://schemas.openxmlformats.org/officeDocument/2006/relationships/image"/><Relationship Id="rId16" Target="../media/image4.png" Type="http://schemas.openxmlformats.org/officeDocument/2006/relationships/image"/><Relationship Id="rId17" Target="../media/image79.png" Type="http://schemas.openxmlformats.org/officeDocument/2006/relationships/image"/><Relationship Id="rId18" Target="../media/image80.svg" Type="http://schemas.openxmlformats.org/officeDocument/2006/relationships/image"/><Relationship Id="rId2" Target="../media/image65.png" Type="http://schemas.openxmlformats.org/officeDocument/2006/relationships/image"/><Relationship Id="rId3" Target="../media/image66.svg" Type="http://schemas.openxmlformats.org/officeDocument/2006/relationships/image"/><Relationship Id="rId4" Target="../media/image67.png" Type="http://schemas.openxmlformats.org/officeDocument/2006/relationships/image"/><Relationship Id="rId5" Target="../media/image68.svg" Type="http://schemas.openxmlformats.org/officeDocument/2006/relationships/image"/><Relationship Id="rId6" Target="../media/image69.png" Type="http://schemas.openxmlformats.org/officeDocument/2006/relationships/image"/><Relationship Id="rId7" Target="../media/image70.svg" Type="http://schemas.openxmlformats.org/officeDocument/2006/relationships/image"/><Relationship Id="rId8" Target="../media/image71.png" Type="http://schemas.openxmlformats.org/officeDocument/2006/relationships/image"/><Relationship Id="rId9" Target="../media/image7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https://www.tramitacastillayleon.jcyl.es/web/jcyl/AdministracionElectronica/es/Plantilla100Detalle/1251181050732/Tramite/1285206987797/Tramite" TargetMode="External" Type="http://schemas.openxmlformats.org/officeDocument/2006/relationships/hyperlink"/><Relationship Id="rId13" Target="../media/image13.png" Type="http://schemas.openxmlformats.org/officeDocument/2006/relationships/image"/><Relationship Id="rId14" Target="../media/image14.sv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tramitacastillayleon.jcyl.es/web/jcyl/AdministracionElectronica/es/Plantilla100Detalle/1251181050732/Tramite/1285206987797/Tramite" TargetMode="External" Type="http://schemas.openxmlformats.org/officeDocument/2006/relationships/hyperlink"/><Relationship Id="rId11" Target="https://www.tramitacastillayleon.jcyl.es/web/jcyl/AdministracionElectronica/es/Plantilla100Detalle/1251181050732/Tramite/1285206987797/Tramite" TargetMode="External" Type="http://schemas.openxmlformats.org/officeDocument/2006/relationships/hyperlink"/><Relationship Id="rId12" Target="../media/image21.png" Type="http://schemas.openxmlformats.org/officeDocument/2006/relationships/image"/><Relationship Id="rId13" Target="../media/image22.svg" Type="http://schemas.openxmlformats.org/officeDocument/2006/relationships/image"/><Relationship Id="rId14" Target="https://www.tramitacastillayleon.jcyl.es/web/jcyl/AdministracionElectronica/es/Plantilla100Detalle/1251181050732/Tramite/1285206987797/Tramite" TargetMode="External" Type="http://schemas.openxmlformats.org/officeDocument/2006/relationships/hyperlink"/><Relationship Id="rId15" Target="../media/image13.png" Type="http://schemas.openxmlformats.org/officeDocument/2006/relationships/image"/><Relationship Id="rId16" Target="../media/image14.sv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svg" Type="http://schemas.openxmlformats.org/officeDocument/2006/relationships/image"/><Relationship Id="rId12" Target="../media/image31.png" Type="http://schemas.openxmlformats.org/officeDocument/2006/relationships/image"/><Relationship Id="rId13" Target="../media/image32.svg" Type="http://schemas.openxmlformats.org/officeDocument/2006/relationships/image"/><Relationship Id="rId14" Target="../media/image33.png" Type="http://schemas.openxmlformats.org/officeDocument/2006/relationships/image"/><Relationship Id="rId15" Target="../media/image34.png" Type="http://schemas.openxmlformats.org/officeDocument/2006/relationships/image"/><Relationship Id="rId16" Target="../media/image35.svg" Type="http://schemas.openxmlformats.org/officeDocument/2006/relationships/image"/><Relationship Id="rId17" Target="../media/image36.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png" Type="http://schemas.openxmlformats.org/officeDocument/2006/relationships/image"/><Relationship Id="rId11" Target="../media/image40.png" Type="http://schemas.openxmlformats.org/officeDocument/2006/relationships/image"/><Relationship Id="rId12" Target="../media/image41.svg" Type="http://schemas.openxmlformats.org/officeDocument/2006/relationships/image"/><Relationship Id="rId13" Target="../media/image34.png" Type="http://schemas.openxmlformats.org/officeDocument/2006/relationships/image"/><Relationship Id="rId14" Target="../media/image35.svg" Type="http://schemas.openxmlformats.org/officeDocument/2006/relationships/image"/><Relationship Id="rId15" Target="../media/image13.png" Type="http://schemas.openxmlformats.org/officeDocument/2006/relationships/image"/><Relationship Id="rId16" Target="../media/image14.svg" Type="http://schemas.openxmlformats.org/officeDocument/2006/relationships/image"/><Relationship Id="rId17" Target="../media/image36.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 Id="rId8" Target="https://www.tramitacastillayleon.jcyl.es/web/jcyl/AdministracionElectronica/es/Plantilla100Detalle/1251181050732/Tramite/1285206987797/Tramite" TargetMode="External" Type="http://schemas.openxmlformats.org/officeDocument/2006/relationships/hyperlink"/><Relationship Id="rId9" Target="../media/image3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42.png" Type="http://schemas.openxmlformats.org/officeDocument/2006/relationships/image"/><Relationship Id="rId5" Target="../media/image4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46.png" Type="http://schemas.openxmlformats.org/officeDocument/2006/relationships/image"/><Relationship Id="rId5" Target="../media/image4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2905914" cy="1529717"/>
          </a:xfrm>
          <a:custGeom>
            <a:avLst/>
            <a:gdLst/>
            <a:ahLst/>
            <a:cxnLst/>
            <a:rect r="r" b="b" t="t" l="l"/>
            <a:pathLst>
              <a:path h="1529717" w="2905914">
                <a:moveTo>
                  <a:pt x="0" y="0"/>
                </a:moveTo>
                <a:lnTo>
                  <a:pt x="2905914" y="0"/>
                </a:lnTo>
                <a:lnTo>
                  <a:pt x="2905914" y="1529717"/>
                </a:lnTo>
                <a:lnTo>
                  <a:pt x="0" y="1529717"/>
                </a:lnTo>
                <a:lnTo>
                  <a:pt x="0" y="0"/>
                </a:lnTo>
                <a:close/>
              </a:path>
            </a:pathLst>
          </a:custGeom>
          <a:blipFill>
            <a:blip r:embed="rId2"/>
            <a:stretch>
              <a:fillRect l="0" t="0" r="0" b="0"/>
            </a:stretch>
          </a:blipFill>
        </p:spPr>
      </p:sp>
      <p:sp>
        <p:nvSpPr>
          <p:cNvPr name="Freeform 3" id="3"/>
          <p:cNvSpPr/>
          <p:nvPr/>
        </p:nvSpPr>
        <p:spPr>
          <a:xfrm flipH="false" flipV="false" rot="0">
            <a:off x="3911796" y="5005242"/>
            <a:ext cx="3648204" cy="3648204"/>
          </a:xfrm>
          <a:custGeom>
            <a:avLst/>
            <a:gdLst/>
            <a:ahLst/>
            <a:cxnLst/>
            <a:rect r="r" b="b" t="t" l="l"/>
            <a:pathLst>
              <a:path h="3648204" w="3648204">
                <a:moveTo>
                  <a:pt x="0" y="0"/>
                </a:moveTo>
                <a:lnTo>
                  <a:pt x="3648204" y="0"/>
                </a:lnTo>
                <a:lnTo>
                  <a:pt x="3648204" y="3648205"/>
                </a:lnTo>
                <a:lnTo>
                  <a:pt x="0" y="3648205"/>
                </a:lnTo>
                <a:lnTo>
                  <a:pt x="0" y="0"/>
                </a:lnTo>
                <a:close/>
              </a:path>
            </a:pathLst>
          </a:custGeom>
          <a:blipFill>
            <a:blip r:embed="rId3"/>
            <a:stretch>
              <a:fillRect l="0" t="0" r="0" b="0"/>
            </a:stretch>
          </a:blipFill>
        </p:spPr>
      </p:sp>
      <p:grpSp>
        <p:nvGrpSpPr>
          <p:cNvPr name="Group 4" id="4"/>
          <p:cNvGrpSpPr/>
          <p:nvPr/>
        </p:nvGrpSpPr>
        <p:grpSpPr>
          <a:xfrm rot="0">
            <a:off x="328009" y="1639425"/>
            <a:ext cx="6903983" cy="1536112"/>
            <a:chOff x="0" y="0"/>
            <a:chExt cx="9205310" cy="2048149"/>
          </a:xfrm>
        </p:grpSpPr>
        <p:sp>
          <p:nvSpPr>
            <p:cNvPr name="TextBox 5" id="5"/>
            <p:cNvSpPr txBox="true"/>
            <p:nvPr/>
          </p:nvSpPr>
          <p:spPr>
            <a:xfrm rot="0">
              <a:off x="1643756" y="1685653"/>
              <a:ext cx="5917799" cy="362496"/>
            </a:xfrm>
            <a:prstGeom prst="rect">
              <a:avLst/>
            </a:prstGeom>
          </p:spPr>
          <p:txBody>
            <a:bodyPr anchor="t" rtlCol="false" tIns="0" lIns="0" bIns="0" rIns="0">
              <a:spAutoFit/>
            </a:bodyPr>
            <a:lstStyle/>
            <a:p>
              <a:pPr algn="ctr">
                <a:lnSpc>
                  <a:spcPts val="2097"/>
                </a:lnSpc>
              </a:pPr>
              <a:r>
                <a:rPr lang="en-US" sz="1907">
                  <a:solidFill>
                    <a:srgbClr val="E2A165"/>
                  </a:solidFill>
                  <a:latin typeface="Alyssum"/>
                  <a:ea typeface="Alyssum"/>
                  <a:cs typeface="Alyssum"/>
                  <a:sym typeface="Alyssum"/>
                </a:rPr>
                <a:t>CURSO 2026-2027</a:t>
              </a:r>
            </a:p>
          </p:txBody>
        </p:sp>
        <p:sp>
          <p:nvSpPr>
            <p:cNvPr name="TextBox 6" id="6"/>
            <p:cNvSpPr txBox="true"/>
            <p:nvPr/>
          </p:nvSpPr>
          <p:spPr>
            <a:xfrm rot="0">
              <a:off x="0" y="395607"/>
              <a:ext cx="9205310" cy="873352"/>
            </a:xfrm>
            <a:prstGeom prst="rect">
              <a:avLst/>
            </a:prstGeom>
          </p:spPr>
          <p:txBody>
            <a:bodyPr anchor="t" rtlCol="false" tIns="0" lIns="0" bIns="0" rIns="0">
              <a:spAutoFit/>
            </a:bodyPr>
            <a:lstStyle/>
            <a:p>
              <a:pPr algn="ctr">
                <a:lnSpc>
                  <a:spcPts val="4647"/>
                </a:lnSpc>
              </a:pPr>
              <a:r>
                <a:rPr lang="en-US" sz="4225">
                  <a:solidFill>
                    <a:srgbClr val="000000"/>
                  </a:solidFill>
                  <a:latin typeface="Alyssum"/>
                  <a:ea typeface="Alyssum"/>
                  <a:cs typeface="Alyssum"/>
                  <a:sym typeface="Alyssum"/>
                </a:rPr>
                <a:t> CONSEJOS ESCOLARES</a:t>
              </a:r>
            </a:p>
          </p:txBody>
        </p:sp>
        <p:sp>
          <p:nvSpPr>
            <p:cNvPr name="TextBox 7" id="7"/>
            <p:cNvSpPr txBox="true"/>
            <p:nvPr/>
          </p:nvSpPr>
          <p:spPr>
            <a:xfrm rot="0">
              <a:off x="0" y="19050"/>
              <a:ext cx="9205310" cy="338457"/>
            </a:xfrm>
            <a:prstGeom prst="rect">
              <a:avLst/>
            </a:prstGeom>
          </p:spPr>
          <p:txBody>
            <a:bodyPr anchor="t" rtlCol="false" tIns="0" lIns="0" bIns="0" rIns="0">
              <a:spAutoFit/>
            </a:bodyPr>
            <a:lstStyle/>
            <a:p>
              <a:pPr algn="ctr">
                <a:lnSpc>
                  <a:spcPts val="1897"/>
                </a:lnSpc>
              </a:pPr>
              <a:r>
                <a:rPr lang="en-US" sz="1790">
                  <a:solidFill>
                    <a:srgbClr val="000000"/>
                  </a:solidFill>
                  <a:latin typeface="Josefin Sans Light"/>
                  <a:ea typeface="Josefin Sans Light"/>
                  <a:cs typeface="Josefin Sans Light"/>
                  <a:sym typeface="Josefin Sans Light"/>
                </a:rPr>
                <a:t>Proceso de elección y renovación de los miembros de los...</a:t>
              </a:r>
            </a:p>
          </p:txBody>
        </p:sp>
        <p:sp>
          <p:nvSpPr>
            <p:cNvPr name="TextBox 8" id="8"/>
            <p:cNvSpPr txBox="true"/>
            <p:nvPr/>
          </p:nvSpPr>
          <p:spPr>
            <a:xfrm rot="0">
              <a:off x="0" y="1280147"/>
              <a:ext cx="9205310" cy="338457"/>
            </a:xfrm>
            <a:prstGeom prst="rect">
              <a:avLst/>
            </a:prstGeom>
          </p:spPr>
          <p:txBody>
            <a:bodyPr anchor="t" rtlCol="false" tIns="0" lIns="0" bIns="0" rIns="0">
              <a:spAutoFit/>
            </a:bodyPr>
            <a:lstStyle/>
            <a:p>
              <a:pPr algn="ctr">
                <a:lnSpc>
                  <a:spcPts val="1897"/>
                </a:lnSpc>
              </a:pPr>
              <a:r>
                <a:rPr lang="en-US" sz="1790">
                  <a:solidFill>
                    <a:srgbClr val="000000"/>
                  </a:solidFill>
                  <a:latin typeface="Josefin Sans Light"/>
                  <a:ea typeface="Josefin Sans Light"/>
                  <a:cs typeface="Josefin Sans Light"/>
                  <a:sym typeface="Josefin Sans Light"/>
                </a:rPr>
                <a:t>...sostenidos con fondos públicos.</a:t>
              </a:r>
            </a:p>
          </p:txBody>
        </p:sp>
      </p:grpSp>
      <p:sp>
        <p:nvSpPr>
          <p:cNvPr name="TextBox 9" id="9"/>
          <p:cNvSpPr txBox="true"/>
          <p:nvPr/>
        </p:nvSpPr>
        <p:spPr>
          <a:xfrm rot="0">
            <a:off x="0" y="9427480"/>
            <a:ext cx="7560000" cy="485381"/>
          </a:xfrm>
          <a:prstGeom prst="rect">
            <a:avLst/>
          </a:prstGeom>
        </p:spPr>
        <p:txBody>
          <a:bodyPr anchor="t" rtlCol="false" tIns="0" lIns="0" bIns="0" rIns="0">
            <a:spAutoFit/>
          </a:bodyPr>
          <a:lstStyle/>
          <a:p>
            <a:pPr algn="ctr">
              <a:lnSpc>
                <a:spcPts val="1897"/>
              </a:lnSpc>
            </a:pPr>
          </a:p>
          <a:p>
            <a:pPr algn="ctr">
              <a:lnSpc>
                <a:spcPts val="1897"/>
              </a:lnSpc>
            </a:pPr>
            <a:r>
              <a:rPr lang="en-US" sz="1790">
                <a:solidFill>
                  <a:srgbClr val="000000"/>
                </a:solidFill>
                <a:latin typeface="Josefin Sans"/>
                <a:ea typeface="Josefin Sans"/>
                <a:cs typeface="Josefin Sans"/>
                <a:sym typeface="Josefin Sans"/>
              </a:rPr>
              <a:t>Del 16 al 20 de noviembre de 2026</a:t>
            </a:r>
          </a:p>
        </p:txBody>
      </p:sp>
      <p:sp>
        <p:nvSpPr>
          <p:cNvPr name="TextBox 10" id="10"/>
          <p:cNvSpPr txBox="true"/>
          <p:nvPr/>
        </p:nvSpPr>
        <p:spPr>
          <a:xfrm rot="-275793">
            <a:off x="1038280" y="3717227"/>
            <a:ext cx="5509391" cy="1166840"/>
          </a:xfrm>
          <a:prstGeom prst="rect">
            <a:avLst/>
          </a:prstGeom>
        </p:spPr>
        <p:txBody>
          <a:bodyPr anchor="t" rtlCol="false" tIns="0" lIns="0" bIns="0" rIns="0">
            <a:spAutoFit/>
          </a:bodyPr>
          <a:lstStyle/>
          <a:p>
            <a:pPr algn="ctr" marL="0" indent="0" lvl="0">
              <a:lnSpc>
                <a:spcPts val="8225"/>
              </a:lnSpc>
            </a:pPr>
            <a:r>
              <a:rPr lang="en-US" sz="9792" strike="noStrike" u="none">
                <a:solidFill>
                  <a:srgbClr val="FF3131"/>
                </a:solidFill>
                <a:latin typeface="Bangers"/>
                <a:ea typeface="Bangers"/>
                <a:cs typeface="Bangers"/>
                <a:sym typeface="Bangers"/>
              </a:rPr>
              <a:t>¡participa!</a:t>
            </a:r>
          </a:p>
        </p:txBody>
      </p:sp>
      <p:sp>
        <p:nvSpPr>
          <p:cNvPr name="TextBox 11" id="11"/>
          <p:cNvSpPr txBox="true"/>
          <p:nvPr/>
        </p:nvSpPr>
        <p:spPr>
          <a:xfrm rot="0">
            <a:off x="756000" y="9931911"/>
            <a:ext cx="6048000" cy="407670"/>
          </a:xfrm>
          <a:prstGeom prst="rect">
            <a:avLst/>
          </a:prstGeom>
        </p:spPr>
        <p:txBody>
          <a:bodyPr anchor="t" rtlCol="false" tIns="0" lIns="0" bIns="0" rIns="0">
            <a:spAutoFit/>
          </a:bodyPr>
          <a:lstStyle/>
          <a:p>
            <a:pPr algn="ctr">
              <a:lnSpc>
                <a:spcPts val="1589"/>
              </a:lnSpc>
              <a:spcBef>
                <a:spcPct val="0"/>
              </a:spcBef>
            </a:pPr>
            <a:r>
              <a:rPr lang="en-US" sz="1499">
                <a:solidFill>
                  <a:srgbClr val="000000"/>
                </a:solidFill>
                <a:latin typeface="Josefin Sans Light"/>
                <a:ea typeface="Josefin Sans Light"/>
                <a:cs typeface="Josefin Sans Light"/>
                <a:sym typeface="Josefin Sans Light"/>
              </a:rPr>
              <a:t>RESOLUCIÓN DE 19 DE SEPTIEMBRE DE 2026 DE LA DIRECCIÓN GENERAL DE INNOVACIÓN Y FORMACIÓN DEL PROFESORADO</a:t>
            </a:r>
          </a:p>
        </p:txBody>
      </p:sp>
      <p:sp>
        <p:nvSpPr>
          <p:cNvPr name="TextBox 12" id="12"/>
          <p:cNvSpPr txBox="true"/>
          <p:nvPr/>
        </p:nvSpPr>
        <p:spPr>
          <a:xfrm rot="0">
            <a:off x="328009" y="5280059"/>
            <a:ext cx="4263200" cy="3285101"/>
          </a:xfrm>
          <a:prstGeom prst="rect">
            <a:avLst/>
          </a:prstGeom>
        </p:spPr>
        <p:txBody>
          <a:bodyPr anchor="t" rtlCol="false" tIns="0" lIns="0" bIns="0" rIns="0">
            <a:spAutoFit/>
          </a:bodyPr>
          <a:lstStyle/>
          <a:p>
            <a:pPr algn="just">
              <a:lnSpc>
                <a:spcPts val="1125"/>
              </a:lnSpc>
            </a:pPr>
            <a:r>
              <a:rPr lang="en-US" b="true" sz="1197" i="true" spc="-49">
                <a:solidFill>
                  <a:srgbClr val="070707"/>
                </a:solidFill>
                <a:latin typeface="Cooper BT Bold Italics"/>
                <a:ea typeface="Cooper BT Bold Italics"/>
                <a:cs typeface="Cooper BT Bold Italics"/>
                <a:sym typeface="Cooper BT Bold Italics"/>
              </a:rPr>
              <a:t>Durante el mes de octubre:</a:t>
            </a:r>
          </a:p>
          <a:p>
            <a:pPr algn="just">
              <a:lnSpc>
                <a:spcPts val="1125"/>
              </a:lnSpc>
            </a:pPr>
          </a:p>
          <a:p>
            <a:pPr algn="l" marL="258584" indent="-129292" lvl="1">
              <a:lnSpc>
                <a:spcPts val="1125"/>
              </a:lnSpc>
              <a:buFont typeface="Arial"/>
              <a:buChar char="•"/>
            </a:pPr>
            <a:r>
              <a:rPr lang="en-US" sz="1197" spc="-49">
                <a:solidFill>
                  <a:srgbClr val="070707"/>
                </a:solidFill>
                <a:latin typeface="Cooper BT Light"/>
                <a:ea typeface="Cooper BT Light"/>
                <a:cs typeface="Cooper BT Light"/>
                <a:sym typeface="Cooper BT Light"/>
              </a:rPr>
              <a:t>Elaboración del censo electoral.</a:t>
            </a:r>
          </a:p>
          <a:p>
            <a:pPr algn="l" marL="258584" indent="-129292" lvl="1">
              <a:lnSpc>
                <a:spcPts val="1125"/>
              </a:lnSpc>
              <a:buFont typeface="Arial"/>
              <a:buChar char="•"/>
            </a:pPr>
            <a:r>
              <a:rPr lang="en-US" sz="1197" spc="-49">
                <a:solidFill>
                  <a:srgbClr val="070707"/>
                </a:solidFill>
                <a:latin typeface="Cooper BT Light"/>
                <a:ea typeface="Cooper BT Light"/>
                <a:cs typeface="Cooper BT Light"/>
                <a:sym typeface="Cooper BT Light"/>
              </a:rPr>
              <a:t>Sorteo de los componentes de la junta electoral.</a:t>
            </a:r>
          </a:p>
          <a:p>
            <a:pPr algn="l" marL="258584" indent="-129292" lvl="1">
              <a:lnSpc>
                <a:spcPts val="1125"/>
              </a:lnSpc>
              <a:buFont typeface="Arial"/>
              <a:buChar char="•"/>
            </a:pPr>
            <a:r>
              <a:rPr lang="en-US" sz="1197" spc="-49">
                <a:solidFill>
                  <a:srgbClr val="070707"/>
                </a:solidFill>
                <a:latin typeface="Cooper BT Light"/>
                <a:ea typeface="Cooper BT Light"/>
                <a:cs typeface="Cooper BT Light"/>
                <a:sym typeface="Cooper BT Light"/>
              </a:rPr>
              <a:t>Constitución de la junta electoral.</a:t>
            </a:r>
          </a:p>
          <a:p>
            <a:pPr algn="l" marL="258584" indent="-129292" lvl="1">
              <a:lnSpc>
                <a:spcPts val="1125"/>
              </a:lnSpc>
              <a:buFont typeface="Arial"/>
              <a:buChar char="•"/>
            </a:pPr>
            <a:r>
              <a:rPr lang="en-US" sz="1197" spc="-49">
                <a:solidFill>
                  <a:srgbClr val="070707"/>
                </a:solidFill>
                <a:latin typeface="Cooper BT Light"/>
                <a:ea typeface="Cooper BT Light"/>
                <a:cs typeface="Cooper BT Light"/>
                <a:sym typeface="Cooper BT Light"/>
              </a:rPr>
              <a:t>Aprobación del censo.</a:t>
            </a:r>
          </a:p>
          <a:p>
            <a:pPr algn="l" marL="258584" indent="-129292" lvl="1">
              <a:lnSpc>
                <a:spcPts val="1125"/>
              </a:lnSpc>
              <a:buFont typeface="Arial"/>
              <a:buChar char="•"/>
            </a:pPr>
            <a:r>
              <a:rPr lang="en-US" sz="1197" spc="-49">
                <a:solidFill>
                  <a:srgbClr val="070707"/>
                </a:solidFill>
                <a:latin typeface="Cooper BT Light"/>
                <a:ea typeface="Cooper BT Light"/>
                <a:cs typeface="Cooper BT Light"/>
                <a:sym typeface="Cooper BT Light"/>
              </a:rPr>
              <a:t>Publicación del censo y periodo de reclamaciones.</a:t>
            </a:r>
          </a:p>
          <a:p>
            <a:pPr algn="l" marL="258584" indent="-129292" lvl="1">
              <a:lnSpc>
                <a:spcPts val="1125"/>
              </a:lnSpc>
              <a:buFont typeface="Arial"/>
              <a:buChar char="•"/>
            </a:pPr>
            <a:r>
              <a:rPr lang="en-US" sz="1197" spc="-49">
                <a:solidFill>
                  <a:srgbClr val="070707"/>
                </a:solidFill>
                <a:latin typeface="Cooper BT Light"/>
                <a:ea typeface="Cooper BT Light"/>
                <a:cs typeface="Cooper BT Light"/>
                <a:sym typeface="Cooper BT Light"/>
              </a:rPr>
              <a:t>Resolución definitiva del censo.</a:t>
            </a:r>
          </a:p>
          <a:p>
            <a:pPr algn="l" marL="258584" indent="-129292" lvl="1">
              <a:lnSpc>
                <a:spcPts val="1125"/>
              </a:lnSpc>
              <a:buFont typeface="Arial"/>
              <a:buChar char="•"/>
            </a:pPr>
            <a:r>
              <a:rPr lang="en-US" sz="1197" spc="-49">
                <a:solidFill>
                  <a:srgbClr val="070707"/>
                </a:solidFill>
                <a:latin typeface="Cooper BT Light"/>
                <a:ea typeface="Cooper BT Light"/>
                <a:cs typeface="Cooper BT Light"/>
                <a:sym typeface="Cooper BT Light"/>
              </a:rPr>
              <a:t>Presentación de candidaturas.</a:t>
            </a:r>
          </a:p>
          <a:p>
            <a:pPr algn="just">
              <a:lnSpc>
                <a:spcPts val="1125"/>
              </a:lnSpc>
            </a:pPr>
          </a:p>
          <a:p>
            <a:pPr algn="just">
              <a:lnSpc>
                <a:spcPts val="1125"/>
              </a:lnSpc>
            </a:pPr>
            <a:r>
              <a:rPr lang="en-US" b="true" sz="1197" i="true" spc="-49">
                <a:solidFill>
                  <a:srgbClr val="070707"/>
                </a:solidFill>
                <a:latin typeface="Cooper BT Bold Italics"/>
                <a:ea typeface="Cooper BT Bold Italics"/>
                <a:cs typeface="Cooper BT Bold Italics"/>
                <a:sym typeface="Cooper BT Bold Italics"/>
              </a:rPr>
              <a:t> Durante la primera quincena del mes de noviembre:</a:t>
            </a:r>
          </a:p>
          <a:p>
            <a:pPr algn="just">
              <a:lnSpc>
                <a:spcPts val="1125"/>
              </a:lnSpc>
            </a:pPr>
          </a:p>
          <a:p>
            <a:pPr algn="l" marL="258584" indent="-129292" lvl="1">
              <a:lnSpc>
                <a:spcPts val="1125"/>
              </a:lnSpc>
              <a:buFont typeface="Arial"/>
              <a:buChar char="•"/>
            </a:pPr>
            <a:r>
              <a:rPr lang="en-US" sz="1197" i="true" spc="-49">
                <a:solidFill>
                  <a:srgbClr val="070707"/>
                </a:solidFill>
                <a:latin typeface="Cooper BT Light Italics"/>
                <a:ea typeface="Cooper BT Light Italics"/>
                <a:cs typeface="Cooper BT Light Italics"/>
                <a:sym typeface="Cooper BT Light Italics"/>
              </a:rPr>
              <a:t>Publicación de listas provisionales.</a:t>
            </a:r>
          </a:p>
          <a:p>
            <a:pPr algn="l" marL="258584" indent="-129292" lvl="1">
              <a:lnSpc>
                <a:spcPts val="1125"/>
              </a:lnSpc>
              <a:buFont typeface="Arial"/>
              <a:buChar char="•"/>
            </a:pPr>
            <a:r>
              <a:rPr lang="en-US" sz="1197" i="true" spc="-49">
                <a:solidFill>
                  <a:srgbClr val="070707"/>
                </a:solidFill>
                <a:latin typeface="Cooper BT Light Italics"/>
                <a:ea typeface="Cooper BT Light Italics"/>
                <a:cs typeface="Cooper BT Light Italics"/>
                <a:sym typeface="Cooper BT Light Italics"/>
              </a:rPr>
              <a:t>Plaz</a:t>
            </a:r>
            <a:r>
              <a:rPr lang="en-US" sz="1197" i="true" spc="-49">
                <a:solidFill>
                  <a:srgbClr val="070707"/>
                </a:solidFill>
                <a:latin typeface="Cooper BT Light Italics"/>
                <a:ea typeface="Cooper BT Light Italics"/>
                <a:cs typeface="Cooper BT Light Italics"/>
                <a:sym typeface="Cooper BT Light Italics"/>
              </a:rPr>
              <a:t>o de reclamación de listas provisionales.</a:t>
            </a:r>
          </a:p>
          <a:p>
            <a:pPr algn="l" marL="258584" indent="-129292" lvl="1">
              <a:lnSpc>
                <a:spcPts val="1125"/>
              </a:lnSpc>
              <a:buFont typeface="Arial"/>
              <a:buChar char="•"/>
            </a:pPr>
            <a:r>
              <a:rPr lang="en-US" sz="1197" i="true" spc="-49">
                <a:solidFill>
                  <a:srgbClr val="070707"/>
                </a:solidFill>
                <a:latin typeface="Cooper BT Light Italics"/>
                <a:ea typeface="Cooper BT Light Italics"/>
                <a:cs typeface="Cooper BT Light Italics"/>
                <a:sym typeface="Cooper BT Light Italics"/>
              </a:rPr>
              <a:t>Publicación de listas definitivas.</a:t>
            </a:r>
          </a:p>
          <a:p>
            <a:pPr algn="just">
              <a:lnSpc>
                <a:spcPts val="1125"/>
              </a:lnSpc>
            </a:pPr>
          </a:p>
          <a:p>
            <a:pPr algn="just">
              <a:lnSpc>
                <a:spcPts val="1125"/>
              </a:lnSpc>
            </a:pPr>
            <a:r>
              <a:rPr lang="en-US" b="true" sz="1197" i="true" spc="-49">
                <a:solidFill>
                  <a:srgbClr val="070707"/>
                </a:solidFill>
                <a:latin typeface="Cooper BT Bold Italics"/>
                <a:ea typeface="Cooper BT Bold Italics"/>
                <a:cs typeface="Cooper BT Bold Italics"/>
                <a:sym typeface="Cooper BT Bold Italics"/>
              </a:rPr>
              <a:t> Durante la segunda quincena del mes de noviembre:</a:t>
            </a:r>
          </a:p>
          <a:p>
            <a:pPr algn="just">
              <a:lnSpc>
                <a:spcPts val="1125"/>
              </a:lnSpc>
            </a:pPr>
          </a:p>
          <a:p>
            <a:pPr algn="l" marL="258584" indent="-129292" lvl="1">
              <a:lnSpc>
                <a:spcPts val="1125"/>
              </a:lnSpc>
              <a:buFont typeface="Arial"/>
              <a:buChar char="•"/>
            </a:pPr>
            <a:r>
              <a:rPr lang="en-US" sz="1197" i="true" spc="-49" u="sng">
                <a:solidFill>
                  <a:srgbClr val="070707"/>
                </a:solidFill>
                <a:latin typeface="Cooper BT Light Italics"/>
                <a:ea typeface="Cooper BT Light Italics"/>
                <a:cs typeface="Cooper BT Light Italics"/>
                <a:sym typeface="Cooper BT Light Italics"/>
              </a:rPr>
              <a:t>Constitución de la mesa electoral y celebración de elecciones</a:t>
            </a:r>
            <a:r>
              <a:rPr lang="en-US" sz="1197" i="true" spc="-49">
                <a:solidFill>
                  <a:srgbClr val="070707"/>
                </a:solidFill>
                <a:latin typeface="Cooper BT Light Italics"/>
                <a:ea typeface="Cooper BT Light Italics"/>
                <a:cs typeface="Cooper BT Light Italics"/>
                <a:sym typeface="Cooper BT Light Italics"/>
              </a:rPr>
              <a:t>.</a:t>
            </a:r>
          </a:p>
          <a:p>
            <a:pPr algn="l" marL="258584" indent="-129292" lvl="1">
              <a:lnSpc>
                <a:spcPts val="1125"/>
              </a:lnSpc>
              <a:buFont typeface="Arial"/>
              <a:buChar char="•"/>
            </a:pPr>
            <a:r>
              <a:rPr lang="en-US" sz="1197" i="true" spc="-49">
                <a:solidFill>
                  <a:srgbClr val="070707"/>
                </a:solidFill>
                <a:latin typeface="Cooper BT Light Italics"/>
                <a:ea typeface="Cooper BT Light Italics"/>
                <a:cs typeface="Cooper BT Light Italics"/>
                <a:sym typeface="Cooper BT Light Italics"/>
              </a:rPr>
              <a:t>Proclamación de candidatos electos y suplentes.</a:t>
            </a:r>
          </a:p>
          <a:p>
            <a:pPr algn="l" marL="258584" indent="-129292" lvl="1">
              <a:lnSpc>
                <a:spcPts val="1125"/>
              </a:lnSpc>
              <a:buFont typeface="Arial"/>
              <a:buChar char="•"/>
            </a:pPr>
            <a:r>
              <a:rPr lang="en-US" sz="1197" i="true" spc="-49">
                <a:solidFill>
                  <a:srgbClr val="070707"/>
                </a:solidFill>
                <a:latin typeface="Cooper BT Light Italics"/>
                <a:ea typeface="Cooper BT Light Italics"/>
                <a:cs typeface="Cooper BT Light Italics"/>
                <a:sym typeface="Cooper BT Light Italics"/>
              </a:rPr>
              <a:t>Sesión de constitución del consejo.</a:t>
            </a:r>
          </a:p>
          <a:p>
            <a:pPr algn="l" marL="258584" indent="-129292" lvl="1">
              <a:lnSpc>
                <a:spcPts val="1125"/>
              </a:lnSpc>
              <a:buFont typeface="Arial"/>
              <a:buChar char="•"/>
            </a:pPr>
            <a:r>
              <a:rPr lang="en-US" sz="1197" i="true" spc="-49">
                <a:solidFill>
                  <a:srgbClr val="070707"/>
                </a:solidFill>
                <a:latin typeface="Cooper BT Light Italics"/>
                <a:ea typeface="Cooper BT Light Italics"/>
                <a:cs typeface="Cooper BT Light Italics"/>
                <a:sym typeface="Cooper BT Light Italics"/>
              </a:rPr>
              <a:t>Registro electrónico de los resultados del proceso de elecciones.</a:t>
            </a:r>
          </a:p>
          <a:p>
            <a:pPr algn="just" marL="0" indent="0" lvl="0">
              <a:lnSpc>
                <a:spcPts val="985"/>
              </a:lnSpc>
            </a:pPr>
          </a:p>
        </p:txBody>
      </p:sp>
      <p:sp>
        <p:nvSpPr>
          <p:cNvPr name="TextBox 13" id="13"/>
          <p:cNvSpPr txBox="true"/>
          <p:nvPr/>
        </p:nvSpPr>
        <p:spPr>
          <a:xfrm rot="0">
            <a:off x="419977" y="8959307"/>
            <a:ext cx="6671632" cy="449123"/>
          </a:xfrm>
          <a:prstGeom prst="rect">
            <a:avLst/>
          </a:prstGeom>
        </p:spPr>
        <p:txBody>
          <a:bodyPr anchor="t" rtlCol="false" tIns="0" lIns="0" bIns="0" rIns="0">
            <a:spAutoFit/>
          </a:bodyPr>
          <a:lstStyle/>
          <a:p>
            <a:pPr algn="just" marL="0" indent="0" lvl="0">
              <a:lnSpc>
                <a:spcPts val="1125"/>
              </a:lnSpc>
            </a:pPr>
            <a:r>
              <a:rPr lang="en-US" sz="1197" i="true" spc="-49">
                <a:solidFill>
                  <a:srgbClr val="070707"/>
                </a:solidFill>
                <a:latin typeface="Cooper BT Light Italics"/>
                <a:ea typeface="Cooper BT Light Italics"/>
                <a:cs typeface="Cooper BT Light Italics"/>
                <a:sym typeface="Cooper BT Light Italics"/>
              </a:rPr>
              <a:t>Si lo deseas, o la fecha elegida no te va bien, puedes </a:t>
            </a:r>
            <a:r>
              <a:rPr lang="en-US" b="true" sz="1197" i="true" spc="-49">
                <a:solidFill>
                  <a:srgbClr val="740E30"/>
                </a:solidFill>
                <a:latin typeface="Cooper BT Bold Italics"/>
                <a:ea typeface="Cooper BT Bold Italics"/>
                <a:cs typeface="Cooper BT Bold Italics"/>
                <a:sym typeface="Cooper BT Bold Italics"/>
              </a:rPr>
              <a:t>VOTAR POR CORREO</a:t>
            </a:r>
            <a:r>
              <a:rPr lang="en-US" sz="1197" i="true" spc="-49">
                <a:solidFill>
                  <a:srgbClr val="070707"/>
                </a:solidFill>
                <a:latin typeface="Cooper BT Light Italics"/>
                <a:ea typeface="Cooper BT Light Italics"/>
                <a:cs typeface="Cooper BT Light Italics"/>
                <a:sym typeface="Cooper BT Light Italics"/>
              </a:rPr>
              <a:t> enviando tu voto a la mesa electoral del centro, bien por correo postal o entregándoselo al Director del Centro, en el plazo de tres días anteriores al día de la celebración de la votación</a:t>
            </a:r>
          </a:p>
        </p:txBody>
      </p:sp>
      <p:sp>
        <p:nvSpPr>
          <p:cNvPr name="TextBox 14" id="14"/>
          <p:cNvSpPr txBox="true"/>
          <p:nvPr/>
        </p:nvSpPr>
        <p:spPr>
          <a:xfrm rot="526979">
            <a:off x="2457427" y="544675"/>
            <a:ext cx="5859472" cy="589757"/>
          </a:xfrm>
          <a:prstGeom prst="rect">
            <a:avLst/>
          </a:prstGeom>
        </p:spPr>
        <p:txBody>
          <a:bodyPr anchor="t" rtlCol="false" tIns="0" lIns="0" bIns="0" rIns="0">
            <a:spAutoFit/>
          </a:bodyPr>
          <a:lstStyle/>
          <a:p>
            <a:pPr algn="ctr">
              <a:lnSpc>
                <a:spcPts val="2254"/>
              </a:lnSpc>
            </a:pPr>
            <a:r>
              <a:rPr lang="en-US" sz="2254">
                <a:solidFill>
                  <a:srgbClr val="004AAD"/>
                </a:solidFill>
                <a:latin typeface="Special Elite"/>
                <a:ea typeface="Special Elite"/>
                <a:cs typeface="Special Elite"/>
                <a:sym typeface="Special Elite"/>
              </a:rPr>
              <a:t>GUIA</a:t>
            </a:r>
          </a:p>
          <a:p>
            <a:pPr algn="ctr">
              <a:lnSpc>
                <a:spcPts val="2254"/>
              </a:lnSpc>
            </a:pPr>
            <a:r>
              <a:rPr lang="en-US" sz="2254">
                <a:solidFill>
                  <a:srgbClr val="004AAD"/>
                </a:solidFill>
                <a:latin typeface="Special Elite"/>
                <a:ea typeface="Special Elite"/>
                <a:cs typeface="Special Elite"/>
                <a:sym typeface="Special Elite"/>
              </a:rPr>
              <a:t>EQUIPOS DIRECTIVOS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4384" t="-1069" r="-4384" b="-6725"/>
            </a:stretch>
          </a:blipFill>
        </p:spPr>
      </p:sp>
      <p:sp>
        <p:nvSpPr>
          <p:cNvPr name="Freeform 3" id="3"/>
          <p:cNvSpPr/>
          <p:nvPr/>
        </p:nvSpPr>
        <p:spPr>
          <a:xfrm flipH="false" flipV="false" rot="0">
            <a:off x="256143" y="247200"/>
            <a:ext cx="1514377" cy="752002"/>
          </a:xfrm>
          <a:custGeom>
            <a:avLst/>
            <a:gdLst/>
            <a:ahLst/>
            <a:cxnLst/>
            <a:rect r="r" b="b" t="t" l="l"/>
            <a:pathLst>
              <a:path h="752002" w="1514377">
                <a:moveTo>
                  <a:pt x="0" y="0"/>
                </a:moveTo>
                <a:lnTo>
                  <a:pt x="1514377" y="0"/>
                </a:lnTo>
                <a:lnTo>
                  <a:pt x="1514377" y="752003"/>
                </a:lnTo>
                <a:lnTo>
                  <a:pt x="0" y="752003"/>
                </a:lnTo>
                <a:lnTo>
                  <a:pt x="0" y="0"/>
                </a:lnTo>
                <a:close/>
              </a:path>
            </a:pathLst>
          </a:custGeom>
          <a:blipFill>
            <a:blip r:embed="rId3"/>
            <a:stretch>
              <a:fillRect l="0" t="0" r="0" b="0"/>
            </a:stretch>
          </a:blipFill>
        </p:spPr>
      </p:sp>
      <p:sp>
        <p:nvSpPr>
          <p:cNvPr name="TextBox 4" id="4"/>
          <p:cNvSpPr txBox="true"/>
          <p:nvPr/>
        </p:nvSpPr>
        <p:spPr>
          <a:xfrm rot="0">
            <a:off x="271444" y="2799580"/>
            <a:ext cx="7017112" cy="7581557"/>
          </a:xfrm>
          <a:prstGeom prst="rect">
            <a:avLst/>
          </a:prstGeom>
        </p:spPr>
        <p:txBody>
          <a:bodyPr anchor="t" rtlCol="false" tIns="0" lIns="0" bIns="0" rIns="0">
            <a:spAutoFit/>
          </a:bodyPr>
          <a:lstStyle/>
          <a:p>
            <a:pPr algn="just">
              <a:lnSpc>
                <a:spcPts val="1920"/>
              </a:lnSpc>
            </a:pPr>
            <a:r>
              <a:rPr lang="en-US" sz="1372">
                <a:solidFill>
                  <a:srgbClr val="272727"/>
                </a:solidFill>
                <a:latin typeface="Nunito"/>
                <a:ea typeface="Nunito"/>
                <a:cs typeface="Nunito"/>
                <a:sym typeface="Nunito"/>
              </a:rPr>
              <a:t>Don/Doña___________________________________ ha sido seleccionado/a mediante sorteo público realizado el día _______ de noviembre a las _______ en ______________________________ como componente TITULAR/SUPLENTE de la Mesa Electoral en horario de _____ a _____ para la celebración de las elecciones al Consejo Escolar en el sector de ____________________.</a:t>
            </a:r>
          </a:p>
          <a:p>
            <a:pPr algn="just">
              <a:lnSpc>
                <a:spcPts val="1920"/>
              </a:lnSpc>
            </a:pPr>
          </a:p>
          <a:p>
            <a:pPr algn="just">
              <a:lnSpc>
                <a:spcPts val="1920"/>
              </a:lnSpc>
            </a:pPr>
            <a:r>
              <a:rPr lang="en-US" sz="1372">
                <a:solidFill>
                  <a:srgbClr val="272727"/>
                </a:solidFill>
                <a:latin typeface="Nunito"/>
                <a:ea typeface="Nunito"/>
                <a:cs typeface="Nunito"/>
                <a:sym typeface="Nunito"/>
              </a:rPr>
              <a:t>La constitución de la mesa se realizará el próximo _____ de noviembre a las _______ en ____________________________________, incorporándose los componentes diez minutos antes de que se declare abierta la mesa electoral a las_________.</a:t>
            </a:r>
          </a:p>
          <a:p>
            <a:pPr algn="just">
              <a:lnSpc>
                <a:spcPts val="1920"/>
              </a:lnSpc>
            </a:pPr>
          </a:p>
          <a:p>
            <a:pPr algn="just">
              <a:lnSpc>
                <a:spcPts val="1920"/>
              </a:lnSpc>
            </a:pPr>
            <a:r>
              <a:rPr lang="en-US" sz="1372">
                <a:solidFill>
                  <a:srgbClr val="272727"/>
                </a:solidFill>
                <a:latin typeface="Nunito"/>
                <a:ea typeface="Nunito"/>
                <a:cs typeface="Nunito"/>
                <a:sym typeface="Nunito"/>
              </a:rPr>
              <a:t>Asimismo le informamos que los miembros de la mesa electoral que necesiten permiso laboral para el desempeño de la misma, les resulta de aplicación lo dispuesto en los artículos 37.3.d) del Texto Refundido del Estatuto de los Trabajadores, aprobado por el Real Decreto Legislativo 1/1995, de 24 de marzo, y 59.3 de la Ley 7/2005, de 24 de mayo, de la Función Pública de Castilla y León.</a:t>
            </a:r>
          </a:p>
          <a:p>
            <a:pPr algn="just">
              <a:lnSpc>
                <a:spcPts val="1920"/>
              </a:lnSpc>
            </a:pPr>
          </a:p>
          <a:p>
            <a:pPr algn="just">
              <a:lnSpc>
                <a:spcPts val="1920"/>
              </a:lnSpc>
            </a:pPr>
            <a:r>
              <a:rPr lang="en-US" sz="1372">
                <a:solidFill>
                  <a:srgbClr val="272727"/>
                </a:solidFill>
                <a:latin typeface="Nunito"/>
                <a:ea typeface="Nunito"/>
                <a:cs typeface="Nunito"/>
                <a:sym typeface="Nunito"/>
              </a:rPr>
              <a:t>Para cualquier aclaración diríjanse a la mayor brevedad posible al Presidente/a de la Junta Electoral (Director/a del Colegio)</a:t>
            </a:r>
          </a:p>
          <a:p>
            <a:pPr algn="just">
              <a:lnSpc>
                <a:spcPts val="1920"/>
              </a:lnSpc>
            </a:pPr>
          </a:p>
          <a:p>
            <a:pPr algn="just">
              <a:lnSpc>
                <a:spcPts val="1920"/>
              </a:lnSpc>
            </a:pPr>
          </a:p>
          <a:p>
            <a:pPr algn="just">
              <a:lnSpc>
                <a:spcPts val="1920"/>
              </a:lnSpc>
            </a:pPr>
            <a:r>
              <a:rPr lang="en-US" sz="1372">
                <a:solidFill>
                  <a:srgbClr val="272727"/>
                </a:solidFill>
                <a:latin typeface="Nunito"/>
                <a:ea typeface="Nunito"/>
                <a:cs typeface="Nunito"/>
                <a:sym typeface="Nunito"/>
              </a:rPr>
              <a:t>En ______________________ a _____ de noviembre de 2026</a:t>
            </a:r>
          </a:p>
          <a:p>
            <a:pPr algn="just">
              <a:lnSpc>
                <a:spcPts val="1920"/>
              </a:lnSpc>
            </a:pPr>
          </a:p>
          <a:p>
            <a:pPr algn="just">
              <a:lnSpc>
                <a:spcPts val="1920"/>
              </a:lnSpc>
            </a:pPr>
          </a:p>
          <a:p>
            <a:pPr algn="r">
              <a:lnSpc>
                <a:spcPts val="1920"/>
              </a:lnSpc>
            </a:pPr>
          </a:p>
          <a:p>
            <a:pPr algn="r">
              <a:lnSpc>
                <a:spcPts val="1920"/>
              </a:lnSpc>
            </a:pPr>
          </a:p>
          <a:p>
            <a:pPr algn="just">
              <a:lnSpc>
                <a:spcPts val="1920"/>
              </a:lnSpc>
            </a:pPr>
            <a:r>
              <a:rPr lang="en-US" sz="1372">
                <a:solidFill>
                  <a:srgbClr val="272727"/>
                </a:solidFill>
                <a:latin typeface="Nunito"/>
                <a:ea typeface="Nunito"/>
                <a:cs typeface="Nunito"/>
                <a:sym typeface="Nunito"/>
              </a:rPr>
              <a:t>                                                        </a:t>
            </a:r>
            <a:r>
              <a:rPr lang="en-US" sz="1372">
                <a:solidFill>
                  <a:srgbClr val="272727"/>
                </a:solidFill>
                <a:latin typeface="Nunito"/>
                <a:ea typeface="Nunito"/>
                <a:cs typeface="Nunito"/>
                <a:sym typeface="Nunito"/>
              </a:rPr>
              <a:t>El presidente/a de la Junta Electoral.</a:t>
            </a:r>
          </a:p>
          <a:p>
            <a:pPr algn="r">
              <a:lnSpc>
                <a:spcPts val="1920"/>
              </a:lnSpc>
            </a:pPr>
          </a:p>
          <a:p>
            <a:pPr algn="r">
              <a:lnSpc>
                <a:spcPts val="1920"/>
              </a:lnSpc>
            </a:pPr>
          </a:p>
          <a:p>
            <a:pPr algn="r">
              <a:lnSpc>
                <a:spcPts val="1920"/>
              </a:lnSpc>
            </a:pPr>
          </a:p>
          <a:p>
            <a:pPr algn="r">
              <a:lnSpc>
                <a:spcPts val="1920"/>
              </a:lnSpc>
            </a:pPr>
            <a:r>
              <a:rPr lang="en-US" sz="1372">
                <a:solidFill>
                  <a:srgbClr val="272727"/>
                </a:solidFill>
                <a:latin typeface="Nunito"/>
                <a:ea typeface="Nunito"/>
                <a:cs typeface="Nunito"/>
                <a:sym typeface="Nunito"/>
              </a:rPr>
              <a:t>Fdo: _________________________________</a:t>
            </a:r>
          </a:p>
          <a:p>
            <a:pPr algn="l">
              <a:lnSpc>
                <a:spcPts val="1920"/>
              </a:lnSpc>
            </a:pPr>
          </a:p>
          <a:p>
            <a:pPr algn="l">
              <a:lnSpc>
                <a:spcPts val="1920"/>
              </a:lnSpc>
            </a:pPr>
          </a:p>
        </p:txBody>
      </p:sp>
      <p:sp>
        <p:nvSpPr>
          <p:cNvPr name="Freeform 5" id="5"/>
          <p:cNvSpPr/>
          <p:nvPr/>
        </p:nvSpPr>
        <p:spPr>
          <a:xfrm flipH="false" flipV="false" rot="0">
            <a:off x="7030100" y="243079"/>
            <a:ext cx="324396" cy="345102"/>
          </a:xfrm>
          <a:custGeom>
            <a:avLst/>
            <a:gdLst/>
            <a:ahLst/>
            <a:cxnLst/>
            <a:rect r="r" b="b" t="t" l="l"/>
            <a:pathLst>
              <a:path h="345102" w="324396">
                <a:moveTo>
                  <a:pt x="0" y="0"/>
                </a:moveTo>
                <a:lnTo>
                  <a:pt x="324396" y="0"/>
                </a:lnTo>
                <a:lnTo>
                  <a:pt x="324396" y="345102"/>
                </a:lnTo>
                <a:lnTo>
                  <a:pt x="0" y="3451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770520" y="233554"/>
            <a:ext cx="5405021" cy="1035366"/>
          </a:xfrm>
          <a:prstGeom prst="rect">
            <a:avLst/>
          </a:prstGeom>
        </p:spPr>
        <p:txBody>
          <a:bodyPr anchor="t" rtlCol="false" tIns="0" lIns="0" bIns="0" rIns="0">
            <a:spAutoFit/>
          </a:bodyPr>
          <a:lstStyle/>
          <a:p>
            <a:pPr algn="ctr">
              <a:lnSpc>
                <a:spcPts val="2723"/>
              </a:lnSpc>
            </a:pPr>
            <a:r>
              <a:rPr lang="en-US" sz="2250" spc="135">
                <a:solidFill>
                  <a:srgbClr val="004AAD"/>
                </a:solidFill>
                <a:latin typeface="WC Mano Negra Bold"/>
                <a:ea typeface="WC Mano Negra Bold"/>
                <a:cs typeface="WC Mano Negra Bold"/>
                <a:sym typeface="WC Mano Negra Bold"/>
              </a:rPr>
              <a:t>ANEXO V: MODELO DE COMUNICACIÓN DE QUE HA SIDO SELECCIONADO COMO MESA ELECTORAL</a:t>
            </a:r>
          </a:p>
        </p:txBody>
      </p:sp>
      <p:sp>
        <p:nvSpPr>
          <p:cNvPr name="TextBox 7" id="7"/>
          <p:cNvSpPr txBox="true"/>
          <p:nvPr/>
        </p:nvSpPr>
        <p:spPr>
          <a:xfrm rot="0">
            <a:off x="0" y="1485128"/>
            <a:ext cx="7560000" cy="1121634"/>
          </a:xfrm>
          <a:prstGeom prst="rect">
            <a:avLst/>
          </a:prstGeom>
        </p:spPr>
        <p:txBody>
          <a:bodyPr anchor="t" rtlCol="false" tIns="0" lIns="0" bIns="0" rIns="0">
            <a:spAutoFit/>
          </a:bodyPr>
          <a:lstStyle/>
          <a:p>
            <a:pPr algn="ctr">
              <a:lnSpc>
                <a:spcPts val="2908"/>
              </a:lnSpc>
            </a:pPr>
            <a:r>
              <a:rPr lang="en-US" sz="2908">
                <a:solidFill>
                  <a:srgbClr val="004AAD"/>
                </a:solidFill>
                <a:latin typeface="Special Elite"/>
                <a:ea typeface="Special Elite"/>
                <a:cs typeface="Special Elite"/>
                <a:sym typeface="Special Elite"/>
              </a:rPr>
              <a:t>COMUNICACIÓN DE COMPOSICIÓN DE LA MESA ELECTORAL PARA LAS ELECCIONES AL CONSEJO ESCOLAR 2026</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4384" t="-1069" r="-4384" b="-6725"/>
            </a:stretch>
          </a:blipFill>
        </p:spPr>
      </p:sp>
      <p:sp>
        <p:nvSpPr>
          <p:cNvPr name="Freeform 3" id="3"/>
          <p:cNvSpPr/>
          <p:nvPr/>
        </p:nvSpPr>
        <p:spPr>
          <a:xfrm flipH="false" flipV="false" rot="0">
            <a:off x="256143" y="247200"/>
            <a:ext cx="1514377" cy="752002"/>
          </a:xfrm>
          <a:custGeom>
            <a:avLst/>
            <a:gdLst/>
            <a:ahLst/>
            <a:cxnLst/>
            <a:rect r="r" b="b" t="t" l="l"/>
            <a:pathLst>
              <a:path h="752002" w="1514377">
                <a:moveTo>
                  <a:pt x="0" y="0"/>
                </a:moveTo>
                <a:lnTo>
                  <a:pt x="1514377" y="0"/>
                </a:lnTo>
                <a:lnTo>
                  <a:pt x="1514377" y="752003"/>
                </a:lnTo>
                <a:lnTo>
                  <a:pt x="0" y="752003"/>
                </a:lnTo>
                <a:lnTo>
                  <a:pt x="0" y="0"/>
                </a:lnTo>
                <a:close/>
              </a:path>
            </a:pathLst>
          </a:custGeom>
          <a:blipFill>
            <a:blip r:embed="rId3"/>
            <a:stretch>
              <a:fillRect l="0" t="0" r="0" b="0"/>
            </a:stretch>
          </a:blipFill>
        </p:spPr>
      </p:sp>
      <p:sp>
        <p:nvSpPr>
          <p:cNvPr name="TextBox 4" id="4"/>
          <p:cNvSpPr txBox="true"/>
          <p:nvPr/>
        </p:nvSpPr>
        <p:spPr>
          <a:xfrm rot="0">
            <a:off x="310744" y="3964033"/>
            <a:ext cx="6938512" cy="6994120"/>
          </a:xfrm>
          <a:prstGeom prst="rect">
            <a:avLst/>
          </a:prstGeom>
        </p:spPr>
        <p:txBody>
          <a:bodyPr anchor="t" rtlCol="false" tIns="0" lIns="0" bIns="0" rIns="0">
            <a:spAutoFit/>
          </a:bodyPr>
          <a:lstStyle/>
          <a:p>
            <a:pPr algn="just">
              <a:lnSpc>
                <a:spcPts val="2472"/>
              </a:lnSpc>
            </a:pPr>
            <a:r>
              <a:rPr lang="en-US" sz="1765">
                <a:solidFill>
                  <a:srgbClr val="272727"/>
                </a:solidFill>
                <a:latin typeface="Nunito"/>
                <a:ea typeface="Nunito"/>
                <a:cs typeface="Nunito"/>
                <a:sym typeface="Nunito"/>
              </a:rPr>
              <a:t>Que Don/Doña ______________________________________________, con DNI Nº ___________________________ y en calidad de padre, madre o tutor legal de un alumno/a de este colegio, fue seleccionado como componente de la Mesa Electoral en el sorteo realizado el pasado _____ de noviembre de 2024 para las elecciones al Consejo Escolar, realizando estas funciones entre las __________ y las __________ , del _____ de noviembre de 2026.</a:t>
            </a:r>
          </a:p>
          <a:p>
            <a:pPr algn="just">
              <a:lnSpc>
                <a:spcPts val="2472"/>
              </a:lnSpc>
            </a:pPr>
          </a:p>
          <a:p>
            <a:pPr algn="just">
              <a:lnSpc>
                <a:spcPts val="2472"/>
              </a:lnSpc>
            </a:pPr>
            <a:r>
              <a:rPr lang="en-US" sz="1765">
                <a:solidFill>
                  <a:srgbClr val="272727"/>
                </a:solidFill>
                <a:latin typeface="Nunito"/>
                <a:ea typeface="Nunito"/>
                <a:cs typeface="Nunito"/>
                <a:sym typeface="Nunito"/>
              </a:rPr>
              <a:t>Expido la presente para que sirva a los efectos oportunos.</a:t>
            </a:r>
          </a:p>
          <a:p>
            <a:pPr algn="just">
              <a:lnSpc>
                <a:spcPts val="2472"/>
              </a:lnSpc>
            </a:pPr>
          </a:p>
          <a:p>
            <a:pPr algn="just">
              <a:lnSpc>
                <a:spcPts val="2472"/>
              </a:lnSpc>
            </a:pPr>
          </a:p>
          <a:p>
            <a:pPr algn="just">
              <a:lnSpc>
                <a:spcPts val="2472"/>
              </a:lnSpc>
            </a:pPr>
            <a:r>
              <a:rPr lang="en-US" sz="1765">
                <a:solidFill>
                  <a:srgbClr val="272727"/>
                </a:solidFill>
                <a:latin typeface="Nunito"/>
                <a:ea typeface="Nunito"/>
                <a:cs typeface="Nunito"/>
                <a:sym typeface="Nunito"/>
              </a:rPr>
              <a:t>En ______________________ a _____ de noviembre de 2026</a:t>
            </a:r>
          </a:p>
          <a:p>
            <a:pPr algn="just">
              <a:lnSpc>
                <a:spcPts val="2472"/>
              </a:lnSpc>
            </a:pPr>
          </a:p>
          <a:p>
            <a:pPr algn="just">
              <a:lnSpc>
                <a:spcPts val="2472"/>
              </a:lnSpc>
            </a:pPr>
          </a:p>
          <a:p>
            <a:pPr algn="r">
              <a:lnSpc>
                <a:spcPts val="2472"/>
              </a:lnSpc>
            </a:pPr>
          </a:p>
          <a:p>
            <a:pPr algn="r">
              <a:lnSpc>
                <a:spcPts val="2472"/>
              </a:lnSpc>
            </a:pPr>
          </a:p>
          <a:p>
            <a:pPr algn="just">
              <a:lnSpc>
                <a:spcPts val="2472"/>
              </a:lnSpc>
            </a:pPr>
            <a:r>
              <a:rPr lang="en-US" sz="1765">
                <a:solidFill>
                  <a:srgbClr val="272727"/>
                </a:solidFill>
                <a:latin typeface="Nunito"/>
                <a:ea typeface="Nunito"/>
                <a:cs typeface="Nunito"/>
                <a:sym typeface="Nunito"/>
              </a:rPr>
              <a:t>                                                        </a:t>
            </a:r>
            <a:r>
              <a:rPr lang="en-US" sz="1765">
                <a:solidFill>
                  <a:srgbClr val="272727"/>
                </a:solidFill>
                <a:latin typeface="Nunito"/>
                <a:ea typeface="Nunito"/>
                <a:cs typeface="Nunito"/>
                <a:sym typeface="Nunito"/>
              </a:rPr>
              <a:t>El presidente/a de la Junta Electoral.</a:t>
            </a:r>
          </a:p>
          <a:p>
            <a:pPr algn="r">
              <a:lnSpc>
                <a:spcPts val="2472"/>
              </a:lnSpc>
            </a:pPr>
          </a:p>
          <a:p>
            <a:pPr algn="r">
              <a:lnSpc>
                <a:spcPts val="2472"/>
              </a:lnSpc>
            </a:pPr>
          </a:p>
          <a:p>
            <a:pPr algn="r">
              <a:lnSpc>
                <a:spcPts val="2472"/>
              </a:lnSpc>
            </a:pPr>
          </a:p>
          <a:p>
            <a:pPr algn="r">
              <a:lnSpc>
                <a:spcPts val="2472"/>
              </a:lnSpc>
            </a:pPr>
            <a:r>
              <a:rPr lang="en-US" sz="1765">
                <a:solidFill>
                  <a:srgbClr val="272727"/>
                </a:solidFill>
                <a:latin typeface="Nunito"/>
                <a:ea typeface="Nunito"/>
                <a:cs typeface="Nunito"/>
                <a:sym typeface="Nunito"/>
              </a:rPr>
              <a:t>Fdo: _________________________________</a:t>
            </a:r>
          </a:p>
          <a:p>
            <a:pPr algn="l">
              <a:lnSpc>
                <a:spcPts val="2472"/>
              </a:lnSpc>
            </a:pPr>
          </a:p>
          <a:p>
            <a:pPr algn="l">
              <a:lnSpc>
                <a:spcPts val="2472"/>
              </a:lnSpc>
            </a:pPr>
          </a:p>
        </p:txBody>
      </p:sp>
      <p:sp>
        <p:nvSpPr>
          <p:cNvPr name="Freeform 5" id="5"/>
          <p:cNvSpPr/>
          <p:nvPr/>
        </p:nvSpPr>
        <p:spPr>
          <a:xfrm flipH="false" flipV="false" rot="0">
            <a:off x="7072962" y="108000"/>
            <a:ext cx="352589" cy="374370"/>
          </a:xfrm>
          <a:custGeom>
            <a:avLst/>
            <a:gdLst/>
            <a:ahLst/>
            <a:cxnLst/>
            <a:rect r="r" b="b" t="t" l="l"/>
            <a:pathLst>
              <a:path h="374370" w="352589">
                <a:moveTo>
                  <a:pt x="0" y="0"/>
                </a:moveTo>
                <a:lnTo>
                  <a:pt x="352588" y="0"/>
                </a:lnTo>
                <a:lnTo>
                  <a:pt x="352588" y="374370"/>
                </a:lnTo>
                <a:lnTo>
                  <a:pt x="0" y="37437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3257591" y="233554"/>
            <a:ext cx="3007399" cy="1035366"/>
          </a:xfrm>
          <a:prstGeom prst="rect">
            <a:avLst/>
          </a:prstGeom>
        </p:spPr>
        <p:txBody>
          <a:bodyPr anchor="t" rtlCol="false" tIns="0" lIns="0" bIns="0" rIns="0">
            <a:spAutoFit/>
          </a:bodyPr>
          <a:lstStyle/>
          <a:p>
            <a:pPr algn="ctr">
              <a:lnSpc>
                <a:spcPts val="2723"/>
              </a:lnSpc>
            </a:pPr>
            <a:r>
              <a:rPr lang="en-US" sz="2250" spc="135">
                <a:solidFill>
                  <a:srgbClr val="004AAD"/>
                </a:solidFill>
                <a:latin typeface="WC Mano Negra Bold"/>
                <a:ea typeface="WC Mano Negra Bold"/>
                <a:cs typeface="WC Mano Negra Bold"/>
                <a:sym typeface="WC Mano Negra Bold"/>
              </a:rPr>
              <a:t>ANEXO VI: MODELO CERTIFICADO MESA ELECTORAL</a:t>
            </a:r>
          </a:p>
        </p:txBody>
      </p:sp>
      <p:sp>
        <p:nvSpPr>
          <p:cNvPr name="TextBox 7" id="7"/>
          <p:cNvSpPr txBox="true"/>
          <p:nvPr/>
        </p:nvSpPr>
        <p:spPr>
          <a:xfrm rot="0">
            <a:off x="0" y="1485128"/>
            <a:ext cx="7560000" cy="1121634"/>
          </a:xfrm>
          <a:prstGeom prst="rect">
            <a:avLst/>
          </a:prstGeom>
        </p:spPr>
        <p:txBody>
          <a:bodyPr anchor="t" rtlCol="false" tIns="0" lIns="0" bIns="0" rIns="0">
            <a:spAutoFit/>
          </a:bodyPr>
          <a:lstStyle/>
          <a:p>
            <a:pPr algn="ctr">
              <a:lnSpc>
                <a:spcPts val="2908"/>
              </a:lnSpc>
            </a:pPr>
            <a:r>
              <a:rPr lang="en-US" sz="2908">
                <a:solidFill>
                  <a:srgbClr val="004AAD"/>
                </a:solidFill>
                <a:latin typeface="Special Elite"/>
                <a:ea typeface="Special Elite"/>
                <a:cs typeface="Special Elite"/>
                <a:sym typeface="Special Elite"/>
              </a:rPr>
              <a:t>ASISTENCIA A MESA ELECTORAL EN EL PROCESO DE ELECCIÓN/RENOVACIÓN DEL CONSEJO ESCOLAR DEL CENTRO</a:t>
            </a:r>
          </a:p>
        </p:txBody>
      </p:sp>
      <p:sp>
        <p:nvSpPr>
          <p:cNvPr name="TextBox 8" id="8"/>
          <p:cNvSpPr txBox="true"/>
          <p:nvPr/>
        </p:nvSpPr>
        <p:spPr>
          <a:xfrm rot="0">
            <a:off x="-2526879" y="3130637"/>
            <a:ext cx="7560000" cy="397734"/>
          </a:xfrm>
          <a:prstGeom prst="rect">
            <a:avLst/>
          </a:prstGeom>
        </p:spPr>
        <p:txBody>
          <a:bodyPr anchor="t" rtlCol="false" tIns="0" lIns="0" bIns="0" rIns="0">
            <a:spAutoFit/>
          </a:bodyPr>
          <a:lstStyle/>
          <a:p>
            <a:pPr algn="ctr">
              <a:lnSpc>
                <a:spcPts val="2908"/>
              </a:lnSpc>
            </a:pPr>
            <a:r>
              <a:rPr lang="en-US" sz="2908">
                <a:solidFill>
                  <a:srgbClr val="004AAD"/>
                </a:solidFill>
                <a:latin typeface="Special Elite"/>
                <a:ea typeface="Special Elite"/>
                <a:cs typeface="Special Elite"/>
                <a:sym typeface="Special Elite"/>
              </a:rPr>
              <a:t>CERTIFICA:</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4384" t="-1069" r="-4384" b="-6725"/>
            </a:stretch>
          </a:blipFill>
        </p:spPr>
      </p:sp>
      <p:sp>
        <p:nvSpPr>
          <p:cNvPr name="Freeform 3" id="3"/>
          <p:cNvSpPr/>
          <p:nvPr/>
        </p:nvSpPr>
        <p:spPr>
          <a:xfrm flipH="false" flipV="false" rot="0">
            <a:off x="256143" y="247200"/>
            <a:ext cx="1514377" cy="752002"/>
          </a:xfrm>
          <a:custGeom>
            <a:avLst/>
            <a:gdLst/>
            <a:ahLst/>
            <a:cxnLst/>
            <a:rect r="r" b="b" t="t" l="l"/>
            <a:pathLst>
              <a:path h="752002" w="1514377">
                <a:moveTo>
                  <a:pt x="0" y="0"/>
                </a:moveTo>
                <a:lnTo>
                  <a:pt x="1514377" y="0"/>
                </a:lnTo>
                <a:lnTo>
                  <a:pt x="1514377" y="752003"/>
                </a:lnTo>
                <a:lnTo>
                  <a:pt x="0" y="752003"/>
                </a:lnTo>
                <a:lnTo>
                  <a:pt x="0" y="0"/>
                </a:lnTo>
                <a:close/>
              </a:path>
            </a:pathLst>
          </a:custGeom>
          <a:blipFill>
            <a:blip r:embed="rId3"/>
            <a:stretch>
              <a:fillRect l="0" t="0" r="0" b="0"/>
            </a:stretch>
          </a:blipFill>
        </p:spPr>
      </p:sp>
      <p:sp>
        <p:nvSpPr>
          <p:cNvPr name="TextBox 4" id="4"/>
          <p:cNvSpPr txBox="true"/>
          <p:nvPr/>
        </p:nvSpPr>
        <p:spPr>
          <a:xfrm rot="0">
            <a:off x="256143" y="2449046"/>
            <a:ext cx="7093920" cy="8798992"/>
          </a:xfrm>
          <a:prstGeom prst="rect">
            <a:avLst/>
          </a:prstGeom>
        </p:spPr>
        <p:txBody>
          <a:bodyPr anchor="t" rtlCol="false" tIns="0" lIns="0" bIns="0" rIns="0">
            <a:spAutoFit/>
          </a:bodyPr>
          <a:lstStyle/>
          <a:p>
            <a:pPr algn="l">
              <a:lnSpc>
                <a:spcPts val="1960"/>
              </a:lnSpc>
            </a:pPr>
            <a:r>
              <a:rPr lang="en-US" sz="1400">
                <a:solidFill>
                  <a:srgbClr val="272727"/>
                </a:solidFill>
                <a:latin typeface="Nunito"/>
                <a:ea typeface="Nunito"/>
                <a:cs typeface="Nunito"/>
                <a:sym typeface="Nunito"/>
              </a:rPr>
              <a:t>Que Don/Doña ______________________________________________, Domiciliado/a en (la calle, plaza, avenida) _____________________________________________________________ Número ______ de la Localidad de ______________________________ Provincia de _______________________________________________________________________________</a:t>
            </a:r>
          </a:p>
          <a:p>
            <a:pPr algn="l">
              <a:lnSpc>
                <a:spcPts val="1960"/>
              </a:lnSpc>
            </a:pPr>
            <a:r>
              <a:rPr lang="en-US" sz="1400">
                <a:solidFill>
                  <a:srgbClr val="272727"/>
                </a:solidFill>
                <a:latin typeface="Nunito"/>
                <a:ea typeface="Nunito"/>
                <a:cs typeface="Nunito"/>
                <a:sym typeface="Nunito"/>
              </a:rPr>
              <a:t>padre/madre/tutor del alumno/a___________________________________________________ del centro______________________________________________________________________</a:t>
            </a:r>
          </a:p>
          <a:p>
            <a:pPr algn="just">
              <a:lnSpc>
                <a:spcPts val="1960"/>
              </a:lnSpc>
            </a:pPr>
          </a:p>
          <a:p>
            <a:pPr algn="just">
              <a:lnSpc>
                <a:spcPts val="1960"/>
              </a:lnSpc>
            </a:pPr>
            <a:r>
              <a:rPr lang="en-US" sz="1400">
                <a:solidFill>
                  <a:srgbClr val="272727"/>
                </a:solidFill>
                <a:latin typeface="Nunito"/>
                <a:ea typeface="Nunito"/>
                <a:cs typeface="Nunito"/>
                <a:sym typeface="Nunito"/>
              </a:rPr>
              <a:t>DECLARA</a:t>
            </a:r>
          </a:p>
          <a:p>
            <a:pPr algn="just">
              <a:lnSpc>
                <a:spcPts val="1960"/>
              </a:lnSpc>
            </a:pPr>
          </a:p>
          <a:p>
            <a:pPr algn="just">
              <a:lnSpc>
                <a:spcPts val="1960"/>
              </a:lnSpc>
            </a:pPr>
            <a:r>
              <a:rPr lang="en-US" sz="1400">
                <a:solidFill>
                  <a:srgbClr val="272727"/>
                </a:solidFill>
                <a:latin typeface="Nunito"/>
                <a:ea typeface="Nunito"/>
                <a:cs typeface="Nunito"/>
                <a:sym typeface="Nunito"/>
              </a:rPr>
              <a:t>Ser titular del Documento Nacional de Identidad con número:</a:t>
            </a:r>
          </a:p>
          <a:p>
            <a:pPr algn="just">
              <a:lnSpc>
                <a:spcPts val="1960"/>
              </a:lnSpc>
            </a:pPr>
          </a:p>
          <a:p>
            <a:pPr algn="ctr">
              <a:lnSpc>
                <a:spcPts val="1960"/>
              </a:lnSpc>
            </a:pPr>
            <a:r>
              <a:rPr lang="en-US" sz="1400">
                <a:solidFill>
                  <a:srgbClr val="272727"/>
                </a:solidFill>
                <a:latin typeface="Nunito"/>
                <a:ea typeface="Nunito"/>
                <a:cs typeface="Nunito"/>
                <a:sym typeface="Nunito"/>
              </a:rPr>
              <a:t> ____________________________________________________ </a:t>
            </a:r>
          </a:p>
          <a:p>
            <a:pPr algn="just">
              <a:lnSpc>
                <a:spcPts val="1960"/>
              </a:lnSpc>
            </a:pPr>
          </a:p>
          <a:p>
            <a:pPr algn="just">
              <a:lnSpc>
                <a:spcPts val="1960"/>
              </a:lnSpc>
            </a:pPr>
          </a:p>
          <a:p>
            <a:pPr algn="just">
              <a:lnSpc>
                <a:spcPts val="1960"/>
              </a:lnSpc>
            </a:pPr>
            <a:r>
              <a:rPr lang="en-US" sz="1400">
                <a:solidFill>
                  <a:srgbClr val="272727"/>
                </a:solidFill>
                <a:latin typeface="Nunito"/>
                <a:ea typeface="Nunito"/>
                <a:cs typeface="Nunito"/>
                <a:sym typeface="Nunito"/>
              </a:rPr>
              <a:t>En ______________________ a _____ de noviembre de 2026</a:t>
            </a:r>
          </a:p>
          <a:p>
            <a:pPr algn="r">
              <a:lnSpc>
                <a:spcPts val="1960"/>
              </a:lnSpc>
            </a:pPr>
          </a:p>
          <a:p>
            <a:pPr algn="r">
              <a:lnSpc>
                <a:spcPts val="1960"/>
              </a:lnSpc>
            </a:pPr>
          </a:p>
          <a:p>
            <a:pPr algn="just">
              <a:lnSpc>
                <a:spcPts val="1960"/>
              </a:lnSpc>
            </a:pPr>
            <a:r>
              <a:rPr lang="en-US" sz="1400">
                <a:solidFill>
                  <a:srgbClr val="272727"/>
                </a:solidFill>
                <a:latin typeface="Nunito"/>
                <a:ea typeface="Nunito"/>
                <a:cs typeface="Nunito"/>
                <a:sym typeface="Nunito"/>
              </a:rPr>
              <a:t>                                                                                            (Firma del padre/madre/tutor)</a:t>
            </a:r>
          </a:p>
          <a:p>
            <a:pPr algn="just">
              <a:lnSpc>
                <a:spcPts val="1960"/>
              </a:lnSpc>
            </a:pPr>
          </a:p>
          <a:p>
            <a:pPr algn="just">
              <a:lnSpc>
                <a:spcPts val="1960"/>
              </a:lnSpc>
            </a:pPr>
          </a:p>
          <a:p>
            <a:pPr algn="just">
              <a:lnSpc>
                <a:spcPts val="1960"/>
              </a:lnSpc>
            </a:pPr>
          </a:p>
          <a:p>
            <a:pPr algn="r">
              <a:lnSpc>
                <a:spcPts val="1960"/>
              </a:lnSpc>
            </a:pPr>
            <a:r>
              <a:rPr lang="en-US" sz="1400">
                <a:solidFill>
                  <a:srgbClr val="272727"/>
                </a:solidFill>
                <a:latin typeface="Nunito"/>
                <a:ea typeface="Nunito"/>
                <a:cs typeface="Nunito"/>
                <a:sym typeface="Nunito"/>
              </a:rPr>
              <a:t>Fdo: _______________________________</a:t>
            </a:r>
          </a:p>
          <a:p>
            <a:pPr algn="just">
              <a:lnSpc>
                <a:spcPts val="1632"/>
              </a:lnSpc>
            </a:pPr>
          </a:p>
          <a:p>
            <a:pPr algn="just">
              <a:lnSpc>
                <a:spcPts val="1632"/>
              </a:lnSpc>
            </a:pPr>
          </a:p>
          <a:p>
            <a:pPr algn="ctr">
              <a:lnSpc>
                <a:spcPts val="1632"/>
              </a:lnSpc>
            </a:pPr>
            <a:r>
              <a:rPr lang="en-US" sz="1165">
                <a:solidFill>
                  <a:srgbClr val="272727"/>
                </a:solidFill>
                <a:latin typeface="Nunito"/>
                <a:ea typeface="Nunito"/>
                <a:cs typeface="Nunito"/>
                <a:sym typeface="Nunito"/>
              </a:rPr>
              <a:t>De conformidad con lo establecido en el artículo 5 de la Ley Orgánica 15/1999, de 13 de diciembre, de Protección de datos de carácter personal, la Consejería de Educación le informa que los datos aportados en este formulario serán incorporados a un fichero para su tratamiento automatizado. Le comunicamos que podrá ejercitar los derechos de acceso, rectificación, cancelación y oposición, previstos por la Ley, mediante escrito, según modelos normalizados por Orden PAT/175/2003, de 20 de febrero, dirigido a la Dirección General de Calidad, Innovación y Formación del Profesorado, Avda. Reyes Católicos, 2, 47006 Valladolid.</a:t>
            </a:r>
          </a:p>
          <a:p>
            <a:pPr algn="ctr">
              <a:lnSpc>
                <a:spcPts val="1632"/>
              </a:lnSpc>
            </a:pPr>
          </a:p>
          <a:p>
            <a:pPr algn="ctr">
              <a:lnSpc>
                <a:spcPts val="1632"/>
              </a:lnSpc>
            </a:pPr>
            <a:r>
              <a:rPr lang="en-US" sz="1165">
                <a:solidFill>
                  <a:srgbClr val="272727"/>
                </a:solidFill>
                <a:latin typeface="Nunito"/>
                <a:ea typeface="Nunito"/>
                <a:cs typeface="Nunito"/>
                <a:sym typeface="Nunito"/>
              </a:rPr>
              <a:t>Para cualquier consulta relacionada con la materia o sugerencia para mejorar este impreso, puede dirigirse al teléfono de información administrativa 012</a:t>
            </a:r>
          </a:p>
          <a:p>
            <a:pPr algn="r">
              <a:lnSpc>
                <a:spcPts val="2472"/>
              </a:lnSpc>
            </a:pPr>
          </a:p>
          <a:p>
            <a:pPr algn="l">
              <a:lnSpc>
                <a:spcPts val="2472"/>
              </a:lnSpc>
            </a:pPr>
          </a:p>
          <a:p>
            <a:pPr algn="l">
              <a:lnSpc>
                <a:spcPts val="2472"/>
              </a:lnSpc>
            </a:pPr>
          </a:p>
        </p:txBody>
      </p:sp>
      <p:sp>
        <p:nvSpPr>
          <p:cNvPr name="Freeform 5" id="5"/>
          <p:cNvSpPr/>
          <p:nvPr/>
        </p:nvSpPr>
        <p:spPr>
          <a:xfrm flipH="false" flipV="false" rot="0">
            <a:off x="7032379" y="108000"/>
            <a:ext cx="419621" cy="407414"/>
          </a:xfrm>
          <a:custGeom>
            <a:avLst/>
            <a:gdLst/>
            <a:ahLst/>
            <a:cxnLst/>
            <a:rect r="r" b="b" t="t" l="l"/>
            <a:pathLst>
              <a:path h="407414" w="419621">
                <a:moveTo>
                  <a:pt x="0" y="0"/>
                </a:moveTo>
                <a:lnTo>
                  <a:pt x="419621" y="0"/>
                </a:lnTo>
                <a:lnTo>
                  <a:pt x="419621" y="407414"/>
                </a:lnTo>
                <a:lnTo>
                  <a:pt x="0" y="4074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3616015" y="237675"/>
            <a:ext cx="3007399" cy="692466"/>
          </a:xfrm>
          <a:prstGeom prst="rect">
            <a:avLst/>
          </a:prstGeom>
        </p:spPr>
        <p:txBody>
          <a:bodyPr anchor="t" rtlCol="false" tIns="0" lIns="0" bIns="0" rIns="0">
            <a:spAutoFit/>
          </a:bodyPr>
          <a:lstStyle/>
          <a:p>
            <a:pPr algn="ctr">
              <a:lnSpc>
                <a:spcPts val="2723"/>
              </a:lnSpc>
            </a:pPr>
            <a:r>
              <a:rPr lang="en-US" sz="2250" spc="135">
                <a:solidFill>
                  <a:srgbClr val="004AAD"/>
                </a:solidFill>
                <a:latin typeface="WC Mano Negra Bold"/>
                <a:ea typeface="WC Mano Negra Bold"/>
                <a:cs typeface="WC Mano Negra Bold"/>
                <a:sym typeface="WC Mano Negra Bold"/>
              </a:rPr>
              <a:t>ANEXO VII: MODELO ACREDITA IDENTIDAD</a:t>
            </a:r>
          </a:p>
        </p:txBody>
      </p:sp>
      <p:sp>
        <p:nvSpPr>
          <p:cNvPr name="TextBox 7" id="7"/>
          <p:cNvSpPr txBox="true"/>
          <p:nvPr/>
        </p:nvSpPr>
        <p:spPr>
          <a:xfrm rot="0">
            <a:off x="0" y="1485128"/>
            <a:ext cx="7560000" cy="759684"/>
          </a:xfrm>
          <a:prstGeom prst="rect">
            <a:avLst/>
          </a:prstGeom>
        </p:spPr>
        <p:txBody>
          <a:bodyPr anchor="t" rtlCol="false" tIns="0" lIns="0" bIns="0" rIns="0">
            <a:spAutoFit/>
          </a:bodyPr>
          <a:lstStyle/>
          <a:p>
            <a:pPr algn="ctr">
              <a:lnSpc>
                <a:spcPts val="2908"/>
              </a:lnSpc>
            </a:pPr>
            <a:r>
              <a:rPr lang="en-US" sz="2908">
                <a:solidFill>
                  <a:srgbClr val="004AAD"/>
                </a:solidFill>
                <a:latin typeface="Special Elite"/>
                <a:ea typeface="Special Elite"/>
                <a:cs typeface="Special Elite"/>
                <a:sym typeface="Special Elite"/>
              </a:rPr>
              <a:t>DOCUMENTO ACREDITATIVO DE LA IDENTIDAD</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4384" t="-1069" r="-4384" b="-6725"/>
            </a:stretch>
          </a:blipFill>
        </p:spPr>
      </p:sp>
      <p:sp>
        <p:nvSpPr>
          <p:cNvPr name="Freeform 3" id="3"/>
          <p:cNvSpPr/>
          <p:nvPr/>
        </p:nvSpPr>
        <p:spPr>
          <a:xfrm flipH="false" flipV="false" rot="0">
            <a:off x="256143" y="247200"/>
            <a:ext cx="1514377" cy="752002"/>
          </a:xfrm>
          <a:custGeom>
            <a:avLst/>
            <a:gdLst/>
            <a:ahLst/>
            <a:cxnLst/>
            <a:rect r="r" b="b" t="t" l="l"/>
            <a:pathLst>
              <a:path h="752002" w="1514377">
                <a:moveTo>
                  <a:pt x="0" y="0"/>
                </a:moveTo>
                <a:lnTo>
                  <a:pt x="1514377" y="0"/>
                </a:lnTo>
                <a:lnTo>
                  <a:pt x="1514377" y="752003"/>
                </a:lnTo>
                <a:lnTo>
                  <a:pt x="0" y="752003"/>
                </a:lnTo>
                <a:lnTo>
                  <a:pt x="0" y="0"/>
                </a:lnTo>
                <a:close/>
              </a:path>
            </a:pathLst>
          </a:custGeom>
          <a:blipFill>
            <a:blip r:embed="rId3"/>
            <a:stretch>
              <a:fillRect l="0" t="0" r="0" b="0"/>
            </a:stretch>
          </a:blipFill>
        </p:spPr>
      </p:sp>
      <p:sp>
        <p:nvSpPr>
          <p:cNvPr name="TextBox 4" id="4"/>
          <p:cNvSpPr txBox="true"/>
          <p:nvPr/>
        </p:nvSpPr>
        <p:spPr>
          <a:xfrm rot="0">
            <a:off x="233040" y="2449046"/>
            <a:ext cx="7093920" cy="10056292"/>
          </a:xfrm>
          <a:prstGeom prst="rect">
            <a:avLst/>
          </a:prstGeom>
        </p:spPr>
        <p:txBody>
          <a:bodyPr anchor="t" rtlCol="false" tIns="0" lIns="0" bIns="0" rIns="0">
            <a:spAutoFit/>
          </a:bodyPr>
          <a:lstStyle/>
          <a:p>
            <a:pPr algn="l">
              <a:lnSpc>
                <a:spcPts val="1960"/>
              </a:lnSpc>
            </a:pPr>
            <a:r>
              <a:rPr lang="en-US" sz="1400">
                <a:solidFill>
                  <a:srgbClr val="272727"/>
                </a:solidFill>
                <a:latin typeface="Nunito"/>
                <a:ea typeface="Nunito"/>
                <a:cs typeface="Nunito"/>
                <a:sym typeface="Nunito"/>
              </a:rPr>
              <a:t>A la atención del la Alcaldía-Presidencia del Ayuntamiento de _______________________:</a:t>
            </a:r>
          </a:p>
          <a:p>
            <a:pPr algn="l">
              <a:lnSpc>
                <a:spcPts val="1960"/>
              </a:lnSpc>
            </a:pPr>
          </a:p>
          <a:p>
            <a:pPr algn="l">
              <a:lnSpc>
                <a:spcPts val="1960"/>
              </a:lnSpc>
            </a:pPr>
            <a:r>
              <a:rPr lang="en-US" sz="1400" b="true">
                <a:solidFill>
                  <a:srgbClr val="272727"/>
                </a:solidFill>
                <a:latin typeface="Nunito Bold"/>
                <a:ea typeface="Nunito Bold"/>
                <a:cs typeface="Nunito Bold"/>
                <a:sym typeface="Nunito Bold"/>
              </a:rPr>
              <a:t>Asunto: Designación de representante municipal en el Consejo Escolar.</a:t>
            </a:r>
          </a:p>
          <a:p>
            <a:pPr algn="l">
              <a:lnSpc>
                <a:spcPts val="1960"/>
              </a:lnSpc>
            </a:pPr>
          </a:p>
          <a:p>
            <a:pPr algn="just">
              <a:lnSpc>
                <a:spcPts val="1960"/>
              </a:lnSpc>
            </a:pPr>
            <a:r>
              <a:rPr lang="en-US" sz="1400">
                <a:solidFill>
                  <a:srgbClr val="272727"/>
                </a:solidFill>
                <a:latin typeface="Nunito"/>
                <a:ea typeface="Nunito"/>
                <a:cs typeface="Nunito"/>
                <a:sym typeface="Nunito"/>
              </a:rPr>
              <a:t>Don/Doña _________________________________ como director/a del centro docente ____________________________________________________________________, ubicado en  el municipio __________________________________________________________ de la provincia de ____________________________________________________________________, </a:t>
            </a:r>
          </a:p>
          <a:p>
            <a:pPr algn="just">
              <a:lnSpc>
                <a:spcPts val="1960"/>
              </a:lnSpc>
            </a:pPr>
          </a:p>
          <a:p>
            <a:pPr algn="just">
              <a:lnSpc>
                <a:spcPts val="1960"/>
              </a:lnSpc>
            </a:pPr>
            <a:r>
              <a:rPr lang="en-US" sz="1400">
                <a:solidFill>
                  <a:srgbClr val="272727"/>
                </a:solidFill>
                <a:latin typeface="Nunito"/>
                <a:ea typeface="Nunito"/>
                <a:cs typeface="Nunito"/>
                <a:sym typeface="Nunito"/>
              </a:rPr>
              <a:t>EXPONE</a:t>
            </a:r>
          </a:p>
          <a:p>
            <a:pPr algn="just">
              <a:lnSpc>
                <a:spcPts val="1960"/>
              </a:lnSpc>
            </a:pPr>
          </a:p>
          <a:p>
            <a:pPr algn="just">
              <a:lnSpc>
                <a:spcPts val="1960"/>
              </a:lnSpc>
            </a:pPr>
            <a:r>
              <a:rPr lang="en-US" sz="1400">
                <a:solidFill>
                  <a:srgbClr val="272727"/>
                </a:solidFill>
                <a:latin typeface="Nunito"/>
                <a:ea typeface="Nunito"/>
                <a:cs typeface="Nunito"/>
                <a:sym typeface="Nunito"/>
              </a:rPr>
              <a:t>C</a:t>
            </a:r>
            <a:r>
              <a:rPr lang="en-US" sz="1400">
                <a:solidFill>
                  <a:srgbClr val="272727"/>
                </a:solidFill>
                <a:latin typeface="Nunito"/>
                <a:ea typeface="Nunito"/>
                <a:cs typeface="Nunito"/>
                <a:sym typeface="Nunito"/>
              </a:rPr>
              <a:t>on motivo del proceso de elección/renovación del Consejo Escolar correspondiente al curso académico _______________________, en aplicación de la normativa vigente sobre participación de la comunidad educativa,</a:t>
            </a:r>
          </a:p>
          <a:p>
            <a:pPr algn="just">
              <a:lnSpc>
                <a:spcPts val="1960"/>
              </a:lnSpc>
            </a:pPr>
          </a:p>
          <a:p>
            <a:pPr algn="just">
              <a:lnSpc>
                <a:spcPts val="1960"/>
              </a:lnSpc>
            </a:pPr>
          </a:p>
          <a:p>
            <a:pPr algn="just">
              <a:lnSpc>
                <a:spcPts val="1960"/>
              </a:lnSpc>
            </a:pPr>
            <a:r>
              <a:rPr lang="en-US" sz="1400">
                <a:solidFill>
                  <a:srgbClr val="272727"/>
                </a:solidFill>
                <a:latin typeface="Nunito"/>
                <a:ea typeface="Nunito"/>
                <a:cs typeface="Nunito"/>
                <a:sym typeface="Nunito"/>
              </a:rPr>
              <a:t>SOLICITA</a:t>
            </a:r>
          </a:p>
          <a:p>
            <a:pPr algn="just">
              <a:lnSpc>
                <a:spcPts val="1960"/>
              </a:lnSpc>
            </a:pPr>
          </a:p>
          <a:p>
            <a:pPr algn="just">
              <a:lnSpc>
                <a:spcPts val="1960"/>
              </a:lnSpc>
            </a:pPr>
            <a:r>
              <a:rPr lang="en-US" sz="1400">
                <a:solidFill>
                  <a:srgbClr val="272727"/>
                </a:solidFill>
                <a:latin typeface="Nunito"/>
                <a:ea typeface="Nunito"/>
                <a:cs typeface="Nunito"/>
                <a:sym typeface="Nunito"/>
              </a:rPr>
              <a:t>Que el Ayuntamiento de __________________________________proceda a la designación de su representante en el Consejo Escolar de este centro, conforme a lo establecido en la legislación educativa.</a:t>
            </a:r>
          </a:p>
          <a:p>
            <a:pPr algn="just">
              <a:lnSpc>
                <a:spcPts val="1960"/>
              </a:lnSpc>
            </a:pPr>
          </a:p>
          <a:p>
            <a:pPr algn="just">
              <a:lnSpc>
                <a:spcPts val="1960"/>
              </a:lnSpc>
            </a:pPr>
            <a:r>
              <a:rPr lang="en-US" sz="1400">
                <a:solidFill>
                  <a:srgbClr val="272727"/>
                </a:solidFill>
                <a:latin typeface="Nunito"/>
                <a:ea typeface="Nunito"/>
                <a:cs typeface="Nunito"/>
                <a:sym typeface="Nunito"/>
              </a:rPr>
              <a:t>A efectos de organización del proceso, se agradecería la comunicación de dicha designación a la mayor brevedad posible, preferentemente antes del día ___________________________________________________________.</a:t>
            </a:r>
          </a:p>
          <a:p>
            <a:pPr algn="just">
              <a:lnSpc>
                <a:spcPts val="1960"/>
              </a:lnSpc>
            </a:pPr>
          </a:p>
          <a:p>
            <a:pPr algn="just">
              <a:lnSpc>
                <a:spcPts val="1960"/>
              </a:lnSpc>
            </a:pPr>
            <a:r>
              <a:rPr lang="en-US" sz="1400">
                <a:solidFill>
                  <a:srgbClr val="272727"/>
                </a:solidFill>
                <a:latin typeface="Nunito"/>
                <a:ea typeface="Nunito"/>
                <a:cs typeface="Nunito"/>
                <a:sym typeface="Nunito"/>
              </a:rPr>
              <a:t>Sin</a:t>
            </a:r>
            <a:r>
              <a:rPr lang="en-US" sz="1400">
                <a:solidFill>
                  <a:srgbClr val="272727"/>
                </a:solidFill>
                <a:latin typeface="Nunito"/>
                <a:ea typeface="Nunito"/>
                <a:cs typeface="Nunito"/>
                <a:sym typeface="Nunito"/>
              </a:rPr>
              <a:t> otro particular, y agradeciendo de antemano su colaboración, le saluda atentamente,</a:t>
            </a:r>
          </a:p>
          <a:p>
            <a:pPr algn="just">
              <a:lnSpc>
                <a:spcPts val="1960"/>
              </a:lnSpc>
            </a:pPr>
          </a:p>
          <a:p>
            <a:pPr algn="just">
              <a:lnSpc>
                <a:spcPts val="1960"/>
              </a:lnSpc>
            </a:pPr>
          </a:p>
          <a:p>
            <a:pPr algn="just">
              <a:lnSpc>
                <a:spcPts val="1960"/>
              </a:lnSpc>
            </a:pPr>
            <a:r>
              <a:rPr lang="en-US" sz="1400">
                <a:solidFill>
                  <a:srgbClr val="272727"/>
                </a:solidFill>
                <a:latin typeface="Nunito"/>
                <a:ea typeface="Nunito"/>
                <a:cs typeface="Nunito"/>
                <a:sym typeface="Nunito"/>
              </a:rPr>
              <a:t>En ______________________ a _____ de octubre de 2026</a:t>
            </a:r>
          </a:p>
          <a:p>
            <a:pPr algn="r">
              <a:lnSpc>
                <a:spcPts val="1960"/>
              </a:lnSpc>
            </a:pPr>
          </a:p>
          <a:p>
            <a:pPr algn="r">
              <a:lnSpc>
                <a:spcPts val="1960"/>
              </a:lnSpc>
            </a:pPr>
          </a:p>
          <a:p>
            <a:pPr algn="just">
              <a:lnSpc>
                <a:spcPts val="1960"/>
              </a:lnSpc>
            </a:pPr>
            <a:r>
              <a:rPr lang="en-US" sz="1400">
                <a:solidFill>
                  <a:srgbClr val="272727"/>
                </a:solidFill>
                <a:latin typeface="Nunito"/>
                <a:ea typeface="Nunito"/>
                <a:cs typeface="Nunito"/>
                <a:sym typeface="Nunito"/>
              </a:rPr>
              <a:t>                                                                                            (Firma del Director/a del Centro)</a:t>
            </a:r>
          </a:p>
          <a:p>
            <a:pPr algn="just">
              <a:lnSpc>
                <a:spcPts val="1960"/>
              </a:lnSpc>
            </a:pPr>
          </a:p>
          <a:p>
            <a:pPr algn="just">
              <a:lnSpc>
                <a:spcPts val="1960"/>
              </a:lnSpc>
            </a:pPr>
          </a:p>
          <a:p>
            <a:pPr algn="just">
              <a:lnSpc>
                <a:spcPts val="1960"/>
              </a:lnSpc>
            </a:pPr>
          </a:p>
          <a:p>
            <a:pPr algn="r">
              <a:lnSpc>
                <a:spcPts val="1960"/>
              </a:lnSpc>
            </a:pPr>
            <a:r>
              <a:rPr lang="en-US" sz="1400">
                <a:solidFill>
                  <a:srgbClr val="272727"/>
                </a:solidFill>
                <a:latin typeface="Nunito"/>
                <a:ea typeface="Nunito"/>
                <a:cs typeface="Nunito"/>
                <a:sym typeface="Nunito"/>
              </a:rPr>
              <a:t>Fdo: _______________________________</a:t>
            </a:r>
          </a:p>
          <a:p>
            <a:pPr algn="just">
              <a:lnSpc>
                <a:spcPts val="1632"/>
              </a:lnSpc>
            </a:pPr>
          </a:p>
          <a:p>
            <a:pPr algn="just">
              <a:lnSpc>
                <a:spcPts val="1632"/>
              </a:lnSpc>
            </a:pPr>
          </a:p>
          <a:p>
            <a:pPr algn="ctr">
              <a:lnSpc>
                <a:spcPts val="1632"/>
              </a:lnSpc>
            </a:pPr>
          </a:p>
          <a:p>
            <a:pPr algn="l">
              <a:lnSpc>
                <a:spcPts val="2472"/>
              </a:lnSpc>
            </a:pPr>
          </a:p>
        </p:txBody>
      </p:sp>
      <p:sp>
        <p:nvSpPr>
          <p:cNvPr name="TextBox 5" id="5"/>
          <p:cNvSpPr txBox="true"/>
          <p:nvPr/>
        </p:nvSpPr>
        <p:spPr>
          <a:xfrm rot="0">
            <a:off x="1975002" y="306736"/>
            <a:ext cx="4852895" cy="692466"/>
          </a:xfrm>
          <a:prstGeom prst="rect">
            <a:avLst/>
          </a:prstGeom>
        </p:spPr>
        <p:txBody>
          <a:bodyPr anchor="t" rtlCol="false" tIns="0" lIns="0" bIns="0" rIns="0">
            <a:spAutoFit/>
          </a:bodyPr>
          <a:lstStyle/>
          <a:p>
            <a:pPr algn="ctr">
              <a:lnSpc>
                <a:spcPts val="2723"/>
              </a:lnSpc>
            </a:pPr>
            <a:r>
              <a:rPr lang="en-US" sz="2250" spc="135">
                <a:solidFill>
                  <a:srgbClr val="004AAD"/>
                </a:solidFill>
                <a:latin typeface="WC Mano Negra Bold"/>
                <a:ea typeface="WC Mano Negra Bold"/>
                <a:cs typeface="WC Mano Negra Bold"/>
                <a:sym typeface="WC Mano Negra Bold"/>
              </a:rPr>
              <a:t>ANEXO VIII: MODELO SOLICITUD REPRESENTANTE AYTO</a:t>
            </a:r>
          </a:p>
        </p:txBody>
      </p:sp>
      <p:sp>
        <p:nvSpPr>
          <p:cNvPr name="TextBox 6" id="6"/>
          <p:cNvSpPr txBox="true"/>
          <p:nvPr/>
        </p:nvSpPr>
        <p:spPr>
          <a:xfrm rot="0">
            <a:off x="0" y="1485128"/>
            <a:ext cx="7560000" cy="759684"/>
          </a:xfrm>
          <a:prstGeom prst="rect">
            <a:avLst/>
          </a:prstGeom>
        </p:spPr>
        <p:txBody>
          <a:bodyPr anchor="t" rtlCol="false" tIns="0" lIns="0" bIns="0" rIns="0">
            <a:spAutoFit/>
          </a:bodyPr>
          <a:lstStyle/>
          <a:p>
            <a:pPr algn="ctr">
              <a:lnSpc>
                <a:spcPts val="2908"/>
              </a:lnSpc>
            </a:pPr>
            <a:r>
              <a:rPr lang="en-US" sz="2908">
                <a:solidFill>
                  <a:srgbClr val="004AAD"/>
                </a:solidFill>
                <a:latin typeface="Special Elite"/>
                <a:ea typeface="Special Elite"/>
                <a:cs typeface="Special Elite"/>
                <a:sym typeface="Special Elite"/>
              </a:rPr>
              <a:t>SOLICITUD DESIGNACIÓN </a:t>
            </a:r>
          </a:p>
          <a:p>
            <a:pPr algn="ctr">
              <a:lnSpc>
                <a:spcPts val="2908"/>
              </a:lnSpc>
            </a:pPr>
            <a:r>
              <a:rPr lang="en-US" sz="2908">
                <a:solidFill>
                  <a:srgbClr val="004AAD"/>
                </a:solidFill>
                <a:latin typeface="Special Elite"/>
                <a:ea typeface="Special Elite"/>
                <a:cs typeface="Special Elite"/>
                <a:sym typeface="Special Elite"/>
              </a:rPr>
              <a:t>REPRESENTANTE DEL AYUNTAMIENTO</a:t>
            </a:r>
          </a:p>
        </p:txBody>
      </p:sp>
      <p:sp>
        <p:nvSpPr>
          <p:cNvPr name="Freeform 7" id="7"/>
          <p:cNvSpPr/>
          <p:nvPr/>
        </p:nvSpPr>
        <p:spPr>
          <a:xfrm flipH="false" flipV="false" rot="0">
            <a:off x="7091850" y="108000"/>
            <a:ext cx="330213" cy="330213"/>
          </a:xfrm>
          <a:custGeom>
            <a:avLst/>
            <a:gdLst/>
            <a:ahLst/>
            <a:cxnLst/>
            <a:rect r="r" b="b" t="t" l="l"/>
            <a:pathLst>
              <a:path h="330213" w="330213">
                <a:moveTo>
                  <a:pt x="0" y="0"/>
                </a:moveTo>
                <a:lnTo>
                  <a:pt x="330213" y="0"/>
                </a:lnTo>
                <a:lnTo>
                  <a:pt x="330213" y="330213"/>
                </a:lnTo>
                <a:lnTo>
                  <a:pt x="0" y="3302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4384" t="-1069" r="-4384" b="-6725"/>
            </a:stretch>
          </a:blipFill>
        </p:spPr>
      </p:sp>
      <p:sp>
        <p:nvSpPr>
          <p:cNvPr name="Freeform 3" id="3"/>
          <p:cNvSpPr/>
          <p:nvPr/>
        </p:nvSpPr>
        <p:spPr>
          <a:xfrm flipH="false" flipV="false" rot="0">
            <a:off x="256143" y="247200"/>
            <a:ext cx="1514377" cy="752002"/>
          </a:xfrm>
          <a:custGeom>
            <a:avLst/>
            <a:gdLst/>
            <a:ahLst/>
            <a:cxnLst/>
            <a:rect r="r" b="b" t="t" l="l"/>
            <a:pathLst>
              <a:path h="752002" w="1514377">
                <a:moveTo>
                  <a:pt x="0" y="0"/>
                </a:moveTo>
                <a:lnTo>
                  <a:pt x="1514377" y="0"/>
                </a:lnTo>
                <a:lnTo>
                  <a:pt x="1514377" y="752003"/>
                </a:lnTo>
                <a:lnTo>
                  <a:pt x="0" y="752003"/>
                </a:lnTo>
                <a:lnTo>
                  <a:pt x="0" y="0"/>
                </a:lnTo>
                <a:close/>
              </a:path>
            </a:pathLst>
          </a:custGeom>
          <a:blipFill>
            <a:blip r:embed="rId3"/>
            <a:stretch>
              <a:fillRect l="0" t="0" r="0" b="0"/>
            </a:stretch>
          </a:blipFill>
        </p:spPr>
      </p:sp>
      <p:sp>
        <p:nvSpPr>
          <p:cNvPr name="TextBox 4" id="4"/>
          <p:cNvSpPr txBox="true"/>
          <p:nvPr/>
        </p:nvSpPr>
        <p:spPr>
          <a:xfrm rot="0">
            <a:off x="184143" y="2116043"/>
            <a:ext cx="7195857" cy="9065692"/>
          </a:xfrm>
          <a:prstGeom prst="rect">
            <a:avLst/>
          </a:prstGeom>
        </p:spPr>
        <p:txBody>
          <a:bodyPr anchor="t" rtlCol="false" tIns="0" lIns="0" bIns="0" rIns="0">
            <a:spAutoFit/>
          </a:bodyPr>
          <a:lstStyle/>
          <a:p>
            <a:pPr algn="l">
              <a:lnSpc>
                <a:spcPts val="1960"/>
              </a:lnSpc>
            </a:pPr>
            <a:r>
              <a:rPr lang="en-US" sz="1400">
                <a:solidFill>
                  <a:srgbClr val="272727"/>
                </a:solidFill>
                <a:latin typeface="Nunito"/>
                <a:ea typeface="Nunito"/>
                <a:cs typeface="Nunito"/>
                <a:sym typeface="Nunito"/>
              </a:rPr>
              <a:t>A la atención del la Presidencia de la AMPA  _____________________________________:</a:t>
            </a:r>
          </a:p>
          <a:p>
            <a:pPr algn="l">
              <a:lnSpc>
                <a:spcPts val="1960"/>
              </a:lnSpc>
            </a:pPr>
          </a:p>
          <a:p>
            <a:pPr algn="l">
              <a:lnSpc>
                <a:spcPts val="1960"/>
              </a:lnSpc>
            </a:pPr>
            <a:r>
              <a:rPr lang="en-US" sz="1400" b="true">
                <a:solidFill>
                  <a:srgbClr val="272727"/>
                </a:solidFill>
                <a:latin typeface="Nunito Bold"/>
                <a:ea typeface="Nunito Bold"/>
                <a:cs typeface="Nunito Bold"/>
                <a:sym typeface="Nunito Bold"/>
              </a:rPr>
              <a:t>Asunto: Designación de representante de la AMPA mayoritaria en el Consejo Escolar.</a:t>
            </a:r>
          </a:p>
          <a:p>
            <a:pPr algn="l">
              <a:lnSpc>
                <a:spcPts val="1960"/>
              </a:lnSpc>
            </a:pPr>
          </a:p>
          <a:p>
            <a:pPr algn="just">
              <a:lnSpc>
                <a:spcPts val="1960"/>
              </a:lnSpc>
            </a:pPr>
            <a:r>
              <a:rPr lang="en-US" sz="1400">
                <a:solidFill>
                  <a:srgbClr val="272727"/>
                </a:solidFill>
                <a:latin typeface="Nunito"/>
                <a:ea typeface="Nunito"/>
                <a:cs typeface="Nunito"/>
                <a:sym typeface="Nunito"/>
              </a:rPr>
              <a:t>Don/Doña _________________________________ como director/a del centro docente ____________________________________________________________________, ubicado en  el municipio __________________________________________________________ de la provincia de ____________________________________________________________________, </a:t>
            </a:r>
          </a:p>
          <a:p>
            <a:pPr algn="just">
              <a:lnSpc>
                <a:spcPts val="1960"/>
              </a:lnSpc>
            </a:pPr>
          </a:p>
          <a:p>
            <a:pPr algn="just">
              <a:lnSpc>
                <a:spcPts val="1960"/>
              </a:lnSpc>
            </a:pPr>
            <a:r>
              <a:rPr lang="en-US" sz="1400">
                <a:solidFill>
                  <a:srgbClr val="272727"/>
                </a:solidFill>
                <a:latin typeface="Nunito"/>
                <a:ea typeface="Nunito"/>
                <a:cs typeface="Nunito"/>
                <a:sym typeface="Nunito"/>
              </a:rPr>
              <a:t>EXPONE</a:t>
            </a:r>
          </a:p>
          <a:p>
            <a:pPr algn="just">
              <a:lnSpc>
                <a:spcPts val="1960"/>
              </a:lnSpc>
            </a:pPr>
          </a:p>
          <a:p>
            <a:pPr algn="just">
              <a:lnSpc>
                <a:spcPts val="1960"/>
              </a:lnSpc>
            </a:pPr>
            <a:r>
              <a:rPr lang="en-US" sz="1400">
                <a:solidFill>
                  <a:srgbClr val="272727"/>
                </a:solidFill>
                <a:latin typeface="Nunito"/>
                <a:ea typeface="Nunito"/>
                <a:cs typeface="Nunito"/>
                <a:sym typeface="Nunito"/>
              </a:rPr>
              <a:t>C</a:t>
            </a:r>
            <a:r>
              <a:rPr lang="en-US" sz="1400">
                <a:solidFill>
                  <a:srgbClr val="272727"/>
                </a:solidFill>
                <a:latin typeface="Nunito"/>
                <a:ea typeface="Nunito"/>
                <a:cs typeface="Nunito"/>
                <a:sym typeface="Nunito"/>
              </a:rPr>
              <a:t>on motivo del proceso de elección/renovación del Consejo Escolar correspondiente al curso académico _______________________, en aplicación de la normativa vigente sobre participación de la comunidad educativa,</a:t>
            </a:r>
          </a:p>
          <a:p>
            <a:pPr algn="just">
              <a:lnSpc>
                <a:spcPts val="1960"/>
              </a:lnSpc>
            </a:pPr>
          </a:p>
          <a:p>
            <a:pPr algn="just">
              <a:lnSpc>
                <a:spcPts val="1960"/>
              </a:lnSpc>
            </a:pPr>
          </a:p>
          <a:p>
            <a:pPr algn="just">
              <a:lnSpc>
                <a:spcPts val="1960"/>
              </a:lnSpc>
            </a:pPr>
            <a:r>
              <a:rPr lang="en-US" sz="1400">
                <a:solidFill>
                  <a:srgbClr val="272727"/>
                </a:solidFill>
                <a:latin typeface="Nunito"/>
                <a:ea typeface="Nunito"/>
                <a:cs typeface="Nunito"/>
                <a:sym typeface="Nunito"/>
              </a:rPr>
              <a:t>SOLICITA</a:t>
            </a:r>
          </a:p>
          <a:p>
            <a:pPr algn="just">
              <a:lnSpc>
                <a:spcPts val="1960"/>
              </a:lnSpc>
            </a:pPr>
          </a:p>
          <a:p>
            <a:pPr algn="just">
              <a:lnSpc>
                <a:spcPts val="1960"/>
              </a:lnSpc>
            </a:pPr>
            <a:r>
              <a:rPr lang="en-US" sz="1400">
                <a:solidFill>
                  <a:srgbClr val="272727"/>
                </a:solidFill>
                <a:latin typeface="Nunito"/>
                <a:ea typeface="Nunito"/>
                <a:cs typeface="Nunito"/>
                <a:sym typeface="Nunito"/>
              </a:rPr>
              <a:t>Que la AMPA de __________________________________por ser la más representativa del centro, proceda a la designación de su representante en el Consejo Escolar, comunicando por escrito a la dirección del centro el nombre de la persona designada.</a:t>
            </a:r>
          </a:p>
          <a:p>
            <a:pPr algn="just">
              <a:lnSpc>
                <a:spcPts val="1960"/>
              </a:lnSpc>
            </a:pPr>
          </a:p>
          <a:p>
            <a:pPr algn="just">
              <a:lnSpc>
                <a:spcPts val="1960"/>
              </a:lnSpc>
            </a:pPr>
            <a:r>
              <a:rPr lang="en-US" sz="1400">
                <a:solidFill>
                  <a:srgbClr val="272727"/>
                </a:solidFill>
                <a:latin typeface="Nunito"/>
                <a:ea typeface="Nunito"/>
                <a:cs typeface="Nunito"/>
                <a:sym typeface="Nunito"/>
              </a:rPr>
              <a:t>A efectos organizativos, se ruega que dicha designación sea comunicada antes del día ____________________________, con el fin de proceder a la correcta constitución del Consejo Escolar. </a:t>
            </a:r>
          </a:p>
          <a:p>
            <a:pPr algn="just">
              <a:lnSpc>
                <a:spcPts val="1960"/>
              </a:lnSpc>
            </a:pPr>
          </a:p>
          <a:p>
            <a:pPr algn="just">
              <a:lnSpc>
                <a:spcPts val="1960"/>
              </a:lnSpc>
            </a:pPr>
            <a:r>
              <a:rPr lang="en-US" sz="1400">
                <a:solidFill>
                  <a:srgbClr val="272727"/>
                </a:solidFill>
                <a:latin typeface="Nunito"/>
                <a:ea typeface="Nunito"/>
                <a:cs typeface="Nunito"/>
                <a:sym typeface="Nunito"/>
              </a:rPr>
              <a:t>Sin</a:t>
            </a:r>
            <a:r>
              <a:rPr lang="en-US" sz="1400">
                <a:solidFill>
                  <a:srgbClr val="272727"/>
                </a:solidFill>
                <a:latin typeface="Nunito"/>
                <a:ea typeface="Nunito"/>
                <a:cs typeface="Nunito"/>
                <a:sym typeface="Nunito"/>
              </a:rPr>
              <a:t> otro particular, y agradeciendo de antemano su colaboración, le saluda atentamente,</a:t>
            </a:r>
          </a:p>
          <a:p>
            <a:pPr algn="just">
              <a:lnSpc>
                <a:spcPts val="1960"/>
              </a:lnSpc>
            </a:pPr>
          </a:p>
          <a:p>
            <a:pPr algn="just">
              <a:lnSpc>
                <a:spcPts val="1960"/>
              </a:lnSpc>
            </a:pPr>
            <a:r>
              <a:rPr lang="en-US" sz="1400">
                <a:solidFill>
                  <a:srgbClr val="272727"/>
                </a:solidFill>
                <a:latin typeface="Nunito"/>
                <a:ea typeface="Nunito"/>
                <a:cs typeface="Nunito"/>
                <a:sym typeface="Nunito"/>
              </a:rPr>
              <a:t>En ______________________ a _____ de octubre de 2026</a:t>
            </a:r>
          </a:p>
          <a:p>
            <a:pPr algn="r">
              <a:lnSpc>
                <a:spcPts val="1960"/>
              </a:lnSpc>
            </a:pPr>
          </a:p>
          <a:p>
            <a:pPr algn="just">
              <a:lnSpc>
                <a:spcPts val="1960"/>
              </a:lnSpc>
            </a:pPr>
            <a:r>
              <a:rPr lang="en-US" sz="1400">
                <a:solidFill>
                  <a:srgbClr val="272727"/>
                </a:solidFill>
                <a:latin typeface="Nunito"/>
                <a:ea typeface="Nunito"/>
                <a:cs typeface="Nunito"/>
                <a:sym typeface="Nunito"/>
              </a:rPr>
              <a:t>                                                                                            (Firma del Director/a del Centro)</a:t>
            </a:r>
          </a:p>
          <a:p>
            <a:pPr algn="just">
              <a:lnSpc>
                <a:spcPts val="1960"/>
              </a:lnSpc>
            </a:pPr>
          </a:p>
          <a:p>
            <a:pPr algn="r">
              <a:lnSpc>
                <a:spcPts val="1960"/>
              </a:lnSpc>
            </a:pPr>
            <a:r>
              <a:rPr lang="en-US" sz="1400">
                <a:solidFill>
                  <a:srgbClr val="272727"/>
                </a:solidFill>
                <a:latin typeface="Nunito"/>
                <a:ea typeface="Nunito"/>
                <a:cs typeface="Nunito"/>
                <a:sym typeface="Nunito"/>
              </a:rPr>
              <a:t>Fdo: _______________________________</a:t>
            </a:r>
          </a:p>
          <a:p>
            <a:pPr algn="just">
              <a:lnSpc>
                <a:spcPts val="1632"/>
              </a:lnSpc>
            </a:pPr>
          </a:p>
          <a:p>
            <a:pPr algn="just">
              <a:lnSpc>
                <a:spcPts val="1632"/>
              </a:lnSpc>
            </a:pPr>
          </a:p>
          <a:p>
            <a:pPr algn="ctr">
              <a:lnSpc>
                <a:spcPts val="1632"/>
              </a:lnSpc>
            </a:pPr>
          </a:p>
          <a:p>
            <a:pPr algn="l">
              <a:lnSpc>
                <a:spcPts val="2472"/>
              </a:lnSpc>
            </a:pPr>
          </a:p>
        </p:txBody>
      </p:sp>
      <p:sp>
        <p:nvSpPr>
          <p:cNvPr name="Freeform 5" id="5"/>
          <p:cNvSpPr/>
          <p:nvPr/>
        </p:nvSpPr>
        <p:spPr>
          <a:xfrm flipH="false" flipV="false" rot="0">
            <a:off x="7058853" y="188411"/>
            <a:ext cx="321147" cy="327701"/>
          </a:xfrm>
          <a:custGeom>
            <a:avLst/>
            <a:gdLst/>
            <a:ahLst/>
            <a:cxnLst/>
            <a:rect r="r" b="b" t="t" l="l"/>
            <a:pathLst>
              <a:path h="327701" w="321147">
                <a:moveTo>
                  <a:pt x="0" y="0"/>
                </a:moveTo>
                <a:lnTo>
                  <a:pt x="321147" y="0"/>
                </a:lnTo>
                <a:lnTo>
                  <a:pt x="321147" y="327701"/>
                </a:lnTo>
                <a:lnTo>
                  <a:pt x="0" y="32770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975002" y="306736"/>
            <a:ext cx="4852895" cy="692466"/>
          </a:xfrm>
          <a:prstGeom prst="rect">
            <a:avLst/>
          </a:prstGeom>
        </p:spPr>
        <p:txBody>
          <a:bodyPr anchor="t" rtlCol="false" tIns="0" lIns="0" bIns="0" rIns="0">
            <a:spAutoFit/>
          </a:bodyPr>
          <a:lstStyle/>
          <a:p>
            <a:pPr algn="ctr">
              <a:lnSpc>
                <a:spcPts val="2723"/>
              </a:lnSpc>
            </a:pPr>
            <a:r>
              <a:rPr lang="en-US" sz="2250" spc="135">
                <a:solidFill>
                  <a:srgbClr val="004AAD"/>
                </a:solidFill>
                <a:latin typeface="WC Mano Negra Bold"/>
                <a:ea typeface="WC Mano Negra Bold"/>
                <a:cs typeface="WC Mano Negra Bold"/>
                <a:sym typeface="WC Mano Negra Bold"/>
              </a:rPr>
              <a:t>ANEXO IX: MODELO SOLICITUD REPRESENTANTE AMPA MAYORITARIA</a:t>
            </a:r>
          </a:p>
        </p:txBody>
      </p:sp>
      <p:sp>
        <p:nvSpPr>
          <p:cNvPr name="TextBox 7" id="7"/>
          <p:cNvSpPr txBox="true"/>
          <p:nvPr/>
        </p:nvSpPr>
        <p:spPr>
          <a:xfrm rot="0">
            <a:off x="0" y="1304359"/>
            <a:ext cx="7560000" cy="759684"/>
          </a:xfrm>
          <a:prstGeom prst="rect">
            <a:avLst/>
          </a:prstGeom>
        </p:spPr>
        <p:txBody>
          <a:bodyPr anchor="t" rtlCol="false" tIns="0" lIns="0" bIns="0" rIns="0">
            <a:spAutoFit/>
          </a:bodyPr>
          <a:lstStyle/>
          <a:p>
            <a:pPr algn="ctr">
              <a:lnSpc>
                <a:spcPts val="2908"/>
              </a:lnSpc>
            </a:pPr>
            <a:r>
              <a:rPr lang="en-US" sz="2908">
                <a:solidFill>
                  <a:srgbClr val="004AAD"/>
                </a:solidFill>
                <a:latin typeface="Special Elite"/>
                <a:ea typeface="Special Elite"/>
                <a:cs typeface="Special Elite"/>
                <a:sym typeface="Special Elite"/>
              </a:rPr>
              <a:t>SOLICITUD DESIGNACIÓN </a:t>
            </a:r>
          </a:p>
          <a:p>
            <a:pPr algn="ctr">
              <a:lnSpc>
                <a:spcPts val="2908"/>
              </a:lnSpc>
            </a:pPr>
            <a:r>
              <a:rPr lang="en-US" sz="2908">
                <a:solidFill>
                  <a:srgbClr val="004AAD"/>
                </a:solidFill>
                <a:latin typeface="Special Elite"/>
                <a:ea typeface="Special Elite"/>
                <a:cs typeface="Special Elite"/>
                <a:sym typeface="Special Elite"/>
              </a:rPr>
              <a:t>REPRESENTANTE DEL AMPA MAYORITARIA</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4384" t="-1069" r="-4384" b="-6725"/>
            </a:stretch>
          </a:blipFill>
        </p:spPr>
      </p:sp>
      <p:sp>
        <p:nvSpPr>
          <p:cNvPr name="Freeform 3" id="3"/>
          <p:cNvSpPr/>
          <p:nvPr/>
        </p:nvSpPr>
        <p:spPr>
          <a:xfrm flipH="false" flipV="false" rot="0">
            <a:off x="256143" y="247200"/>
            <a:ext cx="1514377" cy="752002"/>
          </a:xfrm>
          <a:custGeom>
            <a:avLst/>
            <a:gdLst/>
            <a:ahLst/>
            <a:cxnLst/>
            <a:rect r="r" b="b" t="t" l="l"/>
            <a:pathLst>
              <a:path h="752002" w="1514377">
                <a:moveTo>
                  <a:pt x="0" y="0"/>
                </a:moveTo>
                <a:lnTo>
                  <a:pt x="1514377" y="0"/>
                </a:lnTo>
                <a:lnTo>
                  <a:pt x="1514377" y="752003"/>
                </a:lnTo>
                <a:lnTo>
                  <a:pt x="0" y="752003"/>
                </a:lnTo>
                <a:lnTo>
                  <a:pt x="0" y="0"/>
                </a:lnTo>
                <a:close/>
              </a:path>
            </a:pathLst>
          </a:custGeom>
          <a:blipFill>
            <a:blip r:embed="rId3"/>
            <a:stretch>
              <a:fillRect l="0" t="0" r="0" b="0"/>
            </a:stretch>
          </a:blipFill>
        </p:spPr>
      </p:sp>
      <p:sp>
        <p:nvSpPr>
          <p:cNvPr name="TextBox 4" id="4"/>
          <p:cNvSpPr txBox="true"/>
          <p:nvPr/>
        </p:nvSpPr>
        <p:spPr>
          <a:xfrm rot="0">
            <a:off x="182071" y="2116043"/>
            <a:ext cx="7195857" cy="9313342"/>
          </a:xfrm>
          <a:prstGeom prst="rect">
            <a:avLst/>
          </a:prstGeom>
        </p:spPr>
        <p:txBody>
          <a:bodyPr anchor="t" rtlCol="false" tIns="0" lIns="0" bIns="0" rIns="0">
            <a:spAutoFit/>
          </a:bodyPr>
          <a:lstStyle/>
          <a:p>
            <a:pPr algn="l">
              <a:lnSpc>
                <a:spcPts val="1960"/>
              </a:lnSpc>
            </a:pPr>
            <a:r>
              <a:rPr lang="en-US" sz="1400">
                <a:solidFill>
                  <a:srgbClr val="272727"/>
                </a:solidFill>
                <a:latin typeface="Nunito"/>
                <a:ea typeface="Nunito"/>
                <a:cs typeface="Nunito"/>
                <a:sym typeface="Nunito"/>
              </a:rPr>
              <a:t>A la atención de (Nombre de la organización y cargo de la persona a la que se dirige)</a:t>
            </a:r>
          </a:p>
          <a:p>
            <a:pPr algn="l">
              <a:lnSpc>
                <a:spcPts val="1960"/>
              </a:lnSpc>
            </a:pPr>
          </a:p>
          <a:p>
            <a:pPr algn="l">
              <a:lnSpc>
                <a:spcPts val="1960"/>
              </a:lnSpc>
            </a:pPr>
            <a:r>
              <a:rPr lang="en-US" sz="1400" b="true">
                <a:solidFill>
                  <a:srgbClr val="272727"/>
                </a:solidFill>
                <a:latin typeface="Nunito Bold"/>
                <a:ea typeface="Nunito Bold"/>
                <a:cs typeface="Nunito Bold"/>
                <a:sym typeface="Nunito Bold"/>
              </a:rPr>
              <a:t>Asunto: Designación de representante en el Consejo Escolar.</a:t>
            </a:r>
          </a:p>
          <a:p>
            <a:pPr algn="l">
              <a:lnSpc>
                <a:spcPts val="1960"/>
              </a:lnSpc>
            </a:pPr>
          </a:p>
          <a:p>
            <a:pPr algn="just">
              <a:lnSpc>
                <a:spcPts val="1960"/>
              </a:lnSpc>
            </a:pPr>
            <a:r>
              <a:rPr lang="en-US" sz="1400">
                <a:solidFill>
                  <a:srgbClr val="272727"/>
                </a:solidFill>
                <a:latin typeface="Nunito"/>
                <a:ea typeface="Nunito"/>
                <a:cs typeface="Nunito"/>
                <a:sym typeface="Nunito"/>
              </a:rPr>
              <a:t>Don/Doña _________________________________ como director/a del centro docente ____________________________________________________________________, ubicado en  el municipio __________________________________________________________ de la provincia de ____________________________________________________________________, </a:t>
            </a:r>
          </a:p>
          <a:p>
            <a:pPr algn="just">
              <a:lnSpc>
                <a:spcPts val="1960"/>
              </a:lnSpc>
            </a:pPr>
          </a:p>
          <a:p>
            <a:pPr algn="just">
              <a:lnSpc>
                <a:spcPts val="1960"/>
              </a:lnSpc>
            </a:pPr>
            <a:r>
              <a:rPr lang="en-US" sz="1400">
                <a:solidFill>
                  <a:srgbClr val="272727"/>
                </a:solidFill>
                <a:latin typeface="Nunito"/>
                <a:ea typeface="Nunito"/>
                <a:cs typeface="Nunito"/>
                <a:sym typeface="Nunito"/>
              </a:rPr>
              <a:t>EXPONE</a:t>
            </a:r>
          </a:p>
          <a:p>
            <a:pPr algn="just">
              <a:lnSpc>
                <a:spcPts val="1960"/>
              </a:lnSpc>
            </a:pPr>
          </a:p>
          <a:p>
            <a:pPr algn="just">
              <a:lnSpc>
                <a:spcPts val="1960"/>
              </a:lnSpc>
            </a:pPr>
            <a:r>
              <a:rPr lang="en-US" sz="1400">
                <a:solidFill>
                  <a:srgbClr val="272727"/>
                </a:solidFill>
                <a:latin typeface="Nunito"/>
                <a:ea typeface="Nunito"/>
                <a:cs typeface="Nunito"/>
                <a:sym typeface="Nunito"/>
              </a:rPr>
              <a:t>C</a:t>
            </a:r>
            <a:r>
              <a:rPr lang="en-US" sz="1400">
                <a:solidFill>
                  <a:srgbClr val="272727"/>
                </a:solidFill>
                <a:latin typeface="Nunito"/>
                <a:ea typeface="Nunito"/>
                <a:cs typeface="Nunito"/>
                <a:sym typeface="Nunito"/>
              </a:rPr>
              <a:t>on motivo del proceso de renovación/constitución del Consejo Escolar de este centro educativo para el curso académico ______________________, y de acuerdo con la normativa vigente en materia de participación de la comunidad educativa, que contempla la presencia de representantes del entorno socioeconómico en determinados centros,</a:t>
            </a:r>
          </a:p>
          <a:p>
            <a:pPr algn="just">
              <a:lnSpc>
                <a:spcPts val="1960"/>
              </a:lnSpc>
            </a:pPr>
          </a:p>
          <a:p>
            <a:pPr algn="just">
              <a:lnSpc>
                <a:spcPts val="1960"/>
              </a:lnSpc>
            </a:pPr>
            <a:r>
              <a:rPr lang="en-US" sz="1400">
                <a:solidFill>
                  <a:srgbClr val="272727"/>
                </a:solidFill>
                <a:latin typeface="Nunito"/>
                <a:ea typeface="Nunito"/>
                <a:cs typeface="Nunito"/>
                <a:sym typeface="Nunito"/>
              </a:rPr>
              <a:t>SOLICITA</a:t>
            </a:r>
          </a:p>
          <a:p>
            <a:pPr algn="just">
              <a:lnSpc>
                <a:spcPts val="1960"/>
              </a:lnSpc>
            </a:pPr>
          </a:p>
          <a:p>
            <a:pPr algn="just">
              <a:lnSpc>
                <a:spcPts val="1960"/>
              </a:lnSpc>
            </a:pPr>
            <a:r>
              <a:rPr lang="en-US" sz="1400">
                <a:solidFill>
                  <a:srgbClr val="272727"/>
                </a:solidFill>
                <a:latin typeface="Nunito"/>
                <a:ea typeface="Nunito"/>
                <a:cs typeface="Nunito"/>
                <a:sym typeface="Nunito"/>
              </a:rPr>
              <a:t>Que esta entidad proceda a la designación de una persona representante para formar parte del Consejo Escolar de este centro, en calidad de representante del sector empresarial/institucional vinculado a las enseñanzas impartidas.</a:t>
            </a:r>
          </a:p>
          <a:p>
            <a:pPr algn="just">
              <a:lnSpc>
                <a:spcPts val="1960"/>
              </a:lnSpc>
            </a:pPr>
          </a:p>
          <a:p>
            <a:pPr algn="just">
              <a:lnSpc>
                <a:spcPts val="1960"/>
              </a:lnSpc>
            </a:pPr>
            <a:r>
              <a:rPr lang="en-US" sz="1400">
                <a:solidFill>
                  <a:srgbClr val="272727"/>
                </a:solidFill>
                <a:latin typeface="Nunito"/>
                <a:ea typeface="Nunito"/>
                <a:cs typeface="Nunito"/>
                <a:sym typeface="Nunito"/>
              </a:rPr>
              <a:t>A efectos organizativos, se ruega que dicha designación sea comunicada antes del día ____________________________, con el fin de proceder a la correcta constitución del Consejo Escolar. </a:t>
            </a:r>
          </a:p>
          <a:p>
            <a:pPr algn="just">
              <a:lnSpc>
                <a:spcPts val="1960"/>
              </a:lnSpc>
            </a:pPr>
          </a:p>
          <a:p>
            <a:pPr algn="just">
              <a:lnSpc>
                <a:spcPts val="1960"/>
              </a:lnSpc>
            </a:pPr>
            <a:r>
              <a:rPr lang="en-US" sz="1400">
                <a:solidFill>
                  <a:srgbClr val="272727"/>
                </a:solidFill>
                <a:latin typeface="Nunito"/>
                <a:ea typeface="Nunito"/>
                <a:cs typeface="Nunito"/>
                <a:sym typeface="Nunito"/>
              </a:rPr>
              <a:t>Sin</a:t>
            </a:r>
            <a:r>
              <a:rPr lang="en-US" sz="1400">
                <a:solidFill>
                  <a:srgbClr val="272727"/>
                </a:solidFill>
                <a:latin typeface="Nunito"/>
                <a:ea typeface="Nunito"/>
                <a:cs typeface="Nunito"/>
                <a:sym typeface="Nunito"/>
              </a:rPr>
              <a:t> otro particular, y agradeciendo de antemano su colaboración, le saluda atentamente,</a:t>
            </a:r>
          </a:p>
          <a:p>
            <a:pPr algn="just">
              <a:lnSpc>
                <a:spcPts val="1960"/>
              </a:lnSpc>
            </a:pPr>
          </a:p>
          <a:p>
            <a:pPr algn="just">
              <a:lnSpc>
                <a:spcPts val="1960"/>
              </a:lnSpc>
            </a:pPr>
            <a:r>
              <a:rPr lang="en-US" sz="1400">
                <a:solidFill>
                  <a:srgbClr val="272727"/>
                </a:solidFill>
                <a:latin typeface="Nunito"/>
                <a:ea typeface="Nunito"/>
                <a:cs typeface="Nunito"/>
                <a:sym typeface="Nunito"/>
              </a:rPr>
              <a:t>En ______________________ a _____ de octubre de 2026</a:t>
            </a:r>
          </a:p>
          <a:p>
            <a:pPr algn="r">
              <a:lnSpc>
                <a:spcPts val="1960"/>
              </a:lnSpc>
            </a:pPr>
          </a:p>
          <a:p>
            <a:pPr algn="just">
              <a:lnSpc>
                <a:spcPts val="1960"/>
              </a:lnSpc>
            </a:pPr>
            <a:r>
              <a:rPr lang="en-US" sz="1400">
                <a:solidFill>
                  <a:srgbClr val="272727"/>
                </a:solidFill>
                <a:latin typeface="Nunito"/>
                <a:ea typeface="Nunito"/>
                <a:cs typeface="Nunito"/>
                <a:sym typeface="Nunito"/>
              </a:rPr>
              <a:t>                                                                                            (Firma del Director/a del Centro)</a:t>
            </a:r>
          </a:p>
          <a:p>
            <a:pPr algn="just">
              <a:lnSpc>
                <a:spcPts val="1960"/>
              </a:lnSpc>
            </a:pPr>
          </a:p>
          <a:p>
            <a:pPr algn="just">
              <a:lnSpc>
                <a:spcPts val="1960"/>
              </a:lnSpc>
            </a:pPr>
          </a:p>
          <a:p>
            <a:pPr algn="r">
              <a:lnSpc>
                <a:spcPts val="1960"/>
              </a:lnSpc>
            </a:pPr>
            <a:r>
              <a:rPr lang="en-US" sz="1400">
                <a:solidFill>
                  <a:srgbClr val="272727"/>
                </a:solidFill>
                <a:latin typeface="Nunito"/>
                <a:ea typeface="Nunito"/>
                <a:cs typeface="Nunito"/>
                <a:sym typeface="Nunito"/>
              </a:rPr>
              <a:t>Fdo: _______________________________</a:t>
            </a:r>
          </a:p>
          <a:p>
            <a:pPr algn="just">
              <a:lnSpc>
                <a:spcPts val="1632"/>
              </a:lnSpc>
            </a:pPr>
          </a:p>
          <a:p>
            <a:pPr algn="just">
              <a:lnSpc>
                <a:spcPts val="1632"/>
              </a:lnSpc>
            </a:pPr>
          </a:p>
          <a:p>
            <a:pPr algn="ctr">
              <a:lnSpc>
                <a:spcPts val="1632"/>
              </a:lnSpc>
            </a:pPr>
          </a:p>
          <a:p>
            <a:pPr algn="l">
              <a:lnSpc>
                <a:spcPts val="2472"/>
              </a:lnSpc>
            </a:pPr>
          </a:p>
        </p:txBody>
      </p:sp>
      <p:sp>
        <p:nvSpPr>
          <p:cNvPr name="Freeform 5" id="5"/>
          <p:cNvSpPr/>
          <p:nvPr/>
        </p:nvSpPr>
        <p:spPr>
          <a:xfrm flipH="false" flipV="false" rot="0">
            <a:off x="7027922" y="108000"/>
            <a:ext cx="378037" cy="378037"/>
          </a:xfrm>
          <a:custGeom>
            <a:avLst/>
            <a:gdLst/>
            <a:ahLst/>
            <a:cxnLst/>
            <a:rect r="r" b="b" t="t" l="l"/>
            <a:pathLst>
              <a:path h="378037" w="378037">
                <a:moveTo>
                  <a:pt x="0" y="0"/>
                </a:moveTo>
                <a:lnTo>
                  <a:pt x="378037" y="0"/>
                </a:lnTo>
                <a:lnTo>
                  <a:pt x="378037" y="378037"/>
                </a:lnTo>
                <a:lnTo>
                  <a:pt x="0" y="378037"/>
                </a:lnTo>
                <a:lnTo>
                  <a:pt x="0" y="0"/>
                </a:lnTo>
                <a:close/>
              </a:path>
            </a:pathLst>
          </a:custGeom>
          <a:blipFill>
            <a:blip r:embed="rId4"/>
            <a:stretch>
              <a:fillRect l="0" t="0" r="0" b="0"/>
            </a:stretch>
          </a:blipFill>
        </p:spPr>
      </p:sp>
      <p:sp>
        <p:nvSpPr>
          <p:cNvPr name="TextBox 6" id="6"/>
          <p:cNvSpPr txBox="true"/>
          <p:nvPr/>
        </p:nvSpPr>
        <p:spPr>
          <a:xfrm rot="0">
            <a:off x="1975002" y="216058"/>
            <a:ext cx="4852895" cy="883347"/>
          </a:xfrm>
          <a:prstGeom prst="rect">
            <a:avLst/>
          </a:prstGeom>
        </p:spPr>
        <p:txBody>
          <a:bodyPr anchor="t" rtlCol="false" tIns="0" lIns="0" bIns="0" rIns="0">
            <a:spAutoFit/>
          </a:bodyPr>
          <a:lstStyle/>
          <a:p>
            <a:pPr algn="ctr">
              <a:lnSpc>
                <a:spcPts val="2360"/>
              </a:lnSpc>
            </a:pPr>
            <a:r>
              <a:rPr lang="en-US" sz="1950" spc="117">
                <a:solidFill>
                  <a:srgbClr val="004AAD"/>
                </a:solidFill>
                <a:latin typeface="WC Mano Negra Bold"/>
                <a:ea typeface="WC Mano Negra Bold"/>
                <a:cs typeface="WC Mano Negra Bold"/>
                <a:sym typeface="WC Mano Negra Bold"/>
              </a:rPr>
              <a:t>ANEXO X: MODELO SOLICITUD REPRESENTANTE EMPRESAS E INSTITUCIONES</a:t>
            </a:r>
          </a:p>
        </p:txBody>
      </p:sp>
      <p:sp>
        <p:nvSpPr>
          <p:cNvPr name="TextBox 7" id="7"/>
          <p:cNvSpPr txBox="true"/>
          <p:nvPr/>
        </p:nvSpPr>
        <p:spPr>
          <a:xfrm rot="0">
            <a:off x="0" y="1294834"/>
            <a:ext cx="7560000" cy="601569"/>
          </a:xfrm>
          <a:prstGeom prst="rect">
            <a:avLst/>
          </a:prstGeom>
        </p:spPr>
        <p:txBody>
          <a:bodyPr anchor="t" rtlCol="false" tIns="0" lIns="0" bIns="0" rIns="0">
            <a:spAutoFit/>
          </a:bodyPr>
          <a:lstStyle/>
          <a:p>
            <a:pPr algn="ctr">
              <a:lnSpc>
                <a:spcPts val="2308"/>
              </a:lnSpc>
            </a:pPr>
            <a:r>
              <a:rPr lang="en-US" sz="2308">
                <a:solidFill>
                  <a:srgbClr val="004AAD"/>
                </a:solidFill>
                <a:latin typeface="Special Elite"/>
                <a:ea typeface="Special Elite"/>
                <a:cs typeface="Special Elite"/>
                <a:sym typeface="Special Elite"/>
              </a:rPr>
              <a:t>SOLICITUD DESIGNACIÓN </a:t>
            </a:r>
          </a:p>
          <a:p>
            <a:pPr algn="ctr">
              <a:lnSpc>
                <a:spcPts val="2308"/>
              </a:lnSpc>
            </a:pPr>
            <a:r>
              <a:rPr lang="en-US" sz="2308">
                <a:solidFill>
                  <a:srgbClr val="004AAD"/>
                </a:solidFill>
                <a:latin typeface="Special Elite"/>
                <a:ea typeface="Special Elite"/>
                <a:cs typeface="Special Elite"/>
                <a:sym typeface="Special Elite"/>
              </a:rPr>
              <a:t>REPRESENTANTE EMPRESAS/INSTITUCIONES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4384" t="-1069" r="-4384" b="-6725"/>
            </a:stretch>
          </a:blipFill>
        </p:spPr>
      </p:sp>
      <p:sp>
        <p:nvSpPr>
          <p:cNvPr name="Freeform 3" id="3"/>
          <p:cNvSpPr/>
          <p:nvPr/>
        </p:nvSpPr>
        <p:spPr>
          <a:xfrm flipH="false" flipV="false" rot="0">
            <a:off x="256143" y="247200"/>
            <a:ext cx="1514377" cy="752002"/>
          </a:xfrm>
          <a:custGeom>
            <a:avLst/>
            <a:gdLst/>
            <a:ahLst/>
            <a:cxnLst/>
            <a:rect r="r" b="b" t="t" l="l"/>
            <a:pathLst>
              <a:path h="752002" w="1514377">
                <a:moveTo>
                  <a:pt x="0" y="0"/>
                </a:moveTo>
                <a:lnTo>
                  <a:pt x="1514377" y="0"/>
                </a:lnTo>
                <a:lnTo>
                  <a:pt x="1514377" y="752003"/>
                </a:lnTo>
                <a:lnTo>
                  <a:pt x="0" y="752003"/>
                </a:lnTo>
                <a:lnTo>
                  <a:pt x="0" y="0"/>
                </a:lnTo>
                <a:close/>
              </a:path>
            </a:pathLst>
          </a:custGeom>
          <a:blipFill>
            <a:blip r:embed="rId3"/>
            <a:stretch>
              <a:fillRect l="0" t="0" r="0" b="0"/>
            </a:stretch>
          </a:blipFill>
        </p:spPr>
      </p:sp>
      <p:sp>
        <p:nvSpPr>
          <p:cNvPr name="TextBox 4" id="4"/>
          <p:cNvSpPr txBox="true"/>
          <p:nvPr/>
        </p:nvSpPr>
        <p:spPr>
          <a:xfrm rot="0">
            <a:off x="256143" y="2116043"/>
            <a:ext cx="7195857" cy="9065692"/>
          </a:xfrm>
          <a:prstGeom prst="rect">
            <a:avLst/>
          </a:prstGeom>
        </p:spPr>
        <p:txBody>
          <a:bodyPr anchor="t" rtlCol="false" tIns="0" lIns="0" bIns="0" rIns="0">
            <a:spAutoFit/>
          </a:bodyPr>
          <a:lstStyle/>
          <a:p>
            <a:pPr algn="l">
              <a:lnSpc>
                <a:spcPts val="1960"/>
              </a:lnSpc>
            </a:pPr>
          </a:p>
          <a:p>
            <a:pPr algn="l">
              <a:lnSpc>
                <a:spcPts val="1960"/>
              </a:lnSpc>
            </a:pPr>
          </a:p>
          <a:p>
            <a:pPr algn="l">
              <a:lnSpc>
                <a:spcPts val="1960"/>
              </a:lnSpc>
            </a:pPr>
            <a:r>
              <a:rPr lang="en-US" sz="1400" b="true">
                <a:solidFill>
                  <a:srgbClr val="272727"/>
                </a:solidFill>
                <a:latin typeface="Nunito Bold"/>
                <a:ea typeface="Nunito Bold"/>
                <a:cs typeface="Nunito Bold"/>
                <a:sym typeface="Nunito Bold"/>
              </a:rPr>
              <a:t>Asunto: Convocatoria de Consejo Escolar</a:t>
            </a:r>
          </a:p>
          <a:p>
            <a:pPr algn="l">
              <a:lnSpc>
                <a:spcPts val="1960"/>
              </a:lnSpc>
            </a:pPr>
          </a:p>
          <a:p>
            <a:pPr algn="just">
              <a:lnSpc>
                <a:spcPts val="1960"/>
              </a:lnSpc>
            </a:pPr>
            <a:r>
              <a:rPr lang="en-US" sz="1400">
                <a:solidFill>
                  <a:srgbClr val="272727"/>
                </a:solidFill>
                <a:latin typeface="Nunito"/>
                <a:ea typeface="Nunito"/>
                <a:cs typeface="Nunito"/>
                <a:sym typeface="Nunito"/>
              </a:rPr>
              <a:t>Como miembro del Consejo Escolar del ______________________________________________, se le convoca a la reunión de carácter ordinario que tendrá lugar el _____________ _______ de ______________en __________________________________, a las ____________________ horas, con el siguiente orden del día:</a:t>
            </a:r>
          </a:p>
          <a:p>
            <a:pPr algn="just">
              <a:lnSpc>
                <a:spcPts val="1960"/>
              </a:lnSpc>
            </a:pPr>
          </a:p>
          <a:p>
            <a:pPr algn="just">
              <a:lnSpc>
                <a:spcPts val="1960"/>
              </a:lnSpc>
            </a:pPr>
          </a:p>
          <a:p>
            <a:pPr algn="l" marL="302261" indent="-151130" lvl="1">
              <a:lnSpc>
                <a:spcPts val="1960"/>
              </a:lnSpc>
              <a:buAutoNum type="arabicPeriod" startAt="1"/>
            </a:pPr>
            <a:r>
              <a:rPr lang="en-US" sz="1400">
                <a:solidFill>
                  <a:srgbClr val="272727"/>
                </a:solidFill>
                <a:latin typeface="Nunito"/>
                <a:ea typeface="Nunito"/>
                <a:cs typeface="Nunito"/>
                <a:sym typeface="Nunito"/>
              </a:rPr>
              <a:t>________________________________________________________________________</a:t>
            </a:r>
          </a:p>
          <a:p>
            <a:pPr algn="l" marL="302261" indent="-151130" lvl="1">
              <a:lnSpc>
                <a:spcPts val="1960"/>
              </a:lnSpc>
              <a:buAutoNum type="arabicPeriod" startAt="1"/>
            </a:pPr>
            <a:r>
              <a:rPr lang="en-US" sz="1400">
                <a:solidFill>
                  <a:srgbClr val="272727"/>
                </a:solidFill>
                <a:latin typeface="Nunito"/>
                <a:ea typeface="Nunito"/>
                <a:cs typeface="Nunito"/>
                <a:sym typeface="Nunito"/>
              </a:rPr>
              <a:t>________________________________________________________________________</a:t>
            </a:r>
          </a:p>
          <a:p>
            <a:pPr algn="l" marL="302261" indent="-151130" lvl="1">
              <a:lnSpc>
                <a:spcPts val="1960"/>
              </a:lnSpc>
              <a:buAutoNum type="arabicPeriod" startAt="1"/>
            </a:pPr>
            <a:r>
              <a:rPr lang="en-US" sz="1400">
                <a:solidFill>
                  <a:srgbClr val="272727"/>
                </a:solidFill>
                <a:latin typeface="Nunito"/>
                <a:ea typeface="Nunito"/>
                <a:cs typeface="Nunito"/>
                <a:sym typeface="Nunito"/>
              </a:rPr>
              <a:t>________________________________________________________________________</a:t>
            </a:r>
          </a:p>
          <a:p>
            <a:pPr algn="l" marL="302261" indent="-151130" lvl="1">
              <a:lnSpc>
                <a:spcPts val="1960"/>
              </a:lnSpc>
              <a:buAutoNum type="arabicPeriod" startAt="1"/>
            </a:pPr>
            <a:r>
              <a:rPr lang="en-US" sz="1400">
                <a:solidFill>
                  <a:srgbClr val="272727"/>
                </a:solidFill>
                <a:latin typeface="Nunito"/>
                <a:ea typeface="Nunito"/>
                <a:cs typeface="Nunito"/>
                <a:sym typeface="Nunito"/>
              </a:rPr>
              <a:t>________________________________________________________________________</a:t>
            </a:r>
          </a:p>
          <a:p>
            <a:pPr algn="l" marL="302261" indent="-151130" lvl="1">
              <a:lnSpc>
                <a:spcPts val="1960"/>
              </a:lnSpc>
              <a:buAutoNum type="arabicPeriod" startAt="1"/>
            </a:pPr>
            <a:r>
              <a:rPr lang="en-US" sz="1400">
                <a:solidFill>
                  <a:srgbClr val="272727"/>
                </a:solidFill>
                <a:latin typeface="Nunito"/>
                <a:ea typeface="Nunito"/>
                <a:cs typeface="Nunito"/>
                <a:sym typeface="Nunito"/>
              </a:rPr>
              <a:t>________________________________________________________________________</a:t>
            </a:r>
          </a:p>
          <a:p>
            <a:pPr algn="just">
              <a:lnSpc>
                <a:spcPts val="1960"/>
              </a:lnSpc>
            </a:pPr>
          </a:p>
          <a:p>
            <a:pPr algn="just">
              <a:lnSpc>
                <a:spcPts val="1960"/>
              </a:lnSpc>
            </a:pPr>
          </a:p>
          <a:p>
            <a:pPr algn="just">
              <a:lnSpc>
                <a:spcPts val="1960"/>
              </a:lnSpc>
            </a:pPr>
          </a:p>
          <a:p>
            <a:pPr algn="just">
              <a:lnSpc>
                <a:spcPts val="1960"/>
              </a:lnSpc>
            </a:pPr>
          </a:p>
          <a:p>
            <a:pPr algn="just">
              <a:lnSpc>
                <a:spcPts val="1960"/>
              </a:lnSpc>
            </a:pPr>
            <a:r>
              <a:rPr lang="en-US" sz="1400">
                <a:solidFill>
                  <a:srgbClr val="272727"/>
                </a:solidFill>
                <a:latin typeface="Nunito"/>
                <a:ea typeface="Nunito"/>
                <a:cs typeface="Nunito"/>
                <a:sym typeface="Nunito"/>
              </a:rPr>
              <a:t>En ______________________ a _____ de _____________ de 2026</a:t>
            </a:r>
          </a:p>
          <a:p>
            <a:pPr algn="just">
              <a:lnSpc>
                <a:spcPts val="1960"/>
              </a:lnSpc>
            </a:pPr>
          </a:p>
          <a:p>
            <a:pPr algn="just">
              <a:lnSpc>
                <a:spcPts val="1960"/>
              </a:lnSpc>
            </a:pPr>
          </a:p>
          <a:p>
            <a:pPr algn="just">
              <a:lnSpc>
                <a:spcPts val="1960"/>
              </a:lnSpc>
            </a:pPr>
          </a:p>
          <a:p>
            <a:pPr algn="r">
              <a:lnSpc>
                <a:spcPts val="1960"/>
              </a:lnSpc>
            </a:pPr>
          </a:p>
          <a:p>
            <a:pPr algn="ctr">
              <a:lnSpc>
                <a:spcPts val="1960"/>
              </a:lnSpc>
            </a:pPr>
            <a:r>
              <a:rPr lang="en-US" sz="1400">
                <a:solidFill>
                  <a:srgbClr val="272727"/>
                </a:solidFill>
                <a:latin typeface="Nunito"/>
                <a:ea typeface="Nunito"/>
                <a:cs typeface="Nunito"/>
                <a:sym typeface="Nunito"/>
              </a:rPr>
              <a:t> (Firma del Director/a del Centro)                (Firma de el Secretario/a del Centro)</a:t>
            </a:r>
          </a:p>
          <a:p>
            <a:pPr algn="ctr">
              <a:lnSpc>
                <a:spcPts val="1960"/>
              </a:lnSpc>
            </a:pPr>
          </a:p>
          <a:p>
            <a:pPr algn="ctr">
              <a:lnSpc>
                <a:spcPts val="1960"/>
              </a:lnSpc>
            </a:pPr>
          </a:p>
          <a:p>
            <a:pPr algn="ctr">
              <a:lnSpc>
                <a:spcPts val="1960"/>
              </a:lnSpc>
            </a:pPr>
          </a:p>
          <a:p>
            <a:pPr algn="ctr">
              <a:lnSpc>
                <a:spcPts val="1960"/>
              </a:lnSpc>
            </a:pPr>
          </a:p>
          <a:p>
            <a:pPr algn="ctr">
              <a:lnSpc>
                <a:spcPts val="1960"/>
              </a:lnSpc>
            </a:pPr>
          </a:p>
          <a:p>
            <a:pPr algn="just">
              <a:lnSpc>
                <a:spcPts val="1960"/>
              </a:lnSpc>
            </a:pPr>
          </a:p>
          <a:p>
            <a:pPr algn="ctr">
              <a:lnSpc>
                <a:spcPts val="1960"/>
              </a:lnSpc>
            </a:pPr>
            <a:r>
              <a:rPr lang="en-US" sz="1400">
                <a:solidFill>
                  <a:srgbClr val="272727"/>
                </a:solidFill>
                <a:latin typeface="Nunito"/>
                <a:ea typeface="Nunito"/>
                <a:cs typeface="Nunito"/>
                <a:sym typeface="Nunito"/>
              </a:rPr>
              <a:t>Fdo: _______________________________     Fdo: _______________________________</a:t>
            </a:r>
          </a:p>
          <a:p>
            <a:pPr algn="just">
              <a:lnSpc>
                <a:spcPts val="1632"/>
              </a:lnSpc>
            </a:pPr>
          </a:p>
          <a:p>
            <a:pPr algn="just">
              <a:lnSpc>
                <a:spcPts val="1632"/>
              </a:lnSpc>
            </a:pPr>
          </a:p>
          <a:p>
            <a:pPr algn="ctr">
              <a:lnSpc>
                <a:spcPts val="1632"/>
              </a:lnSpc>
            </a:pPr>
          </a:p>
          <a:p>
            <a:pPr algn="l">
              <a:lnSpc>
                <a:spcPts val="2472"/>
              </a:lnSpc>
            </a:pPr>
          </a:p>
        </p:txBody>
      </p:sp>
      <p:sp>
        <p:nvSpPr>
          <p:cNvPr name="TextBox 5" id="5"/>
          <p:cNvSpPr txBox="true"/>
          <p:nvPr/>
        </p:nvSpPr>
        <p:spPr>
          <a:xfrm rot="0">
            <a:off x="1975002" y="363696"/>
            <a:ext cx="4852895" cy="588072"/>
          </a:xfrm>
          <a:prstGeom prst="rect">
            <a:avLst/>
          </a:prstGeom>
        </p:spPr>
        <p:txBody>
          <a:bodyPr anchor="t" rtlCol="false" tIns="0" lIns="0" bIns="0" rIns="0">
            <a:spAutoFit/>
          </a:bodyPr>
          <a:lstStyle/>
          <a:p>
            <a:pPr algn="ctr">
              <a:lnSpc>
                <a:spcPts val="2360"/>
              </a:lnSpc>
            </a:pPr>
            <a:r>
              <a:rPr lang="en-US" sz="1950" spc="117">
                <a:solidFill>
                  <a:srgbClr val="004AAD"/>
                </a:solidFill>
                <a:latin typeface="WC Mano Negra Bold"/>
                <a:ea typeface="WC Mano Negra Bold"/>
                <a:cs typeface="WC Mano Negra Bold"/>
                <a:sym typeface="WC Mano Negra Bold"/>
              </a:rPr>
              <a:t>ANEXO XI: MODELO PARA CONVOCAR EL CONSEJO ESCOLAR</a:t>
            </a:r>
          </a:p>
        </p:txBody>
      </p:sp>
      <p:sp>
        <p:nvSpPr>
          <p:cNvPr name="TextBox 6" id="6"/>
          <p:cNvSpPr txBox="true"/>
          <p:nvPr/>
        </p:nvSpPr>
        <p:spPr>
          <a:xfrm rot="0">
            <a:off x="0" y="1651234"/>
            <a:ext cx="7560000" cy="315819"/>
          </a:xfrm>
          <a:prstGeom prst="rect">
            <a:avLst/>
          </a:prstGeom>
        </p:spPr>
        <p:txBody>
          <a:bodyPr anchor="t" rtlCol="false" tIns="0" lIns="0" bIns="0" rIns="0">
            <a:spAutoFit/>
          </a:bodyPr>
          <a:lstStyle/>
          <a:p>
            <a:pPr algn="ctr">
              <a:lnSpc>
                <a:spcPts val="2308"/>
              </a:lnSpc>
            </a:pPr>
            <a:r>
              <a:rPr lang="en-US" sz="2308">
                <a:solidFill>
                  <a:srgbClr val="004AAD"/>
                </a:solidFill>
                <a:latin typeface="Special Elite"/>
                <a:ea typeface="Special Elite"/>
                <a:cs typeface="Special Elite"/>
                <a:sym typeface="Special Elite"/>
              </a:rPr>
              <a:t>CONVOCATORIA DEL CONSEJO ESCOLAR</a:t>
            </a:r>
          </a:p>
        </p:txBody>
      </p:sp>
      <p:sp>
        <p:nvSpPr>
          <p:cNvPr name="Freeform 7" id="7"/>
          <p:cNvSpPr/>
          <p:nvPr/>
        </p:nvSpPr>
        <p:spPr>
          <a:xfrm flipH="false" flipV="false" rot="0">
            <a:off x="7130246" y="166819"/>
            <a:ext cx="321754" cy="321754"/>
          </a:xfrm>
          <a:custGeom>
            <a:avLst/>
            <a:gdLst/>
            <a:ahLst/>
            <a:cxnLst/>
            <a:rect r="r" b="b" t="t" l="l"/>
            <a:pathLst>
              <a:path h="321754" w="321754">
                <a:moveTo>
                  <a:pt x="0" y="0"/>
                </a:moveTo>
                <a:lnTo>
                  <a:pt x="321754" y="0"/>
                </a:lnTo>
                <a:lnTo>
                  <a:pt x="321754" y="321754"/>
                </a:lnTo>
                <a:lnTo>
                  <a:pt x="0" y="3217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4384" t="-1069" r="-4384" b="-6725"/>
            </a:stretch>
          </a:blipFill>
        </p:spPr>
      </p:sp>
      <p:sp>
        <p:nvSpPr>
          <p:cNvPr name="Freeform 3" id="3"/>
          <p:cNvSpPr/>
          <p:nvPr/>
        </p:nvSpPr>
        <p:spPr>
          <a:xfrm flipH="false" flipV="false" rot="0">
            <a:off x="256143" y="247200"/>
            <a:ext cx="1514377" cy="752002"/>
          </a:xfrm>
          <a:custGeom>
            <a:avLst/>
            <a:gdLst/>
            <a:ahLst/>
            <a:cxnLst/>
            <a:rect r="r" b="b" t="t" l="l"/>
            <a:pathLst>
              <a:path h="752002" w="1514377">
                <a:moveTo>
                  <a:pt x="0" y="0"/>
                </a:moveTo>
                <a:lnTo>
                  <a:pt x="1514377" y="0"/>
                </a:lnTo>
                <a:lnTo>
                  <a:pt x="1514377" y="752003"/>
                </a:lnTo>
                <a:lnTo>
                  <a:pt x="0" y="752003"/>
                </a:lnTo>
                <a:lnTo>
                  <a:pt x="0" y="0"/>
                </a:lnTo>
                <a:close/>
              </a:path>
            </a:pathLst>
          </a:custGeom>
          <a:blipFill>
            <a:blip r:embed="rId3"/>
            <a:stretch>
              <a:fillRect l="0" t="0" r="0" b="0"/>
            </a:stretch>
          </a:blipFill>
        </p:spPr>
      </p:sp>
      <p:sp>
        <p:nvSpPr>
          <p:cNvPr name="TextBox 4" id="4"/>
          <p:cNvSpPr txBox="true"/>
          <p:nvPr/>
        </p:nvSpPr>
        <p:spPr>
          <a:xfrm rot="0">
            <a:off x="182071" y="1749732"/>
            <a:ext cx="7195857" cy="9842434"/>
          </a:xfrm>
          <a:prstGeom prst="rect">
            <a:avLst/>
          </a:prstGeom>
        </p:spPr>
        <p:txBody>
          <a:bodyPr anchor="t" rtlCol="false" tIns="0" lIns="0" bIns="0" rIns="0">
            <a:spAutoFit/>
          </a:bodyPr>
          <a:lstStyle/>
          <a:p>
            <a:pPr algn="l">
              <a:lnSpc>
                <a:spcPts val="1260"/>
              </a:lnSpc>
            </a:pPr>
            <a:r>
              <a:rPr lang="en-US" sz="900" b="true">
                <a:solidFill>
                  <a:srgbClr val="272727"/>
                </a:solidFill>
                <a:latin typeface="Nunito Bold"/>
                <a:ea typeface="Nunito Bold"/>
                <a:cs typeface="Nunito Bold"/>
                <a:sym typeface="Nunito Bold"/>
              </a:rPr>
              <a:t>Asunto: Acta de la sesión constitutiva de la mesa electoral.</a:t>
            </a:r>
          </a:p>
          <a:p>
            <a:pPr algn="l">
              <a:lnSpc>
                <a:spcPts val="1260"/>
              </a:lnSpc>
            </a:pPr>
          </a:p>
          <a:p>
            <a:pPr algn="l">
              <a:lnSpc>
                <a:spcPts val="1260"/>
              </a:lnSpc>
            </a:pPr>
            <a:r>
              <a:rPr lang="en-US" sz="900">
                <a:solidFill>
                  <a:srgbClr val="272727"/>
                </a:solidFill>
                <a:latin typeface="Nunito"/>
                <a:ea typeface="Nunito"/>
                <a:cs typeface="Nunito"/>
                <a:sym typeface="Nunito"/>
              </a:rPr>
              <a:t>Centro educativo: _____________________________________.</a:t>
            </a:r>
          </a:p>
          <a:p>
            <a:pPr algn="l">
              <a:lnSpc>
                <a:spcPts val="1260"/>
              </a:lnSpc>
            </a:pPr>
            <a:r>
              <a:rPr lang="en-US" sz="900">
                <a:solidFill>
                  <a:srgbClr val="272727"/>
                </a:solidFill>
                <a:latin typeface="Nunito"/>
                <a:ea typeface="Nunito"/>
                <a:cs typeface="Nunito"/>
                <a:sym typeface="Nunito"/>
              </a:rPr>
              <a:t>Código del centro: _____________________________________.</a:t>
            </a:r>
          </a:p>
          <a:p>
            <a:pPr algn="l">
              <a:lnSpc>
                <a:spcPts val="1260"/>
              </a:lnSpc>
            </a:pPr>
            <a:r>
              <a:rPr lang="en-US" sz="900">
                <a:solidFill>
                  <a:srgbClr val="272727"/>
                </a:solidFill>
                <a:latin typeface="Nunito"/>
                <a:ea typeface="Nunito"/>
                <a:cs typeface="Nunito"/>
                <a:sym typeface="Nunito"/>
              </a:rPr>
              <a:t>Localidad: ____________________________________________.</a:t>
            </a:r>
          </a:p>
          <a:p>
            <a:pPr algn="l">
              <a:lnSpc>
                <a:spcPts val="1260"/>
              </a:lnSpc>
            </a:pPr>
            <a:r>
              <a:rPr lang="en-US" sz="900">
                <a:solidFill>
                  <a:srgbClr val="272727"/>
                </a:solidFill>
                <a:latin typeface="Nunito"/>
                <a:ea typeface="Nunito"/>
                <a:cs typeface="Nunito"/>
                <a:sym typeface="Nunito"/>
              </a:rPr>
              <a:t>Provincia: _____________________________________________.</a:t>
            </a:r>
          </a:p>
          <a:p>
            <a:pPr algn="l">
              <a:lnSpc>
                <a:spcPts val="1260"/>
              </a:lnSpc>
            </a:pPr>
          </a:p>
          <a:p>
            <a:pPr algn="just">
              <a:lnSpc>
                <a:spcPts val="1260"/>
              </a:lnSpc>
            </a:pPr>
            <a:r>
              <a:rPr lang="en-US" sz="900">
                <a:solidFill>
                  <a:srgbClr val="272727"/>
                </a:solidFill>
                <a:latin typeface="Nunito"/>
                <a:ea typeface="Nunito"/>
                <a:cs typeface="Nunito"/>
                <a:sym typeface="Nunito"/>
              </a:rPr>
              <a:t>En __________________________________, a _______de _____________ de _______, siendo las ________________h, se reúnen en las dependencias del centro educativo las personas que han de constituir la Mesa Electoral para las elecciones al Consejo Escolar del citado centro, conforme a la normativa vigente en Castilla y León.</a:t>
            </a:r>
          </a:p>
          <a:p>
            <a:pPr algn="just">
              <a:lnSpc>
                <a:spcPts val="1260"/>
              </a:lnSpc>
            </a:pPr>
          </a:p>
          <a:p>
            <a:pPr algn="just">
              <a:lnSpc>
                <a:spcPts val="1260"/>
              </a:lnSpc>
            </a:pPr>
            <a:r>
              <a:rPr lang="en-US" sz="900">
                <a:solidFill>
                  <a:srgbClr val="272727"/>
                </a:solidFill>
                <a:latin typeface="Nunito"/>
                <a:ea typeface="Nunito"/>
                <a:cs typeface="Nunito"/>
                <a:sym typeface="Nunito"/>
              </a:rPr>
              <a:t>COMPOSICIÓN DE LA MESA</a:t>
            </a:r>
          </a:p>
          <a:p>
            <a:pPr algn="just">
              <a:lnSpc>
                <a:spcPts val="1260"/>
              </a:lnSpc>
            </a:pPr>
          </a:p>
          <a:p>
            <a:pPr algn="just">
              <a:lnSpc>
                <a:spcPts val="1260"/>
              </a:lnSpc>
            </a:pPr>
            <a:r>
              <a:rPr lang="en-US" sz="900">
                <a:solidFill>
                  <a:srgbClr val="272727"/>
                </a:solidFill>
                <a:latin typeface="Nunito"/>
                <a:ea typeface="Nunito"/>
                <a:cs typeface="Nunito"/>
                <a:sym typeface="Nunito"/>
              </a:rPr>
              <a:t>Presidencia: Don/Doña ____________________________________________________________________ como Director/a del centro y presidente de Junta Electoral.</a:t>
            </a:r>
          </a:p>
          <a:p>
            <a:pPr algn="just">
              <a:lnSpc>
                <a:spcPts val="1260"/>
              </a:lnSpc>
            </a:pPr>
          </a:p>
          <a:p>
            <a:pPr algn="just">
              <a:lnSpc>
                <a:spcPts val="1260"/>
              </a:lnSpc>
            </a:pPr>
            <a:r>
              <a:rPr lang="en-US" sz="900">
                <a:solidFill>
                  <a:srgbClr val="272727"/>
                </a:solidFill>
                <a:latin typeface="Nunito"/>
                <a:ea typeface="Nunito"/>
                <a:cs typeface="Nunito"/>
                <a:sym typeface="Nunito"/>
              </a:rPr>
              <a:t>Vocales: </a:t>
            </a:r>
          </a:p>
          <a:p>
            <a:pPr algn="just">
              <a:lnSpc>
                <a:spcPts val="1260"/>
              </a:lnSpc>
            </a:pPr>
          </a:p>
          <a:p>
            <a:pPr algn="l" marL="194312" indent="-97156" lvl="1">
              <a:lnSpc>
                <a:spcPts val="1260"/>
              </a:lnSpc>
              <a:buFont typeface="Arial"/>
              <a:buChar char="•"/>
            </a:pPr>
            <a:r>
              <a:rPr lang="en-US" sz="900">
                <a:solidFill>
                  <a:srgbClr val="272727"/>
                </a:solidFill>
                <a:latin typeface="Nunito"/>
                <a:ea typeface="Nunito"/>
                <a:cs typeface="Nunito"/>
                <a:sym typeface="Nunito"/>
              </a:rPr>
              <a:t>Don/Doña __________________________________________ como representante del sector de ______________________________________.</a:t>
            </a:r>
          </a:p>
          <a:p>
            <a:pPr algn="l" marL="194312" indent="-97156" lvl="1">
              <a:lnSpc>
                <a:spcPts val="1260"/>
              </a:lnSpc>
              <a:buFont typeface="Arial"/>
              <a:buChar char="•"/>
            </a:pPr>
            <a:r>
              <a:rPr lang="en-US" sz="900">
                <a:solidFill>
                  <a:srgbClr val="272727"/>
                </a:solidFill>
                <a:latin typeface="Nunito"/>
                <a:ea typeface="Nunito"/>
                <a:cs typeface="Nunito"/>
                <a:sym typeface="Nunito"/>
              </a:rPr>
              <a:t>Don/Doña __________________________________________ como representante del sector de ______________________________________.</a:t>
            </a:r>
          </a:p>
          <a:p>
            <a:pPr algn="l">
              <a:lnSpc>
                <a:spcPts val="1260"/>
              </a:lnSpc>
            </a:pPr>
          </a:p>
          <a:p>
            <a:pPr algn="l">
              <a:lnSpc>
                <a:spcPts val="1260"/>
              </a:lnSpc>
            </a:pPr>
            <a:r>
              <a:rPr lang="en-US" sz="900">
                <a:solidFill>
                  <a:srgbClr val="272727"/>
                </a:solidFill>
                <a:latin typeface="Nunito"/>
                <a:ea typeface="Nunito"/>
                <a:cs typeface="Nunito"/>
                <a:sym typeface="Nunito"/>
              </a:rPr>
              <a:t>Secretario/a  (Si procede)</a:t>
            </a:r>
          </a:p>
          <a:p>
            <a:pPr algn="l">
              <a:lnSpc>
                <a:spcPts val="1260"/>
              </a:lnSpc>
            </a:pPr>
          </a:p>
          <a:p>
            <a:pPr algn="l">
              <a:lnSpc>
                <a:spcPts val="1260"/>
              </a:lnSpc>
            </a:pPr>
            <a:r>
              <a:rPr lang="en-US" sz="900">
                <a:solidFill>
                  <a:srgbClr val="272727"/>
                </a:solidFill>
                <a:latin typeface="Nunito"/>
                <a:ea typeface="Nunito"/>
                <a:cs typeface="Nunito"/>
                <a:sym typeface="Nunito"/>
              </a:rPr>
              <a:t>Don/Doña ___________________________________________________, que actua como secretario/a de la mesa, por ser el más jóven en el cuerpo en el caso del sector del profesorado o el de menor edad en el resto de casos.</a:t>
            </a:r>
          </a:p>
          <a:p>
            <a:pPr algn="just">
              <a:lnSpc>
                <a:spcPts val="1260"/>
              </a:lnSpc>
            </a:pPr>
          </a:p>
          <a:p>
            <a:pPr algn="just">
              <a:lnSpc>
                <a:spcPts val="1260"/>
              </a:lnSpc>
            </a:pPr>
            <a:r>
              <a:rPr lang="en-US" sz="900">
                <a:solidFill>
                  <a:srgbClr val="272727"/>
                </a:solidFill>
                <a:latin typeface="Nunito"/>
                <a:ea typeface="Nunito"/>
                <a:cs typeface="Nunito"/>
                <a:sym typeface="Nunito"/>
              </a:rPr>
              <a:t>Comprobada la identidad de las personas designadas y su presencia, se procede a la constitución formal de la Mesa Electoral, quedando válidamente constituida para el desarrollo del proceso de votación del sector de  ____________________________________________________</a:t>
            </a:r>
          </a:p>
          <a:p>
            <a:pPr algn="just">
              <a:lnSpc>
                <a:spcPts val="1260"/>
              </a:lnSpc>
            </a:pPr>
          </a:p>
          <a:p>
            <a:pPr algn="just">
              <a:lnSpc>
                <a:spcPts val="1260"/>
              </a:lnSpc>
            </a:pPr>
            <a:r>
              <a:rPr lang="en-US" sz="900">
                <a:solidFill>
                  <a:srgbClr val="272727"/>
                </a:solidFill>
                <a:latin typeface="Nunito"/>
                <a:ea typeface="Nunito"/>
                <a:cs typeface="Nunito"/>
                <a:sym typeface="Nunito"/>
              </a:rPr>
              <a:t>ACUERDOS Y ACTUACIONES</a:t>
            </a:r>
          </a:p>
          <a:p>
            <a:pPr algn="just">
              <a:lnSpc>
                <a:spcPts val="1260"/>
              </a:lnSpc>
            </a:pPr>
          </a:p>
          <a:p>
            <a:pPr algn="just" marL="194312" indent="-97156" lvl="1">
              <a:lnSpc>
                <a:spcPts val="1260"/>
              </a:lnSpc>
              <a:buAutoNum type="arabicPeriod" startAt="1"/>
            </a:pPr>
            <a:r>
              <a:rPr lang="en-US" sz="900">
                <a:solidFill>
                  <a:srgbClr val="272727"/>
                </a:solidFill>
                <a:latin typeface="Nunito"/>
                <a:ea typeface="Nunito"/>
                <a:cs typeface="Nunito"/>
                <a:sym typeface="Nunito"/>
              </a:rPr>
              <a:t>Se declara abierta la sesión de votación a las _________________</a:t>
            </a:r>
          </a:p>
          <a:p>
            <a:pPr algn="just" marL="194312" indent="-97156" lvl="1">
              <a:lnSpc>
                <a:spcPts val="1260"/>
              </a:lnSpc>
              <a:buAutoNum type="arabicPeriod" startAt="1"/>
            </a:pPr>
            <a:r>
              <a:rPr lang="en-US" sz="900">
                <a:solidFill>
                  <a:srgbClr val="272727"/>
                </a:solidFill>
                <a:latin typeface="Nunito"/>
                <a:ea typeface="Nunito"/>
                <a:cs typeface="Nunito"/>
                <a:sym typeface="Nunito"/>
              </a:rPr>
              <a:t>Se verifica</a:t>
            </a:r>
            <a:r>
              <a:rPr lang="en-US" sz="900">
                <a:solidFill>
                  <a:srgbClr val="272727"/>
                </a:solidFill>
                <a:latin typeface="Nunito"/>
                <a:ea typeface="Nunito"/>
                <a:cs typeface="Nunito"/>
                <a:sym typeface="Nunito"/>
              </a:rPr>
              <a:t> la existencia y adecuación del material electoral: urnas, papeletas, sobres y censo electoral.</a:t>
            </a:r>
          </a:p>
          <a:p>
            <a:pPr algn="just" marL="194312" indent="-97156" lvl="1">
              <a:lnSpc>
                <a:spcPts val="1260"/>
              </a:lnSpc>
              <a:buAutoNum type="arabicPeriod" startAt="1"/>
            </a:pPr>
            <a:r>
              <a:rPr lang="en-US" sz="900">
                <a:solidFill>
                  <a:srgbClr val="272727"/>
                </a:solidFill>
                <a:latin typeface="Nunito"/>
                <a:ea typeface="Nunito"/>
                <a:cs typeface="Nunito"/>
                <a:sym typeface="Nunito"/>
              </a:rPr>
              <a:t>Se g</a:t>
            </a:r>
            <a:r>
              <a:rPr lang="en-US" sz="900">
                <a:solidFill>
                  <a:srgbClr val="272727"/>
                </a:solidFill>
                <a:latin typeface="Nunito"/>
                <a:ea typeface="Nunito"/>
                <a:cs typeface="Nunito"/>
                <a:sym typeface="Nunito"/>
              </a:rPr>
              <a:t>arantiza la correcta disposición del censo electoral para su consulta por los votantes.</a:t>
            </a:r>
          </a:p>
          <a:p>
            <a:pPr algn="just" marL="194312" indent="-97156" lvl="1">
              <a:lnSpc>
                <a:spcPts val="1260"/>
              </a:lnSpc>
              <a:buAutoNum type="arabicPeriod" startAt="1"/>
            </a:pPr>
            <a:r>
              <a:rPr lang="en-US" sz="900">
                <a:solidFill>
                  <a:srgbClr val="272727"/>
                </a:solidFill>
                <a:latin typeface="Nunito"/>
                <a:ea typeface="Nunito"/>
                <a:cs typeface="Nunito"/>
                <a:sym typeface="Nunito"/>
              </a:rPr>
              <a:t>Se v</a:t>
            </a:r>
            <a:r>
              <a:rPr lang="en-US" sz="900">
                <a:solidFill>
                  <a:srgbClr val="272727"/>
                </a:solidFill>
                <a:latin typeface="Nunito"/>
                <a:ea typeface="Nunito"/>
                <a:cs typeface="Nunito"/>
                <a:sym typeface="Nunito"/>
              </a:rPr>
              <a:t>ela por el correcto desarrollo del proceso de votación conforme a la normativa vigente.</a:t>
            </a:r>
          </a:p>
          <a:p>
            <a:pPr algn="just">
              <a:lnSpc>
                <a:spcPts val="1260"/>
              </a:lnSpc>
            </a:pPr>
          </a:p>
          <a:p>
            <a:pPr algn="just">
              <a:lnSpc>
                <a:spcPts val="1260"/>
              </a:lnSpc>
            </a:pPr>
            <a:r>
              <a:rPr lang="en-US" sz="900">
                <a:solidFill>
                  <a:srgbClr val="272727"/>
                </a:solidFill>
                <a:latin typeface="Nunito"/>
                <a:ea typeface="Nunito"/>
                <a:cs typeface="Nunito"/>
                <a:sym typeface="Nunito"/>
              </a:rPr>
              <a:t>INCIDENCIAS</a:t>
            </a:r>
          </a:p>
          <a:p>
            <a:pPr algn="just">
              <a:lnSpc>
                <a:spcPts val="1260"/>
              </a:lnSpc>
            </a:pPr>
          </a:p>
          <a:p>
            <a:pPr algn="just">
              <a:lnSpc>
                <a:spcPts val="1260"/>
              </a:lnSpc>
            </a:pPr>
            <a:r>
              <a:rPr lang="en-US" sz="900">
                <a:solidFill>
                  <a:srgbClr val="272727"/>
                </a:solidFill>
                <a:latin typeface="Nunito"/>
                <a:ea typeface="Nunito"/>
                <a:cs typeface="Nunito"/>
                <a:sym typeface="Nunito"/>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just">
              <a:lnSpc>
                <a:spcPts val="1260"/>
              </a:lnSpc>
            </a:pPr>
          </a:p>
          <a:p>
            <a:pPr algn="just">
              <a:lnSpc>
                <a:spcPts val="1260"/>
              </a:lnSpc>
            </a:pPr>
            <a:r>
              <a:rPr lang="en-US" sz="900">
                <a:solidFill>
                  <a:srgbClr val="272727"/>
                </a:solidFill>
                <a:latin typeface="Nunito"/>
                <a:ea typeface="Nunito"/>
                <a:cs typeface="Nunito"/>
                <a:sym typeface="Nunito"/>
              </a:rPr>
              <a:t>Y para que así conste, se levanta la presente acta, que firman las personas integrantes de la Mesa Electoral en el lugar y fecha indicados.</a:t>
            </a:r>
          </a:p>
          <a:p>
            <a:pPr algn="just">
              <a:lnSpc>
                <a:spcPts val="1260"/>
              </a:lnSpc>
            </a:pPr>
          </a:p>
          <a:p>
            <a:pPr algn="l">
              <a:lnSpc>
                <a:spcPts val="1260"/>
              </a:lnSpc>
            </a:pPr>
            <a:r>
              <a:rPr lang="en-US" sz="900">
                <a:solidFill>
                  <a:srgbClr val="272727"/>
                </a:solidFill>
                <a:latin typeface="Nunito"/>
                <a:ea typeface="Nunito"/>
                <a:cs typeface="Nunito"/>
                <a:sym typeface="Nunito"/>
              </a:rPr>
              <a:t>                                                 El presidente/a de la Junta Electoral.                                              Vocal 1</a:t>
            </a:r>
          </a:p>
          <a:p>
            <a:pPr algn="just">
              <a:lnSpc>
                <a:spcPts val="1260"/>
              </a:lnSpc>
            </a:pPr>
          </a:p>
          <a:p>
            <a:pPr algn="just">
              <a:lnSpc>
                <a:spcPts val="1260"/>
              </a:lnSpc>
            </a:pPr>
          </a:p>
          <a:p>
            <a:pPr algn="just">
              <a:lnSpc>
                <a:spcPts val="1260"/>
              </a:lnSpc>
            </a:pPr>
          </a:p>
          <a:p>
            <a:pPr algn="ctr">
              <a:lnSpc>
                <a:spcPts val="1260"/>
              </a:lnSpc>
            </a:pPr>
            <a:r>
              <a:rPr lang="en-US" sz="900">
                <a:solidFill>
                  <a:srgbClr val="272727"/>
                </a:solidFill>
                <a:latin typeface="Nunito"/>
                <a:ea typeface="Nunito"/>
                <a:cs typeface="Nunito"/>
                <a:sym typeface="Nunito"/>
              </a:rPr>
              <a:t>Fdo: _________________________________               Fdo: _________________________________</a:t>
            </a:r>
          </a:p>
          <a:p>
            <a:pPr algn="ctr">
              <a:lnSpc>
                <a:spcPts val="1260"/>
              </a:lnSpc>
            </a:pPr>
          </a:p>
          <a:p>
            <a:pPr algn="l">
              <a:lnSpc>
                <a:spcPts val="1260"/>
              </a:lnSpc>
            </a:pPr>
            <a:r>
              <a:rPr lang="en-US" sz="900">
                <a:solidFill>
                  <a:srgbClr val="272727"/>
                </a:solidFill>
                <a:latin typeface="Nunito"/>
                <a:ea typeface="Nunito"/>
                <a:cs typeface="Nunito"/>
                <a:sym typeface="Nunito"/>
              </a:rPr>
              <a:t>                                                                                    Vocal 2 y secretario/a de la mesa electoral</a:t>
            </a:r>
          </a:p>
          <a:p>
            <a:pPr algn="ctr">
              <a:lnSpc>
                <a:spcPts val="1260"/>
              </a:lnSpc>
            </a:pPr>
          </a:p>
          <a:p>
            <a:pPr algn="ctr">
              <a:lnSpc>
                <a:spcPts val="1260"/>
              </a:lnSpc>
            </a:pPr>
          </a:p>
          <a:p>
            <a:pPr algn="ctr">
              <a:lnSpc>
                <a:spcPts val="1260"/>
              </a:lnSpc>
            </a:pPr>
          </a:p>
          <a:p>
            <a:pPr algn="ctr">
              <a:lnSpc>
                <a:spcPts val="1260"/>
              </a:lnSpc>
            </a:pPr>
            <a:r>
              <a:rPr lang="en-US" sz="900">
                <a:solidFill>
                  <a:srgbClr val="272727"/>
                </a:solidFill>
                <a:latin typeface="Nunito"/>
                <a:ea typeface="Nunito"/>
                <a:cs typeface="Nunito"/>
                <a:sym typeface="Nunito"/>
              </a:rPr>
              <a:t>Fdo: _________________________________</a:t>
            </a:r>
          </a:p>
          <a:p>
            <a:pPr algn="ctr">
              <a:lnSpc>
                <a:spcPts val="1260"/>
              </a:lnSpc>
            </a:pPr>
          </a:p>
          <a:p>
            <a:pPr algn="just">
              <a:lnSpc>
                <a:spcPts val="1260"/>
              </a:lnSpc>
            </a:pPr>
          </a:p>
          <a:p>
            <a:pPr algn="just">
              <a:lnSpc>
                <a:spcPts val="1260"/>
              </a:lnSpc>
            </a:pPr>
          </a:p>
          <a:p>
            <a:pPr algn="r">
              <a:lnSpc>
                <a:spcPts val="1260"/>
              </a:lnSpc>
            </a:pPr>
          </a:p>
          <a:p>
            <a:pPr algn="ctr">
              <a:lnSpc>
                <a:spcPts val="1260"/>
              </a:lnSpc>
            </a:pPr>
            <a:r>
              <a:rPr lang="en-US" sz="900">
                <a:solidFill>
                  <a:srgbClr val="272727"/>
                </a:solidFill>
                <a:latin typeface="Nunito"/>
                <a:ea typeface="Nunito"/>
                <a:cs typeface="Nunito"/>
                <a:sym typeface="Nunito"/>
              </a:rPr>
              <a:t> </a:t>
            </a:r>
          </a:p>
          <a:p>
            <a:pPr algn="just">
              <a:lnSpc>
                <a:spcPts val="932"/>
              </a:lnSpc>
            </a:pPr>
          </a:p>
          <a:p>
            <a:pPr algn="just">
              <a:lnSpc>
                <a:spcPts val="932"/>
              </a:lnSpc>
            </a:pPr>
          </a:p>
          <a:p>
            <a:pPr algn="ctr">
              <a:lnSpc>
                <a:spcPts val="932"/>
              </a:lnSpc>
            </a:pPr>
          </a:p>
          <a:p>
            <a:pPr algn="l">
              <a:lnSpc>
                <a:spcPts val="1772"/>
              </a:lnSpc>
            </a:pPr>
          </a:p>
        </p:txBody>
      </p:sp>
      <p:sp>
        <p:nvSpPr>
          <p:cNvPr name="TextBox 5" id="5"/>
          <p:cNvSpPr txBox="true"/>
          <p:nvPr/>
        </p:nvSpPr>
        <p:spPr>
          <a:xfrm rot="0">
            <a:off x="1975002" y="363696"/>
            <a:ext cx="4852895" cy="588072"/>
          </a:xfrm>
          <a:prstGeom prst="rect">
            <a:avLst/>
          </a:prstGeom>
        </p:spPr>
        <p:txBody>
          <a:bodyPr anchor="t" rtlCol="false" tIns="0" lIns="0" bIns="0" rIns="0">
            <a:spAutoFit/>
          </a:bodyPr>
          <a:lstStyle/>
          <a:p>
            <a:pPr algn="ctr">
              <a:lnSpc>
                <a:spcPts val="2360"/>
              </a:lnSpc>
            </a:pPr>
            <a:r>
              <a:rPr lang="en-US" sz="1950" spc="117">
                <a:solidFill>
                  <a:srgbClr val="004AAD"/>
                </a:solidFill>
                <a:latin typeface="WC Mano Negra Bold"/>
                <a:ea typeface="WC Mano Negra Bold"/>
                <a:cs typeface="WC Mano Negra Bold"/>
                <a:sym typeface="WC Mano Negra Bold"/>
              </a:rPr>
              <a:t>ANEXO XII: MODELO PARA CONSTITUIR LA MESA ELECTORAL</a:t>
            </a:r>
          </a:p>
        </p:txBody>
      </p:sp>
      <p:sp>
        <p:nvSpPr>
          <p:cNvPr name="TextBox 6" id="6"/>
          <p:cNvSpPr txBox="true"/>
          <p:nvPr/>
        </p:nvSpPr>
        <p:spPr>
          <a:xfrm rot="0">
            <a:off x="0" y="1233888"/>
            <a:ext cx="7560000" cy="315819"/>
          </a:xfrm>
          <a:prstGeom prst="rect">
            <a:avLst/>
          </a:prstGeom>
        </p:spPr>
        <p:txBody>
          <a:bodyPr anchor="t" rtlCol="false" tIns="0" lIns="0" bIns="0" rIns="0">
            <a:spAutoFit/>
          </a:bodyPr>
          <a:lstStyle/>
          <a:p>
            <a:pPr algn="ctr">
              <a:lnSpc>
                <a:spcPts val="2308"/>
              </a:lnSpc>
            </a:pPr>
            <a:r>
              <a:rPr lang="en-US" sz="2308" u="sng">
                <a:solidFill>
                  <a:srgbClr val="004AAD"/>
                </a:solidFill>
                <a:latin typeface="Special Elite"/>
                <a:ea typeface="Special Elite"/>
                <a:cs typeface="Special Elite"/>
                <a:sym typeface="Special Elite"/>
              </a:rPr>
              <a:t>ACTA DE CONSTITUCIÓN DE LA MESA ELECTORAL</a:t>
            </a:r>
          </a:p>
        </p:txBody>
      </p:sp>
      <p:sp>
        <p:nvSpPr>
          <p:cNvPr name="Freeform 7" id="7"/>
          <p:cNvSpPr/>
          <p:nvPr/>
        </p:nvSpPr>
        <p:spPr>
          <a:xfrm flipH="false" flipV="false" rot="0">
            <a:off x="7027922" y="182796"/>
            <a:ext cx="361800" cy="361800"/>
          </a:xfrm>
          <a:custGeom>
            <a:avLst/>
            <a:gdLst/>
            <a:ahLst/>
            <a:cxnLst/>
            <a:rect r="r" b="b" t="t" l="l"/>
            <a:pathLst>
              <a:path h="361800" w="361800">
                <a:moveTo>
                  <a:pt x="0" y="0"/>
                </a:moveTo>
                <a:lnTo>
                  <a:pt x="361800" y="0"/>
                </a:lnTo>
                <a:lnTo>
                  <a:pt x="361800" y="361800"/>
                </a:lnTo>
                <a:lnTo>
                  <a:pt x="0" y="361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023348" y="6126264"/>
            <a:ext cx="5142800" cy="1883550"/>
          </a:xfrm>
          <a:custGeom>
            <a:avLst/>
            <a:gdLst/>
            <a:ahLst/>
            <a:cxnLst/>
            <a:rect r="r" b="b" t="t" l="l"/>
            <a:pathLst>
              <a:path h="1883550" w="5142800">
                <a:moveTo>
                  <a:pt x="0" y="0"/>
                </a:moveTo>
                <a:lnTo>
                  <a:pt x="5142800" y="0"/>
                </a:lnTo>
                <a:lnTo>
                  <a:pt x="5142800" y="1883551"/>
                </a:lnTo>
                <a:lnTo>
                  <a:pt x="0" y="18835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023348" y="4090314"/>
            <a:ext cx="5142800" cy="1883550"/>
          </a:xfrm>
          <a:custGeom>
            <a:avLst/>
            <a:gdLst/>
            <a:ahLst/>
            <a:cxnLst/>
            <a:rect r="r" b="b" t="t" l="l"/>
            <a:pathLst>
              <a:path h="1883550" w="5142800">
                <a:moveTo>
                  <a:pt x="0" y="0"/>
                </a:moveTo>
                <a:lnTo>
                  <a:pt x="5142800" y="0"/>
                </a:lnTo>
                <a:lnTo>
                  <a:pt x="5142800" y="1883550"/>
                </a:lnTo>
                <a:lnTo>
                  <a:pt x="0" y="18835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023348" y="2078197"/>
            <a:ext cx="5142800" cy="1883550"/>
          </a:xfrm>
          <a:custGeom>
            <a:avLst/>
            <a:gdLst/>
            <a:ahLst/>
            <a:cxnLst/>
            <a:rect r="r" b="b" t="t" l="l"/>
            <a:pathLst>
              <a:path h="1883550" w="5142800">
                <a:moveTo>
                  <a:pt x="0" y="0"/>
                </a:moveTo>
                <a:lnTo>
                  <a:pt x="5142800" y="0"/>
                </a:lnTo>
                <a:lnTo>
                  <a:pt x="5142800" y="1883550"/>
                </a:lnTo>
                <a:lnTo>
                  <a:pt x="0" y="188355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2023348" y="8123263"/>
            <a:ext cx="5142800" cy="1883550"/>
          </a:xfrm>
          <a:custGeom>
            <a:avLst/>
            <a:gdLst/>
            <a:ahLst/>
            <a:cxnLst/>
            <a:rect r="r" b="b" t="t" l="l"/>
            <a:pathLst>
              <a:path h="1883550" w="5142800">
                <a:moveTo>
                  <a:pt x="0" y="0"/>
                </a:moveTo>
                <a:lnTo>
                  <a:pt x="5142800" y="0"/>
                </a:lnTo>
                <a:lnTo>
                  <a:pt x="5142800" y="1883551"/>
                </a:lnTo>
                <a:lnTo>
                  <a:pt x="0" y="18835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023348" y="999203"/>
            <a:ext cx="5142800" cy="842133"/>
          </a:xfrm>
          <a:custGeom>
            <a:avLst/>
            <a:gdLst/>
            <a:ahLst/>
            <a:cxnLst/>
            <a:rect r="r" b="b" t="t" l="l"/>
            <a:pathLst>
              <a:path h="842133" w="5142800">
                <a:moveTo>
                  <a:pt x="0" y="0"/>
                </a:moveTo>
                <a:lnTo>
                  <a:pt x="5142800" y="0"/>
                </a:lnTo>
                <a:lnTo>
                  <a:pt x="5142800" y="842133"/>
                </a:lnTo>
                <a:lnTo>
                  <a:pt x="0" y="8421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503644" y="6150010"/>
            <a:ext cx="1383230" cy="1859805"/>
          </a:xfrm>
          <a:custGeom>
            <a:avLst/>
            <a:gdLst/>
            <a:ahLst/>
            <a:cxnLst/>
            <a:rect r="r" b="b" t="t" l="l"/>
            <a:pathLst>
              <a:path h="1859805" w="1383230">
                <a:moveTo>
                  <a:pt x="0" y="0"/>
                </a:moveTo>
                <a:lnTo>
                  <a:pt x="1383230" y="0"/>
                </a:lnTo>
                <a:lnTo>
                  <a:pt x="1383230" y="1859805"/>
                </a:lnTo>
                <a:lnTo>
                  <a:pt x="0" y="185980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503644" y="4114059"/>
            <a:ext cx="1383230" cy="1859805"/>
          </a:xfrm>
          <a:custGeom>
            <a:avLst/>
            <a:gdLst/>
            <a:ahLst/>
            <a:cxnLst/>
            <a:rect r="r" b="b" t="t" l="l"/>
            <a:pathLst>
              <a:path h="1859805" w="1383230">
                <a:moveTo>
                  <a:pt x="0" y="0"/>
                </a:moveTo>
                <a:lnTo>
                  <a:pt x="1383230" y="0"/>
                </a:lnTo>
                <a:lnTo>
                  <a:pt x="1383230" y="1859805"/>
                </a:lnTo>
                <a:lnTo>
                  <a:pt x="0" y="185980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503644" y="2105817"/>
            <a:ext cx="1383230" cy="1859805"/>
          </a:xfrm>
          <a:custGeom>
            <a:avLst/>
            <a:gdLst/>
            <a:ahLst/>
            <a:cxnLst/>
            <a:rect r="r" b="b" t="t" l="l"/>
            <a:pathLst>
              <a:path h="1859805" w="1383230">
                <a:moveTo>
                  <a:pt x="0" y="0"/>
                </a:moveTo>
                <a:lnTo>
                  <a:pt x="1383230" y="0"/>
                </a:lnTo>
                <a:lnTo>
                  <a:pt x="1383230" y="1859805"/>
                </a:lnTo>
                <a:lnTo>
                  <a:pt x="0" y="185980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503644" y="8154758"/>
            <a:ext cx="1383230" cy="1859805"/>
          </a:xfrm>
          <a:custGeom>
            <a:avLst/>
            <a:gdLst/>
            <a:ahLst/>
            <a:cxnLst/>
            <a:rect r="r" b="b" t="t" l="l"/>
            <a:pathLst>
              <a:path h="1859805" w="1383230">
                <a:moveTo>
                  <a:pt x="0" y="0"/>
                </a:moveTo>
                <a:lnTo>
                  <a:pt x="1383230" y="0"/>
                </a:lnTo>
                <a:lnTo>
                  <a:pt x="1383230" y="1859805"/>
                </a:lnTo>
                <a:lnTo>
                  <a:pt x="0" y="185980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2358834" y="4736482"/>
            <a:ext cx="461839" cy="223607"/>
          </a:xfrm>
          <a:custGeom>
            <a:avLst/>
            <a:gdLst/>
            <a:ahLst/>
            <a:cxnLst/>
            <a:rect r="r" b="b" t="t" l="l"/>
            <a:pathLst>
              <a:path h="223607" w="461839">
                <a:moveTo>
                  <a:pt x="0" y="0"/>
                </a:moveTo>
                <a:lnTo>
                  <a:pt x="461839" y="0"/>
                </a:lnTo>
                <a:lnTo>
                  <a:pt x="461839" y="223607"/>
                </a:lnTo>
                <a:lnTo>
                  <a:pt x="0" y="22360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0">
            <a:off x="2358834" y="2704291"/>
            <a:ext cx="461839" cy="223607"/>
          </a:xfrm>
          <a:custGeom>
            <a:avLst/>
            <a:gdLst/>
            <a:ahLst/>
            <a:cxnLst/>
            <a:rect r="r" b="b" t="t" l="l"/>
            <a:pathLst>
              <a:path h="223607" w="461839">
                <a:moveTo>
                  <a:pt x="0" y="0"/>
                </a:moveTo>
                <a:lnTo>
                  <a:pt x="461839" y="0"/>
                </a:lnTo>
                <a:lnTo>
                  <a:pt x="461839" y="223607"/>
                </a:lnTo>
                <a:lnTo>
                  <a:pt x="0" y="22360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3" id="13"/>
          <p:cNvSpPr/>
          <p:nvPr/>
        </p:nvSpPr>
        <p:spPr>
          <a:xfrm flipH="false" flipV="false" rot="0">
            <a:off x="2358834" y="6745436"/>
            <a:ext cx="461839" cy="223607"/>
          </a:xfrm>
          <a:custGeom>
            <a:avLst/>
            <a:gdLst/>
            <a:ahLst/>
            <a:cxnLst/>
            <a:rect r="r" b="b" t="t" l="l"/>
            <a:pathLst>
              <a:path h="223607" w="461839">
                <a:moveTo>
                  <a:pt x="0" y="0"/>
                </a:moveTo>
                <a:lnTo>
                  <a:pt x="461839" y="0"/>
                </a:lnTo>
                <a:lnTo>
                  <a:pt x="461839" y="223607"/>
                </a:lnTo>
                <a:lnTo>
                  <a:pt x="0" y="22360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false" flipV="false" rot="0">
            <a:off x="2358834" y="8698491"/>
            <a:ext cx="461839" cy="223607"/>
          </a:xfrm>
          <a:custGeom>
            <a:avLst/>
            <a:gdLst/>
            <a:ahLst/>
            <a:cxnLst/>
            <a:rect r="r" b="b" t="t" l="l"/>
            <a:pathLst>
              <a:path h="223607" w="461839">
                <a:moveTo>
                  <a:pt x="0" y="0"/>
                </a:moveTo>
                <a:lnTo>
                  <a:pt x="461839" y="0"/>
                </a:lnTo>
                <a:lnTo>
                  <a:pt x="461839" y="223607"/>
                </a:lnTo>
                <a:lnTo>
                  <a:pt x="0" y="22360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0">
            <a:off x="256143" y="247200"/>
            <a:ext cx="1514377" cy="752002"/>
          </a:xfrm>
          <a:custGeom>
            <a:avLst/>
            <a:gdLst/>
            <a:ahLst/>
            <a:cxnLst/>
            <a:rect r="r" b="b" t="t" l="l"/>
            <a:pathLst>
              <a:path h="752002" w="1514377">
                <a:moveTo>
                  <a:pt x="0" y="0"/>
                </a:moveTo>
                <a:lnTo>
                  <a:pt x="1514377" y="0"/>
                </a:lnTo>
                <a:lnTo>
                  <a:pt x="1514377" y="752003"/>
                </a:lnTo>
                <a:lnTo>
                  <a:pt x="0" y="752003"/>
                </a:lnTo>
                <a:lnTo>
                  <a:pt x="0" y="0"/>
                </a:lnTo>
                <a:close/>
              </a:path>
            </a:pathLst>
          </a:custGeom>
          <a:blipFill>
            <a:blip r:embed="rId16"/>
            <a:stretch>
              <a:fillRect l="0" t="0" r="0" b="0"/>
            </a:stretch>
          </a:blipFill>
        </p:spPr>
      </p:sp>
      <p:sp>
        <p:nvSpPr>
          <p:cNvPr name="Freeform 16" id="16"/>
          <p:cNvSpPr/>
          <p:nvPr/>
        </p:nvSpPr>
        <p:spPr>
          <a:xfrm flipH="false" flipV="false" rot="0">
            <a:off x="7101552" y="108000"/>
            <a:ext cx="350448" cy="350448"/>
          </a:xfrm>
          <a:custGeom>
            <a:avLst/>
            <a:gdLst/>
            <a:ahLst/>
            <a:cxnLst/>
            <a:rect r="r" b="b" t="t" l="l"/>
            <a:pathLst>
              <a:path h="350448" w="350448">
                <a:moveTo>
                  <a:pt x="0" y="0"/>
                </a:moveTo>
                <a:lnTo>
                  <a:pt x="350448" y="0"/>
                </a:lnTo>
                <a:lnTo>
                  <a:pt x="350448" y="350448"/>
                </a:lnTo>
                <a:lnTo>
                  <a:pt x="0" y="350448"/>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7" id="17"/>
          <p:cNvSpPr txBox="true"/>
          <p:nvPr/>
        </p:nvSpPr>
        <p:spPr>
          <a:xfrm rot="0">
            <a:off x="3061110" y="6764486"/>
            <a:ext cx="3849411" cy="178862"/>
          </a:xfrm>
          <a:prstGeom prst="rect">
            <a:avLst/>
          </a:prstGeom>
        </p:spPr>
        <p:txBody>
          <a:bodyPr anchor="t" rtlCol="false" tIns="0" lIns="0" bIns="0" rIns="0">
            <a:spAutoFit/>
          </a:bodyPr>
          <a:lstStyle/>
          <a:p>
            <a:pPr algn="l">
              <a:lnSpc>
                <a:spcPts val="1354"/>
              </a:lnSpc>
            </a:pPr>
            <a:r>
              <a:rPr lang="en-US" b="true" sz="1302" spc="-11">
                <a:solidFill>
                  <a:srgbClr val="272727"/>
                </a:solidFill>
                <a:latin typeface="Nunito Bold"/>
                <a:ea typeface="Nunito Bold"/>
                <a:cs typeface="Nunito Bold"/>
                <a:sym typeface="Nunito Bold"/>
              </a:rPr>
              <a:t>Vota</a:t>
            </a:r>
          </a:p>
        </p:txBody>
      </p:sp>
      <p:sp>
        <p:nvSpPr>
          <p:cNvPr name="TextBox 18" id="18"/>
          <p:cNvSpPr txBox="true"/>
          <p:nvPr/>
        </p:nvSpPr>
        <p:spPr>
          <a:xfrm rot="0">
            <a:off x="3061110" y="2749036"/>
            <a:ext cx="3934958" cy="178862"/>
          </a:xfrm>
          <a:prstGeom prst="rect">
            <a:avLst/>
          </a:prstGeom>
        </p:spPr>
        <p:txBody>
          <a:bodyPr anchor="t" rtlCol="false" tIns="0" lIns="0" bIns="0" rIns="0">
            <a:spAutoFit/>
          </a:bodyPr>
          <a:lstStyle/>
          <a:p>
            <a:pPr algn="l">
              <a:lnSpc>
                <a:spcPts val="1354"/>
              </a:lnSpc>
            </a:pPr>
            <a:r>
              <a:rPr lang="en-US" b="true" sz="1302" spc="-11">
                <a:solidFill>
                  <a:srgbClr val="272727"/>
                </a:solidFill>
                <a:latin typeface="Nunito Bold"/>
                <a:ea typeface="Nunito Bold"/>
                <a:cs typeface="Nunito Bold"/>
                <a:sym typeface="Nunito Bold"/>
              </a:rPr>
              <a:t>Comprueba el censo electoral.</a:t>
            </a:r>
          </a:p>
        </p:txBody>
      </p:sp>
      <p:sp>
        <p:nvSpPr>
          <p:cNvPr name="TextBox 19" id="19"/>
          <p:cNvSpPr txBox="true"/>
          <p:nvPr/>
        </p:nvSpPr>
        <p:spPr>
          <a:xfrm rot="0">
            <a:off x="3061110" y="8717541"/>
            <a:ext cx="3934958" cy="178862"/>
          </a:xfrm>
          <a:prstGeom prst="rect">
            <a:avLst/>
          </a:prstGeom>
        </p:spPr>
        <p:txBody>
          <a:bodyPr anchor="t" rtlCol="false" tIns="0" lIns="0" bIns="0" rIns="0">
            <a:spAutoFit/>
          </a:bodyPr>
          <a:lstStyle/>
          <a:p>
            <a:pPr algn="l">
              <a:lnSpc>
                <a:spcPts val="1354"/>
              </a:lnSpc>
            </a:pPr>
            <a:r>
              <a:rPr lang="en-US" b="true" sz="1302" spc="-11">
                <a:solidFill>
                  <a:srgbClr val="272727"/>
                </a:solidFill>
                <a:latin typeface="Nunito Bold"/>
                <a:ea typeface="Nunito Bold"/>
                <a:cs typeface="Nunito Bold"/>
                <a:sym typeface="Nunito Bold"/>
              </a:rPr>
              <a:t>Haz llegar tu voto al centro.</a:t>
            </a:r>
          </a:p>
        </p:txBody>
      </p:sp>
      <p:sp>
        <p:nvSpPr>
          <p:cNvPr name="TextBox 20" id="20"/>
          <p:cNvSpPr txBox="true"/>
          <p:nvPr/>
        </p:nvSpPr>
        <p:spPr>
          <a:xfrm rot="0">
            <a:off x="3061110" y="4755532"/>
            <a:ext cx="3934958" cy="178862"/>
          </a:xfrm>
          <a:prstGeom prst="rect">
            <a:avLst/>
          </a:prstGeom>
        </p:spPr>
        <p:txBody>
          <a:bodyPr anchor="t" rtlCol="false" tIns="0" lIns="0" bIns="0" rIns="0">
            <a:spAutoFit/>
          </a:bodyPr>
          <a:lstStyle/>
          <a:p>
            <a:pPr algn="l">
              <a:lnSpc>
                <a:spcPts val="1354"/>
              </a:lnSpc>
            </a:pPr>
            <a:r>
              <a:rPr lang="en-US" b="true" sz="1302" spc="-11">
                <a:solidFill>
                  <a:srgbClr val="272727"/>
                </a:solidFill>
                <a:latin typeface="Nunito Bold"/>
                <a:ea typeface="Nunito Bold"/>
                <a:cs typeface="Nunito Bold"/>
                <a:sym typeface="Nunito Bold"/>
              </a:rPr>
              <a:t>Recoge el sobre para votar</a:t>
            </a:r>
          </a:p>
        </p:txBody>
      </p:sp>
      <p:sp>
        <p:nvSpPr>
          <p:cNvPr name="TextBox 21" id="21"/>
          <p:cNvSpPr txBox="true"/>
          <p:nvPr/>
        </p:nvSpPr>
        <p:spPr>
          <a:xfrm rot="0">
            <a:off x="2358834" y="7112684"/>
            <a:ext cx="4471827" cy="752761"/>
          </a:xfrm>
          <a:prstGeom prst="rect">
            <a:avLst/>
          </a:prstGeom>
        </p:spPr>
        <p:txBody>
          <a:bodyPr anchor="t" rtlCol="false" tIns="0" lIns="0" bIns="0" rIns="0">
            <a:spAutoFit/>
          </a:bodyPr>
          <a:lstStyle/>
          <a:p>
            <a:pPr algn="l">
              <a:lnSpc>
                <a:spcPts val="1559"/>
              </a:lnSpc>
            </a:pPr>
            <a:r>
              <a:rPr lang="en-US" sz="1113">
                <a:solidFill>
                  <a:srgbClr val="272727"/>
                </a:solidFill>
                <a:latin typeface="Nunito"/>
                <a:ea typeface="Nunito"/>
                <a:cs typeface="Nunito"/>
                <a:sym typeface="Nunito"/>
              </a:rPr>
              <a:t>Introduce una copia del DNI o un documento de acreditación de la identidad dentro de un sobre junto con la papeleta de votación y lo cierras. Este sobre lo introduces en un segundo sobre que cierras y en el que pones tu nombre y apellidos,</a:t>
            </a:r>
          </a:p>
        </p:txBody>
      </p:sp>
      <p:sp>
        <p:nvSpPr>
          <p:cNvPr name="TextBox 22" id="22"/>
          <p:cNvSpPr txBox="true"/>
          <p:nvPr/>
        </p:nvSpPr>
        <p:spPr>
          <a:xfrm rot="0">
            <a:off x="2358834" y="5158186"/>
            <a:ext cx="4471827" cy="371761"/>
          </a:xfrm>
          <a:prstGeom prst="rect">
            <a:avLst/>
          </a:prstGeom>
        </p:spPr>
        <p:txBody>
          <a:bodyPr anchor="t" rtlCol="false" tIns="0" lIns="0" bIns="0" rIns="0">
            <a:spAutoFit/>
          </a:bodyPr>
          <a:lstStyle/>
          <a:p>
            <a:pPr algn="l">
              <a:lnSpc>
                <a:spcPts val="1559"/>
              </a:lnSpc>
            </a:pPr>
            <a:r>
              <a:rPr lang="en-US" sz="1113">
                <a:solidFill>
                  <a:srgbClr val="272727"/>
                </a:solidFill>
                <a:latin typeface="Nunito"/>
                <a:ea typeface="Nunito"/>
                <a:cs typeface="Nunito"/>
                <a:sym typeface="Nunito"/>
              </a:rPr>
              <a:t>A partir de la fecha que indique el centro, solicita el sobre de votación por email, teléfono, o de forma presencial en el Centro.</a:t>
            </a:r>
          </a:p>
        </p:txBody>
      </p:sp>
      <p:sp>
        <p:nvSpPr>
          <p:cNvPr name="TextBox 23" id="23"/>
          <p:cNvSpPr txBox="true"/>
          <p:nvPr/>
        </p:nvSpPr>
        <p:spPr>
          <a:xfrm rot="0">
            <a:off x="2358834" y="3072262"/>
            <a:ext cx="4471827" cy="752761"/>
          </a:xfrm>
          <a:prstGeom prst="rect">
            <a:avLst/>
          </a:prstGeom>
        </p:spPr>
        <p:txBody>
          <a:bodyPr anchor="t" rtlCol="false" tIns="0" lIns="0" bIns="0" rIns="0">
            <a:spAutoFit/>
          </a:bodyPr>
          <a:lstStyle/>
          <a:p>
            <a:pPr algn="l">
              <a:lnSpc>
                <a:spcPts val="1559"/>
              </a:lnSpc>
            </a:pPr>
            <a:r>
              <a:rPr lang="en-US" sz="1113">
                <a:solidFill>
                  <a:srgbClr val="272727"/>
                </a:solidFill>
                <a:latin typeface="Nunito"/>
                <a:ea typeface="Nunito"/>
                <a:cs typeface="Nunito"/>
                <a:sym typeface="Nunito"/>
              </a:rPr>
              <a:t>En los tablones de anuncios del Centro está expuesto el Censo Electoral, comprueba que tu nombre, apellidos y DNI están correctos, si encuentras algún error, informa de ello al Director/a del Centro para que sea corregido.</a:t>
            </a:r>
          </a:p>
        </p:txBody>
      </p:sp>
      <p:sp>
        <p:nvSpPr>
          <p:cNvPr name="TextBox 24" id="24"/>
          <p:cNvSpPr txBox="true"/>
          <p:nvPr/>
        </p:nvSpPr>
        <p:spPr>
          <a:xfrm rot="0">
            <a:off x="2358834" y="9124825"/>
            <a:ext cx="4471827" cy="752761"/>
          </a:xfrm>
          <a:prstGeom prst="rect">
            <a:avLst/>
          </a:prstGeom>
        </p:spPr>
        <p:txBody>
          <a:bodyPr anchor="t" rtlCol="false" tIns="0" lIns="0" bIns="0" rIns="0">
            <a:spAutoFit/>
          </a:bodyPr>
          <a:lstStyle/>
          <a:p>
            <a:pPr algn="l">
              <a:lnSpc>
                <a:spcPts val="1559"/>
              </a:lnSpc>
            </a:pPr>
            <a:r>
              <a:rPr lang="en-US" sz="1113">
                <a:solidFill>
                  <a:srgbClr val="272727"/>
                </a:solidFill>
                <a:latin typeface="Nunito"/>
                <a:ea typeface="Nunito"/>
                <a:cs typeface="Nunito"/>
                <a:sym typeface="Nunito"/>
              </a:rPr>
              <a:t>Entrega el doble sobre con tu voto en el centro, (Dirección, secretaría o Administración) o bien por correo postal. El día de las votaciones el Presidente/a de la Junta Electoral depositará tu voto en la urna junto a los demás.</a:t>
            </a:r>
          </a:p>
        </p:txBody>
      </p:sp>
      <p:sp>
        <p:nvSpPr>
          <p:cNvPr name="TextBox 25" id="25"/>
          <p:cNvSpPr txBox="true"/>
          <p:nvPr/>
        </p:nvSpPr>
        <p:spPr>
          <a:xfrm rot="0">
            <a:off x="645318" y="6536127"/>
            <a:ext cx="1099882" cy="1153960"/>
          </a:xfrm>
          <a:prstGeom prst="rect">
            <a:avLst/>
          </a:prstGeom>
        </p:spPr>
        <p:txBody>
          <a:bodyPr anchor="t" rtlCol="false" tIns="0" lIns="0" bIns="0" rIns="0">
            <a:spAutoFit/>
          </a:bodyPr>
          <a:lstStyle/>
          <a:p>
            <a:pPr algn="ctr">
              <a:lnSpc>
                <a:spcPts val="9027"/>
              </a:lnSpc>
            </a:pPr>
            <a:r>
              <a:rPr lang="en-US" b="true" sz="7782" spc="-171">
                <a:solidFill>
                  <a:srgbClr val="FFFFFF"/>
                </a:solidFill>
                <a:latin typeface="Nunito Ultra-Bold"/>
                <a:ea typeface="Nunito Ultra-Bold"/>
                <a:cs typeface="Nunito Ultra-Bold"/>
                <a:sym typeface="Nunito Ultra-Bold"/>
              </a:rPr>
              <a:t>3</a:t>
            </a:r>
          </a:p>
        </p:txBody>
      </p:sp>
      <p:sp>
        <p:nvSpPr>
          <p:cNvPr name="TextBox 26" id="26"/>
          <p:cNvSpPr txBox="true"/>
          <p:nvPr/>
        </p:nvSpPr>
        <p:spPr>
          <a:xfrm rot="0">
            <a:off x="645318" y="4539840"/>
            <a:ext cx="1099882" cy="1153960"/>
          </a:xfrm>
          <a:prstGeom prst="rect">
            <a:avLst/>
          </a:prstGeom>
        </p:spPr>
        <p:txBody>
          <a:bodyPr anchor="t" rtlCol="false" tIns="0" lIns="0" bIns="0" rIns="0">
            <a:spAutoFit/>
          </a:bodyPr>
          <a:lstStyle/>
          <a:p>
            <a:pPr algn="ctr">
              <a:lnSpc>
                <a:spcPts val="9027"/>
              </a:lnSpc>
            </a:pPr>
            <a:r>
              <a:rPr lang="en-US" b="true" sz="7782" spc="-171">
                <a:solidFill>
                  <a:srgbClr val="FFFFFF"/>
                </a:solidFill>
                <a:latin typeface="Nunito Ultra-Bold"/>
                <a:ea typeface="Nunito Ultra-Bold"/>
                <a:cs typeface="Nunito Ultra-Bold"/>
                <a:sym typeface="Nunito Ultra-Bold"/>
              </a:rPr>
              <a:t>2</a:t>
            </a:r>
          </a:p>
        </p:txBody>
      </p:sp>
      <p:sp>
        <p:nvSpPr>
          <p:cNvPr name="TextBox 27" id="27"/>
          <p:cNvSpPr txBox="true"/>
          <p:nvPr/>
        </p:nvSpPr>
        <p:spPr>
          <a:xfrm rot="0">
            <a:off x="645318" y="2528619"/>
            <a:ext cx="1099882" cy="1153960"/>
          </a:xfrm>
          <a:prstGeom prst="rect">
            <a:avLst/>
          </a:prstGeom>
        </p:spPr>
        <p:txBody>
          <a:bodyPr anchor="t" rtlCol="false" tIns="0" lIns="0" bIns="0" rIns="0">
            <a:spAutoFit/>
          </a:bodyPr>
          <a:lstStyle/>
          <a:p>
            <a:pPr algn="ctr">
              <a:lnSpc>
                <a:spcPts val="9027"/>
              </a:lnSpc>
            </a:pPr>
            <a:r>
              <a:rPr lang="en-US" b="true" sz="7782" spc="-171">
                <a:solidFill>
                  <a:srgbClr val="FFFFFF"/>
                </a:solidFill>
                <a:latin typeface="Nunito Ultra-Bold"/>
                <a:ea typeface="Nunito Ultra-Bold"/>
                <a:cs typeface="Nunito Ultra-Bold"/>
                <a:sym typeface="Nunito Ultra-Bold"/>
              </a:rPr>
              <a:t>1</a:t>
            </a:r>
          </a:p>
        </p:txBody>
      </p:sp>
      <p:sp>
        <p:nvSpPr>
          <p:cNvPr name="TextBox 28" id="28"/>
          <p:cNvSpPr txBox="true"/>
          <p:nvPr/>
        </p:nvSpPr>
        <p:spPr>
          <a:xfrm rot="0">
            <a:off x="645318" y="8533126"/>
            <a:ext cx="1099882" cy="1153960"/>
          </a:xfrm>
          <a:prstGeom prst="rect">
            <a:avLst/>
          </a:prstGeom>
        </p:spPr>
        <p:txBody>
          <a:bodyPr anchor="t" rtlCol="false" tIns="0" lIns="0" bIns="0" rIns="0">
            <a:spAutoFit/>
          </a:bodyPr>
          <a:lstStyle/>
          <a:p>
            <a:pPr algn="ctr">
              <a:lnSpc>
                <a:spcPts val="9027"/>
              </a:lnSpc>
            </a:pPr>
            <a:r>
              <a:rPr lang="en-US" b="true" sz="7782" spc="-171">
                <a:solidFill>
                  <a:srgbClr val="FFFFFF"/>
                </a:solidFill>
                <a:latin typeface="Nunito Ultra-Bold"/>
                <a:ea typeface="Nunito Ultra-Bold"/>
                <a:cs typeface="Nunito Ultra-Bold"/>
                <a:sym typeface="Nunito Ultra-Bold"/>
              </a:rPr>
              <a:t>4</a:t>
            </a:r>
          </a:p>
        </p:txBody>
      </p:sp>
      <p:sp>
        <p:nvSpPr>
          <p:cNvPr name="TextBox 29" id="29"/>
          <p:cNvSpPr txBox="true"/>
          <p:nvPr/>
        </p:nvSpPr>
        <p:spPr>
          <a:xfrm rot="0">
            <a:off x="2589754" y="1269812"/>
            <a:ext cx="4264818" cy="295967"/>
          </a:xfrm>
          <a:prstGeom prst="rect">
            <a:avLst/>
          </a:prstGeom>
        </p:spPr>
        <p:txBody>
          <a:bodyPr anchor="t" rtlCol="false" tIns="0" lIns="0" bIns="0" rIns="0">
            <a:spAutoFit/>
          </a:bodyPr>
          <a:lstStyle/>
          <a:p>
            <a:pPr algn="ctr">
              <a:lnSpc>
                <a:spcPts val="2332"/>
              </a:lnSpc>
            </a:pPr>
            <a:r>
              <a:rPr lang="en-US" sz="2011">
                <a:solidFill>
                  <a:srgbClr val="272727"/>
                </a:solidFill>
                <a:latin typeface="Chango"/>
                <a:ea typeface="Chango"/>
                <a:cs typeface="Chango"/>
                <a:sym typeface="Chango"/>
              </a:rPr>
              <a:t>Como votar por correo</a:t>
            </a:r>
          </a:p>
        </p:txBody>
      </p:sp>
      <p:sp>
        <p:nvSpPr>
          <p:cNvPr name="TextBox 30" id="30"/>
          <p:cNvSpPr txBox="true"/>
          <p:nvPr/>
        </p:nvSpPr>
        <p:spPr>
          <a:xfrm rot="0">
            <a:off x="1886874" y="443656"/>
            <a:ext cx="5307781" cy="349566"/>
          </a:xfrm>
          <a:prstGeom prst="rect">
            <a:avLst/>
          </a:prstGeom>
        </p:spPr>
        <p:txBody>
          <a:bodyPr anchor="t" rtlCol="false" tIns="0" lIns="0" bIns="0" rIns="0">
            <a:spAutoFit/>
          </a:bodyPr>
          <a:lstStyle/>
          <a:p>
            <a:pPr algn="ctr">
              <a:lnSpc>
                <a:spcPts val="2723"/>
              </a:lnSpc>
            </a:pPr>
            <a:r>
              <a:rPr lang="en-US" sz="2250" spc="135">
                <a:solidFill>
                  <a:srgbClr val="004AAD"/>
                </a:solidFill>
                <a:latin typeface="WC Mano Negra Bold"/>
                <a:ea typeface="WC Mano Negra Bold"/>
                <a:cs typeface="WC Mano Negra Bold"/>
                <a:sym typeface="WC Mano Negra Bold"/>
              </a:rPr>
              <a:t>ANEXO XIII: COMO VOTAR POR CORREO</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4384" t="-1069" r="-4384" b="-6725"/>
            </a:stretch>
          </a:blipFill>
        </p:spPr>
      </p:sp>
      <p:sp>
        <p:nvSpPr>
          <p:cNvPr name="Freeform 3" id="3"/>
          <p:cNvSpPr/>
          <p:nvPr/>
        </p:nvSpPr>
        <p:spPr>
          <a:xfrm flipH="false" flipV="false" rot="0">
            <a:off x="256143" y="247200"/>
            <a:ext cx="1514377" cy="752002"/>
          </a:xfrm>
          <a:custGeom>
            <a:avLst/>
            <a:gdLst/>
            <a:ahLst/>
            <a:cxnLst/>
            <a:rect r="r" b="b" t="t" l="l"/>
            <a:pathLst>
              <a:path h="752002" w="1514377">
                <a:moveTo>
                  <a:pt x="0" y="0"/>
                </a:moveTo>
                <a:lnTo>
                  <a:pt x="1514377" y="0"/>
                </a:lnTo>
                <a:lnTo>
                  <a:pt x="1514377" y="752003"/>
                </a:lnTo>
                <a:lnTo>
                  <a:pt x="0" y="752003"/>
                </a:lnTo>
                <a:lnTo>
                  <a:pt x="0" y="0"/>
                </a:lnTo>
                <a:close/>
              </a:path>
            </a:pathLst>
          </a:custGeom>
          <a:blipFill>
            <a:blip r:embed="rId3"/>
            <a:stretch>
              <a:fillRect l="0" t="0" r="0" b="0"/>
            </a:stretch>
          </a:blipFill>
        </p:spPr>
      </p:sp>
      <p:sp>
        <p:nvSpPr>
          <p:cNvPr name="Freeform 4" id="4"/>
          <p:cNvSpPr/>
          <p:nvPr/>
        </p:nvSpPr>
        <p:spPr>
          <a:xfrm flipH="false" flipV="false" rot="0">
            <a:off x="256143" y="2434274"/>
            <a:ext cx="1115439" cy="917448"/>
          </a:xfrm>
          <a:custGeom>
            <a:avLst/>
            <a:gdLst/>
            <a:ahLst/>
            <a:cxnLst/>
            <a:rect r="r" b="b" t="t" l="l"/>
            <a:pathLst>
              <a:path h="917448" w="1115439">
                <a:moveTo>
                  <a:pt x="0" y="0"/>
                </a:moveTo>
                <a:lnTo>
                  <a:pt x="1115439" y="0"/>
                </a:lnTo>
                <a:lnTo>
                  <a:pt x="1115439" y="917448"/>
                </a:lnTo>
                <a:lnTo>
                  <a:pt x="0" y="9174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256143" y="5739923"/>
            <a:ext cx="1115439" cy="917448"/>
          </a:xfrm>
          <a:custGeom>
            <a:avLst/>
            <a:gdLst/>
            <a:ahLst/>
            <a:cxnLst/>
            <a:rect r="r" b="b" t="t" l="l"/>
            <a:pathLst>
              <a:path h="917448" w="1115439">
                <a:moveTo>
                  <a:pt x="0" y="0"/>
                </a:moveTo>
                <a:lnTo>
                  <a:pt x="1115439" y="0"/>
                </a:lnTo>
                <a:lnTo>
                  <a:pt x="1115439" y="917448"/>
                </a:lnTo>
                <a:lnTo>
                  <a:pt x="0" y="91744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283018" y="7180568"/>
            <a:ext cx="1088564" cy="895344"/>
          </a:xfrm>
          <a:custGeom>
            <a:avLst/>
            <a:gdLst/>
            <a:ahLst/>
            <a:cxnLst/>
            <a:rect r="r" b="b" t="t" l="l"/>
            <a:pathLst>
              <a:path h="895344" w="1088564">
                <a:moveTo>
                  <a:pt x="0" y="0"/>
                </a:moveTo>
                <a:lnTo>
                  <a:pt x="1088564" y="0"/>
                </a:lnTo>
                <a:lnTo>
                  <a:pt x="1088564" y="895343"/>
                </a:lnTo>
                <a:lnTo>
                  <a:pt x="0" y="89534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6986690" y="194945"/>
            <a:ext cx="382317" cy="428257"/>
          </a:xfrm>
          <a:custGeom>
            <a:avLst/>
            <a:gdLst/>
            <a:ahLst/>
            <a:cxnLst/>
            <a:rect r="r" b="b" t="t" l="l"/>
            <a:pathLst>
              <a:path h="428257" w="382317">
                <a:moveTo>
                  <a:pt x="0" y="0"/>
                </a:moveTo>
                <a:lnTo>
                  <a:pt x="382317" y="0"/>
                </a:lnTo>
                <a:lnTo>
                  <a:pt x="382317" y="428257"/>
                </a:lnTo>
                <a:lnTo>
                  <a:pt x="0" y="42825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0" y="1706891"/>
            <a:ext cx="7560000" cy="397734"/>
          </a:xfrm>
          <a:prstGeom prst="rect">
            <a:avLst/>
          </a:prstGeom>
        </p:spPr>
        <p:txBody>
          <a:bodyPr anchor="t" rtlCol="false" tIns="0" lIns="0" bIns="0" rIns="0">
            <a:spAutoFit/>
          </a:bodyPr>
          <a:lstStyle/>
          <a:p>
            <a:pPr algn="ctr">
              <a:lnSpc>
                <a:spcPts val="2908"/>
              </a:lnSpc>
            </a:pPr>
            <a:r>
              <a:rPr lang="en-US" sz="2908">
                <a:solidFill>
                  <a:srgbClr val="004AAD"/>
                </a:solidFill>
                <a:latin typeface="Special Elite"/>
                <a:ea typeface="Special Elite"/>
                <a:cs typeface="Special Elite"/>
                <a:sym typeface="Special Elite"/>
              </a:rPr>
              <a:t>GUIA PARA EQUIPOS DIRECTIVOS</a:t>
            </a:r>
          </a:p>
        </p:txBody>
      </p:sp>
      <p:grpSp>
        <p:nvGrpSpPr>
          <p:cNvPr name="Group 9" id="9"/>
          <p:cNvGrpSpPr/>
          <p:nvPr/>
        </p:nvGrpSpPr>
        <p:grpSpPr>
          <a:xfrm rot="0">
            <a:off x="1770520" y="238337"/>
            <a:ext cx="5681480" cy="1035326"/>
            <a:chOff x="0" y="0"/>
            <a:chExt cx="7575307" cy="1380434"/>
          </a:xfrm>
        </p:grpSpPr>
        <p:sp>
          <p:nvSpPr>
            <p:cNvPr name="TextBox 10" id="10"/>
            <p:cNvSpPr txBox="true"/>
            <p:nvPr/>
          </p:nvSpPr>
          <p:spPr>
            <a:xfrm rot="0">
              <a:off x="0" y="95250"/>
              <a:ext cx="7575307" cy="528363"/>
            </a:xfrm>
            <a:prstGeom prst="rect">
              <a:avLst/>
            </a:prstGeom>
          </p:spPr>
          <p:txBody>
            <a:bodyPr anchor="t" rtlCol="false" tIns="0" lIns="0" bIns="0" rIns="0">
              <a:spAutoFit/>
            </a:bodyPr>
            <a:lstStyle/>
            <a:p>
              <a:pPr algn="ctr" marL="0" indent="0" lvl="0">
                <a:lnSpc>
                  <a:spcPts val="2654"/>
                </a:lnSpc>
              </a:pPr>
              <a:r>
                <a:rPr lang="en-US" sz="3086" spc="-33">
                  <a:solidFill>
                    <a:srgbClr val="8D6D43"/>
                  </a:solidFill>
                  <a:latin typeface="Anaktoria"/>
                  <a:ea typeface="Anaktoria"/>
                  <a:cs typeface="Anaktoria"/>
                  <a:sym typeface="Anaktoria"/>
                </a:rPr>
                <a:t>Elección-Renovación </a:t>
              </a:r>
            </a:p>
          </p:txBody>
        </p:sp>
        <p:sp>
          <p:nvSpPr>
            <p:cNvPr name="TextBox 11" id="11"/>
            <p:cNvSpPr txBox="true"/>
            <p:nvPr/>
          </p:nvSpPr>
          <p:spPr>
            <a:xfrm rot="0">
              <a:off x="609138" y="690288"/>
              <a:ext cx="6357030" cy="690146"/>
            </a:xfrm>
            <a:prstGeom prst="rect">
              <a:avLst/>
            </a:prstGeom>
          </p:spPr>
          <p:txBody>
            <a:bodyPr anchor="t" rtlCol="false" tIns="0" lIns="0" bIns="0" rIns="0">
              <a:spAutoFit/>
            </a:bodyPr>
            <a:lstStyle/>
            <a:p>
              <a:pPr algn="ctr" marL="0" indent="0" lvl="0">
                <a:lnSpc>
                  <a:spcPts val="3705"/>
                </a:lnSpc>
              </a:pPr>
              <a:r>
                <a:rPr lang="en-US" sz="3742" spc="74">
                  <a:solidFill>
                    <a:srgbClr val="242424"/>
                  </a:solidFill>
                  <a:latin typeface="Mestizo"/>
                  <a:ea typeface="Mestizo"/>
                  <a:cs typeface="Mestizo"/>
                  <a:sym typeface="Mestizo"/>
                </a:rPr>
                <a:t>CONSEJO ESCOLAR</a:t>
              </a:r>
            </a:p>
          </p:txBody>
        </p:sp>
      </p:grpSp>
      <p:sp>
        <p:nvSpPr>
          <p:cNvPr name="TextBox 12" id="12"/>
          <p:cNvSpPr txBox="true"/>
          <p:nvPr/>
        </p:nvSpPr>
        <p:spPr>
          <a:xfrm rot="0">
            <a:off x="1707273" y="2641420"/>
            <a:ext cx="5572823" cy="2989810"/>
          </a:xfrm>
          <a:prstGeom prst="rect">
            <a:avLst/>
          </a:prstGeom>
        </p:spPr>
        <p:txBody>
          <a:bodyPr anchor="t" rtlCol="false" tIns="0" lIns="0" bIns="0" rIns="0">
            <a:spAutoFit/>
          </a:bodyPr>
          <a:lstStyle/>
          <a:p>
            <a:pPr algn="just">
              <a:lnSpc>
                <a:spcPts val="1632"/>
              </a:lnSpc>
            </a:pPr>
            <a:r>
              <a:rPr lang="en-US" sz="1165">
                <a:solidFill>
                  <a:srgbClr val="272727"/>
                </a:solidFill>
                <a:latin typeface="Nunito"/>
                <a:ea typeface="Nunito"/>
                <a:cs typeface="Nunito"/>
                <a:sym typeface="Nunito"/>
              </a:rPr>
              <a:t>Una vez que salga la resolución que regula el proceso de elección-renovación durante el mes de septiembre de cada curso escolar, </a:t>
            </a:r>
            <a:r>
              <a:rPr lang="en-US" sz="1165">
                <a:solidFill>
                  <a:srgbClr val="272727"/>
                </a:solidFill>
                <a:latin typeface="Nunito"/>
                <a:ea typeface="Nunito"/>
                <a:cs typeface="Nunito"/>
                <a:sym typeface="Nunito"/>
              </a:rPr>
              <a:t>hay que </a:t>
            </a:r>
            <a:r>
              <a:rPr lang="en-US" b="true" sz="1165" i="true" u="sng">
                <a:solidFill>
                  <a:srgbClr val="272727"/>
                </a:solidFill>
                <a:latin typeface="Nunito Bold Italics"/>
                <a:ea typeface="Nunito Bold Italics"/>
                <a:cs typeface="Nunito Bold Italics"/>
                <a:sym typeface="Nunito Bold Italics"/>
              </a:rPr>
              <a:t>analizar la situación en la que está mi centro</a:t>
            </a:r>
            <a:r>
              <a:rPr lang="en-US" sz="1165">
                <a:solidFill>
                  <a:srgbClr val="272727"/>
                </a:solidFill>
                <a:latin typeface="Nunito"/>
                <a:ea typeface="Nunito"/>
                <a:cs typeface="Nunito"/>
                <a:sym typeface="Nunito"/>
              </a:rPr>
              <a:t>:</a:t>
            </a:r>
          </a:p>
          <a:p>
            <a:pPr algn="just">
              <a:lnSpc>
                <a:spcPts val="1632"/>
              </a:lnSpc>
            </a:pPr>
          </a:p>
          <a:p>
            <a:pPr algn="l" marL="251729" indent="-125864" lvl="1">
              <a:lnSpc>
                <a:spcPts val="1632"/>
              </a:lnSpc>
              <a:buFont typeface="Arial"/>
              <a:buChar char="•"/>
            </a:pPr>
            <a:r>
              <a:rPr lang="en-US" sz="1165">
                <a:solidFill>
                  <a:srgbClr val="272727"/>
                </a:solidFill>
                <a:latin typeface="Nunito"/>
                <a:ea typeface="Nunito"/>
                <a:cs typeface="Nunito"/>
                <a:sym typeface="Nunito"/>
              </a:rPr>
              <a:t>Mirar en los </a:t>
            </a:r>
            <a:r>
              <a:rPr lang="en-US" b="true" sz="1165">
                <a:solidFill>
                  <a:srgbClr val="272727"/>
                </a:solidFill>
                <a:latin typeface="Nunito Bold"/>
                <a:ea typeface="Nunito Bold"/>
                <a:cs typeface="Nunito Bold"/>
                <a:sym typeface="Nunito Bold"/>
              </a:rPr>
              <a:t>programas de gestión del centro</a:t>
            </a:r>
            <a:r>
              <a:rPr lang="en-US" sz="1165">
                <a:solidFill>
                  <a:srgbClr val="272727"/>
                </a:solidFill>
                <a:latin typeface="Nunito"/>
                <a:ea typeface="Nunito"/>
                <a:cs typeface="Nunito"/>
                <a:sym typeface="Nunito"/>
              </a:rPr>
              <a:t> en la sección órganos de gobierno, la composición del consejo escolar y las fechas de cese de sus componentes en cada uno de los sectores. Tambien puede ser consultada esta situación en el Documento Orgánico de Centro (DOC) que se envía a inspección al comiendo de cada curso escolar.</a:t>
            </a:r>
          </a:p>
          <a:p>
            <a:pPr algn="l" marL="251729" indent="-125864" lvl="1">
              <a:lnSpc>
                <a:spcPts val="1632"/>
              </a:lnSpc>
              <a:buFont typeface="Arial"/>
              <a:buChar char="•"/>
            </a:pPr>
            <a:r>
              <a:rPr lang="en-US" sz="1165">
                <a:solidFill>
                  <a:srgbClr val="272727"/>
                </a:solidFill>
                <a:latin typeface="Nunito"/>
                <a:ea typeface="Nunito"/>
                <a:cs typeface="Nunito"/>
                <a:sym typeface="Nunito"/>
              </a:rPr>
              <a:t>Mirar las </a:t>
            </a:r>
            <a:r>
              <a:rPr lang="en-US" b="true" sz="1165">
                <a:solidFill>
                  <a:srgbClr val="272727"/>
                </a:solidFill>
                <a:latin typeface="Nunito Bold"/>
                <a:ea typeface="Nunito Bold"/>
                <a:cs typeface="Nunito Bold"/>
                <a:sym typeface="Nunito Bold"/>
              </a:rPr>
              <a:t>actas del último proceso electoral</a:t>
            </a:r>
            <a:r>
              <a:rPr lang="en-US" sz="1165">
                <a:solidFill>
                  <a:srgbClr val="272727"/>
                </a:solidFill>
                <a:latin typeface="Nunito"/>
                <a:ea typeface="Nunito"/>
                <a:cs typeface="Nunito"/>
                <a:sym typeface="Nunito"/>
              </a:rPr>
              <a:t>.</a:t>
            </a:r>
          </a:p>
          <a:p>
            <a:pPr algn="l" marL="251729" indent="-125864" lvl="1">
              <a:lnSpc>
                <a:spcPts val="1632"/>
              </a:lnSpc>
              <a:buFont typeface="Arial"/>
              <a:buChar char="•"/>
            </a:pPr>
            <a:r>
              <a:rPr lang="en-US" sz="1165">
                <a:solidFill>
                  <a:srgbClr val="272727"/>
                </a:solidFill>
                <a:latin typeface="Nunito"/>
                <a:ea typeface="Nunito"/>
                <a:cs typeface="Nunito"/>
                <a:sym typeface="Nunito"/>
              </a:rPr>
              <a:t>Si no encuentro la información, siempre se puede </a:t>
            </a:r>
            <a:r>
              <a:rPr lang="en-US" b="true" sz="1165">
                <a:solidFill>
                  <a:srgbClr val="272727"/>
                </a:solidFill>
                <a:latin typeface="Nunito Bold"/>
                <a:ea typeface="Nunito Bold"/>
                <a:cs typeface="Nunito Bold"/>
                <a:sym typeface="Nunito Bold"/>
              </a:rPr>
              <a:t>consultar a la Dirección Provincial </a:t>
            </a:r>
            <a:r>
              <a:rPr lang="en-US" sz="1165">
                <a:solidFill>
                  <a:srgbClr val="272727"/>
                </a:solidFill>
                <a:latin typeface="Nunito"/>
                <a:ea typeface="Nunito"/>
                <a:cs typeface="Nunito"/>
                <a:sym typeface="Nunito"/>
              </a:rPr>
              <a:t>para clarificar esta situación, que será el punto de partida para iniciar el proceso.</a:t>
            </a:r>
          </a:p>
          <a:p>
            <a:pPr algn="l">
              <a:lnSpc>
                <a:spcPts val="1632"/>
              </a:lnSpc>
            </a:pPr>
          </a:p>
          <a:p>
            <a:pPr algn="l">
              <a:lnSpc>
                <a:spcPts val="1632"/>
              </a:lnSpc>
            </a:pPr>
          </a:p>
        </p:txBody>
      </p:sp>
      <p:sp>
        <p:nvSpPr>
          <p:cNvPr name="TextBox 13" id="13"/>
          <p:cNvSpPr txBox="true"/>
          <p:nvPr/>
        </p:nvSpPr>
        <p:spPr>
          <a:xfrm rot="0">
            <a:off x="1707273" y="5894367"/>
            <a:ext cx="5572823" cy="589510"/>
          </a:xfrm>
          <a:prstGeom prst="rect">
            <a:avLst/>
          </a:prstGeom>
        </p:spPr>
        <p:txBody>
          <a:bodyPr anchor="t" rtlCol="false" tIns="0" lIns="0" bIns="0" rIns="0">
            <a:spAutoFit/>
          </a:bodyPr>
          <a:lstStyle/>
          <a:p>
            <a:pPr algn="just">
              <a:lnSpc>
                <a:spcPts val="1632"/>
              </a:lnSpc>
            </a:pPr>
            <a:r>
              <a:rPr lang="en-US" sz="1165">
                <a:solidFill>
                  <a:srgbClr val="272727"/>
                </a:solidFill>
                <a:latin typeface="Nunito"/>
                <a:ea typeface="Nunito"/>
                <a:cs typeface="Nunito"/>
                <a:sym typeface="Nunito"/>
              </a:rPr>
              <a:t>En el mes de octubre, </a:t>
            </a:r>
            <a:r>
              <a:rPr lang="en-US" b="true" sz="1165" u="sng">
                <a:solidFill>
                  <a:srgbClr val="272727"/>
                </a:solidFill>
                <a:latin typeface="Nunito Bold"/>
                <a:ea typeface="Nunito Bold"/>
                <a:cs typeface="Nunito Bold"/>
                <a:sym typeface="Nunito Bold"/>
              </a:rPr>
              <a:t>elaborar el censo electoral.</a:t>
            </a:r>
            <a:r>
              <a:rPr lang="en-US" b="true" sz="1165">
                <a:solidFill>
                  <a:srgbClr val="272727"/>
                </a:solidFill>
                <a:latin typeface="Nunito Bold"/>
                <a:ea typeface="Nunito Bold"/>
                <a:cs typeface="Nunito Bold"/>
                <a:sym typeface="Nunito Bold"/>
              </a:rPr>
              <a:t> </a:t>
            </a:r>
            <a:r>
              <a:rPr lang="en-US" sz="1165">
                <a:solidFill>
                  <a:srgbClr val="272727"/>
                </a:solidFill>
                <a:latin typeface="Nunito"/>
                <a:ea typeface="Nunito"/>
                <a:cs typeface="Nunito"/>
                <a:sym typeface="Nunito"/>
              </a:rPr>
              <a:t>Este censo se puede obtener fácilmente de los programas de gestión del centro escolar. Incluye nombre, apellidos y el DNI-NIE parcialmente oculto. </a:t>
            </a:r>
          </a:p>
        </p:txBody>
      </p:sp>
      <p:sp>
        <p:nvSpPr>
          <p:cNvPr name="TextBox 14" id="14"/>
          <p:cNvSpPr txBox="true"/>
          <p:nvPr/>
        </p:nvSpPr>
        <p:spPr>
          <a:xfrm rot="0">
            <a:off x="1707273" y="7161518"/>
            <a:ext cx="5572823" cy="2589760"/>
          </a:xfrm>
          <a:prstGeom prst="rect">
            <a:avLst/>
          </a:prstGeom>
        </p:spPr>
        <p:txBody>
          <a:bodyPr anchor="t" rtlCol="false" tIns="0" lIns="0" bIns="0" rIns="0">
            <a:spAutoFit/>
          </a:bodyPr>
          <a:lstStyle/>
          <a:p>
            <a:pPr algn="just">
              <a:lnSpc>
                <a:spcPts val="1632"/>
              </a:lnSpc>
            </a:pPr>
            <a:r>
              <a:rPr lang="en-US" sz="1165">
                <a:solidFill>
                  <a:srgbClr val="272727"/>
                </a:solidFill>
                <a:latin typeface="Nunito"/>
                <a:ea typeface="Nunito"/>
                <a:cs typeface="Nunito"/>
                <a:sym typeface="Nunito"/>
              </a:rPr>
              <a:t>En el mes de octubre, </a:t>
            </a:r>
            <a:r>
              <a:rPr lang="en-US" b="true" sz="1165" u="sng">
                <a:solidFill>
                  <a:srgbClr val="272727"/>
                </a:solidFill>
                <a:latin typeface="Nunito Bold"/>
                <a:ea typeface="Nunito Bold"/>
                <a:cs typeface="Nunito Bold"/>
                <a:sym typeface="Nunito Bold"/>
              </a:rPr>
              <a:t>realizar el sorteo de los componentes de la Junta  Electoral</a:t>
            </a:r>
            <a:r>
              <a:rPr lang="en-US" b="true" sz="1165">
                <a:solidFill>
                  <a:srgbClr val="272727"/>
                </a:solidFill>
                <a:latin typeface="Nunito Bold"/>
                <a:ea typeface="Nunito Bold"/>
                <a:cs typeface="Nunito Bold"/>
                <a:sym typeface="Nunito Bold"/>
              </a:rPr>
              <a:t> </a:t>
            </a:r>
            <a:r>
              <a:rPr lang="en-US" sz="1165">
                <a:solidFill>
                  <a:srgbClr val="272727"/>
                </a:solidFill>
                <a:latin typeface="Nunito"/>
                <a:ea typeface="Nunito"/>
                <a:cs typeface="Nunito"/>
                <a:sym typeface="Nunito"/>
              </a:rPr>
              <a:t>Esta Junta estará conformada por el Director/a del centro, que será su presidente, por un representante del sector de madres-padres, un representante del sector del profesorado, del personal de administración y servicios (PAS), si existe y, si procede, un representante del sector del alumnado. Estos representantes serán miembros salientes del consejo escolar anterior que no se presentan a este proceso de renovación parcial, Seleccionar un miembro titular y un miembro suplente en cada uno de los sectores. Si no hay miembros salientes suficientes, se puede hacer un sorteo entre los censos de cada uno de los sectores. Para realizar este sorteo, tenemos un </a:t>
            </a:r>
            <a:r>
              <a:rPr lang="en-US" b="true" sz="1165">
                <a:solidFill>
                  <a:srgbClr val="E6262C"/>
                </a:solidFill>
                <a:latin typeface="Nunito Bold"/>
                <a:ea typeface="Nunito Bold"/>
                <a:cs typeface="Nunito Bold"/>
                <a:sym typeface="Nunito Bold"/>
              </a:rPr>
              <a:t>modelo</a:t>
            </a:r>
            <a:r>
              <a:rPr lang="en-US" sz="1165">
                <a:solidFill>
                  <a:srgbClr val="272727"/>
                </a:solidFill>
                <a:latin typeface="Nunito"/>
                <a:ea typeface="Nunito"/>
                <a:cs typeface="Nunito"/>
                <a:sym typeface="Nunito"/>
              </a:rPr>
              <a:t> que puede ser descargado de la sede electrónica: </a:t>
            </a:r>
            <a:r>
              <a:rPr lang="en-US" sz="1165" u="sng">
                <a:solidFill>
                  <a:srgbClr val="272727"/>
                </a:solidFill>
                <a:latin typeface="Nunito"/>
                <a:ea typeface="Nunito"/>
                <a:cs typeface="Nunito"/>
                <a:sym typeface="Nunito"/>
                <a:hlinkClick r:id="rId12" tooltip="https://www.tramitacastillayleon.jcyl.es/web/jcyl/AdministracionElectronica/es/Plantilla100Detalle/1251181050732/Tramite/1285206987797/Tramite"/>
              </a:rPr>
              <a:t>https://www.tramitacastillayleon.jcyl.es/web/jcyl/AdministracionElectronica/es/Plantilla100Detalle/1251181050732/Tramite/1285206987797/Tramite</a:t>
            </a:r>
            <a:r>
              <a:rPr lang="en-US" sz="1165">
                <a:solidFill>
                  <a:srgbClr val="272727"/>
                </a:solidFill>
                <a:latin typeface="Nunito"/>
                <a:ea typeface="Nunito"/>
                <a:cs typeface="Nunito"/>
                <a:sym typeface="Nunito"/>
              </a:rPr>
              <a:t>, es el anexo V modelo I.</a:t>
            </a:r>
          </a:p>
        </p:txBody>
      </p:sp>
      <p:grpSp>
        <p:nvGrpSpPr>
          <p:cNvPr name="Group 15" id="15"/>
          <p:cNvGrpSpPr/>
          <p:nvPr/>
        </p:nvGrpSpPr>
        <p:grpSpPr>
          <a:xfrm rot="0">
            <a:off x="5582260" y="9751277"/>
            <a:ext cx="1697836" cy="550801"/>
            <a:chOff x="0" y="0"/>
            <a:chExt cx="2263782" cy="734402"/>
          </a:xfrm>
        </p:grpSpPr>
        <p:sp>
          <p:nvSpPr>
            <p:cNvPr name="Freeform 16" id="16"/>
            <p:cNvSpPr/>
            <p:nvPr/>
          </p:nvSpPr>
          <p:spPr>
            <a:xfrm flipH="false" flipV="false" rot="-699285">
              <a:off x="55336" y="59845"/>
              <a:ext cx="655217" cy="614713"/>
            </a:xfrm>
            <a:custGeom>
              <a:avLst/>
              <a:gdLst/>
              <a:ahLst/>
              <a:cxnLst/>
              <a:rect r="r" b="b" t="t" l="l"/>
              <a:pathLst>
                <a:path h="614713" w="655217">
                  <a:moveTo>
                    <a:pt x="0" y="0"/>
                  </a:moveTo>
                  <a:lnTo>
                    <a:pt x="655217" y="0"/>
                  </a:lnTo>
                  <a:lnTo>
                    <a:pt x="655217" y="614712"/>
                  </a:lnTo>
                  <a:lnTo>
                    <a:pt x="0" y="61471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7" id="17"/>
            <p:cNvSpPr txBox="true"/>
            <p:nvPr/>
          </p:nvSpPr>
          <p:spPr>
            <a:xfrm rot="0">
              <a:off x="765889" y="102203"/>
              <a:ext cx="1497893" cy="328384"/>
            </a:xfrm>
            <a:prstGeom prst="rect">
              <a:avLst/>
            </a:prstGeom>
          </p:spPr>
          <p:txBody>
            <a:bodyPr anchor="t" rtlCol="false" tIns="0" lIns="0" bIns="0" rIns="0">
              <a:spAutoFit/>
            </a:bodyPr>
            <a:lstStyle/>
            <a:p>
              <a:pPr algn="ctr">
                <a:lnSpc>
                  <a:spcPts val="1881"/>
                </a:lnSpc>
              </a:pPr>
              <a:r>
                <a:rPr lang="en-US" sz="1710">
                  <a:solidFill>
                    <a:srgbClr val="000000"/>
                  </a:solidFill>
                  <a:latin typeface="Alyssum"/>
                  <a:ea typeface="Alyssum"/>
                  <a:cs typeface="Alyssum"/>
                  <a:sym typeface="Alyssum"/>
                </a:rPr>
                <a:t>MODELO</a:t>
              </a:r>
            </a:p>
          </p:txBody>
        </p:sp>
        <p:sp>
          <p:nvSpPr>
            <p:cNvPr name="TextBox 18" id="18"/>
            <p:cNvSpPr txBox="true"/>
            <p:nvPr/>
          </p:nvSpPr>
          <p:spPr>
            <a:xfrm rot="0">
              <a:off x="765889" y="375181"/>
              <a:ext cx="1497893" cy="276069"/>
            </a:xfrm>
            <a:prstGeom prst="rect">
              <a:avLst/>
            </a:prstGeom>
          </p:spPr>
          <p:txBody>
            <a:bodyPr anchor="t" rtlCol="false" tIns="0" lIns="0" bIns="0" rIns="0">
              <a:spAutoFit/>
            </a:bodyPr>
            <a:lstStyle/>
            <a:p>
              <a:pPr algn="ctr">
                <a:lnSpc>
                  <a:spcPts val="1546"/>
                </a:lnSpc>
              </a:pPr>
              <a:r>
                <a:rPr lang="en-US" sz="1406">
                  <a:solidFill>
                    <a:srgbClr val="E2A165"/>
                  </a:solidFill>
                  <a:latin typeface="Alyssum"/>
                  <a:ea typeface="Alyssum"/>
                  <a:cs typeface="Alyssum"/>
                  <a:sym typeface="Alyssum"/>
                </a:rPr>
                <a:t>TRAMITA</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4384" t="-1069" r="-4384" b="-6725"/>
            </a:stretch>
          </a:blipFill>
        </p:spPr>
      </p:sp>
      <p:sp>
        <p:nvSpPr>
          <p:cNvPr name="Freeform 3" id="3"/>
          <p:cNvSpPr/>
          <p:nvPr/>
        </p:nvSpPr>
        <p:spPr>
          <a:xfrm flipH="false" flipV="false" rot="0">
            <a:off x="256143" y="247200"/>
            <a:ext cx="1514377" cy="752002"/>
          </a:xfrm>
          <a:custGeom>
            <a:avLst/>
            <a:gdLst/>
            <a:ahLst/>
            <a:cxnLst/>
            <a:rect r="r" b="b" t="t" l="l"/>
            <a:pathLst>
              <a:path h="752002" w="1514377">
                <a:moveTo>
                  <a:pt x="0" y="0"/>
                </a:moveTo>
                <a:lnTo>
                  <a:pt x="1514377" y="0"/>
                </a:lnTo>
                <a:lnTo>
                  <a:pt x="1514377" y="752003"/>
                </a:lnTo>
                <a:lnTo>
                  <a:pt x="0" y="752003"/>
                </a:lnTo>
                <a:lnTo>
                  <a:pt x="0" y="0"/>
                </a:lnTo>
                <a:close/>
              </a:path>
            </a:pathLst>
          </a:custGeom>
          <a:blipFill>
            <a:blip r:embed="rId3"/>
            <a:stretch>
              <a:fillRect l="0" t="0" r="0" b="0"/>
            </a:stretch>
          </a:blipFill>
        </p:spPr>
      </p:sp>
      <p:sp>
        <p:nvSpPr>
          <p:cNvPr name="Freeform 4" id="4"/>
          <p:cNvSpPr/>
          <p:nvPr/>
        </p:nvSpPr>
        <p:spPr>
          <a:xfrm flipH="false" flipV="false" rot="0">
            <a:off x="281461" y="4565788"/>
            <a:ext cx="1088564" cy="895344"/>
          </a:xfrm>
          <a:custGeom>
            <a:avLst/>
            <a:gdLst/>
            <a:ahLst/>
            <a:cxnLst/>
            <a:rect r="r" b="b" t="t" l="l"/>
            <a:pathLst>
              <a:path h="895344" w="1088564">
                <a:moveTo>
                  <a:pt x="0" y="0"/>
                </a:moveTo>
                <a:lnTo>
                  <a:pt x="1088564" y="0"/>
                </a:lnTo>
                <a:lnTo>
                  <a:pt x="1088564" y="895344"/>
                </a:lnTo>
                <a:lnTo>
                  <a:pt x="0" y="8953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281461" y="8621198"/>
            <a:ext cx="1088564" cy="895344"/>
          </a:xfrm>
          <a:custGeom>
            <a:avLst/>
            <a:gdLst/>
            <a:ahLst/>
            <a:cxnLst/>
            <a:rect r="r" b="b" t="t" l="l"/>
            <a:pathLst>
              <a:path h="895344" w="1088564">
                <a:moveTo>
                  <a:pt x="0" y="0"/>
                </a:moveTo>
                <a:lnTo>
                  <a:pt x="1088564" y="0"/>
                </a:lnTo>
                <a:lnTo>
                  <a:pt x="1088564" y="895343"/>
                </a:lnTo>
                <a:lnTo>
                  <a:pt x="0" y="8953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7016599" y="211433"/>
            <a:ext cx="381073" cy="411768"/>
          </a:xfrm>
          <a:custGeom>
            <a:avLst/>
            <a:gdLst/>
            <a:ahLst/>
            <a:cxnLst/>
            <a:rect r="r" b="b" t="t" l="l"/>
            <a:pathLst>
              <a:path h="411768" w="381073">
                <a:moveTo>
                  <a:pt x="0" y="0"/>
                </a:moveTo>
                <a:lnTo>
                  <a:pt x="381073" y="0"/>
                </a:lnTo>
                <a:lnTo>
                  <a:pt x="381073" y="411769"/>
                </a:lnTo>
                <a:lnTo>
                  <a:pt x="0" y="41176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770520" y="4546738"/>
            <a:ext cx="5572823" cy="3789910"/>
          </a:xfrm>
          <a:prstGeom prst="rect">
            <a:avLst/>
          </a:prstGeom>
        </p:spPr>
        <p:txBody>
          <a:bodyPr anchor="t" rtlCol="false" tIns="0" lIns="0" bIns="0" rIns="0">
            <a:spAutoFit/>
          </a:bodyPr>
          <a:lstStyle/>
          <a:p>
            <a:pPr algn="just">
              <a:lnSpc>
                <a:spcPts val="1632"/>
              </a:lnSpc>
            </a:pPr>
            <a:r>
              <a:rPr lang="en-US" sz="1165">
                <a:solidFill>
                  <a:srgbClr val="272727"/>
                </a:solidFill>
                <a:latin typeface="Nunito"/>
                <a:ea typeface="Nunito"/>
                <a:cs typeface="Nunito"/>
                <a:sym typeface="Nunito"/>
              </a:rPr>
              <a:t>En el mes de octubre, una vez que hemos convocado a la Junta Electoral y nos hemos reunido, cumplimentamos el </a:t>
            </a:r>
            <a:r>
              <a:rPr lang="en-US" b="true" sz="1165" u="sng">
                <a:solidFill>
                  <a:srgbClr val="272727"/>
                </a:solidFill>
                <a:latin typeface="Nunito Bold"/>
                <a:ea typeface="Nunito Bold"/>
                <a:cs typeface="Nunito Bold"/>
                <a:sym typeface="Nunito Bold"/>
              </a:rPr>
              <a:t>Acta de la Sesión Constitutiva de la Junta Electoral </a:t>
            </a:r>
            <a:r>
              <a:rPr lang="en-US" sz="1165">
                <a:solidFill>
                  <a:srgbClr val="272727"/>
                </a:solidFill>
                <a:latin typeface="Nunito"/>
                <a:ea typeface="Nunito"/>
                <a:cs typeface="Nunito"/>
                <a:sym typeface="Nunito"/>
              </a:rPr>
              <a:t>con los acuerdos tomados. Tenemos un </a:t>
            </a:r>
            <a:r>
              <a:rPr lang="en-US" sz="1165" b="true">
                <a:solidFill>
                  <a:srgbClr val="FF1200"/>
                </a:solidFill>
                <a:latin typeface="Nunito Bold"/>
                <a:ea typeface="Nunito Bold"/>
                <a:cs typeface="Nunito Bold"/>
                <a:sym typeface="Nunito Bold"/>
              </a:rPr>
              <a:t>modelo</a:t>
            </a:r>
            <a:r>
              <a:rPr lang="en-US" sz="1165">
                <a:solidFill>
                  <a:srgbClr val="272727"/>
                </a:solidFill>
                <a:latin typeface="Nunito"/>
                <a:ea typeface="Nunito"/>
                <a:cs typeface="Nunito"/>
                <a:sym typeface="Nunito"/>
              </a:rPr>
              <a:t> que puede ser descargado de la sede electrónica: </a:t>
            </a:r>
          </a:p>
          <a:p>
            <a:pPr algn="just">
              <a:lnSpc>
                <a:spcPts val="1632"/>
              </a:lnSpc>
            </a:pPr>
            <a:r>
              <a:rPr lang="en-US" sz="1165" u="sng">
                <a:solidFill>
                  <a:srgbClr val="272727"/>
                </a:solidFill>
                <a:latin typeface="Nunito"/>
                <a:ea typeface="Nunito"/>
                <a:cs typeface="Nunito"/>
                <a:sym typeface="Nunito"/>
                <a:hlinkClick r:id="rId10" tooltip="https://www.tramitacastillayleon.jcyl.es/web/jcyl/AdministracionElectronica/es/Plantilla100Detalle/1251181050732/Tramite/1285206987797/Tramite"/>
              </a:rPr>
              <a:t>https://www.tramitacastillayleon.jcyl.es/web/jcyl/AdministracionElectronica/es/Plantilla100Detalle/1251181050732/Tramite/1285206987797/Tramite</a:t>
            </a:r>
            <a:r>
              <a:rPr lang="en-US" sz="1165">
                <a:solidFill>
                  <a:srgbClr val="272727"/>
                </a:solidFill>
                <a:latin typeface="Nunito"/>
                <a:ea typeface="Nunito"/>
                <a:cs typeface="Nunito"/>
                <a:sym typeface="Nunito"/>
              </a:rPr>
              <a:t>, es el anexo V modelo III. En esta reunión deben de aprobarse, al menos:</a:t>
            </a:r>
          </a:p>
          <a:p>
            <a:pPr algn="just" marL="251729" indent="-125864" lvl="1">
              <a:lnSpc>
                <a:spcPts val="1632"/>
              </a:lnSpc>
              <a:buFont typeface="Arial"/>
              <a:buChar char="•"/>
            </a:pPr>
            <a:r>
              <a:rPr lang="en-US" sz="1165">
                <a:solidFill>
                  <a:srgbClr val="272727"/>
                </a:solidFill>
                <a:latin typeface="Nunito"/>
                <a:ea typeface="Nunito"/>
                <a:cs typeface="Nunito"/>
                <a:sym typeface="Nunito"/>
              </a:rPr>
              <a:t>Los censos provisionales que serán expuestos en el tablón de anuncios del centro y el plazo para realizar correcciones en él. Posteriormente se publicarán los censos definitivos. (Primera quincena del mes de noviembre)</a:t>
            </a:r>
          </a:p>
          <a:p>
            <a:pPr algn="just" marL="251729" indent="-125864" lvl="1">
              <a:lnSpc>
                <a:spcPts val="1632"/>
              </a:lnSpc>
              <a:buFont typeface="Arial"/>
              <a:buChar char="•"/>
            </a:pPr>
            <a:r>
              <a:rPr lang="en-US" sz="1165">
                <a:solidFill>
                  <a:srgbClr val="272727"/>
                </a:solidFill>
                <a:latin typeface="Nunito"/>
                <a:ea typeface="Nunito"/>
                <a:cs typeface="Nunito"/>
                <a:sym typeface="Nunito"/>
              </a:rPr>
              <a:t>Las fechas de elección para cada uno de los sectores.</a:t>
            </a:r>
          </a:p>
          <a:p>
            <a:pPr algn="just" marL="251729" indent="-125864" lvl="1">
              <a:lnSpc>
                <a:spcPts val="1632"/>
              </a:lnSpc>
              <a:buFont typeface="Arial"/>
              <a:buChar char="•"/>
            </a:pPr>
            <a:r>
              <a:rPr lang="en-US" sz="1165">
                <a:solidFill>
                  <a:srgbClr val="272727"/>
                </a:solidFill>
                <a:latin typeface="Nunito"/>
                <a:ea typeface="Nunito"/>
                <a:cs typeface="Nunito"/>
                <a:sym typeface="Nunito"/>
              </a:rPr>
              <a:t>Los modelos a utilizar en el proceso. El </a:t>
            </a:r>
            <a:r>
              <a:rPr lang="en-US" sz="1165" i="true">
                <a:solidFill>
                  <a:srgbClr val="272727"/>
                </a:solidFill>
                <a:latin typeface="Nunito Italics"/>
                <a:ea typeface="Nunito Italics"/>
                <a:cs typeface="Nunito Italics"/>
                <a:sym typeface="Nunito Italics"/>
              </a:rPr>
              <a:t>anexo IV</a:t>
            </a:r>
            <a:r>
              <a:rPr lang="en-US" sz="1165">
                <a:solidFill>
                  <a:srgbClr val="272727"/>
                </a:solidFill>
                <a:latin typeface="Nunito"/>
                <a:ea typeface="Nunito"/>
                <a:cs typeface="Nunito"/>
                <a:sym typeface="Nunito"/>
              </a:rPr>
              <a:t> de la presente guia ofrece un modelo de papeleta.</a:t>
            </a:r>
          </a:p>
          <a:p>
            <a:pPr algn="just" marL="251729" indent="-125864" lvl="1">
              <a:lnSpc>
                <a:spcPts val="1632"/>
              </a:lnSpc>
              <a:buFont typeface="Arial"/>
              <a:buChar char="•"/>
            </a:pPr>
            <a:r>
              <a:rPr lang="en-US" sz="1165">
                <a:solidFill>
                  <a:srgbClr val="272727"/>
                </a:solidFill>
                <a:latin typeface="Nunito"/>
                <a:ea typeface="Nunito"/>
                <a:cs typeface="Nunito"/>
                <a:sym typeface="Nunito"/>
              </a:rPr>
              <a:t>El plazo de admisión de candidaturas y el periodo de reclamación de las mismas. (Primera quincena del mes de noviembre.</a:t>
            </a:r>
          </a:p>
          <a:p>
            <a:pPr algn="just" marL="251729" indent="-125864" lvl="1">
              <a:lnSpc>
                <a:spcPts val="1632"/>
              </a:lnSpc>
              <a:buFont typeface="Arial"/>
              <a:buChar char="•"/>
            </a:pPr>
            <a:r>
              <a:rPr lang="en-US" sz="1165">
                <a:solidFill>
                  <a:srgbClr val="272727"/>
                </a:solidFill>
                <a:latin typeface="Nunito"/>
                <a:ea typeface="Nunito"/>
                <a:cs typeface="Nunito"/>
                <a:sym typeface="Nunito"/>
              </a:rPr>
              <a:t>La fecha de celebración del sorteo para determinar los miembros de la mesa electoral.</a:t>
            </a:r>
          </a:p>
          <a:p>
            <a:pPr algn="just" marL="251729" indent="-125864" lvl="1">
              <a:lnSpc>
                <a:spcPts val="1632"/>
              </a:lnSpc>
              <a:buFont typeface="Arial"/>
              <a:buChar char="•"/>
            </a:pPr>
            <a:r>
              <a:rPr lang="en-US" sz="1165">
                <a:solidFill>
                  <a:srgbClr val="272727"/>
                </a:solidFill>
                <a:latin typeface="Nunito"/>
                <a:ea typeface="Nunito"/>
                <a:cs typeface="Nunito"/>
                <a:sym typeface="Nunito"/>
              </a:rPr>
              <a:t>Fecha de constitución de la mesa electoral.</a:t>
            </a:r>
          </a:p>
          <a:p>
            <a:pPr algn="just">
              <a:lnSpc>
                <a:spcPts val="1632"/>
              </a:lnSpc>
            </a:pPr>
          </a:p>
        </p:txBody>
      </p:sp>
      <p:sp>
        <p:nvSpPr>
          <p:cNvPr name="TextBox 8" id="8"/>
          <p:cNvSpPr txBox="true"/>
          <p:nvPr/>
        </p:nvSpPr>
        <p:spPr>
          <a:xfrm rot="0">
            <a:off x="0" y="1620491"/>
            <a:ext cx="7560000" cy="397734"/>
          </a:xfrm>
          <a:prstGeom prst="rect">
            <a:avLst/>
          </a:prstGeom>
        </p:spPr>
        <p:txBody>
          <a:bodyPr anchor="t" rtlCol="false" tIns="0" lIns="0" bIns="0" rIns="0">
            <a:spAutoFit/>
          </a:bodyPr>
          <a:lstStyle/>
          <a:p>
            <a:pPr algn="ctr">
              <a:lnSpc>
                <a:spcPts val="2908"/>
              </a:lnSpc>
            </a:pPr>
            <a:r>
              <a:rPr lang="en-US" sz="2908">
                <a:solidFill>
                  <a:srgbClr val="004AAD"/>
                </a:solidFill>
                <a:latin typeface="Special Elite"/>
                <a:ea typeface="Special Elite"/>
                <a:cs typeface="Special Elite"/>
                <a:sym typeface="Special Elite"/>
              </a:rPr>
              <a:t>GUIA PARA EQUIPOS DIRECTIVOS</a:t>
            </a:r>
          </a:p>
        </p:txBody>
      </p:sp>
      <p:grpSp>
        <p:nvGrpSpPr>
          <p:cNvPr name="Group 9" id="9"/>
          <p:cNvGrpSpPr/>
          <p:nvPr/>
        </p:nvGrpSpPr>
        <p:grpSpPr>
          <a:xfrm rot="0">
            <a:off x="1770520" y="238337"/>
            <a:ext cx="5681480" cy="1035326"/>
            <a:chOff x="0" y="0"/>
            <a:chExt cx="7575307" cy="1380434"/>
          </a:xfrm>
        </p:grpSpPr>
        <p:sp>
          <p:nvSpPr>
            <p:cNvPr name="TextBox 10" id="10"/>
            <p:cNvSpPr txBox="true"/>
            <p:nvPr/>
          </p:nvSpPr>
          <p:spPr>
            <a:xfrm rot="0">
              <a:off x="0" y="95250"/>
              <a:ext cx="7575307" cy="528363"/>
            </a:xfrm>
            <a:prstGeom prst="rect">
              <a:avLst/>
            </a:prstGeom>
          </p:spPr>
          <p:txBody>
            <a:bodyPr anchor="t" rtlCol="false" tIns="0" lIns="0" bIns="0" rIns="0">
              <a:spAutoFit/>
            </a:bodyPr>
            <a:lstStyle/>
            <a:p>
              <a:pPr algn="ctr" marL="0" indent="0" lvl="0">
                <a:lnSpc>
                  <a:spcPts val="2654"/>
                </a:lnSpc>
              </a:pPr>
              <a:r>
                <a:rPr lang="en-US" sz="3086" spc="-33">
                  <a:solidFill>
                    <a:srgbClr val="8D6D43"/>
                  </a:solidFill>
                  <a:latin typeface="Anaktoria"/>
                  <a:ea typeface="Anaktoria"/>
                  <a:cs typeface="Anaktoria"/>
                  <a:sym typeface="Anaktoria"/>
                </a:rPr>
                <a:t>Elección-Renovación </a:t>
              </a:r>
            </a:p>
          </p:txBody>
        </p:sp>
        <p:sp>
          <p:nvSpPr>
            <p:cNvPr name="TextBox 11" id="11"/>
            <p:cNvSpPr txBox="true"/>
            <p:nvPr/>
          </p:nvSpPr>
          <p:spPr>
            <a:xfrm rot="0">
              <a:off x="609138" y="690288"/>
              <a:ext cx="6357030" cy="690146"/>
            </a:xfrm>
            <a:prstGeom prst="rect">
              <a:avLst/>
            </a:prstGeom>
          </p:spPr>
          <p:txBody>
            <a:bodyPr anchor="t" rtlCol="false" tIns="0" lIns="0" bIns="0" rIns="0">
              <a:spAutoFit/>
            </a:bodyPr>
            <a:lstStyle/>
            <a:p>
              <a:pPr algn="ctr" marL="0" indent="0" lvl="0">
                <a:lnSpc>
                  <a:spcPts val="3705"/>
                </a:lnSpc>
              </a:pPr>
              <a:r>
                <a:rPr lang="en-US" sz="3742" spc="74">
                  <a:solidFill>
                    <a:srgbClr val="242424"/>
                  </a:solidFill>
                  <a:latin typeface="Mestizo"/>
                  <a:ea typeface="Mestizo"/>
                  <a:cs typeface="Mestizo"/>
                  <a:sym typeface="Mestizo"/>
                </a:rPr>
                <a:t>CONSEJO ESCOLAR</a:t>
              </a:r>
            </a:p>
          </p:txBody>
        </p:sp>
      </p:grpSp>
      <p:sp>
        <p:nvSpPr>
          <p:cNvPr name="TextBox 12" id="12"/>
          <p:cNvSpPr txBox="true"/>
          <p:nvPr/>
        </p:nvSpPr>
        <p:spPr>
          <a:xfrm rot="0">
            <a:off x="1770520" y="8602148"/>
            <a:ext cx="5572823" cy="1589635"/>
          </a:xfrm>
          <a:prstGeom prst="rect">
            <a:avLst/>
          </a:prstGeom>
        </p:spPr>
        <p:txBody>
          <a:bodyPr anchor="t" rtlCol="false" tIns="0" lIns="0" bIns="0" rIns="0">
            <a:spAutoFit/>
          </a:bodyPr>
          <a:lstStyle/>
          <a:p>
            <a:pPr algn="just">
              <a:lnSpc>
                <a:spcPts val="1632"/>
              </a:lnSpc>
            </a:pPr>
            <a:r>
              <a:rPr lang="en-US" sz="1165">
                <a:solidFill>
                  <a:srgbClr val="272727"/>
                </a:solidFill>
                <a:latin typeface="Nunito"/>
                <a:ea typeface="Nunito"/>
                <a:cs typeface="Nunito"/>
                <a:sym typeface="Nunito"/>
              </a:rPr>
              <a:t>En el mes de octubre, y una vez realizada la reunión de la Junta Electoral </a:t>
            </a:r>
            <a:r>
              <a:rPr lang="en-US" b="true" sz="1165" u="sng">
                <a:solidFill>
                  <a:srgbClr val="272727"/>
                </a:solidFill>
                <a:latin typeface="Nunito Bold"/>
                <a:ea typeface="Nunito Bold"/>
                <a:cs typeface="Nunito Bold"/>
                <a:sym typeface="Nunito Bold"/>
              </a:rPr>
              <a:t>se convocan elecciones</a:t>
            </a:r>
            <a:r>
              <a:rPr lang="en-US" sz="1165">
                <a:solidFill>
                  <a:srgbClr val="272727"/>
                </a:solidFill>
                <a:latin typeface="Nunito"/>
                <a:ea typeface="Nunito"/>
                <a:cs typeface="Nunito"/>
                <a:sym typeface="Nunito"/>
              </a:rPr>
              <a:t> utilizando el </a:t>
            </a:r>
            <a:r>
              <a:rPr lang="en-US" sz="1165" b="true">
                <a:solidFill>
                  <a:srgbClr val="E6262C"/>
                </a:solidFill>
                <a:latin typeface="Nunito Bold"/>
                <a:ea typeface="Nunito Bold"/>
                <a:cs typeface="Nunito Bold"/>
                <a:sym typeface="Nunito Bold"/>
              </a:rPr>
              <a:t>modelo</a:t>
            </a:r>
            <a:r>
              <a:rPr lang="en-US" sz="1165">
                <a:solidFill>
                  <a:srgbClr val="272727"/>
                </a:solidFill>
                <a:latin typeface="Nunito"/>
                <a:ea typeface="Nunito"/>
                <a:cs typeface="Nunito"/>
                <a:sym typeface="Nunito"/>
              </a:rPr>
              <a:t> que puede ser descargado de la sede electrónica: </a:t>
            </a:r>
            <a:r>
              <a:rPr lang="en-US" sz="1165" u="sng">
                <a:solidFill>
                  <a:srgbClr val="272727"/>
                </a:solidFill>
                <a:latin typeface="Nunito"/>
                <a:ea typeface="Nunito"/>
                <a:cs typeface="Nunito"/>
                <a:sym typeface="Nunito"/>
                <a:hlinkClick r:id="rId11" tooltip="https://www.tramitacastillayleon.jcyl.es/web/jcyl/AdministracionElectronica/es/Plantilla100Detalle/1251181050732/Tramite/1285206987797/Tramite"/>
              </a:rPr>
              <a:t>https://www.tramitacastillayleon.jcyl.es/web/jcyl/AdministracionElectronica/es/Plantilla100Detalle/1251181050732/Tramite/1285206987797/Tramite</a:t>
            </a:r>
            <a:r>
              <a:rPr lang="en-US" sz="1165">
                <a:solidFill>
                  <a:srgbClr val="272727"/>
                </a:solidFill>
                <a:latin typeface="Nunito"/>
                <a:ea typeface="Nunito"/>
                <a:cs typeface="Nunito"/>
                <a:sym typeface="Nunito"/>
              </a:rPr>
              <a:t>, es el </a:t>
            </a:r>
            <a:r>
              <a:rPr lang="en-US" sz="1165" b="true">
                <a:solidFill>
                  <a:srgbClr val="272727"/>
                </a:solidFill>
                <a:latin typeface="Nunito Bold"/>
                <a:ea typeface="Nunito Bold"/>
                <a:cs typeface="Nunito Bold"/>
                <a:sym typeface="Nunito Bold"/>
              </a:rPr>
              <a:t>anexo </a:t>
            </a:r>
            <a:r>
              <a:rPr lang="en-US" sz="1165">
                <a:solidFill>
                  <a:srgbClr val="272727"/>
                </a:solidFill>
                <a:latin typeface="Nunito"/>
                <a:ea typeface="Nunito"/>
                <a:cs typeface="Nunito"/>
                <a:sym typeface="Nunito"/>
              </a:rPr>
              <a:t>V </a:t>
            </a:r>
            <a:r>
              <a:rPr lang="en-US" sz="1165" b="true">
                <a:solidFill>
                  <a:srgbClr val="E6262C"/>
                </a:solidFill>
                <a:latin typeface="Nunito Bold"/>
                <a:ea typeface="Nunito Bold"/>
                <a:cs typeface="Nunito Bold"/>
                <a:sym typeface="Nunito Bold"/>
              </a:rPr>
              <a:t>modelo </a:t>
            </a:r>
            <a:r>
              <a:rPr lang="en-US" sz="1165">
                <a:solidFill>
                  <a:srgbClr val="272727"/>
                </a:solidFill>
                <a:latin typeface="Nunito"/>
                <a:ea typeface="Nunito"/>
                <a:cs typeface="Nunito"/>
                <a:sym typeface="Nunito"/>
              </a:rPr>
              <a:t>IV. En este acta se indican todas las decisiones tomadas en la reunión de la Junta Electoral. </a:t>
            </a:r>
          </a:p>
          <a:p>
            <a:pPr algn="just">
              <a:lnSpc>
                <a:spcPts val="1632"/>
              </a:lnSpc>
            </a:pPr>
          </a:p>
        </p:txBody>
      </p:sp>
      <p:sp>
        <p:nvSpPr>
          <p:cNvPr name="Freeform 13" id="13"/>
          <p:cNvSpPr/>
          <p:nvPr/>
        </p:nvSpPr>
        <p:spPr>
          <a:xfrm flipH="false" flipV="false" rot="0">
            <a:off x="281461" y="2402984"/>
            <a:ext cx="1088564" cy="895344"/>
          </a:xfrm>
          <a:custGeom>
            <a:avLst/>
            <a:gdLst/>
            <a:ahLst/>
            <a:cxnLst/>
            <a:rect r="r" b="b" t="t" l="l"/>
            <a:pathLst>
              <a:path h="895344" w="1088564">
                <a:moveTo>
                  <a:pt x="0" y="0"/>
                </a:moveTo>
                <a:lnTo>
                  <a:pt x="1088564" y="0"/>
                </a:lnTo>
                <a:lnTo>
                  <a:pt x="1088564" y="895344"/>
                </a:lnTo>
                <a:lnTo>
                  <a:pt x="0" y="89534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1770520" y="2383934"/>
            <a:ext cx="5572823" cy="1389610"/>
          </a:xfrm>
          <a:prstGeom prst="rect">
            <a:avLst/>
          </a:prstGeom>
        </p:spPr>
        <p:txBody>
          <a:bodyPr anchor="t" rtlCol="false" tIns="0" lIns="0" bIns="0" rIns="0">
            <a:spAutoFit/>
          </a:bodyPr>
          <a:lstStyle/>
          <a:p>
            <a:pPr algn="just">
              <a:lnSpc>
                <a:spcPts val="1632"/>
              </a:lnSpc>
            </a:pPr>
            <a:r>
              <a:rPr lang="en-US" sz="1165">
                <a:solidFill>
                  <a:srgbClr val="272727"/>
                </a:solidFill>
                <a:latin typeface="Nunito"/>
                <a:ea typeface="Nunito"/>
                <a:cs typeface="Nunito"/>
                <a:sym typeface="Nunito"/>
              </a:rPr>
              <a:t>En el mes de octubre, una vez que ya tenemos los miembros de la Junta Electoral, </a:t>
            </a:r>
            <a:r>
              <a:rPr lang="en-US" sz="1165" b="true">
                <a:solidFill>
                  <a:srgbClr val="272727"/>
                </a:solidFill>
                <a:latin typeface="Nunito Bold"/>
                <a:ea typeface="Nunito Bold"/>
                <a:cs typeface="Nunito Bold"/>
                <a:sym typeface="Nunito Bold"/>
              </a:rPr>
              <a:t>se </a:t>
            </a:r>
            <a:r>
              <a:rPr lang="en-US" b="true" sz="1165" u="sng">
                <a:solidFill>
                  <a:srgbClr val="272727"/>
                </a:solidFill>
                <a:latin typeface="Nunito Bold"/>
                <a:ea typeface="Nunito Bold"/>
                <a:cs typeface="Nunito Bold"/>
                <a:sym typeface="Nunito Bold"/>
              </a:rPr>
              <a:t>convoca a la Junta Electoral</a:t>
            </a:r>
            <a:r>
              <a:rPr lang="en-US" sz="1165">
                <a:solidFill>
                  <a:srgbClr val="272727"/>
                </a:solidFill>
                <a:latin typeface="Nunito"/>
                <a:ea typeface="Nunito"/>
                <a:cs typeface="Nunito"/>
                <a:sym typeface="Nunito"/>
              </a:rPr>
              <a:t> utilizando el </a:t>
            </a:r>
            <a:r>
              <a:rPr lang="en-US" sz="1165" b="true">
                <a:solidFill>
                  <a:srgbClr val="F52F14"/>
                </a:solidFill>
                <a:latin typeface="Nunito Bold"/>
                <a:ea typeface="Nunito Bold"/>
                <a:cs typeface="Nunito Bold"/>
                <a:sym typeface="Nunito Bold"/>
              </a:rPr>
              <a:t>modelo</a:t>
            </a:r>
            <a:r>
              <a:rPr lang="en-US" sz="1165">
                <a:solidFill>
                  <a:srgbClr val="272727"/>
                </a:solidFill>
                <a:latin typeface="Nunito"/>
                <a:ea typeface="Nunito"/>
                <a:cs typeface="Nunito"/>
                <a:sym typeface="Nunito"/>
              </a:rPr>
              <a:t> que puede ser descargado de la sede electrónica: </a:t>
            </a:r>
          </a:p>
          <a:p>
            <a:pPr algn="just">
              <a:lnSpc>
                <a:spcPts val="1632"/>
              </a:lnSpc>
            </a:pPr>
            <a:r>
              <a:rPr lang="en-US" sz="1165" u="sng">
                <a:solidFill>
                  <a:srgbClr val="272727"/>
                </a:solidFill>
                <a:latin typeface="Nunito"/>
                <a:ea typeface="Nunito"/>
                <a:cs typeface="Nunito"/>
                <a:sym typeface="Nunito"/>
                <a:hlinkClick r:id="rId14" tooltip="https://www.tramitacastillayleon.jcyl.es/web/jcyl/AdministracionElectronica/es/Plantilla100Detalle/1251181050732/Tramite/1285206987797/Tramite"/>
              </a:rPr>
              <a:t>https://www.tramitacastillayleon.jcyl.es/web/jcyl/AdministracionElectronica/es/Plantilla100Detalle/1251181050732/Tramite/1285206987797/Tramite</a:t>
            </a:r>
            <a:r>
              <a:rPr lang="en-US" sz="1165">
                <a:solidFill>
                  <a:srgbClr val="272727"/>
                </a:solidFill>
                <a:latin typeface="Nunito"/>
                <a:ea typeface="Nunito"/>
                <a:cs typeface="Nunito"/>
                <a:sym typeface="Nunito"/>
              </a:rPr>
              <a:t>, es el anexo V modelo II. Aquí se establece el orden del día de la reunión para aprobar el censo electoral provisional y establecer el calendario electoral, entre otras cuestiones.</a:t>
            </a:r>
          </a:p>
        </p:txBody>
      </p:sp>
      <p:grpSp>
        <p:nvGrpSpPr>
          <p:cNvPr name="Group 15" id="15"/>
          <p:cNvGrpSpPr/>
          <p:nvPr/>
        </p:nvGrpSpPr>
        <p:grpSpPr>
          <a:xfrm rot="0">
            <a:off x="5768322" y="3914186"/>
            <a:ext cx="1575021" cy="510959"/>
            <a:chOff x="0" y="0"/>
            <a:chExt cx="2100029" cy="681278"/>
          </a:xfrm>
        </p:grpSpPr>
        <p:sp>
          <p:nvSpPr>
            <p:cNvPr name="Freeform 16" id="16"/>
            <p:cNvSpPr/>
            <p:nvPr/>
          </p:nvSpPr>
          <p:spPr>
            <a:xfrm flipH="false" flipV="false" rot="-699285">
              <a:off x="51333" y="55516"/>
              <a:ext cx="607821" cy="570247"/>
            </a:xfrm>
            <a:custGeom>
              <a:avLst/>
              <a:gdLst/>
              <a:ahLst/>
              <a:cxnLst/>
              <a:rect r="r" b="b" t="t" l="l"/>
              <a:pathLst>
                <a:path h="570247" w="607821">
                  <a:moveTo>
                    <a:pt x="0" y="0"/>
                  </a:moveTo>
                  <a:lnTo>
                    <a:pt x="607821" y="0"/>
                  </a:lnTo>
                  <a:lnTo>
                    <a:pt x="607821" y="570246"/>
                  </a:lnTo>
                  <a:lnTo>
                    <a:pt x="0" y="57024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7" id="17"/>
            <p:cNvSpPr txBox="true"/>
            <p:nvPr/>
          </p:nvSpPr>
          <p:spPr>
            <a:xfrm rot="0">
              <a:off x="710487" y="86663"/>
              <a:ext cx="1389541" cy="312777"/>
            </a:xfrm>
            <a:prstGeom prst="rect">
              <a:avLst/>
            </a:prstGeom>
          </p:spPr>
          <p:txBody>
            <a:bodyPr anchor="t" rtlCol="false" tIns="0" lIns="0" bIns="0" rIns="0">
              <a:spAutoFit/>
            </a:bodyPr>
            <a:lstStyle/>
            <a:p>
              <a:pPr algn="ctr">
                <a:lnSpc>
                  <a:spcPts val="1745"/>
                </a:lnSpc>
              </a:pPr>
              <a:r>
                <a:rPr lang="en-US" sz="1586">
                  <a:solidFill>
                    <a:srgbClr val="000000"/>
                  </a:solidFill>
                  <a:latin typeface="Alyssum"/>
                  <a:ea typeface="Alyssum"/>
                  <a:cs typeface="Alyssum"/>
                  <a:sym typeface="Alyssum"/>
                </a:rPr>
                <a:t>MODELO</a:t>
              </a:r>
            </a:p>
          </p:txBody>
        </p:sp>
        <p:sp>
          <p:nvSpPr>
            <p:cNvPr name="TextBox 18" id="18"/>
            <p:cNvSpPr txBox="true"/>
            <p:nvPr/>
          </p:nvSpPr>
          <p:spPr>
            <a:xfrm rot="0">
              <a:off x="710487" y="348731"/>
              <a:ext cx="1389541" cy="255410"/>
            </a:xfrm>
            <a:prstGeom prst="rect">
              <a:avLst/>
            </a:prstGeom>
          </p:spPr>
          <p:txBody>
            <a:bodyPr anchor="t" rtlCol="false" tIns="0" lIns="0" bIns="0" rIns="0">
              <a:spAutoFit/>
            </a:bodyPr>
            <a:lstStyle/>
            <a:p>
              <a:pPr algn="ctr">
                <a:lnSpc>
                  <a:spcPts val="1434"/>
                </a:lnSpc>
              </a:pPr>
              <a:r>
                <a:rPr lang="en-US" sz="1304">
                  <a:solidFill>
                    <a:srgbClr val="E2A165"/>
                  </a:solidFill>
                  <a:latin typeface="Alyssum"/>
                  <a:ea typeface="Alyssum"/>
                  <a:cs typeface="Alyssum"/>
                  <a:sym typeface="Alyssum"/>
                </a:rPr>
                <a:t>TRAMITA</a:t>
              </a:r>
            </a:p>
          </p:txBody>
        </p:sp>
      </p:grpSp>
      <p:grpSp>
        <p:nvGrpSpPr>
          <p:cNvPr name="Group 19" id="19"/>
          <p:cNvGrpSpPr/>
          <p:nvPr/>
        </p:nvGrpSpPr>
        <p:grpSpPr>
          <a:xfrm rot="-913757">
            <a:off x="146011" y="5947587"/>
            <a:ext cx="1517388" cy="492262"/>
            <a:chOff x="0" y="0"/>
            <a:chExt cx="2023184" cy="656349"/>
          </a:xfrm>
        </p:grpSpPr>
        <p:sp>
          <p:nvSpPr>
            <p:cNvPr name="Freeform 20" id="20"/>
            <p:cNvSpPr/>
            <p:nvPr/>
          </p:nvSpPr>
          <p:spPr>
            <a:xfrm flipH="false" flipV="false" rot="-699285">
              <a:off x="49455" y="53484"/>
              <a:ext cx="585580" cy="549380"/>
            </a:xfrm>
            <a:custGeom>
              <a:avLst/>
              <a:gdLst/>
              <a:ahLst/>
              <a:cxnLst/>
              <a:rect r="r" b="b" t="t" l="l"/>
              <a:pathLst>
                <a:path h="549380" w="585580">
                  <a:moveTo>
                    <a:pt x="0" y="0"/>
                  </a:moveTo>
                  <a:lnTo>
                    <a:pt x="585579" y="0"/>
                  </a:lnTo>
                  <a:lnTo>
                    <a:pt x="585579" y="549381"/>
                  </a:lnTo>
                  <a:lnTo>
                    <a:pt x="0" y="54938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1" id="21"/>
            <p:cNvSpPr txBox="true"/>
            <p:nvPr/>
          </p:nvSpPr>
          <p:spPr>
            <a:xfrm rot="0">
              <a:off x="684489" y="93365"/>
              <a:ext cx="1338695" cy="291458"/>
            </a:xfrm>
            <a:prstGeom prst="rect">
              <a:avLst/>
            </a:prstGeom>
          </p:spPr>
          <p:txBody>
            <a:bodyPr anchor="t" rtlCol="false" tIns="0" lIns="0" bIns="0" rIns="0">
              <a:spAutoFit/>
            </a:bodyPr>
            <a:lstStyle/>
            <a:p>
              <a:pPr algn="ctr">
                <a:lnSpc>
                  <a:spcPts val="1681"/>
                </a:lnSpc>
              </a:pPr>
              <a:r>
                <a:rPr lang="en-US" sz="1528">
                  <a:solidFill>
                    <a:srgbClr val="000000"/>
                  </a:solidFill>
                  <a:latin typeface="Alyssum"/>
                  <a:ea typeface="Alyssum"/>
                  <a:cs typeface="Alyssum"/>
                  <a:sym typeface="Alyssum"/>
                </a:rPr>
                <a:t>MODELO</a:t>
              </a:r>
            </a:p>
          </p:txBody>
        </p:sp>
        <p:sp>
          <p:nvSpPr>
            <p:cNvPr name="TextBox 22" id="22"/>
            <p:cNvSpPr txBox="true"/>
            <p:nvPr/>
          </p:nvSpPr>
          <p:spPr>
            <a:xfrm rot="0">
              <a:off x="684489" y="336318"/>
              <a:ext cx="1338695" cy="245715"/>
            </a:xfrm>
            <a:prstGeom prst="rect">
              <a:avLst/>
            </a:prstGeom>
          </p:spPr>
          <p:txBody>
            <a:bodyPr anchor="t" rtlCol="false" tIns="0" lIns="0" bIns="0" rIns="0">
              <a:spAutoFit/>
            </a:bodyPr>
            <a:lstStyle/>
            <a:p>
              <a:pPr algn="ctr">
                <a:lnSpc>
                  <a:spcPts val="1382"/>
                </a:lnSpc>
              </a:pPr>
              <a:r>
                <a:rPr lang="en-US" sz="1256">
                  <a:solidFill>
                    <a:srgbClr val="E2A165"/>
                  </a:solidFill>
                  <a:latin typeface="Alyssum"/>
                  <a:ea typeface="Alyssum"/>
                  <a:cs typeface="Alyssum"/>
                  <a:sym typeface="Alyssum"/>
                </a:rPr>
                <a:t>TRAMITA</a:t>
              </a:r>
            </a:p>
          </p:txBody>
        </p:sp>
      </p:grpSp>
      <p:grpSp>
        <p:nvGrpSpPr>
          <p:cNvPr name="Group 23" id="23"/>
          <p:cNvGrpSpPr/>
          <p:nvPr/>
        </p:nvGrpSpPr>
        <p:grpSpPr>
          <a:xfrm rot="0">
            <a:off x="2992489" y="9936000"/>
            <a:ext cx="1575021" cy="510959"/>
            <a:chOff x="0" y="0"/>
            <a:chExt cx="2100029" cy="681278"/>
          </a:xfrm>
        </p:grpSpPr>
        <p:sp>
          <p:nvSpPr>
            <p:cNvPr name="Freeform 24" id="24"/>
            <p:cNvSpPr/>
            <p:nvPr/>
          </p:nvSpPr>
          <p:spPr>
            <a:xfrm flipH="false" flipV="false" rot="-699285">
              <a:off x="51333" y="55516"/>
              <a:ext cx="607821" cy="570247"/>
            </a:xfrm>
            <a:custGeom>
              <a:avLst/>
              <a:gdLst/>
              <a:ahLst/>
              <a:cxnLst/>
              <a:rect r="r" b="b" t="t" l="l"/>
              <a:pathLst>
                <a:path h="570247" w="607821">
                  <a:moveTo>
                    <a:pt x="0" y="0"/>
                  </a:moveTo>
                  <a:lnTo>
                    <a:pt x="607821" y="0"/>
                  </a:lnTo>
                  <a:lnTo>
                    <a:pt x="607821" y="570246"/>
                  </a:lnTo>
                  <a:lnTo>
                    <a:pt x="0" y="57024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5" id="25"/>
            <p:cNvSpPr txBox="true"/>
            <p:nvPr/>
          </p:nvSpPr>
          <p:spPr>
            <a:xfrm rot="0">
              <a:off x="710487" y="86663"/>
              <a:ext cx="1389541" cy="312777"/>
            </a:xfrm>
            <a:prstGeom prst="rect">
              <a:avLst/>
            </a:prstGeom>
          </p:spPr>
          <p:txBody>
            <a:bodyPr anchor="t" rtlCol="false" tIns="0" lIns="0" bIns="0" rIns="0">
              <a:spAutoFit/>
            </a:bodyPr>
            <a:lstStyle/>
            <a:p>
              <a:pPr algn="ctr">
                <a:lnSpc>
                  <a:spcPts val="1745"/>
                </a:lnSpc>
              </a:pPr>
              <a:r>
                <a:rPr lang="en-US" sz="1586">
                  <a:solidFill>
                    <a:srgbClr val="000000"/>
                  </a:solidFill>
                  <a:latin typeface="Alyssum"/>
                  <a:ea typeface="Alyssum"/>
                  <a:cs typeface="Alyssum"/>
                  <a:sym typeface="Alyssum"/>
                </a:rPr>
                <a:t>MODELO</a:t>
              </a:r>
            </a:p>
          </p:txBody>
        </p:sp>
        <p:sp>
          <p:nvSpPr>
            <p:cNvPr name="TextBox 26" id="26"/>
            <p:cNvSpPr txBox="true"/>
            <p:nvPr/>
          </p:nvSpPr>
          <p:spPr>
            <a:xfrm rot="0">
              <a:off x="710487" y="348731"/>
              <a:ext cx="1389541" cy="255410"/>
            </a:xfrm>
            <a:prstGeom prst="rect">
              <a:avLst/>
            </a:prstGeom>
          </p:spPr>
          <p:txBody>
            <a:bodyPr anchor="t" rtlCol="false" tIns="0" lIns="0" bIns="0" rIns="0">
              <a:spAutoFit/>
            </a:bodyPr>
            <a:lstStyle/>
            <a:p>
              <a:pPr algn="ctr">
                <a:lnSpc>
                  <a:spcPts val="1434"/>
                </a:lnSpc>
              </a:pPr>
              <a:r>
                <a:rPr lang="en-US" sz="1304">
                  <a:solidFill>
                    <a:srgbClr val="E2A165"/>
                  </a:solidFill>
                  <a:latin typeface="Alyssum"/>
                  <a:ea typeface="Alyssum"/>
                  <a:cs typeface="Alyssum"/>
                  <a:sym typeface="Alyssum"/>
                </a:rPr>
                <a:t>TRAMITA</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4384" t="-1069" r="-4384" b="-6725"/>
            </a:stretch>
          </a:blipFill>
        </p:spPr>
      </p:sp>
      <p:sp>
        <p:nvSpPr>
          <p:cNvPr name="Freeform 3" id="3"/>
          <p:cNvSpPr/>
          <p:nvPr/>
        </p:nvSpPr>
        <p:spPr>
          <a:xfrm flipH="false" flipV="false" rot="0">
            <a:off x="256143" y="247200"/>
            <a:ext cx="1514377" cy="752002"/>
          </a:xfrm>
          <a:custGeom>
            <a:avLst/>
            <a:gdLst/>
            <a:ahLst/>
            <a:cxnLst/>
            <a:rect r="r" b="b" t="t" l="l"/>
            <a:pathLst>
              <a:path h="752002" w="1514377">
                <a:moveTo>
                  <a:pt x="0" y="0"/>
                </a:moveTo>
                <a:lnTo>
                  <a:pt x="1514377" y="0"/>
                </a:lnTo>
                <a:lnTo>
                  <a:pt x="1514377" y="752003"/>
                </a:lnTo>
                <a:lnTo>
                  <a:pt x="0" y="752003"/>
                </a:lnTo>
                <a:lnTo>
                  <a:pt x="0" y="0"/>
                </a:lnTo>
                <a:close/>
              </a:path>
            </a:pathLst>
          </a:custGeom>
          <a:blipFill>
            <a:blip r:embed="rId3"/>
            <a:stretch>
              <a:fillRect l="0" t="0" r="0" b="0"/>
            </a:stretch>
          </a:blipFill>
        </p:spPr>
      </p:sp>
      <p:sp>
        <p:nvSpPr>
          <p:cNvPr name="Freeform 4" id="4"/>
          <p:cNvSpPr/>
          <p:nvPr/>
        </p:nvSpPr>
        <p:spPr>
          <a:xfrm flipH="false" flipV="false" rot="0">
            <a:off x="7129058" y="108000"/>
            <a:ext cx="322942" cy="342231"/>
          </a:xfrm>
          <a:custGeom>
            <a:avLst/>
            <a:gdLst/>
            <a:ahLst/>
            <a:cxnLst/>
            <a:rect r="r" b="b" t="t" l="l"/>
            <a:pathLst>
              <a:path h="342231" w="322942">
                <a:moveTo>
                  <a:pt x="0" y="0"/>
                </a:moveTo>
                <a:lnTo>
                  <a:pt x="322942" y="0"/>
                </a:lnTo>
                <a:lnTo>
                  <a:pt x="322942" y="342231"/>
                </a:lnTo>
                <a:lnTo>
                  <a:pt x="0" y="3422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284333" y="7177783"/>
            <a:ext cx="1015949" cy="835618"/>
          </a:xfrm>
          <a:custGeom>
            <a:avLst/>
            <a:gdLst/>
            <a:ahLst/>
            <a:cxnLst/>
            <a:rect r="r" b="b" t="t" l="l"/>
            <a:pathLst>
              <a:path h="835618" w="1015949">
                <a:moveTo>
                  <a:pt x="0" y="0"/>
                </a:moveTo>
                <a:lnTo>
                  <a:pt x="1015949" y="0"/>
                </a:lnTo>
                <a:lnTo>
                  <a:pt x="1015949" y="835618"/>
                </a:lnTo>
                <a:lnTo>
                  <a:pt x="0" y="83561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211718" y="5151600"/>
            <a:ext cx="1088564" cy="895344"/>
          </a:xfrm>
          <a:custGeom>
            <a:avLst/>
            <a:gdLst/>
            <a:ahLst/>
            <a:cxnLst/>
            <a:rect r="r" b="b" t="t" l="l"/>
            <a:pathLst>
              <a:path h="895344" w="1088564">
                <a:moveTo>
                  <a:pt x="0" y="0"/>
                </a:moveTo>
                <a:lnTo>
                  <a:pt x="1088564" y="0"/>
                </a:lnTo>
                <a:lnTo>
                  <a:pt x="1088564" y="895344"/>
                </a:lnTo>
                <a:lnTo>
                  <a:pt x="0" y="89534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236255" y="2684476"/>
            <a:ext cx="1088564" cy="895344"/>
          </a:xfrm>
          <a:custGeom>
            <a:avLst/>
            <a:gdLst/>
            <a:ahLst/>
            <a:cxnLst/>
            <a:rect r="r" b="b" t="t" l="l"/>
            <a:pathLst>
              <a:path h="895344" w="1088564">
                <a:moveTo>
                  <a:pt x="0" y="0"/>
                </a:moveTo>
                <a:lnTo>
                  <a:pt x="1088564" y="0"/>
                </a:lnTo>
                <a:lnTo>
                  <a:pt x="1088564" y="895343"/>
                </a:lnTo>
                <a:lnTo>
                  <a:pt x="0" y="89534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6614594" y="4388455"/>
            <a:ext cx="514464" cy="536599"/>
          </a:xfrm>
          <a:custGeom>
            <a:avLst/>
            <a:gdLst/>
            <a:ahLst/>
            <a:cxnLst/>
            <a:rect r="r" b="b" t="t" l="l"/>
            <a:pathLst>
              <a:path h="536599" w="514464">
                <a:moveTo>
                  <a:pt x="0" y="0"/>
                </a:moveTo>
                <a:lnTo>
                  <a:pt x="514464" y="0"/>
                </a:lnTo>
                <a:lnTo>
                  <a:pt x="514464" y="536598"/>
                </a:lnTo>
                <a:lnTo>
                  <a:pt x="0" y="53659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335347">
            <a:off x="4924800" y="4128346"/>
            <a:ext cx="1686637" cy="1056817"/>
          </a:xfrm>
          <a:custGeom>
            <a:avLst/>
            <a:gdLst/>
            <a:ahLst/>
            <a:cxnLst/>
            <a:rect r="r" b="b" t="t" l="l"/>
            <a:pathLst>
              <a:path h="1056817" w="1686637">
                <a:moveTo>
                  <a:pt x="0" y="0"/>
                </a:moveTo>
                <a:lnTo>
                  <a:pt x="1686637" y="0"/>
                </a:lnTo>
                <a:lnTo>
                  <a:pt x="1686637" y="1056816"/>
                </a:lnTo>
                <a:lnTo>
                  <a:pt x="0" y="1056816"/>
                </a:lnTo>
                <a:lnTo>
                  <a:pt x="0" y="0"/>
                </a:lnTo>
                <a:close/>
              </a:path>
            </a:pathLst>
          </a:custGeom>
          <a:blipFill>
            <a:blip r:embed="rId14"/>
            <a:stretch>
              <a:fillRect l="0" t="0" r="0" b="0"/>
            </a:stretch>
          </a:blipFill>
        </p:spPr>
      </p:sp>
      <p:sp>
        <p:nvSpPr>
          <p:cNvPr name="TextBox 10" id="10"/>
          <p:cNvSpPr txBox="true"/>
          <p:nvPr/>
        </p:nvSpPr>
        <p:spPr>
          <a:xfrm rot="0">
            <a:off x="0" y="1799252"/>
            <a:ext cx="7560000" cy="397734"/>
          </a:xfrm>
          <a:prstGeom prst="rect">
            <a:avLst/>
          </a:prstGeom>
        </p:spPr>
        <p:txBody>
          <a:bodyPr anchor="t" rtlCol="false" tIns="0" lIns="0" bIns="0" rIns="0">
            <a:spAutoFit/>
          </a:bodyPr>
          <a:lstStyle/>
          <a:p>
            <a:pPr algn="ctr">
              <a:lnSpc>
                <a:spcPts val="2908"/>
              </a:lnSpc>
            </a:pPr>
            <a:r>
              <a:rPr lang="en-US" sz="2908">
                <a:solidFill>
                  <a:srgbClr val="004AAD"/>
                </a:solidFill>
                <a:latin typeface="Special Elite"/>
                <a:ea typeface="Special Elite"/>
                <a:cs typeface="Special Elite"/>
                <a:sym typeface="Special Elite"/>
              </a:rPr>
              <a:t>GUIA PARA EQUIPOS DIRECTIVOS</a:t>
            </a:r>
          </a:p>
        </p:txBody>
      </p:sp>
      <p:grpSp>
        <p:nvGrpSpPr>
          <p:cNvPr name="Group 11" id="11"/>
          <p:cNvGrpSpPr/>
          <p:nvPr/>
        </p:nvGrpSpPr>
        <p:grpSpPr>
          <a:xfrm rot="0">
            <a:off x="1770520" y="238337"/>
            <a:ext cx="5681480" cy="1035326"/>
            <a:chOff x="0" y="0"/>
            <a:chExt cx="7575307" cy="1380434"/>
          </a:xfrm>
        </p:grpSpPr>
        <p:sp>
          <p:nvSpPr>
            <p:cNvPr name="TextBox 12" id="12"/>
            <p:cNvSpPr txBox="true"/>
            <p:nvPr/>
          </p:nvSpPr>
          <p:spPr>
            <a:xfrm rot="0">
              <a:off x="0" y="95250"/>
              <a:ext cx="7575307" cy="528363"/>
            </a:xfrm>
            <a:prstGeom prst="rect">
              <a:avLst/>
            </a:prstGeom>
          </p:spPr>
          <p:txBody>
            <a:bodyPr anchor="t" rtlCol="false" tIns="0" lIns="0" bIns="0" rIns="0">
              <a:spAutoFit/>
            </a:bodyPr>
            <a:lstStyle/>
            <a:p>
              <a:pPr algn="ctr" marL="0" indent="0" lvl="0">
                <a:lnSpc>
                  <a:spcPts val="2654"/>
                </a:lnSpc>
              </a:pPr>
              <a:r>
                <a:rPr lang="en-US" sz="3086" spc="-33">
                  <a:solidFill>
                    <a:srgbClr val="8D6D43"/>
                  </a:solidFill>
                  <a:latin typeface="Anaktoria"/>
                  <a:ea typeface="Anaktoria"/>
                  <a:cs typeface="Anaktoria"/>
                  <a:sym typeface="Anaktoria"/>
                </a:rPr>
                <a:t>Elección-Renovación </a:t>
              </a:r>
            </a:p>
          </p:txBody>
        </p:sp>
        <p:sp>
          <p:nvSpPr>
            <p:cNvPr name="TextBox 13" id="13"/>
            <p:cNvSpPr txBox="true"/>
            <p:nvPr/>
          </p:nvSpPr>
          <p:spPr>
            <a:xfrm rot="0">
              <a:off x="609138" y="690288"/>
              <a:ext cx="6357030" cy="690146"/>
            </a:xfrm>
            <a:prstGeom prst="rect">
              <a:avLst/>
            </a:prstGeom>
          </p:spPr>
          <p:txBody>
            <a:bodyPr anchor="t" rtlCol="false" tIns="0" lIns="0" bIns="0" rIns="0">
              <a:spAutoFit/>
            </a:bodyPr>
            <a:lstStyle/>
            <a:p>
              <a:pPr algn="ctr" marL="0" indent="0" lvl="0">
                <a:lnSpc>
                  <a:spcPts val="3705"/>
                </a:lnSpc>
              </a:pPr>
              <a:r>
                <a:rPr lang="en-US" sz="3742" spc="74">
                  <a:solidFill>
                    <a:srgbClr val="242424"/>
                  </a:solidFill>
                  <a:latin typeface="Mestizo"/>
                  <a:ea typeface="Mestizo"/>
                  <a:cs typeface="Mestizo"/>
                  <a:sym typeface="Mestizo"/>
                </a:rPr>
                <a:t>CONSEJO ESCOLAR</a:t>
              </a:r>
            </a:p>
          </p:txBody>
        </p:sp>
      </p:grpSp>
      <p:sp>
        <p:nvSpPr>
          <p:cNvPr name="TextBox 14" id="14"/>
          <p:cNvSpPr txBox="true"/>
          <p:nvPr/>
        </p:nvSpPr>
        <p:spPr>
          <a:xfrm rot="0">
            <a:off x="1717706" y="7111108"/>
            <a:ext cx="5678451" cy="2589657"/>
          </a:xfrm>
          <a:prstGeom prst="rect">
            <a:avLst/>
          </a:prstGeom>
        </p:spPr>
        <p:txBody>
          <a:bodyPr anchor="t" rtlCol="false" tIns="0" lIns="0" bIns="0" rIns="0">
            <a:spAutoFit/>
          </a:bodyPr>
          <a:lstStyle/>
          <a:p>
            <a:pPr algn="just">
              <a:lnSpc>
                <a:spcPts val="1638"/>
              </a:lnSpc>
            </a:pPr>
            <a:r>
              <a:rPr lang="en-US" sz="1170">
                <a:solidFill>
                  <a:srgbClr val="272727"/>
                </a:solidFill>
                <a:latin typeface="Nunito"/>
                <a:ea typeface="Nunito"/>
                <a:cs typeface="Nunito"/>
                <a:sym typeface="Nunito"/>
              </a:rPr>
              <a:t>En la primera quincena del mes de noviembre, la Junta Electoral realiza el </a:t>
            </a:r>
            <a:r>
              <a:rPr lang="en-US" sz="1170" b="true">
                <a:solidFill>
                  <a:srgbClr val="272727"/>
                </a:solidFill>
                <a:latin typeface="Nunito Bold"/>
                <a:ea typeface="Nunito Bold"/>
                <a:cs typeface="Nunito Bold"/>
                <a:sym typeface="Nunito Bold"/>
              </a:rPr>
              <a:t>sorteo de la mesa electoral</a:t>
            </a:r>
            <a:r>
              <a:rPr lang="en-US" sz="1170">
                <a:solidFill>
                  <a:srgbClr val="272727"/>
                </a:solidFill>
                <a:latin typeface="Nunito"/>
                <a:ea typeface="Nunito"/>
                <a:cs typeface="Nunito"/>
                <a:sym typeface="Nunito"/>
              </a:rPr>
              <a:t> entre las personas que forman parte del censo para cada uno de los sectores en los que se vota. </a:t>
            </a:r>
            <a:r>
              <a:rPr lang="en-US" sz="1170" b="true">
                <a:solidFill>
                  <a:srgbClr val="272727"/>
                </a:solidFill>
                <a:latin typeface="Nunito Bold"/>
                <a:ea typeface="Nunito Bold"/>
                <a:cs typeface="Nunito Bold"/>
                <a:sym typeface="Nunito Bold"/>
              </a:rPr>
              <a:t>La mesa se constituirá el mismo día de las votaciones y deberá haber titulares y suplentes seleccionados</a:t>
            </a:r>
            <a:r>
              <a:rPr lang="en-US" sz="1170">
                <a:solidFill>
                  <a:srgbClr val="272727"/>
                </a:solidFill>
                <a:latin typeface="Nunito"/>
                <a:ea typeface="Nunito"/>
                <a:cs typeface="Nunito"/>
                <a:sym typeface="Nunito"/>
              </a:rPr>
              <a:t>. La mesa electoral estará formada por el Presidente/a y dos Vocales por cada sector que se vota. Se deberá sortear también un suplente de Presidente y de cada uno de los Vocales. </a:t>
            </a:r>
          </a:p>
          <a:p>
            <a:pPr algn="just">
              <a:lnSpc>
                <a:spcPts val="1638"/>
              </a:lnSpc>
            </a:pPr>
          </a:p>
          <a:p>
            <a:pPr algn="just">
              <a:lnSpc>
                <a:spcPts val="1638"/>
              </a:lnSpc>
            </a:pPr>
            <a:r>
              <a:rPr lang="en-US" sz="1170">
                <a:solidFill>
                  <a:srgbClr val="272727"/>
                </a:solidFill>
                <a:latin typeface="Nunito"/>
                <a:ea typeface="Nunito"/>
                <a:cs typeface="Nunito"/>
                <a:sym typeface="Nunito"/>
              </a:rPr>
              <a:t>Se facilita en esta guía:</a:t>
            </a:r>
          </a:p>
          <a:p>
            <a:pPr algn="just">
              <a:lnSpc>
                <a:spcPts val="1638"/>
              </a:lnSpc>
            </a:pPr>
          </a:p>
          <a:p>
            <a:pPr algn="just" marL="252603" indent="-126301" lvl="1">
              <a:lnSpc>
                <a:spcPts val="1638"/>
              </a:lnSpc>
              <a:buFont typeface="Arial"/>
              <a:buChar char="•"/>
            </a:pPr>
            <a:r>
              <a:rPr lang="en-US" sz="1170">
                <a:solidFill>
                  <a:srgbClr val="272727"/>
                </a:solidFill>
                <a:latin typeface="Nunito"/>
                <a:ea typeface="Nunito"/>
                <a:cs typeface="Nunito"/>
                <a:sym typeface="Nunito"/>
              </a:rPr>
              <a:t>U</a:t>
            </a:r>
            <a:r>
              <a:rPr lang="en-US" sz="1170">
                <a:solidFill>
                  <a:srgbClr val="272727"/>
                </a:solidFill>
                <a:latin typeface="Nunito"/>
                <a:ea typeface="Nunito"/>
                <a:cs typeface="Nunito"/>
                <a:sym typeface="Nunito"/>
              </a:rPr>
              <a:t>n modelo para comunicar a los seleccionados que han sido elegidos como titulares o suplentes en este sorteo, es el </a:t>
            </a:r>
            <a:r>
              <a:rPr lang="en-US" b="true" sz="1170">
                <a:solidFill>
                  <a:srgbClr val="E6262C"/>
                </a:solidFill>
                <a:latin typeface="Nunito Bold"/>
                <a:ea typeface="Nunito Bold"/>
                <a:cs typeface="Nunito Bold"/>
                <a:sym typeface="Nunito Bold"/>
              </a:rPr>
              <a:t>anexo</a:t>
            </a:r>
            <a:r>
              <a:rPr lang="en-US" sz="1170">
                <a:solidFill>
                  <a:srgbClr val="272727"/>
                </a:solidFill>
                <a:latin typeface="Nunito"/>
                <a:ea typeface="Nunito"/>
                <a:cs typeface="Nunito"/>
                <a:sym typeface="Nunito"/>
              </a:rPr>
              <a:t> V.</a:t>
            </a:r>
          </a:p>
          <a:p>
            <a:pPr algn="just" marL="252603" indent="-126301" lvl="1">
              <a:lnSpc>
                <a:spcPts val="1638"/>
              </a:lnSpc>
              <a:buFont typeface="Arial"/>
              <a:buChar char="•"/>
            </a:pPr>
            <a:r>
              <a:rPr lang="en-US" sz="1170">
                <a:solidFill>
                  <a:srgbClr val="272727"/>
                </a:solidFill>
                <a:latin typeface="Nunito"/>
                <a:ea typeface="Nunito"/>
                <a:cs typeface="Nunito"/>
                <a:sym typeface="Nunito"/>
              </a:rPr>
              <a:t>Un modelo para que la Junta Electoral pueda certificar a los seleccionados que han formado parte de la mesa electoral, es el </a:t>
            </a:r>
            <a:r>
              <a:rPr lang="en-US" b="true" sz="1170">
                <a:solidFill>
                  <a:srgbClr val="E6262C"/>
                </a:solidFill>
                <a:latin typeface="Nunito Bold"/>
                <a:ea typeface="Nunito Bold"/>
                <a:cs typeface="Nunito Bold"/>
                <a:sym typeface="Nunito Bold"/>
              </a:rPr>
              <a:t>anexo</a:t>
            </a:r>
            <a:r>
              <a:rPr lang="en-US" sz="1170">
                <a:solidFill>
                  <a:srgbClr val="272727"/>
                </a:solidFill>
                <a:latin typeface="Nunito"/>
                <a:ea typeface="Nunito"/>
                <a:cs typeface="Nunito"/>
                <a:sym typeface="Nunito"/>
              </a:rPr>
              <a:t> VI</a:t>
            </a:r>
          </a:p>
        </p:txBody>
      </p:sp>
      <p:sp>
        <p:nvSpPr>
          <p:cNvPr name="TextBox 15" id="15"/>
          <p:cNvSpPr txBox="true"/>
          <p:nvPr/>
        </p:nvSpPr>
        <p:spPr>
          <a:xfrm rot="0">
            <a:off x="1717706" y="5132550"/>
            <a:ext cx="5572823" cy="989457"/>
          </a:xfrm>
          <a:prstGeom prst="rect">
            <a:avLst/>
          </a:prstGeom>
        </p:spPr>
        <p:txBody>
          <a:bodyPr anchor="t" rtlCol="false" tIns="0" lIns="0" bIns="0" rIns="0">
            <a:spAutoFit/>
          </a:bodyPr>
          <a:lstStyle/>
          <a:p>
            <a:pPr algn="just">
              <a:lnSpc>
                <a:spcPts val="1638"/>
              </a:lnSpc>
            </a:pPr>
            <a:r>
              <a:rPr lang="en-US" sz="1170">
                <a:solidFill>
                  <a:srgbClr val="272727"/>
                </a:solidFill>
                <a:latin typeface="Nunito"/>
                <a:ea typeface="Nunito"/>
                <a:cs typeface="Nunito"/>
                <a:sym typeface="Nunito"/>
              </a:rPr>
              <a:t>En la primera quincena del mes de noviembre, </a:t>
            </a:r>
            <a:r>
              <a:rPr lang="en-US" sz="1170" b="true">
                <a:solidFill>
                  <a:srgbClr val="272727"/>
                </a:solidFill>
                <a:latin typeface="Nunito Bold"/>
                <a:ea typeface="Nunito Bold"/>
                <a:cs typeface="Nunito Bold"/>
                <a:sym typeface="Nunito Bold"/>
              </a:rPr>
              <a:t>se corrige el censo y </a:t>
            </a:r>
            <a:r>
              <a:rPr lang="en-US" b="true" sz="1170" u="sng">
                <a:solidFill>
                  <a:srgbClr val="272727"/>
                </a:solidFill>
                <a:latin typeface="Nunito Bold"/>
                <a:ea typeface="Nunito Bold"/>
                <a:cs typeface="Nunito Bold"/>
                <a:sym typeface="Nunito Bold"/>
              </a:rPr>
              <a:t>se publica el censo definitiv</a:t>
            </a:r>
            <a:r>
              <a:rPr lang="en-US" sz="1170" b="true">
                <a:solidFill>
                  <a:srgbClr val="272727"/>
                </a:solidFill>
                <a:latin typeface="Nunito Bold"/>
                <a:ea typeface="Nunito Bold"/>
                <a:cs typeface="Nunito Bold"/>
                <a:sym typeface="Nunito Bold"/>
              </a:rPr>
              <a:t>o en la fecha acordada por la Junta Electoral.</a:t>
            </a:r>
          </a:p>
          <a:p>
            <a:pPr algn="just">
              <a:lnSpc>
                <a:spcPts val="1638"/>
              </a:lnSpc>
            </a:pPr>
            <a:r>
              <a:rPr lang="en-US" b="true" sz="1170" u="sng">
                <a:solidFill>
                  <a:srgbClr val="272727"/>
                </a:solidFill>
                <a:latin typeface="Nunito Bold"/>
                <a:ea typeface="Nunito Bold"/>
                <a:cs typeface="Nunito Bold"/>
                <a:sym typeface="Nunito Bold"/>
              </a:rPr>
              <a:t>Se publican </a:t>
            </a:r>
            <a:r>
              <a:rPr lang="en-US" b="true" sz="1170">
                <a:solidFill>
                  <a:srgbClr val="272727"/>
                </a:solidFill>
                <a:latin typeface="Nunito Bold"/>
                <a:ea typeface="Nunito Bold"/>
                <a:cs typeface="Nunito Bold"/>
                <a:sym typeface="Nunito Bold"/>
              </a:rPr>
              <a:t>las candidaturas provisionales</a:t>
            </a:r>
            <a:r>
              <a:rPr lang="en-US" sz="1170">
                <a:solidFill>
                  <a:srgbClr val="272727"/>
                </a:solidFill>
                <a:latin typeface="Nunito"/>
                <a:ea typeface="Nunito"/>
                <a:cs typeface="Nunito"/>
                <a:sym typeface="Nunito"/>
              </a:rPr>
              <a:t>, para este paso, puedes usar el </a:t>
            </a:r>
            <a:r>
              <a:rPr lang="en-US" b="true" sz="1170" i="true">
                <a:solidFill>
                  <a:srgbClr val="E6262C"/>
                </a:solidFill>
                <a:latin typeface="Nunito Bold Italics"/>
                <a:ea typeface="Nunito Bold Italics"/>
                <a:cs typeface="Nunito Bold Italics"/>
                <a:sym typeface="Nunito Bold Italics"/>
              </a:rPr>
              <a:t>anexo</a:t>
            </a:r>
            <a:r>
              <a:rPr lang="en-US" b="true" sz="1170" i="true">
                <a:solidFill>
                  <a:srgbClr val="272727"/>
                </a:solidFill>
                <a:latin typeface="Nunito Bold Italics"/>
                <a:ea typeface="Nunito Bold Italics"/>
                <a:cs typeface="Nunito Bold Italics"/>
                <a:sym typeface="Nunito Bold Italics"/>
              </a:rPr>
              <a:t> III</a:t>
            </a:r>
            <a:r>
              <a:rPr lang="en-US" sz="1170">
                <a:solidFill>
                  <a:srgbClr val="272727"/>
                </a:solidFill>
                <a:latin typeface="Nunito"/>
                <a:ea typeface="Nunito"/>
                <a:cs typeface="Nunito"/>
                <a:sym typeface="Nunito"/>
              </a:rPr>
              <a:t> de esta guía </a:t>
            </a:r>
            <a:r>
              <a:rPr lang="en-US" b="true" sz="1170">
                <a:solidFill>
                  <a:srgbClr val="272727"/>
                </a:solidFill>
                <a:latin typeface="Nunito Bold"/>
                <a:ea typeface="Nunito Bold"/>
                <a:cs typeface="Nunito Bold"/>
                <a:sym typeface="Nunito Bold"/>
              </a:rPr>
              <a:t>y pasado el plazo de reclamaciones, </a:t>
            </a:r>
            <a:r>
              <a:rPr lang="en-US" b="true" sz="1170" u="sng">
                <a:solidFill>
                  <a:srgbClr val="272727"/>
                </a:solidFill>
                <a:latin typeface="Nunito Bold"/>
                <a:ea typeface="Nunito Bold"/>
                <a:cs typeface="Nunito Bold"/>
                <a:sym typeface="Nunito Bold"/>
              </a:rPr>
              <a:t>las candidaturas definitivas</a:t>
            </a:r>
            <a:r>
              <a:rPr lang="en-US" b="true" sz="1170">
                <a:solidFill>
                  <a:srgbClr val="272727"/>
                </a:solidFill>
                <a:latin typeface="Nunito Bold"/>
                <a:ea typeface="Nunito Bold"/>
                <a:cs typeface="Nunito Bold"/>
                <a:sym typeface="Nunito Bold"/>
              </a:rPr>
              <a:t>. </a:t>
            </a:r>
            <a:r>
              <a:rPr lang="en-US" sz="1170">
                <a:solidFill>
                  <a:srgbClr val="272727"/>
                </a:solidFill>
                <a:latin typeface="Nunito"/>
                <a:ea typeface="Nunito"/>
                <a:cs typeface="Nunito"/>
                <a:sym typeface="Nunito"/>
              </a:rPr>
              <a:t>Todo ello en las fechas acordadas por la Junta Electoral.</a:t>
            </a:r>
          </a:p>
        </p:txBody>
      </p:sp>
      <p:sp>
        <p:nvSpPr>
          <p:cNvPr name="TextBox 16" id="16"/>
          <p:cNvSpPr txBox="true"/>
          <p:nvPr/>
        </p:nvSpPr>
        <p:spPr>
          <a:xfrm rot="0">
            <a:off x="1750922" y="2675465"/>
            <a:ext cx="5572823" cy="1789660"/>
          </a:xfrm>
          <a:prstGeom prst="rect">
            <a:avLst/>
          </a:prstGeom>
        </p:spPr>
        <p:txBody>
          <a:bodyPr anchor="t" rtlCol="false" tIns="0" lIns="0" bIns="0" rIns="0">
            <a:spAutoFit/>
          </a:bodyPr>
          <a:lstStyle/>
          <a:p>
            <a:pPr algn="just">
              <a:lnSpc>
                <a:spcPts val="1632"/>
              </a:lnSpc>
            </a:pPr>
            <a:r>
              <a:rPr lang="en-US" sz="1165">
                <a:solidFill>
                  <a:srgbClr val="272727"/>
                </a:solidFill>
                <a:latin typeface="Nunito"/>
                <a:ea typeface="Nunito"/>
                <a:cs typeface="Nunito"/>
                <a:sym typeface="Nunito"/>
              </a:rPr>
              <a:t>En el mes de octubre, después de convocar las elecciones formalmente, </a:t>
            </a:r>
            <a:r>
              <a:rPr lang="en-US" b="true" sz="1165" u="sng">
                <a:solidFill>
                  <a:srgbClr val="272727"/>
                </a:solidFill>
                <a:latin typeface="Nunito Bold"/>
                <a:ea typeface="Nunito Bold"/>
                <a:cs typeface="Nunito Bold"/>
                <a:sym typeface="Nunito Bold"/>
              </a:rPr>
              <a:t>publicamos el censo provisional y damos un plazo para hacer correcciones</a:t>
            </a:r>
            <a:r>
              <a:rPr lang="en-US" sz="1165">
                <a:solidFill>
                  <a:srgbClr val="272727"/>
                </a:solidFill>
                <a:latin typeface="Nunito"/>
                <a:ea typeface="Nunito"/>
                <a:cs typeface="Nunito"/>
                <a:sym typeface="Nunito"/>
              </a:rPr>
              <a:t> que terminará en la primera quincena del mes de octubre. Para se puedan hacer rectificaciones al censo puedes utilizar como modelo el </a:t>
            </a:r>
            <a:r>
              <a:rPr lang="en-US" b="true" sz="1165" i="true">
                <a:solidFill>
                  <a:srgbClr val="C52D40"/>
                </a:solidFill>
                <a:latin typeface="Nunito Bold Italics"/>
                <a:ea typeface="Nunito Bold Italics"/>
                <a:cs typeface="Nunito Bold Italics"/>
                <a:sym typeface="Nunito Bold Italics"/>
              </a:rPr>
              <a:t>anexo</a:t>
            </a:r>
            <a:r>
              <a:rPr lang="en-US" b="true" sz="1165" i="true">
                <a:solidFill>
                  <a:srgbClr val="272727"/>
                </a:solidFill>
                <a:latin typeface="Nunito Bold Italics"/>
                <a:ea typeface="Nunito Bold Italics"/>
                <a:cs typeface="Nunito Bold Italics"/>
                <a:sym typeface="Nunito Bold Italics"/>
              </a:rPr>
              <a:t> I </a:t>
            </a:r>
            <a:r>
              <a:rPr lang="en-US" sz="1165">
                <a:solidFill>
                  <a:srgbClr val="272727"/>
                </a:solidFill>
                <a:latin typeface="Nunito"/>
                <a:ea typeface="Nunito"/>
                <a:cs typeface="Nunito"/>
                <a:sym typeface="Nunito"/>
              </a:rPr>
              <a:t>de esta guía. También </a:t>
            </a:r>
            <a:r>
              <a:rPr lang="en-US" b="true" sz="1165" u="sng">
                <a:solidFill>
                  <a:srgbClr val="272727"/>
                </a:solidFill>
                <a:latin typeface="Nunito Bold"/>
                <a:ea typeface="Nunito Bold"/>
                <a:cs typeface="Nunito Bold"/>
                <a:sym typeface="Nunito Bold"/>
              </a:rPr>
              <a:t>recogemos las candidaturas en los diferentes sectores</a:t>
            </a:r>
            <a:r>
              <a:rPr lang="en-US" sz="1165">
                <a:solidFill>
                  <a:srgbClr val="272727"/>
                </a:solidFill>
                <a:latin typeface="Nunito"/>
                <a:ea typeface="Nunito"/>
                <a:cs typeface="Nunito"/>
                <a:sym typeface="Nunito"/>
              </a:rPr>
              <a:t>, para que se puedan presentar las candidaturas puedes utilizar el </a:t>
            </a:r>
            <a:r>
              <a:rPr lang="en-US" b="true" sz="1165" i="true">
                <a:solidFill>
                  <a:srgbClr val="C52D40"/>
                </a:solidFill>
                <a:latin typeface="Nunito Bold Italics"/>
                <a:ea typeface="Nunito Bold Italics"/>
                <a:cs typeface="Nunito Bold Italics"/>
                <a:sym typeface="Nunito Bold Italics"/>
              </a:rPr>
              <a:t>anexo</a:t>
            </a:r>
            <a:r>
              <a:rPr lang="en-US" b="true" sz="1165" i="true">
                <a:solidFill>
                  <a:srgbClr val="272727"/>
                </a:solidFill>
                <a:latin typeface="Nunito Bold Italics"/>
                <a:ea typeface="Nunito Bold Italics"/>
                <a:cs typeface="Nunito Bold Italics"/>
                <a:sym typeface="Nunito Bold Italics"/>
              </a:rPr>
              <a:t> II</a:t>
            </a:r>
            <a:r>
              <a:rPr lang="en-US" sz="1165" i="true">
                <a:solidFill>
                  <a:srgbClr val="272727"/>
                </a:solidFill>
                <a:latin typeface="Nunito Italics"/>
                <a:ea typeface="Nunito Italics"/>
                <a:cs typeface="Nunito Italics"/>
                <a:sym typeface="Nunito Italics"/>
              </a:rPr>
              <a:t> </a:t>
            </a:r>
            <a:r>
              <a:rPr lang="en-US" sz="1165">
                <a:solidFill>
                  <a:srgbClr val="272727"/>
                </a:solidFill>
                <a:latin typeface="Nunito"/>
                <a:ea typeface="Nunito"/>
                <a:cs typeface="Nunito"/>
                <a:sym typeface="Nunito"/>
              </a:rPr>
              <a:t>de esta guia. </a:t>
            </a:r>
            <a:r>
              <a:rPr lang="en-US" b="true" sz="1165" u="sng">
                <a:solidFill>
                  <a:srgbClr val="C52D40"/>
                </a:solidFill>
                <a:latin typeface="Nunito Bold"/>
                <a:ea typeface="Nunito Bold"/>
                <a:cs typeface="Nunito Bold"/>
                <a:sym typeface="Nunito Bold"/>
              </a:rPr>
              <a:t>Promover que haya más candidaturas que puestos a cubrir para que siempre queden suplentes que sustituyan a los electos en el caso de que cesen antes de que acabe su mandato.</a:t>
            </a:r>
          </a:p>
          <a:p>
            <a:pPr algn="just">
              <a:lnSpc>
                <a:spcPts val="1632"/>
              </a:lnSpc>
            </a:pPr>
          </a:p>
        </p:txBody>
      </p:sp>
      <p:grpSp>
        <p:nvGrpSpPr>
          <p:cNvPr name="Group 17" id="17"/>
          <p:cNvGrpSpPr/>
          <p:nvPr/>
        </p:nvGrpSpPr>
        <p:grpSpPr>
          <a:xfrm rot="0">
            <a:off x="-1176579" y="3857024"/>
            <a:ext cx="4168800" cy="608101"/>
            <a:chOff x="0" y="0"/>
            <a:chExt cx="5558400" cy="810801"/>
          </a:xfrm>
        </p:grpSpPr>
        <p:sp>
          <p:nvSpPr>
            <p:cNvPr name="Freeform 18" id="18"/>
            <p:cNvSpPr/>
            <p:nvPr/>
          </p:nvSpPr>
          <p:spPr>
            <a:xfrm flipH="false" flipV="false" rot="0">
              <a:off x="3194211" y="0"/>
              <a:ext cx="432000" cy="432000"/>
            </a:xfrm>
            <a:custGeom>
              <a:avLst/>
              <a:gdLst/>
              <a:ahLst/>
              <a:cxnLst/>
              <a:rect r="r" b="b" t="t" l="l"/>
              <a:pathLst>
                <a:path h="432000" w="432000">
                  <a:moveTo>
                    <a:pt x="0" y="0"/>
                  </a:moveTo>
                  <a:lnTo>
                    <a:pt x="432000" y="0"/>
                  </a:lnTo>
                  <a:lnTo>
                    <a:pt x="432000" y="432000"/>
                  </a:lnTo>
                  <a:lnTo>
                    <a:pt x="0" y="43200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9" id="19"/>
            <p:cNvSpPr txBox="true"/>
            <p:nvPr/>
          </p:nvSpPr>
          <p:spPr>
            <a:xfrm rot="0">
              <a:off x="1932189" y="59599"/>
              <a:ext cx="1249705" cy="372401"/>
            </a:xfrm>
            <a:prstGeom prst="rect">
              <a:avLst/>
            </a:prstGeom>
          </p:spPr>
          <p:txBody>
            <a:bodyPr anchor="t" rtlCol="false" tIns="0" lIns="0" bIns="0" rIns="0">
              <a:spAutoFit/>
            </a:bodyPr>
            <a:lstStyle/>
            <a:p>
              <a:pPr algn="ctr" marL="0" indent="0" lvl="0">
                <a:lnSpc>
                  <a:spcPts val="1578"/>
                </a:lnSpc>
                <a:spcBef>
                  <a:spcPct val="0"/>
                </a:spcBef>
              </a:pPr>
              <a:r>
                <a:rPr lang="en-US" b="true" sz="1856">
                  <a:solidFill>
                    <a:srgbClr val="003399"/>
                  </a:solidFill>
                  <a:latin typeface="Mont Bold"/>
                  <a:ea typeface="Mont Bold"/>
                  <a:cs typeface="Mont Bold"/>
                  <a:sym typeface="Mont Bold"/>
                </a:rPr>
                <a:t>ANEXO</a:t>
              </a:r>
            </a:p>
          </p:txBody>
        </p:sp>
        <p:sp>
          <p:nvSpPr>
            <p:cNvPr name="TextBox 20" id="20"/>
            <p:cNvSpPr txBox="true"/>
            <p:nvPr/>
          </p:nvSpPr>
          <p:spPr>
            <a:xfrm rot="0">
              <a:off x="0" y="553626"/>
              <a:ext cx="5558400" cy="257175"/>
            </a:xfrm>
            <a:prstGeom prst="rect">
              <a:avLst/>
            </a:prstGeom>
          </p:spPr>
          <p:txBody>
            <a:bodyPr anchor="t" rtlCol="false" tIns="0" lIns="0" bIns="0" rIns="0">
              <a:spAutoFit/>
            </a:bodyPr>
            <a:lstStyle/>
            <a:p>
              <a:pPr algn="ctr" marL="0" indent="0" lvl="0">
                <a:lnSpc>
                  <a:spcPts val="1275"/>
                </a:lnSpc>
              </a:pPr>
              <a:r>
                <a:rPr lang="en-US" b="true" sz="1500">
                  <a:solidFill>
                    <a:srgbClr val="3A3AC1"/>
                  </a:solidFill>
                  <a:latin typeface="Roca One Heavy"/>
                  <a:ea typeface="Roca One Heavy"/>
                  <a:cs typeface="Roca One Heavy"/>
                  <a:sym typeface="Roca One Heavy"/>
                </a:rPr>
                <a:t>de esta guía</a:t>
              </a:r>
            </a:p>
          </p:txBody>
        </p:sp>
      </p:grpSp>
      <p:grpSp>
        <p:nvGrpSpPr>
          <p:cNvPr name="Group 21" id="21"/>
          <p:cNvGrpSpPr/>
          <p:nvPr/>
        </p:nvGrpSpPr>
        <p:grpSpPr>
          <a:xfrm rot="0">
            <a:off x="211718" y="6293457"/>
            <a:ext cx="4168800" cy="608101"/>
            <a:chOff x="0" y="0"/>
            <a:chExt cx="5558400" cy="810801"/>
          </a:xfrm>
        </p:grpSpPr>
        <p:sp>
          <p:nvSpPr>
            <p:cNvPr name="Freeform 22" id="22"/>
            <p:cNvSpPr/>
            <p:nvPr/>
          </p:nvSpPr>
          <p:spPr>
            <a:xfrm flipH="false" flipV="false" rot="0">
              <a:off x="3194211" y="0"/>
              <a:ext cx="432000" cy="432000"/>
            </a:xfrm>
            <a:custGeom>
              <a:avLst/>
              <a:gdLst/>
              <a:ahLst/>
              <a:cxnLst/>
              <a:rect r="r" b="b" t="t" l="l"/>
              <a:pathLst>
                <a:path h="432000" w="432000">
                  <a:moveTo>
                    <a:pt x="0" y="0"/>
                  </a:moveTo>
                  <a:lnTo>
                    <a:pt x="432000" y="0"/>
                  </a:lnTo>
                  <a:lnTo>
                    <a:pt x="432000" y="432000"/>
                  </a:lnTo>
                  <a:lnTo>
                    <a:pt x="0" y="43200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3" id="23"/>
            <p:cNvSpPr txBox="true"/>
            <p:nvPr/>
          </p:nvSpPr>
          <p:spPr>
            <a:xfrm rot="0">
              <a:off x="1932189" y="59599"/>
              <a:ext cx="1249705" cy="372401"/>
            </a:xfrm>
            <a:prstGeom prst="rect">
              <a:avLst/>
            </a:prstGeom>
          </p:spPr>
          <p:txBody>
            <a:bodyPr anchor="t" rtlCol="false" tIns="0" lIns="0" bIns="0" rIns="0">
              <a:spAutoFit/>
            </a:bodyPr>
            <a:lstStyle/>
            <a:p>
              <a:pPr algn="ctr" marL="0" indent="0" lvl="0">
                <a:lnSpc>
                  <a:spcPts val="1578"/>
                </a:lnSpc>
                <a:spcBef>
                  <a:spcPct val="0"/>
                </a:spcBef>
              </a:pPr>
              <a:r>
                <a:rPr lang="en-US" b="true" sz="1856">
                  <a:solidFill>
                    <a:srgbClr val="003399"/>
                  </a:solidFill>
                  <a:latin typeface="Mont Bold"/>
                  <a:ea typeface="Mont Bold"/>
                  <a:cs typeface="Mont Bold"/>
                  <a:sym typeface="Mont Bold"/>
                </a:rPr>
                <a:t>ANEXO</a:t>
              </a:r>
            </a:p>
          </p:txBody>
        </p:sp>
        <p:sp>
          <p:nvSpPr>
            <p:cNvPr name="TextBox 24" id="24"/>
            <p:cNvSpPr txBox="true"/>
            <p:nvPr/>
          </p:nvSpPr>
          <p:spPr>
            <a:xfrm rot="0">
              <a:off x="0" y="553626"/>
              <a:ext cx="5558400" cy="257175"/>
            </a:xfrm>
            <a:prstGeom prst="rect">
              <a:avLst/>
            </a:prstGeom>
          </p:spPr>
          <p:txBody>
            <a:bodyPr anchor="t" rtlCol="false" tIns="0" lIns="0" bIns="0" rIns="0">
              <a:spAutoFit/>
            </a:bodyPr>
            <a:lstStyle/>
            <a:p>
              <a:pPr algn="ctr" marL="0" indent="0" lvl="0">
                <a:lnSpc>
                  <a:spcPts val="1275"/>
                </a:lnSpc>
              </a:pPr>
              <a:r>
                <a:rPr lang="en-US" b="true" sz="1500">
                  <a:solidFill>
                    <a:srgbClr val="3A3AC1"/>
                  </a:solidFill>
                  <a:latin typeface="Roca One Heavy"/>
                  <a:ea typeface="Roca One Heavy"/>
                  <a:cs typeface="Roca One Heavy"/>
                  <a:sym typeface="Roca One Heavy"/>
                </a:rPr>
                <a:t>de esta guía</a:t>
              </a:r>
            </a:p>
          </p:txBody>
        </p:sp>
      </p:grpSp>
      <p:grpSp>
        <p:nvGrpSpPr>
          <p:cNvPr name="Group 25" id="25"/>
          <p:cNvGrpSpPr/>
          <p:nvPr/>
        </p:nvGrpSpPr>
        <p:grpSpPr>
          <a:xfrm rot="0">
            <a:off x="284333" y="9929365"/>
            <a:ext cx="4168800" cy="608101"/>
            <a:chOff x="0" y="0"/>
            <a:chExt cx="5558400" cy="810801"/>
          </a:xfrm>
        </p:grpSpPr>
        <p:sp>
          <p:nvSpPr>
            <p:cNvPr name="Freeform 26" id="26"/>
            <p:cNvSpPr/>
            <p:nvPr/>
          </p:nvSpPr>
          <p:spPr>
            <a:xfrm flipH="false" flipV="false" rot="0">
              <a:off x="3194211" y="0"/>
              <a:ext cx="432000" cy="432000"/>
            </a:xfrm>
            <a:custGeom>
              <a:avLst/>
              <a:gdLst/>
              <a:ahLst/>
              <a:cxnLst/>
              <a:rect r="r" b="b" t="t" l="l"/>
              <a:pathLst>
                <a:path h="432000" w="432000">
                  <a:moveTo>
                    <a:pt x="0" y="0"/>
                  </a:moveTo>
                  <a:lnTo>
                    <a:pt x="432000" y="0"/>
                  </a:lnTo>
                  <a:lnTo>
                    <a:pt x="432000" y="432000"/>
                  </a:lnTo>
                  <a:lnTo>
                    <a:pt x="0" y="43200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7" id="27"/>
            <p:cNvSpPr txBox="true"/>
            <p:nvPr/>
          </p:nvSpPr>
          <p:spPr>
            <a:xfrm rot="0">
              <a:off x="1932189" y="59599"/>
              <a:ext cx="1249705" cy="372401"/>
            </a:xfrm>
            <a:prstGeom prst="rect">
              <a:avLst/>
            </a:prstGeom>
          </p:spPr>
          <p:txBody>
            <a:bodyPr anchor="t" rtlCol="false" tIns="0" lIns="0" bIns="0" rIns="0">
              <a:spAutoFit/>
            </a:bodyPr>
            <a:lstStyle/>
            <a:p>
              <a:pPr algn="ctr" marL="0" indent="0" lvl="0">
                <a:lnSpc>
                  <a:spcPts val="1578"/>
                </a:lnSpc>
                <a:spcBef>
                  <a:spcPct val="0"/>
                </a:spcBef>
              </a:pPr>
              <a:r>
                <a:rPr lang="en-US" b="true" sz="1856">
                  <a:solidFill>
                    <a:srgbClr val="003399"/>
                  </a:solidFill>
                  <a:latin typeface="Mont Bold"/>
                  <a:ea typeface="Mont Bold"/>
                  <a:cs typeface="Mont Bold"/>
                  <a:sym typeface="Mont Bold"/>
                </a:rPr>
                <a:t>ANEXO</a:t>
              </a:r>
            </a:p>
          </p:txBody>
        </p:sp>
        <p:sp>
          <p:nvSpPr>
            <p:cNvPr name="TextBox 28" id="28"/>
            <p:cNvSpPr txBox="true"/>
            <p:nvPr/>
          </p:nvSpPr>
          <p:spPr>
            <a:xfrm rot="0">
              <a:off x="0" y="553626"/>
              <a:ext cx="5558400" cy="257175"/>
            </a:xfrm>
            <a:prstGeom prst="rect">
              <a:avLst/>
            </a:prstGeom>
          </p:spPr>
          <p:txBody>
            <a:bodyPr anchor="t" rtlCol="false" tIns="0" lIns="0" bIns="0" rIns="0">
              <a:spAutoFit/>
            </a:bodyPr>
            <a:lstStyle/>
            <a:p>
              <a:pPr algn="ctr" marL="0" indent="0" lvl="0">
                <a:lnSpc>
                  <a:spcPts val="1275"/>
                </a:lnSpc>
              </a:pPr>
              <a:r>
                <a:rPr lang="en-US" b="true" sz="1500">
                  <a:solidFill>
                    <a:srgbClr val="3A3AC1"/>
                  </a:solidFill>
                  <a:latin typeface="Roca One Heavy"/>
                  <a:ea typeface="Roca One Heavy"/>
                  <a:cs typeface="Roca One Heavy"/>
                  <a:sym typeface="Roca One Heavy"/>
                </a:rPr>
                <a:t>de esta guía</a:t>
              </a:r>
            </a:p>
          </p:txBody>
        </p:sp>
      </p:grpSp>
      <p:sp>
        <p:nvSpPr>
          <p:cNvPr name="Freeform 29" id="29"/>
          <p:cNvSpPr/>
          <p:nvPr/>
        </p:nvSpPr>
        <p:spPr>
          <a:xfrm flipH="false" flipV="false" rot="0">
            <a:off x="4117240" y="4388455"/>
            <a:ext cx="760105" cy="763145"/>
          </a:xfrm>
          <a:custGeom>
            <a:avLst/>
            <a:gdLst/>
            <a:ahLst/>
            <a:cxnLst/>
            <a:rect r="r" b="b" t="t" l="l"/>
            <a:pathLst>
              <a:path h="763145" w="760105">
                <a:moveTo>
                  <a:pt x="0" y="0"/>
                </a:moveTo>
                <a:lnTo>
                  <a:pt x="760105" y="0"/>
                </a:lnTo>
                <a:lnTo>
                  <a:pt x="760105" y="763145"/>
                </a:lnTo>
                <a:lnTo>
                  <a:pt x="0" y="763145"/>
                </a:lnTo>
                <a:lnTo>
                  <a:pt x="0" y="0"/>
                </a:lnTo>
                <a:close/>
              </a:path>
            </a:pathLst>
          </a:custGeom>
          <a:blipFill>
            <a:blip r:embed="rId17"/>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4384" t="-1069" r="-4384" b="-6725"/>
            </a:stretch>
          </a:blipFill>
        </p:spPr>
      </p:sp>
      <p:sp>
        <p:nvSpPr>
          <p:cNvPr name="Freeform 3" id="3"/>
          <p:cNvSpPr/>
          <p:nvPr/>
        </p:nvSpPr>
        <p:spPr>
          <a:xfrm flipH="false" flipV="false" rot="0">
            <a:off x="256143" y="247200"/>
            <a:ext cx="1514377" cy="752002"/>
          </a:xfrm>
          <a:custGeom>
            <a:avLst/>
            <a:gdLst/>
            <a:ahLst/>
            <a:cxnLst/>
            <a:rect r="r" b="b" t="t" l="l"/>
            <a:pathLst>
              <a:path h="752002" w="1514377">
                <a:moveTo>
                  <a:pt x="0" y="0"/>
                </a:moveTo>
                <a:lnTo>
                  <a:pt x="1514377" y="0"/>
                </a:lnTo>
                <a:lnTo>
                  <a:pt x="1514377" y="752003"/>
                </a:lnTo>
                <a:lnTo>
                  <a:pt x="0" y="752003"/>
                </a:lnTo>
                <a:lnTo>
                  <a:pt x="0" y="0"/>
                </a:lnTo>
                <a:close/>
              </a:path>
            </a:pathLst>
          </a:custGeom>
          <a:blipFill>
            <a:blip r:embed="rId3"/>
            <a:stretch>
              <a:fillRect l="0" t="0" r="0" b="0"/>
            </a:stretch>
          </a:blipFill>
        </p:spPr>
      </p:sp>
      <p:sp>
        <p:nvSpPr>
          <p:cNvPr name="Freeform 4" id="4"/>
          <p:cNvSpPr/>
          <p:nvPr/>
        </p:nvSpPr>
        <p:spPr>
          <a:xfrm flipH="false" flipV="false" rot="0">
            <a:off x="7129058" y="108000"/>
            <a:ext cx="322942" cy="342231"/>
          </a:xfrm>
          <a:custGeom>
            <a:avLst/>
            <a:gdLst/>
            <a:ahLst/>
            <a:cxnLst/>
            <a:rect r="r" b="b" t="t" l="l"/>
            <a:pathLst>
              <a:path h="342231" w="322942">
                <a:moveTo>
                  <a:pt x="0" y="0"/>
                </a:moveTo>
                <a:lnTo>
                  <a:pt x="322942" y="0"/>
                </a:lnTo>
                <a:lnTo>
                  <a:pt x="322942" y="342231"/>
                </a:lnTo>
                <a:lnTo>
                  <a:pt x="0" y="3422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19325" y="2429963"/>
            <a:ext cx="1015949" cy="835618"/>
          </a:xfrm>
          <a:custGeom>
            <a:avLst/>
            <a:gdLst/>
            <a:ahLst/>
            <a:cxnLst/>
            <a:rect r="r" b="b" t="t" l="l"/>
            <a:pathLst>
              <a:path h="835618" w="1015949">
                <a:moveTo>
                  <a:pt x="0" y="0"/>
                </a:moveTo>
                <a:lnTo>
                  <a:pt x="1015949" y="0"/>
                </a:lnTo>
                <a:lnTo>
                  <a:pt x="1015949" y="835618"/>
                </a:lnTo>
                <a:lnTo>
                  <a:pt x="0" y="83561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612078" y="4225650"/>
            <a:ext cx="5678451" cy="4866132"/>
          </a:xfrm>
          <a:prstGeom prst="rect">
            <a:avLst/>
          </a:prstGeom>
        </p:spPr>
        <p:txBody>
          <a:bodyPr anchor="t" rtlCol="false" tIns="0" lIns="0" bIns="0" rIns="0">
            <a:spAutoFit/>
          </a:bodyPr>
          <a:lstStyle/>
          <a:p>
            <a:pPr algn="just">
              <a:lnSpc>
                <a:spcPts val="1638"/>
              </a:lnSpc>
            </a:pPr>
            <a:r>
              <a:rPr lang="en-US" sz="1170">
                <a:solidFill>
                  <a:srgbClr val="272727"/>
                </a:solidFill>
                <a:latin typeface="Nunito"/>
                <a:ea typeface="Nunito"/>
                <a:cs typeface="Nunito"/>
                <a:sym typeface="Nunito"/>
              </a:rPr>
              <a:t>En la segunda quincena del mes de noviembre </a:t>
            </a:r>
            <a:r>
              <a:rPr lang="en-US" sz="1170" b="true">
                <a:solidFill>
                  <a:srgbClr val="272727"/>
                </a:solidFill>
                <a:latin typeface="Nunito Bold"/>
                <a:ea typeface="Nunito Bold"/>
                <a:cs typeface="Nunito Bold"/>
                <a:sym typeface="Nunito Bold"/>
              </a:rPr>
              <a:t>se constituye la mesa electoral el mismo día que se celebran las elecciones</a:t>
            </a:r>
            <a:r>
              <a:rPr lang="en-US" sz="1170">
                <a:solidFill>
                  <a:srgbClr val="272727"/>
                </a:solidFill>
                <a:latin typeface="Nunito"/>
                <a:ea typeface="Nunito"/>
                <a:cs typeface="Nunito"/>
                <a:sym typeface="Nunito"/>
              </a:rPr>
              <a:t>, unos minutos antes de abrirse la mesa electoral, se rellena el acta de constitución (Ver </a:t>
            </a:r>
            <a:r>
              <a:rPr lang="en-US" sz="1170" b="true">
                <a:solidFill>
                  <a:srgbClr val="C52D40"/>
                </a:solidFill>
                <a:latin typeface="Nunito Bold"/>
                <a:ea typeface="Nunito Bold"/>
                <a:cs typeface="Nunito Bold"/>
                <a:sym typeface="Nunito Bold"/>
              </a:rPr>
              <a:t>anexo </a:t>
            </a:r>
            <a:r>
              <a:rPr lang="en-US" sz="1170">
                <a:solidFill>
                  <a:srgbClr val="272727"/>
                </a:solidFill>
                <a:latin typeface="Nunito"/>
                <a:ea typeface="Nunito"/>
                <a:cs typeface="Nunito"/>
                <a:sym typeface="Nunito"/>
              </a:rPr>
              <a:t>XII de esta guía) y </a:t>
            </a:r>
            <a:r>
              <a:rPr lang="en-US" sz="1170" b="true">
                <a:solidFill>
                  <a:srgbClr val="272727"/>
                </a:solidFill>
                <a:latin typeface="Nunito Bold"/>
                <a:ea typeface="Nunito Bold"/>
                <a:cs typeface="Nunito Bold"/>
                <a:sym typeface="Nunito Bold"/>
              </a:rPr>
              <a:t>se celebran las elecciones.</a:t>
            </a:r>
          </a:p>
          <a:p>
            <a:pPr algn="just">
              <a:lnSpc>
                <a:spcPts val="1638"/>
              </a:lnSpc>
            </a:pPr>
          </a:p>
          <a:p>
            <a:pPr algn="just">
              <a:lnSpc>
                <a:spcPts val="1638"/>
              </a:lnSpc>
            </a:pPr>
            <a:r>
              <a:rPr lang="en-US" sz="1170" b="true">
                <a:solidFill>
                  <a:srgbClr val="272727"/>
                </a:solidFill>
                <a:latin typeface="Nunito Bold"/>
                <a:ea typeface="Nunito Bold"/>
                <a:cs typeface="Nunito Bold"/>
                <a:sym typeface="Nunito Bold"/>
              </a:rPr>
              <a:t>Se realiza el escrutinio y al se proclaman los candidatos </a:t>
            </a:r>
            <a:r>
              <a:rPr lang="en-US" b="true" sz="1170" u="sng">
                <a:solidFill>
                  <a:srgbClr val="272727"/>
                </a:solidFill>
                <a:latin typeface="Nunito Bold"/>
                <a:ea typeface="Nunito Bold"/>
                <a:cs typeface="Nunito Bold"/>
                <a:sym typeface="Nunito Bold"/>
              </a:rPr>
              <a:t>electos </a:t>
            </a:r>
            <a:r>
              <a:rPr lang="en-US" sz="1170" b="true">
                <a:solidFill>
                  <a:srgbClr val="272727"/>
                </a:solidFill>
                <a:latin typeface="Nunito Bold"/>
                <a:ea typeface="Nunito Bold"/>
                <a:cs typeface="Nunito Bold"/>
                <a:sym typeface="Nunito Bold"/>
              </a:rPr>
              <a:t>y </a:t>
            </a:r>
            <a:r>
              <a:rPr lang="en-US" b="true" sz="1170" u="sng">
                <a:solidFill>
                  <a:srgbClr val="272727"/>
                </a:solidFill>
                <a:latin typeface="Nunito Bold"/>
                <a:ea typeface="Nunito Bold"/>
                <a:cs typeface="Nunito Bold"/>
                <a:sym typeface="Nunito Bold"/>
              </a:rPr>
              <a:t>suplentes</a:t>
            </a:r>
            <a:r>
              <a:rPr lang="en-US" sz="1170" b="true">
                <a:solidFill>
                  <a:srgbClr val="272727"/>
                </a:solidFill>
                <a:latin typeface="Nunito Bold"/>
                <a:ea typeface="Nunito Bold"/>
                <a:cs typeface="Nunito Bold"/>
                <a:sym typeface="Nunito Bold"/>
              </a:rPr>
              <a:t>. </a:t>
            </a:r>
            <a:r>
              <a:rPr lang="en-US" sz="1170">
                <a:solidFill>
                  <a:srgbClr val="272727"/>
                </a:solidFill>
                <a:latin typeface="Nunito"/>
                <a:ea typeface="Nunito"/>
                <a:cs typeface="Nunito"/>
                <a:sym typeface="Nunito"/>
              </a:rPr>
              <a:t>Se rellenan las actas  que pueden ser descargadas de la sede electrónica: </a:t>
            </a:r>
            <a:r>
              <a:rPr lang="en-US" sz="1170" u="sng">
                <a:solidFill>
                  <a:srgbClr val="272727"/>
                </a:solidFill>
                <a:latin typeface="Nunito"/>
                <a:ea typeface="Nunito"/>
                <a:cs typeface="Nunito"/>
                <a:sym typeface="Nunito"/>
                <a:hlinkClick r:id="rId8" tooltip="https://www.tramitacastillayleon.jcyl.es/web/jcyl/AdministracionElectronica/es/Plantilla100Detalle/1251181050732/Tramite/1285206987797/Tramite"/>
              </a:rPr>
              <a:t>https://www.tramitacastillayleon.jcyl.es/web/jcyl/AdministracionElectronica/es/Plantilla100Detalle/1251181050732/Tramite/1285206987797/Tramite</a:t>
            </a:r>
            <a:r>
              <a:rPr lang="en-US" sz="1170">
                <a:solidFill>
                  <a:srgbClr val="272727"/>
                </a:solidFill>
                <a:latin typeface="Nunito"/>
                <a:ea typeface="Nunito"/>
                <a:cs typeface="Nunito"/>
                <a:sym typeface="Nunito"/>
              </a:rPr>
              <a:t>, son los </a:t>
            </a:r>
            <a:r>
              <a:rPr lang="en-US" sz="1170" i="true">
                <a:solidFill>
                  <a:srgbClr val="272727"/>
                </a:solidFill>
                <a:latin typeface="Nunito Italics"/>
                <a:ea typeface="Nunito Italics"/>
                <a:cs typeface="Nunito Italics"/>
                <a:sym typeface="Nunito Italics"/>
              </a:rPr>
              <a:t>anexos VI </a:t>
            </a:r>
            <a:r>
              <a:rPr lang="en-US" b="true" sz="1170" i="true">
                <a:solidFill>
                  <a:srgbClr val="C52D40"/>
                </a:solidFill>
                <a:latin typeface="Nunito Bold Italics"/>
                <a:ea typeface="Nunito Bold Italics"/>
                <a:cs typeface="Nunito Bold Italics"/>
                <a:sym typeface="Nunito Bold Italics"/>
              </a:rPr>
              <a:t>modelo</a:t>
            </a:r>
            <a:r>
              <a:rPr lang="en-US" sz="1170" i="true">
                <a:solidFill>
                  <a:srgbClr val="272727"/>
                </a:solidFill>
                <a:latin typeface="Nunito Italics"/>
                <a:ea typeface="Nunito Italics"/>
                <a:cs typeface="Nunito Italics"/>
                <a:sym typeface="Nunito Italics"/>
              </a:rPr>
              <a:t> I, II, III y IV,</a:t>
            </a:r>
            <a:r>
              <a:rPr lang="en-US" sz="1170">
                <a:solidFill>
                  <a:srgbClr val="272727"/>
                </a:solidFill>
                <a:latin typeface="Nunito"/>
                <a:ea typeface="Nunito"/>
                <a:cs typeface="Nunito"/>
                <a:sym typeface="Nunito"/>
              </a:rPr>
              <a:t> para dejar constancia de los resultados del sector del profesorado, madres/padres de alumnos, alumnos y personal de administración y servicios. Todas las actas se guardan en el centro y se exponen los resultados en el tablón de anuncios del centro, y si es posible, también en su página web.</a:t>
            </a:r>
          </a:p>
          <a:p>
            <a:pPr algn="just">
              <a:lnSpc>
                <a:spcPts val="1638"/>
              </a:lnSpc>
            </a:pPr>
          </a:p>
          <a:p>
            <a:pPr algn="just">
              <a:lnSpc>
                <a:spcPts val="1638"/>
              </a:lnSpc>
            </a:pPr>
            <a:r>
              <a:rPr lang="en-US" sz="1170" b="true">
                <a:solidFill>
                  <a:srgbClr val="272727"/>
                </a:solidFill>
                <a:latin typeface="Nunito Bold"/>
                <a:ea typeface="Nunito Bold"/>
                <a:cs typeface="Nunito Bold"/>
                <a:sym typeface="Nunito Bold"/>
              </a:rPr>
              <a:t>Se solicita al Ayuntamiento, a la AMPA mayoritaria y, en su caso, a otras organizaciónes empresariales o instituciones,  la designación</a:t>
            </a:r>
            <a:r>
              <a:rPr lang="en-US" sz="1170">
                <a:solidFill>
                  <a:srgbClr val="272727"/>
                </a:solidFill>
                <a:latin typeface="Nunito"/>
                <a:ea typeface="Nunito"/>
                <a:cs typeface="Nunito"/>
                <a:sym typeface="Nunito"/>
              </a:rPr>
              <a:t> de sus representantes en el Consejo Escolar. Ver </a:t>
            </a:r>
            <a:r>
              <a:rPr lang="en-US" sz="1170" b="true">
                <a:solidFill>
                  <a:srgbClr val="E6262C"/>
                </a:solidFill>
                <a:latin typeface="Nunito Bold"/>
                <a:ea typeface="Nunito Bold"/>
                <a:cs typeface="Nunito Bold"/>
                <a:sym typeface="Nunito Bold"/>
              </a:rPr>
              <a:t>anexos</a:t>
            </a:r>
            <a:r>
              <a:rPr lang="en-US" sz="1170">
                <a:solidFill>
                  <a:srgbClr val="272727"/>
                </a:solidFill>
                <a:latin typeface="Nunito"/>
                <a:ea typeface="Nunito"/>
                <a:cs typeface="Nunito"/>
                <a:sym typeface="Nunito"/>
              </a:rPr>
              <a:t> VIII, IX y X de esta guía.</a:t>
            </a:r>
          </a:p>
          <a:p>
            <a:pPr algn="just">
              <a:lnSpc>
                <a:spcPts val="1638"/>
              </a:lnSpc>
            </a:pPr>
          </a:p>
          <a:p>
            <a:pPr algn="just">
              <a:lnSpc>
                <a:spcPts val="1638"/>
              </a:lnSpc>
            </a:pPr>
            <a:r>
              <a:rPr lang="en-US" b="true" sz="1170" u="sng">
                <a:solidFill>
                  <a:srgbClr val="272727"/>
                </a:solidFill>
                <a:latin typeface="Nunito Bold"/>
                <a:ea typeface="Nunito Bold"/>
                <a:cs typeface="Nunito Bold"/>
                <a:sym typeface="Nunito Bold"/>
              </a:rPr>
              <a:t>Se convoca la sesión constitutiva del nuevo consejo escolar. (Ver </a:t>
            </a:r>
            <a:r>
              <a:rPr lang="en-US" b="true" sz="1170" u="sng">
                <a:solidFill>
                  <a:srgbClr val="FF3131"/>
                </a:solidFill>
                <a:latin typeface="Nunito Bold"/>
                <a:ea typeface="Nunito Bold"/>
                <a:cs typeface="Nunito Bold"/>
                <a:sym typeface="Nunito Bold"/>
              </a:rPr>
              <a:t>anexo</a:t>
            </a:r>
            <a:r>
              <a:rPr lang="en-US" b="true" sz="1170" u="sng">
                <a:solidFill>
                  <a:srgbClr val="272727"/>
                </a:solidFill>
                <a:latin typeface="Nunito Bold"/>
                <a:ea typeface="Nunito Bold"/>
                <a:cs typeface="Nunito Bold"/>
                <a:sym typeface="Nunito Bold"/>
              </a:rPr>
              <a:t> XI de la presente guía)</a:t>
            </a:r>
          </a:p>
          <a:p>
            <a:pPr algn="just">
              <a:lnSpc>
                <a:spcPts val="1638"/>
              </a:lnSpc>
            </a:pPr>
          </a:p>
          <a:p>
            <a:pPr algn="just">
              <a:lnSpc>
                <a:spcPts val="2197"/>
              </a:lnSpc>
            </a:pPr>
          </a:p>
          <a:p>
            <a:pPr algn="just">
              <a:lnSpc>
                <a:spcPts val="1638"/>
              </a:lnSpc>
            </a:pPr>
          </a:p>
          <a:p>
            <a:pPr algn="just">
              <a:lnSpc>
                <a:spcPts val="1638"/>
              </a:lnSpc>
            </a:pPr>
          </a:p>
        </p:txBody>
      </p:sp>
      <p:sp>
        <p:nvSpPr>
          <p:cNvPr name="Freeform 7" id="7"/>
          <p:cNvSpPr/>
          <p:nvPr/>
        </p:nvSpPr>
        <p:spPr>
          <a:xfrm flipH="false" flipV="false" rot="0">
            <a:off x="268679" y="4163661"/>
            <a:ext cx="1117241" cy="946316"/>
          </a:xfrm>
          <a:custGeom>
            <a:avLst/>
            <a:gdLst/>
            <a:ahLst/>
            <a:cxnLst/>
            <a:rect r="r" b="b" t="t" l="l"/>
            <a:pathLst>
              <a:path h="946316" w="1117241">
                <a:moveTo>
                  <a:pt x="0" y="0"/>
                </a:moveTo>
                <a:lnTo>
                  <a:pt x="1117241" y="0"/>
                </a:lnTo>
                <a:lnTo>
                  <a:pt x="1117241" y="946315"/>
                </a:lnTo>
                <a:lnTo>
                  <a:pt x="0" y="946315"/>
                </a:lnTo>
                <a:lnTo>
                  <a:pt x="0" y="0"/>
                </a:lnTo>
                <a:close/>
              </a:path>
            </a:pathLst>
          </a:custGeom>
          <a:blipFill>
            <a:blip r:embed="rId9"/>
            <a:stretch>
              <a:fillRect l="0" t="-1430" r="0" b="-1430"/>
            </a:stretch>
          </a:blipFill>
        </p:spPr>
      </p:sp>
      <p:sp>
        <p:nvSpPr>
          <p:cNvPr name="Freeform 8" id="8"/>
          <p:cNvSpPr/>
          <p:nvPr/>
        </p:nvSpPr>
        <p:spPr>
          <a:xfrm flipH="false" flipV="false" rot="335347">
            <a:off x="2628769" y="8137659"/>
            <a:ext cx="1686637" cy="1056817"/>
          </a:xfrm>
          <a:custGeom>
            <a:avLst/>
            <a:gdLst/>
            <a:ahLst/>
            <a:cxnLst/>
            <a:rect r="r" b="b" t="t" l="l"/>
            <a:pathLst>
              <a:path h="1056817" w="1686637">
                <a:moveTo>
                  <a:pt x="0" y="0"/>
                </a:moveTo>
                <a:lnTo>
                  <a:pt x="1686636" y="0"/>
                </a:lnTo>
                <a:lnTo>
                  <a:pt x="1686636" y="1056817"/>
                </a:lnTo>
                <a:lnTo>
                  <a:pt x="0" y="1056817"/>
                </a:lnTo>
                <a:lnTo>
                  <a:pt x="0" y="0"/>
                </a:lnTo>
                <a:close/>
              </a:path>
            </a:pathLst>
          </a:custGeom>
          <a:blipFill>
            <a:blip r:embed="rId10"/>
            <a:stretch>
              <a:fillRect l="0" t="0" r="0" b="0"/>
            </a:stretch>
          </a:blipFill>
        </p:spPr>
      </p:sp>
      <p:sp>
        <p:nvSpPr>
          <p:cNvPr name="Freeform 9" id="9"/>
          <p:cNvSpPr/>
          <p:nvPr/>
        </p:nvSpPr>
        <p:spPr>
          <a:xfrm flipH="false" flipV="false" rot="-4206867">
            <a:off x="4728125" y="7996820"/>
            <a:ext cx="531920" cy="1150096"/>
          </a:xfrm>
          <a:custGeom>
            <a:avLst/>
            <a:gdLst/>
            <a:ahLst/>
            <a:cxnLst/>
            <a:rect r="r" b="b" t="t" l="l"/>
            <a:pathLst>
              <a:path h="1150096" w="531920">
                <a:moveTo>
                  <a:pt x="0" y="0"/>
                </a:moveTo>
                <a:lnTo>
                  <a:pt x="531919" y="0"/>
                </a:lnTo>
                <a:lnTo>
                  <a:pt x="531919" y="1150096"/>
                </a:lnTo>
                <a:lnTo>
                  <a:pt x="0" y="115009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1612078" y="2410913"/>
            <a:ext cx="5678451" cy="1189482"/>
          </a:xfrm>
          <a:prstGeom prst="rect">
            <a:avLst/>
          </a:prstGeom>
        </p:spPr>
        <p:txBody>
          <a:bodyPr anchor="t" rtlCol="false" tIns="0" lIns="0" bIns="0" rIns="0">
            <a:spAutoFit/>
          </a:bodyPr>
          <a:lstStyle/>
          <a:p>
            <a:pPr algn="just">
              <a:lnSpc>
                <a:spcPts val="1638"/>
              </a:lnSpc>
            </a:pPr>
            <a:r>
              <a:rPr lang="en-US" b="true" sz="1170">
                <a:solidFill>
                  <a:srgbClr val="272727"/>
                </a:solidFill>
                <a:latin typeface="Nunito Bold"/>
                <a:ea typeface="Nunito Bold"/>
                <a:cs typeface="Nunito Bold"/>
                <a:sym typeface="Nunito Bold"/>
              </a:rPr>
              <a:t>Voto por correo: Informa a los diferentes sectores</a:t>
            </a:r>
            <a:r>
              <a:rPr lang="en-US" sz="1170">
                <a:solidFill>
                  <a:srgbClr val="272727"/>
                </a:solidFill>
                <a:latin typeface="Nunito"/>
                <a:ea typeface="Nunito"/>
                <a:cs typeface="Nunito"/>
                <a:sym typeface="Nunito"/>
              </a:rPr>
              <a:t>, que desde el momento en el que se convocan las elecciones, se puede  ejercer el derecho enviando tu voto a la Junta Electoral por correo (Al propio centro) o dándoselo en mano al Director/a del centro. En el </a:t>
            </a:r>
            <a:r>
              <a:rPr lang="en-US" b="true" sz="1170">
                <a:solidFill>
                  <a:srgbClr val="E6262C"/>
                </a:solidFill>
                <a:latin typeface="Nunito Bold"/>
                <a:ea typeface="Nunito Bold"/>
                <a:cs typeface="Nunito Bold"/>
                <a:sym typeface="Nunito Bold"/>
              </a:rPr>
              <a:t>anexo</a:t>
            </a:r>
            <a:r>
              <a:rPr lang="en-US" sz="1170">
                <a:solidFill>
                  <a:srgbClr val="E6262C"/>
                </a:solidFill>
                <a:latin typeface="Nunito"/>
                <a:ea typeface="Nunito"/>
                <a:cs typeface="Nunito"/>
                <a:sym typeface="Nunito"/>
              </a:rPr>
              <a:t> </a:t>
            </a:r>
            <a:r>
              <a:rPr lang="en-US" sz="1170">
                <a:solidFill>
                  <a:srgbClr val="272727"/>
                </a:solidFill>
                <a:latin typeface="Nunito"/>
                <a:ea typeface="Nunito"/>
                <a:cs typeface="Nunito"/>
                <a:sym typeface="Nunito"/>
              </a:rPr>
              <a:t>XIII de esta guía se ofrece un cartel informativo del proceso de voto por correo. </a:t>
            </a:r>
            <a:r>
              <a:rPr lang="en-US" b="true" sz="1170">
                <a:solidFill>
                  <a:srgbClr val="272727"/>
                </a:solidFill>
                <a:latin typeface="Nunito Bold"/>
                <a:ea typeface="Nunito Bold"/>
                <a:cs typeface="Nunito Bold"/>
                <a:sym typeface="Nunito Bold"/>
              </a:rPr>
              <a:t>Acreditación de la identidad: </a:t>
            </a:r>
            <a:r>
              <a:rPr lang="en-US" sz="1170">
                <a:solidFill>
                  <a:srgbClr val="272727"/>
                </a:solidFill>
                <a:latin typeface="Nunito"/>
                <a:ea typeface="Nunito"/>
                <a:cs typeface="Nunito"/>
                <a:sym typeface="Nunito"/>
              </a:rPr>
              <a:t>Se ofrece en esta guía en el </a:t>
            </a:r>
            <a:r>
              <a:rPr lang="en-US" b="true" sz="1170">
                <a:solidFill>
                  <a:srgbClr val="E6262C"/>
                </a:solidFill>
                <a:latin typeface="Nunito Bold"/>
                <a:ea typeface="Nunito Bold"/>
                <a:cs typeface="Nunito Bold"/>
                <a:sym typeface="Nunito Bold"/>
              </a:rPr>
              <a:t>anexo</a:t>
            </a:r>
            <a:r>
              <a:rPr lang="en-US" sz="1170">
                <a:solidFill>
                  <a:srgbClr val="272727"/>
                </a:solidFill>
                <a:latin typeface="Nunito"/>
                <a:ea typeface="Nunito"/>
                <a:cs typeface="Nunito"/>
                <a:sym typeface="Nunito"/>
              </a:rPr>
              <a:t> VII un modelo para poder votar sin DNI, acreditando la identidad.</a:t>
            </a:r>
          </a:p>
        </p:txBody>
      </p:sp>
      <p:grpSp>
        <p:nvGrpSpPr>
          <p:cNvPr name="Group 11" id="11"/>
          <p:cNvGrpSpPr/>
          <p:nvPr/>
        </p:nvGrpSpPr>
        <p:grpSpPr>
          <a:xfrm rot="0">
            <a:off x="4276800" y="3465150"/>
            <a:ext cx="4168800" cy="608101"/>
            <a:chOff x="0" y="0"/>
            <a:chExt cx="5558400" cy="810801"/>
          </a:xfrm>
        </p:grpSpPr>
        <p:sp>
          <p:nvSpPr>
            <p:cNvPr name="Freeform 12" id="12"/>
            <p:cNvSpPr/>
            <p:nvPr/>
          </p:nvSpPr>
          <p:spPr>
            <a:xfrm flipH="false" flipV="false" rot="0">
              <a:off x="3194211" y="0"/>
              <a:ext cx="432000" cy="432000"/>
            </a:xfrm>
            <a:custGeom>
              <a:avLst/>
              <a:gdLst/>
              <a:ahLst/>
              <a:cxnLst/>
              <a:rect r="r" b="b" t="t" l="l"/>
              <a:pathLst>
                <a:path h="432000" w="432000">
                  <a:moveTo>
                    <a:pt x="0" y="0"/>
                  </a:moveTo>
                  <a:lnTo>
                    <a:pt x="432000" y="0"/>
                  </a:lnTo>
                  <a:lnTo>
                    <a:pt x="432000" y="432000"/>
                  </a:lnTo>
                  <a:lnTo>
                    <a:pt x="0" y="4320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3" id="13"/>
            <p:cNvSpPr txBox="true"/>
            <p:nvPr/>
          </p:nvSpPr>
          <p:spPr>
            <a:xfrm rot="0">
              <a:off x="1932189" y="59599"/>
              <a:ext cx="1249705" cy="372401"/>
            </a:xfrm>
            <a:prstGeom prst="rect">
              <a:avLst/>
            </a:prstGeom>
          </p:spPr>
          <p:txBody>
            <a:bodyPr anchor="t" rtlCol="false" tIns="0" lIns="0" bIns="0" rIns="0">
              <a:spAutoFit/>
            </a:bodyPr>
            <a:lstStyle/>
            <a:p>
              <a:pPr algn="ctr" marL="0" indent="0" lvl="0">
                <a:lnSpc>
                  <a:spcPts val="1578"/>
                </a:lnSpc>
                <a:spcBef>
                  <a:spcPct val="0"/>
                </a:spcBef>
              </a:pPr>
              <a:r>
                <a:rPr lang="en-US" b="true" sz="1856">
                  <a:solidFill>
                    <a:srgbClr val="003399"/>
                  </a:solidFill>
                  <a:latin typeface="Mont Bold"/>
                  <a:ea typeface="Mont Bold"/>
                  <a:cs typeface="Mont Bold"/>
                  <a:sym typeface="Mont Bold"/>
                </a:rPr>
                <a:t>ANEXO</a:t>
              </a:r>
            </a:p>
          </p:txBody>
        </p:sp>
        <p:sp>
          <p:nvSpPr>
            <p:cNvPr name="TextBox 14" id="14"/>
            <p:cNvSpPr txBox="true"/>
            <p:nvPr/>
          </p:nvSpPr>
          <p:spPr>
            <a:xfrm rot="0">
              <a:off x="0" y="553626"/>
              <a:ext cx="5558400" cy="257175"/>
            </a:xfrm>
            <a:prstGeom prst="rect">
              <a:avLst/>
            </a:prstGeom>
          </p:spPr>
          <p:txBody>
            <a:bodyPr anchor="t" rtlCol="false" tIns="0" lIns="0" bIns="0" rIns="0">
              <a:spAutoFit/>
            </a:bodyPr>
            <a:lstStyle/>
            <a:p>
              <a:pPr algn="ctr" marL="0" indent="0" lvl="0">
                <a:lnSpc>
                  <a:spcPts val="1275"/>
                </a:lnSpc>
              </a:pPr>
              <a:r>
                <a:rPr lang="en-US" b="true" sz="1500">
                  <a:solidFill>
                    <a:srgbClr val="3A3AC1"/>
                  </a:solidFill>
                  <a:latin typeface="Roca One Heavy"/>
                  <a:ea typeface="Roca One Heavy"/>
                  <a:cs typeface="Roca One Heavy"/>
                  <a:sym typeface="Roca One Heavy"/>
                </a:rPr>
                <a:t>de esta guía</a:t>
              </a:r>
            </a:p>
          </p:txBody>
        </p:sp>
      </p:grpSp>
      <p:grpSp>
        <p:nvGrpSpPr>
          <p:cNvPr name="Group 15" id="15"/>
          <p:cNvGrpSpPr/>
          <p:nvPr/>
        </p:nvGrpSpPr>
        <p:grpSpPr>
          <a:xfrm rot="0">
            <a:off x="4746276" y="8217825"/>
            <a:ext cx="3809027" cy="555621"/>
            <a:chOff x="0" y="0"/>
            <a:chExt cx="5078703" cy="740828"/>
          </a:xfrm>
        </p:grpSpPr>
        <p:sp>
          <p:nvSpPr>
            <p:cNvPr name="Freeform 16" id="16"/>
            <p:cNvSpPr/>
            <p:nvPr/>
          </p:nvSpPr>
          <p:spPr>
            <a:xfrm flipH="false" flipV="false" rot="0">
              <a:off x="2918547" y="0"/>
              <a:ext cx="394718" cy="394718"/>
            </a:xfrm>
            <a:custGeom>
              <a:avLst/>
              <a:gdLst/>
              <a:ahLst/>
              <a:cxnLst/>
              <a:rect r="r" b="b" t="t" l="l"/>
              <a:pathLst>
                <a:path h="394718" w="394718">
                  <a:moveTo>
                    <a:pt x="0" y="0"/>
                  </a:moveTo>
                  <a:lnTo>
                    <a:pt x="394718" y="0"/>
                  </a:lnTo>
                  <a:lnTo>
                    <a:pt x="394718" y="394718"/>
                  </a:lnTo>
                  <a:lnTo>
                    <a:pt x="0" y="39471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7" id="17"/>
            <p:cNvSpPr txBox="true"/>
            <p:nvPr/>
          </p:nvSpPr>
          <p:spPr>
            <a:xfrm rot="0">
              <a:off x="1765438" y="44930"/>
              <a:ext cx="1141854" cy="349788"/>
            </a:xfrm>
            <a:prstGeom prst="rect">
              <a:avLst/>
            </a:prstGeom>
          </p:spPr>
          <p:txBody>
            <a:bodyPr anchor="t" rtlCol="false" tIns="0" lIns="0" bIns="0" rIns="0">
              <a:spAutoFit/>
            </a:bodyPr>
            <a:lstStyle/>
            <a:p>
              <a:pPr algn="ctr" marL="0" indent="0" lvl="0">
                <a:lnSpc>
                  <a:spcPts val="1441"/>
                </a:lnSpc>
                <a:spcBef>
                  <a:spcPct val="0"/>
                </a:spcBef>
              </a:pPr>
              <a:r>
                <a:rPr lang="en-US" b="true" sz="1696">
                  <a:solidFill>
                    <a:srgbClr val="003399"/>
                  </a:solidFill>
                  <a:latin typeface="Mont Bold"/>
                  <a:ea typeface="Mont Bold"/>
                  <a:cs typeface="Mont Bold"/>
                  <a:sym typeface="Mont Bold"/>
                </a:rPr>
                <a:t>ANEXO</a:t>
              </a:r>
            </a:p>
          </p:txBody>
        </p:sp>
        <p:sp>
          <p:nvSpPr>
            <p:cNvPr name="TextBox 18" id="18"/>
            <p:cNvSpPr txBox="true"/>
            <p:nvPr/>
          </p:nvSpPr>
          <p:spPr>
            <a:xfrm rot="0">
              <a:off x="0" y="509957"/>
              <a:ext cx="5078703" cy="230871"/>
            </a:xfrm>
            <a:prstGeom prst="rect">
              <a:avLst/>
            </a:prstGeom>
          </p:spPr>
          <p:txBody>
            <a:bodyPr anchor="t" rtlCol="false" tIns="0" lIns="0" bIns="0" rIns="0">
              <a:spAutoFit/>
            </a:bodyPr>
            <a:lstStyle/>
            <a:p>
              <a:pPr algn="ctr" marL="0" indent="0" lvl="0">
                <a:lnSpc>
                  <a:spcPts val="1164"/>
                </a:lnSpc>
              </a:pPr>
              <a:r>
                <a:rPr lang="en-US" b="true" sz="1370">
                  <a:solidFill>
                    <a:srgbClr val="3A3AC1"/>
                  </a:solidFill>
                  <a:latin typeface="Roca One Heavy"/>
                  <a:ea typeface="Roca One Heavy"/>
                  <a:cs typeface="Roca One Heavy"/>
                  <a:sym typeface="Roca One Heavy"/>
                </a:rPr>
                <a:t>de esta guía</a:t>
              </a:r>
            </a:p>
          </p:txBody>
        </p:sp>
      </p:grpSp>
      <p:grpSp>
        <p:nvGrpSpPr>
          <p:cNvPr name="Group 19" id="19"/>
          <p:cNvGrpSpPr/>
          <p:nvPr/>
        </p:nvGrpSpPr>
        <p:grpSpPr>
          <a:xfrm rot="0">
            <a:off x="133137" y="5454000"/>
            <a:ext cx="1325176" cy="429905"/>
            <a:chOff x="0" y="0"/>
            <a:chExt cx="1766901" cy="573207"/>
          </a:xfrm>
        </p:grpSpPr>
        <p:sp>
          <p:nvSpPr>
            <p:cNvPr name="Freeform 20" id="20"/>
            <p:cNvSpPr/>
            <p:nvPr/>
          </p:nvSpPr>
          <p:spPr>
            <a:xfrm flipH="false" flipV="false" rot="-699285">
              <a:off x="43190" y="46709"/>
              <a:ext cx="511403" cy="479789"/>
            </a:xfrm>
            <a:custGeom>
              <a:avLst/>
              <a:gdLst/>
              <a:ahLst/>
              <a:cxnLst/>
              <a:rect r="r" b="b" t="t" l="l"/>
              <a:pathLst>
                <a:path h="479789" w="511403">
                  <a:moveTo>
                    <a:pt x="0" y="0"/>
                  </a:moveTo>
                  <a:lnTo>
                    <a:pt x="511403" y="0"/>
                  </a:lnTo>
                  <a:lnTo>
                    <a:pt x="511403" y="479789"/>
                  </a:lnTo>
                  <a:lnTo>
                    <a:pt x="0" y="47978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1" id="21"/>
            <p:cNvSpPr txBox="true"/>
            <p:nvPr/>
          </p:nvSpPr>
          <p:spPr>
            <a:xfrm rot="0">
              <a:off x="597783" y="74426"/>
              <a:ext cx="1169119" cy="261650"/>
            </a:xfrm>
            <a:prstGeom prst="rect">
              <a:avLst/>
            </a:prstGeom>
          </p:spPr>
          <p:txBody>
            <a:bodyPr anchor="t" rtlCol="false" tIns="0" lIns="0" bIns="0" rIns="0">
              <a:spAutoFit/>
            </a:bodyPr>
            <a:lstStyle/>
            <a:p>
              <a:pPr algn="ctr">
                <a:lnSpc>
                  <a:spcPts val="1468"/>
                </a:lnSpc>
              </a:pPr>
              <a:r>
                <a:rPr lang="en-US" sz="1335">
                  <a:solidFill>
                    <a:srgbClr val="000000"/>
                  </a:solidFill>
                  <a:latin typeface="Alyssum"/>
                  <a:ea typeface="Alyssum"/>
                  <a:cs typeface="Alyssum"/>
                  <a:sym typeface="Alyssum"/>
                </a:rPr>
                <a:t>MODELO</a:t>
              </a:r>
            </a:p>
          </p:txBody>
        </p:sp>
        <p:sp>
          <p:nvSpPr>
            <p:cNvPr name="TextBox 22" id="22"/>
            <p:cNvSpPr txBox="true"/>
            <p:nvPr/>
          </p:nvSpPr>
          <p:spPr>
            <a:xfrm rot="0">
              <a:off x="597783" y="285397"/>
              <a:ext cx="1169119" cy="222908"/>
            </a:xfrm>
            <a:prstGeom prst="rect">
              <a:avLst/>
            </a:prstGeom>
          </p:spPr>
          <p:txBody>
            <a:bodyPr anchor="t" rtlCol="false" tIns="0" lIns="0" bIns="0" rIns="0">
              <a:spAutoFit/>
            </a:bodyPr>
            <a:lstStyle/>
            <a:p>
              <a:pPr algn="ctr">
                <a:lnSpc>
                  <a:spcPts val="1207"/>
                </a:lnSpc>
              </a:pPr>
              <a:r>
                <a:rPr lang="en-US" sz="1097">
                  <a:solidFill>
                    <a:srgbClr val="E2A165"/>
                  </a:solidFill>
                  <a:latin typeface="Alyssum"/>
                  <a:ea typeface="Alyssum"/>
                  <a:cs typeface="Alyssum"/>
                  <a:sym typeface="Alyssum"/>
                </a:rPr>
                <a:t>TRAMITA</a:t>
              </a:r>
            </a:p>
          </p:txBody>
        </p:sp>
      </p:grpSp>
      <p:sp>
        <p:nvSpPr>
          <p:cNvPr name="Freeform 23" id="23"/>
          <p:cNvSpPr/>
          <p:nvPr/>
        </p:nvSpPr>
        <p:spPr>
          <a:xfrm flipH="false" flipV="false" rot="0">
            <a:off x="1254907" y="8188575"/>
            <a:ext cx="1165082" cy="1169742"/>
          </a:xfrm>
          <a:custGeom>
            <a:avLst/>
            <a:gdLst/>
            <a:ahLst/>
            <a:cxnLst/>
            <a:rect r="r" b="b" t="t" l="l"/>
            <a:pathLst>
              <a:path h="1169742" w="1165082">
                <a:moveTo>
                  <a:pt x="0" y="0"/>
                </a:moveTo>
                <a:lnTo>
                  <a:pt x="1165082" y="0"/>
                </a:lnTo>
                <a:lnTo>
                  <a:pt x="1165082" y="1169742"/>
                </a:lnTo>
                <a:lnTo>
                  <a:pt x="0" y="1169742"/>
                </a:lnTo>
                <a:lnTo>
                  <a:pt x="0" y="0"/>
                </a:lnTo>
                <a:close/>
              </a:path>
            </a:pathLst>
          </a:custGeom>
          <a:blipFill>
            <a:blip r:embed="rId17"/>
            <a:stretch>
              <a:fillRect l="0" t="0" r="0" b="0"/>
            </a:stretch>
          </a:blipFill>
        </p:spPr>
      </p:sp>
      <p:sp>
        <p:nvSpPr>
          <p:cNvPr name="TextBox 24" id="24"/>
          <p:cNvSpPr txBox="true"/>
          <p:nvPr/>
        </p:nvSpPr>
        <p:spPr>
          <a:xfrm rot="0">
            <a:off x="319325" y="9377367"/>
            <a:ext cx="6971204" cy="1032419"/>
          </a:xfrm>
          <a:prstGeom prst="rect">
            <a:avLst/>
          </a:prstGeom>
        </p:spPr>
        <p:txBody>
          <a:bodyPr anchor="t" rtlCol="false" tIns="0" lIns="0" bIns="0" rIns="0">
            <a:spAutoFit/>
          </a:bodyPr>
          <a:lstStyle/>
          <a:p>
            <a:pPr algn="ctr">
              <a:lnSpc>
                <a:spcPts val="1374"/>
              </a:lnSpc>
              <a:spcBef>
                <a:spcPct val="0"/>
              </a:spcBef>
            </a:pPr>
            <a:r>
              <a:rPr lang="en-US" b="true" sz="1374">
                <a:solidFill>
                  <a:srgbClr val="000000"/>
                </a:solidFill>
                <a:latin typeface="Nunito Bold"/>
                <a:ea typeface="Nunito Bold"/>
                <a:cs typeface="Nunito Bold"/>
                <a:sym typeface="Nunito Bold"/>
              </a:rPr>
              <a:t>SE REGISTRAN ELECTRÓNICAMENTE LOS RESULTADOS DE LAS VOTACIONES</a:t>
            </a:r>
          </a:p>
          <a:p>
            <a:pPr algn="ctr">
              <a:lnSpc>
                <a:spcPts val="1374"/>
              </a:lnSpc>
              <a:spcBef>
                <a:spcPct val="0"/>
              </a:spcBef>
            </a:pPr>
          </a:p>
          <a:p>
            <a:pPr algn="ctr">
              <a:lnSpc>
                <a:spcPts val="1374"/>
              </a:lnSpc>
              <a:spcBef>
                <a:spcPct val="0"/>
              </a:spcBef>
            </a:pPr>
            <a:r>
              <a:rPr lang="en-US" sz="1374">
                <a:solidFill>
                  <a:srgbClr val="000000"/>
                </a:solidFill>
                <a:latin typeface="Nunito"/>
                <a:ea typeface="Nunito"/>
                <a:cs typeface="Nunito"/>
                <a:sym typeface="Nunito"/>
              </a:rPr>
              <a:t> UTILIZANDO EL CERTIFICADO ELECTRÓNICO DEL PRESIDENTE DE LA JUNTA ELECTORAL Y USANDO EL SIGUIENTE FORMULARIO:</a:t>
            </a:r>
          </a:p>
          <a:p>
            <a:pPr algn="ctr">
              <a:lnSpc>
                <a:spcPts val="1374"/>
              </a:lnSpc>
              <a:spcBef>
                <a:spcPct val="0"/>
              </a:spcBef>
            </a:pPr>
          </a:p>
          <a:p>
            <a:pPr algn="ctr">
              <a:lnSpc>
                <a:spcPts val="1374"/>
              </a:lnSpc>
              <a:spcBef>
                <a:spcPct val="0"/>
              </a:spcBef>
            </a:pPr>
            <a:r>
              <a:rPr lang="en-US" sz="1374">
                <a:solidFill>
                  <a:srgbClr val="000000"/>
                </a:solidFill>
                <a:latin typeface="Nunito"/>
                <a:ea typeface="Nunito"/>
                <a:cs typeface="Nunito"/>
                <a:sym typeface="Nunito"/>
              </a:rPr>
              <a:t> HTTPS://APLICACIONES.EDUCA.JCYL.ES/AEDO/LOGIN/1720_8785</a:t>
            </a:r>
          </a:p>
        </p:txBody>
      </p:sp>
      <p:sp>
        <p:nvSpPr>
          <p:cNvPr name="TextBox 25" id="25"/>
          <p:cNvSpPr txBox="true"/>
          <p:nvPr/>
        </p:nvSpPr>
        <p:spPr>
          <a:xfrm rot="0">
            <a:off x="0" y="1481947"/>
            <a:ext cx="7560000" cy="397734"/>
          </a:xfrm>
          <a:prstGeom prst="rect">
            <a:avLst/>
          </a:prstGeom>
        </p:spPr>
        <p:txBody>
          <a:bodyPr anchor="t" rtlCol="false" tIns="0" lIns="0" bIns="0" rIns="0">
            <a:spAutoFit/>
          </a:bodyPr>
          <a:lstStyle/>
          <a:p>
            <a:pPr algn="ctr">
              <a:lnSpc>
                <a:spcPts val="2908"/>
              </a:lnSpc>
            </a:pPr>
            <a:r>
              <a:rPr lang="en-US" sz="2908">
                <a:solidFill>
                  <a:srgbClr val="004AAD"/>
                </a:solidFill>
                <a:latin typeface="Special Elite"/>
                <a:ea typeface="Special Elite"/>
                <a:cs typeface="Special Elite"/>
                <a:sym typeface="Special Elite"/>
              </a:rPr>
              <a:t>GUIA PARA EQUIPOS DIRECTIVOS</a:t>
            </a:r>
          </a:p>
        </p:txBody>
      </p:sp>
      <p:grpSp>
        <p:nvGrpSpPr>
          <p:cNvPr name="Group 26" id="26"/>
          <p:cNvGrpSpPr/>
          <p:nvPr/>
        </p:nvGrpSpPr>
        <p:grpSpPr>
          <a:xfrm rot="0">
            <a:off x="1770520" y="238337"/>
            <a:ext cx="5681480" cy="1035326"/>
            <a:chOff x="0" y="0"/>
            <a:chExt cx="7575307" cy="1380434"/>
          </a:xfrm>
        </p:grpSpPr>
        <p:sp>
          <p:nvSpPr>
            <p:cNvPr name="TextBox 27" id="27"/>
            <p:cNvSpPr txBox="true"/>
            <p:nvPr/>
          </p:nvSpPr>
          <p:spPr>
            <a:xfrm rot="0">
              <a:off x="0" y="95250"/>
              <a:ext cx="7575307" cy="528363"/>
            </a:xfrm>
            <a:prstGeom prst="rect">
              <a:avLst/>
            </a:prstGeom>
          </p:spPr>
          <p:txBody>
            <a:bodyPr anchor="t" rtlCol="false" tIns="0" lIns="0" bIns="0" rIns="0">
              <a:spAutoFit/>
            </a:bodyPr>
            <a:lstStyle/>
            <a:p>
              <a:pPr algn="ctr" marL="0" indent="0" lvl="0">
                <a:lnSpc>
                  <a:spcPts val="2654"/>
                </a:lnSpc>
              </a:pPr>
              <a:r>
                <a:rPr lang="en-US" sz="3086" spc="-33">
                  <a:solidFill>
                    <a:srgbClr val="8D6D43"/>
                  </a:solidFill>
                  <a:latin typeface="Anaktoria"/>
                  <a:ea typeface="Anaktoria"/>
                  <a:cs typeface="Anaktoria"/>
                  <a:sym typeface="Anaktoria"/>
                </a:rPr>
                <a:t>Elección-Renovación </a:t>
              </a:r>
            </a:p>
          </p:txBody>
        </p:sp>
        <p:sp>
          <p:nvSpPr>
            <p:cNvPr name="TextBox 28" id="28"/>
            <p:cNvSpPr txBox="true"/>
            <p:nvPr/>
          </p:nvSpPr>
          <p:spPr>
            <a:xfrm rot="0">
              <a:off x="609138" y="690288"/>
              <a:ext cx="6357030" cy="690146"/>
            </a:xfrm>
            <a:prstGeom prst="rect">
              <a:avLst/>
            </a:prstGeom>
          </p:spPr>
          <p:txBody>
            <a:bodyPr anchor="t" rtlCol="false" tIns="0" lIns="0" bIns="0" rIns="0">
              <a:spAutoFit/>
            </a:bodyPr>
            <a:lstStyle/>
            <a:p>
              <a:pPr algn="ctr" marL="0" indent="0" lvl="0">
                <a:lnSpc>
                  <a:spcPts val="3705"/>
                </a:lnSpc>
              </a:pPr>
              <a:r>
                <a:rPr lang="en-US" sz="3742" spc="74">
                  <a:solidFill>
                    <a:srgbClr val="242424"/>
                  </a:solidFill>
                  <a:latin typeface="Mestizo"/>
                  <a:ea typeface="Mestizo"/>
                  <a:cs typeface="Mestizo"/>
                  <a:sym typeface="Mestizo"/>
                </a:rPr>
                <a:t>CONSEJO ESCOLAR</a:t>
              </a:r>
            </a:p>
          </p:txBody>
        </p:sp>
      </p:grpSp>
      <p:sp>
        <p:nvSpPr>
          <p:cNvPr name="TextBox 29" id="29"/>
          <p:cNvSpPr txBox="true"/>
          <p:nvPr/>
        </p:nvSpPr>
        <p:spPr>
          <a:xfrm rot="0">
            <a:off x="170126" y="6087680"/>
            <a:ext cx="1314348" cy="1929445"/>
          </a:xfrm>
          <a:prstGeom prst="rect">
            <a:avLst/>
          </a:prstGeom>
        </p:spPr>
        <p:txBody>
          <a:bodyPr anchor="t" rtlCol="false" tIns="0" lIns="0" bIns="0" rIns="0">
            <a:spAutoFit/>
          </a:bodyPr>
          <a:lstStyle/>
          <a:p>
            <a:pPr algn="ctr">
              <a:lnSpc>
                <a:spcPts val="1277"/>
              </a:lnSpc>
            </a:pPr>
            <a:r>
              <a:rPr lang="en-US" sz="912" b="true">
                <a:solidFill>
                  <a:srgbClr val="272727"/>
                </a:solidFill>
                <a:latin typeface="Nunito Bold"/>
                <a:ea typeface="Nunito Bold"/>
                <a:cs typeface="Nunito Bold"/>
                <a:sym typeface="Nunito Bold"/>
              </a:rPr>
              <a:t>Comisión de asesoramiento y apoyo:</a:t>
            </a:r>
          </a:p>
          <a:p>
            <a:pPr algn="ctr">
              <a:lnSpc>
                <a:spcPts val="1277"/>
              </a:lnSpc>
            </a:pPr>
          </a:p>
          <a:p>
            <a:pPr algn="ctr">
              <a:lnSpc>
                <a:spcPts val="1277"/>
              </a:lnSpc>
            </a:pPr>
            <a:r>
              <a:rPr lang="en-US" sz="912">
                <a:solidFill>
                  <a:srgbClr val="272727"/>
                </a:solidFill>
                <a:latin typeface="Nunito"/>
                <a:ea typeface="Nunito"/>
                <a:cs typeface="Nunito"/>
                <a:sym typeface="Nunito"/>
              </a:rPr>
              <a:t>En cada una de las direcciones provinciales de educación se constituirá una Comisión de asesoramiento y apoyo a los centros docentes a la que puedes consultar tus dudas.</a:t>
            </a:r>
          </a:p>
        </p:txBody>
      </p:sp>
      <p:grpSp>
        <p:nvGrpSpPr>
          <p:cNvPr name="Group 30" id="30"/>
          <p:cNvGrpSpPr/>
          <p:nvPr/>
        </p:nvGrpSpPr>
        <p:grpSpPr>
          <a:xfrm rot="0">
            <a:off x="3998904" y="4840924"/>
            <a:ext cx="2221163" cy="324000"/>
            <a:chOff x="0" y="0"/>
            <a:chExt cx="2961551" cy="432000"/>
          </a:xfrm>
        </p:grpSpPr>
        <p:sp>
          <p:nvSpPr>
            <p:cNvPr name="Freeform 31" id="31"/>
            <p:cNvSpPr/>
            <p:nvPr/>
          </p:nvSpPr>
          <p:spPr>
            <a:xfrm flipH="false" flipV="false" rot="0">
              <a:off x="1701896" y="0"/>
              <a:ext cx="230172" cy="230172"/>
            </a:xfrm>
            <a:custGeom>
              <a:avLst/>
              <a:gdLst/>
              <a:ahLst/>
              <a:cxnLst/>
              <a:rect r="r" b="b" t="t" l="l"/>
              <a:pathLst>
                <a:path h="230172" w="230172">
                  <a:moveTo>
                    <a:pt x="0" y="0"/>
                  </a:moveTo>
                  <a:lnTo>
                    <a:pt x="230173" y="0"/>
                  </a:lnTo>
                  <a:lnTo>
                    <a:pt x="230173" y="230172"/>
                  </a:lnTo>
                  <a:lnTo>
                    <a:pt x="0" y="23017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32" id="32"/>
            <p:cNvSpPr txBox="true"/>
            <p:nvPr/>
          </p:nvSpPr>
          <p:spPr>
            <a:xfrm rot="0">
              <a:off x="1029483" y="31755"/>
              <a:ext cx="665851" cy="198418"/>
            </a:xfrm>
            <a:prstGeom prst="rect">
              <a:avLst/>
            </a:prstGeom>
          </p:spPr>
          <p:txBody>
            <a:bodyPr anchor="t" rtlCol="false" tIns="0" lIns="0" bIns="0" rIns="0">
              <a:spAutoFit/>
            </a:bodyPr>
            <a:lstStyle/>
            <a:p>
              <a:pPr algn="ctr" marL="0" indent="0" lvl="0">
                <a:lnSpc>
                  <a:spcPts val="840"/>
                </a:lnSpc>
                <a:spcBef>
                  <a:spcPct val="0"/>
                </a:spcBef>
              </a:pPr>
              <a:r>
                <a:rPr lang="en-US" b="true" sz="989">
                  <a:solidFill>
                    <a:srgbClr val="003399"/>
                  </a:solidFill>
                  <a:latin typeface="Mont Bold"/>
                  <a:ea typeface="Mont Bold"/>
                  <a:cs typeface="Mont Bold"/>
                  <a:sym typeface="Mont Bold"/>
                </a:rPr>
                <a:t>ANEXO</a:t>
              </a:r>
            </a:p>
          </p:txBody>
        </p:sp>
        <p:sp>
          <p:nvSpPr>
            <p:cNvPr name="TextBox 33" id="33"/>
            <p:cNvSpPr txBox="true"/>
            <p:nvPr/>
          </p:nvSpPr>
          <p:spPr>
            <a:xfrm rot="0">
              <a:off x="0" y="298175"/>
              <a:ext cx="2961551" cy="133825"/>
            </a:xfrm>
            <a:prstGeom prst="rect">
              <a:avLst/>
            </a:prstGeom>
          </p:spPr>
          <p:txBody>
            <a:bodyPr anchor="t" rtlCol="false" tIns="0" lIns="0" bIns="0" rIns="0">
              <a:spAutoFit/>
            </a:bodyPr>
            <a:lstStyle/>
            <a:p>
              <a:pPr algn="ctr" marL="0" indent="0" lvl="0">
                <a:lnSpc>
                  <a:spcPts val="679"/>
                </a:lnSpc>
              </a:pPr>
              <a:r>
                <a:rPr lang="en-US" b="true" sz="799">
                  <a:solidFill>
                    <a:srgbClr val="3A3AC1"/>
                  </a:solidFill>
                  <a:latin typeface="Roca One Heavy"/>
                  <a:ea typeface="Roca One Heavy"/>
                  <a:cs typeface="Roca One Heavy"/>
                  <a:sym typeface="Roca One Heavy"/>
                </a:rPr>
                <a:t>de esta guía</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4384" t="-1069" r="-4384" b="-6725"/>
            </a:stretch>
          </a:blipFill>
        </p:spPr>
      </p:sp>
      <p:sp>
        <p:nvSpPr>
          <p:cNvPr name="Freeform 3" id="3"/>
          <p:cNvSpPr/>
          <p:nvPr/>
        </p:nvSpPr>
        <p:spPr>
          <a:xfrm flipH="false" flipV="false" rot="0">
            <a:off x="256143" y="247200"/>
            <a:ext cx="1514377" cy="752002"/>
          </a:xfrm>
          <a:custGeom>
            <a:avLst/>
            <a:gdLst/>
            <a:ahLst/>
            <a:cxnLst/>
            <a:rect r="r" b="b" t="t" l="l"/>
            <a:pathLst>
              <a:path h="752002" w="1514377">
                <a:moveTo>
                  <a:pt x="0" y="0"/>
                </a:moveTo>
                <a:lnTo>
                  <a:pt x="1514377" y="0"/>
                </a:lnTo>
                <a:lnTo>
                  <a:pt x="1514377" y="752003"/>
                </a:lnTo>
                <a:lnTo>
                  <a:pt x="0" y="752003"/>
                </a:lnTo>
                <a:lnTo>
                  <a:pt x="0" y="0"/>
                </a:lnTo>
                <a:close/>
              </a:path>
            </a:pathLst>
          </a:custGeom>
          <a:blipFill>
            <a:blip r:embed="rId3"/>
            <a:stretch>
              <a:fillRect l="0" t="0" r="0" b="0"/>
            </a:stretch>
          </a:blipFill>
        </p:spPr>
      </p:sp>
      <p:sp>
        <p:nvSpPr>
          <p:cNvPr name="TextBox 4" id="4"/>
          <p:cNvSpPr txBox="true"/>
          <p:nvPr/>
        </p:nvSpPr>
        <p:spPr>
          <a:xfrm rot="0">
            <a:off x="310744" y="2941880"/>
            <a:ext cx="6938512" cy="6994120"/>
          </a:xfrm>
          <a:prstGeom prst="rect">
            <a:avLst/>
          </a:prstGeom>
        </p:spPr>
        <p:txBody>
          <a:bodyPr anchor="t" rtlCol="false" tIns="0" lIns="0" bIns="0" rIns="0">
            <a:spAutoFit/>
          </a:bodyPr>
          <a:lstStyle/>
          <a:p>
            <a:pPr algn="just">
              <a:lnSpc>
                <a:spcPts val="2472"/>
              </a:lnSpc>
            </a:pPr>
            <a:r>
              <a:rPr lang="en-US" sz="1765">
                <a:solidFill>
                  <a:srgbClr val="272727"/>
                </a:solidFill>
                <a:latin typeface="Nunito"/>
                <a:ea typeface="Nunito"/>
                <a:cs typeface="Nunito"/>
                <a:sym typeface="Nunito"/>
              </a:rPr>
              <a:t>Que Don/Doña ______________________________________________, padre, madre o tutor/a legal del alumno/a _____________________________________________________________.</a:t>
            </a:r>
          </a:p>
          <a:p>
            <a:pPr algn="just">
              <a:lnSpc>
                <a:spcPts val="2472"/>
              </a:lnSpc>
            </a:pPr>
          </a:p>
          <a:p>
            <a:pPr algn="just">
              <a:lnSpc>
                <a:spcPts val="2472"/>
              </a:lnSpc>
            </a:pPr>
            <a:r>
              <a:rPr lang="en-US" sz="1765">
                <a:solidFill>
                  <a:srgbClr val="272727"/>
                </a:solidFill>
                <a:latin typeface="Nunito"/>
                <a:ea typeface="Nunito"/>
                <a:cs typeface="Nunito"/>
                <a:sym typeface="Nunito"/>
              </a:rPr>
              <a:t>SOLICITA:</a:t>
            </a:r>
          </a:p>
          <a:p>
            <a:pPr algn="just">
              <a:lnSpc>
                <a:spcPts val="2472"/>
              </a:lnSpc>
            </a:pPr>
          </a:p>
          <a:p>
            <a:pPr algn="just">
              <a:lnSpc>
                <a:spcPts val="2472"/>
              </a:lnSpc>
            </a:pPr>
            <a:r>
              <a:rPr lang="en-US" sz="1765">
                <a:solidFill>
                  <a:srgbClr val="272727"/>
                </a:solidFill>
                <a:latin typeface="Nunito"/>
                <a:ea typeface="Nunito"/>
                <a:cs typeface="Nunito"/>
                <a:sym typeface="Nunito"/>
              </a:rPr>
              <a:t>La modificación de los siguientes datos aparecidos en el Censo de Padres/Madres presentado para las elecciones a Consejo Escolar 2026:</a:t>
            </a:r>
          </a:p>
          <a:p>
            <a:pPr algn="just">
              <a:lnSpc>
                <a:spcPts val="2472"/>
              </a:lnSpc>
            </a:pPr>
          </a:p>
          <a:p>
            <a:pPr algn="just">
              <a:lnSpc>
                <a:spcPts val="2472"/>
              </a:lnSpc>
            </a:pPr>
            <a:r>
              <a:rPr lang="en-US" sz="1765">
                <a:solidFill>
                  <a:srgbClr val="272727"/>
                </a:solidFill>
                <a:latin typeface="Nunito"/>
                <a:ea typeface="Nunito"/>
                <a:cs typeface="Nunito"/>
                <a:sym typeface="Nunito"/>
              </a:rPr>
              <a:t>NOMBRE:____________________________________________________</a:t>
            </a:r>
          </a:p>
          <a:p>
            <a:pPr algn="just">
              <a:lnSpc>
                <a:spcPts val="2472"/>
              </a:lnSpc>
            </a:pPr>
            <a:r>
              <a:rPr lang="en-US" sz="1765">
                <a:solidFill>
                  <a:srgbClr val="272727"/>
                </a:solidFill>
                <a:latin typeface="Nunito"/>
                <a:ea typeface="Nunito"/>
                <a:cs typeface="Nunito"/>
                <a:sym typeface="Nunito"/>
              </a:rPr>
              <a:t>APELLIDOS:__________________________________________________</a:t>
            </a:r>
          </a:p>
          <a:p>
            <a:pPr algn="just">
              <a:lnSpc>
                <a:spcPts val="2472"/>
              </a:lnSpc>
            </a:pPr>
            <a:r>
              <a:rPr lang="en-US" sz="1765">
                <a:solidFill>
                  <a:srgbClr val="272727"/>
                </a:solidFill>
                <a:latin typeface="Nunito"/>
                <a:ea typeface="Nunito"/>
                <a:cs typeface="Nunito"/>
                <a:sym typeface="Nunito"/>
              </a:rPr>
              <a:t>D.N.I.:__________________________________________ LETRA _______</a:t>
            </a:r>
          </a:p>
          <a:p>
            <a:pPr algn="just">
              <a:lnSpc>
                <a:spcPts val="2472"/>
              </a:lnSpc>
            </a:pPr>
          </a:p>
          <a:p>
            <a:pPr algn="just">
              <a:lnSpc>
                <a:spcPts val="2472"/>
              </a:lnSpc>
            </a:pPr>
          </a:p>
          <a:p>
            <a:pPr algn="just">
              <a:lnSpc>
                <a:spcPts val="2472"/>
              </a:lnSpc>
            </a:pPr>
            <a:r>
              <a:rPr lang="en-US" sz="1765">
                <a:solidFill>
                  <a:srgbClr val="272727"/>
                </a:solidFill>
                <a:latin typeface="Nunito"/>
                <a:ea typeface="Nunito"/>
                <a:cs typeface="Nunito"/>
                <a:sym typeface="Nunito"/>
              </a:rPr>
              <a:t>En ______________________ a _____ de noviembre de 2026</a:t>
            </a:r>
          </a:p>
          <a:p>
            <a:pPr algn="just">
              <a:lnSpc>
                <a:spcPts val="2472"/>
              </a:lnSpc>
            </a:pPr>
          </a:p>
          <a:p>
            <a:pPr algn="r">
              <a:lnSpc>
                <a:spcPts val="2472"/>
              </a:lnSpc>
            </a:pPr>
          </a:p>
          <a:p>
            <a:pPr algn="r">
              <a:lnSpc>
                <a:spcPts val="2472"/>
              </a:lnSpc>
            </a:pPr>
          </a:p>
          <a:p>
            <a:pPr algn="r">
              <a:lnSpc>
                <a:spcPts val="2472"/>
              </a:lnSpc>
            </a:pPr>
          </a:p>
          <a:p>
            <a:pPr algn="r">
              <a:lnSpc>
                <a:spcPts val="2472"/>
              </a:lnSpc>
            </a:pPr>
            <a:r>
              <a:rPr lang="en-US" sz="1765">
                <a:solidFill>
                  <a:srgbClr val="272727"/>
                </a:solidFill>
                <a:latin typeface="Nunito"/>
                <a:ea typeface="Nunito"/>
                <a:cs typeface="Nunito"/>
                <a:sym typeface="Nunito"/>
              </a:rPr>
              <a:t>Fdo: _________________________________</a:t>
            </a:r>
          </a:p>
          <a:p>
            <a:pPr algn="l">
              <a:lnSpc>
                <a:spcPts val="2472"/>
              </a:lnSpc>
            </a:pPr>
          </a:p>
          <a:p>
            <a:pPr algn="l">
              <a:lnSpc>
                <a:spcPts val="2472"/>
              </a:lnSpc>
            </a:pPr>
          </a:p>
        </p:txBody>
      </p:sp>
      <p:sp>
        <p:nvSpPr>
          <p:cNvPr name="Freeform 5" id="5"/>
          <p:cNvSpPr/>
          <p:nvPr/>
        </p:nvSpPr>
        <p:spPr>
          <a:xfrm flipH="false" flipV="false" rot="0">
            <a:off x="7118469" y="153016"/>
            <a:ext cx="261574" cy="297859"/>
          </a:xfrm>
          <a:custGeom>
            <a:avLst/>
            <a:gdLst/>
            <a:ahLst/>
            <a:cxnLst/>
            <a:rect r="r" b="b" t="t" l="l"/>
            <a:pathLst>
              <a:path h="297859" w="261574">
                <a:moveTo>
                  <a:pt x="0" y="0"/>
                </a:moveTo>
                <a:lnTo>
                  <a:pt x="261574" y="0"/>
                </a:lnTo>
                <a:lnTo>
                  <a:pt x="261574" y="297859"/>
                </a:lnTo>
                <a:lnTo>
                  <a:pt x="0" y="2978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2150598" y="162541"/>
            <a:ext cx="5098658" cy="930845"/>
          </a:xfrm>
          <a:prstGeom prst="rect">
            <a:avLst/>
          </a:prstGeom>
        </p:spPr>
        <p:txBody>
          <a:bodyPr anchor="t" rtlCol="false" tIns="0" lIns="0" bIns="0" rIns="0">
            <a:spAutoFit/>
          </a:bodyPr>
          <a:lstStyle/>
          <a:p>
            <a:pPr algn="ctr">
              <a:lnSpc>
                <a:spcPts val="2481"/>
              </a:lnSpc>
            </a:pPr>
            <a:r>
              <a:rPr lang="en-US" sz="2050" spc="123">
                <a:solidFill>
                  <a:srgbClr val="004AAD"/>
                </a:solidFill>
                <a:latin typeface="WC Mano Negra Bold"/>
                <a:ea typeface="WC Mano Negra Bold"/>
                <a:cs typeface="WC Mano Negra Bold"/>
                <a:sym typeface="WC Mano Negra Bold"/>
              </a:rPr>
              <a:t>ANEXO I: MODELO PARA SOLICITAR LA MODIFICACIÓN DE LOS DATOS DEL CENSO ELECTORAL</a:t>
            </a:r>
          </a:p>
        </p:txBody>
      </p:sp>
      <p:sp>
        <p:nvSpPr>
          <p:cNvPr name="TextBox 7" id="7"/>
          <p:cNvSpPr txBox="true"/>
          <p:nvPr/>
        </p:nvSpPr>
        <p:spPr>
          <a:xfrm rot="0">
            <a:off x="0" y="1485128"/>
            <a:ext cx="7560000" cy="759684"/>
          </a:xfrm>
          <a:prstGeom prst="rect">
            <a:avLst/>
          </a:prstGeom>
        </p:spPr>
        <p:txBody>
          <a:bodyPr anchor="t" rtlCol="false" tIns="0" lIns="0" bIns="0" rIns="0">
            <a:spAutoFit/>
          </a:bodyPr>
          <a:lstStyle/>
          <a:p>
            <a:pPr algn="ctr">
              <a:lnSpc>
                <a:spcPts val="2908"/>
              </a:lnSpc>
            </a:pPr>
            <a:r>
              <a:rPr lang="en-US" sz="2908">
                <a:solidFill>
                  <a:srgbClr val="004AAD"/>
                </a:solidFill>
                <a:latin typeface="Special Elite"/>
                <a:ea typeface="Special Elite"/>
                <a:cs typeface="Special Elite"/>
                <a:sym typeface="Special Elite"/>
              </a:rPr>
              <a:t>MODIFICACIÓN DE LOS </a:t>
            </a:r>
          </a:p>
          <a:p>
            <a:pPr algn="ctr">
              <a:lnSpc>
                <a:spcPts val="2908"/>
              </a:lnSpc>
            </a:pPr>
            <a:r>
              <a:rPr lang="en-US" sz="2908">
                <a:solidFill>
                  <a:srgbClr val="004AAD"/>
                </a:solidFill>
                <a:latin typeface="Special Elite"/>
                <a:ea typeface="Special Elite"/>
                <a:cs typeface="Special Elite"/>
                <a:sym typeface="Special Elite"/>
              </a:rPr>
              <a:t>DATOS DEL CENSO ELECTORAL</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4384" t="-1069" r="-4384" b="-6725"/>
            </a:stretch>
          </a:blipFill>
        </p:spPr>
      </p:sp>
      <p:sp>
        <p:nvSpPr>
          <p:cNvPr name="Freeform 3" id="3"/>
          <p:cNvSpPr/>
          <p:nvPr/>
        </p:nvSpPr>
        <p:spPr>
          <a:xfrm flipH="false" flipV="false" rot="0">
            <a:off x="256143" y="247200"/>
            <a:ext cx="1514377" cy="752002"/>
          </a:xfrm>
          <a:custGeom>
            <a:avLst/>
            <a:gdLst/>
            <a:ahLst/>
            <a:cxnLst/>
            <a:rect r="r" b="b" t="t" l="l"/>
            <a:pathLst>
              <a:path h="752002" w="1514377">
                <a:moveTo>
                  <a:pt x="0" y="0"/>
                </a:moveTo>
                <a:lnTo>
                  <a:pt x="1514377" y="0"/>
                </a:lnTo>
                <a:lnTo>
                  <a:pt x="1514377" y="752003"/>
                </a:lnTo>
                <a:lnTo>
                  <a:pt x="0" y="752003"/>
                </a:lnTo>
                <a:lnTo>
                  <a:pt x="0" y="0"/>
                </a:lnTo>
                <a:close/>
              </a:path>
            </a:pathLst>
          </a:custGeom>
          <a:blipFill>
            <a:blip r:embed="rId3"/>
            <a:stretch>
              <a:fillRect l="0" t="0" r="0" b="0"/>
            </a:stretch>
          </a:blipFill>
        </p:spPr>
      </p:sp>
      <p:sp>
        <p:nvSpPr>
          <p:cNvPr name="TextBox 4" id="4"/>
          <p:cNvSpPr txBox="true"/>
          <p:nvPr/>
        </p:nvSpPr>
        <p:spPr>
          <a:xfrm rot="0">
            <a:off x="2150598" y="272206"/>
            <a:ext cx="5098658" cy="692466"/>
          </a:xfrm>
          <a:prstGeom prst="rect">
            <a:avLst/>
          </a:prstGeom>
        </p:spPr>
        <p:txBody>
          <a:bodyPr anchor="t" rtlCol="false" tIns="0" lIns="0" bIns="0" rIns="0">
            <a:spAutoFit/>
          </a:bodyPr>
          <a:lstStyle/>
          <a:p>
            <a:pPr algn="ctr">
              <a:lnSpc>
                <a:spcPts val="2723"/>
              </a:lnSpc>
            </a:pPr>
            <a:r>
              <a:rPr lang="en-US" sz="2250" spc="135">
                <a:solidFill>
                  <a:srgbClr val="004AAD"/>
                </a:solidFill>
                <a:latin typeface="WC Mano Negra Bold"/>
                <a:ea typeface="WC Mano Negra Bold"/>
                <a:cs typeface="WC Mano Negra Bold"/>
                <a:sym typeface="WC Mano Negra Bold"/>
              </a:rPr>
              <a:t>ANEXO II MODELO PARA PRESENTAR CANDIDATURAS</a:t>
            </a:r>
          </a:p>
        </p:txBody>
      </p:sp>
      <p:sp>
        <p:nvSpPr>
          <p:cNvPr name="TextBox 5" id="5"/>
          <p:cNvSpPr txBox="true"/>
          <p:nvPr/>
        </p:nvSpPr>
        <p:spPr>
          <a:xfrm rot="0">
            <a:off x="0" y="1485128"/>
            <a:ext cx="7560000" cy="1121634"/>
          </a:xfrm>
          <a:prstGeom prst="rect">
            <a:avLst/>
          </a:prstGeom>
        </p:spPr>
        <p:txBody>
          <a:bodyPr anchor="t" rtlCol="false" tIns="0" lIns="0" bIns="0" rIns="0">
            <a:spAutoFit/>
          </a:bodyPr>
          <a:lstStyle/>
          <a:p>
            <a:pPr algn="ctr">
              <a:lnSpc>
                <a:spcPts val="2908"/>
              </a:lnSpc>
            </a:pPr>
            <a:r>
              <a:rPr lang="en-US" sz="2908">
                <a:solidFill>
                  <a:srgbClr val="004AAD"/>
                </a:solidFill>
                <a:latin typeface="Special Elite"/>
                <a:ea typeface="Special Elite"/>
                <a:cs typeface="Special Elite"/>
                <a:sym typeface="Special Elite"/>
              </a:rPr>
              <a:t>PRESENTACIÓN DE CANDIDATURAS A LOS DISTINTOS SECTORES DE LA COMUNIDAD EDUCATIVA AL CONSEJO ESCOLAR</a:t>
            </a:r>
          </a:p>
        </p:txBody>
      </p:sp>
      <p:sp>
        <p:nvSpPr>
          <p:cNvPr name="TextBox 6" id="6"/>
          <p:cNvSpPr txBox="true"/>
          <p:nvPr/>
        </p:nvSpPr>
        <p:spPr>
          <a:xfrm rot="0">
            <a:off x="310744" y="2941880"/>
            <a:ext cx="6938512" cy="7908520"/>
          </a:xfrm>
          <a:prstGeom prst="rect">
            <a:avLst/>
          </a:prstGeom>
        </p:spPr>
        <p:txBody>
          <a:bodyPr anchor="t" rtlCol="false" tIns="0" lIns="0" bIns="0" rIns="0">
            <a:spAutoFit/>
          </a:bodyPr>
          <a:lstStyle/>
          <a:p>
            <a:pPr algn="just">
              <a:lnSpc>
                <a:spcPts val="2472"/>
              </a:lnSpc>
            </a:pPr>
            <a:r>
              <a:rPr lang="en-US" sz="1765">
                <a:solidFill>
                  <a:srgbClr val="272727"/>
                </a:solidFill>
                <a:latin typeface="Nunito"/>
                <a:ea typeface="Nunito"/>
                <a:cs typeface="Nunito"/>
                <a:sym typeface="Nunito"/>
              </a:rPr>
              <a:t>Que Don/Doña ______________________________________________, con DNI Nº ___________________________ y domiciliio en _______________________________________________ y en condición de __________________________________________________________.</a:t>
            </a:r>
          </a:p>
          <a:p>
            <a:pPr algn="just">
              <a:lnSpc>
                <a:spcPts val="2472"/>
              </a:lnSpc>
            </a:pPr>
          </a:p>
          <a:p>
            <a:pPr algn="just">
              <a:lnSpc>
                <a:spcPts val="2472"/>
              </a:lnSpc>
            </a:pPr>
            <a:r>
              <a:rPr lang="en-US" sz="1765">
                <a:solidFill>
                  <a:srgbClr val="272727"/>
                </a:solidFill>
                <a:latin typeface="Nunito"/>
                <a:ea typeface="Nunito"/>
                <a:cs typeface="Nunito"/>
                <a:sym typeface="Nunito"/>
              </a:rPr>
              <a:t>EXPONE:</a:t>
            </a:r>
          </a:p>
          <a:p>
            <a:pPr algn="just">
              <a:lnSpc>
                <a:spcPts val="2472"/>
              </a:lnSpc>
            </a:pPr>
          </a:p>
          <a:p>
            <a:pPr algn="just">
              <a:lnSpc>
                <a:spcPts val="2472"/>
              </a:lnSpc>
            </a:pPr>
            <a:r>
              <a:rPr lang="en-US" sz="1765">
                <a:solidFill>
                  <a:srgbClr val="272727"/>
                </a:solidFill>
                <a:latin typeface="Nunito"/>
                <a:ea typeface="Nunito"/>
                <a:cs typeface="Nunito"/>
                <a:sym typeface="Nunito"/>
              </a:rPr>
              <a:t>Que está dispuesta a asumir la representación del sector de los _______________________________________ en el Consejo Escolar del Centro, si sale elegido para ello.</a:t>
            </a:r>
          </a:p>
          <a:p>
            <a:pPr algn="just">
              <a:lnSpc>
                <a:spcPts val="2472"/>
              </a:lnSpc>
            </a:pPr>
          </a:p>
          <a:p>
            <a:pPr algn="just">
              <a:lnSpc>
                <a:spcPts val="2472"/>
              </a:lnSpc>
            </a:pPr>
            <a:r>
              <a:rPr lang="en-US" sz="1765">
                <a:solidFill>
                  <a:srgbClr val="272727"/>
                </a:solidFill>
                <a:latin typeface="Nunito"/>
                <a:ea typeface="Nunito"/>
                <a:cs typeface="Nunito"/>
                <a:sym typeface="Nunito"/>
              </a:rPr>
              <a:t>Por todo lo cual, y de acuerdo con lo dispuesto en el R.D. 82/1996 de 26 de enero por el que se aprueba el Reglamento Orgánico de las Escuelas de Educación Infantil y de los Colegios de Educación Primaria, presenta su candidatura el Consejo Escolar como representante del sector de ____________________________________.</a:t>
            </a:r>
          </a:p>
          <a:p>
            <a:pPr algn="just">
              <a:lnSpc>
                <a:spcPts val="2472"/>
              </a:lnSpc>
            </a:pPr>
          </a:p>
          <a:p>
            <a:pPr algn="just">
              <a:lnSpc>
                <a:spcPts val="2472"/>
              </a:lnSpc>
            </a:pPr>
          </a:p>
          <a:p>
            <a:pPr algn="just">
              <a:lnSpc>
                <a:spcPts val="2472"/>
              </a:lnSpc>
            </a:pPr>
            <a:r>
              <a:rPr lang="en-US" sz="1765">
                <a:solidFill>
                  <a:srgbClr val="272727"/>
                </a:solidFill>
                <a:latin typeface="Nunito"/>
                <a:ea typeface="Nunito"/>
                <a:cs typeface="Nunito"/>
                <a:sym typeface="Nunito"/>
              </a:rPr>
              <a:t>En ______________________ a _____ de noviembre de 2026</a:t>
            </a:r>
          </a:p>
          <a:p>
            <a:pPr algn="just">
              <a:lnSpc>
                <a:spcPts val="2472"/>
              </a:lnSpc>
            </a:pPr>
          </a:p>
          <a:p>
            <a:pPr algn="r">
              <a:lnSpc>
                <a:spcPts val="2472"/>
              </a:lnSpc>
            </a:pPr>
          </a:p>
          <a:p>
            <a:pPr algn="r">
              <a:lnSpc>
                <a:spcPts val="2472"/>
              </a:lnSpc>
            </a:pPr>
          </a:p>
          <a:p>
            <a:pPr algn="r">
              <a:lnSpc>
                <a:spcPts val="2472"/>
              </a:lnSpc>
            </a:pPr>
          </a:p>
          <a:p>
            <a:pPr algn="r">
              <a:lnSpc>
                <a:spcPts val="2472"/>
              </a:lnSpc>
            </a:pPr>
            <a:r>
              <a:rPr lang="en-US" sz="1765">
                <a:solidFill>
                  <a:srgbClr val="272727"/>
                </a:solidFill>
                <a:latin typeface="Nunito"/>
                <a:ea typeface="Nunito"/>
                <a:cs typeface="Nunito"/>
                <a:sym typeface="Nunito"/>
              </a:rPr>
              <a:t>Fdo: _________________________________</a:t>
            </a:r>
          </a:p>
          <a:p>
            <a:pPr algn="l">
              <a:lnSpc>
                <a:spcPts val="2472"/>
              </a:lnSpc>
            </a:pPr>
          </a:p>
          <a:p>
            <a:pPr algn="l">
              <a:lnSpc>
                <a:spcPts val="2472"/>
              </a:lnSpc>
            </a:pPr>
          </a:p>
        </p:txBody>
      </p:sp>
      <p:sp>
        <p:nvSpPr>
          <p:cNvPr name="Freeform 7" id="7"/>
          <p:cNvSpPr/>
          <p:nvPr/>
        </p:nvSpPr>
        <p:spPr>
          <a:xfrm flipH="false" flipV="false" rot="0">
            <a:off x="7086176" y="108000"/>
            <a:ext cx="326160" cy="362400"/>
          </a:xfrm>
          <a:custGeom>
            <a:avLst/>
            <a:gdLst/>
            <a:ahLst/>
            <a:cxnLst/>
            <a:rect r="r" b="b" t="t" l="l"/>
            <a:pathLst>
              <a:path h="362400" w="326160">
                <a:moveTo>
                  <a:pt x="0" y="0"/>
                </a:moveTo>
                <a:lnTo>
                  <a:pt x="326160" y="0"/>
                </a:lnTo>
                <a:lnTo>
                  <a:pt x="326160" y="362400"/>
                </a:lnTo>
                <a:lnTo>
                  <a:pt x="0" y="3624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4384" t="-1069" r="-4384" b="-6725"/>
            </a:stretch>
          </a:blipFill>
        </p:spPr>
      </p:sp>
      <p:sp>
        <p:nvSpPr>
          <p:cNvPr name="Freeform 3" id="3"/>
          <p:cNvSpPr/>
          <p:nvPr/>
        </p:nvSpPr>
        <p:spPr>
          <a:xfrm flipH="false" flipV="false" rot="0">
            <a:off x="256143" y="247200"/>
            <a:ext cx="1514377" cy="752002"/>
          </a:xfrm>
          <a:custGeom>
            <a:avLst/>
            <a:gdLst/>
            <a:ahLst/>
            <a:cxnLst/>
            <a:rect r="r" b="b" t="t" l="l"/>
            <a:pathLst>
              <a:path h="752002" w="1514377">
                <a:moveTo>
                  <a:pt x="0" y="0"/>
                </a:moveTo>
                <a:lnTo>
                  <a:pt x="1514377" y="0"/>
                </a:lnTo>
                <a:lnTo>
                  <a:pt x="1514377" y="752003"/>
                </a:lnTo>
                <a:lnTo>
                  <a:pt x="0" y="752003"/>
                </a:lnTo>
                <a:lnTo>
                  <a:pt x="0" y="0"/>
                </a:lnTo>
                <a:close/>
              </a:path>
            </a:pathLst>
          </a:custGeom>
          <a:blipFill>
            <a:blip r:embed="rId3"/>
            <a:stretch>
              <a:fillRect l="0" t="0" r="0" b="0"/>
            </a:stretch>
          </a:blipFill>
        </p:spPr>
      </p:sp>
      <p:grpSp>
        <p:nvGrpSpPr>
          <p:cNvPr name="Group 4" id="4"/>
          <p:cNvGrpSpPr/>
          <p:nvPr/>
        </p:nvGrpSpPr>
        <p:grpSpPr>
          <a:xfrm rot="0">
            <a:off x="1606256" y="2421092"/>
            <a:ext cx="572812" cy="508197"/>
            <a:chOff x="0" y="0"/>
            <a:chExt cx="205283" cy="182126"/>
          </a:xfrm>
        </p:grpSpPr>
        <p:sp>
          <p:nvSpPr>
            <p:cNvPr name="Freeform 5" id="5"/>
            <p:cNvSpPr/>
            <p:nvPr/>
          </p:nvSpPr>
          <p:spPr>
            <a:xfrm flipH="false" flipV="false" rot="0">
              <a:off x="0" y="0"/>
              <a:ext cx="205283" cy="182126"/>
            </a:xfrm>
            <a:custGeom>
              <a:avLst/>
              <a:gdLst/>
              <a:ahLst/>
              <a:cxnLst/>
              <a:rect r="r" b="b" t="t" l="l"/>
              <a:pathLst>
                <a:path h="182126" w="205283">
                  <a:moveTo>
                    <a:pt x="0" y="0"/>
                  </a:moveTo>
                  <a:lnTo>
                    <a:pt x="205283" y="0"/>
                  </a:lnTo>
                  <a:lnTo>
                    <a:pt x="205283" y="182126"/>
                  </a:lnTo>
                  <a:lnTo>
                    <a:pt x="0" y="182126"/>
                  </a:lnTo>
                  <a:close/>
                </a:path>
              </a:pathLst>
            </a:custGeom>
            <a:ln w="19050" cap="sq">
              <a:solidFill>
                <a:srgbClr val="004AAD"/>
              </a:solidFill>
              <a:prstDash val="solid"/>
              <a:miter/>
            </a:ln>
          </p:spPr>
        </p:sp>
        <p:sp>
          <p:nvSpPr>
            <p:cNvPr name="TextBox 6" id="6"/>
            <p:cNvSpPr txBox="true"/>
            <p:nvPr/>
          </p:nvSpPr>
          <p:spPr>
            <a:xfrm>
              <a:off x="0" y="-38100"/>
              <a:ext cx="205283" cy="220226"/>
            </a:xfrm>
            <a:prstGeom prst="rect">
              <a:avLst/>
            </a:prstGeom>
          </p:spPr>
          <p:txBody>
            <a:bodyPr anchor="ctr" rtlCol="false" tIns="49412" lIns="49412" bIns="49412" rIns="49412"/>
            <a:lstStyle/>
            <a:p>
              <a:pPr algn="ctr">
                <a:lnSpc>
                  <a:spcPts val="2042"/>
                </a:lnSpc>
              </a:pPr>
            </a:p>
          </p:txBody>
        </p:sp>
      </p:grpSp>
      <p:grpSp>
        <p:nvGrpSpPr>
          <p:cNvPr name="Group 7" id="7"/>
          <p:cNvGrpSpPr/>
          <p:nvPr/>
        </p:nvGrpSpPr>
        <p:grpSpPr>
          <a:xfrm rot="0">
            <a:off x="1606256" y="3034043"/>
            <a:ext cx="572812" cy="508197"/>
            <a:chOff x="0" y="0"/>
            <a:chExt cx="205283" cy="182126"/>
          </a:xfrm>
        </p:grpSpPr>
        <p:sp>
          <p:nvSpPr>
            <p:cNvPr name="Freeform 8" id="8"/>
            <p:cNvSpPr/>
            <p:nvPr/>
          </p:nvSpPr>
          <p:spPr>
            <a:xfrm flipH="false" flipV="false" rot="0">
              <a:off x="0" y="0"/>
              <a:ext cx="205283" cy="182126"/>
            </a:xfrm>
            <a:custGeom>
              <a:avLst/>
              <a:gdLst/>
              <a:ahLst/>
              <a:cxnLst/>
              <a:rect r="r" b="b" t="t" l="l"/>
              <a:pathLst>
                <a:path h="182126" w="205283">
                  <a:moveTo>
                    <a:pt x="0" y="0"/>
                  </a:moveTo>
                  <a:lnTo>
                    <a:pt x="205283" y="0"/>
                  </a:lnTo>
                  <a:lnTo>
                    <a:pt x="205283" y="182126"/>
                  </a:lnTo>
                  <a:lnTo>
                    <a:pt x="0" y="182126"/>
                  </a:lnTo>
                  <a:close/>
                </a:path>
              </a:pathLst>
            </a:custGeom>
            <a:ln w="19050" cap="sq">
              <a:solidFill>
                <a:srgbClr val="004AAD"/>
              </a:solidFill>
              <a:prstDash val="solid"/>
              <a:miter/>
            </a:ln>
          </p:spPr>
        </p:sp>
        <p:sp>
          <p:nvSpPr>
            <p:cNvPr name="TextBox 9" id="9"/>
            <p:cNvSpPr txBox="true"/>
            <p:nvPr/>
          </p:nvSpPr>
          <p:spPr>
            <a:xfrm>
              <a:off x="0" y="-38100"/>
              <a:ext cx="205283" cy="220226"/>
            </a:xfrm>
            <a:prstGeom prst="rect">
              <a:avLst/>
            </a:prstGeom>
          </p:spPr>
          <p:txBody>
            <a:bodyPr anchor="ctr" rtlCol="false" tIns="49412" lIns="49412" bIns="49412" rIns="49412"/>
            <a:lstStyle/>
            <a:p>
              <a:pPr algn="ctr">
                <a:lnSpc>
                  <a:spcPts val="2042"/>
                </a:lnSpc>
              </a:pPr>
            </a:p>
          </p:txBody>
        </p:sp>
      </p:grpSp>
      <p:grpSp>
        <p:nvGrpSpPr>
          <p:cNvPr name="Group 10" id="10"/>
          <p:cNvGrpSpPr/>
          <p:nvPr/>
        </p:nvGrpSpPr>
        <p:grpSpPr>
          <a:xfrm rot="0">
            <a:off x="243568" y="3829907"/>
            <a:ext cx="7111535" cy="1784186"/>
            <a:chOff x="0" y="0"/>
            <a:chExt cx="9482047" cy="2378915"/>
          </a:xfrm>
        </p:grpSpPr>
        <p:grpSp>
          <p:nvGrpSpPr>
            <p:cNvPr name="Group 11" id="11"/>
            <p:cNvGrpSpPr/>
            <p:nvPr/>
          </p:nvGrpSpPr>
          <p:grpSpPr>
            <a:xfrm rot="0">
              <a:off x="0" y="0"/>
              <a:ext cx="2221679" cy="2378915"/>
              <a:chOff x="0" y="0"/>
              <a:chExt cx="680157" cy="728294"/>
            </a:xfrm>
          </p:grpSpPr>
          <p:sp>
            <p:nvSpPr>
              <p:cNvPr name="Freeform 12" id="12"/>
              <p:cNvSpPr/>
              <p:nvPr/>
            </p:nvSpPr>
            <p:spPr>
              <a:xfrm flipH="false" flipV="false" rot="0">
                <a:off x="0" y="0"/>
                <a:ext cx="680157" cy="728294"/>
              </a:xfrm>
              <a:custGeom>
                <a:avLst/>
                <a:gdLst/>
                <a:ahLst/>
                <a:cxnLst/>
                <a:rect r="r" b="b" t="t" l="l"/>
                <a:pathLst>
                  <a:path h="728294" w="680157">
                    <a:moveTo>
                      <a:pt x="0" y="0"/>
                    </a:moveTo>
                    <a:lnTo>
                      <a:pt x="680157" y="0"/>
                    </a:lnTo>
                    <a:lnTo>
                      <a:pt x="680157" y="728294"/>
                    </a:lnTo>
                    <a:lnTo>
                      <a:pt x="0" y="728294"/>
                    </a:lnTo>
                    <a:close/>
                  </a:path>
                </a:pathLst>
              </a:custGeom>
              <a:ln w="19050" cap="sq">
                <a:solidFill>
                  <a:srgbClr val="004AAD"/>
                </a:solidFill>
                <a:prstDash val="solid"/>
                <a:miter/>
              </a:ln>
            </p:spPr>
          </p:sp>
          <p:sp>
            <p:nvSpPr>
              <p:cNvPr name="TextBox 13" id="13"/>
              <p:cNvSpPr txBox="true"/>
              <p:nvPr/>
            </p:nvSpPr>
            <p:spPr>
              <a:xfrm>
                <a:off x="0" y="-38100"/>
                <a:ext cx="680157" cy="766394"/>
              </a:xfrm>
              <a:prstGeom prst="rect">
                <a:avLst/>
              </a:prstGeom>
            </p:spPr>
            <p:txBody>
              <a:bodyPr anchor="ctr" rtlCol="false" tIns="49412" lIns="49412" bIns="49412" rIns="49412"/>
              <a:lstStyle/>
              <a:p>
                <a:pPr algn="ctr">
                  <a:lnSpc>
                    <a:spcPts val="2042"/>
                  </a:lnSpc>
                </a:pPr>
              </a:p>
            </p:txBody>
          </p:sp>
        </p:grpSp>
        <p:grpSp>
          <p:nvGrpSpPr>
            <p:cNvPr name="Group 14" id="14"/>
            <p:cNvGrpSpPr/>
            <p:nvPr/>
          </p:nvGrpSpPr>
          <p:grpSpPr>
            <a:xfrm rot="0">
              <a:off x="2458353" y="0"/>
              <a:ext cx="7023694" cy="2378915"/>
              <a:chOff x="0" y="0"/>
              <a:chExt cx="2150271" cy="728294"/>
            </a:xfrm>
          </p:grpSpPr>
          <p:sp>
            <p:nvSpPr>
              <p:cNvPr name="Freeform 15" id="15"/>
              <p:cNvSpPr/>
              <p:nvPr/>
            </p:nvSpPr>
            <p:spPr>
              <a:xfrm flipH="false" flipV="false" rot="0">
                <a:off x="0" y="0"/>
                <a:ext cx="2150271" cy="728294"/>
              </a:xfrm>
              <a:custGeom>
                <a:avLst/>
                <a:gdLst/>
                <a:ahLst/>
                <a:cxnLst/>
                <a:rect r="r" b="b" t="t" l="l"/>
                <a:pathLst>
                  <a:path h="728294" w="2150271">
                    <a:moveTo>
                      <a:pt x="0" y="0"/>
                    </a:moveTo>
                    <a:lnTo>
                      <a:pt x="2150271" y="0"/>
                    </a:lnTo>
                    <a:lnTo>
                      <a:pt x="2150271" y="728294"/>
                    </a:lnTo>
                    <a:lnTo>
                      <a:pt x="0" y="728294"/>
                    </a:lnTo>
                    <a:close/>
                  </a:path>
                </a:pathLst>
              </a:custGeom>
              <a:ln w="19050" cap="sq">
                <a:solidFill>
                  <a:srgbClr val="004AAD"/>
                </a:solidFill>
                <a:prstDash val="solid"/>
                <a:miter/>
              </a:ln>
            </p:spPr>
          </p:sp>
          <p:sp>
            <p:nvSpPr>
              <p:cNvPr name="TextBox 16" id="16"/>
              <p:cNvSpPr txBox="true"/>
              <p:nvPr/>
            </p:nvSpPr>
            <p:spPr>
              <a:xfrm>
                <a:off x="0" y="-38100"/>
                <a:ext cx="2150271" cy="766394"/>
              </a:xfrm>
              <a:prstGeom prst="rect">
                <a:avLst/>
              </a:prstGeom>
            </p:spPr>
            <p:txBody>
              <a:bodyPr anchor="ctr" rtlCol="false" tIns="49412" lIns="49412" bIns="49412" rIns="49412"/>
              <a:lstStyle/>
              <a:p>
                <a:pPr algn="ctr">
                  <a:lnSpc>
                    <a:spcPts val="2042"/>
                  </a:lnSpc>
                </a:pPr>
              </a:p>
            </p:txBody>
          </p:sp>
        </p:grpSp>
        <p:sp>
          <p:nvSpPr>
            <p:cNvPr name="AutoShape 17" id="17"/>
            <p:cNvSpPr/>
            <p:nvPr/>
          </p:nvSpPr>
          <p:spPr>
            <a:xfrm flipH="true">
              <a:off x="2913040" y="665001"/>
              <a:ext cx="6315445" cy="0"/>
            </a:xfrm>
            <a:prstGeom prst="line">
              <a:avLst/>
            </a:prstGeom>
            <a:ln cap="flat" w="44600">
              <a:solidFill>
                <a:srgbClr val="004AAD"/>
              </a:solidFill>
              <a:prstDash val="solid"/>
              <a:headEnd type="none" len="sm" w="sm"/>
              <a:tailEnd type="none" len="sm" w="sm"/>
            </a:ln>
          </p:spPr>
        </p:sp>
        <p:sp>
          <p:nvSpPr>
            <p:cNvPr name="AutoShape 18" id="18"/>
            <p:cNvSpPr/>
            <p:nvPr/>
          </p:nvSpPr>
          <p:spPr>
            <a:xfrm flipH="true">
              <a:off x="2913040" y="1306731"/>
              <a:ext cx="6315445" cy="0"/>
            </a:xfrm>
            <a:prstGeom prst="line">
              <a:avLst/>
            </a:prstGeom>
            <a:ln cap="flat" w="44600">
              <a:solidFill>
                <a:srgbClr val="004AAD"/>
              </a:solidFill>
              <a:prstDash val="solid"/>
              <a:headEnd type="none" len="sm" w="sm"/>
              <a:tailEnd type="none" len="sm" w="sm"/>
            </a:ln>
          </p:spPr>
        </p:sp>
        <p:sp>
          <p:nvSpPr>
            <p:cNvPr name="AutoShape 19" id="19"/>
            <p:cNvSpPr/>
            <p:nvPr/>
          </p:nvSpPr>
          <p:spPr>
            <a:xfrm flipH="true">
              <a:off x="2913040" y="1955489"/>
              <a:ext cx="6315445" cy="0"/>
            </a:xfrm>
            <a:prstGeom prst="line">
              <a:avLst/>
            </a:prstGeom>
            <a:ln cap="flat" w="44600">
              <a:solidFill>
                <a:srgbClr val="004AAD"/>
              </a:solidFill>
              <a:prstDash val="solid"/>
              <a:headEnd type="none" len="sm" w="sm"/>
              <a:tailEnd type="none" len="sm" w="sm"/>
            </a:ln>
          </p:spPr>
        </p:sp>
      </p:grpSp>
      <p:grpSp>
        <p:nvGrpSpPr>
          <p:cNvPr name="Group 20" id="20"/>
          <p:cNvGrpSpPr/>
          <p:nvPr/>
        </p:nvGrpSpPr>
        <p:grpSpPr>
          <a:xfrm rot="126421">
            <a:off x="264357" y="9400075"/>
            <a:ext cx="7067782" cy="1423131"/>
            <a:chOff x="0" y="0"/>
            <a:chExt cx="9423709" cy="1897508"/>
          </a:xfrm>
        </p:grpSpPr>
        <p:grpSp>
          <p:nvGrpSpPr>
            <p:cNvPr name="Group 21" id="21"/>
            <p:cNvGrpSpPr/>
            <p:nvPr/>
          </p:nvGrpSpPr>
          <p:grpSpPr>
            <a:xfrm rot="-130373">
              <a:off x="21090" y="177387"/>
              <a:ext cx="9381529" cy="1290402"/>
              <a:chOff x="0" y="0"/>
              <a:chExt cx="2444071" cy="336175"/>
            </a:xfrm>
          </p:grpSpPr>
          <p:sp>
            <p:nvSpPr>
              <p:cNvPr name="Freeform 22" id="22"/>
              <p:cNvSpPr/>
              <p:nvPr/>
            </p:nvSpPr>
            <p:spPr>
              <a:xfrm flipH="false" flipV="false" rot="0">
                <a:off x="0" y="0"/>
                <a:ext cx="2444071" cy="336175"/>
              </a:xfrm>
              <a:custGeom>
                <a:avLst/>
                <a:gdLst/>
                <a:ahLst/>
                <a:cxnLst/>
                <a:rect r="r" b="b" t="t" l="l"/>
                <a:pathLst>
                  <a:path h="336175" w="2444071">
                    <a:moveTo>
                      <a:pt x="41533" y="0"/>
                    </a:moveTo>
                    <a:lnTo>
                      <a:pt x="2402538" y="0"/>
                    </a:lnTo>
                    <a:cubicBezTo>
                      <a:pt x="2425476" y="0"/>
                      <a:pt x="2444071" y="18595"/>
                      <a:pt x="2444071" y="41533"/>
                    </a:cubicBezTo>
                    <a:lnTo>
                      <a:pt x="2444071" y="294642"/>
                    </a:lnTo>
                    <a:cubicBezTo>
                      <a:pt x="2444071" y="305657"/>
                      <a:pt x="2439695" y="316221"/>
                      <a:pt x="2431906" y="324010"/>
                    </a:cubicBezTo>
                    <a:cubicBezTo>
                      <a:pt x="2424117" y="331799"/>
                      <a:pt x="2413553" y="336175"/>
                      <a:pt x="2402538" y="336175"/>
                    </a:cubicBezTo>
                    <a:lnTo>
                      <a:pt x="41533" y="336175"/>
                    </a:lnTo>
                    <a:cubicBezTo>
                      <a:pt x="30517" y="336175"/>
                      <a:pt x="19954" y="331799"/>
                      <a:pt x="12165" y="324010"/>
                    </a:cubicBezTo>
                    <a:cubicBezTo>
                      <a:pt x="4376" y="316221"/>
                      <a:pt x="0" y="305657"/>
                      <a:pt x="0" y="294642"/>
                    </a:cubicBezTo>
                    <a:lnTo>
                      <a:pt x="0" y="41533"/>
                    </a:lnTo>
                    <a:cubicBezTo>
                      <a:pt x="0" y="30517"/>
                      <a:pt x="4376" y="19954"/>
                      <a:pt x="12165" y="12165"/>
                    </a:cubicBezTo>
                    <a:cubicBezTo>
                      <a:pt x="19954" y="4376"/>
                      <a:pt x="30517" y="0"/>
                      <a:pt x="41533" y="0"/>
                    </a:cubicBezTo>
                    <a:close/>
                  </a:path>
                </a:pathLst>
              </a:custGeom>
              <a:solidFill>
                <a:srgbClr val="FFFFFF"/>
              </a:solidFill>
              <a:ln w="19050" cap="rnd">
                <a:solidFill>
                  <a:srgbClr val="000000"/>
                </a:solidFill>
                <a:prstDash val="solid"/>
                <a:round/>
              </a:ln>
            </p:spPr>
          </p:sp>
          <p:sp>
            <p:nvSpPr>
              <p:cNvPr name="TextBox 23" id="23"/>
              <p:cNvSpPr txBox="true"/>
              <p:nvPr/>
            </p:nvSpPr>
            <p:spPr>
              <a:xfrm>
                <a:off x="0" y="-38100"/>
                <a:ext cx="2444071" cy="374275"/>
              </a:xfrm>
              <a:prstGeom prst="rect">
                <a:avLst/>
              </a:prstGeom>
            </p:spPr>
            <p:txBody>
              <a:bodyPr anchor="ctr" rtlCol="false" tIns="37490" lIns="37490" bIns="37490" rIns="37490"/>
              <a:lstStyle/>
              <a:p>
                <a:pPr algn="ctr">
                  <a:lnSpc>
                    <a:spcPts val="2996"/>
                  </a:lnSpc>
                </a:pPr>
              </a:p>
            </p:txBody>
          </p:sp>
        </p:grpSp>
        <p:sp>
          <p:nvSpPr>
            <p:cNvPr name="TextBox 24" id="24"/>
            <p:cNvSpPr txBox="true"/>
            <p:nvPr/>
          </p:nvSpPr>
          <p:spPr>
            <a:xfrm rot="-191980">
              <a:off x="554590" y="441874"/>
              <a:ext cx="8318591" cy="1224433"/>
            </a:xfrm>
            <a:prstGeom prst="rect">
              <a:avLst/>
            </a:prstGeom>
          </p:spPr>
          <p:txBody>
            <a:bodyPr anchor="t" rtlCol="false" tIns="0" lIns="0" bIns="0" rIns="0">
              <a:spAutoFit/>
            </a:bodyPr>
            <a:lstStyle/>
            <a:p>
              <a:pPr algn="ctr">
                <a:lnSpc>
                  <a:spcPts val="2359"/>
                </a:lnSpc>
              </a:pPr>
              <a:r>
                <a:rPr lang="en-US" sz="1965">
                  <a:solidFill>
                    <a:srgbClr val="000000"/>
                  </a:solidFill>
                  <a:latin typeface="Biro Script Plus"/>
                  <a:ea typeface="Biro Script Plus"/>
                  <a:cs typeface="Biro Script Plus"/>
                  <a:sym typeface="Biro Script Plus"/>
                </a:rPr>
                <a:t>Reclamaciones ante la Junta electoral desde </a:t>
              </a:r>
            </a:p>
            <a:p>
              <a:pPr algn="ctr">
                <a:lnSpc>
                  <a:spcPts val="2359"/>
                </a:lnSpc>
              </a:pPr>
              <a:r>
                <a:rPr lang="en-US" sz="1965">
                  <a:solidFill>
                    <a:srgbClr val="000000"/>
                  </a:solidFill>
                  <a:latin typeface="Biro Script Plus"/>
                  <a:ea typeface="Biro Script Plus"/>
                  <a:cs typeface="Biro Script Plus"/>
                  <a:sym typeface="Biro Script Plus"/>
                </a:rPr>
                <a:t>el         al         de noviembre de 2026         </a:t>
              </a:r>
            </a:p>
            <a:p>
              <a:pPr algn="ctr">
                <a:lnSpc>
                  <a:spcPts val="2610"/>
                </a:lnSpc>
              </a:pPr>
            </a:p>
          </p:txBody>
        </p:sp>
        <p:grpSp>
          <p:nvGrpSpPr>
            <p:cNvPr name="Group 25" id="25"/>
            <p:cNvGrpSpPr/>
            <p:nvPr/>
          </p:nvGrpSpPr>
          <p:grpSpPr>
            <a:xfrm rot="-128928">
              <a:off x="1809708" y="960401"/>
              <a:ext cx="768208" cy="431428"/>
              <a:chOff x="0" y="0"/>
              <a:chExt cx="295392" cy="165893"/>
            </a:xfrm>
          </p:grpSpPr>
          <p:sp>
            <p:nvSpPr>
              <p:cNvPr name="Freeform 26" id="26"/>
              <p:cNvSpPr/>
              <p:nvPr/>
            </p:nvSpPr>
            <p:spPr>
              <a:xfrm flipH="false" flipV="false" rot="0">
                <a:off x="0" y="0"/>
                <a:ext cx="295392" cy="165893"/>
              </a:xfrm>
              <a:custGeom>
                <a:avLst/>
                <a:gdLst/>
                <a:ahLst/>
                <a:cxnLst/>
                <a:rect r="r" b="b" t="t" l="l"/>
                <a:pathLst>
                  <a:path h="165893" w="295392">
                    <a:moveTo>
                      <a:pt x="0" y="0"/>
                    </a:moveTo>
                    <a:lnTo>
                      <a:pt x="295392" y="0"/>
                    </a:lnTo>
                    <a:lnTo>
                      <a:pt x="295392" y="165893"/>
                    </a:lnTo>
                    <a:lnTo>
                      <a:pt x="0" y="165893"/>
                    </a:lnTo>
                    <a:close/>
                  </a:path>
                </a:pathLst>
              </a:custGeom>
              <a:ln w="19050" cap="sq">
                <a:solidFill>
                  <a:srgbClr val="004AAD"/>
                </a:solidFill>
                <a:prstDash val="solid"/>
                <a:miter/>
              </a:ln>
            </p:spPr>
          </p:sp>
          <p:sp>
            <p:nvSpPr>
              <p:cNvPr name="TextBox 27" id="27"/>
              <p:cNvSpPr txBox="true"/>
              <p:nvPr/>
            </p:nvSpPr>
            <p:spPr>
              <a:xfrm>
                <a:off x="0" y="-38100"/>
                <a:ext cx="295392" cy="203993"/>
              </a:xfrm>
              <a:prstGeom prst="rect">
                <a:avLst/>
              </a:prstGeom>
            </p:spPr>
            <p:txBody>
              <a:bodyPr anchor="ctr" rtlCol="false" tIns="49412" lIns="49412" bIns="49412" rIns="49412"/>
              <a:lstStyle/>
              <a:p>
                <a:pPr algn="ctr">
                  <a:lnSpc>
                    <a:spcPts val="2042"/>
                  </a:lnSpc>
                </a:pPr>
              </a:p>
            </p:txBody>
          </p:sp>
        </p:grpSp>
      </p:grpSp>
      <p:grpSp>
        <p:nvGrpSpPr>
          <p:cNvPr name="Group 28" id="28"/>
          <p:cNvGrpSpPr/>
          <p:nvPr/>
        </p:nvGrpSpPr>
        <p:grpSpPr>
          <a:xfrm rot="0">
            <a:off x="243568" y="5672631"/>
            <a:ext cx="7111535" cy="1784186"/>
            <a:chOff x="0" y="0"/>
            <a:chExt cx="9482047" cy="2378915"/>
          </a:xfrm>
        </p:grpSpPr>
        <p:grpSp>
          <p:nvGrpSpPr>
            <p:cNvPr name="Group 29" id="29"/>
            <p:cNvGrpSpPr/>
            <p:nvPr/>
          </p:nvGrpSpPr>
          <p:grpSpPr>
            <a:xfrm rot="0">
              <a:off x="0" y="0"/>
              <a:ext cx="2221679" cy="2378915"/>
              <a:chOff x="0" y="0"/>
              <a:chExt cx="680157" cy="728294"/>
            </a:xfrm>
          </p:grpSpPr>
          <p:sp>
            <p:nvSpPr>
              <p:cNvPr name="Freeform 30" id="30"/>
              <p:cNvSpPr/>
              <p:nvPr/>
            </p:nvSpPr>
            <p:spPr>
              <a:xfrm flipH="false" flipV="false" rot="0">
                <a:off x="0" y="0"/>
                <a:ext cx="680157" cy="728294"/>
              </a:xfrm>
              <a:custGeom>
                <a:avLst/>
                <a:gdLst/>
                <a:ahLst/>
                <a:cxnLst/>
                <a:rect r="r" b="b" t="t" l="l"/>
                <a:pathLst>
                  <a:path h="728294" w="680157">
                    <a:moveTo>
                      <a:pt x="0" y="0"/>
                    </a:moveTo>
                    <a:lnTo>
                      <a:pt x="680157" y="0"/>
                    </a:lnTo>
                    <a:lnTo>
                      <a:pt x="680157" y="728294"/>
                    </a:lnTo>
                    <a:lnTo>
                      <a:pt x="0" y="728294"/>
                    </a:lnTo>
                    <a:close/>
                  </a:path>
                </a:pathLst>
              </a:custGeom>
              <a:ln w="19050" cap="sq">
                <a:solidFill>
                  <a:srgbClr val="004AAD"/>
                </a:solidFill>
                <a:prstDash val="solid"/>
                <a:miter/>
              </a:ln>
            </p:spPr>
          </p:sp>
          <p:sp>
            <p:nvSpPr>
              <p:cNvPr name="TextBox 31" id="31"/>
              <p:cNvSpPr txBox="true"/>
              <p:nvPr/>
            </p:nvSpPr>
            <p:spPr>
              <a:xfrm>
                <a:off x="0" y="-38100"/>
                <a:ext cx="680157" cy="766394"/>
              </a:xfrm>
              <a:prstGeom prst="rect">
                <a:avLst/>
              </a:prstGeom>
            </p:spPr>
            <p:txBody>
              <a:bodyPr anchor="ctr" rtlCol="false" tIns="49412" lIns="49412" bIns="49412" rIns="49412"/>
              <a:lstStyle/>
              <a:p>
                <a:pPr algn="ctr">
                  <a:lnSpc>
                    <a:spcPts val="2042"/>
                  </a:lnSpc>
                </a:pPr>
              </a:p>
            </p:txBody>
          </p:sp>
        </p:grpSp>
        <p:grpSp>
          <p:nvGrpSpPr>
            <p:cNvPr name="Group 32" id="32"/>
            <p:cNvGrpSpPr/>
            <p:nvPr/>
          </p:nvGrpSpPr>
          <p:grpSpPr>
            <a:xfrm rot="0">
              <a:off x="2458353" y="0"/>
              <a:ext cx="7023694" cy="2378915"/>
              <a:chOff x="0" y="0"/>
              <a:chExt cx="2150271" cy="728294"/>
            </a:xfrm>
          </p:grpSpPr>
          <p:sp>
            <p:nvSpPr>
              <p:cNvPr name="Freeform 33" id="33"/>
              <p:cNvSpPr/>
              <p:nvPr/>
            </p:nvSpPr>
            <p:spPr>
              <a:xfrm flipH="false" flipV="false" rot="0">
                <a:off x="0" y="0"/>
                <a:ext cx="2150271" cy="728294"/>
              </a:xfrm>
              <a:custGeom>
                <a:avLst/>
                <a:gdLst/>
                <a:ahLst/>
                <a:cxnLst/>
                <a:rect r="r" b="b" t="t" l="l"/>
                <a:pathLst>
                  <a:path h="728294" w="2150271">
                    <a:moveTo>
                      <a:pt x="0" y="0"/>
                    </a:moveTo>
                    <a:lnTo>
                      <a:pt x="2150271" y="0"/>
                    </a:lnTo>
                    <a:lnTo>
                      <a:pt x="2150271" y="728294"/>
                    </a:lnTo>
                    <a:lnTo>
                      <a:pt x="0" y="728294"/>
                    </a:lnTo>
                    <a:close/>
                  </a:path>
                </a:pathLst>
              </a:custGeom>
              <a:ln w="19050" cap="sq">
                <a:solidFill>
                  <a:srgbClr val="004AAD"/>
                </a:solidFill>
                <a:prstDash val="solid"/>
                <a:miter/>
              </a:ln>
            </p:spPr>
          </p:sp>
          <p:sp>
            <p:nvSpPr>
              <p:cNvPr name="TextBox 34" id="34"/>
              <p:cNvSpPr txBox="true"/>
              <p:nvPr/>
            </p:nvSpPr>
            <p:spPr>
              <a:xfrm>
                <a:off x="0" y="-38100"/>
                <a:ext cx="2150271" cy="766394"/>
              </a:xfrm>
              <a:prstGeom prst="rect">
                <a:avLst/>
              </a:prstGeom>
            </p:spPr>
            <p:txBody>
              <a:bodyPr anchor="ctr" rtlCol="false" tIns="49412" lIns="49412" bIns="49412" rIns="49412"/>
              <a:lstStyle/>
              <a:p>
                <a:pPr algn="ctr">
                  <a:lnSpc>
                    <a:spcPts val="2042"/>
                  </a:lnSpc>
                </a:pPr>
              </a:p>
            </p:txBody>
          </p:sp>
        </p:grpSp>
        <p:sp>
          <p:nvSpPr>
            <p:cNvPr name="AutoShape 35" id="35"/>
            <p:cNvSpPr/>
            <p:nvPr/>
          </p:nvSpPr>
          <p:spPr>
            <a:xfrm flipH="true">
              <a:off x="2913040" y="665001"/>
              <a:ext cx="6315445" cy="0"/>
            </a:xfrm>
            <a:prstGeom prst="line">
              <a:avLst/>
            </a:prstGeom>
            <a:ln cap="flat" w="44600">
              <a:solidFill>
                <a:srgbClr val="004AAD"/>
              </a:solidFill>
              <a:prstDash val="solid"/>
              <a:headEnd type="none" len="sm" w="sm"/>
              <a:tailEnd type="none" len="sm" w="sm"/>
            </a:ln>
          </p:spPr>
        </p:sp>
        <p:sp>
          <p:nvSpPr>
            <p:cNvPr name="AutoShape 36" id="36"/>
            <p:cNvSpPr/>
            <p:nvPr/>
          </p:nvSpPr>
          <p:spPr>
            <a:xfrm flipH="true">
              <a:off x="2913040" y="1306731"/>
              <a:ext cx="6315445" cy="0"/>
            </a:xfrm>
            <a:prstGeom prst="line">
              <a:avLst/>
            </a:prstGeom>
            <a:ln cap="flat" w="44600">
              <a:solidFill>
                <a:srgbClr val="004AAD"/>
              </a:solidFill>
              <a:prstDash val="solid"/>
              <a:headEnd type="none" len="sm" w="sm"/>
              <a:tailEnd type="none" len="sm" w="sm"/>
            </a:ln>
          </p:spPr>
        </p:sp>
        <p:sp>
          <p:nvSpPr>
            <p:cNvPr name="AutoShape 37" id="37"/>
            <p:cNvSpPr/>
            <p:nvPr/>
          </p:nvSpPr>
          <p:spPr>
            <a:xfrm flipH="true">
              <a:off x="2913040" y="1955489"/>
              <a:ext cx="6315445" cy="0"/>
            </a:xfrm>
            <a:prstGeom prst="line">
              <a:avLst/>
            </a:prstGeom>
            <a:ln cap="flat" w="44600">
              <a:solidFill>
                <a:srgbClr val="004AAD"/>
              </a:solidFill>
              <a:prstDash val="solid"/>
              <a:headEnd type="none" len="sm" w="sm"/>
              <a:tailEnd type="none" len="sm" w="sm"/>
            </a:ln>
          </p:spPr>
        </p:sp>
      </p:grpSp>
      <p:grpSp>
        <p:nvGrpSpPr>
          <p:cNvPr name="Group 38" id="38"/>
          <p:cNvGrpSpPr/>
          <p:nvPr/>
        </p:nvGrpSpPr>
        <p:grpSpPr>
          <a:xfrm rot="0">
            <a:off x="243568" y="7561592"/>
            <a:ext cx="7111535" cy="1784186"/>
            <a:chOff x="0" y="0"/>
            <a:chExt cx="9482047" cy="2378915"/>
          </a:xfrm>
        </p:grpSpPr>
        <p:grpSp>
          <p:nvGrpSpPr>
            <p:cNvPr name="Group 39" id="39"/>
            <p:cNvGrpSpPr/>
            <p:nvPr/>
          </p:nvGrpSpPr>
          <p:grpSpPr>
            <a:xfrm rot="0">
              <a:off x="0" y="0"/>
              <a:ext cx="2221679" cy="2378915"/>
              <a:chOff x="0" y="0"/>
              <a:chExt cx="680157" cy="728294"/>
            </a:xfrm>
          </p:grpSpPr>
          <p:sp>
            <p:nvSpPr>
              <p:cNvPr name="Freeform 40" id="40"/>
              <p:cNvSpPr/>
              <p:nvPr/>
            </p:nvSpPr>
            <p:spPr>
              <a:xfrm flipH="false" flipV="false" rot="0">
                <a:off x="0" y="0"/>
                <a:ext cx="680157" cy="728294"/>
              </a:xfrm>
              <a:custGeom>
                <a:avLst/>
                <a:gdLst/>
                <a:ahLst/>
                <a:cxnLst/>
                <a:rect r="r" b="b" t="t" l="l"/>
                <a:pathLst>
                  <a:path h="728294" w="680157">
                    <a:moveTo>
                      <a:pt x="0" y="0"/>
                    </a:moveTo>
                    <a:lnTo>
                      <a:pt x="680157" y="0"/>
                    </a:lnTo>
                    <a:lnTo>
                      <a:pt x="680157" y="728294"/>
                    </a:lnTo>
                    <a:lnTo>
                      <a:pt x="0" y="728294"/>
                    </a:lnTo>
                    <a:close/>
                  </a:path>
                </a:pathLst>
              </a:custGeom>
              <a:ln w="19050" cap="sq">
                <a:solidFill>
                  <a:srgbClr val="004AAD"/>
                </a:solidFill>
                <a:prstDash val="solid"/>
                <a:miter/>
              </a:ln>
            </p:spPr>
          </p:sp>
          <p:sp>
            <p:nvSpPr>
              <p:cNvPr name="TextBox 41" id="41"/>
              <p:cNvSpPr txBox="true"/>
              <p:nvPr/>
            </p:nvSpPr>
            <p:spPr>
              <a:xfrm>
                <a:off x="0" y="-38100"/>
                <a:ext cx="680157" cy="766394"/>
              </a:xfrm>
              <a:prstGeom prst="rect">
                <a:avLst/>
              </a:prstGeom>
            </p:spPr>
            <p:txBody>
              <a:bodyPr anchor="ctr" rtlCol="false" tIns="49412" lIns="49412" bIns="49412" rIns="49412"/>
              <a:lstStyle/>
              <a:p>
                <a:pPr algn="ctr">
                  <a:lnSpc>
                    <a:spcPts val="2042"/>
                  </a:lnSpc>
                </a:pPr>
              </a:p>
            </p:txBody>
          </p:sp>
        </p:grpSp>
        <p:grpSp>
          <p:nvGrpSpPr>
            <p:cNvPr name="Group 42" id="42"/>
            <p:cNvGrpSpPr/>
            <p:nvPr/>
          </p:nvGrpSpPr>
          <p:grpSpPr>
            <a:xfrm rot="0">
              <a:off x="2458353" y="0"/>
              <a:ext cx="7023694" cy="2378915"/>
              <a:chOff x="0" y="0"/>
              <a:chExt cx="2150271" cy="728294"/>
            </a:xfrm>
          </p:grpSpPr>
          <p:sp>
            <p:nvSpPr>
              <p:cNvPr name="Freeform 43" id="43"/>
              <p:cNvSpPr/>
              <p:nvPr/>
            </p:nvSpPr>
            <p:spPr>
              <a:xfrm flipH="false" flipV="false" rot="0">
                <a:off x="0" y="0"/>
                <a:ext cx="2150271" cy="728294"/>
              </a:xfrm>
              <a:custGeom>
                <a:avLst/>
                <a:gdLst/>
                <a:ahLst/>
                <a:cxnLst/>
                <a:rect r="r" b="b" t="t" l="l"/>
                <a:pathLst>
                  <a:path h="728294" w="2150271">
                    <a:moveTo>
                      <a:pt x="0" y="0"/>
                    </a:moveTo>
                    <a:lnTo>
                      <a:pt x="2150271" y="0"/>
                    </a:lnTo>
                    <a:lnTo>
                      <a:pt x="2150271" y="728294"/>
                    </a:lnTo>
                    <a:lnTo>
                      <a:pt x="0" y="728294"/>
                    </a:lnTo>
                    <a:close/>
                  </a:path>
                </a:pathLst>
              </a:custGeom>
              <a:ln w="19050" cap="sq">
                <a:solidFill>
                  <a:srgbClr val="004AAD"/>
                </a:solidFill>
                <a:prstDash val="solid"/>
                <a:miter/>
              </a:ln>
            </p:spPr>
          </p:sp>
          <p:sp>
            <p:nvSpPr>
              <p:cNvPr name="TextBox 44" id="44"/>
              <p:cNvSpPr txBox="true"/>
              <p:nvPr/>
            </p:nvSpPr>
            <p:spPr>
              <a:xfrm>
                <a:off x="0" y="-38100"/>
                <a:ext cx="2150271" cy="766394"/>
              </a:xfrm>
              <a:prstGeom prst="rect">
                <a:avLst/>
              </a:prstGeom>
            </p:spPr>
            <p:txBody>
              <a:bodyPr anchor="ctr" rtlCol="false" tIns="49412" lIns="49412" bIns="49412" rIns="49412"/>
              <a:lstStyle/>
              <a:p>
                <a:pPr algn="ctr">
                  <a:lnSpc>
                    <a:spcPts val="2042"/>
                  </a:lnSpc>
                </a:pPr>
              </a:p>
            </p:txBody>
          </p:sp>
        </p:grpSp>
        <p:sp>
          <p:nvSpPr>
            <p:cNvPr name="AutoShape 45" id="45"/>
            <p:cNvSpPr/>
            <p:nvPr/>
          </p:nvSpPr>
          <p:spPr>
            <a:xfrm flipH="true">
              <a:off x="2913040" y="665001"/>
              <a:ext cx="6315445" cy="0"/>
            </a:xfrm>
            <a:prstGeom prst="line">
              <a:avLst/>
            </a:prstGeom>
            <a:ln cap="flat" w="44600">
              <a:solidFill>
                <a:srgbClr val="004AAD"/>
              </a:solidFill>
              <a:prstDash val="solid"/>
              <a:headEnd type="none" len="sm" w="sm"/>
              <a:tailEnd type="none" len="sm" w="sm"/>
            </a:ln>
          </p:spPr>
        </p:sp>
        <p:sp>
          <p:nvSpPr>
            <p:cNvPr name="AutoShape 46" id="46"/>
            <p:cNvSpPr/>
            <p:nvPr/>
          </p:nvSpPr>
          <p:spPr>
            <a:xfrm flipH="true">
              <a:off x="2913040" y="1306731"/>
              <a:ext cx="6315445" cy="0"/>
            </a:xfrm>
            <a:prstGeom prst="line">
              <a:avLst/>
            </a:prstGeom>
            <a:ln cap="flat" w="44600">
              <a:solidFill>
                <a:srgbClr val="004AAD"/>
              </a:solidFill>
              <a:prstDash val="solid"/>
              <a:headEnd type="none" len="sm" w="sm"/>
              <a:tailEnd type="none" len="sm" w="sm"/>
            </a:ln>
          </p:spPr>
        </p:sp>
        <p:sp>
          <p:nvSpPr>
            <p:cNvPr name="AutoShape 47" id="47"/>
            <p:cNvSpPr/>
            <p:nvPr/>
          </p:nvSpPr>
          <p:spPr>
            <a:xfrm flipH="true">
              <a:off x="2913040" y="1955489"/>
              <a:ext cx="6315445" cy="0"/>
            </a:xfrm>
            <a:prstGeom prst="line">
              <a:avLst/>
            </a:prstGeom>
            <a:ln cap="flat" w="44600">
              <a:solidFill>
                <a:srgbClr val="004AAD"/>
              </a:solidFill>
              <a:prstDash val="solid"/>
              <a:headEnd type="none" len="sm" w="sm"/>
              <a:tailEnd type="none" len="sm" w="sm"/>
            </a:ln>
          </p:spPr>
        </p:sp>
      </p:grpSp>
      <p:grpSp>
        <p:nvGrpSpPr>
          <p:cNvPr name="Group 48" id="48"/>
          <p:cNvGrpSpPr/>
          <p:nvPr/>
        </p:nvGrpSpPr>
        <p:grpSpPr>
          <a:xfrm rot="-2506">
            <a:off x="2600658" y="10036904"/>
            <a:ext cx="576156" cy="323571"/>
            <a:chOff x="0" y="0"/>
            <a:chExt cx="295392" cy="165893"/>
          </a:xfrm>
        </p:grpSpPr>
        <p:sp>
          <p:nvSpPr>
            <p:cNvPr name="Freeform 49" id="49"/>
            <p:cNvSpPr/>
            <p:nvPr/>
          </p:nvSpPr>
          <p:spPr>
            <a:xfrm flipH="false" flipV="false" rot="0">
              <a:off x="0" y="0"/>
              <a:ext cx="295392" cy="165893"/>
            </a:xfrm>
            <a:custGeom>
              <a:avLst/>
              <a:gdLst/>
              <a:ahLst/>
              <a:cxnLst/>
              <a:rect r="r" b="b" t="t" l="l"/>
              <a:pathLst>
                <a:path h="165893" w="295392">
                  <a:moveTo>
                    <a:pt x="0" y="0"/>
                  </a:moveTo>
                  <a:lnTo>
                    <a:pt x="295392" y="0"/>
                  </a:lnTo>
                  <a:lnTo>
                    <a:pt x="295392" y="165893"/>
                  </a:lnTo>
                  <a:lnTo>
                    <a:pt x="0" y="165893"/>
                  </a:lnTo>
                  <a:close/>
                </a:path>
              </a:pathLst>
            </a:custGeom>
            <a:ln w="9525" cap="sq">
              <a:solidFill>
                <a:srgbClr val="004AAD"/>
              </a:solidFill>
              <a:prstDash val="solid"/>
              <a:miter/>
            </a:ln>
          </p:spPr>
        </p:sp>
        <p:sp>
          <p:nvSpPr>
            <p:cNvPr name="TextBox 50" id="50"/>
            <p:cNvSpPr txBox="true"/>
            <p:nvPr/>
          </p:nvSpPr>
          <p:spPr>
            <a:xfrm>
              <a:off x="0" y="-38100"/>
              <a:ext cx="295392" cy="203993"/>
            </a:xfrm>
            <a:prstGeom prst="rect">
              <a:avLst/>
            </a:prstGeom>
          </p:spPr>
          <p:txBody>
            <a:bodyPr anchor="ctr" rtlCol="false" tIns="34539" lIns="34539" bIns="34539" rIns="34539"/>
            <a:lstStyle/>
            <a:p>
              <a:pPr algn="ctr">
                <a:lnSpc>
                  <a:spcPts val="2042"/>
                </a:lnSpc>
              </a:pPr>
            </a:p>
          </p:txBody>
        </p:sp>
      </p:grpSp>
      <p:sp>
        <p:nvSpPr>
          <p:cNvPr name="Freeform 51" id="51"/>
          <p:cNvSpPr/>
          <p:nvPr/>
        </p:nvSpPr>
        <p:spPr>
          <a:xfrm flipH="false" flipV="false" rot="0">
            <a:off x="7022563" y="245315"/>
            <a:ext cx="332540" cy="377887"/>
          </a:xfrm>
          <a:custGeom>
            <a:avLst/>
            <a:gdLst/>
            <a:ahLst/>
            <a:cxnLst/>
            <a:rect r="r" b="b" t="t" l="l"/>
            <a:pathLst>
              <a:path h="377887" w="332540">
                <a:moveTo>
                  <a:pt x="0" y="0"/>
                </a:moveTo>
                <a:lnTo>
                  <a:pt x="332540" y="0"/>
                </a:lnTo>
                <a:lnTo>
                  <a:pt x="332540" y="377887"/>
                </a:lnTo>
                <a:lnTo>
                  <a:pt x="0" y="3778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2" id="52"/>
          <p:cNvSpPr txBox="true"/>
          <p:nvPr/>
        </p:nvSpPr>
        <p:spPr>
          <a:xfrm rot="0">
            <a:off x="0" y="1334641"/>
            <a:ext cx="7560000" cy="948913"/>
          </a:xfrm>
          <a:prstGeom prst="rect">
            <a:avLst/>
          </a:prstGeom>
        </p:spPr>
        <p:txBody>
          <a:bodyPr anchor="t" rtlCol="false" tIns="0" lIns="0" bIns="0" rIns="0">
            <a:spAutoFit/>
          </a:bodyPr>
          <a:lstStyle/>
          <a:p>
            <a:pPr algn="ctr">
              <a:lnSpc>
                <a:spcPts val="3608"/>
              </a:lnSpc>
            </a:pPr>
            <a:r>
              <a:rPr lang="en-US" sz="3608">
                <a:solidFill>
                  <a:srgbClr val="004AAD"/>
                </a:solidFill>
                <a:latin typeface="Special Elite"/>
                <a:ea typeface="Special Elite"/>
                <a:cs typeface="Special Elite"/>
                <a:sym typeface="Special Elite"/>
              </a:rPr>
              <a:t>ELECCIÓN/RENOVACIÓN CONSEJO ESCOLAR: CANDIDATURAS </a:t>
            </a:r>
          </a:p>
        </p:txBody>
      </p:sp>
      <p:sp>
        <p:nvSpPr>
          <p:cNvPr name="TextBox 53" id="53"/>
          <p:cNvSpPr txBox="true"/>
          <p:nvPr/>
        </p:nvSpPr>
        <p:spPr>
          <a:xfrm rot="0">
            <a:off x="325411" y="2501566"/>
            <a:ext cx="7560000" cy="491713"/>
          </a:xfrm>
          <a:prstGeom prst="rect">
            <a:avLst/>
          </a:prstGeom>
        </p:spPr>
        <p:txBody>
          <a:bodyPr anchor="t" rtlCol="false" tIns="0" lIns="0" bIns="0" rIns="0">
            <a:spAutoFit/>
          </a:bodyPr>
          <a:lstStyle/>
          <a:p>
            <a:pPr algn="ctr">
              <a:lnSpc>
                <a:spcPts val="3608"/>
              </a:lnSpc>
            </a:pPr>
            <a:r>
              <a:rPr lang="en-US" sz="3608">
                <a:solidFill>
                  <a:srgbClr val="004AAD"/>
                </a:solidFill>
                <a:latin typeface="Special Elite"/>
                <a:ea typeface="Special Elite"/>
                <a:cs typeface="Special Elite"/>
                <a:sym typeface="Special Elite"/>
              </a:rPr>
              <a:t>PROVISIONALES</a:t>
            </a:r>
          </a:p>
        </p:txBody>
      </p:sp>
      <p:sp>
        <p:nvSpPr>
          <p:cNvPr name="TextBox 54" id="54"/>
          <p:cNvSpPr txBox="true"/>
          <p:nvPr/>
        </p:nvSpPr>
        <p:spPr>
          <a:xfrm rot="0">
            <a:off x="0" y="3115699"/>
            <a:ext cx="7560000" cy="491713"/>
          </a:xfrm>
          <a:prstGeom prst="rect">
            <a:avLst/>
          </a:prstGeom>
        </p:spPr>
        <p:txBody>
          <a:bodyPr anchor="t" rtlCol="false" tIns="0" lIns="0" bIns="0" rIns="0">
            <a:spAutoFit/>
          </a:bodyPr>
          <a:lstStyle/>
          <a:p>
            <a:pPr algn="ctr">
              <a:lnSpc>
                <a:spcPts val="3608"/>
              </a:lnSpc>
            </a:pPr>
            <a:r>
              <a:rPr lang="en-US" sz="3608">
                <a:solidFill>
                  <a:srgbClr val="004AAD"/>
                </a:solidFill>
                <a:latin typeface="Special Elite"/>
                <a:ea typeface="Special Elite"/>
                <a:cs typeface="Special Elite"/>
                <a:sym typeface="Special Elite"/>
              </a:rPr>
              <a:t>DEFINITIVAS</a:t>
            </a:r>
          </a:p>
        </p:txBody>
      </p:sp>
      <p:sp>
        <p:nvSpPr>
          <p:cNvPr name="TextBox 55" id="55"/>
          <p:cNvSpPr txBox="true"/>
          <p:nvPr/>
        </p:nvSpPr>
        <p:spPr>
          <a:xfrm rot="1953343">
            <a:off x="73879" y="4631162"/>
            <a:ext cx="1850945" cy="344544"/>
          </a:xfrm>
          <a:prstGeom prst="rect">
            <a:avLst/>
          </a:prstGeom>
        </p:spPr>
        <p:txBody>
          <a:bodyPr anchor="t" rtlCol="false" tIns="0" lIns="0" bIns="0" rIns="0">
            <a:spAutoFit/>
          </a:bodyPr>
          <a:lstStyle/>
          <a:p>
            <a:pPr algn="ctr">
              <a:lnSpc>
                <a:spcPts val="2553"/>
              </a:lnSpc>
            </a:pPr>
            <a:r>
              <a:rPr lang="en-US" sz="2553">
                <a:solidFill>
                  <a:srgbClr val="004AAD"/>
                </a:solidFill>
                <a:latin typeface="Special Elite"/>
                <a:ea typeface="Special Elite"/>
                <a:cs typeface="Special Elite"/>
                <a:sym typeface="Special Elite"/>
              </a:rPr>
              <a:t>FOTO</a:t>
            </a:r>
          </a:p>
        </p:txBody>
      </p:sp>
      <p:sp>
        <p:nvSpPr>
          <p:cNvPr name="TextBox 56" id="56"/>
          <p:cNvSpPr txBox="true"/>
          <p:nvPr/>
        </p:nvSpPr>
        <p:spPr>
          <a:xfrm rot="1953343">
            <a:off x="73879" y="6408509"/>
            <a:ext cx="1850945" cy="344544"/>
          </a:xfrm>
          <a:prstGeom prst="rect">
            <a:avLst/>
          </a:prstGeom>
        </p:spPr>
        <p:txBody>
          <a:bodyPr anchor="t" rtlCol="false" tIns="0" lIns="0" bIns="0" rIns="0">
            <a:spAutoFit/>
          </a:bodyPr>
          <a:lstStyle/>
          <a:p>
            <a:pPr algn="ctr">
              <a:lnSpc>
                <a:spcPts val="2553"/>
              </a:lnSpc>
            </a:pPr>
            <a:r>
              <a:rPr lang="en-US" sz="2553">
                <a:solidFill>
                  <a:srgbClr val="004AAD"/>
                </a:solidFill>
                <a:latin typeface="Special Elite"/>
                <a:ea typeface="Special Elite"/>
                <a:cs typeface="Special Elite"/>
                <a:sym typeface="Special Elite"/>
              </a:rPr>
              <a:t>FOTO</a:t>
            </a:r>
          </a:p>
        </p:txBody>
      </p:sp>
      <p:sp>
        <p:nvSpPr>
          <p:cNvPr name="TextBox 57" id="57"/>
          <p:cNvSpPr txBox="true"/>
          <p:nvPr/>
        </p:nvSpPr>
        <p:spPr>
          <a:xfrm rot="1953343">
            <a:off x="73879" y="8297470"/>
            <a:ext cx="1850945" cy="344544"/>
          </a:xfrm>
          <a:prstGeom prst="rect">
            <a:avLst/>
          </a:prstGeom>
        </p:spPr>
        <p:txBody>
          <a:bodyPr anchor="t" rtlCol="false" tIns="0" lIns="0" bIns="0" rIns="0">
            <a:spAutoFit/>
          </a:bodyPr>
          <a:lstStyle/>
          <a:p>
            <a:pPr algn="ctr">
              <a:lnSpc>
                <a:spcPts val="2553"/>
              </a:lnSpc>
            </a:pPr>
            <a:r>
              <a:rPr lang="en-US" sz="2553">
                <a:solidFill>
                  <a:srgbClr val="004AAD"/>
                </a:solidFill>
                <a:latin typeface="Special Elite"/>
                <a:ea typeface="Special Elite"/>
                <a:cs typeface="Special Elite"/>
                <a:sym typeface="Special Elite"/>
              </a:rPr>
              <a:t>FOTO</a:t>
            </a:r>
          </a:p>
        </p:txBody>
      </p:sp>
      <p:sp>
        <p:nvSpPr>
          <p:cNvPr name="TextBox 58" id="58"/>
          <p:cNvSpPr txBox="true"/>
          <p:nvPr/>
        </p:nvSpPr>
        <p:spPr>
          <a:xfrm rot="0">
            <a:off x="2053110" y="139427"/>
            <a:ext cx="5301993" cy="958023"/>
          </a:xfrm>
          <a:prstGeom prst="rect">
            <a:avLst/>
          </a:prstGeom>
        </p:spPr>
        <p:txBody>
          <a:bodyPr anchor="t" rtlCol="false" tIns="0" lIns="0" bIns="0" rIns="0">
            <a:spAutoFit/>
          </a:bodyPr>
          <a:lstStyle/>
          <a:p>
            <a:pPr algn="ctr">
              <a:lnSpc>
                <a:spcPts val="3812"/>
              </a:lnSpc>
            </a:pPr>
            <a:r>
              <a:rPr lang="en-US" sz="3150" spc="189">
                <a:solidFill>
                  <a:srgbClr val="004AAD"/>
                </a:solidFill>
                <a:latin typeface="WC Mano Negra Bold"/>
                <a:ea typeface="WC Mano Negra Bold"/>
                <a:cs typeface="WC Mano Negra Bold"/>
                <a:sym typeface="WC Mano Negra Bold"/>
              </a:rPr>
              <a:t>ANEXO III: MODELO CANDIDATURAS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4384" t="-1069" r="-4384" b="-6725"/>
            </a:stretch>
          </a:blipFill>
        </p:spPr>
      </p:sp>
      <p:grpSp>
        <p:nvGrpSpPr>
          <p:cNvPr name="Group 3" id="3"/>
          <p:cNvGrpSpPr/>
          <p:nvPr/>
        </p:nvGrpSpPr>
        <p:grpSpPr>
          <a:xfrm rot="0">
            <a:off x="732161" y="3567938"/>
            <a:ext cx="572812" cy="508197"/>
            <a:chOff x="0" y="0"/>
            <a:chExt cx="205283" cy="182126"/>
          </a:xfrm>
        </p:grpSpPr>
        <p:sp>
          <p:nvSpPr>
            <p:cNvPr name="Freeform 4" id="4"/>
            <p:cNvSpPr/>
            <p:nvPr/>
          </p:nvSpPr>
          <p:spPr>
            <a:xfrm flipH="false" flipV="false" rot="0">
              <a:off x="0" y="0"/>
              <a:ext cx="205283" cy="182126"/>
            </a:xfrm>
            <a:custGeom>
              <a:avLst/>
              <a:gdLst/>
              <a:ahLst/>
              <a:cxnLst/>
              <a:rect r="r" b="b" t="t" l="l"/>
              <a:pathLst>
                <a:path h="182126" w="205283">
                  <a:moveTo>
                    <a:pt x="0" y="0"/>
                  </a:moveTo>
                  <a:lnTo>
                    <a:pt x="205283" y="0"/>
                  </a:lnTo>
                  <a:lnTo>
                    <a:pt x="205283" y="182126"/>
                  </a:lnTo>
                  <a:lnTo>
                    <a:pt x="0" y="182126"/>
                  </a:lnTo>
                  <a:close/>
                </a:path>
              </a:pathLst>
            </a:custGeom>
            <a:ln w="19050" cap="sq">
              <a:solidFill>
                <a:srgbClr val="004AAD"/>
              </a:solidFill>
              <a:prstDash val="solid"/>
              <a:miter/>
            </a:ln>
          </p:spPr>
        </p:sp>
        <p:sp>
          <p:nvSpPr>
            <p:cNvPr name="TextBox 5" id="5"/>
            <p:cNvSpPr txBox="true"/>
            <p:nvPr/>
          </p:nvSpPr>
          <p:spPr>
            <a:xfrm>
              <a:off x="0" y="-38100"/>
              <a:ext cx="205283" cy="220226"/>
            </a:xfrm>
            <a:prstGeom prst="rect">
              <a:avLst/>
            </a:prstGeom>
          </p:spPr>
          <p:txBody>
            <a:bodyPr anchor="ctr" rtlCol="false" tIns="49412" lIns="49412" bIns="49412" rIns="49412"/>
            <a:lstStyle/>
            <a:p>
              <a:pPr algn="ctr">
                <a:lnSpc>
                  <a:spcPts val="2042"/>
                </a:lnSpc>
              </a:pPr>
            </a:p>
          </p:txBody>
        </p:sp>
      </p:grpSp>
      <p:grpSp>
        <p:nvGrpSpPr>
          <p:cNvPr name="Group 6" id="6"/>
          <p:cNvGrpSpPr/>
          <p:nvPr/>
        </p:nvGrpSpPr>
        <p:grpSpPr>
          <a:xfrm rot="-130373">
            <a:off x="397179" y="8423550"/>
            <a:ext cx="6773663" cy="1384536"/>
            <a:chOff x="0" y="0"/>
            <a:chExt cx="1644691" cy="336175"/>
          </a:xfrm>
        </p:grpSpPr>
        <p:sp>
          <p:nvSpPr>
            <p:cNvPr name="Freeform 7" id="7"/>
            <p:cNvSpPr/>
            <p:nvPr/>
          </p:nvSpPr>
          <p:spPr>
            <a:xfrm flipH="false" flipV="false" rot="0">
              <a:off x="0" y="0"/>
              <a:ext cx="1644691" cy="336175"/>
            </a:xfrm>
            <a:custGeom>
              <a:avLst/>
              <a:gdLst/>
              <a:ahLst/>
              <a:cxnLst/>
              <a:rect r="r" b="b" t="t" l="l"/>
              <a:pathLst>
                <a:path h="336175" w="1644691">
                  <a:moveTo>
                    <a:pt x="61719" y="0"/>
                  </a:moveTo>
                  <a:lnTo>
                    <a:pt x="1582972" y="0"/>
                  </a:lnTo>
                  <a:cubicBezTo>
                    <a:pt x="1599341" y="0"/>
                    <a:pt x="1615040" y="6503"/>
                    <a:pt x="1626614" y="18077"/>
                  </a:cubicBezTo>
                  <a:cubicBezTo>
                    <a:pt x="1638189" y="29652"/>
                    <a:pt x="1644691" y="45350"/>
                    <a:pt x="1644691" y="61719"/>
                  </a:cubicBezTo>
                  <a:lnTo>
                    <a:pt x="1644691" y="274456"/>
                  </a:lnTo>
                  <a:cubicBezTo>
                    <a:pt x="1644691" y="290825"/>
                    <a:pt x="1638189" y="306523"/>
                    <a:pt x="1626614" y="318098"/>
                  </a:cubicBezTo>
                  <a:cubicBezTo>
                    <a:pt x="1615040" y="329672"/>
                    <a:pt x="1599341" y="336175"/>
                    <a:pt x="1582972" y="336175"/>
                  </a:cubicBezTo>
                  <a:lnTo>
                    <a:pt x="61719" y="336175"/>
                  </a:lnTo>
                  <a:cubicBezTo>
                    <a:pt x="45350" y="336175"/>
                    <a:pt x="29652" y="329672"/>
                    <a:pt x="18077" y="318098"/>
                  </a:cubicBezTo>
                  <a:cubicBezTo>
                    <a:pt x="6503" y="306523"/>
                    <a:pt x="0" y="290825"/>
                    <a:pt x="0" y="274456"/>
                  </a:cubicBezTo>
                  <a:lnTo>
                    <a:pt x="0" y="61719"/>
                  </a:lnTo>
                  <a:cubicBezTo>
                    <a:pt x="0" y="45350"/>
                    <a:pt x="6503" y="29652"/>
                    <a:pt x="18077" y="18077"/>
                  </a:cubicBezTo>
                  <a:cubicBezTo>
                    <a:pt x="29652" y="6503"/>
                    <a:pt x="45350" y="0"/>
                    <a:pt x="61719" y="0"/>
                  </a:cubicBezTo>
                  <a:close/>
                </a:path>
              </a:pathLst>
            </a:custGeom>
            <a:solidFill>
              <a:srgbClr val="FFFFFF"/>
            </a:solidFill>
            <a:ln w="19050" cap="rnd">
              <a:solidFill>
                <a:srgbClr val="000000"/>
              </a:solidFill>
              <a:prstDash val="solid"/>
              <a:round/>
            </a:ln>
          </p:spPr>
        </p:sp>
        <p:sp>
          <p:nvSpPr>
            <p:cNvPr name="TextBox 8" id="8"/>
            <p:cNvSpPr txBox="true"/>
            <p:nvPr/>
          </p:nvSpPr>
          <p:spPr>
            <a:xfrm>
              <a:off x="0" y="-38100"/>
              <a:ext cx="1644691" cy="374275"/>
            </a:xfrm>
            <a:prstGeom prst="rect">
              <a:avLst/>
            </a:prstGeom>
          </p:spPr>
          <p:txBody>
            <a:bodyPr anchor="ctr" rtlCol="false" tIns="37490" lIns="37490" bIns="37490" rIns="37490"/>
            <a:lstStyle/>
            <a:p>
              <a:pPr algn="ctr">
                <a:lnSpc>
                  <a:spcPts val="2996"/>
                </a:lnSpc>
              </a:pPr>
            </a:p>
          </p:txBody>
        </p:sp>
      </p:grpSp>
      <p:sp>
        <p:nvSpPr>
          <p:cNvPr name="TextBox 9" id="9"/>
          <p:cNvSpPr txBox="true"/>
          <p:nvPr/>
        </p:nvSpPr>
        <p:spPr>
          <a:xfrm rot="-173392">
            <a:off x="78382" y="1334314"/>
            <a:ext cx="7381490" cy="1406113"/>
          </a:xfrm>
          <a:prstGeom prst="rect">
            <a:avLst/>
          </a:prstGeom>
        </p:spPr>
        <p:txBody>
          <a:bodyPr anchor="t" rtlCol="false" tIns="0" lIns="0" bIns="0" rIns="0">
            <a:spAutoFit/>
          </a:bodyPr>
          <a:lstStyle/>
          <a:p>
            <a:pPr algn="ctr">
              <a:lnSpc>
                <a:spcPts val="3608"/>
              </a:lnSpc>
            </a:pPr>
            <a:r>
              <a:rPr lang="en-US" sz="3608">
                <a:solidFill>
                  <a:srgbClr val="004AAD"/>
                </a:solidFill>
                <a:latin typeface="Special Elite"/>
                <a:ea typeface="Special Elite"/>
                <a:cs typeface="Special Elite"/>
                <a:sym typeface="Special Elite"/>
              </a:rPr>
              <a:t>CANDIDATURAS AL CONSEJO ESCOLAR DEL SECTOR DE </a:t>
            </a:r>
          </a:p>
          <a:p>
            <a:pPr algn="ctr">
              <a:lnSpc>
                <a:spcPts val="3608"/>
              </a:lnSpc>
            </a:pPr>
            <a:r>
              <a:rPr lang="en-US" sz="3608" u="sng">
                <a:solidFill>
                  <a:srgbClr val="004AAD"/>
                </a:solidFill>
                <a:latin typeface="Special Elite"/>
                <a:ea typeface="Special Elite"/>
                <a:cs typeface="Special Elite"/>
                <a:sym typeface="Special Elite"/>
              </a:rPr>
              <a:t>MADRES Y PADRES DE ALUMNOS</a:t>
            </a:r>
          </a:p>
        </p:txBody>
      </p:sp>
      <p:grpSp>
        <p:nvGrpSpPr>
          <p:cNvPr name="Group 10" id="10"/>
          <p:cNvGrpSpPr/>
          <p:nvPr/>
        </p:nvGrpSpPr>
        <p:grpSpPr>
          <a:xfrm rot="0">
            <a:off x="732161" y="4416350"/>
            <a:ext cx="572812" cy="508197"/>
            <a:chOff x="0" y="0"/>
            <a:chExt cx="205283" cy="182126"/>
          </a:xfrm>
        </p:grpSpPr>
        <p:sp>
          <p:nvSpPr>
            <p:cNvPr name="Freeform 11" id="11"/>
            <p:cNvSpPr/>
            <p:nvPr/>
          </p:nvSpPr>
          <p:spPr>
            <a:xfrm flipH="false" flipV="false" rot="0">
              <a:off x="0" y="0"/>
              <a:ext cx="205283" cy="182126"/>
            </a:xfrm>
            <a:custGeom>
              <a:avLst/>
              <a:gdLst/>
              <a:ahLst/>
              <a:cxnLst/>
              <a:rect r="r" b="b" t="t" l="l"/>
              <a:pathLst>
                <a:path h="182126" w="205283">
                  <a:moveTo>
                    <a:pt x="0" y="0"/>
                  </a:moveTo>
                  <a:lnTo>
                    <a:pt x="205283" y="0"/>
                  </a:lnTo>
                  <a:lnTo>
                    <a:pt x="205283" y="182126"/>
                  </a:lnTo>
                  <a:lnTo>
                    <a:pt x="0" y="182126"/>
                  </a:lnTo>
                  <a:close/>
                </a:path>
              </a:pathLst>
            </a:custGeom>
            <a:ln w="19050" cap="sq">
              <a:solidFill>
                <a:srgbClr val="004AAD"/>
              </a:solidFill>
              <a:prstDash val="solid"/>
              <a:miter/>
            </a:ln>
          </p:spPr>
        </p:sp>
        <p:sp>
          <p:nvSpPr>
            <p:cNvPr name="TextBox 12" id="12"/>
            <p:cNvSpPr txBox="true"/>
            <p:nvPr/>
          </p:nvSpPr>
          <p:spPr>
            <a:xfrm>
              <a:off x="0" y="-38100"/>
              <a:ext cx="205283" cy="220226"/>
            </a:xfrm>
            <a:prstGeom prst="rect">
              <a:avLst/>
            </a:prstGeom>
          </p:spPr>
          <p:txBody>
            <a:bodyPr anchor="ctr" rtlCol="false" tIns="49412" lIns="49412" bIns="49412" rIns="49412"/>
            <a:lstStyle/>
            <a:p>
              <a:pPr algn="ctr">
                <a:lnSpc>
                  <a:spcPts val="2042"/>
                </a:lnSpc>
              </a:pPr>
            </a:p>
          </p:txBody>
        </p:sp>
      </p:grpSp>
      <p:grpSp>
        <p:nvGrpSpPr>
          <p:cNvPr name="Group 13" id="13"/>
          <p:cNvGrpSpPr/>
          <p:nvPr/>
        </p:nvGrpSpPr>
        <p:grpSpPr>
          <a:xfrm rot="0">
            <a:off x="732161" y="5264762"/>
            <a:ext cx="572812" cy="508197"/>
            <a:chOff x="0" y="0"/>
            <a:chExt cx="205283" cy="182126"/>
          </a:xfrm>
        </p:grpSpPr>
        <p:sp>
          <p:nvSpPr>
            <p:cNvPr name="Freeform 14" id="14"/>
            <p:cNvSpPr/>
            <p:nvPr/>
          </p:nvSpPr>
          <p:spPr>
            <a:xfrm flipH="false" flipV="false" rot="0">
              <a:off x="0" y="0"/>
              <a:ext cx="205283" cy="182126"/>
            </a:xfrm>
            <a:custGeom>
              <a:avLst/>
              <a:gdLst/>
              <a:ahLst/>
              <a:cxnLst/>
              <a:rect r="r" b="b" t="t" l="l"/>
              <a:pathLst>
                <a:path h="182126" w="205283">
                  <a:moveTo>
                    <a:pt x="0" y="0"/>
                  </a:moveTo>
                  <a:lnTo>
                    <a:pt x="205283" y="0"/>
                  </a:lnTo>
                  <a:lnTo>
                    <a:pt x="205283" y="182126"/>
                  </a:lnTo>
                  <a:lnTo>
                    <a:pt x="0" y="182126"/>
                  </a:lnTo>
                  <a:close/>
                </a:path>
              </a:pathLst>
            </a:custGeom>
            <a:ln w="19050" cap="sq">
              <a:solidFill>
                <a:srgbClr val="004AAD"/>
              </a:solidFill>
              <a:prstDash val="solid"/>
              <a:miter/>
            </a:ln>
          </p:spPr>
        </p:sp>
        <p:sp>
          <p:nvSpPr>
            <p:cNvPr name="TextBox 15" id="15"/>
            <p:cNvSpPr txBox="true"/>
            <p:nvPr/>
          </p:nvSpPr>
          <p:spPr>
            <a:xfrm>
              <a:off x="0" y="-38100"/>
              <a:ext cx="205283" cy="220226"/>
            </a:xfrm>
            <a:prstGeom prst="rect">
              <a:avLst/>
            </a:prstGeom>
          </p:spPr>
          <p:txBody>
            <a:bodyPr anchor="ctr" rtlCol="false" tIns="49412" lIns="49412" bIns="49412" rIns="49412"/>
            <a:lstStyle/>
            <a:p>
              <a:pPr algn="ctr">
                <a:lnSpc>
                  <a:spcPts val="2042"/>
                </a:lnSpc>
              </a:pPr>
            </a:p>
          </p:txBody>
        </p:sp>
      </p:grpSp>
      <p:grpSp>
        <p:nvGrpSpPr>
          <p:cNvPr name="Group 16" id="16"/>
          <p:cNvGrpSpPr/>
          <p:nvPr/>
        </p:nvGrpSpPr>
        <p:grpSpPr>
          <a:xfrm rot="0">
            <a:off x="732161" y="6113174"/>
            <a:ext cx="572812" cy="508197"/>
            <a:chOff x="0" y="0"/>
            <a:chExt cx="205283" cy="182126"/>
          </a:xfrm>
        </p:grpSpPr>
        <p:sp>
          <p:nvSpPr>
            <p:cNvPr name="Freeform 17" id="17"/>
            <p:cNvSpPr/>
            <p:nvPr/>
          </p:nvSpPr>
          <p:spPr>
            <a:xfrm flipH="false" flipV="false" rot="0">
              <a:off x="0" y="0"/>
              <a:ext cx="205283" cy="182126"/>
            </a:xfrm>
            <a:custGeom>
              <a:avLst/>
              <a:gdLst/>
              <a:ahLst/>
              <a:cxnLst/>
              <a:rect r="r" b="b" t="t" l="l"/>
              <a:pathLst>
                <a:path h="182126" w="205283">
                  <a:moveTo>
                    <a:pt x="0" y="0"/>
                  </a:moveTo>
                  <a:lnTo>
                    <a:pt x="205283" y="0"/>
                  </a:lnTo>
                  <a:lnTo>
                    <a:pt x="205283" y="182126"/>
                  </a:lnTo>
                  <a:lnTo>
                    <a:pt x="0" y="182126"/>
                  </a:lnTo>
                  <a:close/>
                </a:path>
              </a:pathLst>
            </a:custGeom>
            <a:ln w="19050" cap="sq">
              <a:solidFill>
                <a:srgbClr val="004AAD"/>
              </a:solidFill>
              <a:prstDash val="solid"/>
              <a:miter/>
            </a:ln>
          </p:spPr>
        </p:sp>
        <p:sp>
          <p:nvSpPr>
            <p:cNvPr name="TextBox 18" id="18"/>
            <p:cNvSpPr txBox="true"/>
            <p:nvPr/>
          </p:nvSpPr>
          <p:spPr>
            <a:xfrm>
              <a:off x="0" y="-38100"/>
              <a:ext cx="205283" cy="220226"/>
            </a:xfrm>
            <a:prstGeom prst="rect">
              <a:avLst/>
            </a:prstGeom>
          </p:spPr>
          <p:txBody>
            <a:bodyPr anchor="ctr" rtlCol="false" tIns="49412" lIns="49412" bIns="49412" rIns="49412"/>
            <a:lstStyle/>
            <a:p>
              <a:pPr algn="ctr">
                <a:lnSpc>
                  <a:spcPts val="2042"/>
                </a:lnSpc>
              </a:pPr>
            </a:p>
          </p:txBody>
        </p:sp>
      </p:grpSp>
      <p:grpSp>
        <p:nvGrpSpPr>
          <p:cNvPr name="Group 19" id="19"/>
          <p:cNvGrpSpPr/>
          <p:nvPr/>
        </p:nvGrpSpPr>
        <p:grpSpPr>
          <a:xfrm rot="0">
            <a:off x="732161" y="6961586"/>
            <a:ext cx="572812" cy="508197"/>
            <a:chOff x="0" y="0"/>
            <a:chExt cx="205283" cy="182126"/>
          </a:xfrm>
        </p:grpSpPr>
        <p:sp>
          <p:nvSpPr>
            <p:cNvPr name="Freeform 20" id="20"/>
            <p:cNvSpPr/>
            <p:nvPr/>
          </p:nvSpPr>
          <p:spPr>
            <a:xfrm flipH="false" flipV="false" rot="0">
              <a:off x="0" y="0"/>
              <a:ext cx="205283" cy="182126"/>
            </a:xfrm>
            <a:custGeom>
              <a:avLst/>
              <a:gdLst/>
              <a:ahLst/>
              <a:cxnLst/>
              <a:rect r="r" b="b" t="t" l="l"/>
              <a:pathLst>
                <a:path h="182126" w="205283">
                  <a:moveTo>
                    <a:pt x="0" y="0"/>
                  </a:moveTo>
                  <a:lnTo>
                    <a:pt x="205283" y="0"/>
                  </a:lnTo>
                  <a:lnTo>
                    <a:pt x="205283" y="182126"/>
                  </a:lnTo>
                  <a:lnTo>
                    <a:pt x="0" y="182126"/>
                  </a:lnTo>
                  <a:close/>
                </a:path>
              </a:pathLst>
            </a:custGeom>
            <a:ln w="19050" cap="sq">
              <a:solidFill>
                <a:srgbClr val="004AAD"/>
              </a:solidFill>
              <a:prstDash val="solid"/>
              <a:miter/>
            </a:ln>
          </p:spPr>
        </p:sp>
        <p:sp>
          <p:nvSpPr>
            <p:cNvPr name="TextBox 21" id="21"/>
            <p:cNvSpPr txBox="true"/>
            <p:nvPr/>
          </p:nvSpPr>
          <p:spPr>
            <a:xfrm>
              <a:off x="0" y="-38100"/>
              <a:ext cx="205283" cy="220226"/>
            </a:xfrm>
            <a:prstGeom prst="rect">
              <a:avLst/>
            </a:prstGeom>
          </p:spPr>
          <p:txBody>
            <a:bodyPr anchor="ctr" rtlCol="false" tIns="49412" lIns="49412" bIns="49412" rIns="49412"/>
            <a:lstStyle/>
            <a:p>
              <a:pPr algn="ctr">
                <a:lnSpc>
                  <a:spcPts val="2042"/>
                </a:lnSpc>
              </a:pPr>
            </a:p>
          </p:txBody>
        </p:sp>
      </p:grpSp>
      <p:sp>
        <p:nvSpPr>
          <p:cNvPr name="TextBox 22" id="22"/>
          <p:cNvSpPr txBox="true"/>
          <p:nvPr/>
        </p:nvSpPr>
        <p:spPr>
          <a:xfrm rot="-191980">
            <a:off x="790845" y="8701725"/>
            <a:ext cx="6048000" cy="1417500"/>
          </a:xfrm>
          <a:prstGeom prst="rect">
            <a:avLst/>
          </a:prstGeom>
        </p:spPr>
        <p:txBody>
          <a:bodyPr anchor="t" rtlCol="false" tIns="0" lIns="0" bIns="0" rIns="0">
            <a:spAutoFit/>
          </a:bodyPr>
          <a:lstStyle/>
          <a:p>
            <a:pPr algn="ctr">
              <a:lnSpc>
                <a:spcPts val="3735"/>
              </a:lnSpc>
            </a:pPr>
            <a:r>
              <a:rPr lang="en-US" sz="3112">
                <a:solidFill>
                  <a:srgbClr val="000000"/>
                </a:solidFill>
                <a:latin typeface="Biro Script Plus"/>
                <a:ea typeface="Biro Script Plus"/>
                <a:cs typeface="Biro Script Plus"/>
                <a:sym typeface="Biro Script Plus"/>
              </a:rPr>
              <a:t>Se marcará con una cruz un máximo </a:t>
            </a:r>
          </a:p>
          <a:p>
            <a:pPr algn="ctr">
              <a:lnSpc>
                <a:spcPts val="3735"/>
              </a:lnSpc>
            </a:pPr>
            <a:r>
              <a:rPr lang="en-US" sz="3112">
                <a:solidFill>
                  <a:srgbClr val="000000"/>
                </a:solidFill>
                <a:latin typeface="Biro Script Plus"/>
                <a:ea typeface="Biro Script Plus"/>
                <a:cs typeface="Biro Script Plus"/>
                <a:sym typeface="Biro Script Plus"/>
              </a:rPr>
              <a:t>de        personas</a:t>
            </a:r>
          </a:p>
          <a:p>
            <a:pPr algn="ctr">
              <a:lnSpc>
                <a:spcPts val="3735"/>
              </a:lnSpc>
            </a:pPr>
          </a:p>
        </p:txBody>
      </p:sp>
      <p:sp>
        <p:nvSpPr>
          <p:cNvPr name="Freeform 23" id="23"/>
          <p:cNvSpPr/>
          <p:nvPr/>
        </p:nvSpPr>
        <p:spPr>
          <a:xfrm flipH="false" flipV="false" rot="0">
            <a:off x="256143" y="247200"/>
            <a:ext cx="1514377" cy="752002"/>
          </a:xfrm>
          <a:custGeom>
            <a:avLst/>
            <a:gdLst/>
            <a:ahLst/>
            <a:cxnLst/>
            <a:rect r="r" b="b" t="t" l="l"/>
            <a:pathLst>
              <a:path h="752002" w="1514377">
                <a:moveTo>
                  <a:pt x="0" y="0"/>
                </a:moveTo>
                <a:lnTo>
                  <a:pt x="1514377" y="0"/>
                </a:lnTo>
                <a:lnTo>
                  <a:pt x="1514377" y="752003"/>
                </a:lnTo>
                <a:lnTo>
                  <a:pt x="0" y="752003"/>
                </a:lnTo>
                <a:lnTo>
                  <a:pt x="0" y="0"/>
                </a:lnTo>
                <a:close/>
              </a:path>
            </a:pathLst>
          </a:custGeom>
          <a:blipFill>
            <a:blip r:embed="rId3"/>
            <a:stretch>
              <a:fillRect l="0" t="0" r="0" b="0"/>
            </a:stretch>
          </a:blipFill>
        </p:spPr>
      </p:sp>
      <p:grpSp>
        <p:nvGrpSpPr>
          <p:cNvPr name="Group 24" id="24"/>
          <p:cNvGrpSpPr/>
          <p:nvPr/>
        </p:nvGrpSpPr>
        <p:grpSpPr>
          <a:xfrm rot="0">
            <a:off x="3124308" y="9192376"/>
            <a:ext cx="572812" cy="508197"/>
            <a:chOff x="0" y="0"/>
            <a:chExt cx="205283" cy="182126"/>
          </a:xfrm>
        </p:grpSpPr>
        <p:sp>
          <p:nvSpPr>
            <p:cNvPr name="Freeform 25" id="25"/>
            <p:cNvSpPr/>
            <p:nvPr/>
          </p:nvSpPr>
          <p:spPr>
            <a:xfrm flipH="false" flipV="false" rot="0">
              <a:off x="0" y="0"/>
              <a:ext cx="205283" cy="182126"/>
            </a:xfrm>
            <a:custGeom>
              <a:avLst/>
              <a:gdLst/>
              <a:ahLst/>
              <a:cxnLst/>
              <a:rect r="r" b="b" t="t" l="l"/>
              <a:pathLst>
                <a:path h="182126" w="205283">
                  <a:moveTo>
                    <a:pt x="0" y="0"/>
                  </a:moveTo>
                  <a:lnTo>
                    <a:pt x="205283" y="0"/>
                  </a:lnTo>
                  <a:lnTo>
                    <a:pt x="205283" y="182126"/>
                  </a:lnTo>
                  <a:lnTo>
                    <a:pt x="0" y="182126"/>
                  </a:lnTo>
                  <a:close/>
                </a:path>
              </a:pathLst>
            </a:custGeom>
            <a:ln w="19050" cap="sq">
              <a:solidFill>
                <a:srgbClr val="004AAD"/>
              </a:solidFill>
              <a:prstDash val="solid"/>
              <a:miter/>
            </a:ln>
          </p:spPr>
        </p:sp>
        <p:sp>
          <p:nvSpPr>
            <p:cNvPr name="TextBox 26" id="26"/>
            <p:cNvSpPr txBox="true"/>
            <p:nvPr/>
          </p:nvSpPr>
          <p:spPr>
            <a:xfrm>
              <a:off x="0" y="-38100"/>
              <a:ext cx="205283" cy="220226"/>
            </a:xfrm>
            <a:prstGeom prst="rect">
              <a:avLst/>
            </a:prstGeom>
          </p:spPr>
          <p:txBody>
            <a:bodyPr anchor="ctr" rtlCol="false" tIns="49412" lIns="49412" bIns="49412" rIns="49412"/>
            <a:lstStyle/>
            <a:p>
              <a:pPr algn="ctr">
                <a:lnSpc>
                  <a:spcPts val="2042"/>
                </a:lnSpc>
              </a:pPr>
            </a:p>
          </p:txBody>
        </p:sp>
      </p:grpSp>
      <p:sp>
        <p:nvSpPr>
          <p:cNvPr name="AutoShape 27" id="27"/>
          <p:cNvSpPr/>
          <p:nvPr/>
        </p:nvSpPr>
        <p:spPr>
          <a:xfrm flipH="true" flipV="true">
            <a:off x="1770520" y="4066610"/>
            <a:ext cx="5240866" cy="19050"/>
          </a:xfrm>
          <a:prstGeom prst="line">
            <a:avLst/>
          </a:prstGeom>
          <a:ln cap="flat" w="38100">
            <a:solidFill>
              <a:srgbClr val="004AAD"/>
            </a:solidFill>
            <a:prstDash val="solid"/>
            <a:headEnd type="none" len="sm" w="sm"/>
            <a:tailEnd type="none" len="sm" w="sm"/>
          </a:ln>
        </p:spPr>
      </p:sp>
      <p:sp>
        <p:nvSpPr>
          <p:cNvPr name="AutoShape 28" id="28"/>
          <p:cNvSpPr/>
          <p:nvPr/>
        </p:nvSpPr>
        <p:spPr>
          <a:xfrm flipH="true" flipV="true">
            <a:off x="1770589" y="4886447"/>
            <a:ext cx="5240866" cy="19050"/>
          </a:xfrm>
          <a:prstGeom prst="line">
            <a:avLst/>
          </a:prstGeom>
          <a:ln cap="flat" w="38100">
            <a:solidFill>
              <a:srgbClr val="004AAD"/>
            </a:solidFill>
            <a:prstDash val="solid"/>
            <a:headEnd type="none" len="sm" w="sm"/>
            <a:tailEnd type="none" len="sm" w="sm"/>
          </a:ln>
        </p:spPr>
      </p:sp>
      <p:sp>
        <p:nvSpPr>
          <p:cNvPr name="AutoShape 29" id="29"/>
          <p:cNvSpPr/>
          <p:nvPr/>
        </p:nvSpPr>
        <p:spPr>
          <a:xfrm flipH="true" flipV="true">
            <a:off x="1770659" y="5734859"/>
            <a:ext cx="5240866" cy="19050"/>
          </a:xfrm>
          <a:prstGeom prst="line">
            <a:avLst/>
          </a:prstGeom>
          <a:ln cap="flat" w="38100">
            <a:solidFill>
              <a:srgbClr val="004AAD"/>
            </a:solidFill>
            <a:prstDash val="solid"/>
            <a:headEnd type="none" len="sm" w="sm"/>
            <a:tailEnd type="none" len="sm" w="sm"/>
          </a:ln>
        </p:spPr>
      </p:sp>
      <p:sp>
        <p:nvSpPr>
          <p:cNvPr name="AutoShape 30" id="30"/>
          <p:cNvSpPr/>
          <p:nvPr/>
        </p:nvSpPr>
        <p:spPr>
          <a:xfrm flipH="true" flipV="true">
            <a:off x="1770728" y="6583271"/>
            <a:ext cx="5240866" cy="19050"/>
          </a:xfrm>
          <a:prstGeom prst="line">
            <a:avLst/>
          </a:prstGeom>
          <a:ln cap="flat" w="38100">
            <a:solidFill>
              <a:srgbClr val="004AAD"/>
            </a:solidFill>
            <a:prstDash val="solid"/>
            <a:headEnd type="none" len="sm" w="sm"/>
            <a:tailEnd type="none" len="sm" w="sm"/>
          </a:ln>
        </p:spPr>
      </p:sp>
      <p:sp>
        <p:nvSpPr>
          <p:cNvPr name="AutoShape 31" id="31"/>
          <p:cNvSpPr/>
          <p:nvPr/>
        </p:nvSpPr>
        <p:spPr>
          <a:xfrm flipH="true" flipV="true">
            <a:off x="1770451" y="7448978"/>
            <a:ext cx="5240866" cy="19050"/>
          </a:xfrm>
          <a:prstGeom prst="line">
            <a:avLst/>
          </a:prstGeom>
          <a:ln cap="flat" w="38100">
            <a:solidFill>
              <a:srgbClr val="004AAD"/>
            </a:solidFill>
            <a:prstDash val="solid"/>
            <a:headEnd type="none" len="sm" w="sm"/>
            <a:tailEnd type="none" len="sm" w="sm"/>
          </a:ln>
        </p:spPr>
      </p:sp>
      <p:sp>
        <p:nvSpPr>
          <p:cNvPr name="TextBox 32" id="32"/>
          <p:cNvSpPr txBox="true"/>
          <p:nvPr/>
        </p:nvSpPr>
        <p:spPr>
          <a:xfrm rot="0">
            <a:off x="1770728" y="401238"/>
            <a:ext cx="5423927" cy="443927"/>
          </a:xfrm>
          <a:prstGeom prst="rect">
            <a:avLst/>
          </a:prstGeom>
        </p:spPr>
        <p:txBody>
          <a:bodyPr anchor="t" rtlCol="false" tIns="0" lIns="0" bIns="0" rIns="0">
            <a:spAutoFit/>
          </a:bodyPr>
          <a:lstStyle/>
          <a:p>
            <a:pPr algn="ctr">
              <a:lnSpc>
                <a:spcPts val="3570"/>
              </a:lnSpc>
            </a:pPr>
            <a:r>
              <a:rPr lang="en-US" sz="2950" spc="177">
                <a:solidFill>
                  <a:srgbClr val="004AAD"/>
                </a:solidFill>
                <a:latin typeface="WC Mano Negra Bold"/>
                <a:ea typeface="WC Mano Negra Bold"/>
                <a:cs typeface="WC Mano Negra Bold"/>
                <a:sym typeface="WC Mano Negra Bold"/>
              </a:rPr>
              <a:t>ANEXO IV: MODELO DE PAPELETA</a:t>
            </a:r>
          </a:p>
        </p:txBody>
      </p:sp>
      <p:sp>
        <p:nvSpPr>
          <p:cNvPr name="Freeform 33" id="33"/>
          <p:cNvSpPr/>
          <p:nvPr/>
        </p:nvSpPr>
        <p:spPr>
          <a:xfrm flipH="false" flipV="false" rot="0">
            <a:off x="7111805" y="108000"/>
            <a:ext cx="340195" cy="377233"/>
          </a:xfrm>
          <a:custGeom>
            <a:avLst/>
            <a:gdLst/>
            <a:ahLst/>
            <a:cxnLst/>
            <a:rect r="r" b="b" t="t" l="l"/>
            <a:pathLst>
              <a:path h="377233" w="340195">
                <a:moveTo>
                  <a:pt x="0" y="0"/>
                </a:moveTo>
                <a:lnTo>
                  <a:pt x="340195" y="0"/>
                </a:lnTo>
                <a:lnTo>
                  <a:pt x="340195" y="377233"/>
                </a:lnTo>
                <a:lnTo>
                  <a:pt x="0" y="3772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DAHM6cIp554</dc:identifier>
  <dcterms:modified xsi:type="dcterms:W3CDTF">2011-08-01T06:04:30Z</dcterms:modified>
  <cp:revision>1</cp:revision>
  <dc:title>CONSEJOS ESCOLARES LINEAL</dc:title>
</cp:coreProperties>
</file>