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1" r:id="rId7"/>
    <p:sldId id="260" r:id="rId8"/>
    <p:sldId id="262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9" r:id="rId17"/>
    <p:sldId id="275" r:id="rId18"/>
    <p:sldId id="268" r:id="rId19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  <p:bold r:id="rId22"/>
    </p:embeddedFont>
    <p:embeddedFont>
      <p:font typeface="Garet" panose="020B060402020202020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old" panose="00000800000000000000" charset="0"/>
      <p:regular r:id="rId28"/>
      <p:bold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aleway Heavy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 autoAdjust="0"/>
    <p:restoredTop sz="94596" autoAdjust="0"/>
  </p:normalViewPr>
  <p:slideViewPr>
    <p:cSldViewPr>
      <p:cViewPr varScale="1">
        <p:scale>
          <a:sx n="69" d="100"/>
          <a:sy n="69" d="100"/>
        </p:scale>
        <p:origin x="6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duca.jcyl.es/es/temas/participacion-educativa/subvenciones-asociaciones-madres-padres-alumnos/subvenciones-asociaciones-madres-padres-alumnos-ampas-d62ca?skipcache=258816169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es/temas/participacion-educativa/subvenciones-asociaciones-madres-padres-alumnos/subvenciones-asociaciones-madres-padres-alumnos-ampas-b7108" TargetMode="External"/><Relationship Id="rId2" Type="http://schemas.openxmlformats.org/officeDocument/2006/relationships/hyperlink" Target="https://aplicaciones.educa.jcyl.es/AEDO/login/SubvencionJustificac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ca.jcyl.es/es/temas/participacion-educativa/subvenciones-asociaciones-madres-padres-alumnos/subvenciones-asociaciones-madres-padres-alumnos-ampas-b7108/ayuda-justificacion-gasto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.jcyl.es/es/temas/participacion-educativa/subvenciones-asociaciones-madres-padres-alumnos/subvenciones-asociaciones-madres-padres-alumnos-ampas-b7108/ayuda-justificacion-gastos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educa.jcyl.es/es/temas/participacion-educativa/subvenciones-asociaciones-madres-padres-alumnos/subvenciones-asociaciones-madres-padres-alumnos-ampas-b710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educa.jcyl.es/es/temas/participacion-educativa/subvenciones-asociaciones-madres-padres-alumn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es/temas/participacion-educativa/asociaciones-madres-padres" TargetMode="External"/><Relationship Id="rId2" Type="http://schemas.openxmlformats.org/officeDocument/2006/relationships/hyperlink" Target="https://www.educa.jcyl.es/es/temas/participacion-educativa/asociaciones-madres-padres/solicitud-alta-censo-asociaciones-consejeria-educac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.jcyl.es/es/temas/participacion-educativa/subvenciones-asociaciones-madres-padres-alumnos/subvenciones-asociaciones-madres-padres-alumnos-ampas-b7108.ficheros/1744245-EJEMPLOS%20DE%20ACTIVIDADES%20para%20organizar%20el%20plan%20de%20actuaci%C3%B3n.doc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es/temas/participacion-educativa/subvenciones-asociaciones-madres-padres-alumnos/subvenciones-asociaciones-madres-padres-alumnos-ampas-b7108/ayuda-solicitud-proyecto-actuacion" TargetMode="External"/><Relationship Id="rId2" Type="http://schemas.openxmlformats.org/officeDocument/2006/relationships/hyperlink" Target="https://www.educa.jcyl.es/es/temas/participacion-educativa/subvenciones-asociaciones-madres-padres-alumnos/subvenciones-asociaciones-madres-padres-alumnos-ampas-d62ca/ayuda-solicitud-proyecto-actuac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es/temas/participacion-educativa/subvenciones-asociaciones-madres-padres-alumnos?skipcache=5754988627" TargetMode="External"/><Relationship Id="rId7" Type="http://schemas.openxmlformats.org/officeDocument/2006/relationships/hyperlink" Target="https://www.educa.jcyl.es/es/temas/participacion-educativa/subvenciones-asociaciones-madres-padres-alumnos/subvenciones-asociaciones-madres-padres-alumnos-ampas-d62ca?skipcache=2588161692" TargetMode="External"/><Relationship Id="rId2" Type="http://schemas.openxmlformats.org/officeDocument/2006/relationships/hyperlink" Target="https://www.tramitacastillayleon.jcyl.es/web/jcyl/AdministracionElectronica/es/Plantilla100Detalle/1251181050732/Ayuda012/1285584969197/Propues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.jcyl.es/es/temas/participacion-educativa/subvenciones-asociaciones-madres-padres-alumnos/subvenciones-asociaciones-madres-padres-alumnos-ampas-b7108.ficheros/1749133-2024%20PROYECTO%20ACTUACI%C3%93N%20-MEMORIA%20-SUBVENCION%20AMPAS%20-%20v1.2.docx" TargetMode="External"/><Relationship Id="rId5" Type="http://schemas.openxmlformats.org/officeDocument/2006/relationships/hyperlink" Target="https://aplicaciones.educa.jcyl.es/AEDO/login/2728_5395;JSESSIONID=97cbdaee-2dfd-4725-b9b7-057091df43a2" TargetMode="External"/><Relationship Id="rId4" Type="http://schemas.openxmlformats.org/officeDocument/2006/relationships/hyperlink" Target="https://www.educa.jcyl.es/es/temas/participacion-educativa/subvenciones-federaciones-confederaciones-asociacione-a68b3/subvenciones-federaciones-confederaciones-asociacione-b765d.ficheros/1744903-acreditaci%C3%B3n%20delegaci%C3%B3n%20representaci%C3%B3n%20FED-CONFED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469&amp;v=-uI8aZKa9cQ&amp;embeds_referring_euri=https%3A%2F%2Fwww.educa.jcyl.es%2F&amp;source_ve_path=MTM5MTE3LDEzOTExNywyODY2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tramitacastillayleon.jcyl.es/web/jcyl/AdministracionElectronica/es/Plantilla100Detalle/1251181050732/Ayuda012/1285584969197/Propuesta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educa.jcyl.es/es/temas/participacion-educativa/subvenciones-asociaciones-madres-padres-alumnos/subvenciones-asociaciones-madres-padres-alumnos-ampas-d62ca?skipcache=2588161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aplicaciones.educa.jcyl.es/AEDO/login/2728_5395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92793" y="3054412"/>
            <a:ext cx="13702415" cy="4010854"/>
            <a:chOff x="0" y="-104775"/>
            <a:chExt cx="18269886" cy="5347805"/>
          </a:xfrm>
        </p:grpSpPr>
        <p:sp>
          <p:nvSpPr>
            <p:cNvPr id="15" name="TextBox 15"/>
            <p:cNvSpPr txBox="1"/>
            <p:nvPr/>
          </p:nvSpPr>
          <p:spPr>
            <a:xfrm>
              <a:off x="51255" y="1773252"/>
              <a:ext cx="18218631" cy="218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endParaRPr lang="en-US" sz="8000" b="1" kern="200" spc="680" dirty="0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endParaRPr>
            </a:p>
            <a:p>
              <a:pPr algn="ctr">
                <a:lnSpc>
                  <a:spcPts val="6000"/>
                </a:lnSpc>
              </a:pPr>
              <a:r>
                <a:rPr lang="en-US" sz="9600" b="1" kern="200" spc="680" dirty="0">
                  <a:solidFill>
                    <a:srgbClr val="27403B"/>
                  </a:solidFill>
                  <a:latin typeface="Raleway Heavy"/>
                  <a:ea typeface="Raleway Heavy"/>
                  <a:cs typeface="Raleway Heavy"/>
                  <a:sym typeface="Raleway Heavy"/>
                </a:rPr>
                <a:t>AMPAS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77125" y="4817305"/>
              <a:ext cx="7566888" cy="42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5"/>
                </a:lnSpc>
              </a:pPr>
              <a:r>
                <a:rPr lang="en-US" sz="1989" dirty="0">
                  <a:solidFill>
                    <a:srgbClr val="27403B"/>
                  </a:solidFill>
                  <a:latin typeface="Garet"/>
                  <a:ea typeface="Garet"/>
                  <a:cs typeface="Garet"/>
                  <a:sym typeface="Garet"/>
                </a:rPr>
                <a:t>CURSO 2025-2026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8218630" cy="203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99"/>
                </a:lnSpc>
              </a:pPr>
              <a:r>
                <a:rPr lang="en-US" sz="9541" spc="477" dirty="0">
                  <a:solidFill>
                    <a:srgbClr val="27403B"/>
                  </a:solidFill>
                  <a:latin typeface="Raleway"/>
                  <a:ea typeface="Raleway"/>
                  <a:cs typeface="Raleway"/>
                  <a:sym typeface="Raleway"/>
                </a:rPr>
                <a:t>SUBVENCIONES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743631" y="1172432"/>
            <a:ext cx="3267394" cy="1622507"/>
          </a:xfrm>
          <a:custGeom>
            <a:avLst/>
            <a:gdLst/>
            <a:ahLst/>
            <a:cxnLst/>
            <a:rect l="l" t="t" r="r" b="b"/>
            <a:pathLst>
              <a:path w="3267394" h="1622507">
                <a:moveTo>
                  <a:pt x="0" y="0"/>
                </a:moveTo>
                <a:lnTo>
                  <a:pt x="3267394" y="0"/>
                </a:lnTo>
                <a:lnTo>
                  <a:pt x="3267394" y="1622507"/>
                </a:lnTo>
                <a:lnTo>
                  <a:pt x="0" y="1622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7DC9DE-1917-3EEE-1D1B-D2E4263BE1FF}"/>
              </a:ext>
            </a:extLst>
          </p:cNvPr>
          <p:cNvSpPr txBox="1"/>
          <p:nvPr/>
        </p:nvSpPr>
        <p:spPr>
          <a:xfrm>
            <a:off x="931834" y="7876518"/>
            <a:ext cx="1646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Extracto de la Orden de 21 de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noviembre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de 2025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publicado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en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el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BOCYL 231 del 1 de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diciembre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de 2025 (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Pág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. 23)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AF2821-93D3-A6F4-43F3-D6A17896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FF0208-EAC6-65F4-67A8-668B2DE56322}"/>
              </a:ext>
            </a:extLst>
          </p:cNvPr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D60B2C-91C8-C8F2-DAF6-AD2D4AC45B69}"/>
                </a:ext>
              </a:extLst>
            </p:cNvPr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163A7E-5B81-E1DD-7E50-01ED3EC81C3E}"/>
                </a:ext>
              </a:extLst>
            </p:cNvPr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BC45861-8CDB-C9F0-E439-68757A75726F}"/>
              </a:ext>
            </a:extLst>
          </p:cNvPr>
          <p:cNvSpPr txBox="1"/>
          <p:nvPr/>
        </p:nvSpPr>
        <p:spPr>
          <a:xfrm>
            <a:off x="1309288" y="9511185"/>
            <a:ext cx="15669424" cy="28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s-ES" sz="1600" dirty="0">
                <a:hlinkClick r:id="rId2"/>
              </a:rPr>
              <a:t>Subvenciones a asociaciones de madres y padres de alumnos AMPAS - curso 2025/2026 - Portal de Educación de la Junta de Castilla y León</a:t>
            </a: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n 7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4D6E613A-2C5B-0440-1654-55CE29AD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4" y="1100176"/>
            <a:ext cx="8021169" cy="6420746"/>
          </a:xfrm>
          <a:prstGeom prst="rect">
            <a:avLst/>
          </a:prstGeom>
        </p:spPr>
      </p:pic>
      <p:pic>
        <p:nvPicPr>
          <p:cNvPr id="12" name="Imagen 1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3A05019F-1BEE-FB53-260E-0C2A09F0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502" y="257175"/>
            <a:ext cx="8608194" cy="7263747"/>
          </a:xfrm>
          <a:prstGeom prst="rect">
            <a:avLst/>
          </a:prstGeom>
        </p:spPr>
      </p:pic>
      <p:pic>
        <p:nvPicPr>
          <p:cNvPr id="16" name="Imagen 15" descr="Texto&#10;&#10;El contenido generado por IA puede ser incorrecto.">
            <a:extLst>
              <a:ext uri="{FF2B5EF4-FFF2-40B4-BE49-F238E27FC236}">
                <a16:creationId xmlns:a16="http://schemas.microsoft.com/office/drawing/2014/main" id="{1606F2C8-2103-16B4-38D3-8CBCDA4D4A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883" t="-10043" r="-956" b="10043"/>
          <a:stretch>
            <a:fillRect/>
          </a:stretch>
        </p:blipFill>
        <p:spPr>
          <a:xfrm>
            <a:off x="9181077" y="7482822"/>
            <a:ext cx="8963025" cy="14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1487" y="343613"/>
            <a:ext cx="16573553" cy="56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ERRORES FRECUENTES A EVITAR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C2F840-8F79-2FC1-F83E-22B7B23BEA11}"/>
              </a:ext>
            </a:extLst>
          </p:cNvPr>
          <p:cNvSpPr txBox="1"/>
          <p:nvPr/>
        </p:nvSpPr>
        <p:spPr>
          <a:xfrm>
            <a:off x="1219200" y="912570"/>
            <a:ext cx="14184573" cy="922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1. La persona que registra la solicitud no es el presidente/a y no adjunta delegación de la representación a la solicitud.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Deberá anexar a la solicitud cualquiera documento de acreditación de la delegación.</a:t>
            </a:r>
            <a:br>
              <a:rPr lang="es-ES" sz="1600" dirty="0">
                <a:solidFill>
                  <a:srgbClr val="336276"/>
                </a:solidFill>
                <a:latin typeface="Montserrat"/>
              </a:rPr>
            </a:b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2. Las actividades del proyecto no indica a qué criterio de valoración pertenecen. (a.1, a.2, </a:t>
            </a:r>
            <a:r>
              <a:rPr lang="es-ES" sz="1600" b="1" dirty="0" err="1">
                <a:solidFill>
                  <a:srgbClr val="336276"/>
                </a:solidFill>
                <a:latin typeface="Montserrat"/>
              </a:rPr>
              <a:t>etc</a:t>
            </a:r>
            <a:r>
              <a:rPr lang="es-ES" sz="1600" b="1" dirty="0">
                <a:solidFill>
                  <a:srgbClr val="336276"/>
                </a:solidFill>
                <a:latin typeface="Montserrat"/>
              </a:rPr>
              <a:t>)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Se deben incluir en el proyecto. Pueden consultar el modelo en blanco.</a:t>
            </a:r>
          </a:p>
          <a:p>
            <a:pPr>
              <a:buNone/>
            </a:pP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fontAlgn="base"/>
            <a:r>
              <a:rPr lang="es-ES" sz="1600" b="1" dirty="0">
                <a:solidFill>
                  <a:srgbClr val="336276"/>
                </a:solidFill>
                <a:latin typeface="Montserrat"/>
              </a:rPr>
              <a:t>3. Las actividades del proyecto no tienen uno de sus elementos.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Título o nombre de la actividad.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Una breve descripción,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las fecha o fechas de realización,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los sectores de la comunidad educativa a la que va dirigida,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los resultados esperados o conseguidos 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los gastos estimados o realizados de cada una de las actividades así como del total del proyecto de actuación.</a:t>
            </a:r>
          </a:p>
          <a:p>
            <a:pPr algn="just" fontAlgn="base">
              <a:buNone/>
            </a:pP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4. Las actividades del proyecto pertenecen a otra entidad o el centro educativo.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Las </a:t>
            </a:r>
            <a:r>
              <a:rPr lang="es-ES" sz="1600" dirty="0" err="1">
                <a:solidFill>
                  <a:srgbClr val="336276"/>
                </a:solidFill>
                <a:latin typeface="Montserrat"/>
              </a:rPr>
              <a:t>Ampas</a:t>
            </a:r>
            <a:r>
              <a:rPr lang="es-ES" sz="1600" dirty="0">
                <a:solidFill>
                  <a:srgbClr val="336276"/>
                </a:solidFill>
                <a:latin typeface="Montserrat"/>
              </a:rPr>
              <a:t> reciben subvención por sus actividades; es decir, lo que sí hacen, no por lo que hace su centro educativo u otra organización en relación a cualquiera de los apartados.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Deben indicar qué actividades realizan y su participación en actividades de otros.</a:t>
            </a:r>
          </a:p>
          <a:p>
            <a:pPr>
              <a:buNone/>
            </a:pP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5. Las actividades del proyecto no son justificables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Deben asegurarse que tiene relación la descripción con lo que va a ser la justificación posterior.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Recomendamos marcar en el apartado 6 cómo lo van a justificar posteriormente.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Se deben justificar posteriormente todas las actividades realizadas.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El </a:t>
            </a:r>
            <a:r>
              <a:rPr lang="es-ES" sz="1600" dirty="0" err="1">
                <a:solidFill>
                  <a:srgbClr val="336276"/>
                </a:solidFill>
                <a:latin typeface="Montserrat"/>
              </a:rPr>
              <a:t>Ampa</a:t>
            </a:r>
            <a:r>
              <a:rPr lang="es-ES" sz="1600" dirty="0">
                <a:solidFill>
                  <a:srgbClr val="336276"/>
                </a:solidFill>
                <a:latin typeface="Montserrat"/>
              </a:rPr>
              <a:t> debe tomar cada uno de los apartados (a.1, a.2, </a:t>
            </a:r>
            <a:r>
              <a:rPr lang="es-ES" sz="1600" dirty="0" err="1">
                <a:solidFill>
                  <a:srgbClr val="336276"/>
                </a:solidFill>
                <a:latin typeface="Montserrat"/>
              </a:rPr>
              <a:t>etc</a:t>
            </a:r>
            <a:r>
              <a:rPr lang="es-ES" sz="1600" dirty="0">
                <a:solidFill>
                  <a:srgbClr val="336276"/>
                </a:solidFill>
                <a:latin typeface="Montserrat"/>
              </a:rPr>
              <a:t>) donde van a presentar actividades, y estar seguros de cómo van a justificar (apdo.6 de cada actividad) actividades de cada apartado incluido en su solicitud.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Aunque el periodo de justificación sea posterior, es conveniente saber cómo van a justificar la actividad. Si no van a poder justificarla posteriormente, es mejor no incluirla.</a:t>
            </a:r>
          </a:p>
          <a:p>
            <a:pPr algn="just" fontAlgn="base">
              <a:buNone/>
            </a:pP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6. El proyecto no indica el importe del total al final del mismo,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Debe ser igual o superior al importe indicado en el formulario "solicitud".</a:t>
            </a:r>
          </a:p>
          <a:p>
            <a:pPr>
              <a:buNone/>
            </a:pPr>
            <a:endParaRPr lang="es-ES" sz="1600" b="1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7. El </a:t>
            </a:r>
            <a:r>
              <a:rPr lang="es-ES" sz="1600" b="1" dirty="0" err="1">
                <a:solidFill>
                  <a:srgbClr val="336276"/>
                </a:solidFill>
                <a:latin typeface="Montserrat"/>
              </a:rPr>
              <a:t>Ampa</a:t>
            </a:r>
            <a:r>
              <a:rPr lang="es-ES" sz="1600" b="1" dirty="0">
                <a:solidFill>
                  <a:srgbClr val="336276"/>
                </a:solidFill>
                <a:latin typeface="Montserrat"/>
              </a:rPr>
              <a:t> no anexa el proyecto de actuación con la solicitud.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Su solicitud no cumplirá requisitos y no podrá optar a la subvención. Es un requisito no subsanable.</a:t>
            </a:r>
            <a:br>
              <a:rPr lang="es-ES" sz="1600" dirty="0">
                <a:solidFill>
                  <a:srgbClr val="336276"/>
                </a:solidFill>
                <a:latin typeface="Montserrat"/>
              </a:rPr>
            </a:br>
            <a:endParaRPr lang="es-ES" sz="1600" dirty="0">
              <a:solidFill>
                <a:srgbClr val="336276"/>
              </a:solidFill>
              <a:latin typeface="Montserrat"/>
            </a:endParaRPr>
          </a:p>
          <a:p>
            <a:pPr algn="just" fontAlgn="base">
              <a:buNone/>
            </a:pPr>
            <a:r>
              <a:rPr lang="es-ES" sz="1600" b="1" dirty="0">
                <a:solidFill>
                  <a:srgbClr val="336276"/>
                </a:solidFill>
                <a:latin typeface="Montserrat"/>
              </a:rPr>
              <a:t>8. El </a:t>
            </a:r>
            <a:r>
              <a:rPr lang="es-ES" sz="1600" b="1" dirty="0" err="1">
                <a:solidFill>
                  <a:srgbClr val="336276"/>
                </a:solidFill>
                <a:latin typeface="Montserrat"/>
              </a:rPr>
              <a:t>Ampa</a:t>
            </a:r>
            <a:r>
              <a:rPr lang="es-ES" sz="1600" b="1" dirty="0">
                <a:solidFill>
                  <a:srgbClr val="336276"/>
                </a:solidFill>
                <a:latin typeface="Montserrat"/>
              </a:rPr>
              <a:t> lo deja para el último día</a:t>
            </a:r>
            <a:r>
              <a:rPr lang="es-ES" sz="1600" dirty="0">
                <a:solidFill>
                  <a:srgbClr val="336276"/>
                </a:solidFill>
                <a:latin typeface="Montserrat"/>
              </a:rPr>
              <a:t>.</a:t>
            </a:r>
          </a:p>
          <a:p>
            <a:pPr algn="just" fontAlgn="base">
              <a:buNone/>
            </a:pPr>
            <a:r>
              <a:rPr lang="es-ES" sz="1600" dirty="0">
                <a:solidFill>
                  <a:srgbClr val="336276"/>
                </a:solidFill>
                <a:latin typeface="Montserrat"/>
              </a:rPr>
              <a:t>Si encuentra alguna dificultad técnica o de otro tipo no tendrá tiempo para solventar el problema y registrar la solicitud, por lo que no podrá optar a la subvención.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288" y="4086293"/>
            <a:ext cx="15669424" cy="439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9063" lvl="1" indent="-254532" algn="l">
              <a:lnSpc>
                <a:spcPts val="3301"/>
              </a:lnSpc>
              <a:buFont typeface="Arial"/>
              <a:buChar char="•"/>
            </a:pP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convocatoria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será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publicada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Boletín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Oficial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Castilla y León y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será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objeto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publicidad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través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sede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electrónica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(https//www.tramitacastillayleon.jcyl.es) y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Portal de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Junta de Castilla y León (www.educa.jcyl.es),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tiempo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inferior a un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mes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desde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dicha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publicación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  <a:p>
            <a:pPr algn="l">
              <a:lnSpc>
                <a:spcPts val="3301"/>
              </a:lnSpc>
            </a:pPr>
            <a:endParaRPr lang="en-US" sz="23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09063" lvl="1" indent="-254532" algn="l">
              <a:lnSpc>
                <a:spcPts val="3301"/>
              </a:lnSpc>
              <a:buFont typeface="Arial"/>
              <a:buChar char="•"/>
            </a:pP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máximo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resolver y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publicar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será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seis meses a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contar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desde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día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siguiente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la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finalización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plazo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3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presentación</a:t>
            </a:r>
            <a:r>
              <a:rPr lang="en-US" sz="23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solicitudes.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(30 de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enero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2026)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Transcurrido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dicho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sin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haya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sido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publicada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resolución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se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podrán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entender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desestimadas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solicitudes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términos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previstos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Ley 39/2015, de 1 de </a:t>
            </a:r>
            <a:r>
              <a:rPr lang="en-US" sz="23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r>
              <a:rPr lang="en-US" sz="23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321"/>
              </a:lnSpc>
            </a:pPr>
            <a:endParaRPr lang="en-US" sz="23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321"/>
              </a:lnSpc>
            </a:pPr>
            <a:endParaRPr lang="en-US" sz="23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7224" y="1771380"/>
            <a:ext cx="16573553" cy="1189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48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PUBLICACIÓN DE LA RESOLUCIÓN</a:t>
            </a:r>
          </a:p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48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 LA PUNTUACIÓN OBTENIDA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8456" y="2116927"/>
            <a:ext cx="17371089" cy="679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Quién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lo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puede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hacer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2321"/>
              </a:lnSpc>
            </a:pPr>
            <a:endParaRPr lang="en-US" sz="16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321"/>
              </a:lnSpc>
            </a:pP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Cualquier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persona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inscrita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censo de AMPAS con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personal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persona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representante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AMPA. 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Cómo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tengo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hacerlo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2321"/>
              </a:lnSpc>
            </a:pPr>
            <a:endParaRPr lang="en-US" sz="16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partir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mayo,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TRAMITA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mediante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formulario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" (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https://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aplicaciones.educa.jcyl.es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/AEDO/login/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SubvencionJustificacion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Qué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presentar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tener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cuenta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l">
              <a:lnSpc>
                <a:spcPts val="2321"/>
              </a:lnSpc>
            </a:pPr>
            <a:endParaRPr lang="en-US" sz="16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Memoria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justificativa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Es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decir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mismo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archivo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pero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rellenados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Anexamos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Facturas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valor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probatorio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acompañados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correspondientes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ticket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transferencia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cuenta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Ampa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Recordatorio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Los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cuantía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igual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superior a 200 euros 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realizarán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trasferencia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Como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presentarse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donde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aparecen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ordenante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Ampa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 y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autónomo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emitieron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factura.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otro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modo, no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será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subvencionable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declaración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responsable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otros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ingresos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haya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recibido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entidad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beneficiaria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misma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finalidad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indicación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procedencia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7224" y="790931"/>
            <a:ext cx="16573553" cy="60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 al final....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periodo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justificación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gastos</a:t>
            </a:r>
            <a:endParaRPr lang="en-US" sz="4882" b="1" dirty="0">
              <a:solidFill>
                <a:srgbClr val="33627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9288" y="8393530"/>
            <a:ext cx="15669424" cy="170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2321"/>
              </a:lnSpc>
            </a:pPr>
            <a:endParaRPr lang="en-US" sz="16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321"/>
              </a:lnSpc>
            </a:pPr>
            <a:r>
              <a:rPr lang="en-US" sz="1657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www.educa.jcyl.es/es/temas/participacion-educativa/subvenciones-asociaciones-madres-padres-alumnos/subvenciones-asociaciones-madres-padres-alumnos-ampas-b7108"/>
              </a:rPr>
              <a:t> </a:t>
            </a:r>
            <a:r>
              <a:rPr lang="en-US" sz="1657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www.educa.jcyl.es/es/temas/participacion-educativa/subvenciones-asociaciones-madres-padres-alumnos/subvenciones-asociaciones-madres-padres-alumnos-ampas-b7108/ayuda-justificacion-gastos"/>
              </a:rPr>
              <a:t>https://www.educa.jcyl.es/es/temas/participacion-educativa/subvenciones-asociaciones-madres-padres-alumnos/subvenciones-asociaciones-madres-padres-alumnos-ampas-b7108</a:t>
            </a:r>
          </a:p>
          <a:p>
            <a:pPr algn="ctr">
              <a:lnSpc>
                <a:spcPts val="2321"/>
              </a:lnSpc>
            </a:pPr>
            <a:endParaRPr lang="en-US" sz="1657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4" tooltip="https://www.educa.jcyl.es/es/temas/participacion-educativa/subvenciones-asociaciones-madres-padres-alumnos/subvenciones-asociaciones-madres-padres-alumnos-ampas-b7108/ayuda-justificacion-gastos"/>
            </a:endParaRPr>
          </a:p>
          <a:p>
            <a:pPr algn="ctr">
              <a:lnSpc>
                <a:spcPts val="2321"/>
              </a:lnSpc>
            </a:pPr>
            <a:endParaRPr lang="en-US" sz="1657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4" tooltip="https://www.educa.jcyl.es/es/temas/participacion-educativa/subvenciones-asociaciones-madres-padres-alumnos/subvenciones-asociaciones-madres-padres-alumnos-ampas-b7108/ayuda-justificacion-gasto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24867" y="1593067"/>
            <a:ext cx="11423314" cy="43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63"/>
              </a:lnSpc>
              <a:spcBef>
                <a:spcPct val="0"/>
              </a:spcBef>
            </a:pPr>
            <a:r>
              <a:rPr lang="en-US" sz="3365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HASTA EL 31 DE JULIO DE 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91025" y="2094330"/>
            <a:ext cx="2825134" cy="5629027"/>
          </a:xfrm>
          <a:custGeom>
            <a:avLst/>
            <a:gdLst/>
            <a:ahLst/>
            <a:cxnLst/>
            <a:rect l="l" t="t" r="r" b="b"/>
            <a:pathLst>
              <a:path w="2825134" h="5629027">
                <a:moveTo>
                  <a:pt x="0" y="0"/>
                </a:moveTo>
                <a:lnTo>
                  <a:pt x="2825134" y="0"/>
                </a:lnTo>
                <a:lnTo>
                  <a:pt x="2825134" y="5629027"/>
                </a:lnTo>
                <a:lnTo>
                  <a:pt x="0" y="5629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5168417" y="2140703"/>
            <a:ext cx="2497125" cy="5582654"/>
          </a:xfrm>
          <a:custGeom>
            <a:avLst/>
            <a:gdLst/>
            <a:ahLst/>
            <a:cxnLst/>
            <a:rect l="l" t="t" r="r" b="b"/>
            <a:pathLst>
              <a:path w="2497125" h="5582654">
                <a:moveTo>
                  <a:pt x="0" y="0"/>
                </a:moveTo>
                <a:lnTo>
                  <a:pt x="2497125" y="0"/>
                </a:lnTo>
                <a:lnTo>
                  <a:pt x="2497125" y="5582654"/>
                </a:lnTo>
                <a:lnTo>
                  <a:pt x="0" y="5582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5928356" y="7816522"/>
            <a:ext cx="1114513" cy="860962"/>
          </a:xfrm>
          <a:custGeom>
            <a:avLst/>
            <a:gdLst/>
            <a:ahLst/>
            <a:cxnLst/>
            <a:rect l="l" t="t" r="r" b="b"/>
            <a:pathLst>
              <a:path w="1114513" h="860962">
                <a:moveTo>
                  <a:pt x="0" y="0"/>
                </a:moveTo>
                <a:lnTo>
                  <a:pt x="1114513" y="0"/>
                </a:lnTo>
                <a:lnTo>
                  <a:pt x="1114513" y="860962"/>
                </a:lnTo>
                <a:lnTo>
                  <a:pt x="0" y="86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3225948" y="7816522"/>
            <a:ext cx="755287" cy="873165"/>
          </a:xfrm>
          <a:custGeom>
            <a:avLst/>
            <a:gdLst/>
            <a:ahLst/>
            <a:cxnLst/>
            <a:rect l="l" t="t" r="r" b="b"/>
            <a:pathLst>
              <a:path w="755287" h="873165">
                <a:moveTo>
                  <a:pt x="0" y="0"/>
                </a:moveTo>
                <a:lnTo>
                  <a:pt x="755288" y="0"/>
                </a:lnTo>
                <a:lnTo>
                  <a:pt x="755288" y="873165"/>
                </a:lnTo>
                <a:lnTo>
                  <a:pt x="0" y="873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5350511" y="5507237"/>
            <a:ext cx="1832333" cy="211764"/>
          </a:xfrm>
          <a:custGeom>
            <a:avLst/>
            <a:gdLst/>
            <a:ahLst/>
            <a:cxnLst/>
            <a:rect l="l" t="t" r="r" b="b"/>
            <a:pathLst>
              <a:path w="1832333" h="211764">
                <a:moveTo>
                  <a:pt x="0" y="0"/>
                </a:moveTo>
                <a:lnTo>
                  <a:pt x="1832332" y="0"/>
                </a:lnTo>
                <a:lnTo>
                  <a:pt x="1832332" y="211764"/>
                </a:lnTo>
                <a:lnTo>
                  <a:pt x="0" y="211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7652" b="-67761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473561" y="1880970"/>
            <a:ext cx="11494910" cy="64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FACTURAS DE MÁS DE 200€</a:t>
            </a:r>
          </a:p>
          <a:p>
            <a:pPr algn="l">
              <a:lnSpc>
                <a:spcPts val="2601"/>
              </a:lnSpc>
            </a:pPr>
            <a:endParaRPr lang="en-US" sz="18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Para ser un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justificable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la factura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AMPA con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indicación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CIF del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acreedor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emisión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En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todo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realizarse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transferencia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adjuntarse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haberse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hecho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01"/>
              </a:lnSpc>
            </a:pPr>
            <a:endParaRPr lang="en-US" sz="18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endParaRPr lang="en-US" sz="18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FACTURAS DE MENOS DE 200€</a:t>
            </a:r>
          </a:p>
          <a:p>
            <a:pPr algn="l">
              <a:lnSpc>
                <a:spcPts val="2601"/>
              </a:lnSpc>
            </a:pPr>
            <a:endParaRPr lang="en-US" sz="18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Para ser un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justificable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adjuntarse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factura 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AMPA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ha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hecho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2601"/>
              </a:lnSpc>
            </a:pPr>
            <a:endParaRPr lang="en-US" sz="18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a) Por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transferencia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adjuntando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ha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hecho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b) Ticket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compra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anexado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factura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ha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hecho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Si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es un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tercero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tarjeta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bizum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paypal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... para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completar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trazabilidad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AMPA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deberá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hacer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transferencia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pagador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desde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cuenta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AMPA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adjuntarse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bancario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01"/>
              </a:lnSpc>
            </a:pP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d) Factura 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AMPA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sellada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firmada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vendedor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figure 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claramente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lang="en-US" sz="18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Pagado</a:t>
            </a:r>
            <a:r>
              <a:rPr lang="en-US" sz="18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7224" y="790931"/>
            <a:ext cx="16573553" cy="60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48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ALGUNOS EJEMPLOS A TENER EN CUENTA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9288" y="8586035"/>
            <a:ext cx="15669424" cy="170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más información </a:t>
            </a:r>
          </a:p>
          <a:p>
            <a:pPr algn="ctr">
              <a:lnSpc>
                <a:spcPts val="2321"/>
              </a:lnSpc>
            </a:pPr>
            <a:endParaRPr lang="en-US" sz="1657" b="1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321"/>
              </a:lnSpc>
            </a:pPr>
            <a:r>
              <a:rPr lang="en-US" sz="1657" b="1" u="sng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s://www.educa.jcyl.es/es/temas/participacion-educativa/subvenciones-asociaciones-madres-padres-alumnos/subvenciones-asociaciones-madres-padres-alumnos-ampas-b7108"/>
              </a:rPr>
              <a:t> </a:t>
            </a:r>
            <a:r>
              <a:rPr lang="en-US" sz="1657" u="sng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educa.jcyl.es/es/temas/participacion-educativa/subvenciones-asociaciones-madres-padres-alumnos/subvenciones-asociaciones-madres-padres-alumnos-ampas-b7108/ayuda-justificacion-gastos"/>
              </a:rPr>
              <a:t>https://www.educa.jcyl.es/es/temas/participacion-educativa/subvenciones-asociaciones-madres-padres-alumnos/subvenciones-asociaciones-madres-padres-alumnos-ampas-b7108</a:t>
            </a:r>
          </a:p>
          <a:p>
            <a:pPr algn="ctr">
              <a:lnSpc>
                <a:spcPts val="2321"/>
              </a:lnSpc>
            </a:pPr>
            <a:endParaRPr lang="en-US" sz="1657" u="sng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8" tooltip="https://www.educa.jcyl.es/es/temas/participacion-educativa/subvenciones-asociaciones-madres-padres-alumnos/subvenciones-asociaciones-madres-padres-alumnos-ampas-b7108/ayuda-justificacion-gastos"/>
            </a:endParaRPr>
          </a:p>
          <a:p>
            <a:pPr algn="ctr">
              <a:lnSpc>
                <a:spcPts val="2321"/>
              </a:lnSpc>
            </a:pPr>
            <a:endParaRPr lang="en-US" sz="1657" u="sng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8" tooltip="https://www.educa.jcyl.es/es/temas/participacion-educativa/subvenciones-asociaciones-madres-padres-alumnos/subvenciones-asociaciones-madres-padres-alumnos-ampas-b7108/ayuda-justificacion-gasto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756959" y="5269776"/>
            <a:ext cx="598373" cy="118933"/>
          </a:xfrm>
          <a:custGeom>
            <a:avLst/>
            <a:gdLst/>
            <a:ahLst/>
            <a:cxnLst/>
            <a:rect l="l" t="t" r="r" b="b"/>
            <a:pathLst>
              <a:path w="598373" h="118933">
                <a:moveTo>
                  <a:pt x="0" y="0"/>
                </a:moveTo>
                <a:lnTo>
                  <a:pt x="598373" y="0"/>
                </a:lnTo>
                <a:lnTo>
                  <a:pt x="598373" y="118933"/>
                </a:lnTo>
                <a:lnTo>
                  <a:pt x="0" y="1189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6889" r="-126273" b="-89152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5928356" y="5719001"/>
            <a:ext cx="1330944" cy="370544"/>
          </a:xfrm>
          <a:custGeom>
            <a:avLst/>
            <a:gdLst/>
            <a:ahLst/>
            <a:cxnLst/>
            <a:rect l="l" t="t" r="r" b="b"/>
            <a:pathLst>
              <a:path w="1330944" h="370544">
                <a:moveTo>
                  <a:pt x="0" y="0"/>
                </a:moveTo>
                <a:lnTo>
                  <a:pt x="1330944" y="0"/>
                </a:lnTo>
                <a:lnTo>
                  <a:pt x="1330944" y="370544"/>
                </a:lnTo>
                <a:lnTo>
                  <a:pt x="0" y="370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518" r="-37671" b="-32897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>
            <a:off x="16017244" y="6089545"/>
            <a:ext cx="1242056" cy="142222"/>
          </a:xfrm>
          <a:custGeom>
            <a:avLst/>
            <a:gdLst/>
            <a:ahLst/>
            <a:cxnLst/>
            <a:rect l="l" t="t" r="r" b="b"/>
            <a:pathLst>
              <a:path w="1242056" h="142222">
                <a:moveTo>
                  <a:pt x="0" y="0"/>
                </a:moveTo>
                <a:lnTo>
                  <a:pt x="1242056" y="0"/>
                </a:lnTo>
                <a:lnTo>
                  <a:pt x="1242056" y="142222"/>
                </a:lnTo>
                <a:lnTo>
                  <a:pt x="0" y="142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2441" r="-37671" b="-799876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57224" y="762356"/>
            <a:ext cx="16573553" cy="10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1"/>
              </a:lnSpc>
              <a:spcBef>
                <a:spcPct val="0"/>
              </a:spcBef>
            </a:pPr>
            <a:r>
              <a:rPr lang="en-US" sz="41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 SI HAY ALGO MAL PRESENTADO O ME FALTAN FACTURAS, JUSTIFICANTES DE PAGO, ETC... ¿QUE OCURRE?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7224" y="2020759"/>
            <a:ext cx="16783692" cy="902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7"/>
              </a:lnSpc>
            </a:pP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Transcurrido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establecido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sin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ésta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haya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sido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ante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órgano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competente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éste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requerirá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beneficiario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improrrogable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quince días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hábiles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de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conformidad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lo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establecido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artículo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42.5 de la Ley 5/2008, de 25 de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septiembre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712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 </a:t>
            </a:r>
            <a:r>
              <a:rPr lang="en-US" sz="2712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notificará</a:t>
            </a:r>
            <a:r>
              <a:rPr lang="en-US" sz="2712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correo</a:t>
            </a:r>
            <a:r>
              <a:rPr lang="en-US" sz="2712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 la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 la persona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presentó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no ha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Posible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cancelación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total) o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total de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concedida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Posible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cancelación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parcial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algn="l">
              <a:lnSpc>
                <a:spcPts val="3797"/>
              </a:lnSpc>
            </a:pPr>
            <a:endParaRPr lang="en-US" sz="2712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97"/>
              </a:lnSpc>
            </a:pP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 15 días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tras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notificación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se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tramitará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no, </a:t>
            </a:r>
            <a:r>
              <a:rPr lang="en-US" sz="2712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 </a:t>
            </a:r>
            <a:r>
              <a:rPr lang="en-US" sz="2712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notificará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cancelación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total o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parcial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ante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última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instancia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podrán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presentar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recurso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reposición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un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mes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ante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Consejera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o bien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directamente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recurso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contencioso-administrativo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ante la Sala de lo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Contencioso-Administrativo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Tribunal Superior de Justicia de Castilla y León de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provincia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corresponda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dos meses, de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conformidad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lo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dispuesto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artículos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10 y 46 de la Ley 29/1998, de 13 de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julio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Reguladora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Jurisdicción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Contencioso-Administrativa</a:t>
            </a:r>
            <a:r>
              <a:rPr lang="en-US" sz="2712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Ambos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plazos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contarán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desde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día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siguiente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de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12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notificación</a:t>
            </a:r>
            <a:r>
              <a:rPr lang="en-US" sz="2712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797"/>
              </a:lnSpc>
            </a:pPr>
            <a:endParaRPr lang="en-US" sz="2712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97"/>
              </a:lnSpc>
            </a:pPr>
            <a:endParaRPr lang="en-US" sz="2712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97"/>
              </a:lnSpc>
            </a:pPr>
            <a:endParaRPr lang="en-US" sz="2712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B77731-FA38-80FB-D348-A81595F36CE7}"/>
              </a:ext>
            </a:extLst>
          </p:cNvPr>
          <p:cNvGrpSpPr/>
          <p:nvPr/>
        </p:nvGrpSpPr>
        <p:grpSpPr>
          <a:xfrm>
            <a:off x="379705" y="333297"/>
            <a:ext cx="17451709" cy="9620406"/>
            <a:chOff x="0" y="0"/>
            <a:chExt cx="23268945" cy="1282720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5E66E2F-2E3C-EFD4-878B-8118F9B15275}"/>
                </a:ext>
              </a:extLst>
            </p:cNvPr>
            <p:cNvGrpSpPr/>
            <p:nvPr/>
          </p:nvGrpSpPr>
          <p:grpSpPr>
            <a:xfrm>
              <a:off x="0" y="0"/>
              <a:ext cx="23268945" cy="12827209"/>
              <a:chOff x="0" y="0"/>
              <a:chExt cx="6619526" cy="364907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16A4CB94-9F12-441F-6EA3-40973C7F9E84}"/>
                  </a:ext>
                </a:extLst>
              </p:cNvPr>
              <p:cNvSpPr/>
              <p:nvPr/>
            </p:nvSpPr>
            <p:spPr>
              <a:xfrm>
                <a:off x="0" y="0"/>
                <a:ext cx="6619526" cy="3649071"/>
              </a:xfrm>
              <a:custGeom>
                <a:avLst/>
                <a:gdLst/>
                <a:ahLst/>
                <a:cxnLst/>
                <a:rect l="l" t="t" r="r" b="b"/>
                <a:pathLst>
                  <a:path w="6619526" h="3649071">
                    <a:moveTo>
                      <a:pt x="0" y="0"/>
                    </a:moveTo>
                    <a:lnTo>
                      <a:pt x="6619526" y="0"/>
                    </a:lnTo>
                    <a:lnTo>
                      <a:pt x="6619526" y="3649071"/>
                    </a:lnTo>
                    <a:lnTo>
                      <a:pt x="0" y="364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5084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6F872EF-7B33-253A-219D-0FEFB1039B8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619526" cy="367764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93A178B-D841-65F2-8960-796F23798717}"/>
                </a:ext>
              </a:extLst>
            </p:cNvPr>
            <p:cNvGrpSpPr/>
            <p:nvPr/>
          </p:nvGrpSpPr>
          <p:grpSpPr>
            <a:xfrm>
              <a:off x="293149" y="293179"/>
              <a:ext cx="22662658" cy="12194998"/>
              <a:chOff x="0" y="0"/>
              <a:chExt cx="6447050" cy="3469221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20CB5FCD-14A8-D866-4AE9-2B8B3465E322}"/>
                  </a:ext>
                </a:extLst>
              </p:cNvPr>
              <p:cNvSpPr/>
              <p:nvPr/>
            </p:nvSpPr>
            <p:spPr>
              <a:xfrm>
                <a:off x="0" y="0"/>
                <a:ext cx="6447050" cy="3469221"/>
              </a:xfrm>
              <a:custGeom>
                <a:avLst/>
                <a:gdLst/>
                <a:ahLst/>
                <a:cxnLst/>
                <a:rect l="l" t="t" r="r" b="b"/>
                <a:pathLst>
                  <a:path w="6447050" h="3469221">
                    <a:moveTo>
                      <a:pt x="0" y="0"/>
                    </a:moveTo>
                    <a:lnTo>
                      <a:pt x="6447050" y="0"/>
                    </a:lnTo>
                    <a:lnTo>
                      <a:pt x="6447050" y="3469221"/>
                    </a:lnTo>
                    <a:lnTo>
                      <a:pt x="0" y="34692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7CBBB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9C719691-7804-9DD1-ED80-39591128B30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447050" cy="3497796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1449E1E-BC00-C03C-D429-03B9A0D4F700}"/>
                </a:ext>
              </a:extLst>
            </p:cNvPr>
            <p:cNvGrpSpPr/>
            <p:nvPr/>
          </p:nvGrpSpPr>
          <p:grpSpPr>
            <a:xfrm>
              <a:off x="675815" y="689359"/>
              <a:ext cx="21959466" cy="11434829"/>
              <a:chOff x="0" y="0"/>
              <a:chExt cx="6247007" cy="3252969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7B5EAC9D-18BD-7B9A-CC37-F50C84F9CC88}"/>
                  </a:ext>
                </a:extLst>
              </p:cNvPr>
              <p:cNvSpPr/>
              <p:nvPr/>
            </p:nvSpPr>
            <p:spPr>
              <a:xfrm>
                <a:off x="0" y="0"/>
                <a:ext cx="6247007" cy="3252968"/>
              </a:xfrm>
              <a:custGeom>
                <a:avLst/>
                <a:gdLst/>
                <a:ahLst/>
                <a:cxnLst/>
                <a:rect l="l" t="t" r="r" b="b"/>
                <a:pathLst>
                  <a:path w="6247007" h="3252968">
                    <a:moveTo>
                      <a:pt x="0" y="0"/>
                    </a:moveTo>
                    <a:lnTo>
                      <a:pt x="6247007" y="0"/>
                    </a:lnTo>
                    <a:lnTo>
                      <a:pt x="6247007" y="3252968"/>
                    </a:lnTo>
                    <a:lnTo>
                      <a:pt x="0" y="325296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B5EFE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1129E1F6-E114-FEB2-082A-DE7C3C709CF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247007" cy="3281544"/>
              </a:xfrm>
              <a:prstGeom prst="rect">
                <a:avLst/>
              </a:prstGeom>
            </p:spPr>
            <p:txBody>
              <a:bodyPr lIns="48876" tIns="48876" rIns="48876" bIns="48876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8D2DC9DC-06C9-C9A2-B5B7-C2E9FDE04BFE}"/>
                </a:ext>
              </a:extLst>
            </p:cNvPr>
            <p:cNvSpPr/>
            <p:nvPr/>
          </p:nvSpPr>
          <p:spPr>
            <a:xfrm rot="-10800000">
              <a:off x="18828976" y="8387239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69" y="0"/>
                  </a:lnTo>
                  <a:lnTo>
                    <a:pt x="4439969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44820EC-C7C2-CA92-EF41-1B95BF3027FD}"/>
                </a:ext>
              </a:extLst>
            </p:cNvPr>
            <p:cNvSpPr/>
            <p:nvPr/>
          </p:nvSpPr>
          <p:spPr>
            <a:xfrm>
              <a:off x="0" y="0"/>
              <a:ext cx="4439970" cy="4439970"/>
            </a:xfrm>
            <a:custGeom>
              <a:avLst/>
              <a:gdLst/>
              <a:ahLst/>
              <a:cxnLst/>
              <a:rect l="l" t="t" r="r" b="b"/>
              <a:pathLst>
                <a:path w="4439970" h="4439970">
                  <a:moveTo>
                    <a:pt x="0" y="0"/>
                  </a:moveTo>
                  <a:lnTo>
                    <a:pt x="4439970" y="0"/>
                  </a:lnTo>
                  <a:lnTo>
                    <a:pt x="4439970" y="4439970"/>
                  </a:lnTo>
                  <a:lnTo>
                    <a:pt x="0" y="443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986BF94-DCEE-E010-8CCD-2550E1DB5CDD}"/>
              </a:ext>
            </a:extLst>
          </p:cNvPr>
          <p:cNvGrpSpPr/>
          <p:nvPr/>
        </p:nvGrpSpPr>
        <p:grpSpPr>
          <a:xfrm>
            <a:off x="2292793" y="3054412"/>
            <a:ext cx="13702415" cy="4010854"/>
            <a:chOff x="0" y="-104775"/>
            <a:chExt cx="18269886" cy="5347805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7409520-9EAA-9DFA-2197-6A3C2404BE3A}"/>
                </a:ext>
              </a:extLst>
            </p:cNvPr>
            <p:cNvSpPr txBox="1"/>
            <p:nvPr/>
          </p:nvSpPr>
          <p:spPr>
            <a:xfrm>
              <a:off x="51255" y="1773252"/>
              <a:ext cx="18218631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endParaRPr lang="en-US" sz="4400" b="1" kern="200" spc="680" dirty="0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endParaRPr>
            </a:p>
            <a:p>
              <a:pPr algn="ctr">
                <a:lnSpc>
                  <a:spcPts val="6000"/>
                </a:lnSpc>
              </a:pPr>
              <a:r>
                <a:rPr lang="en-US" sz="5400" b="1" kern="200" spc="680" dirty="0" err="1">
                  <a:solidFill>
                    <a:srgbClr val="27403B"/>
                  </a:solidFill>
                  <a:latin typeface="Raleway Heavy"/>
                  <a:ea typeface="Raleway Heavy"/>
                  <a:cs typeface="Raleway Heavy"/>
                  <a:sym typeface="Raleway Heavy"/>
                </a:rPr>
                <a:t>Federaciones</a:t>
              </a:r>
              <a:r>
                <a:rPr lang="en-US" sz="5400" b="1" kern="200" spc="680" dirty="0">
                  <a:solidFill>
                    <a:srgbClr val="27403B"/>
                  </a:solidFill>
                  <a:latin typeface="Raleway Heavy"/>
                  <a:ea typeface="Raleway Heavy"/>
                  <a:cs typeface="Raleway Heavy"/>
                  <a:sym typeface="Raleway Heavy"/>
                </a:rPr>
                <a:t>/</a:t>
              </a:r>
              <a:r>
                <a:rPr lang="en-US" sz="5400" b="1" kern="200" spc="680" dirty="0" err="1">
                  <a:solidFill>
                    <a:srgbClr val="27403B"/>
                  </a:solidFill>
                  <a:latin typeface="Raleway Heavy"/>
                  <a:ea typeface="Raleway Heavy"/>
                  <a:cs typeface="Raleway Heavy"/>
                  <a:sym typeface="Raleway Heavy"/>
                </a:rPr>
                <a:t>Confederaciones</a:t>
              </a:r>
              <a:endParaRPr lang="en-US" sz="4400" b="1" kern="200" spc="680" dirty="0">
                <a:solidFill>
                  <a:srgbClr val="27403B"/>
                </a:solidFill>
                <a:latin typeface="Raleway Heavy"/>
                <a:ea typeface="Raleway Heavy"/>
                <a:cs typeface="Raleway Heavy"/>
                <a:sym typeface="Raleway Heavy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0186E77-3927-89F7-2CDD-D09EA96ED09B}"/>
                </a:ext>
              </a:extLst>
            </p:cNvPr>
            <p:cNvSpPr txBox="1"/>
            <p:nvPr/>
          </p:nvSpPr>
          <p:spPr>
            <a:xfrm>
              <a:off x="5377125" y="4817305"/>
              <a:ext cx="7566888" cy="42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5"/>
                </a:lnSpc>
              </a:pPr>
              <a:r>
                <a:rPr lang="en-US" sz="1989" dirty="0">
                  <a:solidFill>
                    <a:srgbClr val="27403B"/>
                  </a:solidFill>
                  <a:latin typeface="Garet"/>
                  <a:ea typeface="Garet"/>
                  <a:cs typeface="Garet"/>
                  <a:sym typeface="Garet"/>
                </a:rPr>
                <a:t>CURSO 2025-2026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E897E15-2450-6B3A-FB13-95CA4A4CFFCD}"/>
                </a:ext>
              </a:extLst>
            </p:cNvPr>
            <p:cNvSpPr txBox="1"/>
            <p:nvPr/>
          </p:nvSpPr>
          <p:spPr>
            <a:xfrm>
              <a:off x="0" y="-104775"/>
              <a:ext cx="18218630" cy="203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99"/>
                </a:lnSpc>
              </a:pPr>
              <a:r>
                <a:rPr lang="en-US" sz="9541" spc="477" dirty="0">
                  <a:solidFill>
                    <a:srgbClr val="27403B"/>
                  </a:solidFill>
                  <a:latin typeface="Raleway"/>
                  <a:ea typeface="Raleway"/>
                  <a:cs typeface="Raleway"/>
                  <a:sym typeface="Raleway"/>
                </a:rPr>
                <a:t>SUBVENCIONES</a:t>
              </a: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C9AF0B0-6123-4E2B-7717-C3B5FEEC23F6}"/>
              </a:ext>
            </a:extLst>
          </p:cNvPr>
          <p:cNvSpPr/>
          <p:nvPr/>
        </p:nvSpPr>
        <p:spPr>
          <a:xfrm>
            <a:off x="13743631" y="1172432"/>
            <a:ext cx="3267394" cy="1622507"/>
          </a:xfrm>
          <a:custGeom>
            <a:avLst/>
            <a:gdLst/>
            <a:ahLst/>
            <a:cxnLst/>
            <a:rect l="l" t="t" r="r" b="b"/>
            <a:pathLst>
              <a:path w="3267394" h="1622507">
                <a:moveTo>
                  <a:pt x="0" y="0"/>
                </a:moveTo>
                <a:lnTo>
                  <a:pt x="3267394" y="0"/>
                </a:lnTo>
                <a:lnTo>
                  <a:pt x="3267394" y="1622507"/>
                </a:lnTo>
                <a:lnTo>
                  <a:pt x="0" y="1622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CED035D-1ED0-4810-1DED-FB30485D8948}"/>
              </a:ext>
            </a:extLst>
          </p:cNvPr>
          <p:cNvSpPr txBox="1"/>
          <p:nvPr/>
        </p:nvSpPr>
        <p:spPr>
          <a:xfrm>
            <a:off x="1003993" y="7825752"/>
            <a:ext cx="1646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Extracto de la Orden de 21 de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noviembre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de 2025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publicado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en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el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BOCYL 231 del 1 de 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diciembre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 de 2025 (</a:t>
            </a:r>
            <a:r>
              <a:rPr lang="en-US" dirty="0" err="1">
                <a:solidFill>
                  <a:srgbClr val="27403B"/>
                </a:solidFill>
                <a:latin typeface="Garet"/>
                <a:sym typeface="Garet"/>
              </a:rPr>
              <a:t>Pág</a:t>
            </a:r>
            <a:r>
              <a:rPr lang="en-US" dirty="0">
                <a:solidFill>
                  <a:srgbClr val="27403B"/>
                </a:solidFill>
                <a:latin typeface="Garet"/>
                <a:sym typeface="Garet"/>
              </a:rPr>
              <a:t>. 25)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96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5C7A9-4CF8-12F6-7758-39379D42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CF1476-DD26-C4F1-BCB0-AC7123D2ADD1}"/>
              </a:ext>
            </a:extLst>
          </p:cNvPr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BE1C8E-115B-7E79-BD00-765F0DCD1172}"/>
                </a:ext>
              </a:extLst>
            </p:cNvPr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07EC30-4C7F-C0C2-E5AB-C111AB547067}"/>
                </a:ext>
              </a:extLst>
            </p:cNvPr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683E8-1687-0253-6F99-73FC814A554A}"/>
              </a:ext>
            </a:extLst>
          </p:cNvPr>
          <p:cNvSpPr txBox="1"/>
          <p:nvPr/>
        </p:nvSpPr>
        <p:spPr>
          <a:xfrm>
            <a:off x="635803" y="2400300"/>
            <a:ext cx="17016393" cy="134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712" dirty="0">
                <a:solidFill>
                  <a:srgbClr val="336276"/>
                </a:solidFill>
                <a:latin typeface="Montserrat"/>
              </a:rPr>
              <a:t>La cuantía individualizada de la subvención a conceder a cada beneficiario no superará el límite de </a:t>
            </a:r>
            <a:r>
              <a:rPr lang="es-ES" sz="2712" b="1" u="sng" dirty="0">
                <a:solidFill>
                  <a:srgbClr val="336276"/>
                </a:solidFill>
                <a:latin typeface="Montserrat"/>
              </a:rPr>
              <a:t>siete mil quinientos euros (7.500,00 €) para las confederaciones y de cinco mil euros (5.000,00 €) para las federaciones.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3E447C-A343-978D-BB33-20E7F5C7A6A7}"/>
              </a:ext>
            </a:extLst>
          </p:cNvPr>
          <p:cNvSpPr txBox="1"/>
          <p:nvPr/>
        </p:nvSpPr>
        <p:spPr>
          <a:xfrm>
            <a:off x="600634" y="4991100"/>
            <a:ext cx="16840200" cy="134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712" dirty="0">
                <a:solidFill>
                  <a:srgbClr val="336276"/>
                </a:solidFill>
                <a:latin typeface="Montserrat"/>
              </a:rPr>
              <a:t>El plazo de presentación de solicitudes comenzará a partir del día siguiente a la fecha de la publicación de este extracto de la convocatoria en el Boletín Oficial de Castilla y León </a:t>
            </a:r>
            <a:r>
              <a:rPr lang="es-ES" sz="2712" b="1" u="sng" dirty="0">
                <a:solidFill>
                  <a:srgbClr val="336276"/>
                </a:solidFill>
                <a:latin typeface="Montserrat"/>
              </a:rPr>
              <a:t>hasta el 30 de enero de 2026 incluido.</a:t>
            </a:r>
          </a:p>
        </p:txBody>
      </p:sp>
    </p:spTree>
    <p:extLst>
      <p:ext uri="{BB962C8B-B14F-4D97-AF65-F5344CB8AC3E}">
        <p14:creationId xmlns:p14="http://schemas.microsoft.com/office/powerpoint/2010/main" val="32020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2747" y="3616491"/>
            <a:ext cx="10747629" cy="152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81"/>
              </a:lnSpc>
            </a:pPr>
            <a:r>
              <a:rPr lang="en-US" sz="10608">
                <a:solidFill>
                  <a:srgbClr val="336276"/>
                </a:solidFill>
                <a:latin typeface="Canva Sans"/>
                <a:ea typeface="Canva Sans"/>
                <a:cs typeface="Canva Sans"/>
                <a:sym typeface="Canva Sans"/>
              </a:rPr>
              <a:t>Muchas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880351"/>
            <a:ext cx="10747629" cy="151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81"/>
              </a:lnSpc>
            </a:pPr>
            <a:r>
              <a:rPr lang="en-US" sz="10608" b="1">
                <a:solidFill>
                  <a:srgbClr val="62A9C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gracias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6969413"/>
            <a:ext cx="1466112" cy="0"/>
          </a:xfrm>
          <a:prstGeom prst="line">
            <a:avLst/>
          </a:prstGeom>
          <a:ln w="104775" cap="rnd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 rot="-5400000">
            <a:off x="10096119" y="2095119"/>
            <a:ext cx="8229600" cy="6096762"/>
          </a:xfrm>
          <a:custGeom>
            <a:avLst/>
            <a:gdLst/>
            <a:ahLst/>
            <a:cxnLst/>
            <a:rect l="l" t="t" r="r" b="b"/>
            <a:pathLst>
              <a:path w="8229600" h="6096762">
                <a:moveTo>
                  <a:pt x="0" y="0"/>
                </a:moveTo>
                <a:lnTo>
                  <a:pt x="8229600" y="0"/>
                </a:lnTo>
                <a:lnTo>
                  <a:pt x="8229600" y="6096762"/>
                </a:lnTo>
                <a:lnTo>
                  <a:pt x="0" y="6096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>
            <a:hlinkClick r:id="rId4" tooltip="https://www.educa.jcyl.es/es/temas/participacion-educativa/subvenciones-asociaciones-madres-padres-alumnos"/>
          </p:cNvPr>
          <p:cNvSpPr/>
          <p:nvPr/>
        </p:nvSpPr>
        <p:spPr>
          <a:xfrm>
            <a:off x="5666198" y="7631808"/>
            <a:ext cx="4852215" cy="1626492"/>
          </a:xfrm>
          <a:custGeom>
            <a:avLst/>
            <a:gdLst/>
            <a:ahLst/>
            <a:cxnLst/>
            <a:rect l="l" t="t" r="r" b="b"/>
            <a:pathLst>
              <a:path w="4852215" h="1626492">
                <a:moveTo>
                  <a:pt x="0" y="0"/>
                </a:moveTo>
                <a:lnTo>
                  <a:pt x="4852215" y="0"/>
                </a:lnTo>
                <a:lnTo>
                  <a:pt x="4852215" y="1626492"/>
                </a:lnTo>
                <a:lnTo>
                  <a:pt x="0" y="1626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2670466" y="7883011"/>
            <a:ext cx="2738933" cy="736088"/>
          </a:xfrm>
          <a:custGeom>
            <a:avLst/>
            <a:gdLst/>
            <a:ahLst/>
            <a:cxnLst/>
            <a:rect l="l" t="t" r="r" b="b"/>
            <a:pathLst>
              <a:path w="2738933" h="736088">
                <a:moveTo>
                  <a:pt x="0" y="0"/>
                </a:moveTo>
                <a:lnTo>
                  <a:pt x="2738932" y="0"/>
                </a:lnTo>
                <a:lnTo>
                  <a:pt x="2738932" y="736089"/>
                </a:lnTo>
                <a:lnTo>
                  <a:pt x="0" y="736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1173335" y="8934015"/>
            <a:ext cx="15669424" cy="3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1116" lvl="1" indent="-200558" algn="l">
              <a:lnSpc>
                <a:spcPts val="2601"/>
              </a:lnSpc>
              <a:buFont typeface="Arial"/>
              <a:buChar char="•"/>
            </a:pPr>
            <a:r>
              <a:rPr lang="en-US" sz="1857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Toda la información, aquí...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773838" y="1052921"/>
            <a:ext cx="21467850" cy="130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46"/>
              </a:lnSpc>
              <a:spcBef>
                <a:spcPct val="0"/>
              </a:spcBef>
            </a:pPr>
            <a:r>
              <a:rPr lang="en-US" sz="10581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¿De </a:t>
            </a:r>
            <a:r>
              <a:rPr lang="en-US" sz="10581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qué</a:t>
            </a:r>
            <a:r>
              <a:rPr lang="en-US" sz="10581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0581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vamos</a:t>
            </a:r>
            <a:r>
              <a:rPr lang="en-US" sz="10581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10581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hablar</a:t>
            </a:r>
            <a:r>
              <a:rPr lang="en-US" sz="10581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77DBD72-E445-69D2-9904-D07F9778FE47}"/>
              </a:ext>
            </a:extLst>
          </p:cNvPr>
          <p:cNvSpPr txBox="1"/>
          <p:nvPr/>
        </p:nvSpPr>
        <p:spPr>
          <a:xfrm>
            <a:off x="1981200" y="2781300"/>
            <a:ext cx="12649200" cy="761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1.- ¿Para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quién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son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subvenciones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2.- ¿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Cuánta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cantidad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puedo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solicitar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3.- ¿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Qué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4.- ¿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Cuánto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puntúa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5.- ¿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Cómo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presento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 la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6.- 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¿Como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rellenar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el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archivo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“Proyecto de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actuación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” de la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web de la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consejería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? -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Documento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no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obligatorio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-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Montserrat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Montserrat"/>
              </a:rPr>
              <a:t>7.-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Y la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¿Es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telemática</a:t>
            </a:r>
            <a:r>
              <a:rPr lang="en-US" sz="32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8.-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Errores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frecuentes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evitar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.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9.-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Publicación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de la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resolución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con la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puntuación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obtenida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.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10.- Y al final....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periodo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de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justificación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de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gastos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.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11.-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Algunos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ejemplos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a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tener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cuenta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.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 lvl="0">
              <a:lnSpc>
                <a:spcPts val="3931"/>
              </a:lnSpc>
              <a:spcBef>
                <a:spcPct val="0"/>
              </a:spcBef>
            </a:pP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12.- Y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si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hay algo mal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presentado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o me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faltan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facturas,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justificantes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de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pago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,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etc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… ¿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Qué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 </a:t>
            </a:r>
            <a:r>
              <a:rPr lang="en-US" sz="3200" dirty="0" err="1">
                <a:solidFill>
                  <a:srgbClr val="336276"/>
                </a:solidFill>
                <a:latin typeface="Montserrat"/>
                <a:sym typeface="Canva Sans Bold"/>
              </a:rPr>
              <a:t>ocurre</a:t>
            </a:r>
            <a:r>
              <a:rPr lang="en-US" sz="3200" dirty="0">
                <a:solidFill>
                  <a:srgbClr val="336276"/>
                </a:solidFill>
                <a:latin typeface="Montserrat"/>
                <a:sym typeface="Canva Sans Bold"/>
              </a:rPr>
              <a:t>? </a:t>
            </a:r>
          </a:p>
          <a:p>
            <a:pPr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sym typeface="Canva Sans Bold"/>
            </a:endParaRP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32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7F4E6-052A-FB57-D505-E61D8629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B62180-4FA9-DCC7-3E7F-B01FD8A3006C}"/>
              </a:ext>
            </a:extLst>
          </p:cNvPr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7D11F1-B128-3BE0-8D1D-6B9399F13873}"/>
                </a:ext>
              </a:extLst>
            </p:cNvPr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96A907-6A79-FC1E-22A3-C973E659514C}"/>
                </a:ext>
              </a:extLst>
            </p:cNvPr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D79D47F-02CF-E1C0-E51E-E477389515F0}"/>
              </a:ext>
            </a:extLst>
          </p:cNvPr>
          <p:cNvSpPr txBox="1"/>
          <p:nvPr/>
        </p:nvSpPr>
        <p:spPr>
          <a:xfrm>
            <a:off x="-1773838" y="1052921"/>
            <a:ext cx="21467850" cy="261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46"/>
              </a:lnSpc>
              <a:spcBef>
                <a:spcPct val="0"/>
              </a:spcBef>
            </a:pPr>
            <a:r>
              <a:rPr lang="en-US" sz="10581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¿Para quién son estas subvenciones?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07084C-AA07-E3FC-253E-E9F164A01205}"/>
              </a:ext>
            </a:extLst>
          </p:cNvPr>
          <p:cNvSpPr txBox="1"/>
          <p:nvPr/>
        </p:nvSpPr>
        <p:spPr>
          <a:xfrm>
            <a:off x="12188978" y="4492155"/>
            <a:ext cx="5040020" cy="1024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47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</a:t>
            </a:r>
            <a:r>
              <a:rPr lang="en-US" sz="4200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Cómo</a:t>
            </a:r>
            <a:r>
              <a:rPr lang="en-US" sz="42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me </a:t>
            </a:r>
            <a:r>
              <a:rPr lang="en-US" sz="4200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inscribo</a:t>
            </a:r>
            <a:r>
              <a:rPr lang="en-US" sz="42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</a:t>
            </a:r>
            <a:r>
              <a:rPr lang="en-US" sz="42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</a:t>
            </a:r>
            <a:r>
              <a:rPr lang="en-US" sz="4200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censo?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1CC9DAC-3390-A7F9-73D9-CEC7C9B090F8}"/>
              </a:ext>
            </a:extLst>
          </p:cNvPr>
          <p:cNvSpPr txBox="1"/>
          <p:nvPr/>
        </p:nvSpPr>
        <p:spPr>
          <a:xfrm>
            <a:off x="1379069" y="3858756"/>
            <a:ext cx="14013990" cy="382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1"/>
              </a:lnSpc>
            </a:pP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Para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asociaciones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madres y padres de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Comunidad de Castilla y León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constituidas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docentes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titularidad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pública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privada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impartan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2451"/>
              </a:lnSpc>
            </a:pPr>
            <a:endParaRPr lang="en-US" sz="1751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Enseñanzas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infantil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primaria</a:t>
            </a:r>
            <a:endParaRPr lang="en-US" sz="1751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secundaria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obligatoria</a:t>
            </a:r>
            <a:endParaRPr lang="en-US" sz="1751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Bachillerato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profesional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Enseñanzas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régimen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especial.</a:t>
            </a:r>
          </a:p>
          <a:p>
            <a:pPr marL="378046" lvl="1" indent="-189023" algn="l">
              <a:lnSpc>
                <a:spcPts val="2451"/>
              </a:lnSpc>
              <a:buFont typeface="Arial"/>
              <a:buChar char="•"/>
            </a:pP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Centros de 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especial.</a:t>
            </a:r>
          </a:p>
          <a:p>
            <a:pPr algn="l">
              <a:lnSpc>
                <a:spcPts val="2451"/>
              </a:lnSpc>
            </a:pPr>
            <a:endParaRPr lang="en-US" sz="1751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451"/>
              </a:lnSpc>
            </a:pP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1751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751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figuren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inscritas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censo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depende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consejería</a:t>
            </a:r>
            <a:r>
              <a:rPr lang="en-US" sz="1751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751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Educación</a:t>
            </a:r>
            <a:endParaRPr lang="en-US" sz="1751" b="1" u="sng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D47204C-20E6-2BAD-FAFB-E6C95B88BD45}"/>
              </a:ext>
            </a:extLst>
          </p:cNvPr>
          <p:cNvSpPr txBox="1"/>
          <p:nvPr/>
        </p:nvSpPr>
        <p:spPr>
          <a:xfrm>
            <a:off x="11759744" y="5740713"/>
            <a:ext cx="5898488" cy="388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 </a:t>
            </a:r>
            <a:r>
              <a:rPr lang="en-US" sz="1375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realiza</a:t>
            </a:r>
            <a:r>
              <a:rPr lang="en-US" sz="1375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375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solicitud</a:t>
            </a:r>
            <a:r>
              <a:rPr lang="en-US" sz="1375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375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través</a:t>
            </a:r>
            <a:r>
              <a:rPr lang="en-US" sz="1375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soporte_ampas@educa.jcyl.es.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1375" b="1" u="sng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siguiente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documentación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1375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inscripción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Censo (se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modelo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debajo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2. Acta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Fundacional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Estatutos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originales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aprobados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Asamblea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General de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socios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firmado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todas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hojas).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Escrito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Delegación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Territorial de la Junta de Castilla y León,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admitiéndose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Registro de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Asociaciones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Código de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Fiscal de la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CIF.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actualización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cargos (se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adjunta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modelo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debajo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algn="l">
              <a:lnSpc>
                <a:spcPts val="1925"/>
              </a:lnSpc>
              <a:spcBef>
                <a:spcPct val="0"/>
              </a:spcBef>
            </a:pPr>
            <a:endParaRPr lang="en-US" sz="1375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925"/>
              </a:lnSpc>
              <a:spcBef>
                <a:spcPct val="0"/>
              </a:spcBef>
            </a:pP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Consulta aquí para más información </a:t>
            </a:r>
            <a:endParaRPr lang="en-US" sz="1375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B31F7F3-9565-851A-3F48-C5AA82890A97}"/>
              </a:ext>
            </a:extLst>
          </p:cNvPr>
          <p:cNvSpPr txBox="1"/>
          <p:nvPr/>
        </p:nvSpPr>
        <p:spPr>
          <a:xfrm>
            <a:off x="1048271" y="8535679"/>
            <a:ext cx="9931752" cy="23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  <a:spcBef>
                <a:spcPct val="0"/>
              </a:spcBef>
            </a:pPr>
            <a:r>
              <a:rPr lang="en-US" sz="1375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375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375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75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375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https://www.educa.jcyl.es/es/temas/participacion-educativa/asociaciones-madres-padres</a:t>
            </a:r>
            <a:endParaRPr lang="en-US" sz="1375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758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471721" y="1046670"/>
            <a:ext cx="21467850" cy="9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21"/>
              </a:lnSpc>
              <a:spcBef>
                <a:spcPct val="0"/>
              </a:spcBef>
            </a:pPr>
            <a:r>
              <a:rPr lang="en-US" sz="76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¿Cuánta cantidad puedo solicitar?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7492" y="2292484"/>
            <a:ext cx="15669424" cy="960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cuantía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global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máxima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crédito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destinado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será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CIENTO VEINTE MIL EUROS (120.000,00 €)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 cargo a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aplicación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presupuestaria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07.05.322A04.48078.0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Presupuestos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Generale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 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Castil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y L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ón pa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ra </a:t>
            </a:r>
            <a:r>
              <a:rPr lang="en-US" sz="1957" u="none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u="none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ño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2026.</a:t>
            </a:r>
          </a:p>
          <a:p>
            <a:pPr algn="ctr">
              <a:lnSpc>
                <a:spcPts val="4560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560"/>
              </a:lnSpc>
            </a:pP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cuantía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individualizada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subvención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conceder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beneficiario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superará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límite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MIL EUROS (1.000,00 €)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cuantía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solicitada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destinatario</a:t>
            </a:r>
            <a:r>
              <a:rPr lang="en-US" sz="32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ctr">
              <a:lnSpc>
                <a:spcPts val="4560"/>
              </a:lnSpc>
            </a:pPr>
            <a:endParaRPr lang="en-US" sz="32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1"/>
              </a:lnSpc>
            </a:pPr>
            <a:r>
              <a:rPr lang="en-US" sz="24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Dos </a:t>
            </a:r>
            <a:r>
              <a:rPr lang="en-US" sz="24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supuestos</a:t>
            </a:r>
            <a:r>
              <a:rPr lang="en-US" sz="24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l">
              <a:lnSpc>
                <a:spcPts val="3441"/>
              </a:lnSpc>
            </a:pPr>
            <a:endParaRPr lang="en-US" sz="24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181"/>
              </a:lnSpc>
            </a:pP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A) Para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cantidades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subvencionar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exceda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global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máximo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destinado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las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subvenciones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otorgará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solicitado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2181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181"/>
              </a:lnSpc>
            </a:pP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B)  Para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cantidades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subvencionar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supere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global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máximo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se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aplicará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excepción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prevista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artículo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22.1 de la Ley 38/2003, de 17 de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noviembre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prorrateando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cuantías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En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supuesto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la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cuantía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asignada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beneficiario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calculará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proporcionalmente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puntos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obtenidos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multiplicando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puntuación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obtenida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solicitante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conforme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criterios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valoración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previstos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apartado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décimo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cuantía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resultante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dividir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crédito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disponible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punto 1 del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apartado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número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puntos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totales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asignados</a:t>
            </a:r>
            <a:r>
              <a:rPr lang="en-US" sz="15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3021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60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60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60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60"/>
              </a:lnSpc>
            </a:pPr>
            <a:endParaRPr lang="en-US" sz="15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471721" y="1046670"/>
            <a:ext cx="21467850" cy="9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21"/>
              </a:lnSpc>
              <a:spcBef>
                <a:spcPct val="0"/>
              </a:spcBef>
            </a:pP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</a:t>
            </a:r>
            <a:r>
              <a:rPr lang="en-US" sz="76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Qué</a:t>
            </a: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se </a:t>
            </a:r>
            <a:r>
              <a:rPr lang="en-US" sz="76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subvenciona</a:t>
            </a: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" y="2171700"/>
            <a:ext cx="15669424" cy="1089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Tendrán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consideración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</a:t>
            </a:r>
            <a:r>
              <a:rPr lang="en-US" sz="1957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US" sz="1957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actividades</a:t>
            </a:r>
            <a:r>
              <a:rPr lang="en-US" sz="1957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subvencionables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las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incluidas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madres y padres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se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relacionan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continuación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Actuaciones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destinadas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asociacionismo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 madres y padres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b)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Actuaciones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dirigidas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formación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madres y padres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integren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c) 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destinadas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colaboración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madres y padres de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alumnos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centro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educativo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otras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entidades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  <a:p>
            <a:pPr algn="l">
              <a:lnSpc>
                <a:spcPts val="2741"/>
              </a:lnSpc>
            </a:pPr>
            <a:endParaRPr lang="en-US" sz="19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41"/>
              </a:lnSpc>
            </a:pP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Serán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subvencionables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aquellos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respondan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manera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indubitada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las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relacionadas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anterior. En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ningún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coste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adquisición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subvencionables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podrá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ser superior al valor de mercado. Se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consideran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subvencionables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a) El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coste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colaboraciones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externas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llevadas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cabo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personas con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reconocida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competencia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técnica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profesional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b)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Compra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materiales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ligados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subvencionable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entre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otros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material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didáctico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fungible,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adquisición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material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diverso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lúdicas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y/o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culturales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productos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alimenticios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organización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difusión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desarrollar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d)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compra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material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informático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 un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límite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30% del total de la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9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subvencionada</a:t>
            </a:r>
            <a:r>
              <a:rPr lang="en-US" sz="19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  <a:p>
            <a:pPr algn="l">
              <a:lnSpc>
                <a:spcPts val="2741"/>
              </a:lnSpc>
            </a:pPr>
            <a:endParaRPr lang="en-US" sz="195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741"/>
              </a:lnSpc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Los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gastos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subvencionables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solo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podrán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realizarse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desde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el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1 de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septiembre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de 2025 hasta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el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30 de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sym typeface="Montserrat"/>
              </a:rPr>
              <a:t>junio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sym typeface="Montserrat"/>
              </a:rPr>
              <a:t> de 2026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cuales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deberán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pagados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todo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anterioridad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31 de </a:t>
            </a:r>
            <a:r>
              <a:rPr lang="en-US" sz="1600" u="sng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julio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2026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es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finalización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periodo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ctr">
              <a:lnSpc>
                <a:spcPts val="2741"/>
              </a:lnSpc>
            </a:pP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741"/>
              </a:lnSpc>
            </a:pP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Para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ejemplos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pueden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incluir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haz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clic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AQUÍ.</a:t>
            </a: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1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560"/>
              </a:lnSpc>
            </a:pPr>
            <a:endParaRPr lang="en-US" sz="19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2356" y="1473309"/>
            <a:ext cx="17246966" cy="1003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429" lvl="1" indent="-198714" algn="l">
              <a:lnSpc>
                <a:spcPts val="2577"/>
              </a:lnSpc>
              <a:buFont typeface="Arial"/>
              <a:buChar char="•"/>
            </a:pP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comisión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valoración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examinará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evaluará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solicitudes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presentadas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conforme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principios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objetividad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igualdad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no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discriminación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publicidad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siendo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necesario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conseguir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un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mínimo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3,5 puntos para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obtener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condición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8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beneficiario</a:t>
            </a:r>
            <a:r>
              <a:rPr lang="en-US" sz="18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acuerdo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siguientes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criterios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generales</a:t>
            </a:r>
            <a:r>
              <a:rPr lang="en-US" sz="18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1737"/>
              </a:lnSpc>
            </a:pPr>
            <a:endParaRPr lang="en-US" sz="184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77"/>
              </a:lnSpc>
            </a:pP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a)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Actuaciones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destinadas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al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asociacionismo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madres y padres de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alumnos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hasta 3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difusión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fomentar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asociacionismo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mediante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artículos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medios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difusión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papel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digital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aparición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medios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comunicación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 punto.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Gestión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culturales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ocio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tiempo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libre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destinadas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interrelación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miembros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madres y padres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además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colaboración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éstos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alumnado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profesorado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 punto.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3º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Aplicación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medidas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actuaciones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encaminadas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favorecer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conciliación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vida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familiar, escolar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laboral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 punto.</a:t>
            </a:r>
          </a:p>
          <a:p>
            <a:pPr algn="l">
              <a:lnSpc>
                <a:spcPts val="1877"/>
              </a:lnSpc>
            </a:pPr>
            <a:endParaRPr lang="en-US" sz="134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77"/>
              </a:lnSpc>
            </a:pP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b)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Actuaciones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dirigidas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formación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madres y padres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integren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hasta 2,5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1º Desarrollo de jornadas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charlas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formativas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informativas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sobre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temáticas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interés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las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familias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1,25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Puesta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marcha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Escuelas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madres y padres,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contando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al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menos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sesiones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formativas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1,25 puntos.</a:t>
            </a:r>
          </a:p>
          <a:p>
            <a:pPr algn="l">
              <a:lnSpc>
                <a:spcPts val="1877"/>
              </a:lnSpc>
            </a:pPr>
            <a:endParaRPr lang="en-US" sz="134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77"/>
              </a:lnSpc>
            </a:pP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c)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destinadas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colaboración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asociación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madres y padres de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alumnos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educativo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otras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entidades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hasta 3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1º Organización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extraescolares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dirigidas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alumnado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durante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menos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seis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meses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extraescolares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recogidas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Programación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General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Anual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dicho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1,25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2º Organización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actuaciones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inherentes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proyectos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iniciativas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organizadas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promovidas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Administración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Comunidad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Autónoma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Castilla y León. 1,25 puntos.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3º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directa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actuaciones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inherentes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proyectos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iniciativas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organizadas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promovidas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otros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organismos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entidades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naturaleza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pública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privada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0,5 puntos.</a:t>
            </a:r>
          </a:p>
          <a:p>
            <a:pPr algn="l">
              <a:lnSpc>
                <a:spcPts val="1877"/>
              </a:lnSpc>
            </a:pPr>
            <a:endParaRPr lang="en-US" sz="134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77"/>
              </a:lnSpc>
            </a:pP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d)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Condiciones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contexto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educativo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al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pertenece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AMPA: hasta 2,5 puntos. (DE OFICIO)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1º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Ubicación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centro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municipio con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población de hasta 5.000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habitantes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 punto.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2º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Pertenencia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un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contexto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geográfico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especial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dificultad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1 punto.</a:t>
            </a:r>
          </a:p>
          <a:p>
            <a:pPr algn="l">
              <a:lnSpc>
                <a:spcPts val="1877"/>
              </a:lnSpc>
            </a:pP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3º Centros con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alta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concentración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alumnado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situación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vulnerabilidad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4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socioeducativa</a:t>
            </a:r>
            <a:r>
              <a:rPr lang="en-US" sz="134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0,5 puntos.</a:t>
            </a:r>
          </a:p>
          <a:p>
            <a:pPr algn="l">
              <a:lnSpc>
                <a:spcPts val="1877"/>
              </a:lnSpc>
            </a:pPr>
            <a:endParaRPr lang="en-US" sz="134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77"/>
              </a:lnSpc>
            </a:pP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e)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Complejidad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calidad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proyecto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actividades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4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presentado</a:t>
            </a:r>
            <a:r>
              <a:rPr lang="en-US" sz="134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hasta 2,0 puntos. (DE OFICIO)</a:t>
            </a:r>
          </a:p>
          <a:p>
            <a:pPr algn="l">
              <a:lnSpc>
                <a:spcPts val="1877"/>
              </a:lnSpc>
            </a:pPr>
            <a:endParaRPr lang="en-US" sz="1340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603"/>
              </a:lnSpc>
            </a:pP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comisión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valoración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adjudicará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un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máximo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13 puntos a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59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solicitud</a:t>
            </a:r>
            <a:r>
              <a:rPr lang="en-US" sz="1859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723"/>
              </a:lnSpc>
            </a:pPr>
            <a:endParaRPr lang="en-US" sz="1859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7224" y="790931"/>
            <a:ext cx="16573553" cy="60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48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¿Cuánto puntúa cada apartado?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29725"/>
            <a:ext cx="15669424" cy="78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ejemplos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actividades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para saber 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apartado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pertenecen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ctr">
              <a:lnSpc>
                <a:spcPts val="1761"/>
              </a:lnSpc>
            </a:pPr>
            <a:r>
              <a:rPr lang="es-ES" sz="1400" dirty="0">
                <a:hlinkClick r:id="rId2"/>
              </a:rPr>
              <a:t>Ayuda sobre la solicitud y el proyecto de actuación. - Portal de Educación de la Junta de Castilla y León</a:t>
            </a:r>
            <a:endParaRPr lang="en-US" sz="1257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3" tooltip="https://www.educa.jcyl.es/es/temas/participacion-educativa/subvenciones-asociaciones-madres-padres-alumnos/subvenciones-asociaciones-madres-padres-alumnos-ampas-b7108/ayuda-solicitud-proyecto-actuacion"/>
            </a:endParaRPr>
          </a:p>
          <a:p>
            <a:pPr algn="ctr">
              <a:lnSpc>
                <a:spcPts val="2321"/>
              </a:lnSpc>
            </a:pPr>
            <a:endParaRPr lang="en-US" sz="1257" u="sng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  <a:hlinkClick r:id="rId3" tooltip="https://www.educa.jcyl.es/es/temas/participacion-educativa/subvenciones-asociaciones-madres-padres-alumnos/subvenciones-asociaciones-madres-padres-alumnos-ampas-b7108/ayuda-solicitud-proyecto-actuaci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471721" y="635167"/>
            <a:ext cx="21467850" cy="9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21"/>
              </a:lnSpc>
              <a:spcBef>
                <a:spcPct val="0"/>
              </a:spcBef>
            </a:pPr>
            <a:r>
              <a:rPr lang="en-US" sz="7682" b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¿Cómo presento la subvención?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3400" y="1703915"/>
            <a:ext cx="17297400" cy="8283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Tenemos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plazo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desde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día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siguiente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publicación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BOCYL del Extracto de la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convocatoria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2 de </a:t>
            </a:r>
            <a:r>
              <a:rPr lang="en-US" sz="1600" b="1" u="sng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diciembre</a:t>
            </a:r>
            <a:r>
              <a:rPr lang="en-US" sz="1600" b="1" u="sng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2025, </a:t>
            </a:r>
            <a:r>
              <a:rPr lang="en-US" sz="1600" b="1" u="sng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hasta </a:t>
            </a:r>
            <a:r>
              <a:rPr lang="en-US" sz="1600" b="1" u="sng" dirty="0" err="1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600" b="1" u="sng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30 de </a:t>
            </a:r>
            <a:r>
              <a:rPr lang="en-US" sz="1600" b="1" u="sng" dirty="0" err="1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enero</a:t>
            </a:r>
            <a:r>
              <a:rPr lang="en-US" sz="1600" b="1" u="sng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2026</a:t>
            </a:r>
          </a:p>
          <a:p>
            <a:pPr algn="l">
              <a:lnSpc>
                <a:spcPts val="2662"/>
              </a:lnSpc>
            </a:pPr>
            <a:endParaRPr lang="en-US" sz="1600" b="1" u="sng" dirty="0">
              <a:solidFill>
                <a:srgbClr val="FF313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662"/>
              </a:lnSpc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US" sz="1600" u="none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 sol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icitudes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irán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dirigidas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Consejera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conforme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formulario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«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» disponible, junto al resto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formularios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mencionados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orden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sede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electrónica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Administración de la Comunidad de Castilla y León 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(</a:t>
            </a:r>
            <a:r>
              <a:rPr lang="en-US" sz="1600" u="sng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https://www.tramitacastillayleon.jcyl.es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) y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Portal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Junta de Castilla y León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página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dedicada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algn="l">
              <a:lnSpc>
                <a:spcPts val="2662"/>
              </a:lnSpc>
            </a:pP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662"/>
              </a:lnSpc>
            </a:pPr>
            <a:r>
              <a:rPr lang="es-ES" sz="1600" dirty="0">
                <a:hlinkClick r:id="rId3"/>
              </a:rPr>
              <a:t>Subvenciones a asociaciones de madres y padres de alumnos - Portal de Educación de la Junta de Castilla y León</a:t>
            </a:r>
            <a:endParaRPr lang="es-ES" sz="1600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662"/>
              </a:lnSpc>
            </a:pP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Quién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puede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hacerlo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>
              <a:lnSpc>
                <a:spcPts val="2662"/>
              </a:lnSpc>
            </a:pPr>
            <a:endParaRPr lang="en-US" sz="1600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410550" lvl="1" indent="-205275" algn="l">
              <a:lnSpc>
                <a:spcPts val="2662"/>
              </a:lnSpc>
              <a:buFont typeface="Arial"/>
              <a:buChar char="•"/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presidente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presidenta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asociación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410550" lvl="1" indent="-205275" algn="l">
              <a:lnSpc>
                <a:spcPts val="2662"/>
              </a:lnSpc>
              <a:buFont typeface="Arial"/>
              <a:buChar char="•"/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Cualquier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otra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persona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delegación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presidente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/a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rellenando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acreditación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delegación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representación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(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Descargar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documento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delegación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de la web de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consejería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)</a:t>
            </a: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0550" lvl="1" indent="-205275" algn="l">
              <a:lnSpc>
                <a:spcPts val="2662"/>
              </a:lnSpc>
              <a:buFont typeface="Arial"/>
              <a:buChar char="•"/>
            </a:pP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Utilizamos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formulario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”:  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Entrada al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formulario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 “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Solicitud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</a:p>
          <a:p>
            <a:pPr algn="l">
              <a:lnSpc>
                <a:spcPts val="2662"/>
              </a:lnSpc>
            </a:pP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62"/>
              </a:lnSpc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Qué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documentación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debo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adjuntar</a:t>
            </a:r>
            <a:r>
              <a:rPr lang="en-US" sz="1600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 </a:t>
            </a:r>
          </a:p>
          <a:p>
            <a:pPr algn="l">
              <a:lnSpc>
                <a:spcPts val="2662"/>
              </a:lnSpc>
            </a:pPr>
            <a:endParaRPr lang="en-US" sz="1600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662"/>
              </a:lnSpc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Proyecto de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actuación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recogerán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subvencionables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desarrolladas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desarrollar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ordenadas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acuerdo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criterios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valoración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décimo.1 a), b) y c),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incluyendo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breve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las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fechas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realización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la comunidad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educativa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dirigida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esperados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conseguidos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662"/>
              </a:lnSpc>
            </a:pP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Presupuesto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económico</a:t>
            </a:r>
            <a:r>
              <a:rPr lang="en-US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latin typeface="Montserrat"/>
                <a:ea typeface="Montserrat"/>
                <a:cs typeface="Montserrat"/>
                <a:sym typeface="Montserrat"/>
              </a:rPr>
              <a:t>desglosado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expresando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necesarios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desarrollar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objeto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62"/>
              </a:lnSpc>
            </a:pP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662"/>
              </a:lnSpc>
            </a:pP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Descargar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documento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 de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ejemplo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en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 la web de la </a:t>
            </a:r>
            <a:r>
              <a:rPr lang="en-US" sz="1600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consejería</a:t>
            </a:r>
            <a:r>
              <a:rPr lang="en-US" sz="1600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.</a:t>
            </a: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662"/>
              </a:lnSpc>
            </a:pPr>
            <a:endParaRPr lang="en-US" sz="1600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662"/>
              </a:lnSpc>
            </a:pPr>
            <a:endParaRPr lang="en-US" sz="1901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9288" y="9511185"/>
            <a:ext cx="15669424" cy="28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s-ES" sz="1600" dirty="0">
                <a:hlinkClick r:id="rId7"/>
              </a:rPr>
              <a:t>Subvenciones a asociaciones de madres y padres de alumnos AMPAS - curso 2025/2026 - Portal de Educación de la Junta de Castilla y León</a:t>
            </a: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288" y="2015153"/>
            <a:ext cx="15669424" cy="455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archivo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tiene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b="1" dirty="0">
                <a:solidFill>
                  <a:srgbClr val="1800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AZUL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son para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rellenar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cuando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presenta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 la SOLICITUD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unos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b="1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ROJO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son para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rellenar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estimados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pondrán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casilla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“Gasto Total”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TOTAL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estimado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realizado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TODAS las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tendrá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igual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superior al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nº1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máximo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subvención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1.000€,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aunque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importe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exceda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cantidad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apartados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b="1" dirty="0">
                <a:solidFill>
                  <a:srgbClr val="FF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ROJO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corresponden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periodo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contienen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memorias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justificativas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económicas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valorarán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ese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momento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contengan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o no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periodo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solicitud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tendrán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carácter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correlativo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Si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tiene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estarán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numerados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1 y 2. Si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tiene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estará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numerado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3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así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sucesivamente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321"/>
              </a:lnSpc>
            </a:pP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937" lvl="1" indent="-178968" algn="l">
              <a:lnSpc>
                <a:spcPts val="2321"/>
              </a:lnSpc>
              <a:buFont typeface="Arial"/>
              <a:buChar char="•"/>
            </a:pP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Al registrar la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justificación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se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anexará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la factura/ticket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correspondiente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justificante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pago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indicando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archivo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anexo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número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57" dirty="0" err="1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corresponde</a:t>
            </a:r>
            <a:r>
              <a:rPr lang="en-US" sz="165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3770439" y="6722431"/>
            <a:ext cx="10747122" cy="1554615"/>
          </a:xfrm>
          <a:custGeom>
            <a:avLst/>
            <a:gdLst/>
            <a:ahLst/>
            <a:cxnLst/>
            <a:rect l="l" t="t" r="r" b="b"/>
            <a:pathLst>
              <a:path w="10747122" h="1554615">
                <a:moveTo>
                  <a:pt x="0" y="0"/>
                </a:moveTo>
                <a:lnTo>
                  <a:pt x="10747122" y="0"/>
                </a:lnTo>
                <a:lnTo>
                  <a:pt x="10747122" y="1554616"/>
                </a:lnTo>
                <a:lnTo>
                  <a:pt x="0" y="1554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930110" y="578017"/>
            <a:ext cx="16573553" cy="1189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89"/>
              </a:lnSpc>
              <a:spcBef>
                <a:spcPct val="0"/>
              </a:spcBef>
            </a:pP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¿Como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rellenar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archivo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“Proyecto de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actuación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” de la web de la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consejería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 -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Documento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 </a:t>
            </a:r>
            <a:r>
              <a:rPr lang="en-US" sz="48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obligatorio</a:t>
            </a:r>
            <a:r>
              <a:rPr lang="en-US" sz="48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37799" y="8400872"/>
            <a:ext cx="14174539" cy="98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9"/>
              </a:lnSpc>
              <a:spcBef>
                <a:spcPct val="0"/>
              </a:spcBef>
            </a:pP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Vídeo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explicativo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rellenar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correctamente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documento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proyecto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7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actuación</a:t>
            </a:r>
            <a:r>
              <a:rPr lang="en-US" sz="167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l">
              <a:lnSpc>
                <a:spcPts val="2349"/>
              </a:lnSpc>
              <a:spcBef>
                <a:spcPct val="0"/>
              </a:spcBef>
            </a:pPr>
            <a:endParaRPr lang="en-US" sz="1677" b="1" dirty="0">
              <a:solidFill>
                <a:srgbClr val="33627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1649"/>
              </a:lnSpc>
              <a:spcBef>
                <a:spcPct val="0"/>
              </a:spcBef>
            </a:pPr>
            <a:r>
              <a:rPr lang="en-US" sz="1177" dirty="0">
                <a:solidFill>
                  <a:srgbClr val="336276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https://www.youtube.com/watch?time_continue=1469&amp;v=-uI8aZKa9cQ&amp;embeds_referring_euri=https%3A%2F%2Fwww.educa.jcyl.es%2F&amp;source_ve_path=MTM5MTE3LDEzOTExNywyODY2Ng</a:t>
            </a:r>
            <a:endParaRPr lang="en-US" sz="117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003FD-3C03-954A-A385-3C891C4E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95DFEC-3E6A-93B0-2B60-3DD570FC8891}"/>
              </a:ext>
            </a:extLst>
          </p:cNvPr>
          <p:cNvGrpSpPr/>
          <p:nvPr/>
        </p:nvGrpSpPr>
        <p:grpSpPr>
          <a:xfrm>
            <a:off x="257175" y="257175"/>
            <a:ext cx="17773650" cy="9772650"/>
            <a:chOff x="0" y="0"/>
            <a:chExt cx="6386393" cy="3511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3DE2D9C-812A-B3AF-2837-980507650BC1}"/>
                </a:ext>
              </a:extLst>
            </p:cNvPr>
            <p:cNvSpPr/>
            <p:nvPr/>
          </p:nvSpPr>
          <p:spPr>
            <a:xfrm>
              <a:off x="0" y="0"/>
              <a:ext cx="6386393" cy="3511490"/>
            </a:xfrm>
            <a:custGeom>
              <a:avLst/>
              <a:gdLst/>
              <a:ahLst/>
              <a:cxnLst/>
              <a:rect l="l" t="t" r="r" b="b"/>
              <a:pathLst>
                <a:path w="6386393" h="3511490">
                  <a:moveTo>
                    <a:pt x="27442" y="0"/>
                  </a:moveTo>
                  <a:lnTo>
                    <a:pt x="6358951" y="0"/>
                  </a:lnTo>
                  <a:cubicBezTo>
                    <a:pt x="6366229" y="0"/>
                    <a:pt x="6373209" y="2891"/>
                    <a:pt x="6378356" y="8038"/>
                  </a:cubicBezTo>
                  <a:cubicBezTo>
                    <a:pt x="6383502" y="13184"/>
                    <a:pt x="6386393" y="20164"/>
                    <a:pt x="6386393" y="27442"/>
                  </a:cubicBezTo>
                  <a:lnTo>
                    <a:pt x="6386393" y="3484048"/>
                  </a:lnTo>
                  <a:cubicBezTo>
                    <a:pt x="6386393" y="3491326"/>
                    <a:pt x="6383502" y="3498306"/>
                    <a:pt x="6378356" y="3503452"/>
                  </a:cubicBezTo>
                  <a:cubicBezTo>
                    <a:pt x="6373209" y="3508598"/>
                    <a:pt x="6366229" y="3511490"/>
                    <a:pt x="6358951" y="3511490"/>
                  </a:cubicBezTo>
                  <a:lnTo>
                    <a:pt x="27442" y="3511490"/>
                  </a:lnTo>
                  <a:cubicBezTo>
                    <a:pt x="20164" y="3511490"/>
                    <a:pt x="13184" y="3508598"/>
                    <a:pt x="8038" y="3503452"/>
                  </a:cubicBezTo>
                  <a:cubicBezTo>
                    <a:pt x="2891" y="3498306"/>
                    <a:pt x="0" y="3491326"/>
                    <a:pt x="0" y="3484048"/>
                  </a:cubicBezTo>
                  <a:lnTo>
                    <a:pt x="0" y="27442"/>
                  </a:lnTo>
                  <a:cubicBezTo>
                    <a:pt x="0" y="20164"/>
                    <a:pt x="2891" y="13184"/>
                    <a:pt x="8038" y="8038"/>
                  </a:cubicBezTo>
                  <a:cubicBezTo>
                    <a:pt x="13184" y="2891"/>
                    <a:pt x="20164" y="0"/>
                    <a:pt x="274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74F182-04F3-802C-38F3-1FB83378198D}"/>
                </a:ext>
              </a:extLst>
            </p:cNvPr>
            <p:cNvSpPr txBox="1"/>
            <p:nvPr/>
          </p:nvSpPr>
          <p:spPr>
            <a:xfrm>
              <a:off x="0" y="0"/>
              <a:ext cx="6386393" cy="3511490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388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4D01BE4-5196-E743-34F3-06890C5E7E23}"/>
              </a:ext>
            </a:extLst>
          </p:cNvPr>
          <p:cNvSpPr txBox="1"/>
          <p:nvPr/>
        </p:nvSpPr>
        <p:spPr>
          <a:xfrm>
            <a:off x="-1471721" y="635167"/>
            <a:ext cx="21467850" cy="9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21"/>
              </a:lnSpc>
              <a:spcBef>
                <a:spcPct val="0"/>
              </a:spcBef>
            </a:pP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¿Y la </a:t>
            </a:r>
            <a:r>
              <a:rPr lang="en-US" sz="76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solicitud</a:t>
            </a: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es </a:t>
            </a:r>
            <a:r>
              <a:rPr lang="en-US" sz="7682" b="1" dirty="0" err="1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telemática</a:t>
            </a:r>
            <a:r>
              <a:rPr lang="en-US" sz="7682" b="1" dirty="0">
                <a:solidFill>
                  <a:srgbClr val="3362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436FAAF-FCC4-1652-8674-D8B1B1B8D828}"/>
              </a:ext>
            </a:extLst>
          </p:cNvPr>
          <p:cNvSpPr txBox="1"/>
          <p:nvPr/>
        </p:nvSpPr>
        <p:spPr>
          <a:xfrm>
            <a:off x="1309288" y="9511185"/>
            <a:ext cx="15669424" cy="28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</a:pP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más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57" b="1" dirty="0" err="1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1657" b="1" dirty="0">
                <a:solidFill>
                  <a:srgbClr val="33627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s-ES" sz="1600" dirty="0">
                <a:hlinkClick r:id="rId2"/>
              </a:rPr>
              <a:t>Subvenciones a asociaciones de madres y padres de alumnos AMPAS - curso 2025/2026 - Portal de Educación de la Junta de Castilla y León</a:t>
            </a:r>
            <a:endParaRPr lang="en-US" sz="1657" dirty="0">
              <a:solidFill>
                <a:srgbClr val="3362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n 8" descr="Imagen que contiene hombre, sostener, agua, teclado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4E6E02D3-34C5-953B-2BDB-F0AD10F0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131"/>
          <a:stretch>
            <a:fillRect/>
          </a:stretch>
        </p:blipFill>
        <p:spPr>
          <a:xfrm>
            <a:off x="888152" y="1656289"/>
            <a:ext cx="4343400" cy="1276528"/>
          </a:xfrm>
          <a:prstGeom prst="rect">
            <a:avLst/>
          </a:prstGeom>
        </p:spPr>
      </p:pic>
      <p:pic>
        <p:nvPicPr>
          <p:cNvPr id="11" name="Imagen 10">
            <a:hlinkClick r:id="rId5"/>
            <a:extLst>
              <a:ext uri="{FF2B5EF4-FFF2-40B4-BE49-F238E27FC236}">
                <a16:creationId xmlns:a16="http://schemas.microsoft.com/office/drawing/2014/main" id="{432F142B-3F9B-A74E-70A1-E9D614522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529" y="1843741"/>
            <a:ext cx="10882712" cy="834991"/>
          </a:xfrm>
          <a:prstGeom prst="rect">
            <a:avLst/>
          </a:prstGeom>
        </p:spPr>
      </p:pic>
      <p:pic>
        <p:nvPicPr>
          <p:cNvPr id="13" name="Imagen 1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C443B17-4E93-590F-7EE9-6F5BE06D4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89" y="3455121"/>
            <a:ext cx="8198604" cy="4732315"/>
          </a:xfrm>
          <a:prstGeom prst="rect">
            <a:avLst/>
          </a:prstGeom>
        </p:spPr>
      </p:pic>
      <p:pic>
        <p:nvPicPr>
          <p:cNvPr id="15" name="Imagen 14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B9F1C37A-BBAB-8C40-4BEA-0CAB2DB83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806" y="2982236"/>
            <a:ext cx="8106906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3558</Words>
  <Application>Microsoft Office PowerPoint</Application>
  <PresentationFormat>Personalizado</PresentationFormat>
  <Paragraphs>253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Canva Sans Bold</vt:lpstr>
      <vt:lpstr>Canva Sans</vt:lpstr>
      <vt:lpstr>Montserrat Bold</vt:lpstr>
      <vt:lpstr>Raleway Heavy</vt:lpstr>
      <vt:lpstr>Garet</vt:lpstr>
      <vt:lpstr>Montserrat</vt:lpstr>
      <vt:lpstr>Calibri</vt:lpstr>
      <vt:lpstr>Raleway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Proyecto Creativo Moderno Creativo Multicolor</dc:title>
  <dc:creator>Alfredo Sanz García</dc:creator>
  <cp:lastModifiedBy>Alfredo Sanz García</cp:lastModifiedBy>
  <cp:revision>13</cp:revision>
  <dcterms:created xsi:type="dcterms:W3CDTF">2006-08-16T00:00:00Z</dcterms:created>
  <dcterms:modified xsi:type="dcterms:W3CDTF">2025-12-15T12:32:34Z</dcterms:modified>
  <dc:identifier>DAG4-OkSp_g</dc:identifier>
</cp:coreProperties>
</file>