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71" r:id="rId11"/>
    <p:sldId id="272" r:id="rId12"/>
  </p:sldIdLst>
  <p:sldSz cx="9144000" cy="6858000" type="screen4x3"/>
  <p:notesSz cx="7099300" cy="10234613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Eurostile" charset="0"/>
      <p:regular r:id="rId18"/>
      <p:bold r:id="rId19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WNnc9tY9pO4q+5U0QMkVlw==" hashData="weuUtLl6NhsUKXAJU4MX/Gh0T6k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fld id="{C7C60D5A-2727-4900-BFBE-EA99FBEC39D9}" type="datetimeFigureOut">
              <a:rPr lang="es-ES"/>
              <a:pPr/>
              <a:t>29/01/2015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fld id="{9B217BE0-D894-408E-82AB-FE6786BE282E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536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69632B-5E2F-47D4-BA50-11FA376F0396}" type="slidenum">
              <a:rPr lang="es-ES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174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D34868-1F46-4555-A4CB-D42938D47547}" type="slidenum">
              <a:rPr lang="es-ES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s-ES" smtClean="0"/>
              <a:t>ip</a:t>
            </a:r>
          </a:p>
        </p:txBody>
      </p:sp>
      <p:sp>
        <p:nvSpPr>
          <p:cNvPr id="3379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467B7E-9E7D-451F-9761-565086F6D125}" type="slidenum">
              <a:rPr lang="es-ES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1DC698-E1D6-469F-BF6F-7EEE0288B9F9}" type="slidenum">
              <a:rPr lang="es-ES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1DC698-E1D6-469F-BF6F-7EEE0288B9F9}" type="slidenum">
              <a:rPr lang="es-ES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55074C-7FEB-4D2C-BF83-FF0927CFD74B}" type="slidenum">
              <a:rPr lang="es-ES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1507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2A9508-38C8-43ED-B054-B701B6DDA492}" type="slidenum">
              <a:rPr lang="es-ES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3555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B50A84-AC36-47A0-8339-50202985F477}" type="slidenum">
              <a:rPr lang="es-ES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5603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C13CA-F4E5-4174-AAA1-88D008B80B44}" type="slidenum">
              <a:rPr lang="es-ES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7651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1C711F-8DD1-47D3-970A-D299C23CA87F}" type="slidenum">
              <a:rPr lang="es-ES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9699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FA1791-EDB6-4187-A100-F4C7FBD4DC05}" type="slidenum">
              <a:rPr lang="es-ES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C8BA4-3A15-4F81-9084-E079043F1D97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1750D-9B08-499A-8E2C-8E0D3E91B4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1CF79-8E50-49D5-9F5B-94F5E7343E62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ADED-3FE0-4411-99E8-32D3EEFDFE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B60F3-70AA-4CA8-A386-FF5C6DDE771B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A3A62-93F6-4CCF-B374-E5DE2BC08A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F36B5-93B5-48DA-9B6B-3DB86A8873D3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4D9D6-E1A5-4CE5-AE24-CB8FE3F25C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1B0B4-3585-4FEB-9E84-1B863AC48832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AF2CC-ECEB-4387-9550-7F258674AB7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4C69F-CBE0-4402-A4EF-6BF562504A9B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A6798-A8C6-41FD-A928-C40769AE1F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CC40-C217-40C8-8FE1-0A28DB540DDB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CE9A6-660D-4006-A92B-6F07A280E5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7043A-DE6A-4D66-A210-C6AC337C6C69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516C8-69D4-4F55-9772-909C2460D0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5D0F3-1636-4572-95CC-0797B6ADFF09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1AEF9-B0CB-4B18-B1F5-00D34AF4EA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2A06B-D55C-4517-9657-03B78CA4B6C3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F0A63-A4E5-4A4E-9782-7EF7BFB0CF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98599-DB04-4519-8A13-E43AFEFDD349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C24C2-B893-4C97-A6D9-81A17CCC05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C74B80-2DCD-4546-B0C6-0C0D32F1F02A}" type="datetimeFigureOut">
              <a:rPr lang="es-ES"/>
              <a:pPr>
                <a:defRPr/>
              </a:pPr>
              <a:t>29/01/2015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35393E-77CE-4F2E-9428-6555950E5CB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hyperlink" Target="https://bitly.com/plan2015-Burgo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volver.com/moviemaker/make.html" TargetMode="External"/><Relationship Id="rId5" Type="http://schemas.openxmlformats.org/officeDocument/2006/relationships/hyperlink" Target="http://stripgenerator.com/strip/create" TargetMode="External"/><Relationship Id="rId4" Type="http://schemas.openxmlformats.org/officeDocument/2006/relationships/hyperlink" Target="http://framalab.org/gknd-creato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hyperlink" Target="https://bitly.com/plan2015-Burgo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hyperlink" Target="https://bitly.com/plan2015-Burgo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928688" y="0"/>
            <a:ext cx="2000250" cy="52863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4339" name="5 CuadroTexto"/>
          <p:cNvSpPr txBox="1">
            <a:spLocks noChangeArrowheads="1"/>
          </p:cNvSpPr>
          <p:nvPr/>
        </p:nvSpPr>
        <p:spPr bwMode="auto">
          <a:xfrm>
            <a:off x="1071563" y="214313"/>
            <a:ext cx="1785937" cy="31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9900" b="1">
                <a:solidFill>
                  <a:schemeClr val="bg1"/>
                </a:solidFill>
                <a:latin typeface="Calibri" pitchFamily="34" charset="0"/>
              </a:rPr>
              <a:t>@</a:t>
            </a: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1629"/>
          <a:stretch>
            <a:fillRect/>
          </a:stretch>
        </p:blipFill>
        <p:spPr bwMode="auto">
          <a:xfrm>
            <a:off x="2915816" y="692696"/>
            <a:ext cx="542925" cy="20716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grpSp>
        <p:nvGrpSpPr>
          <p:cNvPr id="10" name="14 Grupo"/>
          <p:cNvGrpSpPr>
            <a:grpSpLocks/>
          </p:cNvGrpSpPr>
          <p:nvPr/>
        </p:nvGrpSpPr>
        <p:grpSpPr bwMode="auto">
          <a:xfrm>
            <a:off x="1" y="609282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812359" y="6299816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Elipse"/>
          <p:cNvSpPr/>
          <p:nvPr/>
        </p:nvSpPr>
        <p:spPr>
          <a:xfrm>
            <a:off x="857250" y="3714750"/>
            <a:ext cx="2286000" cy="228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3635896" y="908720"/>
            <a:ext cx="525658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3200" b="1" dirty="0" smtClean="0">
                <a:solidFill>
                  <a:srgbClr val="FFC000"/>
                </a:solidFill>
                <a:latin typeface="Eurostile" pitchFamily="34" charset="0"/>
              </a:rPr>
              <a:t>PLAN DE SEGURIDAD Y CONFIANZA DIGITAL EN EL ÁMBITO EDUCATIVO 2015.</a:t>
            </a:r>
          </a:p>
          <a:p>
            <a:pPr algn="just"/>
            <a:endParaRPr lang="es-ES" sz="3200" b="1" dirty="0" smtClean="0">
              <a:solidFill>
                <a:srgbClr val="FFC000"/>
              </a:solidFill>
              <a:latin typeface="Eurostile" pitchFamily="34" charset="0"/>
            </a:endParaRPr>
          </a:p>
          <a:p>
            <a:pPr algn="just"/>
            <a:r>
              <a:rPr lang="es-ES" sz="3200" b="1" dirty="0" smtClean="0">
                <a:solidFill>
                  <a:schemeClr val="accent1">
                    <a:lumMod val="75000"/>
                  </a:schemeClr>
                </a:solidFill>
                <a:latin typeface="Eurostile" pitchFamily="34" charset="0"/>
              </a:rPr>
              <a:t>TALLERES CON ALUMNOS</a:t>
            </a:r>
            <a:r>
              <a:rPr lang="es-ES" sz="3200" dirty="0">
                <a:solidFill>
                  <a:srgbClr val="FFC000"/>
                </a:solidFill>
                <a:latin typeface="Eurostile" pitchFamily="34" charset="0"/>
              </a:rPr>
              <a:t> </a:t>
            </a:r>
          </a:p>
        </p:txBody>
      </p:sp>
      <p:pic>
        <p:nvPicPr>
          <p:cNvPr id="20482" name="Picture 2" descr="http://www.saferinternet.org/image/image_gallery?uuid=7a85664b-1c4e-4010-946d-7a2dc1e3cf99&amp;groupId=10137&amp;t=14072450562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501008"/>
            <a:ext cx="4057650" cy="2276475"/>
          </a:xfrm>
          <a:prstGeom prst="rect">
            <a:avLst/>
          </a:prstGeom>
          <a:noFill/>
        </p:spPr>
      </p:pic>
      <p:sp>
        <p:nvSpPr>
          <p:cNvPr id="20484" name="AutoShape 4" descr="data:image/jpeg;base64,/9j/4AAQSkZJRgABAQAAAQABAAD/2wCEAAkGBhMSEBUUEhMWFRQUGRoZFhUYGBoYGxYgGhcaGxkXHBwYHSYeGBwjHxYaHy8gIycpLCwsGCIxNTAqNSYrLCkBCQoKDgwOGg8PGjUkHyQpLDUqKiwpLy0sMCw1KiwvLykvNC8sLCwpLCkuLDYsLC8pLywsLCksLSksNS8sKTQsLP/AABEIANMA7wMBIgACEQEDEQH/xAAcAAEAAgMBAQEAAAAAAAAAAAAABgcDBAUCAQj/xABKEAACAQIEAgcDBgsFBwUAAAABAgMAEQQSITEFBgcTIkFRYXEygZEUQqGxssEjMzZSYnJzkrPR8Ag0goThFRYkJVOitDVDY3ST/8QAGgEBAAIDAQAAAAAAAAAAAAAAAAQFAQIDBv/EADIRAAEEAAQCCgEFAAMBAAAAAAEAAgMRBBIhMUFRBRNhcYGRobHB8BQiMkLR4SMz8Qb/2gAMAwEAAhEDEQA/ALxpSlESlKURKUpREpSlESlfC1ec9EXulakgdr5Xy20GgNyNyb7jusLd+vh7ws5YaizA2YeB8vEEWI8jRFsUrzc0z+NEXqlY/lC+Ir6swOxHpRF7pXyvtESlKURKUpREpSlESlKURKUpREpSlESlKURKUpREpSvjNaiITXnU+VeQbm+5+gV4xOJEal5GVFUXLE2AHiSdKIs2UV8eQAEkgAbk6AVW/MPSwASmEXN/8r3A/wAKaE+pt6Go9FjXxKGXFSu5RtQRmUXsF7B7A1P5tvjU1mCkLcztB6qC/GsDsrdT6K24eLxEWQl/NAWH7wGX6aymcZgw7xZh9I+8e+oJisbJBD1mbL7NlLs7C4APYY21JOl9LD0GtgefcxyyqzEsApVQAb7XGYkn0rQYZzxbNV0OIDP+zTw0VifL77KfXT+etYf9swi+diuXcurKB7yMo+NctOJABi/ZykA309oAqbHx2t4gjurNOudSCXsQRZTYt8Nb+FjUdoB3Uh1jZdxHVgCCCDsQfqIr46X0PaFVLxLhs+BcSYWdgkmoAuD6FQMjfD3CuzwHpS1CYtLd3WoPtJ96/CprsC8tzxHMPXyUFuOaHZJRlPp5qfBsvfdfPdf5j6vq2K14J0lQMjB0YaEEEEe6vWHbSx7ja/1e+1qgKw3WalKURKUpREpSlESlKURKUpREpSlESlKURKUpRF5dwBc1iVC2p28P5/yr4nba/cPZ+9vuH+tMdjUhjaSRgqICzE9wFEJpavHOORYSEyzNZRoAN2PcqjvJ/wBTYCqW5h5qxHEJQDcJf8HCtyB4E29pvPu7rU45x5+J4vM7FIl0RN8ikgXsNCx0JPoNdAdFJWknfqgq9YSgCWQWPZsM1rXA18bm+5q7w2HEQzEW72VLiJzMcoNN9/8AFM2xGHwiDDwRpLKV/CSaWH5xL7+NlFrAjbvz4ThDkN8sk7EFm6qwy5TH2CStr2II9U871GuV+DSHFR5omKo4J7JyizAE320P9aVY3FcJGUdpFdgyiMqguW7V1sB3hjvtVdiDklvNYI1PYfn22Vth6dDkyU4H1FUO733Vf4pWxcn/AA2GKoDayKTr+k1rD37XqQcu8oSQsZ50/FKzKmYG5AuNQSLb+Gtq6kMkqSxqqCHDwsnWIpBI6zsoHOxJJBIGwNySbV2+KcspPdszpJlyq4ZgF3scoIBOpHpXMzxknqm5auufxv22upima1rZn5rq/Px1G+laUtKHGxnEPdhZxFEgPz2IaQ6d+kq/GuVzZxaGGXKY2kkKgkdY6oo7jlBsT7h613eAcrwYY9kh5gO05NyL+A+YDb+d6hpEp4gJMRGy9a7RKR2cpy9WCubcC99d9d6zg8P1t9ZsNavx0WmOxbYCDCTrQBrTl5e65+Lxi9VI8Slc+RDsPzna2U2Gybkne+964MgvqdTXX41w1cOxivncHVxYAfogXJ+Nj6g1yytehw8XUx1hhxJsjSjw5n7a89NOMRLmxh4AUDrY48gOd+C3uXuZpsE90N0J7cZPZbzH5reY996tzg3HYcSnWxsLEWYGwKkbqw8e176pFxW9y7x18HOJFF12dPzl+4jcH/WtcXgeuZnqn1r2rXC40QyFgNsvS9+//Fd/y6MfPX94fzrOrX2rVwGPSaNXjbMji4P9fD1FFgCOMuga4Kja9rhrbA6EHxv5V5kitCvSAg6hbdKUospSlKIlKUoiUpSiJSlKIlKUoiVqcTxJSMkDUkDewFzbMTY2Avcm3dW3WKXVh7/q/wBaIscTsBqgtt2Wv9YWq36XuMStGsUYIhVh1zeL2zKnoAQx7rsvhViTHqUZhqignL4WF7L/AC+FqieJVZhEvZdAxlkbQgsO0Pi75vRLbGu0Lgx4ceC4zNL2lo4quOWOV2mUyPIYYr5c1jd++w2FttTpU2wXKEUeSTDt20Fw18wkNtbm5AB8hpWy2OZg0isY4UB7YGZ5Lb5QbgLfQGxJra4DgmjRnkJzyHMwJ0TwGml7bkbn0rEuMkmdWwXaLAR4dmc/uH2uzt8locHwlp58RKJETOcqtmOUn2nIF9B7N9tT4VMsOAy3UggjQg3B94rgwTSSo0oz9XY9XGhytJY6EtuAbaAW01ro8ucD6lSzMWlk1ftEgHwAJ7trnU+NRGE3Xqpk4BsnQjSh98+1ZOC4VZMOS4v1rOzjxu5AHjoqqPdW/i5SQyROglADAN2tCdyoYGxsRe9cbi3FLSCNZ5FIUZoooc8hvsQ5BVQR9W9aXL+CeHF9ZIHX5RHIQrtncCMx5cx/OOZjYaDQd1M1HKE6rM0yONcQPvZ3rXbF4nC4hJsQikOMs8qnsWJJQewMpTx1uN9bGo/j+dJHlMipGCCLHKTfKWyPZjoQGNbfNvGcHikLxvN13ZCq1wlr66G4Glzp31p4LkfEPF1nZAZQyAnVydl/Q9TpqPdeYeMxuDpxQojX0048vtqgxEkckbhAbcCDQvXe9a0vffXhXHh4zGvM5eRizm1yfIWG3kKYXAvIwCLcnTwGgvvtsL11eJ8vhVaSIkBADJDIMssV9NRazrf5w7q3OG8WmwEIDwowlIkjz3ve1gwtcACw8DrU6N5hhzNOZ17Du3rc0OGw4aKHNlxM/VgBra3J212s0Brx3PE2uLwjhgn6xQfwmS8S3AztmFxrp7N9NK5eIiKsQwIIJBB0II39DXW47xv5S4fq0jIGpQasfEnvIrQx2L6wg63ygEscxJHfe1z77kbXsBWwnlmeJIxYujrtoPTY96fixQRmKZ1Eixpo4WarfXca6EFSzox49lkOFc9mS7ReTDVlHhcC/qp8asq/audl7/M+Pu7/ADqgMLiGjkWRTYxsGB8wbj6vhV+8NxayxJIvsyKHH+IX++q7pOEMkzjj7qV0ZNnjyHh7LaBr7WKPQ5e7cfyrLVUrVKUpREpSlESlKURKUpREpSlESsTbj3j+vhWWtSWe+ii5DanYDx1+O16IuZzvIPkE4N8rAK1t7O6q1vPKxriiFVmZVAUWXKAQCMoykAb2AEfl8K73Ma/gO37IeMkAE6LIrep28KivyuOScG6ta4ikXXUG0sd9rmw08vEVtmAbqjWFzjXJbmK4mkJXrDoxIBAJ2Hfb+vKtyKVJkIVgym4JB8rW8Qfprlq64gROq3UO2dWAGXsMpDA99yNNaycKwqpMyEG4AaNrkEodMjfn5TtmvYEVHzEnsUwxNDeIeN/P77rqY3NFh7w6dUFOW18yrbMuo3y31HeK62GxyMcqtdsgew/Na+U+GtjXIxmBckSRG0qiwPzXG5jcd4PiNQTceBw8kwP25HQpa0SI24VGY6/v2v8Ao1myH0sBjXRF5Oo89ffmtrhnOUUo0SYEa2EZfQ6j8Xmtp411Z8OJUzhSGyNkLXVlzrb1Xu7tK0cNy0ixBbnPGWySL2XUMxYKD3gBrWNwbbVHObOaGgjfDmYSSMuXsplZb97MHyg2voFvqNt67YeKWVwZufZRsXLBE0vaaGu/Hu71FeH4dMPiQcQwtC/bRLMSV1Fr9llvvrceAqT4zpKjYWXDs1mDDO4GqkMDoDsRteq+Vq9Zq9MOjjmBlOf0Pf8AeG3Jebk6RY9tRN6vThqL5dnYee/NWxJxqMz3aRcmUZgQCdRcxLlvn1ILNra1hubar4bBTxiESRsEJspbKyG50BaxsNtu6q5wPEpIWzRSMjWtdTa4vt5isWJxBdmdjdmJJNhqSbk1AZ0ZMC7M4N5dvLj8Kc/pHDENMbS41rzHEkiufbVDgu1zXhcNG0a4eTPYMHGbMFObQDuA9quJhYA7ZWYLfZjsDfvttWzwvEJcxy26uQWzkX6o3FpBYja1iO8ela/FcGYJWjNjl1DDZgRdWHiCDVkyMQNMDAbOuYVr2/b0Va+Z2IcMRK4EDTKbNDkP/Rqutw7loPM8DkFlFiQx7FtS+3a2AA/S8tLE5DJXCiJjrDI8fuvnQ+9XU1BOQkbNNJa/ZCLoe0SbkA+NgCfUVYvCcAy52BHbCFrj5wBBOnkEHuqjxL5AXRyOvZXcLYXZZIWZR46+a7Eo2Pgf9KyVpPi7ABxlJIAO6k32v3H1Av3XrdqCpaUpSiJSlKIlKUoiUpSiJSlKIvhrn4ZjGMrjReyHGoI8Tb2T430866NYk7/U/XRFwudOILFw+aQnRUYaa3LDKo95YfGqL5X5hMLdXIA0L5c2oUplvZ1PcwufWrq6S+HZ+GYkqozBA23cjBj9ANfnZX7jb6vqqdAxro3AqHLI5krXN4K7uFcPkR2dn0k3Tc+TEjQtbcjfz3rtBUzoTbOAwXWxINswA79gahPK3Mcj5MOerZ1TRiWW4Sym+huR7r/XIse0ixIxAeVHBXIpsTcgrbWwKEi5qs0Y3TZXLg+SQZyATpQrl2evYuvg8QxxUi3ORI49O7Mxc39bAV24/wCjUN4PwqRpjPPmBzZkjBHZNrAtY6kDQCpHg+Iq5YLmOQ5SbaX7wDsSO/wvRhJGq0xDAHU03QF1ta2eLYt4oJXSxZI2Zb+KgnW2+1UXNKzMzuczEksx3JJuTVvc4SynByCFSSRZtDfL863ibD4E1TLTX7x5WvVx0a94kIaNOJ+FT9IxRGDO82dabfqfvDksyvXotWFHHfWSTTSrw4kNmaziQfjVUTMG52GfJegI8zenj8L2Hr6WFYM39a18LedbTRiRzX2QRyP3zWmHndCx0eUEHmBdj7t86rKzV1lxb4uOOCyl4+zESLM1/mX2OmutvZ3vvwust4/176+Ca21/jbb0FR8RA6VoGbY2D72pWFxMcLicgNiiDtfAjlr5cFZXK2Lgij6oEqwbK5b2WfS4DAlPAWvcgCp3gDZDeoPyVw7Lg1DW/CEuRuDrZd79yg1OMHCAl7XJ8dfrrzMn7zRsc16QH9IsUeItecSOsDIBow1J2F9NPE1v1hIsR53+sVmrREpSlESlKURKUpREpSlESlKURKxbE/H7jWWvEiX9RtRF4xOHEkbIwurAqw8QRY/Qa/K3GOHNh8RJC3tRuyHzsbA+8WPvr9Udb3d+1v68vqqpum7lgAR4tF3Ijl89Owx+BX92pWGfTsvNRcSy25uSr7g/MBgmjkAuVGt7+GU2sRuttDpfXuq3uXuOriohItrd9jqp2Ksp9n4kHxqksDw5pD4KNzYnu2AG58q2ocRLDKrYdZY2FrGxu1juwtY38Nqy9sTnZWmiPJdm9fk6x4sHbTU93+6clePERIyWjYi57eX28vfkubBv63rNw6FkjUROCg2V0II11FxlN7+IvXH5X4+cTFeRQki6MgNxsO0PAHw1t413kkqDlBNgqWXvY3q3Cu8LKWnNu1GgBF8oLk666tYD4GoJzpyJIJGnwy50c3aJR2kJ3yge0t9dNRfa2tTvrdLeO1Y04qDCZRcKATbv7N7i3cbi1SIJ3QOzNKizwDEtykeXNVPhuUsY9ssD6ki+gsQbEG57NiCNfCtziXJeIgC5yrMwY5ELOwCi7MeyBlF9Te1Wfw1OriRTva7ebHVj8Sa9tEucva7FQpJ1uoJNrbAan1qS/pGdwFUCuDOj8PG85rLeVqkcVA8bFXBBG4Pd3/ffTe9fIpu/w+FzW3zbg3ixcge5F+y3ioUBR7lyiuT1nY9Dr8NKtS7roG5uNX8/0qxjfx8S4s0y3Xx4cVtiBpJMqDMzGw1H0k6DTW58K2+A8PEsvaUskRzS5deyDY9+vu7r1zIHNsykh8wAA3IZWBtb4e/zqddHxAinkJC6qWYgWACEm58B2jburjipHRx5Wnhoe1dcKxsshkcLs6g8jr4EHipTwFiURVsVC397HMFHcLKRf1A8al0BFrd4tceFcbl3DWRWWMKtgQvskX1sVOx11F96ycy8cjw8JkcMHGkYGhLeAOot3m9xburz9iNtu4K/ozy1GNzouwfbHkD91ZaovGcx4mSRpGmkDN3KzKB4AAHQCrP6PsW8mBVpGLnM4uxubBtBc6mokGNbM8sAVljeiX4SISOcDqBSktKqrpC4rKuOZUlkUKiaKzKBcXOx86jQ4ziP+vL/APo/865SdItjeW5dlJg6BfNE2TOBYvZX1Sqt6OMdPJjbNJIyiNiwZmYd1tz4mrSqZh5hMzOBSqsdhDhJerJvRKUpXdQkpSlESlKURKUpRFrOt5PAqosfUm/2RWpx7hK4rDSQSezIpGbfKd1b1BAPurdxGHJIZTlYbG1wQdwR3jTxBrxeQfNTzsxHvtl++gNahYIvRfl/iWEmwkzxOLMhsy65W038wRqD4EGtI4sgnIzhTsMx+Gh+mr/555D+Xx50ypiI7hTuHF7hGJHnobaX8CajfKXIfVQE4mGMyGQkBkBK2ta53vcX3t4XBuZvWMIz1rxUYCUf8YOnBd3AxxxIscYChRoo1PnfvJ8Sd69R44mYxjQKgZjuQSdB4C41rinif/EPZQCgyrmuAuvaYqAWuSALWGg31rqcPjypcHMXuxkFu0T3+QGwHdaq0SZzpzVs/D9S237kCvvYPVdWN7VyY8PKV6oBVRZGYse1mHWF1AUHzF722t41qYjHyq4CvnCMvWdhQBmYALcX7RvsNq6smIy3JsBa5JOgtv8AWKxYf4JlfABVG9u/+9VuYWIIDqSWN2Y7sfE/VYaCvoxilmUHtKASPDNe31GownH5Llu5gMkdrmwv2j4Xv39wFesFjyrNmIZ3OZxt3WFvICwFdG61lXKRhbZfv9vwG3fouP0nMl4+1+ENjltsoDgtfuuSBbvy+VQRiV3uLj00qVc8FBiVkBBMqC1xqhXSwvpY3B9c2u1RQJmbVyzE2sFYsSdLW8e61W2GlyNyEaKqxMHWHrA79R03AoAcb49y3eCwySzLHEmZjqLd1vnE9wHn9dqm3KnL7TvHBqYYT1k2hGY6CNG9QuYjuX9aupyFyR1AErhuudbFTbsAm9tPnaC+ulrVY+EwoQeZ386i4iYPfbdvnmpOHYYoyw7nj2clkhjyi1Vv0jcExL4gSgNJEQFRVBPVnS6kD846379u4VZlfKrp4RMzISrHBYt2El6xovvX5/xeFaORo30ZCVYb6g2OtWx0a/3Bf13+1Vacy/33EftZPtmrL6Nh/wAvT9d/tGqjADLiHAcj7r1PTbi7BNceJb7FdbiHLeGnfPLCjta2YjWw22qreeoYI8WYoI1RY1AbL3sdT8AQPjVwYvEiONnb2UUsfQC5+qqExmLMsjyN7TsWPvN679JFrWgAalQ//nxI97nFxytFAXpZVjdFWAtDLKR7bBR6INfpY/Cp1XG5PwPVYGFTvlzH1clj9q3urs1YYZmSJrexUfSE3XYl7+30GgSlKV3UJKUpREpSlESlKURKUpRFg9l/JvrG/wBFvhSXDK3dr41kljuPA9x8POsccncdG8PvHiKIuTjOBi4awJGx7x99cfHRFQbb+F9fX3VMwaxy4ZG3ANAAskkqqsNhm6oXB11J11N7knzv9Vbs3ELpZlB8b7EHQ3+P0VPZeEpsNPIf6Vy8TygGJIYa7gj+Vbty1RC1e55cXA8bUHiwgX2bgX20t9V/pr7ibgBrHs63H0j0Iv8ARUwwvKJIszrcaHQ93f7xY++t+PleJdSS23l3+VZOXLQWQ95eHv1+VXUvJvy+NGZ8lmLXC5mysPZGoA7j31KeV+jqDCnOqsz/APUfVh+qLAL6gX86mWHwSILKoFZiax1jsuW9Fq5rXPL6VF8582YyDG8QgjlnCy5Ew+V2AiaMQSSZLHsdhmvb86uhjecJ0xfBl+UOFOHwrTqXP4YzkIS4v2yAM2t971YmN5Fws0jSOGzM8j3zbGXDrA9tNBkVfeL1gbo6wpRl/CWKYeO+fVVwxBisbaHTXxqwGJhygFvDXyr29ViiuJhZsUeNy4Uyv8niLYy5ka5EkaxrBv8Ai1kLuF202rmdEHHMRNOwmnllD4dZSJHLgMZ5FJW/sCwAsthptViJwGIYt8UL9bJGsTa9nKrFhp43O9aHLPI2GwDO0Ae7AKM7lsihiwRb7LdidbnzriZ2FhbWtDh5rNG1VXMJ/wCMxH7WT7ZqzujdbcPTzZz/AN5H3VCOM8mYxsRMywMytI7BgVsQzEg+1fY1YHI/DZIMGiSrle7HLobXY2vbTz99eYwUb2zuLhz917DpeeJ+CY1jwTY0BHIrW6Rsd1eBYDeVlT3HtN9Cke+qmweGMkiIN3ZV/eIH31afSLwafERRCBc+VyWUEA6rYHUi/f8AGony/wAm4xMXCzwlVSRWZiVsApBOzeVa42N8k40NaLfomeGDBkl4DtTVi+z2VsItgANhoK9UpV4vHJSlKIlKUoiUpSiJSlKIlKUoiV5eMHcXr1SiKsefOlSTh2M+TpAJOwrZjIQe1fS2Q+HjWxyP0tRY+YYeWNoZmvk7WZHIBJW9lKtYE2I1sde6oX0o/lDD/lf4tY+f2EHMsboLHrMM5tpckqGPvA19auW4aJ0bRWpbd3xXPMbVndIXM8mFhjiwgzYzEuEgSwJFrF3s2lgNLnQZrnQGu/wHDTph0GJmE01ru4VVW5+aoUDsja51O/fYQ/pR53n4fJheoSJuu6wMZFLEZTGBlIYW9s11ekTmmXA4UNh4DLNI2VewzKgAJLsE1PcALi5PlUHq3FjGgfuvX7sFtepUhxDmNs/zTo/l4N6DY+WvdXH525gbC4KWeLIzxKHAa5XVlUXykHXNca91QrlrpC4gnFEwPEY4ry2sUABQshZNVYqQbWI3F99NZR0n4dU4NiwqhQVU2AA/9xPCsCAslY12oJHlaXYXO6L+kSXiRnSdY0eLIyiMMLq2YG+ZjsQP3qdKHSHJw0wJAkbPLnZg4Y2VcoHssupJP7tQXo8PyLi2D7kx2Fj+Lpf+LD/3V46Um+VYvHTbpgvk+HT9Z3Jf4HrB8Kn/AI0f5O36auvT3WmY5VdnLfEmxGDw8zgBpYo3YLewLICQLkm2vjXSqqeaOMTYblvAyYeVonyYZcymxsYTcfQK7HMvGp05cTEJKyzmDDMZQe1dzFmPqcx+NQThiSCOLqC3zKfUvVdYbjuIPLBxJlcz9S7dbftXEjAG/oLVCsFxjjOO4cXhmdI8KJGlmLlJJ2BL5VZRchEsLXAve5OgGzMG5124CjSZlfVeXOhqvORefHbgkuKxJ6x8L1iljoZMqqyXt3nOFv5XqNcppxrHo+PjxuWzERwNfqpcvtJl9lF+aDYm4Oo3rAwjhmzEAA1famZd3oT5hxOKjxRxMzylGjC5je11a9tPKu5yJxjiM8mJGPh6pEK9SerKZgWe+5ObQL8aiX9nz8VjP14vsvXQ6H+YcTiZ8cuImeURsmQMb5bvKDb90fCpGJjGaUgChl+hatOgVnXrzIeyfQ1V/HeVONSCbEHiJiyZ2igjLKMqklVJSwvlA3Da7mu10Vc0y47hzPOc0kTtGXsAXARWVjbS9nt7r1Edh6ZnDga3pbXrS5fQjzBiMVDiTiZnlKOgUsb2uhJtVmVUf9nr8Riv14/sGrcrbGgCdwH3RGbJSlKiLZKUpREpSlESlKURKUpRFQvSj+UMP+V/i1j5+tPzKiIQfwmGjNtdQVLfC+vpU3566JG4hjDiBiRF2FXKYy3s31uHHj4Vm5I6IIcBOMRJKZ5Vvk7ORUJFi1rks1iRcnvOl9auG4mJsbTeobVVxXPKbUe6ffxuA9ZftQ1IOl3nqbARRR4ayyzl+2QDkVMt7A6ZiWGpuBY6bVv9IXR6eJvh2E4i6jPoUL5sxQ/nC1snnvXzpK6Pf9pxR5JBHLCWylgSrB7ZlNtR7IIOu22tcI5IiIg/YXfwskHWlWOG4fPDzJhUxU5nmDxF5D+lETlHkt7A6egq1ulT/wBHxX6i/wARKjvC+h2SLGYfFNjWleIo0nWIWLlbghWL3VctlF72t7hOuZeBLjMLJh2YosoALLYkWYHS+ndSaZhkjcDdVelcUANFU5zbhmi4XwbHRjtQLGpPuEie68bD/FXzH4Q/7tS4h/xmMxYmY+RkKj3dkn/FVtJybhzgYsFMvXRRKijNcE5Nm7BFj6Vi5h5IhxWBXBAmGJMmXJqVEew7V7+p1ro3GN/SDwdd9l2sZVAefPyYwPphf4JrLzlx+Acs4eLrFMk0OGVFBBPY6suSO4LkIJ8bCp1juSoZuGrgJGYokaIr6BgYwMr7Wvp6biopw7oKw0cEyPM7ySgKJcir1YDqxyrrqctiSdtrXN0c8NDMdnXtuhB4LBhfyQP/ANeT+K1Z+QfyZk/Z4v65KlEXJMa8LPD+sfIUZOssM1mYte23fXvgnJqYbhzYJZGZGWVc5Azfhc1zYaaZq5OnYWuHN9+CzR9FVHLERblXHhe6a59F+Ts30A1MOivmPDxcDBklVBhzL1tyLi7s66bkkMLeJ0FSPlLkSLA4STC52mjlZi+cAXDIqFez3WX6ajHDugnCxYoStK8kSNmWFlHcbgM+7KPCwv3neur54ZQ9rjQzWNN9KpYAIpc7+z2fwWL/AF4vstWHoWxAjl4o51CZWI/Vac/dU75H5Cj4YsojleTrSpJcKLZQRplHnXnk/o/i4e+IZZHk+U2zBwthYubCw1vnO9ay4iNxlr+WWvBA06KueBYXFcZgxOMxPEJYY4ywWGJsqraMPqLhQtmAuQSbG5rv9Ah/5biP27fwYqz4ToNwyTsxnmOHY3OGvlDWNwrsDd1HdoD511eSujReGzzPHiHeOVSojZbZe0CGJDWYgC18o3reaeJ0bmtdyoVXggBtRn+z1+IxX68f2DVuVF+ReQ4+GJIscrydaVJLgC2UEaZfWpRULFSNkmc5ux/pbNFBKUpUZbJSlKIlKUoiUpSiJSlKIlKUoiUrH8pXPkzLntmyXGa17Zrb2uLXr5NiUTLnZVzEKtyBmJ2UX3Oh0HhRYtUz0lYt15iwiq7BT8luoYgG+IYHQG1bP9oDEuhweR2W4nvlYrfWHwOu9aHSb+UeE/yn/kNW/wBPsBeXh6DdzKo9WaAD66uogM8PcfZczsVzOkHmN8RwrhcyuwZ86yFWIuyKqve36Sk++pb0r8m4rFFcRBOsaQROXUs6lrEtpkFthbWqYxHEGGFTCOCGgxMjW8MyqrL7mjJ/xV+nOZf7lif2Mv8ADatZ7gLMvN3kSsjW1QnR3yvi+ISGSPE5Vw8kRcPJJdgTmsLXGynfxrt9Nkkh4rBHHIyZ4Y1FmZRdppFubHzFdP8As8fi8Z+tF9l64/TjOU4tA4FykMTAeJWaQgfRXbOXYwt5DTyC1/ipd0e9HOMwOLM2IxCSp1bJlDyMbkqQbOAPmn41X3GuHz4zj+IwsU7Rl5pMpLuFGVC+yn9G3vq0+jPnmfiSzmeJI+qKBcubXMGvfMf0R8aqviPMAwPMU+JMZk6uaXsA5b5o2XextbNfburnAZTLJm/cG9ngsmqCkfRLzNiouIycPxMjSAdYoDMX6t4jrlY65SA2m2gOmt/vN3G3w3HmkzNljeElbm2Xqkzi22oJrD0P8NkxnE5+IuAqhpDod5JtSo77KrHU+K+dsHSLg2k4risuuREc+iwx3+g391RsWG9dpy171ExRIjBHP+1LMRiG/wB5owGOUx7XNj+Ac7bVxek7rH4rHEjlTIkSjtMACzsATb1rX5M4n1/F8Gx9pYcjeqQSLf3gA++vfSjijHxeORRcxpCwB2JV2IGnpUMDXwXB7w6JzuGZS3kfkbFYOd5J5lkVoygAZzYllN+0ANlPxquea+AYnAOiyz5jICRkd9LEA3zW8atbkDm2XHJK0saxmNgAFza3F/nGod02/j8P+zf7QrDSc2q6TsZ1GZnh5qW9H/Kk+CEvXyrJ1mTLZmNsua/tAfnDbwqX15TYV6rQm1YMYGNyhKUpWFulKUoiUpSiJSlKIlKUoiVp8X4iIMPLMRcRIz28cqk299rVuVgx+CWaJ4nF0kVkYeTCx+uiwbrRV9JzFiIJpMTiEi6z5FEVVCwX8JiCEDZtRYvrYnQXFZzx9sUuFLmMtFxCNC8WbI46p2DLm1HtW9Qa68PR/HlcSzzTZ4VhuxUFQj5kKlQLFSBbzFze9bi8rsREJcTLKYplmVnCX7KlQnZUadq5O963sKII5PD/AFVZ0m/lHhP8p/5DV1unD+9cM/aP/Ew9SXmTo0XF8RixpnKGLqvweQEN1Uhfe+l722ra515CHEZcNIZjH8mYsAFDZrtG1txb8X9NWDMRGHRm9gb8lJIOqpjpW4J8m4vLYdmciZf8ft/96v8AGv0BzL/csT+xl/htXB596OE4m0LmUxNDmFwobMGINjcjYr9JqUcSwfWwyRXt1iMl97ZlIvbvteuU04kZHzG/ogFEqqP7PH4vGfrRfZeuZ0ysBxrCkmwCQEna1sQ+vlVi9H3R+OFrKBMZetKHVQtsoYdxN75vorR576K14liVmOIMWWMR5Qga9mdr3LD8+3ursMRH+UZCdCPhYynLSmGG4xBI2WOaN21OVXVjp5A3qlOEwB+bJkbZ5MQp9DA4P11NeSeiJeHYsYgYkyEIy5TGF9q2twx8K28D0ZLHxZuI9eSWZ26rILDOhW2a/de+1c43xRF4a67bppxWSCaUQ6BMSYp8ZhW3GVrecbNG/wBa11jhVk5kxEb+y8JVvRsOgP0Gu5wTo3GG4nLjknJ64yFosgA/CNmIzX7mAO1dCLk0LxNsd1puy5ery6DsKntX/Rvt31yxMjZJC9vEeq5SRlwaOR9FV3R9g2i41HE3tRtMh9VjkB+qur0guBxzDkkAD5OSToBaU3JPdU4XkRBxP5cshB1JjyixJjKE3v5323rS5t6NVx2I64zmPsKuUIG2J1vceNcMwu1F/He2ItA/lY7lK8NxOGQ5Y5Y3O9ldWNvGwPnVW9Nv4/D/ALN/tCpTyf0brgMQZhOZLoUylAu5U3vc/m/TWfnTkEcQeNjMY+rVlsFDXuQfEeFYFArtK2SWIgiipUmwr1XxRYV9rRTEpSlESlKURKUpREpSlESlKURKUpREpSlESlKURKUpREpSlESlKURKUpREpSlESlKURKUpREpSlEX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486" name="Picture 6" descr="http://www.enriquedans.com/wp-content/uploads/2011/05/diainternet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3573016"/>
            <a:ext cx="2016224" cy="1997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6351" y="608647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786709" y="6286872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3143250" y="1000125"/>
            <a:ext cx="4143375" cy="369888"/>
          </a:xfrm>
          <a:prstGeom prst="rect">
            <a:avLst/>
          </a:prstGeom>
          <a:solidFill>
            <a:srgbClr val="FFDD7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1"/>
                </a:solidFill>
                <a:latin typeface="Eurostile" pitchFamily="34" charset="0"/>
              </a:rPr>
              <a:t>RECURSOS</a:t>
            </a:r>
          </a:p>
        </p:txBody>
      </p:sp>
      <p:sp>
        <p:nvSpPr>
          <p:cNvPr id="30727" name="21 Rectángulo"/>
          <p:cNvSpPr>
            <a:spLocks noChangeArrowheads="1"/>
          </p:cNvSpPr>
          <p:nvPr/>
        </p:nvSpPr>
        <p:spPr bwMode="auto">
          <a:xfrm>
            <a:off x="3143251" y="1500188"/>
            <a:ext cx="600074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PDI y video proyector.</a:t>
            </a:r>
          </a:p>
          <a:p>
            <a:pPr algn="just"/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Ordenadores personales individuales o dos alumnos por equipo.</a:t>
            </a:r>
          </a:p>
          <a:p>
            <a:pPr algn="just"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</a:t>
            </a:r>
            <a:r>
              <a:rPr lang="es-ES">
                <a:latin typeface="Eurostile" pitchFamily="34" charset="0"/>
              </a:rPr>
              <a:t>Presentación </a:t>
            </a:r>
            <a:r>
              <a:rPr lang="es-ES" smtClean="0">
                <a:latin typeface="Eurostile" pitchFamily="34" charset="0"/>
              </a:rPr>
              <a:t>de </a:t>
            </a:r>
            <a:r>
              <a:rPr lang="es-ES" dirty="0" smtClean="0">
                <a:latin typeface="Eurostile" pitchFamily="34" charset="0"/>
              </a:rPr>
              <a:t>¿Navegamos?</a:t>
            </a:r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Acceso a Internet a </a:t>
            </a:r>
            <a:r>
              <a:rPr lang="es-ES" dirty="0" smtClean="0">
                <a:latin typeface="Eurostile" pitchFamily="34" charset="0"/>
              </a:rPr>
              <a:t>página</a:t>
            </a:r>
          </a:p>
          <a:p>
            <a:pPr algn="just"/>
            <a:r>
              <a:rPr lang="es-ES" dirty="0" smtClean="0">
                <a:latin typeface="Eurostile" pitchFamily="34" charset="0"/>
                <a:hlinkClick r:id="rId4"/>
              </a:rPr>
              <a:t>https://bitly.com/plan2015-Burgos</a:t>
            </a:r>
            <a:r>
              <a:rPr lang="es-ES" dirty="0" smtClean="0">
                <a:latin typeface="Eurostile" pitchFamily="34" charset="0"/>
              </a:rPr>
              <a:t> </a:t>
            </a:r>
          </a:p>
          <a:p>
            <a:pPr algn="just"/>
            <a:r>
              <a:rPr lang="es-ES" dirty="0" smtClean="0">
                <a:latin typeface="Eurostile" pitchFamily="34" charset="0"/>
              </a:rPr>
              <a:t>para </a:t>
            </a:r>
            <a:r>
              <a:rPr lang="es-ES" dirty="0">
                <a:latin typeface="Eurostile" pitchFamily="34" charset="0"/>
              </a:rPr>
              <a:t>descarga de  materiales </a:t>
            </a:r>
          </a:p>
        </p:txBody>
      </p:sp>
      <p:grpSp>
        <p:nvGrpSpPr>
          <p:cNvPr id="3" name="18 Grupo"/>
          <p:cNvGrpSpPr/>
          <p:nvPr/>
        </p:nvGrpSpPr>
        <p:grpSpPr>
          <a:xfrm>
            <a:off x="357188" y="0"/>
            <a:ext cx="2297112" cy="5143500"/>
            <a:chOff x="357188" y="0"/>
            <a:chExt cx="2297112" cy="5143500"/>
          </a:xfrm>
        </p:grpSpPr>
        <p:grpSp>
          <p:nvGrpSpPr>
            <p:cNvPr id="4" name="19 Grupo"/>
            <p:cNvGrpSpPr>
              <a:grpSpLocks/>
            </p:cNvGrpSpPr>
            <p:nvPr/>
          </p:nvGrpSpPr>
          <p:grpSpPr bwMode="auto">
            <a:xfrm>
              <a:off x="428625" y="0"/>
              <a:ext cx="1765300" cy="3500438"/>
              <a:chOff x="428596" y="0"/>
              <a:chExt cx="1765750" cy="3500438"/>
            </a:xfrm>
          </p:grpSpPr>
          <p:sp>
            <p:nvSpPr>
              <p:cNvPr id="22" name="21 Rectángulo"/>
              <p:cNvSpPr/>
              <p:nvPr/>
            </p:nvSpPr>
            <p:spPr>
              <a:xfrm>
                <a:off x="500052" y="0"/>
                <a:ext cx="1357658" cy="250031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5" name="24 Elipse"/>
              <p:cNvSpPr/>
              <p:nvPr/>
            </p:nvSpPr>
            <p:spPr>
              <a:xfrm>
                <a:off x="428596" y="2000250"/>
                <a:ext cx="1572026" cy="15001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6" name="5 CuadroTexto"/>
              <p:cNvSpPr txBox="1">
                <a:spLocks noChangeArrowheads="1"/>
              </p:cNvSpPr>
              <p:nvPr/>
            </p:nvSpPr>
            <p:spPr bwMode="auto">
              <a:xfrm>
                <a:off x="857224" y="0"/>
                <a:ext cx="785818" cy="1862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1500" b="1" dirty="0">
                    <a:solidFill>
                      <a:schemeClr val="bg1"/>
                    </a:solidFill>
                    <a:latin typeface="Calibri" pitchFamily="34" charset="0"/>
                  </a:rPr>
                  <a:t>@</a:t>
                </a:r>
              </a:p>
            </p:txBody>
          </p:sp>
          <p:pic>
            <p:nvPicPr>
              <p:cNvPr id="27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 l="11629"/>
              <a:stretch>
                <a:fillRect/>
              </a:stretch>
            </p:blipFill>
            <p:spPr bwMode="auto">
              <a:xfrm>
                <a:off x="1857356" y="214290"/>
                <a:ext cx="336990" cy="128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57188" y="2643188"/>
              <a:ext cx="2297112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6351" y="608647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786709" y="6286872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3143250" y="1000125"/>
            <a:ext cx="4143375" cy="369888"/>
          </a:xfrm>
          <a:prstGeom prst="rect">
            <a:avLst/>
          </a:prstGeom>
          <a:solidFill>
            <a:srgbClr val="FFDD7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1"/>
                </a:solidFill>
                <a:latin typeface="Eurostile" pitchFamily="34" charset="0"/>
              </a:rPr>
              <a:t>EVALUACIÓN</a:t>
            </a:r>
          </a:p>
        </p:txBody>
      </p:sp>
      <p:sp>
        <p:nvSpPr>
          <p:cNvPr id="32775" name="21 Rectángulo"/>
          <p:cNvSpPr>
            <a:spLocks noChangeArrowheads="1"/>
          </p:cNvSpPr>
          <p:nvPr/>
        </p:nvSpPr>
        <p:spPr bwMode="auto">
          <a:xfrm>
            <a:off x="3143250" y="1500188"/>
            <a:ext cx="56435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Participación de los alumnos en la sesión. </a:t>
            </a:r>
          </a:p>
          <a:p>
            <a:pPr algn="just"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Documentos elaborados por los alumnos sobre </a:t>
            </a:r>
            <a:r>
              <a:rPr lang="es-ES" dirty="0" smtClean="0">
                <a:latin typeface="Eurostile" pitchFamily="34" charset="0"/>
              </a:rPr>
              <a:t>cómo </a:t>
            </a:r>
            <a:r>
              <a:rPr lang="es-ES" dirty="0">
                <a:latin typeface="Eurostile" pitchFamily="34" charset="0"/>
              </a:rPr>
              <a:t>explicarían las normas de uso de </a:t>
            </a:r>
            <a:r>
              <a:rPr lang="es-ES" dirty="0" smtClean="0">
                <a:latin typeface="Eurostile" pitchFamily="34" charset="0"/>
              </a:rPr>
              <a:t>Internet.</a:t>
            </a:r>
          </a:p>
        </p:txBody>
      </p:sp>
      <p:grpSp>
        <p:nvGrpSpPr>
          <p:cNvPr id="3" name="18 Grupo"/>
          <p:cNvGrpSpPr/>
          <p:nvPr/>
        </p:nvGrpSpPr>
        <p:grpSpPr>
          <a:xfrm>
            <a:off x="357188" y="0"/>
            <a:ext cx="2297112" cy="5143500"/>
            <a:chOff x="357188" y="0"/>
            <a:chExt cx="2297112" cy="5143500"/>
          </a:xfrm>
        </p:grpSpPr>
        <p:grpSp>
          <p:nvGrpSpPr>
            <p:cNvPr id="4" name="19 Grupo"/>
            <p:cNvGrpSpPr>
              <a:grpSpLocks/>
            </p:cNvGrpSpPr>
            <p:nvPr/>
          </p:nvGrpSpPr>
          <p:grpSpPr bwMode="auto">
            <a:xfrm>
              <a:off x="428625" y="0"/>
              <a:ext cx="1765300" cy="3500438"/>
              <a:chOff x="428596" y="0"/>
              <a:chExt cx="1765750" cy="3500438"/>
            </a:xfrm>
          </p:grpSpPr>
          <p:sp>
            <p:nvSpPr>
              <p:cNvPr id="22" name="21 Rectángulo"/>
              <p:cNvSpPr/>
              <p:nvPr/>
            </p:nvSpPr>
            <p:spPr>
              <a:xfrm>
                <a:off x="500052" y="0"/>
                <a:ext cx="1357658" cy="250031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5" name="24 Elipse"/>
              <p:cNvSpPr/>
              <p:nvPr/>
            </p:nvSpPr>
            <p:spPr>
              <a:xfrm>
                <a:off x="428596" y="2000250"/>
                <a:ext cx="1572026" cy="15001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6" name="5 CuadroTexto"/>
              <p:cNvSpPr txBox="1">
                <a:spLocks noChangeArrowheads="1"/>
              </p:cNvSpPr>
              <p:nvPr/>
            </p:nvSpPr>
            <p:spPr bwMode="auto">
              <a:xfrm>
                <a:off x="857224" y="0"/>
                <a:ext cx="785818" cy="1862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1500" b="1" dirty="0">
                    <a:solidFill>
                      <a:schemeClr val="bg1"/>
                    </a:solidFill>
                    <a:latin typeface="Calibri" pitchFamily="34" charset="0"/>
                  </a:rPr>
                  <a:t>@</a:t>
                </a:r>
              </a:p>
            </p:txBody>
          </p:sp>
          <p:pic>
            <p:nvPicPr>
              <p:cNvPr id="27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 l="11629"/>
              <a:stretch>
                <a:fillRect/>
              </a:stretch>
            </p:blipFill>
            <p:spPr bwMode="auto">
              <a:xfrm>
                <a:off x="1857356" y="214290"/>
                <a:ext cx="336990" cy="128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57188" y="2643188"/>
              <a:ext cx="2297112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9 Grupo"/>
          <p:cNvGrpSpPr>
            <a:grpSpLocks/>
          </p:cNvGrpSpPr>
          <p:nvPr/>
        </p:nvGrpSpPr>
        <p:grpSpPr bwMode="auto">
          <a:xfrm>
            <a:off x="428625" y="0"/>
            <a:ext cx="1765300" cy="3500438"/>
            <a:chOff x="428596" y="0"/>
            <a:chExt cx="1765750" cy="3500438"/>
          </a:xfrm>
        </p:grpSpPr>
        <p:sp>
          <p:nvSpPr>
            <p:cNvPr id="5" name="4 Rectángulo"/>
            <p:cNvSpPr/>
            <p:nvPr/>
          </p:nvSpPr>
          <p:spPr>
            <a:xfrm>
              <a:off x="500052" y="0"/>
              <a:ext cx="1357658" cy="250031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18 Elipse"/>
            <p:cNvSpPr/>
            <p:nvPr/>
          </p:nvSpPr>
          <p:spPr>
            <a:xfrm>
              <a:off x="428596" y="2000250"/>
              <a:ext cx="1572026" cy="15001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6397" name="5 CuadroTexto"/>
            <p:cNvSpPr txBox="1">
              <a:spLocks noChangeArrowheads="1"/>
            </p:cNvSpPr>
            <p:nvPr/>
          </p:nvSpPr>
          <p:spPr bwMode="auto">
            <a:xfrm>
              <a:off x="857224" y="0"/>
              <a:ext cx="785818" cy="186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1500" b="1" dirty="0">
                  <a:solidFill>
                    <a:schemeClr val="bg1"/>
                  </a:solidFill>
                  <a:latin typeface="Calibri" pitchFamily="34" charset="0"/>
                </a:rPr>
                <a:t>@</a:t>
              </a:r>
            </a:p>
          </p:txBody>
        </p:sp>
        <p:pic>
          <p:nvPicPr>
            <p:cNvPr id="16398" name="Picture 3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11629"/>
            <a:stretch>
              <a:fillRect/>
            </a:stretch>
          </p:blipFill>
          <p:spPr bwMode="auto">
            <a:xfrm>
              <a:off x="1857356" y="214290"/>
              <a:ext cx="336990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14 Grupo"/>
          <p:cNvGrpSpPr>
            <a:grpSpLocks/>
          </p:cNvGrpSpPr>
          <p:nvPr/>
        </p:nvGrpSpPr>
        <p:grpSpPr bwMode="auto">
          <a:xfrm>
            <a:off x="1" y="609282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812532" y="6286872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13 Rectángulo"/>
          <p:cNvSpPr>
            <a:spLocks noChangeArrowheads="1"/>
          </p:cNvSpPr>
          <p:nvPr/>
        </p:nvSpPr>
        <p:spPr bwMode="auto">
          <a:xfrm>
            <a:off x="5292080" y="1556792"/>
            <a:ext cx="349416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b="1" dirty="0" smtClean="0">
                <a:latin typeface="Eurostile" pitchFamily="34" charset="0"/>
              </a:rPr>
              <a:t>EL PLAN DE SEGURIDAD Y CONFIANZA DIGITAL en el ámbito educativo</a:t>
            </a:r>
            <a:r>
              <a:rPr lang="es-ES" dirty="0">
                <a:latin typeface="Eurostile" pitchFamily="34" charset="0"/>
              </a:rPr>
              <a:t> </a:t>
            </a:r>
            <a:r>
              <a:rPr lang="es-ES" dirty="0" smtClean="0">
                <a:latin typeface="Eurostile" charset="0"/>
              </a:rPr>
              <a:t> impulsará la alfabetización digital de todos los miembros de la comunidad educativa, informando, formando y reflexionando sobre el uso seguro, crítico y responsable de las TIC entre todos los miembros de la comunidad educativa, haciendo especial hincapié en el alumnado.</a:t>
            </a:r>
          </a:p>
          <a:p>
            <a:endParaRPr lang="es-ES" dirty="0" smtClean="0">
              <a:latin typeface="Eurostile" charset="0"/>
            </a:endParaRPr>
          </a:p>
        </p:txBody>
      </p:sp>
      <p:pic>
        <p:nvPicPr>
          <p:cNvPr id="16392" name="Picture 3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88" y="2643188"/>
            <a:ext cx="229711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www.educa.jcyl.es/profesorado/es/formacion-profesorado/actualidad-formacion-profesorado/plan-seguridad-confianza-digital-ambito-educativo.ficheros/522585-19152670_s-destacado.jpg?width=138&amp;height=110&amp;aspectRatio=tru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1772816"/>
            <a:ext cx="2664296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1" y="609282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786709" y="6286872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23 Grupo"/>
          <p:cNvGrpSpPr/>
          <p:nvPr/>
        </p:nvGrpSpPr>
        <p:grpSpPr>
          <a:xfrm>
            <a:off x="357188" y="0"/>
            <a:ext cx="2297112" cy="5143500"/>
            <a:chOff x="357188" y="0"/>
            <a:chExt cx="2297112" cy="5143500"/>
          </a:xfrm>
        </p:grpSpPr>
        <p:grpSp>
          <p:nvGrpSpPr>
            <p:cNvPr id="16385" name="19 Grupo"/>
            <p:cNvGrpSpPr>
              <a:grpSpLocks/>
            </p:cNvGrpSpPr>
            <p:nvPr/>
          </p:nvGrpSpPr>
          <p:grpSpPr bwMode="auto">
            <a:xfrm>
              <a:off x="428625" y="0"/>
              <a:ext cx="1765300" cy="3500438"/>
              <a:chOff x="428596" y="0"/>
              <a:chExt cx="1765750" cy="3500438"/>
            </a:xfrm>
          </p:grpSpPr>
          <p:sp>
            <p:nvSpPr>
              <p:cNvPr id="5" name="4 Rectángulo"/>
              <p:cNvSpPr/>
              <p:nvPr/>
            </p:nvSpPr>
            <p:spPr>
              <a:xfrm>
                <a:off x="500052" y="0"/>
                <a:ext cx="1357658" cy="250031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9" name="18 Elipse"/>
              <p:cNvSpPr/>
              <p:nvPr/>
            </p:nvSpPr>
            <p:spPr>
              <a:xfrm>
                <a:off x="428596" y="2000250"/>
                <a:ext cx="1572026" cy="15001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6397" name="5 CuadroTexto"/>
              <p:cNvSpPr txBox="1">
                <a:spLocks noChangeArrowheads="1"/>
              </p:cNvSpPr>
              <p:nvPr/>
            </p:nvSpPr>
            <p:spPr bwMode="auto">
              <a:xfrm>
                <a:off x="857224" y="0"/>
                <a:ext cx="785818" cy="1862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1500" b="1" dirty="0">
                    <a:solidFill>
                      <a:schemeClr val="bg1"/>
                    </a:solidFill>
                    <a:latin typeface="Calibri" pitchFamily="34" charset="0"/>
                  </a:rPr>
                  <a:t>@</a:t>
                </a:r>
              </a:p>
            </p:txBody>
          </p:sp>
          <p:pic>
            <p:nvPicPr>
              <p:cNvPr id="16398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 l="11629"/>
              <a:stretch>
                <a:fillRect/>
              </a:stretch>
            </p:blipFill>
            <p:spPr bwMode="auto">
              <a:xfrm>
                <a:off x="1857356" y="214290"/>
                <a:ext cx="336990" cy="128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6392" name="Picture 3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57188" y="2643188"/>
              <a:ext cx="2297112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19 Rectángulo"/>
          <p:cNvSpPr/>
          <p:nvPr/>
        </p:nvSpPr>
        <p:spPr>
          <a:xfrm>
            <a:off x="4932040" y="1700808"/>
            <a:ext cx="3744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smtClean="0">
                <a:latin typeface="Eurostile" charset="0"/>
              </a:rPr>
              <a:t>LOS TALLERES CON ALUMNOS </a:t>
            </a:r>
            <a:r>
              <a:rPr lang="es-ES" dirty="0" smtClean="0">
                <a:latin typeface="Eurostile" charset="0"/>
              </a:rPr>
              <a:t>son una estrategia didáctica integrada en el Plan de Seguridad y Confianza Digital para dinamizar en un ambiente de aprendizaje interactivo  y  participativo de los conocimientos, actitudes relacionados  con el aprovechamiento de las posibilidades de  Internet  y  su uso seguro.</a:t>
            </a:r>
          </a:p>
        </p:txBody>
      </p:sp>
      <p:pic>
        <p:nvPicPr>
          <p:cNvPr id="18436" name="Picture 4" descr="http://upload.wikimedia.org/wikipedia/commons/e/e9/R%C3%A9pr%C3%A9sentation_d%27interne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1844824"/>
            <a:ext cx="2304256" cy="2376264"/>
          </a:xfrm>
          <a:prstGeom prst="rect">
            <a:avLst/>
          </a:prstGeom>
          <a:noFill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222787">
            <a:off x="3326085" y="3256669"/>
            <a:ext cx="1343701" cy="500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1" y="609282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812359" y="6286872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3143250" y="1000125"/>
            <a:ext cx="2143125" cy="369888"/>
          </a:xfrm>
          <a:prstGeom prst="rect">
            <a:avLst/>
          </a:prstGeom>
          <a:solidFill>
            <a:srgbClr val="FFC000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1"/>
                </a:solidFill>
                <a:latin typeface="Eurostile" pitchFamily="34" charset="0"/>
              </a:rPr>
              <a:t>LOS OBJETIVOS</a:t>
            </a:r>
          </a:p>
        </p:txBody>
      </p:sp>
      <p:sp>
        <p:nvSpPr>
          <p:cNvPr id="18438" name="17 Rectángulo"/>
          <p:cNvSpPr>
            <a:spLocks noChangeArrowheads="1"/>
          </p:cNvSpPr>
          <p:nvPr/>
        </p:nvSpPr>
        <p:spPr bwMode="auto">
          <a:xfrm>
            <a:off x="3214688" y="1714500"/>
            <a:ext cx="5643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S">
                <a:latin typeface="Eurostile" pitchFamily="34" charset="0"/>
              </a:rPr>
              <a:t> Promover el uso responsable y seguro de las nuevas tecnologías.</a:t>
            </a:r>
          </a:p>
        </p:txBody>
      </p:sp>
      <p:sp>
        <p:nvSpPr>
          <p:cNvPr id="18439" name="18 Rectángulo"/>
          <p:cNvSpPr>
            <a:spLocks noChangeArrowheads="1"/>
          </p:cNvSpPr>
          <p:nvPr/>
        </p:nvSpPr>
        <p:spPr bwMode="auto">
          <a:xfrm>
            <a:off x="3203848" y="3429000"/>
            <a:ext cx="55006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</a:t>
            </a:r>
            <a:r>
              <a:rPr lang="es-ES" dirty="0" smtClean="0">
                <a:latin typeface="Eurostile" pitchFamily="34" charset="0"/>
              </a:rPr>
              <a:t>Concienciar sobre la importancia del control de la propia identidad digital y  el respeto por la de los demás.</a:t>
            </a:r>
            <a:endParaRPr lang="es-ES" dirty="0">
              <a:latin typeface="Eurostile" pitchFamily="34" charset="0"/>
            </a:endParaRPr>
          </a:p>
        </p:txBody>
      </p:sp>
      <p:sp>
        <p:nvSpPr>
          <p:cNvPr id="18440" name="19 Rectángulo"/>
          <p:cNvSpPr>
            <a:spLocks noChangeArrowheads="1"/>
          </p:cNvSpPr>
          <p:nvPr/>
        </p:nvSpPr>
        <p:spPr bwMode="auto">
          <a:xfrm>
            <a:off x="3214688" y="2500313"/>
            <a:ext cx="55006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dirty="0" smtClean="0">
                <a:latin typeface="Eurostile" pitchFamily="34" charset="0"/>
              </a:rPr>
              <a:t> Reflexionar sobre hábitos de seguridad en la navegación en  Internet  y  descarga de aplicaciones.</a:t>
            </a:r>
            <a:endParaRPr lang="es-ES" dirty="0">
              <a:latin typeface="Eurostile" pitchFamily="34" charset="0"/>
            </a:endParaRPr>
          </a:p>
        </p:txBody>
      </p:sp>
      <p:sp>
        <p:nvSpPr>
          <p:cNvPr id="18441" name="20 Rectángulo"/>
          <p:cNvSpPr>
            <a:spLocks noChangeArrowheads="1"/>
          </p:cNvSpPr>
          <p:nvPr/>
        </p:nvSpPr>
        <p:spPr bwMode="auto">
          <a:xfrm>
            <a:off x="3214688" y="4291013"/>
            <a:ext cx="55006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</a:t>
            </a:r>
            <a:r>
              <a:rPr lang="es-ES" dirty="0" smtClean="0">
                <a:latin typeface="Eurostile" charset="0"/>
              </a:rPr>
              <a:t>Adquirir  habilidades para la búsqueda reflexiva de información en Internet.</a:t>
            </a:r>
            <a:endParaRPr lang="es-ES" dirty="0">
              <a:latin typeface="Eurostile" charset="0"/>
            </a:endParaRPr>
          </a:p>
        </p:txBody>
      </p:sp>
      <p:grpSp>
        <p:nvGrpSpPr>
          <p:cNvPr id="19" name="19 Grupo"/>
          <p:cNvGrpSpPr>
            <a:grpSpLocks/>
          </p:cNvGrpSpPr>
          <p:nvPr/>
        </p:nvGrpSpPr>
        <p:grpSpPr bwMode="auto">
          <a:xfrm>
            <a:off x="428625" y="0"/>
            <a:ext cx="1765300" cy="3500438"/>
            <a:chOff x="428596" y="0"/>
            <a:chExt cx="1765750" cy="3500438"/>
          </a:xfrm>
        </p:grpSpPr>
        <p:sp>
          <p:nvSpPr>
            <p:cNvPr id="20" name="19 Rectángulo"/>
            <p:cNvSpPr/>
            <p:nvPr/>
          </p:nvSpPr>
          <p:spPr>
            <a:xfrm>
              <a:off x="500052" y="0"/>
              <a:ext cx="1357658" cy="250031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20 Elipse"/>
            <p:cNvSpPr/>
            <p:nvPr/>
          </p:nvSpPr>
          <p:spPr>
            <a:xfrm>
              <a:off x="428596" y="2000250"/>
              <a:ext cx="1572026" cy="15001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3" name="5 CuadroTexto"/>
            <p:cNvSpPr txBox="1">
              <a:spLocks noChangeArrowheads="1"/>
            </p:cNvSpPr>
            <p:nvPr/>
          </p:nvSpPr>
          <p:spPr bwMode="auto">
            <a:xfrm>
              <a:off x="857224" y="0"/>
              <a:ext cx="785818" cy="186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1500" b="1" dirty="0">
                  <a:solidFill>
                    <a:schemeClr val="bg1"/>
                  </a:solidFill>
                  <a:latin typeface="Calibri" pitchFamily="34" charset="0"/>
                </a:rPr>
                <a:t>@</a:t>
              </a:r>
            </a:p>
          </p:txBody>
        </p:sp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11629"/>
            <a:stretch>
              <a:fillRect/>
            </a:stretch>
          </p:blipFill>
          <p:spPr bwMode="auto">
            <a:xfrm>
              <a:off x="1857356" y="214290"/>
              <a:ext cx="336990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88" y="2643188"/>
            <a:ext cx="229711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1" y="609282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786709" y="6286872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3143250" y="1000125"/>
            <a:ext cx="4143375" cy="369888"/>
          </a:xfrm>
          <a:prstGeom prst="rect">
            <a:avLst/>
          </a:prstGeom>
          <a:solidFill>
            <a:srgbClr val="FFC000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1"/>
                </a:solidFill>
                <a:latin typeface="Eurostile" pitchFamily="34" charset="0"/>
              </a:rPr>
              <a:t>CONTENIDOS PARA UNA SESIÓN</a:t>
            </a:r>
          </a:p>
        </p:txBody>
      </p:sp>
      <p:grpSp>
        <p:nvGrpSpPr>
          <p:cNvPr id="25" name="24 Grupo"/>
          <p:cNvGrpSpPr/>
          <p:nvPr/>
        </p:nvGrpSpPr>
        <p:grpSpPr>
          <a:xfrm>
            <a:off x="357188" y="0"/>
            <a:ext cx="2297112" cy="5143500"/>
            <a:chOff x="357188" y="0"/>
            <a:chExt cx="2297112" cy="5143500"/>
          </a:xfrm>
        </p:grpSpPr>
        <p:grpSp>
          <p:nvGrpSpPr>
            <p:cNvPr id="26" name="19 Grupo"/>
            <p:cNvGrpSpPr>
              <a:grpSpLocks/>
            </p:cNvGrpSpPr>
            <p:nvPr/>
          </p:nvGrpSpPr>
          <p:grpSpPr bwMode="auto">
            <a:xfrm>
              <a:off x="428625" y="0"/>
              <a:ext cx="1765300" cy="3500438"/>
              <a:chOff x="428596" y="0"/>
              <a:chExt cx="1765750" cy="3500438"/>
            </a:xfrm>
          </p:grpSpPr>
          <p:sp>
            <p:nvSpPr>
              <p:cNvPr id="30" name="29 Rectángulo"/>
              <p:cNvSpPr/>
              <p:nvPr/>
            </p:nvSpPr>
            <p:spPr>
              <a:xfrm>
                <a:off x="500052" y="0"/>
                <a:ext cx="1357658" cy="250031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31" name="30 Elipse"/>
              <p:cNvSpPr/>
              <p:nvPr/>
            </p:nvSpPr>
            <p:spPr>
              <a:xfrm>
                <a:off x="428596" y="2000250"/>
                <a:ext cx="1572026" cy="15001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32" name="5 CuadroTexto"/>
              <p:cNvSpPr txBox="1">
                <a:spLocks noChangeArrowheads="1"/>
              </p:cNvSpPr>
              <p:nvPr/>
            </p:nvSpPr>
            <p:spPr bwMode="auto">
              <a:xfrm>
                <a:off x="857224" y="0"/>
                <a:ext cx="785818" cy="1862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1500" b="1" dirty="0">
                    <a:solidFill>
                      <a:schemeClr val="bg1"/>
                    </a:solidFill>
                    <a:latin typeface="Calibri" pitchFamily="34" charset="0"/>
                  </a:rPr>
                  <a:t>@</a:t>
                </a:r>
              </a:p>
            </p:txBody>
          </p:sp>
          <p:pic>
            <p:nvPicPr>
              <p:cNvPr id="35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 l="11629"/>
              <a:stretch>
                <a:fillRect/>
              </a:stretch>
            </p:blipFill>
            <p:spPr bwMode="auto">
              <a:xfrm>
                <a:off x="1857356" y="214290"/>
                <a:ext cx="336990" cy="128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57188" y="2643188"/>
              <a:ext cx="2297112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" name="17 Rectángulo"/>
          <p:cNvSpPr>
            <a:spLocks noChangeArrowheads="1"/>
          </p:cNvSpPr>
          <p:nvPr/>
        </p:nvSpPr>
        <p:spPr bwMode="auto">
          <a:xfrm>
            <a:off x="2843808" y="1484784"/>
            <a:ext cx="62281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s-ES" dirty="0" smtClean="0">
                <a:latin typeface="Eurostile" charset="0"/>
              </a:rPr>
              <a:t>¿Navegamos? </a:t>
            </a:r>
            <a:endParaRPr lang="es-ES" dirty="0">
              <a:latin typeface="Eurostile" charset="0"/>
            </a:endParaRPr>
          </a:p>
        </p:txBody>
      </p:sp>
      <p:sp>
        <p:nvSpPr>
          <p:cNvPr id="37" name="19 Rectángulo"/>
          <p:cNvSpPr>
            <a:spLocks noChangeArrowheads="1"/>
          </p:cNvSpPr>
          <p:nvPr/>
        </p:nvSpPr>
        <p:spPr bwMode="auto">
          <a:xfrm>
            <a:off x="2843808" y="3356992"/>
            <a:ext cx="5500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dirty="0">
                <a:latin typeface="Eurostile" charset="0"/>
              </a:rPr>
              <a:t> </a:t>
            </a:r>
            <a:r>
              <a:rPr lang="es-ES" dirty="0" smtClean="0">
                <a:latin typeface="Eurostile" charset="0"/>
              </a:rPr>
              <a:t>¿Navegación privada?¿Identidad digital?</a:t>
            </a:r>
          </a:p>
        </p:txBody>
      </p:sp>
      <p:sp>
        <p:nvSpPr>
          <p:cNvPr id="39" name="38 CuadroTexto"/>
          <p:cNvSpPr txBox="1"/>
          <p:nvPr/>
        </p:nvSpPr>
        <p:spPr>
          <a:xfrm>
            <a:off x="3707904" y="1936577"/>
            <a:ext cx="5112568" cy="1323439"/>
          </a:xfrm>
          <a:prstGeom prst="rect">
            <a:avLst/>
          </a:prstGeom>
          <a:solidFill>
            <a:srgbClr val="FFDD71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dirty="0" smtClean="0">
                <a:latin typeface="Eurostile" charset="0"/>
                <a:cs typeface="Arial" pitchFamily="34" charset="0"/>
              </a:rPr>
              <a:t>Al navegar en Internet nos encontramos con la información que deseamos y la que no. Debemos tener hábitos y habilidades para minimizar los riesgos de navegación, en las descargas, en el uso de </a:t>
            </a:r>
            <a:r>
              <a:rPr lang="es-ES" sz="1600" dirty="0" err="1" smtClean="0">
                <a:latin typeface="Eurostile" charset="0"/>
                <a:cs typeface="Arial" pitchFamily="34" charset="0"/>
              </a:rPr>
              <a:t>apps</a:t>
            </a:r>
            <a:r>
              <a:rPr lang="es-ES" sz="1600" dirty="0" smtClean="0">
                <a:latin typeface="Eurostile" charset="0"/>
                <a:cs typeface="Arial" pitchFamily="34" charset="0"/>
              </a:rPr>
              <a:t> de móviles y tabletas…</a:t>
            </a:r>
            <a:endParaRPr lang="es-ES" sz="1600" dirty="0">
              <a:latin typeface="Eurostile" charset="0"/>
              <a:cs typeface="Arial" pitchFamily="34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3635896" y="3707740"/>
            <a:ext cx="5256584" cy="584775"/>
          </a:xfrm>
          <a:prstGeom prst="rect">
            <a:avLst/>
          </a:prstGeom>
          <a:solidFill>
            <a:srgbClr val="FFDD71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dirty="0" smtClean="0">
                <a:latin typeface="Eurostile" charset="0"/>
                <a:cs typeface="Arial" pitchFamily="34" charset="0"/>
              </a:rPr>
              <a:t>¿Existe la navegación privada? ¿Quién recoge la información cuando navegamos? ¿Navegación anónima? ¿Identidad?</a:t>
            </a:r>
            <a:endParaRPr lang="es-ES" sz="1600" dirty="0">
              <a:latin typeface="Eurostile" charset="0"/>
              <a:cs typeface="Arial" pitchFamily="34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3635896" y="4715852"/>
            <a:ext cx="5184576" cy="338554"/>
          </a:xfrm>
          <a:prstGeom prst="rect">
            <a:avLst/>
          </a:prstGeom>
          <a:solidFill>
            <a:srgbClr val="FFDD71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dirty="0" smtClean="0">
                <a:latin typeface="Eurostile" charset="0"/>
                <a:cs typeface="Arial" pitchFamily="34" charset="0"/>
              </a:rPr>
              <a:t>Estrategias reflexivas de búsqueda. Buscar y organizar.</a:t>
            </a:r>
            <a:endParaRPr lang="es-ES" sz="1600" dirty="0">
              <a:latin typeface="Eurostile" charset="0"/>
              <a:cs typeface="Arial" pitchFamily="34" charset="0"/>
            </a:endParaRPr>
          </a:p>
        </p:txBody>
      </p:sp>
      <p:sp>
        <p:nvSpPr>
          <p:cNvPr id="42" name="19 Rectángulo"/>
          <p:cNvSpPr>
            <a:spLocks noChangeArrowheads="1"/>
          </p:cNvSpPr>
          <p:nvPr/>
        </p:nvSpPr>
        <p:spPr bwMode="auto">
          <a:xfrm>
            <a:off x="2843808" y="4355812"/>
            <a:ext cx="5500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dirty="0">
                <a:latin typeface="Eurostile" charset="0"/>
              </a:rPr>
              <a:t> </a:t>
            </a:r>
            <a:r>
              <a:rPr lang="es-ES" dirty="0" smtClean="0">
                <a:latin typeface="Eurostile" charset="0"/>
              </a:rPr>
              <a:t>¿Pensamos y buscamos?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>
            <a:grpSpLocks/>
          </p:cNvGrpSpPr>
          <p:nvPr/>
        </p:nvGrpSpPr>
        <p:grpSpPr bwMode="auto">
          <a:xfrm>
            <a:off x="1" y="609282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786709" y="6286872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3143250" y="1000125"/>
            <a:ext cx="4143375" cy="369888"/>
          </a:xfrm>
          <a:prstGeom prst="rect">
            <a:avLst/>
          </a:prstGeom>
          <a:solidFill>
            <a:srgbClr val="FFDD7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1"/>
                </a:solidFill>
                <a:latin typeface="Eurostile" pitchFamily="34" charset="0"/>
              </a:rPr>
              <a:t>ACTIVIDADES DEL ALUMNO</a:t>
            </a:r>
          </a:p>
        </p:txBody>
      </p:sp>
      <p:sp>
        <p:nvSpPr>
          <p:cNvPr id="22535" name="21 Rectángulo"/>
          <p:cNvSpPr>
            <a:spLocks noChangeArrowheads="1"/>
          </p:cNvSpPr>
          <p:nvPr/>
        </p:nvSpPr>
        <p:spPr bwMode="auto">
          <a:xfrm>
            <a:off x="3143250" y="1500188"/>
            <a:ext cx="5643563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A partir de preguntas </a:t>
            </a:r>
            <a:r>
              <a:rPr lang="es-ES" dirty="0" smtClean="0">
                <a:latin typeface="Eurostile" pitchFamily="34" charset="0"/>
              </a:rPr>
              <a:t>sobre hábitos de navegación por Internet crear un ambiente de participación y de debate.</a:t>
            </a:r>
            <a:endParaRPr lang="es-ES" dirty="0">
              <a:latin typeface="Eurostile" pitchFamily="34" charset="0"/>
            </a:endParaRPr>
          </a:p>
          <a:p>
            <a:pPr algn="just"/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 smtClean="0">
                <a:latin typeface="Eurostile" pitchFamily="34" charset="0"/>
              </a:rPr>
              <a:t>Experimentación de estrategias para navegación segura:  identificar riesgos de navegación, enlaces, </a:t>
            </a:r>
            <a:r>
              <a:rPr lang="es-ES" dirty="0" err="1" smtClean="0">
                <a:latin typeface="Eurostile" pitchFamily="34" charset="0"/>
              </a:rPr>
              <a:t>acortadores</a:t>
            </a:r>
            <a:r>
              <a:rPr lang="es-ES" dirty="0" smtClean="0">
                <a:latin typeface="Eurostile" pitchFamily="34" charset="0"/>
              </a:rPr>
              <a:t> de direcciones,…</a:t>
            </a:r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 smtClean="0">
                <a:latin typeface="Eurostile" pitchFamily="34" charset="0"/>
              </a:rPr>
              <a:t>Configuración de los navegadores para realizar navegación privada.  Experimentar con </a:t>
            </a:r>
            <a:r>
              <a:rPr lang="es-ES" dirty="0" err="1" smtClean="0">
                <a:latin typeface="Eurostile" pitchFamily="34" charset="0"/>
              </a:rPr>
              <a:t>Lightbeam</a:t>
            </a:r>
            <a:r>
              <a:rPr lang="es-ES" dirty="0" smtClean="0">
                <a:latin typeface="Eurostile" pitchFamily="34" charset="0"/>
              </a:rPr>
              <a:t> para comprobar el rastreo de navegación por algunas web.</a:t>
            </a:r>
          </a:p>
          <a:p>
            <a:pPr algn="just">
              <a:buFont typeface="Arial" charset="0"/>
              <a:buChar char="•"/>
            </a:pPr>
            <a:endParaRPr lang="es-ES" dirty="0" smtClean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 smtClean="0">
                <a:latin typeface="Eurostile" pitchFamily="34" charset="0"/>
              </a:rPr>
              <a:t> Valoración en grupo de la importancia de la identidad digital.</a:t>
            </a:r>
          </a:p>
          <a:p>
            <a:pPr algn="just"/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 smtClean="0">
                <a:latin typeface="Eurostile" pitchFamily="34" charset="0"/>
              </a:rPr>
              <a:t> Hábitos de búsqueda reflexiva en Internet a través del juego. </a:t>
            </a:r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357188" y="0"/>
            <a:ext cx="2297112" cy="5143500"/>
            <a:chOff x="357188" y="0"/>
            <a:chExt cx="2297112" cy="5143500"/>
          </a:xfrm>
        </p:grpSpPr>
        <p:grpSp>
          <p:nvGrpSpPr>
            <p:cNvPr id="19" name="19 Grupo"/>
            <p:cNvGrpSpPr>
              <a:grpSpLocks/>
            </p:cNvGrpSpPr>
            <p:nvPr/>
          </p:nvGrpSpPr>
          <p:grpSpPr bwMode="auto">
            <a:xfrm>
              <a:off x="428625" y="0"/>
              <a:ext cx="1765300" cy="3500438"/>
              <a:chOff x="428596" y="0"/>
              <a:chExt cx="1765750" cy="3500438"/>
            </a:xfrm>
          </p:grpSpPr>
          <p:sp>
            <p:nvSpPr>
              <p:cNvPr id="21" name="20 Rectángulo"/>
              <p:cNvSpPr/>
              <p:nvPr/>
            </p:nvSpPr>
            <p:spPr>
              <a:xfrm>
                <a:off x="500052" y="0"/>
                <a:ext cx="1357658" cy="250031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2" name="21 Elipse"/>
              <p:cNvSpPr/>
              <p:nvPr/>
            </p:nvSpPr>
            <p:spPr>
              <a:xfrm>
                <a:off x="428596" y="2000250"/>
                <a:ext cx="1572026" cy="15001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5" name="5 CuadroTexto"/>
              <p:cNvSpPr txBox="1">
                <a:spLocks noChangeArrowheads="1"/>
              </p:cNvSpPr>
              <p:nvPr/>
            </p:nvSpPr>
            <p:spPr bwMode="auto">
              <a:xfrm>
                <a:off x="857224" y="0"/>
                <a:ext cx="785818" cy="1862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1500" b="1" dirty="0">
                    <a:solidFill>
                      <a:schemeClr val="bg1"/>
                    </a:solidFill>
                    <a:latin typeface="Calibri" pitchFamily="34" charset="0"/>
                  </a:rPr>
                  <a:t>@</a:t>
                </a:r>
              </a:p>
            </p:txBody>
          </p:sp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 l="11629"/>
              <a:stretch>
                <a:fillRect/>
              </a:stretch>
            </p:blipFill>
            <p:spPr bwMode="auto">
              <a:xfrm>
                <a:off x="1857356" y="214290"/>
                <a:ext cx="336990" cy="128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57188" y="2643188"/>
              <a:ext cx="2297112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>
            <a:grpSpLocks/>
          </p:cNvGrpSpPr>
          <p:nvPr/>
        </p:nvGrpSpPr>
        <p:grpSpPr bwMode="auto">
          <a:xfrm>
            <a:off x="1" y="609282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786709" y="6286872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3143250" y="1000125"/>
            <a:ext cx="4143375" cy="369888"/>
          </a:xfrm>
          <a:prstGeom prst="rect">
            <a:avLst/>
          </a:prstGeom>
          <a:solidFill>
            <a:srgbClr val="FFDD7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1"/>
                </a:solidFill>
                <a:latin typeface="Eurostile" pitchFamily="34" charset="0"/>
              </a:rPr>
              <a:t>ACTIVIDADES DEL ALUMNO</a:t>
            </a:r>
          </a:p>
        </p:txBody>
      </p:sp>
      <p:sp>
        <p:nvSpPr>
          <p:cNvPr id="24583" name="21 Rectángulo"/>
          <p:cNvSpPr>
            <a:spLocks noChangeArrowheads="1"/>
          </p:cNvSpPr>
          <p:nvPr/>
        </p:nvSpPr>
        <p:spPr bwMode="auto">
          <a:xfrm>
            <a:off x="3143250" y="1500188"/>
            <a:ext cx="564356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" dirty="0">
              <a:latin typeface="Eurostile" pitchFamily="34" charset="0"/>
            </a:endParaRPr>
          </a:p>
          <a:p>
            <a:pPr algn="just"/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Visualizar y comentar en grupo el vídeo sobre las redes sociales y reflexionar </a:t>
            </a:r>
            <a:r>
              <a:rPr lang="es-ES" dirty="0" smtClean="0">
                <a:latin typeface="Eurostile" pitchFamily="34" charset="0"/>
              </a:rPr>
              <a:t>sobre las consecuencias.</a:t>
            </a:r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/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Crear con </a:t>
            </a:r>
            <a:r>
              <a:rPr lang="es-ES" dirty="0" err="1">
                <a:latin typeface="Eurostile" pitchFamily="34" charset="0"/>
                <a:hlinkClick r:id="rId4"/>
              </a:rPr>
              <a:t>gknd-creator</a:t>
            </a:r>
            <a:r>
              <a:rPr lang="es-ES" dirty="0">
                <a:latin typeface="Eurostile" pitchFamily="34" charset="0"/>
              </a:rPr>
              <a:t> . En formato cómic como explicarías a un niño de 8 años las normas básicas para </a:t>
            </a:r>
            <a:r>
              <a:rPr lang="es-ES" dirty="0" smtClean="0">
                <a:latin typeface="Eurostile" pitchFamily="34" charset="0"/>
              </a:rPr>
              <a:t>buscar en Internet </a:t>
            </a:r>
            <a:r>
              <a:rPr lang="es-ES" dirty="0">
                <a:latin typeface="Eurostile" pitchFamily="34" charset="0"/>
              </a:rPr>
              <a:t>(otras </a:t>
            </a:r>
            <a:r>
              <a:rPr lang="es-ES" dirty="0" smtClean="0">
                <a:latin typeface="Eurostile" pitchFamily="34" charset="0"/>
              </a:rPr>
              <a:t>herramientas </a:t>
            </a:r>
            <a:r>
              <a:rPr lang="es-ES" dirty="0">
                <a:latin typeface="Eurostile" pitchFamily="34" charset="0"/>
                <a:hlinkClick r:id="rId5"/>
              </a:rPr>
              <a:t>stripgenerator.com</a:t>
            </a:r>
            <a:r>
              <a:rPr lang="es-ES" dirty="0">
                <a:latin typeface="Eurostile" pitchFamily="34" charset="0"/>
              </a:rPr>
              <a:t>, </a:t>
            </a:r>
            <a:r>
              <a:rPr lang="es-ES" dirty="0" err="1">
                <a:latin typeface="Eurostile" pitchFamily="34" charset="0"/>
                <a:hlinkClick r:id="rId6"/>
              </a:rPr>
              <a:t>dvolver</a:t>
            </a:r>
            <a:r>
              <a:rPr lang="es-ES" dirty="0" smtClean="0">
                <a:latin typeface="Eurostile" pitchFamily="34" charset="0"/>
              </a:rPr>
              <a:t>,…). </a:t>
            </a:r>
            <a:r>
              <a:rPr lang="es-ES" dirty="0">
                <a:latin typeface="Eurostile" pitchFamily="34" charset="0"/>
              </a:rPr>
              <a:t>Cuelga los cómics en el servidor de centro o aula </a:t>
            </a:r>
            <a:r>
              <a:rPr lang="es-ES" dirty="0" smtClean="0">
                <a:latin typeface="Eurostile" pitchFamily="34" charset="0"/>
              </a:rPr>
              <a:t>virtual.</a:t>
            </a:r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357188" y="0"/>
            <a:ext cx="2297112" cy="5143500"/>
            <a:chOff x="357188" y="0"/>
            <a:chExt cx="2297112" cy="5143500"/>
          </a:xfrm>
        </p:grpSpPr>
        <p:grpSp>
          <p:nvGrpSpPr>
            <p:cNvPr id="19" name="19 Grupo"/>
            <p:cNvGrpSpPr>
              <a:grpSpLocks/>
            </p:cNvGrpSpPr>
            <p:nvPr/>
          </p:nvGrpSpPr>
          <p:grpSpPr bwMode="auto">
            <a:xfrm>
              <a:off x="428625" y="0"/>
              <a:ext cx="1765300" cy="3500438"/>
              <a:chOff x="428596" y="0"/>
              <a:chExt cx="1765750" cy="3500438"/>
            </a:xfrm>
          </p:grpSpPr>
          <p:sp>
            <p:nvSpPr>
              <p:cNvPr id="21" name="20 Rectángulo"/>
              <p:cNvSpPr/>
              <p:nvPr/>
            </p:nvSpPr>
            <p:spPr>
              <a:xfrm>
                <a:off x="500052" y="0"/>
                <a:ext cx="1357658" cy="250031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2" name="21 Elipse"/>
              <p:cNvSpPr/>
              <p:nvPr/>
            </p:nvSpPr>
            <p:spPr>
              <a:xfrm>
                <a:off x="428596" y="2000250"/>
                <a:ext cx="1572026" cy="15001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5" name="5 CuadroTexto"/>
              <p:cNvSpPr txBox="1">
                <a:spLocks noChangeArrowheads="1"/>
              </p:cNvSpPr>
              <p:nvPr/>
            </p:nvSpPr>
            <p:spPr bwMode="auto">
              <a:xfrm>
                <a:off x="857224" y="0"/>
                <a:ext cx="785818" cy="1862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1500" b="1" dirty="0">
                    <a:solidFill>
                      <a:schemeClr val="bg1"/>
                    </a:solidFill>
                    <a:latin typeface="Calibri" pitchFamily="34" charset="0"/>
                  </a:rPr>
                  <a:t>@</a:t>
                </a:r>
              </a:p>
            </p:txBody>
          </p:sp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 l="11629"/>
              <a:stretch>
                <a:fillRect/>
              </a:stretch>
            </p:blipFill>
            <p:spPr bwMode="auto">
              <a:xfrm>
                <a:off x="1857356" y="214290"/>
                <a:ext cx="336990" cy="128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57188" y="2643188"/>
              <a:ext cx="2297112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6351" y="608647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786709" y="6286872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3143250" y="1000125"/>
            <a:ext cx="4357688" cy="369888"/>
          </a:xfrm>
          <a:prstGeom prst="rect">
            <a:avLst/>
          </a:prstGeom>
          <a:solidFill>
            <a:srgbClr val="FFDD7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1"/>
                </a:solidFill>
                <a:latin typeface="Eurostile" pitchFamily="34" charset="0"/>
              </a:rPr>
              <a:t>ACTIVIDADES Y TAREAS DEL PROFESOR</a:t>
            </a:r>
          </a:p>
        </p:txBody>
      </p:sp>
      <p:sp>
        <p:nvSpPr>
          <p:cNvPr id="26631" name="21 Rectángulo"/>
          <p:cNvSpPr>
            <a:spLocks noChangeArrowheads="1"/>
          </p:cNvSpPr>
          <p:nvPr/>
        </p:nvSpPr>
        <p:spPr bwMode="auto">
          <a:xfrm>
            <a:off x="3143250" y="1428750"/>
            <a:ext cx="5643563" cy="573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ts val="2000"/>
              </a:lnSpc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Descargar la presentación de la sesión del </a:t>
            </a:r>
            <a:r>
              <a:rPr lang="es-ES" dirty="0" smtClean="0">
                <a:latin typeface="Eurostile" pitchFamily="34" charset="0"/>
              </a:rPr>
              <a:t>taller </a:t>
            </a:r>
            <a:r>
              <a:rPr lang="es-ES" dirty="0" err="1" smtClean="0">
                <a:latin typeface="Eurostile" pitchFamily="34" charset="0"/>
              </a:rPr>
              <a:t>conl</a:t>
            </a:r>
            <a:r>
              <a:rPr lang="es-ES" dirty="0" smtClean="0">
                <a:latin typeface="Eurostile" pitchFamily="34" charset="0"/>
              </a:rPr>
              <a:t> alumnos, </a:t>
            </a:r>
            <a:r>
              <a:rPr lang="es-ES" dirty="0">
                <a:latin typeface="Eurostile" pitchFamily="34" charset="0"/>
              </a:rPr>
              <a:t>las aplicaciones y materiales están en </a:t>
            </a:r>
            <a:r>
              <a:rPr lang="es-ES" dirty="0" smtClean="0">
                <a:latin typeface="Eurostile" pitchFamily="34" charset="0"/>
                <a:hlinkClick r:id="rId4"/>
              </a:rPr>
              <a:t>https://bitly.com/plan2015-Burgos</a:t>
            </a:r>
            <a:r>
              <a:rPr lang="es-ES" dirty="0" smtClean="0">
                <a:latin typeface="Eurostile" pitchFamily="34" charset="0"/>
              </a:rPr>
              <a:t> </a:t>
            </a:r>
            <a:endParaRPr lang="es-ES" dirty="0">
              <a:latin typeface="Eurostile" pitchFamily="34" charset="0"/>
            </a:endParaRPr>
          </a:p>
          <a:p>
            <a:pPr algn="just">
              <a:lnSpc>
                <a:spcPts val="2000"/>
              </a:lnSpc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>
              <a:lnSpc>
                <a:spcPts val="2000"/>
              </a:lnSpc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Dinamizar con los alumnos las actividades propuestas en la presentación.</a:t>
            </a:r>
          </a:p>
          <a:p>
            <a:pPr algn="just">
              <a:lnSpc>
                <a:spcPts val="2000"/>
              </a:lnSpc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>
              <a:lnSpc>
                <a:spcPts val="2000"/>
              </a:lnSpc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Dirigir el debate del grupo con la participación de todos los alumnos.</a:t>
            </a:r>
          </a:p>
          <a:p>
            <a:pPr algn="just">
              <a:lnSpc>
                <a:spcPts val="2000"/>
              </a:lnSpc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>
              <a:lnSpc>
                <a:spcPts val="2000"/>
              </a:lnSpc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Explicar los procesos de las actividades a realizar por los alumnos: </a:t>
            </a:r>
          </a:p>
          <a:p>
            <a:pPr lvl="2" algn="just">
              <a:lnSpc>
                <a:spcPts val="2000"/>
              </a:lnSpc>
            </a:pPr>
            <a:endParaRPr lang="es-ES" sz="1600" dirty="0" smtClean="0">
              <a:latin typeface="Eurostile" pitchFamily="34" charset="0"/>
            </a:endParaRPr>
          </a:p>
          <a:p>
            <a:pPr algn="just">
              <a:lnSpc>
                <a:spcPts val="2000"/>
              </a:lnSpc>
              <a:buFont typeface="Arial" pitchFamily="34" charset="0"/>
              <a:buChar char="•"/>
            </a:pPr>
            <a:r>
              <a:rPr lang="es-ES" dirty="0" smtClean="0">
                <a:latin typeface="Eurostile" pitchFamily="34" charset="0"/>
              </a:rPr>
              <a:t> </a:t>
            </a:r>
            <a:r>
              <a:rPr lang="es-ES" dirty="0">
                <a:latin typeface="Eurostile" pitchFamily="34" charset="0"/>
              </a:rPr>
              <a:t>Promover la creación de un material para explicar normas a un niño de 8 años.</a:t>
            </a:r>
          </a:p>
          <a:p>
            <a:pPr lvl="2" algn="just">
              <a:lnSpc>
                <a:spcPts val="2000"/>
              </a:lnSpc>
            </a:pPr>
            <a:endParaRPr lang="es-ES" dirty="0">
              <a:latin typeface="Eurostile" pitchFamily="34" charset="0"/>
            </a:endParaRPr>
          </a:p>
          <a:p>
            <a:pPr algn="just">
              <a:lnSpc>
                <a:spcPts val="2000"/>
              </a:lnSpc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Exponer en clase  los trabajos de los alumnos o en el servidor de centro</a:t>
            </a:r>
          </a:p>
          <a:p>
            <a:pPr algn="just">
              <a:lnSpc>
                <a:spcPts val="2000"/>
              </a:lnSpc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>
              <a:lnSpc>
                <a:spcPts val="2000"/>
              </a:lnSpc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>
              <a:lnSpc>
                <a:spcPts val="2000"/>
              </a:lnSpc>
            </a:pPr>
            <a:endParaRPr lang="es-ES" dirty="0">
              <a:latin typeface="Eurostile" pitchFamily="34" charset="0"/>
            </a:endParaRPr>
          </a:p>
          <a:p>
            <a:pPr algn="just">
              <a:lnSpc>
                <a:spcPts val="2000"/>
              </a:lnSpc>
            </a:pPr>
            <a:endParaRPr lang="es-ES" dirty="0">
              <a:latin typeface="Eurostile" pitchFamily="34" charset="0"/>
            </a:endParaRPr>
          </a:p>
        </p:txBody>
      </p:sp>
      <p:grpSp>
        <p:nvGrpSpPr>
          <p:cNvPr id="3" name="17 Grupo"/>
          <p:cNvGrpSpPr/>
          <p:nvPr/>
        </p:nvGrpSpPr>
        <p:grpSpPr>
          <a:xfrm>
            <a:off x="357188" y="0"/>
            <a:ext cx="2297112" cy="5143500"/>
            <a:chOff x="357188" y="0"/>
            <a:chExt cx="2297112" cy="5143500"/>
          </a:xfrm>
        </p:grpSpPr>
        <p:grpSp>
          <p:nvGrpSpPr>
            <p:cNvPr id="4" name="19 Grupo"/>
            <p:cNvGrpSpPr>
              <a:grpSpLocks/>
            </p:cNvGrpSpPr>
            <p:nvPr/>
          </p:nvGrpSpPr>
          <p:grpSpPr bwMode="auto">
            <a:xfrm>
              <a:off x="428625" y="0"/>
              <a:ext cx="1765300" cy="3500438"/>
              <a:chOff x="428596" y="0"/>
              <a:chExt cx="1765750" cy="3500438"/>
            </a:xfrm>
          </p:grpSpPr>
          <p:sp>
            <p:nvSpPr>
              <p:cNvPr id="21" name="20 Rectángulo"/>
              <p:cNvSpPr/>
              <p:nvPr/>
            </p:nvSpPr>
            <p:spPr>
              <a:xfrm>
                <a:off x="500052" y="0"/>
                <a:ext cx="1357658" cy="250031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2" name="21 Elipse"/>
              <p:cNvSpPr/>
              <p:nvPr/>
            </p:nvSpPr>
            <p:spPr>
              <a:xfrm>
                <a:off x="428596" y="2000250"/>
                <a:ext cx="1572026" cy="15001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5" name="5 CuadroTexto"/>
              <p:cNvSpPr txBox="1">
                <a:spLocks noChangeArrowheads="1"/>
              </p:cNvSpPr>
              <p:nvPr/>
            </p:nvSpPr>
            <p:spPr bwMode="auto">
              <a:xfrm>
                <a:off x="857224" y="0"/>
                <a:ext cx="785818" cy="1862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1500" b="1" dirty="0">
                    <a:solidFill>
                      <a:schemeClr val="bg1"/>
                    </a:solidFill>
                    <a:latin typeface="Calibri" pitchFamily="34" charset="0"/>
                  </a:rPr>
                  <a:t>@</a:t>
                </a:r>
              </a:p>
            </p:txBody>
          </p:sp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 l="11629"/>
              <a:stretch>
                <a:fillRect/>
              </a:stretch>
            </p:blipFill>
            <p:spPr bwMode="auto">
              <a:xfrm>
                <a:off x="1857356" y="214290"/>
                <a:ext cx="336990" cy="128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57188" y="2643188"/>
              <a:ext cx="2297112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 Grupo"/>
          <p:cNvGrpSpPr>
            <a:grpSpLocks/>
          </p:cNvGrpSpPr>
          <p:nvPr/>
        </p:nvGrpSpPr>
        <p:grpSpPr bwMode="auto">
          <a:xfrm>
            <a:off x="6351" y="6086475"/>
            <a:ext cx="9144000" cy="765175"/>
            <a:chOff x="0" y="6093296"/>
            <a:chExt cx="9144000" cy="76470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10 Rectángulo"/>
            <p:cNvSpPr/>
            <p:nvPr/>
          </p:nvSpPr>
          <p:spPr>
            <a:xfrm>
              <a:off x="0" y="6093296"/>
              <a:ext cx="9144000" cy="76470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2" name="10 CuadroTexto"/>
            <p:cNvSpPr txBox="1">
              <a:spLocks noChangeArrowheads="1"/>
            </p:cNvSpPr>
            <p:nvPr/>
          </p:nvSpPr>
          <p:spPr bwMode="auto">
            <a:xfrm>
              <a:off x="5429255" y="6286872"/>
              <a:ext cx="3070708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/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dirty="0">
                  <a:latin typeface="Calibri" pitchFamily="34" charset="0"/>
                </a:rPr>
                <a:t>DIRECCIÓN  PROVINCIAL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786709" y="6286872"/>
              <a:ext cx="1223963" cy="36966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b="1" dirty="0">
                  <a:solidFill>
                    <a:srgbClr val="C00000"/>
                  </a:solidFill>
                  <a:latin typeface="+mn-lt"/>
                </a:rPr>
                <a:t>BURGOS</a:t>
              </a:r>
            </a:p>
          </p:txBody>
        </p:sp>
      </p:grp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143625"/>
            <a:ext cx="14859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3143250" y="1000125"/>
            <a:ext cx="4143375" cy="369888"/>
          </a:xfrm>
          <a:prstGeom prst="rect">
            <a:avLst/>
          </a:prstGeom>
          <a:solidFill>
            <a:srgbClr val="FFDD7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1"/>
                </a:solidFill>
                <a:latin typeface="Eurostile" pitchFamily="34" charset="0"/>
              </a:rPr>
              <a:t>ORGANIZACIÓN TECNOLÓGICA</a:t>
            </a:r>
          </a:p>
        </p:txBody>
      </p:sp>
      <p:sp>
        <p:nvSpPr>
          <p:cNvPr id="28679" name="21 Rectángulo"/>
          <p:cNvSpPr>
            <a:spLocks noChangeArrowheads="1"/>
          </p:cNvSpPr>
          <p:nvPr/>
        </p:nvSpPr>
        <p:spPr bwMode="auto">
          <a:xfrm>
            <a:off x="3143250" y="1500188"/>
            <a:ext cx="56435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" dirty="0">
              <a:latin typeface="Eurostile" pitchFamily="34" charset="0"/>
            </a:endParaRPr>
          </a:p>
          <a:p>
            <a:pPr algn="just"/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La actividad se desarrollará preferentemente en el  aula de informática o con los </a:t>
            </a:r>
            <a:r>
              <a:rPr lang="es-ES" dirty="0" err="1">
                <a:latin typeface="Eurostile" pitchFamily="34" charset="0"/>
              </a:rPr>
              <a:t>minipc</a:t>
            </a:r>
            <a:r>
              <a:rPr lang="es-ES" dirty="0">
                <a:latin typeface="Eurostile" pitchFamily="34" charset="0"/>
              </a:rPr>
              <a:t> en el aula.</a:t>
            </a:r>
          </a:p>
          <a:p>
            <a:pPr algn="just"/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Los alumnos entrarán en la página </a:t>
            </a:r>
            <a:r>
              <a:rPr lang="es-ES" dirty="0" smtClean="0">
                <a:latin typeface="Eurostile" pitchFamily="34" charset="0"/>
                <a:hlinkClick r:id="rId4"/>
              </a:rPr>
              <a:t>https://bitly.com/plan2015-Burgos </a:t>
            </a:r>
            <a:r>
              <a:rPr lang="es-ES" dirty="0" smtClean="0">
                <a:latin typeface="Eurostile" pitchFamily="34" charset="0"/>
              </a:rPr>
              <a:t>donde </a:t>
            </a:r>
            <a:r>
              <a:rPr lang="es-ES" dirty="0">
                <a:latin typeface="Eurostile" pitchFamily="34" charset="0"/>
              </a:rPr>
              <a:t>estará el enlace de descargas y acceso  a las aplicaciones.</a:t>
            </a:r>
          </a:p>
          <a:p>
            <a:pPr algn="just">
              <a:buFont typeface="Arial" charset="0"/>
              <a:buChar char="•"/>
            </a:pPr>
            <a:endParaRPr lang="es-ES" dirty="0">
              <a:latin typeface="Eurostile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dirty="0">
                <a:latin typeface="Eurostile" pitchFamily="34" charset="0"/>
              </a:rPr>
              <a:t> Se dispondrá de </a:t>
            </a:r>
            <a:r>
              <a:rPr lang="es-ES" dirty="0" err="1">
                <a:latin typeface="Eurostile" pitchFamily="34" charset="0"/>
              </a:rPr>
              <a:t>videoproyector</a:t>
            </a:r>
            <a:r>
              <a:rPr lang="es-ES" dirty="0">
                <a:latin typeface="Eurostile" pitchFamily="34" charset="0"/>
              </a:rPr>
              <a:t> para utilizar la presentación y dar orientaciones de uso de las aplicaciones.</a:t>
            </a:r>
          </a:p>
        </p:txBody>
      </p:sp>
      <p:grpSp>
        <p:nvGrpSpPr>
          <p:cNvPr id="3" name="17 Grupo"/>
          <p:cNvGrpSpPr/>
          <p:nvPr/>
        </p:nvGrpSpPr>
        <p:grpSpPr>
          <a:xfrm>
            <a:off x="357188" y="0"/>
            <a:ext cx="2297112" cy="5143500"/>
            <a:chOff x="357188" y="0"/>
            <a:chExt cx="2297112" cy="5143500"/>
          </a:xfrm>
        </p:grpSpPr>
        <p:grpSp>
          <p:nvGrpSpPr>
            <p:cNvPr id="4" name="19 Grupo"/>
            <p:cNvGrpSpPr>
              <a:grpSpLocks/>
            </p:cNvGrpSpPr>
            <p:nvPr/>
          </p:nvGrpSpPr>
          <p:grpSpPr bwMode="auto">
            <a:xfrm>
              <a:off x="428625" y="0"/>
              <a:ext cx="1765300" cy="3500438"/>
              <a:chOff x="428596" y="0"/>
              <a:chExt cx="1765750" cy="3500438"/>
            </a:xfrm>
          </p:grpSpPr>
          <p:sp>
            <p:nvSpPr>
              <p:cNvPr id="21" name="20 Rectángulo"/>
              <p:cNvSpPr/>
              <p:nvPr/>
            </p:nvSpPr>
            <p:spPr>
              <a:xfrm>
                <a:off x="500052" y="0"/>
                <a:ext cx="1357658" cy="2500313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2" name="21 Elipse"/>
              <p:cNvSpPr/>
              <p:nvPr/>
            </p:nvSpPr>
            <p:spPr>
              <a:xfrm>
                <a:off x="428596" y="2000250"/>
                <a:ext cx="1572026" cy="15001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25" name="5 CuadroTexto"/>
              <p:cNvSpPr txBox="1">
                <a:spLocks noChangeArrowheads="1"/>
              </p:cNvSpPr>
              <p:nvPr/>
            </p:nvSpPr>
            <p:spPr bwMode="auto">
              <a:xfrm>
                <a:off x="857224" y="0"/>
                <a:ext cx="785818" cy="1862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1500" b="1" dirty="0">
                    <a:solidFill>
                      <a:schemeClr val="bg1"/>
                    </a:solidFill>
                    <a:latin typeface="Calibri" pitchFamily="34" charset="0"/>
                  </a:rPr>
                  <a:t>@</a:t>
                </a:r>
              </a:p>
            </p:txBody>
          </p:sp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 l="11629"/>
              <a:stretch>
                <a:fillRect/>
              </a:stretch>
            </p:blipFill>
            <p:spPr bwMode="auto">
              <a:xfrm>
                <a:off x="1857356" y="214290"/>
                <a:ext cx="336990" cy="12858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57188" y="2643188"/>
              <a:ext cx="2297112" cy="25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</TotalTime>
  <Words>649</Words>
  <Application>Microsoft Office PowerPoint</Application>
  <PresentationFormat>Presentación en pantalla (4:3)</PresentationFormat>
  <Paragraphs>115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</vt:lpstr>
      <vt:lpstr>Calibri</vt:lpstr>
      <vt:lpstr>Eurostile</vt:lpstr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EQUIPO-PC</dc:creator>
  <cp:lastModifiedBy>Miguel Villalaín</cp:lastModifiedBy>
  <cp:revision>38</cp:revision>
  <dcterms:created xsi:type="dcterms:W3CDTF">2014-01-31T09:26:19Z</dcterms:created>
  <dcterms:modified xsi:type="dcterms:W3CDTF">2015-01-29T17:53:19Z</dcterms:modified>
</cp:coreProperties>
</file>